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sldIdLst>
    <p:sldId id="336" r:id="rId2"/>
    <p:sldId id="3073" r:id="rId3"/>
    <p:sldId id="2959" r:id="rId4"/>
    <p:sldId id="3149" r:id="rId5"/>
    <p:sldId id="3074" r:id="rId6"/>
    <p:sldId id="3035" r:id="rId7"/>
    <p:sldId id="3127" r:id="rId8"/>
    <p:sldId id="3150"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998D7"/>
    <a:srgbClr val="FF3399"/>
    <a:srgbClr val="FFFFFF"/>
    <a:srgbClr val="3DC3EC"/>
    <a:srgbClr val="F3E8CC"/>
    <a:srgbClr val="F03C69"/>
    <a:srgbClr val="000099"/>
    <a:srgbClr val="FDF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t>1</a:t>
            </a:fld>
            <a:endParaRPr lang="zh-CN" altLang="en-US"/>
          </a:p>
        </p:txBody>
      </p:sp>
    </p:spTree>
    <p:extLst>
      <p:ext uri="{BB962C8B-B14F-4D97-AF65-F5344CB8AC3E}">
        <p14:creationId xmlns:p14="http://schemas.microsoft.com/office/powerpoint/2010/main" val="72142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t>2025/3/20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t>‹#›</a:t>
            </a:fld>
            <a:endParaRPr lang="zh-CN" altLang="en-US"/>
          </a:p>
        </p:txBody>
      </p:sp>
    </p:spTree>
    <p:extLst>
      <p:ext uri="{BB962C8B-B14F-4D97-AF65-F5344CB8AC3E}">
        <p14:creationId xmlns:p14="http://schemas.microsoft.com/office/powerpoint/2010/main" val="147468910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 id="2147483775"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audio" Target="ppt/slides/ppt/media/media1.wav" TargetMode="External"/><Relationship Id="rId1" Type="http://schemas.microsoft.com/office/2007/relationships/media" Target="ppt/slides/ppt/media/media1.wav" TargetMode="Externa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2.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486" y="3947479"/>
            <a:ext cx="3840162" cy="2096851"/>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1021" y="2339593"/>
            <a:ext cx="2870979" cy="1438537"/>
          </a:xfrm>
          <a:prstGeom prst="rect">
            <a:avLst/>
          </a:prstGeom>
        </p:spPr>
      </p:pic>
      <p:pic>
        <p:nvPicPr>
          <p:cNvPr id="9" name="轻快儿童音乐.wav">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8" cstate="print"/>
          <a:stretch>
            <a:fillRect/>
          </a:stretch>
        </p:blipFill>
        <p:spPr>
          <a:xfrm>
            <a:off x="1619350" y="5600800"/>
            <a:ext cx="399950" cy="399950"/>
          </a:xfrm>
          <a:prstGeom prst="rect">
            <a:avLst/>
          </a:prstGeom>
        </p:spPr>
      </p:pic>
      <p:sp>
        <p:nvSpPr>
          <p:cNvPr id="2" name="Rectangle 1"/>
          <p:cNvSpPr/>
          <p:nvPr/>
        </p:nvSpPr>
        <p:spPr>
          <a:xfrm>
            <a:off x="1020151" y="144904"/>
            <a:ext cx="9019588" cy="245650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en-US" sz="5400" b="1" dirty="0">
                <a:ln w="11430"/>
                <a:solidFill>
                  <a:srgbClr val="FFFF00"/>
                </a:solidFill>
                <a:effectLst>
                  <a:outerShdw blurRad="50800" dist="39000" dir="5460000" algn="tl">
                    <a:srgbClr val="000000">
                      <a:alpha val="38000"/>
                    </a:srgbClr>
                  </a:outerShdw>
                </a:effectLst>
                <a:latin typeface="Calibri" panose="020F0502020204030204" pitchFamily="34" charset="0"/>
                <a:ea typeface="Calibri" panose="020F0502020204030204" pitchFamily="34" charset="0"/>
                <a:cs typeface="Calibri" panose="020F0502020204030204" pitchFamily="34" charset="0"/>
              </a:rPr>
              <a:t>CHÀO MỪNG QUÝ THẦY CÔ </a:t>
            </a:r>
          </a:p>
          <a:p>
            <a:pPr algn="ctr">
              <a:lnSpc>
                <a:spcPct val="150000"/>
              </a:lnSpc>
            </a:pPr>
            <a:r>
              <a:rPr lang="en-US" sz="5400" b="1" dirty="0">
                <a:ln w="11430"/>
                <a:solidFill>
                  <a:srgbClr val="FFFF00"/>
                </a:solidFill>
                <a:effectLst>
                  <a:outerShdw blurRad="50800" dist="39000" dir="5460000" algn="tl">
                    <a:srgbClr val="000000">
                      <a:alpha val="38000"/>
                    </a:srgbClr>
                  </a:outerShdw>
                </a:effectLst>
                <a:latin typeface="Calibri" panose="020F0502020204030204" pitchFamily="34" charset="0"/>
                <a:ea typeface="Calibri" panose="020F0502020204030204" pitchFamily="34" charset="0"/>
                <a:cs typeface="Calibri" panose="020F0502020204030204" pitchFamily="34" charset="0"/>
              </a:rPr>
              <a:t>VỀ DỰ GIỜ THĂM LỚP</a:t>
            </a:r>
          </a:p>
        </p:txBody>
      </p:sp>
      <p:sp>
        <p:nvSpPr>
          <p:cNvPr id="3" name="Rectangle 2"/>
          <p:cNvSpPr/>
          <p:nvPr/>
        </p:nvSpPr>
        <p:spPr>
          <a:xfrm>
            <a:off x="3194149" y="2668089"/>
            <a:ext cx="4093557" cy="754694"/>
          </a:xfrm>
          <a:prstGeom prst="rect">
            <a:avLst/>
          </a:prstGeom>
          <a:noFill/>
        </p:spPr>
        <p:txBody>
          <a:bodyPr wrap="none" lIns="91440" tIns="45720" rIns="91440" bIns="45720">
            <a:spAutoFit/>
          </a:bodyPr>
          <a:lstStyle/>
          <a:p>
            <a:pPr algn="ctr">
              <a:lnSpc>
                <a:spcPct val="150000"/>
              </a:lnSpc>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anose="020F0502020204030204" pitchFamily="34" charset="0"/>
                <a:ea typeface="Calibri" panose="020F0502020204030204" pitchFamily="34" charset="0"/>
                <a:cs typeface="Calibri" panose="020F0502020204030204" pitchFamily="34" charset="0"/>
              </a:rPr>
              <a:t>MÔN: TIN HỌC – LỚP 4</a:t>
            </a:r>
          </a:p>
        </p:txBody>
      </p:sp>
    </p:spTree>
  </p:cSld>
  <p:clrMapOvr>
    <a:masterClrMapping/>
  </p:clrMapOvr>
  <p:transition/>
  <p:timing>
    <p:tnLst>
      <p:par>
        <p:cTn id="1" dur="indefinite" restart="never" nodeType="tmRoot">
          <p:childTnLst>
            <p:audio>
              <p:cMediaNode vol="80000">
                <p:cTn id="2"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64007" y="2441471"/>
            <a:ext cx="9338636" cy="3749017"/>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13" name="Rectangle 12">
            <a:extLst>
              <a:ext uri="{FF2B5EF4-FFF2-40B4-BE49-F238E27FC236}">
                <a16:creationId xmlns:a16="http://schemas.microsoft.com/office/drawing/2014/main" id="{FBFE8E40-0C04-41D1-A809-0C5B1905F92A}"/>
              </a:ext>
            </a:extLst>
          </p:cNvPr>
          <p:cNvSpPr/>
          <p:nvPr/>
        </p:nvSpPr>
        <p:spPr>
          <a:xfrm>
            <a:off x="161189" y="2637876"/>
            <a:ext cx="9113440" cy="2219838"/>
          </a:xfrm>
          <a:prstGeom prst="rect">
            <a:avLst/>
          </a:prstGeom>
        </p:spPr>
        <p:txBody>
          <a:bodyPr wrap="square">
            <a:spAutoFit/>
          </a:bodyPr>
          <a:lstStyle/>
          <a:p>
            <a:pPr algn="just" defTabSz="342900">
              <a:lnSpc>
                <a:spcPct val="150000"/>
              </a:lnSpc>
            </a:pPr>
            <a:r>
              <a:rPr lang="vi-VN" sz="3200" dirty="0">
                <a:latin typeface="Times New Roman" panose="02020603050405020304" pitchFamily="18" charset="0"/>
                <a:cs typeface="Times New Roman" panose="02020603050405020304" pitchFamily="18" charset="0"/>
              </a:rPr>
              <a:t>Khi thầy cô giáo trình chiếu bài học, đôi khi em thấy các trang chiếu được xuất hiện một cách ấn tượng và hấp dẫn. Làm thế nào để được như vậy </a:t>
            </a:r>
            <a:r>
              <a:rPr lang="vi-VN" sz="3200" dirty="0" err="1">
                <a:latin typeface="Times New Roman" panose="02020603050405020304" pitchFamily="18" charset="0"/>
                <a:cs typeface="Times New Roman" panose="02020603050405020304" pitchFamily="18" charset="0"/>
              </a:rPr>
              <a:t>nhỉ</a:t>
            </a:r>
            <a:r>
              <a:rPr lang="vi-VN" sz="3200" dirty="0">
                <a:latin typeface="Times New Roman" panose="02020603050405020304" pitchFamily="18" charset="0"/>
                <a:cs typeface="Times New Roman" panose="02020603050405020304" pitchFamily="18" charset="0"/>
              </a:rPr>
              <a:t>?</a:t>
            </a:r>
          </a:p>
        </p:txBody>
      </p:sp>
      <p:sp>
        <p:nvSpPr>
          <p:cNvPr id="20" name="Rectangle 19">
            <a:extLst>
              <a:ext uri="{FF2B5EF4-FFF2-40B4-BE49-F238E27FC236}">
                <a16:creationId xmlns:a16="http://schemas.microsoft.com/office/drawing/2014/main" id="{BEF1B6C6-026F-4FB9-8D32-25D1F67CD14F}"/>
              </a:ext>
            </a:extLst>
          </p:cNvPr>
          <p:cNvSpPr/>
          <p:nvPr/>
        </p:nvSpPr>
        <p:spPr>
          <a:xfrm>
            <a:off x="978400" y="997872"/>
            <a:ext cx="4134561" cy="986360"/>
          </a:xfrm>
          <a:prstGeom prst="rect">
            <a:avLst/>
          </a:prstGeom>
        </p:spPr>
        <p:txBody>
          <a:bodyPr wrap="square">
            <a:spAutoFit/>
          </a:bodyPr>
          <a:lstStyle/>
          <a:p>
            <a:pPr defTabSz="342900">
              <a:lnSpc>
                <a:spcPct val="150000"/>
              </a:lnSpc>
            </a:pPr>
            <a:r>
              <a:rPr lang="en-US" sz="4400" b="1" dirty="0">
                <a:solidFill>
                  <a:srgbClr val="0998D7"/>
                </a:solidFill>
                <a:latin typeface="Times New Roman" panose="02020603050405020304" pitchFamily="18" charset="0"/>
                <a:cs typeface="Times New Roman" panose="02020603050405020304" pitchFamily="18" charset="0"/>
              </a:rPr>
              <a:t>KHỞI ĐỘNG</a:t>
            </a:r>
            <a:endParaRPr lang="vi-VN" sz="4400" b="1" dirty="0">
              <a:solidFill>
                <a:srgbClr val="0998D7"/>
              </a:solidFill>
              <a:latin typeface="Times New Roman" panose="020206030504050203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4.16667E-7 -1.11111E-6 L 4.16667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8"/>
          <a:stretch>
            <a:fillRect/>
          </a:stretch>
        </p:blipFill>
        <p:spPr>
          <a:xfrm>
            <a:off x="121559" y="2458656"/>
            <a:ext cx="589731" cy="520622"/>
          </a:xfrm>
          <a:prstGeom prst="rect">
            <a:avLst/>
          </a:prstGeom>
        </p:spPr>
      </p:pic>
      <p:grpSp>
        <p:nvGrpSpPr>
          <p:cNvPr id="4" name="Group 3">
            <a:extLst>
              <a:ext uri="{FF2B5EF4-FFF2-40B4-BE49-F238E27FC236}">
                <a16:creationId xmlns:a16="http://schemas.microsoft.com/office/drawing/2014/main" id="{B128C60D-8F96-265F-F1D4-404A37DFE71C}"/>
              </a:ext>
            </a:extLst>
          </p:cNvPr>
          <p:cNvGrpSpPr/>
          <p:nvPr/>
        </p:nvGrpSpPr>
        <p:grpSpPr>
          <a:xfrm>
            <a:off x="304800" y="778042"/>
            <a:ext cx="10485657" cy="2282399"/>
            <a:chOff x="1055313" y="1366069"/>
            <a:chExt cx="8447242" cy="1940925"/>
          </a:xfrm>
        </p:grpSpPr>
        <p:sp>
          <p:nvSpPr>
            <p:cNvPr id="9" name="Rectangle: Rounded Corners 8">
              <a:extLst>
                <a:ext uri="{FF2B5EF4-FFF2-40B4-BE49-F238E27FC236}">
                  <a16:creationId xmlns:a16="http://schemas.microsoft.com/office/drawing/2014/main" id="{A99A371C-0035-4BB0-1313-4BE60E17AC4F}"/>
                </a:ext>
              </a:extLst>
            </p:cNvPr>
            <p:cNvSpPr/>
            <p:nvPr/>
          </p:nvSpPr>
          <p:spPr>
            <a:xfrm>
              <a:off x="2775218" y="1766558"/>
              <a:ext cx="6608647"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pic>
          <p:nvPicPr>
            <p:cNvPr id="10" name="Graphic 9">
              <a:extLst>
                <a:ext uri="{FF2B5EF4-FFF2-40B4-BE49-F238E27FC236}">
                  <a16:creationId xmlns:a16="http://schemas.microsoft.com/office/drawing/2014/main" id="{86B9951B-8955-89F2-2802-155BB91EF56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a16="http://schemas.microsoft.com/office/drawing/2014/main" id="{3468C144-8117-8338-F26D-F13C06758FD5}"/>
                </a:ext>
              </a:extLst>
            </p:cNvPr>
            <p:cNvSpPr/>
            <p:nvPr/>
          </p:nvSpPr>
          <p:spPr>
            <a:xfrm>
              <a:off x="1478388" y="1954526"/>
              <a:ext cx="1278623" cy="6314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200" b="1" dirty="0">
                  <a:latin typeface="Times New Roman" panose="02020603050405020304" pitchFamily="18" charset="0"/>
                  <a:cs typeface="Times New Roman" panose="02020603050405020304" pitchFamily="18" charset="0"/>
                </a:rPr>
                <a:t>BÀI 9</a:t>
              </a:r>
            </a:p>
          </p:txBody>
        </p:sp>
        <p:sp>
          <p:nvSpPr>
            <p:cNvPr id="13" name="Rectangle 12">
              <a:extLst>
                <a:ext uri="{FF2B5EF4-FFF2-40B4-BE49-F238E27FC236}">
                  <a16:creationId xmlns:a16="http://schemas.microsoft.com/office/drawing/2014/main" id="{5076E2A0-BD8D-A365-C8E9-C7267A7F3D47}"/>
                </a:ext>
              </a:extLst>
            </p:cNvPr>
            <p:cNvSpPr/>
            <p:nvPr/>
          </p:nvSpPr>
          <p:spPr>
            <a:xfrm>
              <a:off x="3013490" y="2112813"/>
              <a:ext cx="6489065" cy="65432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400" b="1" dirty="0" err="1">
                  <a:solidFill>
                    <a:srgbClr val="FF0000"/>
                  </a:solidFill>
                  <a:latin typeface="Times New Roman" panose="02020603050405020304" pitchFamily="18" charset="0"/>
                  <a:cs typeface="Times New Roman" panose="02020603050405020304" pitchFamily="18" charset="0"/>
                </a:rPr>
                <a:t>Hiệu</a:t>
              </a:r>
              <a:r>
                <a:rPr lang="en-US" altLang="vi-VN" sz="4400" b="1" dirty="0">
                  <a:solidFill>
                    <a:srgbClr val="FF0000"/>
                  </a:solidFill>
                  <a:latin typeface="Times New Roman" panose="02020603050405020304" pitchFamily="18" charset="0"/>
                  <a:cs typeface="Times New Roman" panose="02020603050405020304" pitchFamily="18" charset="0"/>
                </a:rPr>
                <a:t> </a:t>
              </a:r>
              <a:r>
                <a:rPr lang="en-US" altLang="vi-VN" sz="4400" b="1" dirty="0" err="1">
                  <a:solidFill>
                    <a:srgbClr val="FF0000"/>
                  </a:solidFill>
                  <a:latin typeface="Times New Roman" panose="02020603050405020304" pitchFamily="18" charset="0"/>
                  <a:cs typeface="Times New Roman" panose="02020603050405020304" pitchFamily="18" charset="0"/>
                </a:rPr>
                <a:t>ứng</a:t>
              </a:r>
              <a:r>
                <a:rPr lang="en-US" altLang="vi-VN" sz="4400" b="1" dirty="0">
                  <a:solidFill>
                    <a:srgbClr val="FF0000"/>
                  </a:solidFill>
                  <a:latin typeface="Times New Roman" panose="02020603050405020304" pitchFamily="18" charset="0"/>
                  <a:cs typeface="Times New Roman" panose="02020603050405020304" pitchFamily="18" charset="0"/>
                </a:rPr>
                <a:t> </a:t>
              </a:r>
              <a:r>
                <a:rPr lang="en-US" altLang="vi-VN" sz="4400" b="1" dirty="0" err="1">
                  <a:solidFill>
                    <a:srgbClr val="FF0000"/>
                  </a:solidFill>
                  <a:latin typeface="Times New Roman" panose="02020603050405020304" pitchFamily="18" charset="0"/>
                  <a:cs typeface="Times New Roman" panose="02020603050405020304" pitchFamily="18" charset="0"/>
                </a:rPr>
                <a:t>chuyển</a:t>
              </a:r>
              <a:r>
                <a:rPr lang="en-US" altLang="vi-VN" sz="4400" b="1" dirty="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trang</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err="1" smtClean="0">
                  <a:solidFill>
                    <a:srgbClr val="FF0000"/>
                  </a:solidFill>
                  <a:latin typeface="Times New Roman" panose="02020603050405020304" pitchFamily="18" charset="0"/>
                  <a:cs typeface="Times New Roman" panose="02020603050405020304" pitchFamily="18" charset="0"/>
                </a:rPr>
                <a:t>Tiết</a:t>
              </a:r>
              <a:r>
                <a:rPr lang="en-US" altLang="vi-VN" sz="4400" b="1" dirty="0" smtClean="0">
                  <a:solidFill>
                    <a:srgbClr val="FF0000"/>
                  </a:solidFill>
                  <a:latin typeface="Times New Roman" panose="02020603050405020304" pitchFamily="18" charset="0"/>
                  <a:cs typeface="Times New Roman" panose="02020603050405020304" pitchFamily="18" charset="0"/>
                </a:rPr>
                <a:t> 1)</a:t>
              </a:r>
              <a:endParaRPr lang="en-US" altLang="vi-VN" sz="44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9624101" y="23050"/>
            <a:ext cx="3133991" cy="685556"/>
            <a:chOff x="9414551" y="266944"/>
            <a:chExt cx="3133991" cy="685556"/>
          </a:xfrm>
        </p:grpSpPr>
        <p:sp>
          <p:nvSpPr>
            <p:cNvPr id="15" name="Rectangle 14"/>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Times New Roman" panose="02020603050405020304" pitchFamily="18" charset="0"/>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235119721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89174" y="42613"/>
            <a:ext cx="8211146" cy="905056"/>
          </a:xfrm>
          <a:prstGeom prst="rect">
            <a:avLst/>
          </a:prstGeom>
        </p:spPr>
        <p:txBody>
          <a:bodyPr wrap="square">
            <a:spAutoFit/>
          </a:bodyPr>
          <a:lstStyle/>
          <a:p>
            <a:pPr defTabSz="342900">
              <a:lnSpc>
                <a:spcPct val="150000"/>
              </a:lnSpc>
            </a:pPr>
            <a:r>
              <a:rPr lang="en-US" sz="4000" b="1" dirty="0">
                <a:solidFill>
                  <a:srgbClr val="FF0000"/>
                </a:solidFill>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Tạo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hiệu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ứng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chuyển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trang</a:t>
            </a:r>
            <a:r>
              <a:rPr lang="en-US" sz="4000" b="1" dirty="0">
                <a:solidFill>
                  <a:srgbClr val="FF0000"/>
                </a:solidFill>
                <a:latin typeface="Times New Roman" panose="02020603050405020304" pitchFamily="18" charset="0"/>
                <a:cs typeface="Times New Roman" panose="02020603050405020304" pitchFamily="18" charset="0"/>
              </a:rPr>
              <a:t> </a:t>
            </a:r>
            <a:endParaRPr lang="vi-VN" sz="40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739754"/>
            </a:xfrm>
            <a:prstGeom prst="rect">
              <a:avLst/>
            </a:prstGeom>
          </p:spPr>
          <p:txBody>
            <a:bodyPr wrap="square">
              <a:spAutoFit/>
            </a:bodyPr>
            <a:lstStyle/>
            <a:p>
              <a:pPr defTabSz="342900">
                <a:lnSpc>
                  <a:spcPct val="150000"/>
                </a:lnSpc>
              </a:pPr>
              <a:r>
                <a:rPr lang="en-US" sz="3200" b="1" dirty="0" err="1">
                  <a:solidFill>
                    <a:srgbClr val="7FC354"/>
                  </a:solidFill>
                  <a:latin typeface="Times New Roman" panose="02020603050405020304" pitchFamily="18" charset="0"/>
                  <a:cs typeface="Times New Roman" panose="02020603050405020304" pitchFamily="18" charset="0"/>
                </a:rPr>
                <a:t>Hiệu</a:t>
              </a:r>
              <a:r>
                <a:rPr lang="en-US" sz="3200" b="1" dirty="0">
                  <a:solidFill>
                    <a:srgbClr val="7FC354"/>
                  </a:solidFill>
                  <a:latin typeface="Times New Roman" panose="02020603050405020304" pitchFamily="18" charset="0"/>
                  <a:cs typeface="Times New Roman" panose="02020603050405020304" pitchFamily="18" charset="0"/>
                </a:rPr>
                <a:t> </a:t>
              </a:r>
              <a:r>
                <a:rPr lang="en-US" sz="3200" b="1" dirty="0" err="1">
                  <a:solidFill>
                    <a:srgbClr val="7FC354"/>
                  </a:solidFill>
                  <a:latin typeface="Times New Roman" panose="02020603050405020304" pitchFamily="18" charset="0"/>
                  <a:cs typeface="Times New Roman" panose="02020603050405020304" pitchFamily="18" charset="0"/>
                </a:rPr>
                <a:t>ứng</a:t>
              </a:r>
              <a:r>
                <a:rPr lang="en-US" sz="3200" b="1" dirty="0">
                  <a:solidFill>
                    <a:srgbClr val="7FC354"/>
                  </a:solidFill>
                  <a:latin typeface="Times New Roman" panose="02020603050405020304" pitchFamily="18" charset="0"/>
                  <a:cs typeface="Times New Roman" panose="02020603050405020304" pitchFamily="18" charset="0"/>
                </a:rPr>
                <a:t> </a:t>
              </a:r>
              <a:r>
                <a:rPr lang="en-US" sz="3200" b="1" dirty="0" err="1">
                  <a:solidFill>
                    <a:srgbClr val="7FC354"/>
                  </a:solidFill>
                  <a:latin typeface="Times New Roman" panose="02020603050405020304" pitchFamily="18" charset="0"/>
                  <a:cs typeface="Times New Roman" panose="02020603050405020304" pitchFamily="18" charset="0"/>
                </a:rPr>
                <a:t>chuyển</a:t>
              </a:r>
              <a:r>
                <a:rPr lang="en-US" sz="3200" b="1" dirty="0">
                  <a:solidFill>
                    <a:srgbClr val="7FC354"/>
                  </a:solidFill>
                  <a:latin typeface="Times New Roman" panose="02020603050405020304" pitchFamily="18" charset="0"/>
                  <a:cs typeface="Times New Roman" panose="02020603050405020304" pitchFamily="18" charset="0"/>
                </a:rPr>
                <a:t> </a:t>
              </a:r>
              <a:r>
                <a:rPr lang="en-US" sz="3200" b="1" dirty="0" err="1">
                  <a:solidFill>
                    <a:srgbClr val="7FC354"/>
                  </a:solidFill>
                  <a:latin typeface="Times New Roman" panose="02020603050405020304" pitchFamily="18" charset="0"/>
                  <a:cs typeface="Times New Roman" panose="02020603050405020304" pitchFamily="18" charset="0"/>
                </a:rPr>
                <a:t>trang</a:t>
              </a:r>
              <a:endParaRPr lang="vi-VN" sz="3200" b="1" dirty="0">
                <a:solidFill>
                  <a:srgbClr val="7FC354"/>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0DA43EF-4FDA-4CA6-88C0-2BCCF27C1E7C}"/>
                </a:ext>
              </a:extLst>
            </p:cNvPr>
            <p:cNvSpPr/>
            <p:nvPr/>
          </p:nvSpPr>
          <p:spPr>
            <a:xfrm>
              <a:off x="747841" y="1918594"/>
              <a:ext cx="10642092" cy="1077218"/>
            </a:xfrm>
            <a:prstGeom prst="rect">
              <a:avLst/>
            </a:prstGeom>
          </p:spPr>
          <p:txBody>
            <a:bodyPr wrap="square">
              <a:spAutoFit/>
            </a:bodyPr>
            <a:lstStyle/>
            <a:p>
              <a:pPr algn="just" defTabSz="342900"/>
              <a:r>
                <a:rPr lang="vi-VN" sz="3200" dirty="0">
                  <a:solidFill>
                    <a:srgbClr val="0000CC"/>
                  </a:solidFill>
                  <a:latin typeface="Times New Roman" panose="02020603050405020304" pitchFamily="18" charset="0"/>
                  <a:cs typeface="Times New Roman" panose="02020603050405020304" pitchFamily="18" charset="0"/>
                </a:rPr>
                <a:t>Em hãy quan sát thầy cô trình chiếu và nhận xét về cách chuyển tiếp giữa</a:t>
              </a:r>
              <a:r>
                <a:rPr lang="en-US" sz="3200" dirty="0">
                  <a:solidFill>
                    <a:srgbClr val="0000CC"/>
                  </a:solidFill>
                  <a:latin typeface="Times New Roman" panose="02020603050405020304" pitchFamily="18" charset="0"/>
                  <a:cs typeface="Times New Roman" panose="02020603050405020304" pitchFamily="18" charset="0"/>
                </a:rPr>
                <a:t> </a:t>
              </a:r>
              <a:r>
                <a:rPr lang="vi-VN" sz="3200" dirty="0">
                  <a:solidFill>
                    <a:srgbClr val="0000CC"/>
                  </a:solidFill>
                  <a:latin typeface="Times New Roman" panose="02020603050405020304" pitchFamily="18" charset="0"/>
                  <a:cs typeface="Times New Roman" panose="02020603050405020304" pitchFamily="18" charset="0"/>
                </a:rPr>
                <a:t>các trang chiếu.</a:t>
              </a:r>
              <a:r>
                <a:rPr lang="en-US" sz="3200" dirty="0">
                  <a:solidFill>
                    <a:srgbClr val="0000CC"/>
                  </a:solidFill>
                  <a:latin typeface="Times New Roman" panose="02020603050405020304" pitchFamily="18" charset="0"/>
                  <a:cs typeface="Times New Roman" panose="02020603050405020304" pitchFamily="18" charset="0"/>
                </a:rPr>
                <a:t> </a:t>
              </a:r>
              <a:endParaRPr lang="vi-VN" sz="3200" dirty="0">
                <a:solidFill>
                  <a:srgbClr val="0000CC"/>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77787"/>
                </a:xfrm>
                <a:prstGeom prst="rect">
                  <a:avLst/>
                </a:prstGeom>
              </p:spPr>
              <p:txBody>
                <a:bodyPr wrap="square">
                  <a:spAutoFit/>
                </a:bodyPr>
                <a:lstStyle/>
                <a:p>
                  <a:pPr algn="ctr" defTabSz="342900">
                    <a:lnSpc>
                      <a:spcPct val="150000"/>
                    </a:lnSpc>
                  </a:pPr>
                  <a:r>
                    <a:rPr lang="en-US" sz="2400" b="1" dirty="0">
                      <a:solidFill>
                        <a:schemeClr val="bg1"/>
                      </a:solidFill>
                      <a:latin typeface="Times New Roman" panose="02020603050405020304" pitchFamily="18" charset="0"/>
                      <a:cs typeface="Times New Roman" panose="02020603050405020304" pitchFamily="18" charset="0"/>
                    </a:rPr>
                    <a:t>HOẠT ĐỘNG </a:t>
                  </a:r>
                  <a:endParaRPr lang="vi-VN" sz="2400" b="1" dirty="0">
                    <a:solidFill>
                      <a:schemeClr val="bg1"/>
                    </a:solidFill>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6"/>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6"/>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742511"/>
              </a:xfrm>
              <a:prstGeom prst="rect">
                <a:avLst/>
              </a:prstGeom>
            </p:spPr>
            <p:txBody>
              <a:bodyPr wrap="square">
                <a:spAutoFit/>
              </a:bodyPr>
              <a:lstStyle/>
              <a:p>
                <a:pPr algn="ctr" defTabSz="342900">
                  <a:lnSpc>
                    <a:spcPct val="150000"/>
                  </a:lnSpc>
                </a:pPr>
                <a:endParaRPr lang="vi-VN" sz="3200" b="1" dirty="0">
                  <a:solidFill>
                    <a:schemeClr val="bg1"/>
                  </a:solidFill>
                  <a:latin typeface="Times New Roman" panose="02020603050405020304" pitchFamily="18" charset="0"/>
                  <a:cs typeface="Times New Roman" panose="02020603050405020304" pitchFamily="18" charset="0"/>
                </a:endParaRPr>
              </a:p>
            </p:txBody>
          </p:sp>
        </p:grpSp>
      </p:grpSp>
      <p:pic>
        <p:nvPicPr>
          <p:cNvPr id="5" name="Picture 4">
            <a:extLst>
              <a:ext uri="{FF2B5EF4-FFF2-40B4-BE49-F238E27FC236}">
                <a16:creationId xmlns:a16="http://schemas.microsoft.com/office/drawing/2014/main" id="{4D5BE3B3-60B4-D058-1697-C803B5095E3B}"/>
              </a:ext>
            </a:extLst>
          </p:cNvPr>
          <p:cNvPicPr>
            <a:picLocks noChangeAspect="1"/>
          </p:cNvPicPr>
          <p:nvPr/>
        </p:nvPicPr>
        <p:blipFill>
          <a:blip r:embed="rId6"/>
          <a:stretch>
            <a:fillRect/>
          </a:stretch>
        </p:blipFill>
        <p:spPr>
          <a:xfrm>
            <a:off x="2439735" y="3419396"/>
            <a:ext cx="8232922" cy="2725764"/>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536237"/>
          </a:xfrm>
          <a:prstGeom prst="rect">
            <a:avLst/>
          </a:prstGeom>
        </p:spPr>
        <p:txBody>
          <a:bodyPr wrap="square">
            <a:spAutoFit/>
          </a:bodyPr>
          <a:lstStyle/>
          <a:p>
            <a:pPr indent="625475" algn="just" defTabSz="342900">
              <a:lnSpc>
                <a:spcPct val="135000"/>
              </a:lnSpc>
            </a:pPr>
            <a:r>
              <a:rPr lang="vi-VN" sz="2400" dirty="0">
                <a:latin typeface="UTM Avo" panose="02040603050506020204" pitchFamily="18" charset="0"/>
                <a:cs typeface="Times New Roman" panose="02020603050405020304" pitchFamily="18" charset="0"/>
              </a:rPr>
              <a:t> </a:t>
            </a:r>
            <a:endParaRPr lang="en-US" sz="2400" dirty="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354563" y="2704887"/>
            <a:ext cx="4534861" cy="646331"/>
          </a:xfrm>
          <a:prstGeom prst="rect">
            <a:avLst/>
          </a:prstGeom>
        </p:spPr>
        <p:txBody>
          <a:bodyPr wrap="square">
            <a:spAutoFit/>
          </a:bodyPr>
          <a:lstStyle/>
          <a:p>
            <a:pPr algn="just" defTabSz="342900"/>
            <a:r>
              <a:rPr lang="vi-VN" sz="3600" dirty="0" smtClean="0">
                <a:solidFill>
                  <a:srgbClr val="FF0000"/>
                </a:solidFill>
                <a:latin typeface="Times New Roman" panose="02020603050405020304" pitchFamily="18" charset="0"/>
                <a:cs typeface="Times New Roman" panose="02020603050405020304"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B6C4625-84AB-A661-DF15-F22A71C62091}"/>
              </a:ext>
            </a:extLst>
          </p:cNvPr>
          <p:cNvPicPr>
            <a:picLocks noChangeAspect="1"/>
          </p:cNvPicPr>
          <p:nvPr/>
        </p:nvPicPr>
        <p:blipFill>
          <a:blip r:embed="rId3"/>
          <a:stretch>
            <a:fillRect/>
          </a:stretch>
        </p:blipFill>
        <p:spPr>
          <a:xfrm>
            <a:off x="748145" y="1259978"/>
            <a:ext cx="11042073" cy="5348639"/>
          </a:xfrm>
          <a:prstGeom prst="rect">
            <a:avLst/>
          </a:prstGeom>
        </p:spPr>
      </p:pic>
      <p:sp>
        <p:nvSpPr>
          <p:cNvPr id="3" name="TextBox 2">
            <a:extLst>
              <a:ext uri="{FF2B5EF4-FFF2-40B4-BE49-F238E27FC236}">
                <a16:creationId xmlns:a16="http://schemas.microsoft.com/office/drawing/2014/main" id="{AE75C2E3-B93D-03F7-417E-2F35D7D79669}"/>
              </a:ext>
            </a:extLst>
          </p:cNvPr>
          <p:cNvSpPr txBox="1"/>
          <p:nvPr/>
        </p:nvSpPr>
        <p:spPr>
          <a:xfrm>
            <a:off x="1226371" y="378673"/>
            <a:ext cx="10857031" cy="646331"/>
          </a:xfrm>
          <a:prstGeom prst="rect">
            <a:avLst/>
          </a:prstGeom>
          <a:noFill/>
        </p:spPr>
        <p:txBody>
          <a:bodyPr wrap="square">
            <a:spAutoFit/>
          </a:bodyPr>
          <a:lstStyle/>
          <a:p>
            <a:pPr marL="0" algn="l" rtl="0" eaLnBrk="1" latinLnBrk="0" hangingPunct="1">
              <a:spcBef>
                <a:spcPts val="0"/>
              </a:spcBef>
              <a:spcAft>
                <a:spcPts val="0"/>
              </a:spcAft>
            </a:pPr>
            <a:r>
              <a:rPr lang="vi-VN" sz="3600" kern="1200" dirty="0">
                <a:solidFill>
                  <a:srgbClr val="0000FF"/>
                </a:solidFill>
                <a:effectLst/>
                <a:latin typeface="Times New Roman" panose="02020603050405020304" pitchFamily="18" charset="0"/>
                <a:ea typeface="方正黑体_GBK"/>
                <a:cs typeface="Times New Roman" panose="02020603050405020304" pitchFamily="18" charset="0"/>
              </a:rPr>
              <a:t>Các bước để tạo hiệu ứng chuyển trang: </a:t>
            </a:r>
            <a:endParaRPr lang="en-US" sz="3600" kern="1200" dirty="0">
              <a:solidFill>
                <a:srgbClr val="0000FF"/>
              </a:solidFill>
              <a:effectLst/>
              <a:latin typeface="Times New Roman" panose="02020603050405020304" pitchFamily="18" charset="0"/>
              <a:ea typeface="方正黑体_GBK"/>
              <a:cs typeface="Times New Roman" panose="02020603050405020304" pitchFamily="18" charset="0"/>
            </a:endParaRPr>
          </a:p>
        </p:txBody>
      </p:sp>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612819" y="529203"/>
            <a:ext cx="9495897" cy="2123533"/>
            <a:chOff x="149795" y="535277"/>
            <a:chExt cx="9495897" cy="2295879"/>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2295879"/>
              <a:chOff x="149795" y="535277"/>
              <a:chExt cx="9495897" cy="2295879"/>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913346"/>
                <a:chOff x="1338208" y="943284"/>
                <a:chExt cx="8180364" cy="2822713"/>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28227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1631821"/>
            </a:xfrm>
            <a:prstGeom prst="rect">
              <a:avLst/>
            </a:prstGeom>
          </p:spPr>
          <p:txBody>
            <a:bodyPr wrap="square">
              <a:spAutoFit/>
            </a:bodyPr>
            <a:lstStyle/>
            <a:p>
              <a:pPr algn="just" defTabSz="342900">
                <a:lnSpc>
                  <a:spcPct val="135000"/>
                </a:lnSpc>
              </a:pPr>
              <a:r>
                <a:rPr lang="vi-VN" sz="3600" b="1" dirty="0">
                  <a:solidFill>
                    <a:srgbClr val="FF0000"/>
                  </a:solidFill>
                  <a:latin typeface="Times New Roman" panose="02020603050405020304" pitchFamily="18" charset="0"/>
                  <a:cs typeface="Times New Roman" panose="02020603050405020304" pitchFamily="18" charset="0"/>
                </a:rPr>
                <a:t>Em có thể thêm hiệu ứng chuyển trang </a:t>
              </a:r>
              <a:r>
                <a:rPr lang="vi-VN" sz="3600" b="1" dirty="0" err="1">
                  <a:solidFill>
                    <a:srgbClr val="FF0000"/>
                  </a:solidFill>
                  <a:latin typeface="Times New Roman" panose="02020603050405020304" pitchFamily="18" charset="0"/>
                  <a:cs typeface="Times New Roman" panose="02020603050405020304" pitchFamily="18" charset="0"/>
                </a:rPr>
                <a:t>để</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trình</a:t>
              </a:r>
              <a:r>
                <a:rPr lang="vi-VN" sz="3600" b="1" dirty="0">
                  <a:solidFill>
                    <a:srgbClr val="FF0000"/>
                  </a:solidFill>
                  <a:latin typeface="Times New Roman" panose="02020603050405020304" pitchFamily="18" charset="0"/>
                  <a:cs typeface="Times New Roman" panose="02020603050405020304" pitchFamily="18" charset="0"/>
                </a:rPr>
                <a:t> chiếu </a:t>
              </a:r>
              <a:r>
                <a:rPr lang="vi-VN" sz="3600" b="1" dirty="0" err="1">
                  <a:solidFill>
                    <a:srgbClr val="FF0000"/>
                  </a:solidFill>
                  <a:latin typeface="Times New Roman" panose="02020603050405020304" pitchFamily="18" charset="0"/>
                  <a:cs typeface="Times New Roman" panose="02020603050405020304" pitchFamily="18" charset="0"/>
                </a:rPr>
                <a:t>ấn</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tượng</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err="1">
                  <a:solidFill>
                    <a:srgbClr val="FF0000"/>
                  </a:solidFill>
                  <a:latin typeface="Times New Roman" panose="02020603050405020304" pitchFamily="18" charset="0"/>
                  <a:cs typeface="Times New Roman" panose="02020603050405020304" pitchFamily="18" charset="0"/>
                </a:rPr>
                <a:t>và</a:t>
              </a:r>
              <a:r>
                <a:rPr lang="vi-VN" sz="3600" b="1" dirty="0">
                  <a:solidFill>
                    <a:srgbClr val="FF0000"/>
                  </a:solidFill>
                  <a:latin typeface="Times New Roman" panose="02020603050405020304" pitchFamily="18" charset="0"/>
                  <a:cs typeface="Times New Roman" panose="02020603050405020304" pitchFamily="18" charset="0"/>
                </a:rPr>
                <a:t> hấp dẫn hơn</a:t>
              </a:r>
              <a:r>
                <a:rPr lang="vi-VN" sz="2200" b="1" dirty="0">
                  <a:solidFill>
                    <a:srgbClr val="FF0000"/>
                  </a:solidFill>
                  <a:latin typeface="Times New Roman" panose="02020603050405020304" pitchFamily="18" charset="0"/>
                  <a:cs typeface="Times New Roman" panose="02020603050405020304" pitchFamily="18" charset="0"/>
                </a:rPr>
                <a:t>.</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714902" y="3408289"/>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612819" y="3707510"/>
            <a:ext cx="10647247" cy="2492990"/>
          </a:xfrm>
          <a:prstGeom prst="rect">
            <a:avLst/>
          </a:prstGeom>
        </p:spPr>
        <p:txBody>
          <a:bodyPr wrap="square">
            <a:spAutoFit/>
          </a:bodyPr>
          <a:lstStyle/>
          <a:p>
            <a:pPr algn="just" defTabSz="342900">
              <a:lnSpc>
                <a:spcPct val="150000"/>
              </a:lnSpc>
            </a:pPr>
            <a:r>
              <a:rPr lang="en-US" sz="2600" b="1" dirty="0">
                <a:solidFill>
                  <a:srgbClr val="0000FF"/>
                </a:solidFill>
                <a:latin typeface="Times New Roman" panose="02020603050405020304" pitchFamily="18" charset="0"/>
                <a:cs typeface="Times New Roman" panose="02020603050405020304" pitchFamily="18" charset="0"/>
              </a:rPr>
              <a:t>1. </a:t>
            </a:r>
            <a:r>
              <a:rPr lang="vi-VN" sz="2600" dirty="0">
                <a:solidFill>
                  <a:srgbClr val="0000FF"/>
                </a:solidFill>
                <a:latin typeface="Times New Roman" panose="02020603050405020304" pitchFamily="18" charset="0"/>
                <a:cs typeface="Times New Roman" panose="02020603050405020304" pitchFamily="18" charset="0"/>
              </a:rPr>
              <a:t>Mỗi phát biểu dưới đây đúng hay sai?</a:t>
            </a:r>
          </a:p>
          <a:p>
            <a:pPr algn="just" defTabSz="342900">
              <a:lnSpc>
                <a:spcPct val="150000"/>
              </a:lnSpc>
            </a:pPr>
            <a:r>
              <a:rPr lang="vi-VN" sz="2600" dirty="0">
                <a:solidFill>
                  <a:srgbClr val="0000FF"/>
                </a:solidFill>
                <a:latin typeface="Times New Roman" panose="02020603050405020304" pitchFamily="18" charset="0"/>
                <a:cs typeface="Times New Roman" panose="02020603050405020304" pitchFamily="18" charset="0"/>
              </a:rPr>
              <a:t>a) Mỗi trang chiếu có thể có nhiều kiểu hiệu ứng chuyển trang.</a:t>
            </a:r>
          </a:p>
          <a:p>
            <a:pPr algn="just" defTabSz="342900">
              <a:lnSpc>
                <a:spcPct val="150000"/>
              </a:lnSpc>
            </a:pPr>
            <a:r>
              <a:rPr lang="vi-VN" sz="2600" dirty="0">
                <a:solidFill>
                  <a:srgbClr val="0000FF"/>
                </a:solidFill>
                <a:latin typeface="Times New Roman" panose="02020603050405020304" pitchFamily="18" charset="0"/>
                <a:cs typeface="Times New Roman" panose="02020603050405020304" pitchFamily="18" charset="0"/>
              </a:rPr>
              <a:t>b) Trong một bài trình chiếu có thể có nhiều hiệu ứng chuyển trang khác nhau.</a:t>
            </a:r>
          </a:p>
          <a:p>
            <a:pPr algn="just" defTabSz="342900">
              <a:lnSpc>
                <a:spcPct val="150000"/>
              </a:lnSpc>
            </a:pPr>
            <a:r>
              <a:rPr lang="vi-VN" sz="2600" dirty="0">
                <a:solidFill>
                  <a:srgbClr val="0000FF"/>
                </a:solidFill>
                <a:latin typeface="Times New Roman" panose="02020603050405020304" pitchFamily="18" charset="0"/>
                <a:cs typeface="Times New Roman" panose="02020603050405020304" pitchFamily="18" charset="0"/>
              </a:rPr>
              <a:t>c) Hiệu ứng chuyển trang giúp cho bài thuyết trình sinh động </a:t>
            </a:r>
            <a:r>
              <a:rPr lang="vi-VN" sz="2600" dirty="0" err="1">
                <a:solidFill>
                  <a:srgbClr val="0000FF"/>
                </a:solidFill>
                <a:latin typeface="Times New Roman" panose="02020603050405020304" pitchFamily="18" charset="0"/>
                <a:cs typeface="Times New Roman" panose="02020603050405020304" pitchFamily="18" charset="0"/>
              </a:rPr>
              <a:t>và</a:t>
            </a:r>
            <a:r>
              <a:rPr lang="vi-VN" sz="2600" dirty="0">
                <a:solidFill>
                  <a:srgbClr val="0000FF"/>
                </a:solidFill>
                <a:latin typeface="Times New Roman" panose="02020603050405020304" pitchFamily="18" charset="0"/>
                <a:cs typeface="Times New Roman" panose="02020603050405020304" pitchFamily="18" charset="0"/>
              </a:rPr>
              <a:t> </a:t>
            </a:r>
            <a:r>
              <a:rPr lang="vi-VN" sz="2600" dirty="0" err="1">
                <a:solidFill>
                  <a:srgbClr val="0000FF"/>
                </a:solidFill>
                <a:latin typeface="Times New Roman" panose="02020603050405020304" pitchFamily="18" charset="0"/>
                <a:cs typeface="Times New Roman" panose="02020603050405020304" pitchFamily="18" charset="0"/>
              </a:rPr>
              <a:t>hấp</a:t>
            </a:r>
            <a:r>
              <a:rPr lang="en-US" sz="2600" dirty="0">
                <a:solidFill>
                  <a:srgbClr val="0000FF"/>
                </a:solidFill>
                <a:latin typeface="Times New Roman" panose="02020603050405020304" pitchFamily="18" charset="0"/>
                <a:cs typeface="Times New Roman" panose="02020603050405020304" pitchFamily="18" charset="0"/>
              </a:rPr>
              <a:t> </a:t>
            </a:r>
            <a:r>
              <a:rPr lang="vi-VN" sz="2600" dirty="0" err="1">
                <a:solidFill>
                  <a:srgbClr val="0000FF"/>
                </a:solidFill>
                <a:latin typeface="Times New Roman" panose="02020603050405020304" pitchFamily="18" charset="0"/>
                <a:cs typeface="Times New Roman" panose="02020603050405020304" pitchFamily="18" charset="0"/>
              </a:rPr>
              <a:t>dẫn</a:t>
            </a:r>
            <a:r>
              <a:rPr lang="vi-VN" sz="2600" dirty="0">
                <a:solidFill>
                  <a:srgbClr val="0000FF"/>
                </a:solidFill>
                <a:latin typeface="Times New Roman" panose="02020603050405020304" pitchFamily="18" charset="0"/>
                <a:cs typeface="Times New Roman" panose="02020603050405020304" pitchFamily="18" charset="0"/>
              </a:rPr>
              <a:t> hơn.</a:t>
            </a:r>
          </a:p>
        </p:txBody>
      </p:sp>
      <p:sp>
        <p:nvSpPr>
          <p:cNvPr id="2" name="TextBox 1">
            <a:extLst>
              <a:ext uri="{FF2B5EF4-FFF2-40B4-BE49-F238E27FC236}">
                <a16:creationId xmlns:a16="http://schemas.microsoft.com/office/drawing/2014/main" id="{DE0E1A77-10BD-4F22-9835-3850E2AC6A2B}"/>
              </a:ext>
            </a:extLst>
          </p:cNvPr>
          <p:cNvSpPr txBox="1"/>
          <p:nvPr/>
        </p:nvSpPr>
        <p:spPr>
          <a:xfrm>
            <a:off x="740001" y="4369230"/>
            <a:ext cx="1166509" cy="584775"/>
          </a:xfrm>
          <a:prstGeom prst="rect">
            <a:avLst/>
          </a:prstGeom>
          <a:noFill/>
        </p:spPr>
        <p:txBody>
          <a:bodyPr wrap="square" rtlCol="0">
            <a:spAutoFit/>
          </a:bodyPr>
          <a:lstStyle/>
          <a:p>
            <a:r>
              <a:rPr lang="en-US" sz="3200" dirty="0">
                <a:solidFill>
                  <a:srgbClr val="FF0000"/>
                </a:solidFill>
              </a:rPr>
              <a:t>Sai</a:t>
            </a:r>
          </a:p>
        </p:txBody>
      </p:sp>
      <p:sp>
        <p:nvSpPr>
          <p:cNvPr id="17" name="TextBox 16">
            <a:extLst>
              <a:ext uri="{FF2B5EF4-FFF2-40B4-BE49-F238E27FC236}">
                <a16:creationId xmlns:a16="http://schemas.microsoft.com/office/drawing/2014/main" id="{E8754F85-5F49-4454-8041-B80545D9CCED}"/>
              </a:ext>
            </a:extLst>
          </p:cNvPr>
          <p:cNvSpPr txBox="1"/>
          <p:nvPr/>
        </p:nvSpPr>
        <p:spPr>
          <a:xfrm>
            <a:off x="436047" y="5615725"/>
            <a:ext cx="1579773" cy="584775"/>
          </a:xfrm>
          <a:prstGeom prst="rect">
            <a:avLst/>
          </a:prstGeom>
          <a:noFill/>
        </p:spPr>
        <p:txBody>
          <a:bodyPr wrap="square" rtlCol="0">
            <a:spAutoFit/>
          </a:bodyPr>
          <a:lstStyle/>
          <a:p>
            <a:r>
              <a:rPr lang="en-US" sz="3200" dirty="0" err="1">
                <a:solidFill>
                  <a:srgbClr val="FF0000"/>
                </a:solidFill>
              </a:rPr>
              <a:t>Đúng</a:t>
            </a:r>
            <a:endParaRPr lang="en-US" sz="3200" dirty="0">
              <a:solidFill>
                <a:srgbClr val="FF0000"/>
              </a:solidFill>
            </a:endParaRPr>
          </a:p>
        </p:txBody>
      </p:sp>
      <p:sp>
        <p:nvSpPr>
          <p:cNvPr id="18" name="TextBox 17">
            <a:extLst>
              <a:ext uri="{FF2B5EF4-FFF2-40B4-BE49-F238E27FC236}">
                <a16:creationId xmlns:a16="http://schemas.microsoft.com/office/drawing/2014/main" id="{AA70CCB0-2389-4FAC-841A-E913FB595321}"/>
              </a:ext>
            </a:extLst>
          </p:cNvPr>
          <p:cNvSpPr txBox="1"/>
          <p:nvPr/>
        </p:nvSpPr>
        <p:spPr>
          <a:xfrm>
            <a:off x="367413" y="4954005"/>
            <a:ext cx="1648407" cy="584775"/>
          </a:xfrm>
          <a:prstGeom prst="rect">
            <a:avLst/>
          </a:prstGeom>
          <a:noFill/>
        </p:spPr>
        <p:txBody>
          <a:bodyPr wrap="square" rtlCol="0">
            <a:spAutoFit/>
          </a:bodyPr>
          <a:lstStyle/>
          <a:p>
            <a:r>
              <a:rPr lang="en-US" sz="3200" dirty="0" err="1">
                <a:solidFill>
                  <a:srgbClr val="FF0000"/>
                </a:solidFill>
              </a:rPr>
              <a:t>Đúng</a:t>
            </a:r>
            <a:endParaRPr lang="en-US" sz="3200" dirty="0">
              <a:solidFill>
                <a:srgbClr val="FF0000"/>
              </a:solidFill>
            </a:endParaRP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41960" y="1405226"/>
            <a:ext cx="9489276" cy="4940155"/>
          </a:xfrm>
          <a:prstGeom prst="rect">
            <a:avLst/>
          </a:prstGeom>
        </p:spPr>
      </p:pic>
      <p:sp>
        <p:nvSpPr>
          <p:cNvPr id="8" name="Rectangle 7">
            <a:extLst>
              <a:ext uri="{FF2B5EF4-FFF2-40B4-BE49-F238E27FC236}">
                <a16:creationId xmlns:a16="http://schemas.microsoft.com/office/drawing/2014/main" id="{1E10EB54-4731-4DD5-8421-518086FEA3E2}"/>
              </a:ext>
            </a:extLst>
          </p:cNvPr>
          <p:cNvSpPr/>
          <p:nvPr/>
        </p:nvSpPr>
        <p:spPr>
          <a:xfrm>
            <a:off x="536774" y="208867"/>
            <a:ext cx="10394462" cy="1015663"/>
          </a:xfrm>
          <a:prstGeom prst="rect">
            <a:avLst/>
          </a:prstGeom>
        </p:spPr>
        <p:txBody>
          <a:bodyPr wrap="square">
            <a:spAutoFit/>
          </a:bodyPr>
          <a:lstStyle/>
          <a:p>
            <a:pPr defTabSz="342900">
              <a:lnSpc>
                <a:spcPct val="150000"/>
              </a:lnSpc>
            </a:pPr>
            <a:r>
              <a:rPr lang="en-US" sz="4000" b="1" dirty="0">
                <a:solidFill>
                  <a:srgbClr val="FF0000"/>
                </a:solidFill>
                <a:latin typeface="Times New Roman" panose="02020603050405020304" pitchFamily="18" charset="0"/>
                <a:cs typeface="Times New Roman" panose="02020603050405020304" pitchFamily="18" charset="0"/>
              </a:rPr>
              <a:t>2</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Thực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Hành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Tạo</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hiệu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ứng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chuyển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trang</a:t>
            </a:r>
            <a:r>
              <a:rPr lang="en-US" sz="4000" b="1" dirty="0">
                <a:solidFill>
                  <a:srgbClr val="FF0000"/>
                </a:solidFill>
                <a:latin typeface="Times New Roman" panose="02020603050405020304" pitchFamily="18" charset="0"/>
                <a:cs typeface="Times New Roman" panose="02020603050405020304" pitchFamily="18" charset="0"/>
              </a:rPr>
              <a:t> </a:t>
            </a:r>
            <a:endParaRPr 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944" y="707237"/>
            <a:ext cx="4073236" cy="108065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900546" y="684404"/>
            <a:ext cx="8451274" cy="1126319"/>
          </a:xfrm>
          <a:prstGeom prst="rect">
            <a:avLst/>
          </a:prstGeom>
        </p:spPr>
      </p:pic>
      <p:pic>
        <p:nvPicPr>
          <p:cNvPr id="4" name="Picture 3"/>
          <p:cNvPicPr>
            <a:picLocks noChangeAspect="1"/>
          </p:cNvPicPr>
          <p:nvPr/>
        </p:nvPicPr>
        <p:blipFill>
          <a:blip r:embed="rId3"/>
          <a:stretch>
            <a:fillRect/>
          </a:stretch>
        </p:blipFill>
        <p:spPr>
          <a:xfrm>
            <a:off x="4228023" y="707237"/>
            <a:ext cx="1030313" cy="993734"/>
          </a:xfrm>
          <a:prstGeom prst="rect">
            <a:avLst/>
          </a:prstGeom>
        </p:spPr>
      </p:pic>
      <p:sp>
        <p:nvSpPr>
          <p:cNvPr id="13" name="Rounded Rectangle 12"/>
          <p:cNvSpPr/>
          <p:nvPr/>
        </p:nvSpPr>
        <p:spPr>
          <a:xfrm>
            <a:off x="2387905" y="1974597"/>
            <a:ext cx="8252383" cy="275705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2517059" y="1952050"/>
            <a:ext cx="7994073" cy="2590800"/>
          </a:xfrm>
          <a:prstGeom prst="rect">
            <a:avLst/>
          </a:prstGeom>
        </p:spPr>
      </p:pic>
      <p:sp>
        <p:nvSpPr>
          <p:cNvPr id="14" name="TextBox 13"/>
          <p:cNvSpPr txBox="1"/>
          <p:nvPr/>
        </p:nvSpPr>
        <p:spPr>
          <a:xfrm>
            <a:off x="3828778" y="2614324"/>
            <a:ext cx="6007947" cy="1323439"/>
          </a:xfrm>
          <a:prstGeom prst="rect">
            <a:avLst/>
          </a:prstGeom>
          <a:noFill/>
        </p:spPr>
        <p:txBody>
          <a:bodyPr wrap="square" rtlCol="0">
            <a:spAutoFit/>
          </a:bodyPr>
          <a:lstStyle/>
          <a:p>
            <a:pPr algn="ctr"/>
            <a:r>
              <a:rPr lang="en-US" sz="4000" dirty="0" err="1" smtClean="0">
                <a:latin typeface="Times New Roman" panose="02020603050405020304" pitchFamily="18" charset="0"/>
                <a:cs typeface="Times New Roman" panose="02020603050405020304" pitchFamily="18" charset="0"/>
              </a:rPr>
              <a:t>Trò</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nhanh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đúng</a:t>
            </a:r>
            <a:endParaRPr lang="en-US" sz="4000" dirty="0" smtClean="0">
              <a:latin typeface="Times New Roman" panose="02020603050405020304" pitchFamily="18" charset="0"/>
              <a:cs typeface="Times New Roman" panose="02020603050405020304" pitchFamily="18" charset="0"/>
            </a:endParaRPr>
          </a:p>
          <a:p>
            <a:pPr algn="ctr"/>
            <a:r>
              <a:rPr lang="en-US" sz="4000" dirty="0" smtClean="0">
                <a:latin typeface="Times New Roman" panose="02020603050405020304" pitchFamily="18" charset="0"/>
                <a:cs typeface="Times New Roman" panose="02020603050405020304" pitchFamily="18" charset="0"/>
              </a:rPr>
              <a:t>QUIZIZZ</a:t>
            </a:r>
            <a:endParaRPr lang="en-US" sz="4000"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5"/>
          <a:stretch>
            <a:fillRect/>
          </a:stretch>
        </p:blipFill>
        <p:spPr>
          <a:xfrm>
            <a:off x="-204488" y="4124469"/>
            <a:ext cx="12656393" cy="2493818"/>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5696</TotalTime>
  <Words>231</Words>
  <Application>Microsoft Office PowerPoint</Application>
  <PresentationFormat>Widescreen</PresentationFormat>
  <Paragraphs>40</Paragraphs>
  <Slides>9</Slides>
  <Notes>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微软雅黑</vt:lpstr>
      <vt:lpstr>Arial</vt:lpstr>
      <vt:lpstr>Calibri</vt:lpstr>
      <vt:lpstr>等线</vt:lpstr>
      <vt:lpstr>iCiel Cadena</vt:lpstr>
      <vt:lpstr>Segoe Print</vt:lpstr>
      <vt:lpstr>Times New Roman</vt:lpstr>
      <vt:lpstr>UTM Avo</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My computer</cp:lastModifiedBy>
  <cp:revision>193</cp:revision>
  <dcterms:created xsi:type="dcterms:W3CDTF">2021-11-14T08:33:55Z</dcterms:created>
  <dcterms:modified xsi:type="dcterms:W3CDTF">2025-03-20T05:04:51Z</dcterms:modified>
</cp:coreProperties>
</file>