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317" r:id="rId2"/>
    <p:sldId id="256" r:id="rId3"/>
    <p:sldId id="291" r:id="rId4"/>
    <p:sldId id="297" r:id="rId5"/>
    <p:sldId id="292" r:id="rId6"/>
    <p:sldId id="294" r:id="rId7"/>
    <p:sldId id="295" r:id="rId8"/>
    <p:sldId id="296" r:id="rId9"/>
    <p:sldId id="293" r:id="rId10"/>
    <p:sldId id="299" r:id="rId11"/>
    <p:sldId id="300" r:id="rId12"/>
    <p:sldId id="303" r:id="rId13"/>
    <p:sldId id="304" r:id="rId14"/>
    <p:sldId id="305" r:id="rId15"/>
    <p:sldId id="306" r:id="rId16"/>
    <p:sldId id="309" r:id="rId17"/>
    <p:sldId id="310" r:id="rId18"/>
    <p:sldId id="312" r:id="rId19"/>
    <p:sldId id="313" r:id="rId20"/>
    <p:sldId id="315" r:id="rId21"/>
    <p:sldId id="307" r:id="rId22"/>
    <p:sldId id="311" r:id="rId23"/>
    <p:sldId id="314" r:id="rId24"/>
    <p:sldId id="316" r:id="rId25"/>
    <p:sldId id="31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B64497-9679-F8BC-AFE7-77D08618A5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26079-2FCA-FE4E-BF6D-242B2E99B3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49E780-BB69-3A2F-AE09-1DDC734F94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8F37A-1192-A8FF-2202-B2904B474F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068C7-2FBA-4A52-A9CB-20970BA68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6310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805E5-947F-4338-BABD-FFC3BC0FF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6082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805E5-947F-4338-BABD-FFC3BC0FF59C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F6C14-ED94-1FA6-2E99-CEF80883E31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42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64E8D-D48A-E8BA-E39E-B98A05E89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B1B802-AA50-053D-1EA6-EC1E0E010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A5C0BD-9464-1C21-3BE3-4C2C41E9C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29F4D-21E2-8005-0442-D48C79C137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805E5-947F-4338-BABD-FFC3BC0FF59C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342E46-4D8C-9A8E-260A-A78A095AD34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948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6D0FA-FC5C-5646-66AE-C9EFA9805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3BD4D-95F9-4A17-B552-6F394B6847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9EB810-65F5-DFB8-7177-1167CF8C0B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23D7B-B1EA-F5D5-8A57-CC947A7816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805E5-947F-4338-BABD-FFC3BC0FF59C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34970-48BC-AF71-315D-44FE3599D6F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49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DD0FB-F4A4-09D6-88A5-52C18FD5B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B67A7A-4371-C2AC-D1FC-6A1DCBCA40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5D88FF-A03D-BC1B-1684-599DC26EDA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C8070-56CC-50CF-AA04-991D9C8650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805E5-947F-4338-BABD-FFC3BC0FF59C}" type="slidenum">
              <a:rPr lang="en-US" smtClean="0"/>
              <a:t>24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4DF338-32DD-8A54-7F68-58A54E940DA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33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78F2B-5040-BEE6-0B2E-B60D2D9A2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857480-2667-8CFB-3DEA-40628C835A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BE1ABD-D005-A0A5-007F-D92B3C0589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E5A45-5159-C0ED-9E36-5C936DD66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805E5-947F-4338-BABD-FFC3BC0FF59C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80013-F24A-24FE-F79C-38B0A33B9B3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39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BDD5A-0A7B-B4BF-38EE-BAAC734FB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0B109F-E471-8542-48FF-7BBE19889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2BD43A-5490-ADD2-156A-F72300E0DB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6B338-FD45-40B3-30D6-767E9C6FA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805E5-947F-4338-BABD-FFC3BC0FF59C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0BB50-21A8-4F01-3A6C-DAEBDD58FDA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1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A7307-90F4-D90A-8728-B36B4B54E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314617-334E-A65A-D347-DEA58C2CF6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22003A-8B92-5979-F884-F9E0433FC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0B01A-7639-2BAD-C587-939911561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805E5-947F-4338-BABD-FFC3BC0FF59C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41A60A-ED4A-9615-F7D3-BDCF71FFB2C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40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2F180-7178-6953-8C60-7F3B5A4BA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C24286-E47B-2178-0BC1-C831C1232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CDDC1C-0C08-5415-738D-FA71E3AFE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81569-53FD-9DCB-423C-3950F4AE26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805E5-947F-4338-BABD-FFC3BC0FF59C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D6FCB-B2EA-B8FB-26BB-004E5F25A45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10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6521A-0440-EC02-7EC3-F7B9B7380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538A5A-9B31-7DFA-8301-295FC6A6A9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4273B3-6DAB-8329-2284-D8E05D13F9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994284-01E3-61B4-839A-A3DEE9B4A0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805E5-947F-4338-BABD-FFC3BC0FF59C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7D24D-8828-6730-DDD1-32929BB529F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02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D5C44-EE0B-481E-D2CC-5FE417391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95A396-C72F-0200-4595-64F4A8721B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993785-8C45-4B95-B59C-EDC30F0A6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5FD9C-25B7-C58F-64E5-9D17D413E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805E5-947F-4338-BABD-FFC3BC0FF59C}" type="slidenum">
              <a:rPr lang="en-US" smtClean="0"/>
              <a:t>18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C9B79-66A8-D1AB-3245-D21A366EE5E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60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01F4D-6846-6D41-10B7-FC2F6263A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87895A-F4F6-613A-ABD9-A9E7314B9E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2222B4-4C80-184C-BBC4-1968A6625E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160DF-1D63-F6E5-FBAE-E1B693CED9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805E5-947F-4338-BABD-FFC3BC0FF59C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2AF61-30FD-E42A-5F59-8605407651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6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5C23B-E5F3-EAF5-3E55-CC2933534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A793D7-6868-3EB9-208D-53327C3E9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F28422-A79E-788D-8071-D115786048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82B20-54AC-56F3-422E-C9B85ED38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805E5-947F-4338-BABD-FFC3BC0FF59C}" type="slidenum">
              <a:rPr lang="en-US" smtClean="0"/>
              <a:t>20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85EAF-3CE1-6043-0495-B5E4D8FCDE9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462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BAAE3-FD93-86F8-CB45-D7014A401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C48299-FBA7-210E-25A8-725E83304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7B7855-106F-9128-8F23-2B83C167D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A600A-46A7-25E3-38D5-7E80890B92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0805E5-947F-4338-BABD-FFC3BC0FF59C}" type="slidenum">
              <a:rPr lang="en-US" smtClean="0"/>
              <a:t>21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DD395-EE32-0663-CBDC-2FBEF39ED30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4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ADD89-DD0E-4829-A79F-4F10FE39E48A}" type="datetime1">
              <a:rPr lang="en-US" smtClean="0"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101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C396A-2FE6-4AE1-999F-BE4ABB133461}" type="datetime1">
              <a:rPr lang="en-US" smtClean="0"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5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74CEB-B387-4DA0-98A0-6D76C9A91596}" type="datetime1">
              <a:rPr lang="en-US" smtClean="0"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0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B84DB-42AA-4E54-A0C7-1CA7DBBC7C70}" type="datetime1">
              <a:rPr lang="en-US" smtClean="0"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A213C-ED10-47D6-B048-3105E2BB9EAF}" type="datetime1">
              <a:rPr lang="en-US" smtClean="0"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18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01836-14C1-4D17-9A36-B9C42B073366}" type="datetime1">
              <a:rPr lang="en-US" smtClean="0"/>
              <a:t>30/10/2025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5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099D8-B611-4668-921B-9BFF98DA8381}" type="datetime1">
              <a:rPr lang="en-US" smtClean="0"/>
              <a:t>30/10/2025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53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1CDF7-DFE0-46C5-B083-D0B48C8DDEAF}" type="datetime1">
              <a:rPr lang="en-US" smtClean="0"/>
              <a:t>30/10/2025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889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3591-7F57-4695-9CA0-38532FE23D6F}" type="datetime1">
              <a:rPr lang="en-US" smtClean="0"/>
              <a:t>30/10/2025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54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6C35F1A-9829-49E1-AD0C-3421D2399891}" type="datetime1">
              <a:rPr lang="en-US" smtClean="0"/>
              <a:t>30/10/2025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8D1E927-D3F3-4DBA-B0DF-E4AF5A0B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97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59E0F-EF45-4D53-A24F-6A8D148B23AF}" type="datetime1">
              <a:rPr lang="en-US" smtClean="0"/>
              <a:t>30/10/2025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58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5E9872F-9220-447D-A030-EC1CD6F47FC1}" type="datetime1">
              <a:rPr lang="en-US" smtClean="0"/>
              <a:t>30/10/2025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8D1E927-D3F3-4DBA-B0DF-E4AF5A0B56C8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37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2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gif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ayground.com/admin/activity/classic/69000518213b01189f7cce4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aodongnai.com.vn/bandoc/202203/ung-pho-voi-cuoc-goi-tin-nhan-lua-dao-3108539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hyperlink" Target="LuaDao_QuaMang.mp3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CAA36-7FFA-592F-D4FA-FF43F89BC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784825-AA94-9067-EFA5-79D642D4B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8678" y="99391"/>
            <a:ext cx="6188765" cy="6188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96ABC2-03DC-101A-DD0F-CDAD1A24E8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569" y="1589725"/>
            <a:ext cx="3673319" cy="4698431"/>
          </a:xfrm>
          <a:prstGeom prst="rect">
            <a:avLst/>
          </a:prstGeom>
        </p:spPr>
      </p:pic>
      <p:pic>
        <p:nvPicPr>
          <p:cNvPr id="15" name="DuGio">
            <a:hlinkClick r:id="" action="ppaction://media"/>
            <a:extLst>
              <a:ext uri="{FF2B5EF4-FFF2-40B4-BE49-F238E27FC236}">
                <a16:creationId xmlns:a16="http://schemas.microsoft.com/office/drawing/2014/main" id="{B17FB3B3-75C0-B494-C94F-392AA42B0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16" name="Clap">
            <a:hlinkClick r:id="" action="ppaction://media"/>
            <a:extLst>
              <a:ext uri="{FF2B5EF4-FFF2-40B4-BE49-F238E27FC236}">
                <a16:creationId xmlns:a16="http://schemas.microsoft.com/office/drawing/2014/main" id="{97825BFE-EA81-40F4-BD7F-DAA87CB6D8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480633-2164-2CD1-E942-83CB4AAB8F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2786" y="2187972"/>
            <a:ext cx="3486150" cy="3981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5E6670-59D3-9552-B936-00A503642D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975" y="0"/>
            <a:ext cx="2288690" cy="22886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1898C5-89DA-6F4D-2A28-55E67B94C49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8508" t="19605" r="8887" b="33630"/>
          <a:stretch>
            <a:fillRect/>
          </a:stretch>
        </p:blipFill>
        <p:spPr>
          <a:xfrm>
            <a:off x="1198079" y="99391"/>
            <a:ext cx="1808301" cy="75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7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39B22-967D-ECAC-7B0E-1A9BCA5EB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564DD-31A0-88DE-93F2-2E60621DB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1134692"/>
          </a:xfrm>
        </p:spPr>
        <p:txBody>
          <a:bodyPr>
            <a:noAutofit/>
          </a:bodyPr>
          <a:lstStyle/>
          <a:p>
            <a:r>
              <a:rPr lang="en-US" sz="2800" cap="all">
                <a:latin typeface="Bahnschrift Light Condensed" panose="020B0502040204020203" pitchFamily="34" charset="0"/>
              </a:rPr>
              <a:t>1. Nhận biết và Phòng tránh một số dạng lừa đảo trên không gian số</a:t>
            </a:r>
            <a:br>
              <a:rPr lang="en-US" sz="2800">
                <a:latin typeface="Bahnschrift Light Condensed" panose="020B0502040204020203" pitchFamily="34" charset="0"/>
              </a:rPr>
            </a:br>
            <a:r>
              <a:rPr lang="en-US" sz="2800">
                <a:latin typeface="Bahnschrift Light Condensed" panose="020B0502040204020203" pitchFamily="34" charset="0"/>
              </a:rPr>
              <a:t>a) Một số nguyên tắc Nhận biết và phòng tránh lừa đảo trên không gian số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E8CE37-7AAA-504A-9243-CC4C2232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CE3A3C-BE07-8795-E397-6156D5C3AEA6}"/>
              </a:ext>
            </a:extLst>
          </p:cNvPr>
          <p:cNvSpPr txBox="1">
            <a:spLocks/>
          </p:cNvSpPr>
          <p:nvPr/>
        </p:nvSpPr>
        <p:spPr>
          <a:xfrm>
            <a:off x="763573" y="2033184"/>
            <a:ext cx="5332427" cy="3981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- Một số nguyên tắc nhận biết lừa đảo</a:t>
            </a:r>
            <a:endParaRPr lang="en-US" sz="1400">
              <a:solidFill>
                <a:srgbClr val="FF0000"/>
              </a:solidFill>
              <a:latin typeface="Bahnschrift Light Condensed" panose="020B0502040204020203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US" sz="2600">
                <a:latin typeface="Bahnschrift Light Condensed" panose="020B0502040204020203" pitchFamily="34" charset="0"/>
              </a:rPr>
              <a:t>+ Nội dung câu chuyện gửi cho chúng ta bịa đặt nhưng dễ tin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A5FB7E-3C3B-26B0-BC1D-CE2FBD4F5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616" y="3538329"/>
            <a:ext cx="5388652" cy="2460714"/>
          </a:xfrm>
          <a:prstGeom prst="rect">
            <a:avLst/>
          </a:prstGeom>
          <a:ln>
            <a:solidFill>
              <a:srgbClr val="FF00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C1FDC81-ABBC-C057-0D21-C7D853C02648}"/>
              </a:ext>
            </a:extLst>
          </p:cNvPr>
          <p:cNvSpPr txBox="1">
            <a:spLocks/>
          </p:cNvSpPr>
          <p:nvPr/>
        </p:nvSpPr>
        <p:spPr>
          <a:xfrm>
            <a:off x="6730364" y="2033184"/>
            <a:ext cx="5332427" cy="3981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- Một số nguyên tắc nhận biết lừa đảo</a:t>
            </a:r>
            <a:endParaRPr lang="en-US" sz="1400">
              <a:solidFill>
                <a:srgbClr val="FF0000"/>
              </a:solidFill>
              <a:latin typeface="Bahnschrift Light Condensed" panose="020B0502040204020203" pitchFamily="34" charset="0"/>
            </a:endParaRPr>
          </a:p>
          <a:p>
            <a:pPr lvl="1">
              <a:spcBef>
                <a:spcPts val="600"/>
              </a:spcBef>
            </a:pPr>
            <a:r>
              <a:rPr lang="en-US" sz="2600">
                <a:latin typeface="Bahnschrift Light Condensed" panose="020B0502040204020203" pitchFamily="34" charset="0"/>
              </a:rPr>
              <a:t>+ Thông tin gửi cho chúng ta không rõ ràng</a:t>
            </a:r>
          </a:p>
          <a:p>
            <a:pPr lvl="1">
              <a:spcBef>
                <a:spcPts val="600"/>
              </a:spcBef>
            </a:pPr>
            <a:r>
              <a:rPr lang="en-US" sz="2600" b="1">
                <a:latin typeface="Bahnschrift Light Condensed" panose="020B0502040204020203" pitchFamily="34" charset="0"/>
              </a:rPr>
              <a:t>* Nguồn gốc thông tin:</a:t>
            </a:r>
          </a:p>
          <a:p>
            <a:pPr lvl="1">
              <a:spcBef>
                <a:spcPts val="600"/>
              </a:spcBef>
            </a:pPr>
            <a:r>
              <a:rPr lang="en-US" sz="2600" i="1">
                <a:latin typeface="Bahnschrift Light Condensed" panose="020B0502040204020203" pitchFamily="34" charset="0"/>
              </a:rPr>
              <a:t>Tin nhắn:</a:t>
            </a:r>
            <a:r>
              <a:rPr lang="en-US" sz="2600">
                <a:latin typeface="Bahnschrift Light Condensed" panose="020B0502040204020203" pitchFamily="34" charset="0"/>
              </a:rPr>
              <a:t> được gửi qua SĐT rác, chúng ta không liên lạc lại được</a:t>
            </a:r>
          </a:p>
          <a:p>
            <a:pPr lvl="1">
              <a:spcBef>
                <a:spcPts val="600"/>
              </a:spcBef>
            </a:pPr>
            <a:r>
              <a:rPr lang="en-US" sz="2600" i="1">
                <a:latin typeface="Bahnschrift Light Condensed" panose="020B0502040204020203" pitchFamily="34" charset="0"/>
              </a:rPr>
              <a:t>Thư điện tử:</a:t>
            </a:r>
            <a:r>
              <a:rPr lang="en-US" sz="2600">
                <a:latin typeface="Bahnschrift Light Condensed" panose="020B0502040204020203" pitchFamily="34" charset="0"/>
              </a:rPr>
              <a:t> được gửi đến từ hòm thư điện tử giả chúng ta không liên lạc lại được</a:t>
            </a:r>
          </a:p>
          <a:p>
            <a:pPr lvl="1">
              <a:spcBef>
                <a:spcPts val="600"/>
              </a:spcBef>
            </a:pPr>
            <a:r>
              <a:rPr lang="en-US" sz="2600" b="1">
                <a:latin typeface="Bahnschrift Light Condensed" panose="020B0502040204020203" pitchFamily="34" charset="0"/>
              </a:rPr>
              <a:t>* Nội dung thông tin:</a:t>
            </a:r>
            <a:r>
              <a:rPr lang="en-US" sz="2600">
                <a:latin typeface="Bahnschrift Light Condensed" panose="020B0502040204020203" pitchFamily="34" charset="0"/>
              </a:rPr>
              <a:t> không có tên, địa chỉ, SĐT, người liên hệ của tổ chức trao thưởng</a:t>
            </a:r>
          </a:p>
        </p:txBody>
      </p:sp>
    </p:spTree>
    <p:extLst>
      <p:ext uri="{BB962C8B-B14F-4D97-AF65-F5344CB8AC3E}">
        <p14:creationId xmlns:p14="http://schemas.microsoft.com/office/powerpoint/2010/main" val="3029310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8AB89-FFBD-1AD0-0603-ED3E30166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E649D-D554-9F68-8F73-040AD7B94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1134692"/>
          </a:xfrm>
        </p:spPr>
        <p:txBody>
          <a:bodyPr>
            <a:noAutofit/>
          </a:bodyPr>
          <a:lstStyle/>
          <a:p>
            <a:r>
              <a:rPr lang="en-US" sz="2800" cap="all">
                <a:latin typeface="Bahnschrift Light Condensed" panose="020B0502040204020203" pitchFamily="34" charset="0"/>
              </a:rPr>
              <a:t>1. Nhận biết và Phòng tránh một số dạng lừa đảo trên không gian số</a:t>
            </a:r>
            <a:br>
              <a:rPr lang="en-US" sz="2800">
                <a:latin typeface="Bahnschrift Light Condensed" panose="020B0502040204020203" pitchFamily="34" charset="0"/>
              </a:rPr>
            </a:br>
            <a:r>
              <a:rPr lang="en-US" sz="2800">
                <a:latin typeface="Bahnschrift Light Condensed" panose="020B0502040204020203" pitchFamily="34" charset="0"/>
              </a:rPr>
              <a:t>a) Một số nguyên tắc Nhận biết và phòng tránh lừa đảo trên không gian số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3A659A-C20A-8E33-4050-B89879967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F28C96-2B9A-34AF-B4BB-2636EC487729}"/>
              </a:ext>
            </a:extLst>
          </p:cNvPr>
          <p:cNvSpPr txBox="1">
            <a:spLocks/>
          </p:cNvSpPr>
          <p:nvPr/>
        </p:nvSpPr>
        <p:spPr>
          <a:xfrm>
            <a:off x="763573" y="2033184"/>
            <a:ext cx="5332427" cy="3981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- Một số nguyên tắc nhận biết lừa đảo</a:t>
            </a:r>
            <a:endParaRPr lang="en-US" sz="1400">
              <a:solidFill>
                <a:srgbClr val="FF0000"/>
              </a:solidFill>
              <a:latin typeface="Bahnschrift Light Condensed" panose="020B0502040204020203" pitchFamily="34" charset="0"/>
            </a:endParaRPr>
          </a:p>
          <a:p>
            <a:pPr lvl="1"/>
            <a:r>
              <a:rPr lang="en-US" sz="2600">
                <a:latin typeface="Bahnschrift Light Condensed" panose="020B0502040204020203" pitchFamily="34" charset="0"/>
              </a:rPr>
              <a:t>+ Yêu cầu gửi STK</a:t>
            </a:r>
          </a:p>
          <a:p>
            <a:pPr lvl="1"/>
            <a:r>
              <a:rPr lang="en-US" sz="2600">
                <a:latin typeface="Bahnschrift Light Condensed" panose="020B0502040204020203" pitchFamily="34" charset="0"/>
              </a:rPr>
              <a:t>hoặc kích chuột vào đường link để xác nhận ngân hàng trực tuyến (internet banking)</a:t>
            </a:r>
          </a:p>
          <a:p>
            <a:pPr lvl="1"/>
            <a:endParaRPr lang="en-US" sz="2600">
              <a:latin typeface="Bahnschrift Light Condensed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584E52-7390-155E-9997-3010E2C3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638" y="4023740"/>
            <a:ext cx="4344006" cy="22672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7B9C47-E47C-2A59-47BB-C9F7DE347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003" y="1862719"/>
            <a:ext cx="4564718" cy="23350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4582B349-9930-0830-C4D0-A8D082A5EF39}"/>
              </a:ext>
            </a:extLst>
          </p:cNvPr>
          <p:cNvSpPr/>
          <p:nvPr/>
        </p:nvSpPr>
        <p:spPr>
          <a:xfrm>
            <a:off x="3429785" y="2405269"/>
            <a:ext cx="3825779" cy="4770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92F98ED0-263D-09B7-DE99-35DA75CD632F}"/>
              </a:ext>
            </a:extLst>
          </p:cNvPr>
          <p:cNvSpPr/>
          <p:nvPr/>
        </p:nvSpPr>
        <p:spPr>
          <a:xfrm flipV="1">
            <a:off x="1453497" y="4023739"/>
            <a:ext cx="988421" cy="975643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92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EEC31-B6A7-E399-10B4-63D8EB407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120D6-259C-BE11-69B0-AB05B220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1134692"/>
          </a:xfrm>
        </p:spPr>
        <p:txBody>
          <a:bodyPr>
            <a:noAutofit/>
          </a:bodyPr>
          <a:lstStyle/>
          <a:p>
            <a:r>
              <a:rPr lang="en-US" sz="2800" cap="all">
                <a:latin typeface="Bahnschrift Light Condensed" panose="020B0502040204020203" pitchFamily="34" charset="0"/>
              </a:rPr>
              <a:t>1. Nhận biết và Phòng tránh một số dạng lừa đảo trên không gian số</a:t>
            </a:r>
            <a:br>
              <a:rPr lang="en-US" sz="2800">
                <a:latin typeface="Bahnschrift Light Condensed" panose="020B0502040204020203" pitchFamily="34" charset="0"/>
              </a:rPr>
            </a:br>
            <a:r>
              <a:rPr lang="en-US" sz="2800">
                <a:latin typeface="Bahnschrift Light Condensed" panose="020B0502040204020203" pitchFamily="34" charset="0"/>
              </a:rPr>
              <a:t>a) Một số nguyên tắc Nhận biết và phòng tránh lừa đảo trên không gian số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71C8DA-6ACB-0266-B395-57ECA1A89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F547441-8493-BBC6-80AC-4AE7E82A155E}"/>
              </a:ext>
            </a:extLst>
          </p:cNvPr>
          <p:cNvSpPr txBox="1">
            <a:spLocks/>
          </p:cNvSpPr>
          <p:nvPr/>
        </p:nvSpPr>
        <p:spPr>
          <a:xfrm>
            <a:off x="763573" y="1794647"/>
            <a:ext cx="5332427" cy="3981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- Một số nguyên tắc phòng tránh lừa đảo</a:t>
            </a:r>
          </a:p>
          <a:p>
            <a:pPr>
              <a:spcBef>
                <a:spcPts val="600"/>
              </a:spcBef>
            </a:pPr>
            <a:r>
              <a:rPr lang="en-US" sz="2600" i="1">
                <a:latin typeface="Bahnschrift Light Condensed" panose="020B0502040204020203" pitchFamily="34" charset="0"/>
              </a:rPr>
              <a:t>* Nguyên tắc 1 : </a:t>
            </a:r>
            <a:r>
              <a:rPr lang="en-US" sz="2600">
                <a:latin typeface="Bahnschrift Light Condensed" panose="020B0502040204020203" pitchFamily="34" charset="0"/>
              </a:rPr>
              <a:t>Hãy chậm lại</a:t>
            </a:r>
          </a:p>
          <a:p>
            <a:pPr>
              <a:spcBef>
                <a:spcPts val="600"/>
              </a:spcBef>
            </a:pPr>
            <a:r>
              <a:rPr lang="en-US" sz="2600">
                <a:latin typeface="Bahnschrift Light Condensed" panose="020B0502040204020203" pitchFamily="34" charset="0"/>
              </a:rPr>
              <a:t>	+ KHÔNG thực hiện ngay theo yêu cầu của tin nhắn, thư điện tử</a:t>
            </a:r>
          </a:p>
          <a:p>
            <a:pPr>
              <a:spcBef>
                <a:spcPts val="600"/>
              </a:spcBef>
            </a:pPr>
            <a:r>
              <a:rPr lang="en-US" sz="2600">
                <a:latin typeface="Bahnschrift Light Condensed" panose="020B0502040204020203" pitchFamily="34" charset="0"/>
              </a:rPr>
              <a:t>	+ ĐỌC kỹ nội dung tin nhắn, thư điện tử để tìm ra chỗ bất thường, vô lý </a:t>
            </a:r>
          </a:p>
          <a:p>
            <a:pPr>
              <a:spcBef>
                <a:spcPts val="600"/>
              </a:spcBef>
            </a:pPr>
            <a:endParaRPr lang="en-US" sz="2600">
              <a:latin typeface="Bahnschrift Light 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CCD79C-D190-5ACE-180E-51868DFE2E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93" r="2880"/>
          <a:stretch>
            <a:fillRect/>
          </a:stretch>
        </p:blipFill>
        <p:spPr>
          <a:xfrm>
            <a:off x="1369472" y="4255989"/>
            <a:ext cx="6202018" cy="20745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73363-BCC9-5B50-B94E-E30A69BFC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7938" y="1892014"/>
            <a:ext cx="3231160" cy="38042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01525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A7713-DF36-BEB5-5182-8DD7EAE6E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39D9F-AF7D-7D8D-6AEC-49B64DB8D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1134692"/>
          </a:xfrm>
        </p:spPr>
        <p:txBody>
          <a:bodyPr>
            <a:noAutofit/>
          </a:bodyPr>
          <a:lstStyle/>
          <a:p>
            <a:r>
              <a:rPr lang="en-US" sz="2800" cap="all">
                <a:latin typeface="Bahnschrift Light Condensed" panose="020B0502040204020203" pitchFamily="34" charset="0"/>
              </a:rPr>
              <a:t>1. Nhận biết và Phòng tránh một số dạng lừa đảo trên không gian số</a:t>
            </a:r>
            <a:br>
              <a:rPr lang="en-US" sz="2800">
                <a:latin typeface="Bahnschrift Light Condensed" panose="020B0502040204020203" pitchFamily="34" charset="0"/>
              </a:rPr>
            </a:br>
            <a:r>
              <a:rPr lang="en-US" sz="2800">
                <a:latin typeface="Bahnschrift Light Condensed" panose="020B0502040204020203" pitchFamily="34" charset="0"/>
              </a:rPr>
              <a:t>a) Một số nguyên tắc Nhận biết và phòng tránh lừa đảo trên không gian số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565450-7E85-9DE2-E6F9-EEEE49669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842054-649F-2FF2-1CFA-8F8A2B195393}"/>
              </a:ext>
            </a:extLst>
          </p:cNvPr>
          <p:cNvSpPr txBox="1">
            <a:spLocks/>
          </p:cNvSpPr>
          <p:nvPr/>
        </p:nvSpPr>
        <p:spPr>
          <a:xfrm>
            <a:off x="763573" y="1794647"/>
            <a:ext cx="5332427" cy="3981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- Một số nguyên tắc phòng tránh lừa đảo</a:t>
            </a:r>
          </a:p>
          <a:p>
            <a:pPr>
              <a:spcBef>
                <a:spcPts val="600"/>
              </a:spcBef>
            </a:pPr>
            <a:r>
              <a:rPr lang="en-US" sz="2600" i="1">
                <a:latin typeface="Bahnschrift Light Condensed" panose="020B0502040204020203" pitchFamily="34" charset="0"/>
              </a:rPr>
              <a:t>* Nguyên tắc  2 : </a:t>
            </a:r>
            <a:r>
              <a:rPr lang="en-US" sz="2600">
                <a:latin typeface="Bahnschrift Light Condensed" panose="020B0502040204020203" pitchFamily="34" charset="0"/>
              </a:rPr>
              <a:t> Kiểm tra ngay</a:t>
            </a:r>
          </a:p>
          <a:p>
            <a:pPr>
              <a:spcBef>
                <a:spcPts val="600"/>
              </a:spcBef>
            </a:pPr>
            <a:r>
              <a:rPr lang="en-US" sz="2600">
                <a:latin typeface="Bahnschrift Light Condensed" panose="020B0502040204020203" pitchFamily="34" charset="0"/>
              </a:rPr>
              <a:t>	+ SUY NGHĨ tìm cách xác minh được tên, địa chỉ của tổ chức có thật không</a:t>
            </a:r>
          </a:p>
          <a:p>
            <a:pPr>
              <a:spcBef>
                <a:spcPts val="600"/>
              </a:spcBef>
            </a:pPr>
            <a:r>
              <a:rPr lang="en-US" sz="2600">
                <a:latin typeface="Bahnschrift Light Condensed" panose="020B0502040204020203" pitchFamily="34" charset="0"/>
              </a:rPr>
              <a:t>	+ Tìm cách liên lạc với tổ chức để kiểm tra lại nội dung tin nhắn  có thật không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55DF26-B290-41F8-0120-2E9810BF0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061" y="1817624"/>
            <a:ext cx="540352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774813-658B-1147-760F-D8704676C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73" y="4221229"/>
            <a:ext cx="5111198" cy="20507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886872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34A46-A2CB-0607-9E90-298F28674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F0966-569F-E182-960A-FCA220F40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1134692"/>
          </a:xfrm>
        </p:spPr>
        <p:txBody>
          <a:bodyPr>
            <a:noAutofit/>
          </a:bodyPr>
          <a:lstStyle/>
          <a:p>
            <a:r>
              <a:rPr lang="en-US" sz="2800" cap="all">
                <a:latin typeface="Bahnschrift Light Condensed" panose="020B0502040204020203" pitchFamily="34" charset="0"/>
              </a:rPr>
              <a:t>1. Nhận biết và Phòng tránh một số dạng lừa đảo trên không gian số</a:t>
            </a:r>
            <a:br>
              <a:rPr lang="en-US" sz="2800">
                <a:latin typeface="Bahnschrift Light Condensed" panose="020B0502040204020203" pitchFamily="34" charset="0"/>
              </a:rPr>
            </a:br>
            <a:r>
              <a:rPr lang="en-US" sz="2800">
                <a:latin typeface="Bahnschrift Light Condensed" panose="020B0502040204020203" pitchFamily="34" charset="0"/>
              </a:rPr>
              <a:t>a) Một số nguyên tắc Nhận biết và phòng tránh lừa đảo trên không gian số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2B5BC5-07EA-1F2B-9CDC-5BB61690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30901E-D632-0ACC-10C7-142D9BF2D4B0}"/>
              </a:ext>
            </a:extLst>
          </p:cNvPr>
          <p:cNvSpPr txBox="1">
            <a:spLocks/>
          </p:cNvSpPr>
          <p:nvPr/>
        </p:nvSpPr>
        <p:spPr>
          <a:xfrm>
            <a:off x="763573" y="1794647"/>
            <a:ext cx="5332427" cy="3981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- Một số nguyên tắc phòng tránh lừa đảo</a:t>
            </a:r>
          </a:p>
          <a:p>
            <a:pPr>
              <a:spcBef>
                <a:spcPts val="600"/>
              </a:spcBef>
            </a:pPr>
            <a:r>
              <a:rPr lang="en-US" sz="2600" i="1">
                <a:latin typeface="Bahnschrift Light Condensed" panose="020B0502040204020203" pitchFamily="34" charset="0"/>
              </a:rPr>
              <a:t>* Nguyên tắc  3 : </a:t>
            </a:r>
            <a:r>
              <a:rPr lang="en-US" sz="2600">
                <a:latin typeface="Bahnschrift Light Condensed" panose="020B0502040204020203" pitchFamily="34" charset="0"/>
              </a:rPr>
              <a:t> Dừng lại, Không gửi</a:t>
            </a:r>
          </a:p>
          <a:p>
            <a:pPr>
              <a:spcBef>
                <a:spcPts val="600"/>
              </a:spcBef>
            </a:pPr>
            <a:r>
              <a:rPr lang="en-US" sz="2600">
                <a:latin typeface="Bahnschrift Light Condensed" panose="020B0502040204020203" pitchFamily="34" charset="0"/>
              </a:rPr>
              <a:t>	+ KHÔNG gửi tiền</a:t>
            </a:r>
          </a:p>
          <a:p>
            <a:pPr>
              <a:spcBef>
                <a:spcPts val="600"/>
              </a:spcBef>
            </a:pPr>
            <a:r>
              <a:rPr lang="en-US" sz="2600">
                <a:latin typeface="Bahnschrift Light Condensed" panose="020B0502040204020203" pitchFamily="34" charset="0"/>
              </a:rPr>
              <a:t>	</a:t>
            </a:r>
          </a:p>
          <a:p>
            <a:pPr>
              <a:spcBef>
                <a:spcPts val="600"/>
              </a:spcBef>
            </a:pPr>
            <a:r>
              <a:rPr lang="en-US" sz="2600">
                <a:latin typeface="Bahnschrift Light Condensed" panose="020B0502040204020203" pitchFamily="34" charset="0"/>
              </a:rPr>
              <a:t>	+ KHÔNG gửi số TK</a:t>
            </a:r>
          </a:p>
          <a:p>
            <a:pPr>
              <a:spcBef>
                <a:spcPts val="600"/>
              </a:spcBef>
            </a:pPr>
            <a:r>
              <a:rPr lang="en-US" sz="2600">
                <a:latin typeface="Bahnschrift Light Condensed" panose="020B0502040204020203" pitchFamily="34" charset="0"/>
              </a:rPr>
              <a:t>	</a:t>
            </a:r>
          </a:p>
          <a:p>
            <a:pPr>
              <a:spcBef>
                <a:spcPts val="600"/>
              </a:spcBef>
            </a:pPr>
            <a:r>
              <a:rPr lang="en-US" sz="2600">
                <a:latin typeface="Bahnschrift Light Condensed" panose="020B0502040204020203" pitchFamily="34" charset="0"/>
              </a:rPr>
              <a:t>	+ KHÔNG gửi số CCCD</a:t>
            </a:r>
          </a:p>
          <a:p>
            <a:pPr>
              <a:spcBef>
                <a:spcPts val="600"/>
              </a:spcBef>
            </a:pPr>
            <a:r>
              <a:rPr lang="en-US" sz="2600">
                <a:latin typeface="Bahnschrift Light Condensed" panose="020B0502040204020203" pitchFamily="34" charset="0"/>
              </a:rPr>
              <a:t>Khi chưa xác minh được nguồn gốc, nội dung tin nhắn, thư điện tử là tin cậy</a:t>
            </a:r>
          </a:p>
          <a:p>
            <a:pPr>
              <a:spcBef>
                <a:spcPts val="600"/>
              </a:spcBef>
            </a:pPr>
            <a:endParaRPr lang="en-US" sz="2600">
              <a:latin typeface="Bahnschrift Light Condensed" panose="020B0502040204020203" pitchFamily="34" charset="0"/>
            </a:endParaRPr>
          </a:p>
          <a:p>
            <a:pPr>
              <a:spcBef>
                <a:spcPts val="600"/>
              </a:spcBef>
            </a:pPr>
            <a:endParaRPr lang="en-US" sz="2600">
              <a:latin typeface="Bahnschrift Light Condensed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954615-F69B-9037-FDFE-CF80F19F8A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78" t="10525" r="7638" b="8607"/>
          <a:stretch>
            <a:fillRect/>
          </a:stretch>
        </p:blipFill>
        <p:spPr>
          <a:xfrm>
            <a:off x="4385102" y="2037523"/>
            <a:ext cx="1779105" cy="14212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992D6D-5CF6-1E78-F082-22CFE8BBCF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2" t="10598" r="15926" b="18074"/>
          <a:stretch>
            <a:fillRect/>
          </a:stretch>
        </p:blipFill>
        <p:spPr>
          <a:xfrm>
            <a:off x="6189448" y="2055795"/>
            <a:ext cx="3011557" cy="1954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E43ED6-5246-8629-79B9-3ED2DE7C70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735" t="15582" r="11398" b="16539"/>
          <a:stretch>
            <a:fillRect/>
          </a:stretch>
        </p:blipFill>
        <p:spPr>
          <a:xfrm>
            <a:off x="9362660" y="2055795"/>
            <a:ext cx="2714527" cy="1729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EDBFDE-059C-27BB-37A2-D6C6B9200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3537" y="4091874"/>
            <a:ext cx="4663849" cy="2367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436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7CDF59-751C-E4E2-7529-E964483F9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DD457-4B85-84B1-0562-D25FFCEFF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1134692"/>
          </a:xfrm>
        </p:spPr>
        <p:txBody>
          <a:bodyPr>
            <a:noAutofit/>
          </a:bodyPr>
          <a:lstStyle/>
          <a:p>
            <a:r>
              <a:rPr lang="en-US" sz="2800" cap="all">
                <a:latin typeface="Bahnschrift Light Condensed" panose="020B0502040204020203" pitchFamily="34" charset="0"/>
              </a:rPr>
              <a:t>1. Nhận biết và Phòng tránh một số dạng lừa đảo trên không gian số</a:t>
            </a:r>
            <a:br>
              <a:rPr lang="en-US" sz="2800">
                <a:latin typeface="Bahnschrift Light Condensed" panose="020B0502040204020203" pitchFamily="34" charset="0"/>
              </a:rPr>
            </a:br>
            <a:r>
              <a:rPr lang="en-US" sz="2800">
                <a:latin typeface="Bahnschrift Light Condensed" panose="020B0502040204020203" pitchFamily="34" charset="0"/>
              </a:rPr>
              <a:t>a) Một số nguyên tắc Nhận biết và phòng tránh lừa đảo trên không gian số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BC770-ACC3-ACD5-7E1E-7DA90160A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67F985-814B-5263-8137-C11A3368652E}"/>
              </a:ext>
            </a:extLst>
          </p:cNvPr>
          <p:cNvSpPr txBox="1">
            <a:spLocks/>
          </p:cNvSpPr>
          <p:nvPr/>
        </p:nvSpPr>
        <p:spPr>
          <a:xfrm>
            <a:off x="763573" y="1794647"/>
            <a:ext cx="11008663" cy="3981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TÓM TẮT 3 nguyên tắc phòng tránh lừa đảo</a:t>
            </a:r>
          </a:p>
          <a:p>
            <a:pPr>
              <a:spcBef>
                <a:spcPts val="600"/>
              </a:spcBef>
            </a:pPr>
            <a:endParaRPr lang="en-US" sz="2600">
              <a:solidFill>
                <a:srgbClr val="FF0000"/>
              </a:solidFill>
              <a:latin typeface="Bahnschrift Light Condensed" panose="020B0502040204020203" pitchFamily="34" charset="0"/>
            </a:endParaRPr>
          </a:p>
          <a:p>
            <a:pPr>
              <a:spcBef>
                <a:spcPts val="600"/>
              </a:spcBef>
            </a:pPr>
            <a:endParaRPr lang="en-US" sz="2600">
              <a:latin typeface="Bahnschrift Light 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15286-8717-06B7-7100-01B3B3132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510" y="2328743"/>
            <a:ext cx="8738980" cy="393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12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FFA1C-86D4-63AB-793F-9B5AFC636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0DBB4-4CF9-A19A-8833-884A2631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1134692"/>
          </a:xfrm>
        </p:spPr>
        <p:txBody>
          <a:bodyPr>
            <a:noAutofit/>
          </a:bodyPr>
          <a:lstStyle/>
          <a:p>
            <a:r>
              <a:rPr lang="en-US" sz="2800" cap="all">
                <a:latin typeface="Bahnschrift Light Condensed" panose="020B0502040204020203" pitchFamily="34" charset="0"/>
              </a:rPr>
              <a:t>1. Nhận biết và Phòng tránh một số dạng lừa đảo trên không gian số</a:t>
            </a:r>
            <a:br>
              <a:rPr lang="en-US" sz="2800" cap="all">
                <a:latin typeface="Bahnschrift Light Condensed" panose="020B0502040204020203" pitchFamily="34" charset="0"/>
              </a:rPr>
            </a:br>
            <a:r>
              <a:rPr lang="en-US" sz="2800">
                <a:latin typeface="Bahnschrift Light Condensed" panose="020B0502040204020203" pitchFamily="34" charset="0"/>
              </a:rPr>
              <a:t>b) Vận dụng vào một số tình huống cụ thể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0560E1-F53A-66D7-FFAA-F328396AB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16409A-730A-F5CE-6CA6-F8C578B9A8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26" y="2276060"/>
            <a:ext cx="11533839" cy="395577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37E5BE-1C5C-F4D1-8C0E-5FCEB548BAF9}"/>
              </a:ext>
            </a:extLst>
          </p:cNvPr>
          <p:cNvSpPr txBox="1"/>
          <p:nvPr/>
        </p:nvSpPr>
        <p:spPr>
          <a:xfrm>
            <a:off x="308113" y="1671551"/>
            <a:ext cx="335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50">
                <a:solidFill>
                  <a:srgbClr val="FF0000"/>
                </a:solidFill>
                <a:latin typeface="Bahnschrift Light Condensed" panose="020B0502040204020203" pitchFamily="34" charset="0"/>
                <a:ea typeface="+mj-ea"/>
                <a:cs typeface="+mj-cs"/>
              </a:rPr>
              <a:t>Tình huống 1</a:t>
            </a:r>
          </a:p>
        </p:txBody>
      </p:sp>
    </p:spTree>
    <p:extLst>
      <p:ext uri="{BB962C8B-B14F-4D97-AF65-F5344CB8AC3E}">
        <p14:creationId xmlns:p14="http://schemas.microsoft.com/office/powerpoint/2010/main" val="4141583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A61D5-13C7-020D-E43A-AAB36744C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9471A-5D7F-7C9A-34D0-E19BB253E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1134692"/>
          </a:xfrm>
        </p:spPr>
        <p:txBody>
          <a:bodyPr>
            <a:noAutofit/>
          </a:bodyPr>
          <a:lstStyle/>
          <a:p>
            <a:r>
              <a:rPr lang="en-US" sz="2800" cap="all">
                <a:latin typeface="Bahnschrift Light Condensed" panose="020B0502040204020203" pitchFamily="34" charset="0"/>
              </a:rPr>
              <a:t>1. Nhận biết và Phòng tránh một số dạng lừa đảo trên không gian số</a:t>
            </a:r>
            <a:br>
              <a:rPr lang="en-US" sz="2800" cap="all">
                <a:latin typeface="Bahnschrift Light Condensed" panose="020B0502040204020203" pitchFamily="34" charset="0"/>
              </a:rPr>
            </a:br>
            <a:r>
              <a:rPr lang="en-US" sz="2800">
                <a:latin typeface="Bahnschrift Light Condensed" panose="020B0502040204020203" pitchFamily="34" charset="0"/>
              </a:rPr>
              <a:t>b) Vận dụng vào một số tình huống cụ thể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2955A1-0BA4-A8BE-81E1-9379B477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17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FE88C2-BDBF-B59A-1BA7-586BDAE50F2B}"/>
              </a:ext>
            </a:extLst>
          </p:cNvPr>
          <p:cNvGrpSpPr/>
          <p:nvPr/>
        </p:nvGrpSpPr>
        <p:grpSpPr>
          <a:xfrm>
            <a:off x="294863" y="2102059"/>
            <a:ext cx="11897137" cy="5095501"/>
            <a:chOff x="308112" y="1719470"/>
            <a:chExt cx="11897137" cy="509550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9F0962-2C39-8AE3-3694-4557D7378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527" t="25072" r="2826" b="7681"/>
            <a:stretch>
              <a:fillRect/>
            </a:stretch>
          </p:blipFill>
          <p:spPr>
            <a:xfrm>
              <a:off x="308112" y="1719470"/>
              <a:ext cx="11539331" cy="461175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F7F773-3A4F-80EF-9197-5A3E738DDCA5}"/>
                </a:ext>
              </a:extLst>
            </p:cNvPr>
            <p:cNvSpPr txBox="1"/>
            <p:nvPr/>
          </p:nvSpPr>
          <p:spPr>
            <a:xfrm>
              <a:off x="10644806" y="5592458"/>
              <a:ext cx="1560443" cy="1222513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9724EA0-C319-11ED-5421-25B47C86745E}"/>
              </a:ext>
            </a:extLst>
          </p:cNvPr>
          <p:cNvSpPr txBox="1"/>
          <p:nvPr/>
        </p:nvSpPr>
        <p:spPr>
          <a:xfrm>
            <a:off x="447260" y="1401559"/>
            <a:ext cx="335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50">
                <a:solidFill>
                  <a:srgbClr val="FF0000"/>
                </a:solidFill>
                <a:latin typeface="Bahnschrift Light Condensed" panose="020B0502040204020203" pitchFamily="34" charset="0"/>
                <a:ea typeface="+mj-ea"/>
                <a:cs typeface="+mj-cs"/>
              </a:rPr>
              <a:t>Tình huống 1</a:t>
            </a:r>
          </a:p>
        </p:txBody>
      </p:sp>
    </p:spTree>
    <p:extLst>
      <p:ext uri="{BB962C8B-B14F-4D97-AF65-F5344CB8AC3E}">
        <p14:creationId xmlns:p14="http://schemas.microsoft.com/office/powerpoint/2010/main" val="1037647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025BA-D635-51CB-7608-0E92694C5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9CB7A-4606-C098-6476-2A374C2CC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1134692"/>
          </a:xfrm>
        </p:spPr>
        <p:txBody>
          <a:bodyPr>
            <a:noAutofit/>
          </a:bodyPr>
          <a:lstStyle/>
          <a:p>
            <a:r>
              <a:rPr lang="en-US" sz="2800" cap="all">
                <a:latin typeface="Bahnschrift Light Condensed" panose="020B0502040204020203" pitchFamily="34" charset="0"/>
              </a:rPr>
              <a:t>1. Nhận biết và Phòng tránh một số dạng lừa đảo trên không gian số</a:t>
            </a:r>
            <a:br>
              <a:rPr lang="en-US" sz="2800">
                <a:latin typeface="Bahnschrift Light Condensed" panose="020B0502040204020203" pitchFamily="34" charset="0"/>
              </a:rPr>
            </a:br>
            <a:r>
              <a:rPr lang="en-US" sz="2800">
                <a:latin typeface="Bahnschrift Light Condensed" panose="020B0502040204020203" pitchFamily="34" charset="0"/>
              </a:rPr>
              <a:t>b) Vận dụng vào một số tình huống cụ thể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171806-A2B2-7BED-2D61-C937801AE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1DDE10-B92D-F51A-F72A-9886408E03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7" t="26087" r="1196" b="19710"/>
          <a:stretch>
            <a:fillRect/>
          </a:stretch>
        </p:blipFill>
        <p:spPr>
          <a:xfrm>
            <a:off x="248479" y="2355569"/>
            <a:ext cx="11738114" cy="37172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CE6AD3-F39B-B262-DD42-BAFE64F2E725}"/>
              </a:ext>
            </a:extLst>
          </p:cNvPr>
          <p:cNvSpPr txBox="1"/>
          <p:nvPr/>
        </p:nvSpPr>
        <p:spPr>
          <a:xfrm>
            <a:off x="308113" y="1721246"/>
            <a:ext cx="335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50">
                <a:solidFill>
                  <a:srgbClr val="FF0000"/>
                </a:solidFill>
                <a:latin typeface="Bahnschrift Light Condensed" panose="020B0502040204020203" pitchFamily="34" charset="0"/>
                <a:ea typeface="+mj-ea"/>
                <a:cs typeface="+mj-cs"/>
              </a:rPr>
              <a:t>Tình huống 2</a:t>
            </a:r>
          </a:p>
        </p:txBody>
      </p:sp>
    </p:spTree>
    <p:extLst>
      <p:ext uri="{BB962C8B-B14F-4D97-AF65-F5344CB8AC3E}">
        <p14:creationId xmlns:p14="http://schemas.microsoft.com/office/powerpoint/2010/main" val="3834008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EA9681-55E8-0A3A-752D-74E69EF7D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454D2-7BE7-8FBD-B88A-AC983B174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1134692"/>
          </a:xfrm>
        </p:spPr>
        <p:txBody>
          <a:bodyPr>
            <a:noAutofit/>
          </a:bodyPr>
          <a:lstStyle/>
          <a:p>
            <a:r>
              <a:rPr lang="en-US" sz="2800" cap="all">
                <a:latin typeface="Bahnschrift Light Condensed" panose="020B0502040204020203" pitchFamily="34" charset="0"/>
              </a:rPr>
              <a:t>1. Nhận biết và Phòng tránh một số dạng lừa đảo trên không gian số</a:t>
            </a:r>
            <a:br>
              <a:rPr lang="en-US" sz="2800">
                <a:latin typeface="Bahnschrift Light Condensed" panose="020B0502040204020203" pitchFamily="34" charset="0"/>
              </a:rPr>
            </a:br>
            <a:r>
              <a:rPr lang="en-US" sz="2800">
                <a:latin typeface="Bahnschrift Light Condensed" panose="020B0502040204020203" pitchFamily="34" charset="0"/>
              </a:rPr>
              <a:t>b) Vận dụng vào một số tình huống cụ thể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386050-3366-1333-79A6-4CFC2235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595FC-2FF3-6825-3B51-EF9A97D80B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4" t="25652" r="3560" b="8116"/>
          <a:stretch>
            <a:fillRect/>
          </a:stretch>
        </p:blipFill>
        <p:spPr>
          <a:xfrm>
            <a:off x="417442" y="1948076"/>
            <a:ext cx="11469756" cy="45421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1F8DE3-CF04-8970-DBEE-68E757FDE22F}"/>
              </a:ext>
            </a:extLst>
          </p:cNvPr>
          <p:cNvSpPr txBox="1"/>
          <p:nvPr/>
        </p:nvSpPr>
        <p:spPr>
          <a:xfrm>
            <a:off x="318051" y="1303802"/>
            <a:ext cx="335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50">
                <a:solidFill>
                  <a:srgbClr val="FF0000"/>
                </a:solidFill>
                <a:latin typeface="Bahnschrift Light Condensed" panose="020B0502040204020203" pitchFamily="34" charset="0"/>
                <a:ea typeface="+mj-ea"/>
                <a:cs typeface="+mj-cs"/>
              </a:rPr>
              <a:t>Tình huống 2</a:t>
            </a:r>
          </a:p>
        </p:txBody>
      </p:sp>
    </p:spTree>
    <p:extLst>
      <p:ext uri="{BB962C8B-B14F-4D97-AF65-F5344CB8AC3E}">
        <p14:creationId xmlns:p14="http://schemas.microsoft.com/office/powerpoint/2010/main" val="632527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757F1-501A-E3DC-A1BB-F90E0C474F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2238960"/>
            <a:ext cx="10058400" cy="1088702"/>
          </a:xfrm>
        </p:spPr>
        <p:txBody>
          <a:bodyPr>
            <a:noAutofit/>
          </a:bodyPr>
          <a:lstStyle/>
          <a:p>
            <a:r>
              <a:rPr lang="en-US" sz="3600" b="1"/>
              <a:t>BÀI 9. GIAO TIẾP AN TOÀN TRÊN INTERNET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740DCE0-1561-EC04-9B28-6D9A3F7F1CC0}"/>
              </a:ext>
            </a:extLst>
          </p:cNvPr>
          <p:cNvSpPr txBox="1">
            <a:spLocks/>
          </p:cNvSpPr>
          <p:nvPr/>
        </p:nvSpPr>
        <p:spPr>
          <a:xfrm>
            <a:off x="981959" y="232618"/>
            <a:ext cx="10058400" cy="1088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800">
                <a:latin typeface="Bahnschrift SemiBold SemiConden" panose="020B0502040204020203" pitchFamily="34" charset="0"/>
              </a:rPr>
              <a:t>SỞ GIÁO DỤC VÀ ĐÀO TẠO HẢI PHÒNG</a:t>
            </a:r>
          </a:p>
          <a:p>
            <a:pPr algn="ctr">
              <a:spcBef>
                <a:spcPts val="1200"/>
              </a:spcBef>
            </a:pPr>
            <a:r>
              <a:rPr lang="en-US" sz="3800">
                <a:latin typeface="Bahnschrift SemiBold SemiConden" panose="020B0502040204020203" pitchFamily="34" charset="0"/>
              </a:rPr>
              <a:t>TRƯỜNG THPT NGUYỄN HUỆ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958F0A-593D-FF9B-A3FA-362A8964B264}"/>
              </a:ext>
            </a:extLst>
          </p:cNvPr>
          <p:cNvSpPr txBox="1">
            <a:spLocks/>
          </p:cNvSpPr>
          <p:nvPr/>
        </p:nvSpPr>
        <p:spPr>
          <a:xfrm>
            <a:off x="1294614" y="3685880"/>
            <a:ext cx="10058400" cy="6520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200" err="1">
                <a:latin typeface="Bahnschrift SemiLight Condensed" panose="020B0502040204020203" pitchFamily="34" charset="0"/>
              </a:rPr>
              <a:t>Giáo</a:t>
            </a:r>
            <a:r>
              <a:rPr lang="en-US" sz="3200">
                <a:latin typeface="Bahnschrift SemiLight Condensed" panose="020B0502040204020203" pitchFamily="34" charset="0"/>
              </a:rPr>
              <a:t> </a:t>
            </a:r>
            <a:r>
              <a:rPr lang="en-US" sz="3200" err="1">
                <a:latin typeface="Bahnschrift SemiLight Condensed" panose="020B0502040204020203" pitchFamily="34" charset="0"/>
              </a:rPr>
              <a:t>viên</a:t>
            </a:r>
            <a:r>
              <a:rPr lang="en-US" sz="3200">
                <a:latin typeface="Bahnschrift SemiLight Condensed" panose="020B0502040204020203" pitchFamily="34" charset="0"/>
              </a:rPr>
              <a:t>: </a:t>
            </a:r>
            <a:r>
              <a:rPr lang="en-US" sz="3200" i="1">
                <a:latin typeface="Bahnschrift SemiLight Condensed" panose="020B0502040204020203" pitchFamily="34" charset="0"/>
              </a:rPr>
              <a:t>Phùng Anh Tuấn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E8FA1D4-FD36-7877-1A25-35B80EBA407D}"/>
              </a:ext>
            </a:extLst>
          </p:cNvPr>
          <p:cNvSpPr txBox="1">
            <a:spLocks/>
          </p:cNvSpPr>
          <p:nvPr/>
        </p:nvSpPr>
        <p:spPr>
          <a:xfrm>
            <a:off x="1183064" y="1811516"/>
            <a:ext cx="10058400" cy="65202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>
                <a:solidFill>
                  <a:srgbClr val="FF0000"/>
                </a:solidFill>
                <a:latin typeface="Bahnschrift SemiLight Condensed" panose="020B0502040204020203" pitchFamily="34" charset="0"/>
              </a:rPr>
              <a:t>TIN HỌC LỚP 11</a:t>
            </a:r>
            <a:endParaRPr lang="en-US" sz="4400" i="1">
              <a:solidFill>
                <a:srgbClr val="FF0000"/>
              </a:solidFill>
              <a:latin typeface="Bahnschrift SemiLight Condensed" panose="020B050204020402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6B8399-97D2-C3DE-CA72-454DB75441A8}"/>
              </a:ext>
            </a:extLst>
          </p:cNvPr>
          <p:cNvSpPr txBox="1">
            <a:spLocks/>
          </p:cNvSpPr>
          <p:nvPr/>
        </p:nvSpPr>
        <p:spPr>
          <a:xfrm>
            <a:off x="1066800" y="5724427"/>
            <a:ext cx="10058400" cy="6520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>
                <a:latin typeface="Bahnschrift SemiLight Condensed" panose="020B0502040204020203" pitchFamily="34" charset="0"/>
              </a:rPr>
              <a:t>Hải Phòng 2025</a:t>
            </a:r>
            <a:endParaRPr lang="en-US" sz="3200" i="1"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816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949D1-883F-7FAC-8AAB-5F7579281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79A89-25AA-AC5D-E2CD-7A105DD6A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1134692"/>
          </a:xfrm>
        </p:spPr>
        <p:txBody>
          <a:bodyPr>
            <a:noAutofit/>
          </a:bodyPr>
          <a:lstStyle/>
          <a:p>
            <a:r>
              <a:rPr lang="en-US" sz="2800" cap="all">
                <a:latin typeface="Bahnschrift Light Condensed" panose="020B0502040204020203" pitchFamily="34" charset="0"/>
              </a:rPr>
              <a:t>1. Nhận biết và Phòng tránh một số dạng lừa đảo trên không gian số</a:t>
            </a:r>
            <a:br>
              <a:rPr lang="en-US" sz="2800" cap="all">
                <a:latin typeface="Bahnschrift Light Condensed" panose="020B0502040204020203" pitchFamily="34" charset="0"/>
              </a:rPr>
            </a:br>
            <a:r>
              <a:rPr lang="en-US" sz="2800">
                <a:latin typeface="Bahnschrift Light Condensed" panose="020B0502040204020203" pitchFamily="34" charset="0"/>
              </a:rPr>
              <a:t>b) Vận dụng vào một số tình huống cụ thể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672AE5-7BCD-DED7-26BF-51F0C4896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66239E-68DB-1205-F8EE-D87A1A8C0878}"/>
              </a:ext>
            </a:extLst>
          </p:cNvPr>
          <p:cNvSpPr txBox="1"/>
          <p:nvPr/>
        </p:nvSpPr>
        <p:spPr>
          <a:xfrm>
            <a:off x="308111" y="1731185"/>
            <a:ext cx="3359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50">
                <a:solidFill>
                  <a:srgbClr val="FF0000"/>
                </a:solidFill>
                <a:latin typeface="Bahnschrift Light Condensed" panose="020B0502040204020203" pitchFamily="34" charset="0"/>
                <a:ea typeface="+mj-ea"/>
                <a:cs typeface="+mj-cs"/>
              </a:rPr>
              <a:t>Tình huống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A42A5-C83E-3941-6D9B-57FD4BF4D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86" y="2564294"/>
            <a:ext cx="4427018" cy="29519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6EECB5-DC0D-73A3-FB62-5269BF79E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0197" y="2562704"/>
            <a:ext cx="4427064" cy="29535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HoiThoai">
            <a:hlinkClick r:id="" action="ppaction://media"/>
            <a:extLst>
              <a:ext uri="{FF2B5EF4-FFF2-40B4-BE49-F238E27FC236}">
                <a16:creationId xmlns:a16="http://schemas.microsoft.com/office/drawing/2014/main" id="{AE8779B6-B080-67F7-F37B-AFF84AC07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194" y="5686958"/>
            <a:ext cx="487363" cy="48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0F33BB-9221-99AB-3254-995DC73042C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1564" r="10255" b="12804"/>
          <a:stretch>
            <a:fillRect/>
          </a:stretch>
        </p:blipFill>
        <p:spPr>
          <a:xfrm>
            <a:off x="3911867" y="2018917"/>
            <a:ext cx="3538330" cy="34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3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255CC-6728-3412-DFF0-41981B35E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1F700-3440-C22D-C18B-6E4993884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1134692"/>
          </a:xfrm>
        </p:spPr>
        <p:txBody>
          <a:bodyPr>
            <a:noAutofit/>
          </a:bodyPr>
          <a:lstStyle/>
          <a:p>
            <a:r>
              <a:rPr lang="en-US" sz="2800" cap="all">
                <a:latin typeface="Bahnschrift Light Condensed" panose="020B0502040204020203" pitchFamily="34" charset="0"/>
              </a:rPr>
              <a:t>2. Giao tiếp ứng xử trong môi trường số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5DAD5F-36E8-8B43-0857-190FC2E6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D094A3-65F0-4C5E-6404-3931C703BDA7}"/>
              </a:ext>
            </a:extLst>
          </p:cNvPr>
          <p:cNvSpPr txBox="1">
            <a:spLocks/>
          </p:cNvSpPr>
          <p:nvPr/>
        </p:nvSpPr>
        <p:spPr>
          <a:xfrm>
            <a:off x="763573" y="1794647"/>
            <a:ext cx="11008663" cy="3981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Quy tắc ứng xử trong môi trường số</a:t>
            </a:r>
          </a:p>
          <a:p>
            <a:pPr>
              <a:spcBef>
                <a:spcPts val="600"/>
              </a:spcBef>
            </a:pPr>
            <a:endParaRPr lang="en-US" sz="2600">
              <a:latin typeface="Bahnschrift Light Condensed" panose="020B0502040204020203" pitchFamily="34" charset="0"/>
            </a:endParaRPr>
          </a:p>
          <a:p>
            <a:pPr>
              <a:spcBef>
                <a:spcPts val="600"/>
              </a:spcBef>
            </a:pPr>
            <a:endParaRPr lang="en-US" sz="2600">
              <a:latin typeface="Bahnschrift Light Condensed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38ED79-A151-E698-05AA-447D3EF88F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67" t="29855" r="2255" b="14348"/>
          <a:stretch>
            <a:fillRect/>
          </a:stretch>
        </p:blipFill>
        <p:spPr>
          <a:xfrm>
            <a:off x="856047" y="2291207"/>
            <a:ext cx="10823713" cy="382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22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5E25E-E068-5925-C7F7-93BDDEFCC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F187C-1641-BD27-79D2-EA323E533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1134692"/>
          </a:xfrm>
        </p:spPr>
        <p:txBody>
          <a:bodyPr>
            <a:noAutofit/>
          </a:bodyPr>
          <a:lstStyle/>
          <a:p>
            <a:r>
              <a:rPr lang="en-US" sz="2800" cap="all">
                <a:latin typeface="Bahnschrift Light Condensed" panose="020B0502040204020203" pitchFamily="34" charset="0"/>
              </a:rPr>
              <a:t>2. Giao tiếp ứng xử trong môi trường số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1D6575-0278-BE37-8B66-1A4E8B26A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22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B848DAB-BA2C-32DC-F029-6B0CA47FC582}"/>
              </a:ext>
            </a:extLst>
          </p:cNvPr>
          <p:cNvSpPr txBox="1">
            <a:spLocks/>
          </p:cNvSpPr>
          <p:nvPr/>
        </p:nvSpPr>
        <p:spPr>
          <a:xfrm>
            <a:off x="763573" y="1794647"/>
            <a:ext cx="11008663" cy="3981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Một số điều NÊN và KHÔNG NÊN làm khi tham gia mạng xã hội</a:t>
            </a:r>
          </a:p>
          <a:p>
            <a:pPr>
              <a:spcBef>
                <a:spcPts val="600"/>
              </a:spcBef>
            </a:pPr>
            <a:endParaRPr lang="en-US" sz="2600">
              <a:latin typeface="Bahnschrift Light Condensed" panose="020B0502040204020203" pitchFamily="34" charset="0"/>
            </a:endParaRPr>
          </a:p>
          <a:p>
            <a:pPr>
              <a:spcBef>
                <a:spcPts val="600"/>
              </a:spcBef>
            </a:pPr>
            <a:endParaRPr lang="en-US" sz="2600">
              <a:latin typeface="Bahnschrift Light Condensed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65E4F7-C0B4-6BC5-84FA-34FC05A58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304" y="2412803"/>
            <a:ext cx="9384485" cy="37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573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A1F96-F9E3-09DF-1117-F78FD564A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F6FE8-F262-CDC1-5D6B-5416099B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1134692"/>
          </a:xfrm>
        </p:spPr>
        <p:txBody>
          <a:bodyPr>
            <a:noAutofit/>
          </a:bodyPr>
          <a:lstStyle/>
          <a:p>
            <a:r>
              <a:rPr lang="en-US" sz="2800" cap="all">
                <a:latin typeface="Bahnschrift Light Condensed" panose="020B0502040204020203" pitchFamily="34" charset="0"/>
              </a:rPr>
              <a:t>2. Giao tiếp ứng xử trong môi trường số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8D9FEB-83D4-573A-7DDD-187D4801A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23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E5D62A-3167-01E8-8976-39CF63379953}"/>
              </a:ext>
            </a:extLst>
          </p:cNvPr>
          <p:cNvSpPr txBox="1">
            <a:spLocks/>
          </p:cNvSpPr>
          <p:nvPr/>
        </p:nvSpPr>
        <p:spPr>
          <a:xfrm>
            <a:off x="763573" y="1794647"/>
            <a:ext cx="11008663" cy="3981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Một số điều NÊN và KHÔNG NÊN làm khi tham gia mạng xã hội</a:t>
            </a:r>
          </a:p>
          <a:p>
            <a:pPr>
              <a:spcBef>
                <a:spcPts val="600"/>
              </a:spcBef>
            </a:pPr>
            <a:endParaRPr lang="en-US" sz="2600">
              <a:latin typeface="Bahnschrift Light Condensed" panose="020B0502040204020203" pitchFamily="34" charset="0"/>
            </a:endParaRPr>
          </a:p>
          <a:p>
            <a:pPr>
              <a:spcBef>
                <a:spcPts val="600"/>
              </a:spcBef>
            </a:pPr>
            <a:endParaRPr lang="en-US" sz="2600">
              <a:latin typeface="Bahnschrift Light Condensed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A0D151-8BA4-3E63-A7BA-DEF7C9CF31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93" t="26652" r="15299" b="27778"/>
          <a:stretch>
            <a:fillRect/>
          </a:stretch>
        </p:blipFill>
        <p:spPr>
          <a:xfrm>
            <a:off x="1024184" y="2190369"/>
            <a:ext cx="10487440" cy="395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0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65AB2-1E36-5D57-B3DA-6EF10AC0C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4D581-47AC-1537-318A-B72706387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498587"/>
          </a:xfrm>
        </p:spPr>
        <p:txBody>
          <a:bodyPr>
            <a:noAutofit/>
          </a:bodyPr>
          <a:lstStyle/>
          <a:p>
            <a:pPr algn="ctr"/>
            <a:r>
              <a:rPr lang="en-US" sz="4000" cap="all">
                <a:solidFill>
                  <a:srgbClr val="FF0000"/>
                </a:solidFill>
                <a:latin typeface="Bahnschrift Light Condensed" panose="020B0502040204020203" pitchFamily="34" charset="0"/>
                <a:hlinkClick r:id="rId3"/>
              </a:rPr>
              <a:t>G</a:t>
            </a:r>
            <a:r>
              <a:rPr lang="en-US" sz="4000" cap="all">
                <a:solidFill>
                  <a:srgbClr val="FF0000"/>
                </a:solidFill>
                <a:latin typeface="Bahnschrift Light Condensed" panose="020B0502040204020203" pitchFamily="34" charset="0"/>
              </a:rPr>
              <a:t>AME LUYỆN TẬP KIẾN THỨC BÀI HỌC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00202D-9BDC-20B6-CD10-7C000B44D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0A1BD6-37D6-6CA6-E7EC-473CA861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348" b="5806"/>
          <a:stretch>
            <a:fillRect/>
          </a:stretch>
        </p:blipFill>
        <p:spPr>
          <a:xfrm>
            <a:off x="0" y="983974"/>
            <a:ext cx="12192000" cy="547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0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C8A0C-9FF1-7D97-50BF-11EBB631F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F8C2-4199-91C3-4008-A66B74176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268" y="218661"/>
            <a:ext cx="11008663" cy="1371598"/>
          </a:xfrm>
        </p:spPr>
        <p:txBody>
          <a:bodyPr>
            <a:noAutofit/>
          </a:bodyPr>
          <a:lstStyle/>
          <a:p>
            <a:pPr algn="ctr"/>
            <a:r>
              <a:rPr lang="en-US" sz="4000" cap="all">
                <a:solidFill>
                  <a:srgbClr val="FF0000"/>
                </a:solidFill>
                <a:latin typeface="Bahnschrift Light Condensed" panose="020B0502040204020203" pitchFamily="34" charset="0"/>
              </a:rPr>
              <a:t>bài tập về nhà</a:t>
            </a:r>
            <a:br>
              <a:rPr lang="en-US" sz="4000" cap="all">
                <a:solidFill>
                  <a:srgbClr val="FF0000"/>
                </a:solidFill>
                <a:latin typeface="Bahnschrift Light Condensed" panose="020B0502040204020203" pitchFamily="34" charset="0"/>
              </a:rPr>
            </a:br>
            <a:r>
              <a:rPr lang="en-US" sz="3000">
                <a:latin typeface="Bahnschrift Light Condensed" panose="020B0502040204020203" pitchFamily="34" charset="0"/>
                <a:hlinkClick r:id="rId3"/>
              </a:rPr>
              <a:t>V</a:t>
            </a:r>
            <a:r>
              <a:rPr lang="en-US" sz="3000">
                <a:latin typeface="Bahnschrift Light Condensed" panose="020B0502040204020203" pitchFamily="34" charset="0"/>
              </a:rPr>
              <a:t>ận dụng 3 nguyên tắc phòng tránh lừa đảo trên mạng</a:t>
            </a:r>
            <a:br>
              <a:rPr lang="en-US" sz="3000">
                <a:latin typeface="Bahnschrift Light Condensed" panose="020B0502040204020203" pitchFamily="34" charset="0"/>
              </a:rPr>
            </a:br>
            <a:r>
              <a:rPr lang="en-US" sz="3000">
                <a:latin typeface="Bahnschrift Light Condensed" panose="020B0502040204020203" pitchFamily="34" charset="0"/>
              </a:rPr>
              <a:t>vào một số tình huống cụ thể</a:t>
            </a:r>
            <a:endParaRPr lang="en-US" sz="3000" cap="all">
              <a:solidFill>
                <a:srgbClr val="FF0000"/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038688-6F48-9C4A-D20E-8B5CF84E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A81D2-CF05-6A26-0C97-7A6A2DD91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853" y="1817858"/>
            <a:ext cx="8879494" cy="4439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F26FB6-4453-9F0A-9A12-B60F11A483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418" t="7239" r="7802" b="9881"/>
          <a:stretch>
            <a:fillRect/>
          </a:stretch>
        </p:blipFill>
        <p:spPr>
          <a:xfrm>
            <a:off x="242788" y="2286000"/>
            <a:ext cx="2632354" cy="26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51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57862-0B86-8FE2-FB3D-573865F0F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F80CF-5DE6-0401-5519-C2E0A50DF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427216"/>
            <a:ext cx="11008663" cy="776884"/>
          </a:xfrm>
        </p:spPr>
        <p:txBody>
          <a:bodyPr>
            <a:no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Bahnschrift Light Condensed" panose="020B0502040204020203" pitchFamily="34" charset="0"/>
              </a:rPr>
              <a:t>MỤC TIÊU BÀI HỌC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2B2BE4-21EA-E18D-6B94-7247925C9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B6DC3A7-D343-DF02-31E7-3EF0FD95E278}"/>
              </a:ext>
            </a:extLst>
          </p:cNvPr>
          <p:cNvSpPr txBox="1">
            <a:spLocks/>
          </p:cNvSpPr>
          <p:nvPr/>
        </p:nvSpPr>
        <p:spPr>
          <a:xfrm>
            <a:off x="763574" y="2033184"/>
            <a:ext cx="3977392" cy="3981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Sau bài học này chúng ta:</a:t>
            </a:r>
          </a:p>
          <a:p>
            <a:pPr>
              <a:spcBef>
                <a:spcPts val="600"/>
              </a:spcBef>
            </a:pPr>
            <a:r>
              <a:rPr lang="en-US" sz="2800">
                <a:latin typeface="Bahnschrift Light Condensed" panose="020B0502040204020203" pitchFamily="34" charset="0"/>
              </a:rPr>
              <a:t>- Nắm được một số dạng lừa đảo phổ biến trên không gian số và cách phòng tránh</a:t>
            </a:r>
          </a:p>
          <a:p>
            <a:pPr>
              <a:spcBef>
                <a:spcPts val="600"/>
              </a:spcBef>
            </a:pPr>
            <a:r>
              <a:rPr lang="en-US" sz="2800">
                <a:latin typeface="Bahnschrift Light Condensed" panose="020B0502040204020203" pitchFamily="34" charset="0"/>
              </a:rPr>
              <a:t>- Biết cách giao tiếp văn minh và ứng xử có văn hóa trong môi trường số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9AE5F-38D4-82DE-EE0F-1BD24E5F7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039" y="1889884"/>
            <a:ext cx="6667500" cy="3495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3064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79F31-965A-327F-9179-1316AF9A6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A1755-6990-AFE0-2F5C-B113DA9C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776884"/>
          </a:xfrm>
        </p:spPr>
        <p:txBody>
          <a:bodyPr>
            <a:no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Bahnschrift Light Condensed" panose="020B0502040204020203" pitchFamily="34" charset="0"/>
              </a:rPr>
              <a:t>KHỞI ĐỘNG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222D0E-27C0-6149-7E28-DCF0F28A5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340B69-79C5-BDAC-9047-86B96117C19F}"/>
              </a:ext>
            </a:extLst>
          </p:cNvPr>
          <p:cNvSpPr txBox="1">
            <a:spLocks/>
          </p:cNvSpPr>
          <p:nvPr/>
        </p:nvSpPr>
        <p:spPr>
          <a:xfrm>
            <a:off x="763573" y="2033184"/>
            <a:ext cx="4988833" cy="3981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latin typeface="Bahnschrift Light Condensed" panose="020B0502040204020203" pitchFamily="34" charset="0"/>
              </a:rPr>
              <a:t>- Kể lại một sự việc lừa đảo trên mạng mà bạn biết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7BE8A3-B516-323D-A10E-668790F16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036" y="2033183"/>
            <a:ext cx="5955809" cy="3999521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file"/>
            <a:extLst>
              <a:ext uri="{FF2B5EF4-FFF2-40B4-BE49-F238E27FC236}">
                <a16:creationId xmlns:a16="http://schemas.microsoft.com/office/drawing/2014/main" id="{12F79B1D-FE6F-D05E-DE5F-7C5DC481B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573" y="3063239"/>
            <a:ext cx="4549851" cy="2817245"/>
          </a:xfrm>
          <a:prstGeom prst="rect">
            <a:avLst/>
          </a:prstGeom>
        </p:spPr>
      </p:pic>
      <p:pic>
        <p:nvPicPr>
          <p:cNvPr id="4" name="LuaDao_QuaMang">
            <a:hlinkClick r:id="" action="ppaction://media"/>
            <a:extLst>
              <a:ext uri="{FF2B5EF4-FFF2-40B4-BE49-F238E27FC236}">
                <a16:creationId xmlns:a16="http://schemas.microsoft.com/office/drawing/2014/main" id="{05277E37-81FE-10E7-FA2A-59F912B8F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591" y="57706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8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0DCDE-543F-AB4B-2653-A3C3966B2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964E7-8A96-5820-FAD2-CC9F6B50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776884"/>
          </a:xfrm>
        </p:spPr>
        <p:txBody>
          <a:bodyPr>
            <a:no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Bahnschrift Light Condensed" panose="020B0502040204020203" pitchFamily="34" charset="0"/>
              </a:rPr>
              <a:t>KHỞI ĐỘNG</a:t>
            </a:r>
            <a:br>
              <a:rPr lang="en-US" sz="4000">
                <a:latin typeface="Bahnschrift Light Condensed" panose="020B0502040204020203" pitchFamily="34" charset="0"/>
              </a:rPr>
            </a:br>
            <a:r>
              <a:rPr lang="en-US" sz="2800">
                <a:latin typeface="Bahnschrift Light Condensed" panose="020B0502040204020203" pitchFamily="34" charset="0"/>
              </a:rPr>
              <a:t>VÍ DỤ LỪA ĐẢO TRÚNG THƯỞNG TRÊN INTERNET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23724F-E53C-224D-9F9D-50E270A9A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4CC50D-D815-2B6D-A598-AD308DBAB8A8}"/>
              </a:ext>
            </a:extLst>
          </p:cNvPr>
          <p:cNvSpPr txBox="1">
            <a:spLocks/>
          </p:cNvSpPr>
          <p:nvPr/>
        </p:nvSpPr>
        <p:spPr>
          <a:xfrm>
            <a:off x="763573" y="2033184"/>
            <a:ext cx="4732765" cy="3981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Bước 1. Nhắn tin thông báo</a:t>
            </a:r>
          </a:p>
          <a:p>
            <a:r>
              <a:rPr lang="en-US" sz="2800">
                <a:latin typeface="Bahnschrift Light Condensed" panose="020B0502040204020203" pitchFamily="34" charset="0"/>
              </a:rPr>
              <a:t>Nạn nhân nhận được một tin nhắn thông báo:</a:t>
            </a:r>
          </a:p>
          <a:p>
            <a:r>
              <a:rPr lang="en-US" sz="2800">
                <a:latin typeface="Bahnschrift Light Condensed" panose="020B0502040204020203" pitchFamily="34" charset="0"/>
              </a:rPr>
              <a:t>- Tài khoản "ngân hàng"</a:t>
            </a:r>
          </a:p>
          <a:p>
            <a:r>
              <a:rPr lang="en-US" sz="2800">
                <a:latin typeface="Bahnschrift Light Condensed" panose="020B0502040204020203" pitchFamily="34" charset="0"/>
              </a:rPr>
              <a:t>hoặc </a:t>
            </a:r>
          </a:p>
          <a:p>
            <a:r>
              <a:rPr lang="en-US" sz="2800">
                <a:latin typeface="Bahnschrift Light Condensed" panose="020B0502040204020203" pitchFamily="34" charset="0"/>
              </a:rPr>
              <a:t>- Số "điện thoại"</a:t>
            </a:r>
          </a:p>
          <a:p>
            <a:r>
              <a:rPr lang="en-US" sz="2800">
                <a:latin typeface="Bahnschrift Light Condensed" panose="020B0502040204020203" pitchFamily="34" charset="0"/>
              </a:rPr>
              <a:t>của mình trúng thưởng nhân dịp "ABC"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8A24AA-C8DD-E4CC-BB5F-4B8F2CAC4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718" y="2033184"/>
            <a:ext cx="6091114" cy="38527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04714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A443B-C011-F7CD-418F-17B2EAFCB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94F73-ACE6-55ED-EC99-540F6C8D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776884"/>
          </a:xfrm>
        </p:spPr>
        <p:txBody>
          <a:bodyPr>
            <a:no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KHỞI ĐỘNG</a:t>
            </a:r>
            <a:br>
              <a:rPr lang="en-US" sz="2800">
                <a:latin typeface="Bahnschrift Light Condensed" panose="020B0502040204020203" pitchFamily="34" charset="0"/>
              </a:rPr>
            </a:br>
            <a:r>
              <a:rPr lang="en-US" sz="2800">
                <a:latin typeface="Bahnschrift Light Condensed" panose="020B0502040204020203" pitchFamily="34" charset="0"/>
              </a:rPr>
              <a:t>VÍ DỤ LỪA ĐẢO TRÚNG THƯỞNG TRÊN INTERNET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D246ED-E0B4-D99C-21A9-B3F9BCCA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13C249E-807C-20CA-5724-E753E27D57D7}"/>
              </a:ext>
            </a:extLst>
          </p:cNvPr>
          <p:cNvSpPr txBox="1">
            <a:spLocks/>
          </p:cNvSpPr>
          <p:nvPr/>
        </p:nvSpPr>
        <p:spPr>
          <a:xfrm>
            <a:off x="763574" y="2033184"/>
            <a:ext cx="3629522" cy="3981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Bước 2. Gọi điện xác nhận</a:t>
            </a:r>
          </a:p>
          <a:p>
            <a:r>
              <a:rPr lang="en-US" sz="2800">
                <a:latin typeface="Bahnschrift Light Condensed" panose="020B0502040204020203" pitchFamily="34" charset="0"/>
              </a:rPr>
              <a:t>- Nạn nhân nhận được một cuộc gọi điện thoại lạ</a:t>
            </a:r>
          </a:p>
          <a:p>
            <a:r>
              <a:rPr lang="en-US" sz="2800">
                <a:latin typeface="Bahnschrift Light Condensed" panose="020B0502040204020203" pitchFamily="34" charset="0"/>
              </a:rPr>
              <a:t>- Người gọi điện tự xưng là nhân viên của tổ chức vừa gửi tin nhắn trúng thưởng xác nhận chính xác "nạn nhân" trúng thưởng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509EB5-02DD-62CF-35C4-B395A7229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023" y="1957532"/>
            <a:ext cx="7484165" cy="37739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1508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8F21A-F00E-F7A8-7738-B1DC6A50E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7214C-522C-0B93-D7B6-F0B2D0831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776884"/>
          </a:xfrm>
        </p:spPr>
        <p:txBody>
          <a:bodyPr>
            <a:no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KHỞI ĐỘNG</a:t>
            </a:r>
            <a:br>
              <a:rPr lang="en-US" sz="2800">
                <a:latin typeface="Bahnschrift Light Condensed" panose="020B0502040204020203" pitchFamily="34" charset="0"/>
              </a:rPr>
            </a:br>
            <a:r>
              <a:rPr lang="en-US" sz="2800">
                <a:latin typeface="Bahnschrift Light Condensed" panose="020B0502040204020203" pitchFamily="34" charset="0"/>
              </a:rPr>
              <a:t>VÍ DỤ LỪA ĐẢO TRÚNG THƯỞNG TRÊN INTERNET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F27FC3-2A1C-7281-E35B-74A9E1834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D793E7-67C9-5079-6E02-DF960F8FBDB3}"/>
              </a:ext>
            </a:extLst>
          </p:cNvPr>
          <p:cNvSpPr txBox="1">
            <a:spLocks/>
          </p:cNvSpPr>
          <p:nvPr/>
        </p:nvSpPr>
        <p:spPr>
          <a:xfrm>
            <a:off x="763574" y="2033184"/>
            <a:ext cx="3172322" cy="3981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Bước 3. Gửi tin nhắn hướng dẫn nạn nhân cách nhận thưởng</a:t>
            </a:r>
          </a:p>
          <a:p>
            <a:r>
              <a:rPr lang="en-US" sz="2800">
                <a:latin typeface="Bahnschrift Light Condensed" panose="020B0502040204020203" pitchFamily="34" charset="0"/>
              </a:rPr>
              <a:t>- Chúc mừng nạn nhân</a:t>
            </a:r>
          </a:p>
          <a:p>
            <a:r>
              <a:rPr lang="en-US" sz="2800">
                <a:latin typeface="Bahnschrift Light Condensed" panose="020B0502040204020203" pitchFamily="34" charset="0"/>
              </a:rPr>
              <a:t>- Thông báo giá trị giải thưởng nạn nhân trúng</a:t>
            </a:r>
          </a:p>
          <a:p>
            <a:r>
              <a:rPr lang="en-US" sz="2800">
                <a:latin typeface="Bahnschrift Light Condensed" panose="020B0502040204020203" pitchFamily="34" charset="0"/>
              </a:rPr>
              <a:t>- Yêu cầu nạn nhân khai báo STK nhận thưởng</a:t>
            </a:r>
          </a:p>
          <a:p>
            <a:r>
              <a:rPr lang="en-US" sz="2800">
                <a:latin typeface="Bahnschrift Light Condensed" panose="020B0502040204020203" pitchFamily="34" charset="0"/>
              </a:rPr>
              <a:t>- Truy cập </a:t>
            </a:r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link được cung cấp sẵn</a:t>
            </a:r>
            <a:r>
              <a:rPr lang="en-US" sz="2800">
                <a:latin typeface="Bahnschrift Light Condensed" panose="020B0502040204020203" pitchFamily="34" charset="0"/>
              </a:rPr>
              <a:t> để nhận tiền về TK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A8FD16-53DC-9E79-3633-963136EE0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896" y="2033184"/>
            <a:ext cx="8256104" cy="36366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9653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AC638-6E15-204A-2213-3D8B9233C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723F-491D-3041-478B-75832748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76" y="286604"/>
            <a:ext cx="11008663" cy="776884"/>
          </a:xfrm>
        </p:spPr>
        <p:txBody>
          <a:bodyPr>
            <a:no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KHỞI ĐỘNG</a:t>
            </a:r>
            <a:br>
              <a:rPr lang="en-US" sz="2800">
                <a:latin typeface="Bahnschrift Light Condensed" panose="020B0502040204020203" pitchFamily="34" charset="0"/>
              </a:rPr>
            </a:br>
            <a:r>
              <a:rPr lang="en-US" sz="2800">
                <a:latin typeface="Bahnschrift Light Condensed" panose="020B0502040204020203" pitchFamily="34" charset="0"/>
              </a:rPr>
              <a:t>VÍ DỤ LỪA ĐẢO TRÚNG THƯỞNG TRÊN INTERNET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B66CFF-B645-5148-06AC-302CF73ED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182FEC-498E-E1AD-D7BE-B93F022F7C57}"/>
              </a:ext>
            </a:extLst>
          </p:cNvPr>
          <p:cNvSpPr txBox="1">
            <a:spLocks/>
          </p:cNvSpPr>
          <p:nvPr/>
        </p:nvSpPr>
        <p:spPr>
          <a:xfrm>
            <a:off x="763574" y="1854282"/>
            <a:ext cx="3172322" cy="39811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US" sz="2800">
                <a:solidFill>
                  <a:srgbClr val="FF0000"/>
                </a:solidFill>
                <a:latin typeface="Bahnschrift Light Condensed" panose="020B0502040204020203" pitchFamily="34" charset="0"/>
              </a:rPr>
              <a:t>Kết cục</a:t>
            </a:r>
          </a:p>
          <a:p>
            <a:pPr>
              <a:spcBef>
                <a:spcPts val="600"/>
              </a:spcBef>
            </a:pPr>
            <a:r>
              <a:rPr lang="en-US" sz="2800">
                <a:latin typeface="Bahnschrift Light Condensed" panose="020B0502040204020203" pitchFamily="34" charset="0"/>
              </a:rPr>
              <a:t>- Không thấy tiền thưởng về TK</a:t>
            </a:r>
          </a:p>
          <a:p>
            <a:pPr>
              <a:spcBef>
                <a:spcPts val="600"/>
              </a:spcBef>
            </a:pPr>
            <a:r>
              <a:rPr lang="en-US" sz="2800">
                <a:latin typeface="Bahnschrift Light Condensed" panose="020B0502040204020203" pitchFamily="34" charset="0"/>
              </a:rPr>
              <a:t>- Chỉ thấy tiền từ TK đi 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DC3617-F328-72C5-3E16-078666436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252" y="1364796"/>
            <a:ext cx="7659755" cy="38785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0ACBF0-BD9C-E60F-92DE-46FFDF2CD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8783" y="3651939"/>
            <a:ext cx="4569088" cy="2162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0357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53761-9866-7896-435A-83A3D7521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B70909-5B43-D458-E8A1-7248EE6C3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1E927-D3F3-4DBA-B0DF-E4AF5A0B56C8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DBF9C9-B44D-F216-2358-5C8A41113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014" y="1827119"/>
            <a:ext cx="6527525" cy="43454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2F4027C-EA99-9483-892F-54A8C726A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68" y="445630"/>
            <a:ext cx="11008663" cy="776884"/>
          </a:xfrm>
        </p:spPr>
        <p:txBody>
          <a:bodyPr>
            <a:no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latin typeface="Bahnschrift Light Condensed" panose="020B0502040204020203" pitchFamily="34" charset="0"/>
              </a:rPr>
              <a:t>NỘI DUNG BÀI HỌC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4774D-ED0C-703C-C0E7-3DA4DDEF3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81" y="1675752"/>
            <a:ext cx="46482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74949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1023</TotalTime>
  <Words>1103</Words>
  <Application>Microsoft Office PowerPoint</Application>
  <PresentationFormat>Widescreen</PresentationFormat>
  <Paragraphs>122</Paragraphs>
  <Slides>25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Bahnschrift Light Condensed</vt:lpstr>
      <vt:lpstr>Bahnschrift SemiBold SemiConden</vt:lpstr>
      <vt:lpstr>Bahnschrift SemiLight Condensed</vt:lpstr>
      <vt:lpstr>Calibri</vt:lpstr>
      <vt:lpstr>Times New Roman</vt:lpstr>
      <vt:lpstr>Retrospect</vt:lpstr>
      <vt:lpstr>PowerPoint Presentation</vt:lpstr>
      <vt:lpstr>BÀI 9. GIAO TIẾP AN TOÀN TRÊN INTERNET</vt:lpstr>
      <vt:lpstr>MỤC TIÊU BÀI HỌC</vt:lpstr>
      <vt:lpstr>KHỞI ĐỘNG</vt:lpstr>
      <vt:lpstr>KHỞI ĐỘNG VÍ DỤ LỪA ĐẢO TRÚNG THƯỞNG TRÊN INTERNET</vt:lpstr>
      <vt:lpstr>KHỞI ĐỘNG VÍ DỤ LỪA ĐẢO TRÚNG THƯỞNG TRÊN INTERNET</vt:lpstr>
      <vt:lpstr>KHỞI ĐỘNG VÍ DỤ LỪA ĐẢO TRÚNG THƯỞNG TRÊN INTERNET</vt:lpstr>
      <vt:lpstr>KHỞI ĐỘNG VÍ DỤ LỪA ĐẢO TRÚNG THƯỞNG TRÊN INTERNET</vt:lpstr>
      <vt:lpstr>NỘI DUNG BÀI HỌC</vt:lpstr>
      <vt:lpstr>1. Nhận biết và Phòng tránh một số dạng lừa đảo trên không gian số a) Một số nguyên tắc Nhận biết và phòng tránh lừa đảo trên không gian số </vt:lpstr>
      <vt:lpstr>1. Nhận biết và Phòng tránh một số dạng lừa đảo trên không gian số a) Một số nguyên tắc Nhận biết và phòng tránh lừa đảo trên không gian số </vt:lpstr>
      <vt:lpstr>1. Nhận biết và Phòng tránh một số dạng lừa đảo trên không gian số a) Một số nguyên tắc Nhận biết và phòng tránh lừa đảo trên không gian số </vt:lpstr>
      <vt:lpstr>1. Nhận biết và Phòng tránh một số dạng lừa đảo trên không gian số a) Một số nguyên tắc Nhận biết và phòng tránh lừa đảo trên không gian số </vt:lpstr>
      <vt:lpstr>1. Nhận biết và Phòng tránh một số dạng lừa đảo trên không gian số a) Một số nguyên tắc Nhận biết và phòng tránh lừa đảo trên không gian số </vt:lpstr>
      <vt:lpstr>1. Nhận biết và Phòng tránh một số dạng lừa đảo trên không gian số a) Một số nguyên tắc Nhận biết và phòng tránh lừa đảo trên không gian số </vt:lpstr>
      <vt:lpstr>1. Nhận biết và Phòng tránh một số dạng lừa đảo trên không gian số b) Vận dụng vào một số tình huống cụ thể</vt:lpstr>
      <vt:lpstr>1. Nhận biết và Phòng tránh một số dạng lừa đảo trên không gian số b) Vận dụng vào một số tình huống cụ thể</vt:lpstr>
      <vt:lpstr>1. Nhận biết và Phòng tránh một số dạng lừa đảo trên không gian số b) Vận dụng vào một số tình huống cụ thể</vt:lpstr>
      <vt:lpstr>1. Nhận biết và Phòng tránh một số dạng lừa đảo trên không gian số b) Vận dụng vào một số tình huống cụ thể</vt:lpstr>
      <vt:lpstr>1. Nhận biết và Phòng tránh một số dạng lừa đảo trên không gian số b) Vận dụng vào một số tình huống cụ thể</vt:lpstr>
      <vt:lpstr>2. Giao tiếp ứng xử trong môi trường số</vt:lpstr>
      <vt:lpstr>2. Giao tiếp ứng xử trong môi trường số</vt:lpstr>
      <vt:lpstr>2. Giao tiếp ứng xử trong môi trường số</vt:lpstr>
      <vt:lpstr>GAME LUYỆN TẬP KIẾN THỨC BÀI HỌC</vt:lpstr>
      <vt:lpstr>bài tập về nhà Vận dụng 3 nguyên tắc phòng tránh lừa đảo trên mạng vào một số tình huống cụ thể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Personal</dc:creator>
  <cp:lastModifiedBy>Personal</cp:lastModifiedBy>
  <cp:revision>444</cp:revision>
  <cp:lastPrinted>2025-10-22T09:20:46Z</cp:lastPrinted>
  <dcterms:created xsi:type="dcterms:W3CDTF">2025-09-02T14:18:26Z</dcterms:created>
  <dcterms:modified xsi:type="dcterms:W3CDTF">2025-10-30T00:21:12Z</dcterms:modified>
</cp:coreProperties>
</file>