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 id="2147483689" r:id="rId3"/>
  </p:sldMasterIdLst>
  <p:notesMasterIdLst>
    <p:notesMasterId r:id="rId64"/>
  </p:notesMasterIdLst>
  <p:sldIdLst>
    <p:sldId id="256" r:id="rId4"/>
    <p:sldId id="257" r:id="rId5"/>
    <p:sldId id="268" r:id="rId6"/>
    <p:sldId id="258" r:id="rId7"/>
    <p:sldId id="260" r:id="rId8"/>
    <p:sldId id="261" r:id="rId9"/>
    <p:sldId id="311" r:id="rId10"/>
    <p:sldId id="259" r:id="rId11"/>
    <p:sldId id="265" r:id="rId12"/>
    <p:sldId id="263" r:id="rId13"/>
    <p:sldId id="262" r:id="rId14"/>
    <p:sldId id="312" r:id="rId15"/>
    <p:sldId id="313" r:id="rId16"/>
    <p:sldId id="314" r:id="rId17"/>
    <p:sldId id="315" r:id="rId18"/>
    <p:sldId id="317" r:id="rId19"/>
    <p:sldId id="264" r:id="rId20"/>
    <p:sldId id="266" r:id="rId21"/>
    <p:sldId id="267" r:id="rId22"/>
    <p:sldId id="318" r:id="rId23"/>
    <p:sldId id="269" r:id="rId24"/>
    <p:sldId id="271" r:id="rId25"/>
    <p:sldId id="272" r:id="rId26"/>
    <p:sldId id="273" r:id="rId27"/>
    <p:sldId id="320" r:id="rId28"/>
    <p:sldId id="274" r:id="rId29"/>
    <p:sldId id="275" r:id="rId30"/>
    <p:sldId id="276" r:id="rId31"/>
    <p:sldId id="277" r:id="rId32"/>
    <p:sldId id="321" r:id="rId33"/>
    <p:sldId id="278" r:id="rId34"/>
    <p:sldId id="322" r:id="rId35"/>
    <p:sldId id="279" r:id="rId36"/>
    <p:sldId id="324" r:id="rId37"/>
    <p:sldId id="280" r:id="rId38"/>
    <p:sldId id="325" r:id="rId39"/>
    <p:sldId id="326" r:id="rId40"/>
    <p:sldId id="327" r:id="rId41"/>
    <p:sldId id="329" r:id="rId42"/>
    <p:sldId id="331" r:id="rId43"/>
    <p:sldId id="328" r:id="rId44"/>
    <p:sldId id="330" r:id="rId45"/>
    <p:sldId id="340" r:id="rId46"/>
    <p:sldId id="341" r:id="rId47"/>
    <p:sldId id="346" r:id="rId48"/>
    <p:sldId id="347" r:id="rId49"/>
    <p:sldId id="281" r:id="rId50"/>
    <p:sldId id="282" r:id="rId51"/>
    <p:sldId id="283" r:id="rId52"/>
    <p:sldId id="333" r:id="rId53"/>
    <p:sldId id="284" r:id="rId54"/>
    <p:sldId id="334" r:id="rId55"/>
    <p:sldId id="335" r:id="rId56"/>
    <p:sldId id="285" r:id="rId57"/>
    <p:sldId id="286" r:id="rId58"/>
    <p:sldId id="337" r:id="rId59"/>
    <p:sldId id="339" r:id="rId60"/>
    <p:sldId id="287" r:id="rId61"/>
    <p:sldId id="289" r:id="rId62"/>
    <p:sldId id="291" r:id="rId63"/>
  </p:sldIdLst>
  <p:sldSz cx="9144000" cy="5143500" type="screen16x9"/>
  <p:notesSz cx="6858000" cy="9144000"/>
  <p:embeddedFontLst>
    <p:embeddedFont>
      <p:font typeface="Calibri Light" panose="020F0302020204030204" pitchFamily="34" charset="0"/>
      <p:regular r:id="rId65"/>
      <p:italic r:id="rId66"/>
    </p:embeddedFont>
    <p:embeddedFont>
      <p:font typeface="Calibri" panose="020F0502020204030204" pitchFamily="34" charset="0"/>
      <p:regular r:id="rId67"/>
      <p:bold r:id="rId68"/>
      <p:italic r:id="rId69"/>
      <p:boldItalic r:id="rId70"/>
    </p:embeddedFont>
    <p:embeddedFont>
      <p:font typeface="Barlow" panose="020B0604020202020204" charset="0"/>
      <p:regular r:id="rId71"/>
      <p:bold r:id="rId72"/>
      <p:italic r:id="rId73"/>
      <p:boldItalic r:id="rId74"/>
    </p:embeddedFont>
    <p:embeddedFont>
      <p:font typeface="Dotum" panose="020B0600000101010101" pitchFamily="34" charset="-127"/>
      <p:regular r:id="rId75"/>
    </p:embeddedFont>
    <p:embeddedFont>
      <p:font typeface="Cambria Math" panose="02040503050406030204" pitchFamily="18" charset="0"/>
      <p:regular r:id="rId76"/>
    </p:embeddedFont>
    <p:embeddedFont>
      <p:font typeface="Merriweather Sans" panose="020B0604020202020204" charset="0"/>
      <p:regular r:id="rId77"/>
      <p:bold r:id="rId78"/>
      <p:italic r:id="rId79"/>
      <p:boldItalic r:id="rId80"/>
    </p:embeddedFont>
    <p:embeddedFont>
      <p:font typeface="Righteous" panose="020B0604020202020204" charset="0"/>
      <p:regular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3E54"/>
    <a:srgbClr val="0607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D3E8B8-A2DE-49EA-B7F9-BC2E82D28C5B}">
  <a:tblStyle styleId="{CED3E8B8-A2DE-49EA-B7F9-BC2E82D28C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DECA288-FB43-4882-90B7-BA237A21457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presProps" Target="presProp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362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1550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909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056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e71a4a86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1e71a4a86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6239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9b0be31253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9b0be31253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9b0be31253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9b0be31253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7860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4454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267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845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0703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e71a4a866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e71a4a866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e71a4a866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e71a4a866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479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5835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694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988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627467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88069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24801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smtClean="0"/>
              <a:t>Để hiển</a:t>
            </a:r>
            <a:r>
              <a:rPr lang="en-US" b="1" baseline="0" smtClean="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18303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e71a4a866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e71a4a866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3032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e71a4a866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e71a4a866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72655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8635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d5260bdd85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d5260bdd85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781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1e71a4a866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1e71a4a866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6176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0536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e71a4a86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e71a4a86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83389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1e71a4a86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1e71a4a86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2533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e71a4a866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1e71a4a866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29b0be31253_0_22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29b0be31253_0_22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6398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63000"/>
          </a:blip>
          <a:srcRect t="9"/>
          <a:stretch/>
        </p:blipFill>
        <p:spPr>
          <a:xfrm>
            <a:off x="0" y="0"/>
            <a:ext cx="9144003" cy="5143501"/>
          </a:xfrm>
          <a:prstGeom prst="rect">
            <a:avLst/>
          </a:prstGeom>
          <a:noFill/>
          <a:ln>
            <a:noFill/>
          </a:ln>
        </p:spPr>
      </p:pic>
      <p:sp>
        <p:nvSpPr>
          <p:cNvPr id="10" name="Google Shape;10;p2"/>
          <p:cNvSpPr txBox="1">
            <a:spLocks noGrp="1"/>
          </p:cNvSpPr>
          <p:nvPr>
            <p:ph type="ctrTitle"/>
          </p:nvPr>
        </p:nvSpPr>
        <p:spPr>
          <a:xfrm>
            <a:off x="2030025" y="1464850"/>
            <a:ext cx="4785600" cy="1718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7500"/>
              <a:buNone/>
              <a:defRPr sz="7500"/>
            </a:lvl1pPr>
            <a:lvl2pPr lvl="1" algn="r">
              <a:lnSpc>
                <a:spcPct val="80000"/>
              </a:lnSpc>
              <a:spcBef>
                <a:spcPts val="0"/>
              </a:spcBef>
              <a:spcAft>
                <a:spcPts val="0"/>
              </a:spcAft>
              <a:buClr>
                <a:srgbClr val="191919"/>
              </a:buClr>
              <a:buSzPts val="5200"/>
              <a:buNone/>
              <a:defRPr sz="5200">
                <a:solidFill>
                  <a:srgbClr val="191919"/>
                </a:solidFill>
              </a:defRPr>
            </a:lvl2pPr>
            <a:lvl3pPr lvl="2" algn="r">
              <a:lnSpc>
                <a:spcPct val="80000"/>
              </a:lnSpc>
              <a:spcBef>
                <a:spcPts val="0"/>
              </a:spcBef>
              <a:spcAft>
                <a:spcPts val="0"/>
              </a:spcAft>
              <a:buClr>
                <a:srgbClr val="191919"/>
              </a:buClr>
              <a:buSzPts val="5200"/>
              <a:buNone/>
              <a:defRPr sz="5200">
                <a:solidFill>
                  <a:srgbClr val="191919"/>
                </a:solidFill>
              </a:defRPr>
            </a:lvl3pPr>
            <a:lvl4pPr lvl="3" algn="r">
              <a:lnSpc>
                <a:spcPct val="80000"/>
              </a:lnSpc>
              <a:spcBef>
                <a:spcPts val="0"/>
              </a:spcBef>
              <a:spcAft>
                <a:spcPts val="0"/>
              </a:spcAft>
              <a:buClr>
                <a:srgbClr val="191919"/>
              </a:buClr>
              <a:buSzPts val="5200"/>
              <a:buNone/>
              <a:defRPr sz="5200">
                <a:solidFill>
                  <a:srgbClr val="191919"/>
                </a:solidFill>
              </a:defRPr>
            </a:lvl4pPr>
            <a:lvl5pPr lvl="4" algn="r">
              <a:lnSpc>
                <a:spcPct val="80000"/>
              </a:lnSpc>
              <a:spcBef>
                <a:spcPts val="0"/>
              </a:spcBef>
              <a:spcAft>
                <a:spcPts val="0"/>
              </a:spcAft>
              <a:buClr>
                <a:srgbClr val="191919"/>
              </a:buClr>
              <a:buSzPts val="5200"/>
              <a:buNone/>
              <a:defRPr sz="5200">
                <a:solidFill>
                  <a:srgbClr val="191919"/>
                </a:solidFill>
              </a:defRPr>
            </a:lvl5pPr>
            <a:lvl6pPr lvl="5" algn="r">
              <a:lnSpc>
                <a:spcPct val="80000"/>
              </a:lnSpc>
              <a:spcBef>
                <a:spcPts val="0"/>
              </a:spcBef>
              <a:spcAft>
                <a:spcPts val="0"/>
              </a:spcAft>
              <a:buClr>
                <a:srgbClr val="191919"/>
              </a:buClr>
              <a:buSzPts val="5200"/>
              <a:buNone/>
              <a:defRPr sz="5200">
                <a:solidFill>
                  <a:srgbClr val="191919"/>
                </a:solidFill>
              </a:defRPr>
            </a:lvl6pPr>
            <a:lvl7pPr lvl="6" algn="r">
              <a:lnSpc>
                <a:spcPct val="80000"/>
              </a:lnSpc>
              <a:spcBef>
                <a:spcPts val="0"/>
              </a:spcBef>
              <a:spcAft>
                <a:spcPts val="0"/>
              </a:spcAft>
              <a:buClr>
                <a:srgbClr val="191919"/>
              </a:buClr>
              <a:buSzPts val="5200"/>
              <a:buNone/>
              <a:defRPr sz="5200">
                <a:solidFill>
                  <a:srgbClr val="191919"/>
                </a:solidFill>
              </a:defRPr>
            </a:lvl7pPr>
            <a:lvl8pPr lvl="7" algn="r">
              <a:lnSpc>
                <a:spcPct val="80000"/>
              </a:lnSpc>
              <a:spcBef>
                <a:spcPts val="0"/>
              </a:spcBef>
              <a:spcAft>
                <a:spcPts val="0"/>
              </a:spcAft>
              <a:buClr>
                <a:srgbClr val="191919"/>
              </a:buClr>
              <a:buSzPts val="5200"/>
              <a:buNone/>
              <a:defRPr sz="5200">
                <a:solidFill>
                  <a:srgbClr val="191919"/>
                </a:solidFill>
              </a:defRPr>
            </a:lvl8pPr>
            <a:lvl9pPr lvl="8" algn="r">
              <a:lnSpc>
                <a:spcPct val="80000"/>
              </a:lnSpc>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030025" y="3213350"/>
            <a:ext cx="4785600" cy="289800"/>
          </a:xfrm>
          <a:prstGeom prst="rect">
            <a:avLst/>
          </a:prstGeom>
          <a:noFill/>
        </p:spPr>
        <p:txBody>
          <a:bodyPr spcFirstLastPara="1" wrap="square" lIns="91425" tIns="91425" rIns="91425" bIns="91425" anchor="ctr" anchorCtr="0">
            <a:noAutofit/>
          </a:bodyPr>
          <a:lstStyle>
            <a:lvl1pPr lvl="0" algn="r">
              <a:spcBef>
                <a:spcPts val="0"/>
              </a:spcBef>
              <a:spcAft>
                <a:spcPts val="0"/>
              </a:spcAft>
              <a:buSzPts val="1600"/>
              <a:buNone/>
              <a:defRPr sz="1600">
                <a:solidFill>
                  <a:schemeClr val="dk1"/>
                </a:solidFill>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grpSp>
        <p:nvGrpSpPr>
          <p:cNvPr id="12" name="Google Shape;12;p2"/>
          <p:cNvGrpSpPr/>
          <p:nvPr/>
        </p:nvGrpSpPr>
        <p:grpSpPr>
          <a:xfrm>
            <a:off x="1600" y="-1600"/>
            <a:ext cx="9206100" cy="5148900"/>
            <a:chOff x="1600" y="-1600"/>
            <a:chExt cx="9206100" cy="5148900"/>
          </a:xfrm>
        </p:grpSpPr>
        <p:grpSp>
          <p:nvGrpSpPr>
            <p:cNvPr id="13" name="Google Shape;13;p2"/>
            <p:cNvGrpSpPr/>
            <p:nvPr/>
          </p:nvGrpSpPr>
          <p:grpSpPr>
            <a:xfrm>
              <a:off x="1600" y="-1600"/>
              <a:ext cx="9206100" cy="5148900"/>
              <a:chOff x="1600" y="-1600"/>
              <a:chExt cx="9206100" cy="5148900"/>
            </a:xfrm>
          </p:grpSpPr>
          <p:cxnSp>
            <p:nvCxnSpPr>
              <p:cNvPr id="14" name="Google Shape;14;p2"/>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15" name="Google Shape;15;p2"/>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16" name="Google Shape;16;p2"/>
            <p:cNvGrpSpPr/>
            <p:nvPr/>
          </p:nvGrpSpPr>
          <p:grpSpPr>
            <a:xfrm>
              <a:off x="6359700" y="-1600"/>
              <a:ext cx="2784300" cy="1168200"/>
              <a:chOff x="6359700" y="-1600"/>
              <a:chExt cx="2784300" cy="1168200"/>
            </a:xfrm>
          </p:grpSpPr>
          <p:cxnSp>
            <p:nvCxnSpPr>
              <p:cNvPr id="17" name="Google Shape;17;p2"/>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18" name="Google Shape;18;p2"/>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15"/>
        <p:cNvGrpSpPr/>
        <p:nvPr/>
      </p:nvGrpSpPr>
      <p:grpSpPr>
        <a:xfrm>
          <a:off x="0" y="0"/>
          <a:ext cx="0" cy="0"/>
          <a:chOff x="0" y="0"/>
          <a:chExt cx="0" cy="0"/>
        </a:xfrm>
      </p:grpSpPr>
      <p:pic>
        <p:nvPicPr>
          <p:cNvPr id="116" name="Google Shape;116;p13"/>
          <p:cNvPicPr preferRelativeResize="0"/>
          <p:nvPr/>
        </p:nvPicPr>
        <p:blipFill rotWithShape="1">
          <a:blip r:embed="rId2">
            <a:alphaModFix amt="63000"/>
          </a:blip>
          <a:srcRect t="9"/>
          <a:stretch/>
        </p:blipFill>
        <p:spPr>
          <a:xfrm rot="10800000" flipH="1">
            <a:off x="0" y="0"/>
            <a:ext cx="9144003" cy="5143501"/>
          </a:xfrm>
          <a:prstGeom prst="rect">
            <a:avLst/>
          </a:prstGeom>
          <a:noFill/>
          <a:ln>
            <a:noFill/>
          </a:ln>
        </p:spPr>
      </p:pic>
      <p:sp>
        <p:nvSpPr>
          <p:cNvPr id="117" name="Google Shape;11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13"/>
          <p:cNvSpPr txBox="1">
            <a:spLocks noGrp="1"/>
          </p:cNvSpPr>
          <p:nvPr>
            <p:ph type="subTitle" idx="1"/>
          </p:nvPr>
        </p:nvSpPr>
        <p:spPr>
          <a:xfrm>
            <a:off x="1085188" y="2238275"/>
            <a:ext cx="313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3"/>
          <p:cNvSpPr txBox="1">
            <a:spLocks noGrp="1"/>
          </p:cNvSpPr>
          <p:nvPr>
            <p:ph type="subTitle" idx="2"/>
          </p:nvPr>
        </p:nvSpPr>
        <p:spPr>
          <a:xfrm>
            <a:off x="1910088" y="1768092"/>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ighteous"/>
              <a:buNone/>
              <a:defRPr sz="2400" b="1">
                <a:latin typeface="Righteous"/>
                <a:ea typeface="Righteous"/>
                <a:cs typeface="Righteous"/>
                <a:sym typeface="Righteous"/>
              </a:defRPr>
            </a:lvl2pPr>
            <a:lvl3pPr lvl="2" rtl="0">
              <a:lnSpc>
                <a:spcPct val="100000"/>
              </a:lnSpc>
              <a:spcBef>
                <a:spcPts val="0"/>
              </a:spcBef>
              <a:spcAft>
                <a:spcPts val="0"/>
              </a:spcAft>
              <a:buSzPts val="2400"/>
              <a:buFont typeface="Righteous"/>
              <a:buNone/>
              <a:defRPr sz="2400" b="1">
                <a:latin typeface="Righteous"/>
                <a:ea typeface="Righteous"/>
                <a:cs typeface="Righteous"/>
                <a:sym typeface="Righteous"/>
              </a:defRPr>
            </a:lvl3pPr>
            <a:lvl4pPr lvl="3" rtl="0">
              <a:lnSpc>
                <a:spcPct val="100000"/>
              </a:lnSpc>
              <a:spcBef>
                <a:spcPts val="0"/>
              </a:spcBef>
              <a:spcAft>
                <a:spcPts val="0"/>
              </a:spcAft>
              <a:buSzPts val="2400"/>
              <a:buFont typeface="Righteous"/>
              <a:buNone/>
              <a:defRPr sz="2400" b="1">
                <a:latin typeface="Righteous"/>
                <a:ea typeface="Righteous"/>
                <a:cs typeface="Righteous"/>
                <a:sym typeface="Righteous"/>
              </a:defRPr>
            </a:lvl4pPr>
            <a:lvl5pPr lvl="4" rtl="0">
              <a:lnSpc>
                <a:spcPct val="100000"/>
              </a:lnSpc>
              <a:spcBef>
                <a:spcPts val="0"/>
              </a:spcBef>
              <a:spcAft>
                <a:spcPts val="0"/>
              </a:spcAft>
              <a:buSzPts val="2400"/>
              <a:buFont typeface="Righteous"/>
              <a:buNone/>
              <a:defRPr sz="2400" b="1">
                <a:latin typeface="Righteous"/>
                <a:ea typeface="Righteous"/>
                <a:cs typeface="Righteous"/>
                <a:sym typeface="Righteous"/>
              </a:defRPr>
            </a:lvl5pPr>
            <a:lvl6pPr lvl="5" rtl="0">
              <a:lnSpc>
                <a:spcPct val="100000"/>
              </a:lnSpc>
              <a:spcBef>
                <a:spcPts val="0"/>
              </a:spcBef>
              <a:spcAft>
                <a:spcPts val="0"/>
              </a:spcAft>
              <a:buSzPts val="2400"/>
              <a:buFont typeface="Righteous"/>
              <a:buNone/>
              <a:defRPr sz="2400" b="1">
                <a:latin typeface="Righteous"/>
                <a:ea typeface="Righteous"/>
                <a:cs typeface="Righteous"/>
                <a:sym typeface="Righteous"/>
              </a:defRPr>
            </a:lvl6pPr>
            <a:lvl7pPr lvl="6" rtl="0">
              <a:lnSpc>
                <a:spcPct val="100000"/>
              </a:lnSpc>
              <a:spcBef>
                <a:spcPts val="0"/>
              </a:spcBef>
              <a:spcAft>
                <a:spcPts val="0"/>
              </a:spcAft>
              <a:buSzPts val="2400"/>
              <a:buFont typeface="Righteous"/>
              <a:buNone/>
              <a:defRPr sz="2400" b="1">
                <a:latin typeface="Righteous"/>
                <a:ea typeface="Righteous"/>
                <a:cs typeface="Righteous"/>
                <a:sym typeface="Righteous"/>
              </a:defRPr>
            </a:lvl7pPr>
            <a:lvl8pPr lvl="7" rtl="0">
              <a:lnSpc>
                <a:spcPct val="100000"/>
              </a:lnSpc>
              <a:spcBef>
                <a:spcPts val="0"/>
              </a:spcBef>
              <a:spcAft>
                <a:spcPts val="0"/>
              </a:spcAft>
              <a:buSzPts val="2400"/>
              <a:buFont typeface="Righteous"/>
              <a:buNone/>
              <a:defRPr sz="2400" b="1">
                <a:latin typeface="Righteous"/>
                <a:ea typeface="Righteous"/>
                <a:cs typeface="Righteous"/>
                <a:sym typeface="Righteous"/>
              </a:defRPr>
            </a:lvl8pPr>
            <a:lvl9pPr lvl="8" rtl="0">
              <a:lnSpc>
                <a:spcPct val="100000"/>
              </a:lnSpc>
              <a:spcBef>
                <a:spcPts val="0"/>
              </a:spcBef>
              <a:spcAft>
                <a:spcPts val="0"/>
              </a:spcAft>
              <a:buSzPts val="2400"/>
              <a:buFont typeface="Righteous"/>
              <a:buNone/>
              <a:defRPr sz="2400" b="1">
                <a:latin typeface="Righteous"/>
                <a:ea typeface="Righteous"/>
                <a:cs typeface="Righteous"/>
                <a:sym typeface="Righteous"/>
              </a:defRPr>
            </a:lvl9pPr>
          </a:lstStyle>
          <a:p>
            <a:endParaRPr/>
          </a:p>
        </p:txBody>
      </p:sp>
      <p:sp>
        <p:nvSpPr>
          <p:cNvPr id="120" name="Google Shape;120;p13"/>
          <p:cNvSpPr txBox="1">
            <a:spLocks noGrp="1"/>
          </p:cNvSpPr>
          <p:nvPr>
            <p:ph type="title" idx="3" hasCustomPrompt="1"/>
          </p:nvPr>
        </p:nvSpPr>
        <p:spPr>
          <a:xfrm>
            <a:off x="1085188" y="1768100"/>
            <a:ext cx="734700" cy="484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1" name="Google Shape;121;p13"/>
          <p:cNvSpPr txBox="1">
            <a:spLocks noGrp="1"/>
          </p:cNvSpPr>
          <p:nvPr>
            <p:ph type="subTitle" idx="4"/>
          </p:nvPr>
        </p:nvSpPr>
        <p:spPr>
          <a:xfrm>
            <a:off x="4928313" y="2238275"/>
            <a:ext cx="313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3"/>
          <p:cNvSpPr txBox="1">
            <a:spLocks noGrp="1"/>
          </p:cNvSpPr>
          <p:nvPr>
            <p:ph type="subTitle" idx="5"/>
          </p:nvPr>
        </p:nvSpPr>
        <p:spPr>
          <a:xfrm>
            <a:off x="5753213" y="1768092"/>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ighteous"/>
              <a:buNone/>
              <a:defRPr sz="2400" b="1">
                <a:latin typeface="Righteous"/>
                <a:ea typeface="Righteous"/>
                <a:cs typeface="Righteous"/>
                <a:sym typeface="Righteous"/>
              </a:defRPr>
            </a:lvl2pPr>
            <a:lvl3pPr lvl="2" rtl="0">
              <a:lnSpc>
                <a:spcPct val="100000"/>
              </a:lnSpc>
              <a:spcBef>
                <a:spcPts val="0"/>
              </a:spcBef>
              <a:spcAft>
                <a:spcPts val="0"/>
              </a:spcAft>
              <a:buSzPts val="2400"/>
              <a:buFont typeface="Righteous"/>
              <a:buNone/>
              <a:defRPr sz="2400" b="1">
                <a:latin typeface="Righteous"/>
                <a:ea typeface="Righteous"/>
                <a:cs typeface="Righteous"/>
                <a:sym typeface="Righteous"/>
              </a:defRPr>
            </a:lvl3pPr>
            <a:lvl4pPr lvl="3" rtl="0">
              <a:lnSpc>
                <a:spcPct val="100000"/>
              </a:lnSpc>
              <a:spcBef>
                <a:spcPts val="0"/>
              </a:spcBef>
              <a:spcAft>
                <a:spcPts val="0"/>
              </a:spcAft>
              <a:buSzPts val="2400"/>
              <a:buFont typeface="Righteous"/>
              <a:buNone/>
              <a:defRPr sz="2400" b="1">
                <a:latin typeface="Righteous"/>
                <a:ea typeface="Righteous"/>
                <a:cs typeface="Righteous"/>
                <a:sym typeface="Righteous"/>
              </a:defRPr>
            </a:lvl4pPr>
            <a:lvl5pPr lvl="4" rtl="0">
              <a:lnSpc>
                <a:spcPct val="100000"/>
              </a:lnSpc>
              <a:spcBef>
                <a:spcPts val="0"/>
              </a:spcBef>
              <a:spcAft>
                <a:spcPts val="0"/>
              </a:spcAft>
              <a:buSzPts val="2400"/>
              <a:buFont typeface="Righteous"/>
              <a:buNone/>
              <a:defRPr sz="2400" b="1">
                <a:latin typeface="Righteous"/>
                <a:ea typeface="Righteous"/>
                <a:cs typeface="Righteous"/>
                <a:sym typeface="Righteous"/>
              </a:defRPr>
            </a:lvl5pPr>
            <a:lvl6pPr lvl="5" rtl="0">
              <a:lnSpc>
                <a:spcPct val="100000"/>
              </a:lnSpc>
              <a:spcBef>
                <a:spcPts val="0"/>
              </a:spcBef>
              <a:spcAft>
                <a:spcPts val="0"/>
              </a:spcAft>
              <a:buSzPts val="2400"/>
              <a:buFont typeface="Righteous"/>
              <a:buNone/>
              <a:defRPr sz="2400" b="1">
                <a:latin typeface="Righteous"/>
                <a:ea typeface="Righteous"/>
                <a:cs typeface="Righteous"/>
                <a:sym typeface="Righteous"/>
              </a:defRPr>
            </a:lvl6pPr>
            <a:lvl7pPr lvl="6" rtl="0">
              <a:lnSpc>
                <a:spcPct val="100000"/>
              </a:lnSpc>
              <a:spcBef>
                <a:spcPts val="0"/>
              </a:spcBef>
              <a:spcAft>
                <a:spcPts val="0"/>
              </a:spcAft>
              <a:buSzPts val="2400"/>
              <a:buFont typeface="Righteous"/>
              <a:buNone/>
              <a:defRPr sz="2400" b="1">
                <a:latin typeface="Righteous"/>
                <a:ea typeface="Righteous"/>
                <a:cs typeface="Righteous"/>
                <a:sym typeface="Righteous"/>
              </a:defRPr>
            </a:lvl7pPr>
            <a:lvl8pPr lvl="7" rtl="0">
              <a:lnSpc>
                <a:spcPct val="100000"/>
              </a:lnSpc>
              <a:spcBef>
                <a:spcPts val="0"/>
              </a:spcBef>
              <a:spcAft>
                <a:spcPts val="0"/>
              </a:spcAft>
              <a:buSzPts val="2400"/>
              <a:buFont typeface="Righteous"/>
              <a:buNone/>
              <a:defRPr sz="2400" b="1">
                <a:latin typeface="Righteous"/>
                <a:ea typeface="Righteous"/>
                <a:cs typeface="Righteous"/>
                <a:sym typeface="Righteous"/>
              </a:defRPr>
            </a:lvl8pPr>
            <a:lvl9pPr lvl="8" rtl="0">
              <a:lnSpc>
                <a:spcPct val="100000"/>
              </a:lnSpc>
              <a:spcBef>
                <a:spcPts val="0"/>
              </a:spcBef>
              <a:spcAft>
                <a:spcPts val="0"/>
              </a:spcAft>
              <a:buSzPts val="2400"/>
              <a:buFont typeface="Righteous"/>
              <a:buNone/>
              <a:defRPr sz="2400" b="1">
                <a:latin typeface="Righteous"/>
                <a:ea typeface="Righteous"/>
                <a:cs typeface="Righteous"/>
                <a:sym typeface="Righteous"/>
              </a:defRPr>
            </a:lvl9pPr>
          </a:lstStyle>
          <a:p>
            <a:endParaRPr/>
          </a:p>
        </p:txBody>
      </p:sp>
      <p:sp>
        <p:nvSpPr>
          <p:cNvPr id="123" name="Google Shape;123;p13"/>
          <p:cNvSpPr txBox="1">
            <a:spLocks noGrp="1"/>
          </p:cNvSpPr>
          <p:nvPr>
            <p:ph type="title" idx="6" hasCustomPrompt="1"/>
          </p:nvPr>
        </p:nvSpPr>
        <p:spPr>
          <a:xfrm>
            <a:off x="4928313" y="1768100"/>
            <a:ext cx="734700" cy="484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4" name="Google Shape;124;p13"/>
          <p:cNvSpPr txBox="1">
            <a:spLocks noGrp="1"/>
          </p:cNvSpPr>
          <p:nvPr>
            <p:ph type="subTitle" idx="7"/>
          </p:nvPr>
        </p:nvSpPr>
        <p:spPr>
          <a:xfrm>
            <a:off x="1085188" y="3681850"/>
            <a:ext cx="313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3"/>
          <p:cNvSpPr txBox="1">
            <a:spLocks noGrp="1"/>
          </p:cNvSpPr>
          <p:nvPr>
            <p:ph type="subTitle" idx="8"/>
          </p:nvPr>
        </p:nvSpPr>
        <p:spPr>
          <a:xfrm>
            <a:off x="1910088" y="3211667"/>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ighteous"/>
              <a:buNone/>
              <a:defRPr sz="2400" b="1">
                <a:latin typeface="Righteous"/>
                <a:ea typeface="Righteous"/>
                <a:cs typeface="Righteous"/>
                <a:sym typeface="Righteous"/>
              </a:defRPr>
            </a:lvl2pPr>
            <a:lvl3pPr lvl="2" rtl="0">
              <a:lnSpc>
                <a:spcPct val="100000"/>
              </a:lnSpc>
              <a:spcBef>
                <a:spcPts val="0"/>
              </a:spcBef>
              <a:spcAft>
                <a:spcPts val="0"/>
              </a:spcAft>
              <a:buSzPts val="2400"/>
              <a:buFont typeface="Righteous"/>
              <a:buNone/>
              <a:defRPr sz="2400" b="1">
                <a:latin typeface="Righteous"/>
                <a:ea typeface="Righteous"/>
                <a:cs typeface="Righteous"/>
                <a:sym typeface="Righteous"/>
              </a:defRPr>
            </a:lvl3pPr>
            <a:lvl4pPr lvl="3" rtl="0">
              <a:lnSpc>
                <a:spcPct val="100000"/>
              </a:lnSpc>
              <a:spcBef>
                <a:spcPts val="0"/>
              </a:spcBef>
              <a:spcAft>
                <a:spcPts val="0"/>
              </a:spcAft>
              <a:buSzPts val="2400"/>
              <a:buFont typeface="Righteous"/>
              <a:buNone/>
              <a:defRPr sz="2400" b="1">
                <a:latin typeface="Righteous"/>
                <a:ea typeface="Righteous"/>
                <a:cs typeface="Righteous"/>
                <a:sym typeface="Righteous"/>
              </a:defRPr>
            </a:lvl4pPr>
            <a:lvl5pPr lvl="4" rtl="0">
              <a:lnSpc>
                <a:spcPct val="100000"/>
              </a:lnSpc>
              <a:spcBef>
                <a:spcPts val="0"/>
              </a:spcBef>
              <a:spcAft>
                <a:spcPts val="0"/>
              </a:spcAft>
              <a:buSzPts val="2400"/>
              <a:buFont typeface="Righteous"/>
              <a:buNone/>
              <a:defRPr sz="2400" b="1">
                <a:latin typeface="Righteous"/>
                <a:ea typeface="Righteous"/>
                <a:cs typeface="Righteous"/>
                <a:sym typeface="Righteous"/>
              </a:defRPr>
            </a:lvl5pPr>
            <a:lvl6pPr lvl="5" rtl="0">
              <a:lnSpc>
                <a:spcPct val="100000"/>
              </a:lnSpc>
              <a:spcBef>
                <a:spcPts val="0"/>
              </a:spcBef>
              <a:spcAft>
                <a:spcPts val="0"/>
              </a:spcAft>
              <a:buSzPts val="2400"/>
              <a:buFont typeface="Righteous"/>
              <a:buNone/>
              <a:defRPr sz="2400" b="1">
                <a:latin typeface="Righteous"/>
                <a:ea typeface="Righteous"/>
                <a:cs typeface="Righteous"/>
                <a:sym typeface="Righteous"/>
              </a:defRPr>
            </a:lvl6pPr>
            <a:lvl7pPr lvl="6" rtl="0">
              <a:lnSpc>
                <a:spcPct val="100000"/>
              </a:lnSpc>
              <a:spcBef>
                <a:spcPts val="0"/>
              </a:spcBef>
              <a:spcAft>
                <a:spcPts val="0"/>
              </a:spcAft>
              <a:buSzPts val="2400"/>
              <a:buFont typeface="Righteous"/>
              <a:buNone/>
              <a:defRPr sz="2400" b="1">
                <a:latin typeface="Righteous"/>
                <a:ea typeface="Righteous"/>
                <a:cs typeface="Righteous"/>
                <a:sym typeface="Righteous"/>
              </a:defRPr>
            </a:lvl7pPr>
            <a:lvl8pPr lvl="7" rtl="0">
              <a:lnSpc>
                <a:spcPct val="100000"/>
              </a:lnSpc>
              <a:spcBef>
                <a:spcPts val="0"/>
              </a:spcBef>
              <a:spcAft>
                <a:spcPts val="0"/>
              </a:spcAft>
              <a:buSzPts val="2400"/>
              <a:buFont typeface="Righteous"/>
              <a:buNone/>
              <a:defRPr sz="2400" b="1">
                <a:latin typeface="Righteous"/>
                <a:ea typeface="Righteous"/>
                <a:cs typeface="Righteous"/>
                <a:sym typeface="Righteous"/>
              </a:defRPr>
            </a:lvl8pPr>
            <a:lvl9pPr lvl="8" rtl="0">
              <a:lnSpc>
                <a:spcPct val="100000"/>
              </a:lnSpc>
              <a:spcBef>
                <a:spcPts val="0"/>
              </a:spcBef>
              <a:spcAft>
                <a:spcPts val="0"/>
              </a:spcAft>
              <a:buSzPts val="2400"/>
              <a:buFont typeface="Righteous"/>
              <a:buNone/>
              <a:defRPr sz="2400" b="1">
                <a:latin typeface="Righteous"/>
                <a:ea typeface="Righteous"/>
                <a:cs typeface="Righteous"/>
                <a:sym typeface="Righteous"/>
              </a:defRPr>
            </a:lvl9pPr>
          </a:lstStyle>
          <a:p>
            <a:endParaRPr/>
          </a:p>
        </p:txBody>
      </p:sp>
      <p:sp>
        <p:nvSpPr>
          <p:cNvPr id="126" name="Google Shape;126;p13"/>
          <p:cNvSpPr txBox="1">
            <a:spLocks noGrp="1"/>
          </p:cNvSpPr>
          <p:nvPr>
            <p:ph type="title" idx="9" hasCustomPrompt="1"/>
          </p:nvPr>
        </p:nvSpPr>
        <p:spPr>
          <a:xfrm>
            <a:off x="1085188" y="3211675"/>
            <a:ext cx="734700" cy="484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7" name="Google Shape;127;p13"/>
          <p:cNvSpPr txBox="1">
            <a:spLocks noGrp="1"/>
          </p:cNvSpPr>
          <p:nvPr>
            <p:ph type="subTitle" idx="13"/>
          </p:nvPr>
        </p:nvSpPr>
        <p:spPr>
          <a:xfrm>
            <a:off x="4928313" y="3681850"/>
            <a:ext cx="3130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13"/>
          <p:cNvSpPr txBox="1">
            <a:spLocks noGrp="1"/>
          </p:cNvSpPr>
          <p:nvPr>
            <p:ph type="subTitle" idx="14"/>
          </p:nvPr>
        </p:nvSpPr>
        <p:spPr>
          <a:xfrm>
            <a:off x="5753213" y="3211667"/>
            <a:ext cx="23055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rtl="0">
              <a:lnSpc>
                <a:spcPct val="100000"/>
              </a:lnSpc>
              <a:spcBef>
                <a:spcPts val="0"/>
              </a:spcBef>
              <a:spcAft>
                <a:spcPts val="0"/>
              </a:spcAft>
              <a:buSzPts val="2400"/>
              <a:buFont typeface="Righteous"/>
              <a:buNone/>
              <a:defRPr sz="2400" b="1">
                <a:latin typeface="Righteous"/>
                <a:ea typeface="Righteous"/>
                <a:cs typeface="Righteous"/>
                <a:sym typeface="Righteous"/>
              </a:defRPr>
            </a:lvl2pPr>
            <a:lvl3pPr lvl="2" rtl="0">
              <a:lnSpc>
                <a:spcPct val="100000"/>
              </a:lnSpc>
              <a:spcBef>
                <a:spcPts val="0"/>
              </a:spcBef>
              <a:spcAft>
                <a:spcPts val="0"/>
              </a:spcAft>
              <a:buSzPts val="2400"/>
              <a:buFont typeface="Righteous"/>
              <a:buNone/>
              <a:defRPr sz="2400" b="1">
                <a:latin typeface="Righteous"/>
                <a:ea typeface="Righteous"/>
                <a:cs typeface="Righteous"/>
                <a:sym typeface="Righteous"/>
              </a:defRPr>
            </a:lvl3pPr>
            <a:lvl4pPr lvl="3" rtl="0">
              <a:lnSpc>
                <a:spcPct val="100000"/>
              </a:lnSpc>
              <a:spcBef>
                <a:spcPts val="0"/>
              </a:spcBef>
              <a:spcAft>
                <a:spcPts val="0"/>
              </a:spcAft>
              <a:buSzPts val="2400"/>
              <a:buFont typeface="Righteous"/>
              <a:buNone/>
              <a:defRPr sz="2400" b="1">
                <a:latin typeface="Righteous"/>
                <a:ea typeface="Righteous"/>
                <a:cs typeface="Righteous"/>
                <a:sym typeface="Righteous"/>
              </a:defRPr>
            </a:lvl4pPr>
            <a:lvl5pPr lvl="4" rtl="0">
              <a:lnSpc>
                <a:spcPct val="100000"/>
              </a:lnSpc>
              <a:spcBef>
                <a:spcPts val="0"/>
              </a:spcBef>
              <a:spcAft>
                <a:spcPts val="0"/>
              </a:spcAft>
              <a:buSzPts val="2400"/>
              <a:buFont typeface="Righteous"/>
              <a:buNone/>
              <a:defRPr sz="2400" b="1">
                <a:latin typeface="Righteous"/>
                <a:ea typeface="Righteous"/>
                <a:cs typeface="Righteous"/>
                <a:sym typeface="Righteous"/>
              </a:defRPr>
            </a:lvl5pPr>
            <a:lvl6pPr lvl="5" rtl="0">
              <a:lnSpc>
                <a:spcPct val="100000"/>
              </a:lnSpc>
              <a:spcBef>
                <a:spcPts val="0"/>
              </a:spcBef>
              <a:spcAft>
                <a:spcPts val="0"/>
              </a:spcAft>
              <a:buSzPts val="2400"/>
              <a:buFont typeface="Righteous"/>
              <a:buNone/>
              <a:defRPr sz="2400" b="1">
                <a:latin typeface="Righteous"/>
                <a:ea typeface="Righteous"/>
                <a:cs typeface="Righteous"/>
                <a:sym typeface="Righteous"/>
              </a:defRPr>
            </a:lvl6pPr>
            <a:lvl7pPr lvl="6" rtl="0">
              <a:lnSpc>
                <a:spcPct val="100000"/>
              </a:lnSpc>
              <a:spcBef>
                <a:spcPts val="0"/>
              </a:spcBef>
              <a:spcAft>
                <a:spcPts val="0"/>
              </a:spcAft>
              <a:buSzPts val="2400"/>
              <a:buFont typeface="Righteous"/>
              <a:buNone/>
              <a:defRPr sz="2400" b="1">
                <a:latin typeface="Righteous"/>
                <a:ea typeface="Righteous"/>
                <a:cs typeface="Righteous"/>
                <a:sym typeface="Righteous"/>
              </a:defRPr>
            </a:lvl7pPr>
            <a:lvl8pPr lvl="7" rtl="0">
              <a:lnSpc>
                <a:spcPct val="100000"/>
              </a:lnSpc>
              <a:spcBef>
                <a:spcPts val="0"/>
              </a:spcBef>
              <a:spcAft>
                <a:spcPts val="0"/>
              </a:spcAft>
              <a:buSzPts val="2400"/>
              <a:buFont typeface="Righteous"/>
              <a:buNone/>
              <a:defRPr sz="2400" b="1">
                <a:latin typeface="Righteous"/>
                <a:ea typeface="Righteous"/>
                <a:cs typeface="Righteous"/>
                <a:sym typeface="Righteous"/>
              </a:defRPr>
            </a:lvl8pPr>
            <a:lvl9pPr lvl="8" rtl="0">
              <a:lnSpc>
                <a:spcPct val="100000"/>
              </a:lnSpc>
              <a:spcBef>
                <a:spcPts val="0"/>
              </a:spcBef>
              <a:spcAft>
                <a:spcPts val="0"/>
              </a:spcAft>
              <a:buSzPts val="2400"/>
              <a:buFont typeface="Righteous"/>
              <a:buNone/>
              <a:defRPr sz="2400" b="1">
                <a:latin typeface="Righteous"/>
                <a:ea typeface="Righteous"/>
                <a:cs typeface="Righteous"/>
                <a:sym typeface="Righteous"/>
              </a:defRPr>
            </a:lvl9pPr>
          </a:lstStyle>
          <a:p>
            <a:endParaRPr/>
          </a:p>
        </p:txBody>
      </p:sp>
      <p:sp>
        <p:nvSpPr>
          <p:cNvPr id="129" name="Google Shape;129;p13"/>
          <p:cNvSpPr txBox="1">
            <a:spLocks noGrp="1"/>
          </p:cNvSpPr>
          <p:nvPr>
            <p:ph type="title" idx="15" hasCustomPrompt="1"/>
          </p:nvPr>
        </p:nvSpPr>
        <p:spPr>
          <a:xfrm>
            <a:off x="4928313" y="3211675"/>
            <a:ext cx="734700" cy="4848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grpSp>
        <p:nvGrpSpPr>
          <p:cNvPr id="130" name="Google Shape;130;p13"/>
          <p:cNvGrpSpPr/>
          <p:nvPr/>
        </p:nvGrpSpPr>
        <p:grpSpPr>
          <a:xfrm>
            <a:off x="1600" y="-1600"/>
            <a:ext cx="9206100" cy="5148900"/>
            <a:chOff x="1600" y="-1600"/>
            <a:chExt cx="9206100" cy="5148900"/>
          </a:xfrm>
        </p:grpSpPr>
        <p:grpSp>
          <p:nvGrpSpPr>
            <p:cNvPr id="131" name="Google Shape;131;p13"/>
            <p:cNvGrpSpPr/>
            <p:nvPr/>
          </p:nvGrpSpPr>
          <p:grpSpPr>
            <a:xfrm>
              <a:off x="1600" y="-1600"/>
              <a:ext cx="9206100" cy="5148900"/>
              <a:chOff x="1600" y="-1600"/>
              <a:chExt cx="9206100" cy="5148900"/>
            </a:xfrm>
          </p:grpSpPr>
          <p:cxnSp>
            <p:nvCxnSpPr>
              <p:cNvPr id="132" name="Google Shape;132;p13"/>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133" name="Google Shape;133;p13"/>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134" name="Google Shape;134;p13"/>
            <p:cNvGrpSpPr/>
            <p:nvPr/>
          </p:nvGrpSpPr>
          <p:grpSpPr>
            <a:xfrm>
              <a:off x="6359700" y="-1600"/>
              <a:ext cx="2784300" cy="1168200"/>
              <a:chOff x="6359700" y="-1600"/>
              <a:chExt cx="2784300" cy="1168200"/>
            </a:xfrm>
          </p:grpSpPr>
          <p:cxnSp>
            <p:nvCxnSpPr>
              <p:cNvPr id="135" name="Google Shape;135;p13"/>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136" name="Google Shape;136;p13"/>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37"/>
        <p:cNvGrpSpPr/>
        <p:nvPr/>
      </p:nvGrpSpPr>
      <p:grpSpPr>
        <a:xfrm>
          <a:off x="0" y="0"/>
          <a:ext cx="0" cy="0"/>
          <a:chOff x="0" y="0"/>
          <a:chExt cx="0" cy="0"/>
        </a:xfrm>
      </p:grpSpPr>
      <p:pic>
        <p:nvPicPr>
          <p:cNvPr id="138" name="Google Shape;138;p14"/>
          <p:cNvPicPr preferRelativeResize="0"/>
          <p:nvPr/>
        </p:nvPicPr>
        <p:blipFill rotWithShape="1">
          <a:blip r:embed="rId2">
            <a:alphaModFix amt="63000"/>
          </a:blip>
          <a:srcRect t="9"/>
          <a:stretch/>
        </p:blipFill>
        <p:spPr>
          <a:xfrm rot="10800000">
            <a:off x="0" y="0"/>
            <a:ext cx="9144003" cy="5143501"/>
          </a:xfrm>
          <a:prstGeom prst="rect">
            <a:avLst/>
          </a:prstGeom>
          <a:noFill/>
          <a:ln>
            <a:noFill/>
          </a:ln>
        </p:spPr>
      </p:pic>
      <p:grpSp>
        <p:nvGrpSpPr>
          <p:cNvPr id="139" name="Google Shape;139;p14"/>
          <p:cNvGrpSpPr/>
          <p:nvPr/>
        </p:nvGrpSpPr>
        <p:grpSpPr>
          <a:xfrm>
            <a:off x="1600" y="-1600"/>
            <a:ext cx="9206100" cy="5148900"/>
            <a:chOff x="1600" y="-1600"/>
            <a:chExt cx="9206100" cy="5148900"/>
          </a:xfrm>
        </p:grpSpPr>
        <p:grpSp>
          <p:nvGrpSpPr>
            <p:cNvPr id="140" name="Google Shape;140;p14"/>
            <p:cNvGrpSpPr/>
            <p:nvPr/>
          </p:nvGrpSpPr>
          <p:grpSpPr>
            <a:xfrm rot="10800000" flipH="1">
              <a:off x="1600" y="-1600"/>
              <a:ext cx="9206100" cy="5148900"/>
              <a:chOff x="1600" y="-1600"/>
              <a:chExt cx="9206100" cy="5148900"/>
            </a:xfrm>
          </p:grpSpPr>
          <p:cxnSp>
            <p:nvCxnSpPr>
              <p:cNvPr id="141" name="Google Shape;141;p14"/>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142" name="Google Shape;142;p14"/>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143" name="Google Shape;143;p14"/>
            <p:cNvGrpSpPr/>
            <p:nvPr/>
          </p:nvGrpSpPr>
          <p:grpSpPr>
            <a:xfrm rot="10800000" flipH="1">
              <a:off x="6359700" y="3979100"/>
              <a:ext cx="2784300" cy="1168200"/>
              <a:chOff x="6359700" y="-1600"/>
              <a:chExt cx="2784300" cy="1168200"/>
            </a:xfrm>
          </p:grpSpPr>
          <p:cxnSp>
            <p:nvCxnSpPr>
              <p:cNvPr id="144" name="Google Shape;144;p14"/>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145" name="Google Shape;145;p14"/>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146" name="Google Shape;146;p14"/>
          <p:cNvSpPr txBox="1">
            <a:spLocks noGrp="1"/>
          </p:cNvSpPr>
          <p:nvPr>
            <p:ph type="title"/>
          </p:nvPr>
        </p:nvSpPr>
        <p:spPr>
          <a:xfrm>
            <a:off x="2539225" y="3100300"/>
            <a:ext cx="5378400" cy="661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7" name="Google Shape;147;p14"/>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48"/>
        <p:cNvGrpSpPr/>
        <p:nvPr/>
      </p:nvGrpSpPr>
      <p:grpSpPr>
        <a:xfrm>
          <a:off x="0" y="0"/>
          <a:ext cx="0" cy="0"/>
          <a:chOff x="0" y="0"/>
          <a:chExt cx="0" cy="0"/>
        </a:xfrm>
      </p:grpSpPr>
      <p:pic>
        <p:nvPicPr>
          <p:cNvPr id="149" name="Google Shape;149;p15"/>
          <p:cNvPicPr preferRelativeResize="0"/>
          <p:nvPr/>
        </p:nvPicPr>
        <p:blipFill rotWithShape="1">
          <a:blip r:embed="rId2">
            <a:alphaModFix amt="63000"/>
          </a:blip>
          <a:srcRect t="9"/>
          <a:stretch/>
        </p:blipFill>
        <p:spPr>
          <a:xfrm rot="10800000">
            <a:off x="0" y="0"/>
            <a:ext cx="9144003" cy="5143501"/>
          </a:xfrm>
          <a:prstGeom prst="rect">
            <a:avLst/>
          </a:prstGeom>
          <a:noFill/>
          <a:ln>
            <a:noFill/>
          </a:ln>
        </p:spPr>
      </p:pic>
      <p:grpSp>
        <p:nvGrpSpPr>
          <p:cNvPr id="150" name="Google Shape;150;p15"/>
          <p:cNvGrpSpPr/>
          <p:nvPr/>
        </p:nvGrpSpPr>
        <p:grpSpPr>
          <a:xfrm rot="10800000" flipH="1">
            <a:off x="1600" y="-1600"/>
            <a:ext cx="9206100" cy="5148900"/>
            <a:chOff x="1600" y="-1600"/>
            <a:chExt cx="9206100" cy="5148900"/>
          </a:xfrm>
        </p:grpSpPr>
        <p:cxnSp>
          <p:nvCxnSpPr>
            <p:cNvPr id="151" name="Google Shape;151;p15"/>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152" name="Google Shape;152;p15"/>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sp>
        <p:nvSpPr>
          <p:cNvPr id="153" name="Google Shape;153;p15"/>
          <p:cNvSpPr txBox="1">
            <a:spLocks noGrp="1"/>
          </p:cNvSpPr>
          <p:nvPr>
            <p:ph type="title"/>
          </p:nvPr>
        </p:nvSpPr>
        <p:spPr>
          <a:xfrm>
            <a:off x="827950" y="961163"/>
            <a:ext cx="3519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54" name="Google Shape;154;p15"/>
          <p:cNvSpPr txBox="1">
            <a:spLocks noGrp="1"/>
          </p:cNvSpPr>
          <p:nvPr>
            <p:ph type="subTitle" idx="1"/>
          </p:nvPr>
        </p:nvSpPr>
        <p:spPr>
          <a:xfrm>
            <a:off x="827950" y="3257213"/>
            <a:ext cx="3519600" cy="927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55" name="Google Shape;155;p15"/>
          <p:cNvSpPr>
            <a:spLocks noGrp="1"/>
          </p:cNvSpPr>
          <p:nvPr>
            <p:ph type="pic" idx="2"/>
          </p:nvPr>
        </p:nvSpPr>
        <p:spPr>
          <a:xfrm>
            <a:off x="5273100" y="533875"/>
            <a:ext cx="3870900" cy="40758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56"/>
        <p:cNvGrpSpPr/>
        <p:nvPr/>
      </p:nvGrpSpPr>
      <p:grpSpPr>
        <a:xfrm>
          <a:off x="0" y="0"/>
          <a:ext cx="0" cy="0"/>
          <a:chOff x="0" y="0"/>
          <a:chExt cx="0" cy="0"/>
        </a:xfrm>
      </p:grpSpPr>
      <p:pic>
        <p:nvPicPr>
          <p:cNvPr id="157" name="Google Shape;157;p16"/>
          <p:cNvPicPr preferRelativeResize="0"/>
          <p:nvPr/>
        </p:nvPicPr>
        <p:blipFill rotWithShape="1">
          <a:blip r:embed="rId2">
            <a:alphaModFix amt="63000"/>
          </a:blip>
          <a:srcRect t="9"/>
          <a:stretch/>
        </p:blipFill>
        <p:spPr>
          <a:xfrm>
            <a:off x="0" y="0"/>
            <a:ext cx="9144003" cy="5143501"/>
          </a:xfrm>
          <a:prstGeom prst="rect">
            <a:avLst/>
          </a:prstGeom>
          <a:noFill/>
          <a:ln>
            <a:noFill/>
          </a:ln>
        </p:spPr>
      </p:pic>
      <p:grpSp>
        <p:nvGrpSpPr>
          <p:cNvPr id="158" name="Google Shape;158;p16"/>
          <p:cNvGrpSpPr/>
          <p:nvPr/>
        </p:nvGrpSpPr>
        <p:grpSpPr>
          <a:xfrm>
            <a:off x="1600" y="-1600"/>
            <a:ext cx="9206100" cy="5148900"/>
            <a:chOff x="1600" y="-1600"/>
            <a:chExt cx="9206100" cy="5148900"/>
          </a:xfrm>
        </p:grpSpPr>
        <p:grpSp>
          <p:nvGrpSpPr>
            <p:cNvPr id="159" name="Google Shape;159;p16"/>
            <p:cNvGrpSpPr/>
            <p:nvPr/>
          </p:nvGrpSpPr>
          <p:grpSpPr>
            <a:xfrm>
              <a:off x="1600" y="-1600"/>
              <a:ext cx="9206100" cy="5148900"/>
              <a:chOff x="1600" y="-1600"/>
              <a:chExt cx="9206100" cy="5148900"/>
            </a:xfrm>
          </p:grpSpPr>
          <p:cxnSp>
            <p:nvCxnSpPr>
              <p:cNvPr id="160" name="Google Shape;160;p16"/>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161" name="Google Shape;161;p16"/>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162" name="Google Shape;162;p16"/>
            <p:cNvGrpSpPr/>
            <p:nvPr/>
          </p:nvGrpSpPr>
          <p:grpSpPr>
            <a:xfrm>
              <a:off x="6359700" y="-1600"/>
              <a:ext cx="2784300" cy="1168200"/>
              <a:chOff x="6359700" y="-1600"/>
              <a:chExt cx="2784300" cy="1168200"/>
            </a:xfrm>
          </p:grpSpPr>
          <p:cxnSp>
            <p:nvCxnSpPr>
              <p:cNvPr id="163" name="Google Shape;163;p16"/>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164" name="Google Shape;164;p16"/>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165" name="Google Shape;165;p16"/>
          <p:cNvSpPr txBox="1">
            <a:spLocks noGrp="1"/>
          </p:cNvSpPr>
          <p:nvPr>
            <p:ph type="title"/>
          </p:nvPr>
        </p:nvSpPr>
        <p:spPr>
          <a:xfrm>
            <a:off x="720000" y="1498663"/>
            <a:ext cx="3597900" cy="1235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66" name="Google Shape;166;p16"/>
          <p:cNvSpPr txBox="1">
            <a:spLocks noGrp="1"/>
          </p:cNvSpPr>
          <p:nvPr>
            <p:ph type="subTitle" idx="1"/>
          </p:nvPr>
        </p:nvSpPr>
        <p:spPr>
          <a:xfrm>
            <a:off x="720000" y="2734038"/>
            <a:ext cx="3597900" cy="91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67"/>
        <p:cNvGrpSpPr/>
        <p:nvPr/>
      </p:nvGrpSpPr>
      <p:grpSpPr>
        <a:xfrm>
          <a:off x="0" y="0"/>
          <a:ext cx="0" cy="0"/>
          <a:chOff x="0" y="0"/>
          <a:chExt cx="0" cy="0"/>
        </a:xfrm>
      </p:grpSpPr>
      <p:pic>
        <p:nvPicPr>
          <p:cNvPr id="168" name="Google Shape;168;p17"/>
          <p:cNvPicPr preferRelativeResize="0"/>
          <p:nvPr/>
        </p:nvPicPr>
        <p:blipFill rotWithShape="1">
          <a:blip r:embed="rId2">
            <a:alphaModFix amt="63000"/>
          </a:blip>
          <a:srcRect t="9"/>
          <a:stretch/>
        </p:blipFill>
        <p:spPr>
          <a:xfrm flipH="1">
            <a:off x="63697" y="0"/>
            <a:ext cx="9144003" cy="5143501"/>
          </a:xfrm>
          <a:prstGeom prst="rect">
            <a:avLst/>
          </a:prstGeom>
          <a:noFill/>
          <a:ln>
            <a:noFill/>
          </a:ln>
        </p:spPr>
      </p:pic>
      <p:grpSp>
        <p:nvGrpSpPr>
          <p:cNvPr id="169" name="Google Shape;169;p17"/>
          <p:cNvGrpSpPr/>
          <p:nvPr/>
        </p:nvGrpSpPr>
        <p:grpSpPr>
          <a:xfrm>
            <a:off x="0" y="-1600"/>
            <a:ext cx="9206100" cy="5148900"/>
            <a:chOff x="0" y="-1600"/>
            <a:chExt cx="9206100" cy="5148900"/>
          </a:xfrm>
        </p:grpSpPr>
        <p:grpSp>
          <p:nvGrpSpPr>
            <p:cNvPr id="170" name="Google Shape;170;p17"/>
            <p:cNvGrpSpPr/>
            <p:nvPr/>
          </p:nvGrpSpPr>
          <p:grpSpPr>
            <a:xfrm flipH="1">
              <a:off x="0" y="-1600"/>
              <a:ext cx="9206100" cy="5148900"/>
              <a:chOff x="1600" y="-1600"/>
              <a:chExt cx="9206100" cy="5148900"/>
            </a:xfrm>
          </p:grpSpPr>
          <p:cxnSp>
            <p:nvCxnSpPr>
              <p:cNvPr id="171" name="Google Shape;171;p17"/>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172" name="Google Shape;172;p17"/>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173" name="Google Shape;173;p17"/>
            <p:cNvGrpSpPr/>
            <p:nvPr/>
          </p:nvGrpSpPr>
          <p:grpSpPr>
            <a:xfrm flipH="1">
              <a:off x="63700" y="-1600"/>
              <a:ext cx="2784300" cy="1168200"/>
              <a:chOff x="6359700" y="-1600"/>
              <a:chExt cx="2784300" cy="1168200"/>
            </a:xfrm>
          </p:grpSpPr>
          <p:cxnSp>
            <p:nvCxnSpPr>
              <p:cNvPr id="174" name="Google Shape;174;p17"/>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175" name="Google Shape;175;p17"/>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176" name="Google Shape;176;p17"/>
          <p:cNvSpPr txBox="1">
            <a:spLocks noGrp="1"/>
          </p:cNvSpPr>
          <p:nvPr>
            <p:ph type="title"/>
          </p:nvPr>
        </p:nvSpPr>
        <p:spPr>
          <a:xfrm>
            <a:off x="4837200" y="1382250"/>
            <a:ext cx="3593400" cy="106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7" name="Google Shape;177;p17"/>
          <p:cNvSpPr txBox="1">
            <a:spLocks noGrp="1"/>
          </p:cNvSpPr>
          <p:nvPr>
            <p:ph type="subTitle" idx="1"/>
          </p:nvPr>
        </p:nvSpPr>
        <p:spPr>
          <a:xfrm>
            <a:off x="4837375" y="2443050"/>
            <a:ext cx="3593400" cy="957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78"/>
        <p:cNvGrpSpPr/>
        <p:nvPr/>
      </p:nvGrpSpPr>
      <p:grpSpPr>
        <a:xfrm>
          <a:off x="0" y="0"/>
          <a:ext cx="0" cy="0"/>
          <a:chOff x="0" y="0"/>
          <a:chExt cx="0" cy="0"/>
        </a:xfrm>
      </p:grpSpPr>
      <p:pic>
        <p:nvPicPr>
          <p:cNvPr id="179" name="Google Shape;179;p18"/>
          <p:cNvPicPr preferRelativeResize="0"/>
          <p:nvPr/>
        </p:nvPicPr>
        <p:blipFill rotWithShape="1">
          <a:blip r:embed="rId2">
            <a:alphaModFix amt="63000"/>
          </a:blip>
          <a:srcRect t="9"/>
          <a:stretch/>
        </p:blipFill>
        <p:spPr>
          <a:xfrm rot="10800000">
            <a:off x="0" y="0"/>
            <a:ext cx="9144003" cy="5143501"/>
          </a:xfrm>
          <a:prstGeom prst="rect">
            <a:avLst/>
          </a:prstGeom>
          <a:noFill/>
          <a:ln>
            <a:noFill/>
          </a:ln>
        </p:spPr>
      </p:pic>
      <p:grpSp>
        <p:nvGrpSpPr>
          <p:cNvPr id="180" name="Google Shape;180;p18"/>
          <p:cNvGrpSpPr/>
          <p:nvPr/>
        </p:nvGrpSpPr>
        <p:grpSpPr>
          <a:xfrm>
            <a:off x="1600" y="-1600"/>
            <a:ext cx="9206100" cy="5148900"/>
            <a:chOff x="1600" y="-1600"/>
            <a:chExt cx="9206100" cy="5148900"/>
          </a:xfrm>
        </p:grpSpPr>
        <p:grpSp>
          <p:nvGrpSpPr>
            <p:cNvPr id="181" name="Google Shape;181;p18"/>
            <p:cNvGrpSpPr/>
            <p:nvPr/>
          </p:nvGrpSpPr>
          <p:grpSpPr>
            <a:xfrm rot="10800000" flipH="1">
              <a:off x="1600" y="-1600"/>
              <a:ext cx="9206100" cy="5148900"/>
              <a:chOff x="1600" y="-1600"/>
              <a:chExt cx="9206100" cy="5148900"/>
            </a:xfrm>
          </p:grpSpPr>
          <p:cxnSp>
            <p:nvCxnSpPr>
              <p:cNvPr id="182" name="Google Shape;182;p18"/>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183" name="Google Shape;183;p18"/>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184" name="Google Shape;184;p18"/>
            <p:cNvGrpSpPr/>
            <p:nvPr/>
          </p:nvGrpSpPr>
          <p:grpSpPr>
            <a:xfrm rot="10800000" flipH="1">
              <a:off x="6359700" y="3979100"/>
              <a:ext cx="2784300" cy="1168200"/>
              <a:chOff x="6359700" y="-1600"/>
              <a:chExt cx="2784300" cy="1168200"/>
            </a:xfrm>
          </p:grpSpPr>
          <p:cxnSp>
            <p:nvCxnSpPr>
              <p:cNvPr id="185" name="Google Shape;185;p18"/>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186" name="Google Shape;186;p18"/>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187" name="Google Shape;18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8" name="Google Shape;188;p18"/>
          <p:cNvSpPr txBox="1">
            <a:spLocks noGrp="1"/>
          </p:cNvSpPr>
          <p:nvPr>
            <p:ph type="subTitle" idx="1"/>
          </p:nvPr>
        </p:nvSpPr>
        <p:spPr>
          <a:xfrm>
            <a:off x="5111250" y="3157075"/>
            <a:ext cx="2640000" cy="111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b="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subTitle" idx="2"/>
          </p:nvPr>
        </p:nvSpPr>
        <p:spPr>
          <a:xfrm>
            <a:off x="1392725" y="3157075"/>
            <a:ext cx="2640000" cy="111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b="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90" name="Google Shape;190;p18"/>
          <p:cNvSpPr txBox="1">
            <a:spLocks noGrp="1"/>
          </p:cNvSpPr>
          <p:nvPr>
            <p:ph type="subTitle" idx="3"/>
          </p:nvPr>
        </p:nvSpPr>
        <p:spPr>
          <a:xfrm>
            <a:off x="1392736" y="2598175"/>
            <a:ext cx="2640000" cy="55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191" name="Google Shape;191;p18"/>
          <p:cNvSpPr txBox="1">
            <a:spLocks noGrp="1"/>
          </p:cNvSpPr>
          <p:nvPr>
            <p:ph type="subTitle" idx="4"/>
          </p:nvPr>
        </p:nvSpPr>
        <p:spPr>
          <a:xfrm>
            <a:off x="5111264" y="2598175"/>
            <a:ext cx="2640000" cy="558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92"/>
        <p:cNvGrpSpPr/>
        <p:nvPr/>
      </p:nvGrpSpPr>
      <p:grpSpPr>
        <a:xfrm>
          <a:off x="0" y="0"/>
          <a:ext cx="0" cy="0"/>
          <a:chOff x="0" y="0"/>
          <a:chExt cx="0" cy="0"/>
        </a:xfrm>
      </p:grpSpPr>
      <p:pic>
        <p:nvPicPr>
          <p:cNvPr id="193" name="Google Shape;193;p19"/>
          <p:cNvPicPr preferRelativeResize="0"/>
          <p:nvPr/>
        </p:nvPicPr>
        <p:blipFill rotWithShape="1">
          <a:blip r:embed="rId2">
            <a:alphaModFix amt="63000"/>
          </a:blip>
          <a:srcRect t="9"/>
          <a:stretch/>
        </p:blipFill>
        <p:spPr>
          <a:xfrm flipH="1">
            <a:off x="0" y="0"/>
            <a:ext cx="9144003" cy="5143501"/>
          </a:xfrm>
          <a:prstGeom prst="rect">
            <a:avLst/>
          </a:prstGeom>
          <a:noFill/>
          <a:ln>
            <a:noFill/>
          </a:ln>
        </p:spPr>
      </p:pic>
      <p:sp>
        <p:nvSpPr>
          <p:cNvPr id="194" name="Google Shape;19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19"/>
          <p:cNvSpPr txBox="1">
            <a:spLocks noGrp="1"/>
          </p:cNvSpPr>
          <p:nvPr>
            <p:ph type="subTitle" idx="1"/>
          </p:nvPr>
        </p:nvSpPr>
        <p:spPr>
          <a:xfrm>
            <a:off x="4832078" y="1777875"/>
            <a:ext cx="3254100" cy="189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b="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96" name="Google Shape;196;p19"/>
          <p:cNvSpPr txBox="1">
            <a:spLocks noGrp="1"/>
          </p:cNvSpPr>
          <p:nvPr>
            <p:ph type="subTitle" idx="2"/>
          </p:nvPr>
        </p:nvSpPr>
        <p:spPr>
          <a:xfrm>
            <a:off x="1057900" y="1777875"/>
            <a:ext cx="3254100" cy="189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b="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197" name="Google Shape;197;p19"/>
          <p:cNvGrpSpPr/>
          <p:nvPr/>
        </p:nvGrpSpPr>
        <p:grpSpPr>
          <a:xfrm>
            <a:off x="1600" y="-1600"/>
            <a:ext cx="9206100" cy="5148900"/>
            <a:chOff x="1600" y="-1600"/>
            <a:chExt cx="9206100" cy="5148900"/>
          </a:xfrm>
        </p:grpSpPr>
        <p:grpSp>
          <p:nvGrpSpPr>
            <p:cNvPr id="198" name="Google Shape;198;p19"/>
            <p:cNvGrpSpPr/>
            <p:nvPr/>
          </p:nvGrpSpPr>
          <p:grpSpPr>
            <a:xfrm rot="10800000" flipH="1">
              <a:off x="1600" y="-1600"/>
              <a:ext cx="9206100" cy="5148900"/>
              <a:chOff x="1600" y="-1600"/>
              <a:chExt cx="9206100" cy="5148900"/>
            </a:xfrm>
          </p:grpSpPr>
          <p:cxnSp>
            <p:nvCxnSpPr>
              <p:cNvPr id="199" name="Google Shape;199;p19"/>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200" name="Google Shape;200;p19"/>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201" name="Google Shape;201;p19"/>
            <p:cNvGrpSpPr/>
            <p:nvPr/>
          </p:nvGrpSpPr>
          <p:grpSpPr>
            <a:xfrm rot="10800000" flipH="1">
              <a:off x="6359700" y="3979100"/>
              <a:ext cx="2784300" cy="1168200"/>
              <a:chOff x="6359700" y="-1600"/>
              <a:chExt cx="2784300" cy="1168200"/>
            </a:xfrm>
          </p:grpSpPr>
          <p:cxnSp>
            <p:nvCxnSpPr>
              <p:cNvPr id="202" name="Google Shape;202;p19"/>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203" name="Google Shape;203;p19"/>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04"/>
        <p:cNvGrpSpPr/>
        <p:nvPr/>
      </p:nvGrpSpPr>
      <p:grpSpPr>
        <a:xfrm>
          <a:off x="0" y="0"/>
          <a:ext cx="0" cy="0"/>
          <a:chOff x="0" y="0"/>
          <a:chExt cx="0" cy="0"/>
        </a:xfrm>
      </p:grpSpPr>
      <p:pic>
        <p:nvPicPr>
          <p:cNvPr id="205" name="Google Shape;205;p20"/>
          <p:cNvPicPr preferRelativeResize="0"/>
          <p:nvPr/>
        </p:nvPicPr>
        <p:blipFill rotWithShape="1">
          <a:blip r:embed="rId2">
            <a:alphaModFix amt="63000"/>
          </a:blip>
          <a:srcRect t="9"/>
          <a:stretch/>
        </p:blipFill>
        <p:spPr>
          <a:xfrm flipH="1">
            <a:off x="0" y="0"/>
            <a:ext cx="9144003" cy="5143501"/>
          </a:xfrm>
          <a:prstGeom prst="rect">
            <a:avLst/>
          </a:prstGeom>
          <a:noFill/>
          <a:ln>
            <a:noFill/>
          </a:ln>
        </p:spPr>
      </p:pic>
      <p:grpSp>
        <p:nvGrpSpPr>
          <p:cNvPr id="206" name="Google Shape;206;p20"/>
          <p:cNvGrpSpPr/>
          <p:nvPr/>
        </p:nvGrpSpPr>
        <p:grpSpPr>
          <a:xfrm>
            <a:off x="1600" y="-1600"/>
            <a:ext cx="9206100" cy="5148900"/>
            <a:chOff x="1600" y="-1600"/>
            <a:chExt cx="9206100" cy="5148900"/>
          </a:xfrm>
        </p:grpSpPr>
        <p:grpSp>
          <p:nvGrpSpPr>
            <p:cNvPr id="207" name="Google Shape;207;p20"/>
            <p:cNvGrpSpPr/>
            <p:nvPr/>
          </p:nvGrpSpPr>
          <p:grpSpPr>
            <a:xfrm rot="10800000" flipH="1">
              <a:off x="1600" y="-1600"/>
              <a:ext cx="9206100" cy="5148900"/>
              <a:chOff x="1600" y="-1600"/>
              <a:chExt cx="9206100" cy="5148900"/>
            </a:xfrm>
          </p:grpSpPr>
          <p:cxnSp>
            <p:nvCxnSpPr>
              <p:cNvPr id="208" name="Google Shape;208;p20"/>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209" name="Google Shape;209;p20"/>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210" name="Google Shape;210;p20"/>
            <p:cNvGrpSpPr/>
            <p:nvPr/>
          </p:nvGrpSpPr>
          <p:grpSpPr>
            <a:xfrm rot="10800000" flipH="1">
              <a:off x="6359700" y="3979100"/>
              <a:ext cx="2784300" cy="1168200"/>
              <a:chOff x="6359700" y="-1600"/>
              <a:chExt cx="2784300" cy="1168200"/>
            </a:xfrm>
          </p:grpSpPr>
          <p:cxnSp>
            <p:nvCxnSpPr>
              <p:cNvPr id="211" name="Google Shape;211;p20"/>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212" name="Google Shape;212;p20"/>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213" name="Google Shape;21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4" name="Google Shape;214;p20"/>
          <p:cNvSpPr txBox="1">
            <a:spLocks noGrp="1"/>
          </p:cNvSpPr>
          <p:nvPr>
            <p:ph type="subTitle" idx="1"/>
          </p:nvPr>
        </p:nvSpPr>
        <p:spPr>
          <a:xfrm>
            <a:off x="937625" y="3238519"/>
            <a:ext cx="2175300" cy="1015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subTitle" idx="2"/>
          </p:nvPr>
        </p:nvSpPr>
        <p:spPr>
          <a:xfrm>
            <a:off x="3484347" y="3238519"/>
            <a:ext cx="2175300" cy="1015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16" name="Google Shape;216;p20"/>
          <p:cNvSpPr txBox="1">
            <a:spLocks noGrp="1"/>
          </p:cNvSpPr>
          <p:nvPr>
            <p:ph type="subTitle" idx="3"/>
          </p:nvPr>
        </p:nvSpPr>
        <p:spPr>
          <a:xfrm>
            <a:off x="6031075" y="3238519"/>
            <a:ext cx="2175300" cy="1015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subTitle" idx="4"/>
          </p:nvPr>
        </p:nvSpPr>
        <p:spPr>
          <a:xfrm>
            <a:off x="937625" y="2710176"/>
            <a:ext cx="2175300" cy="532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18" name="Google Shape;218;p20"/>
          <p:cNvSpPr txBox="1">
            <a:spLocks noGrp="1"/>
          </p:cNvSpPr>
          <p:nvPr>
            <p:ph type="subTitle" idx="5"/>
          </p:nvPr>
        </p:nvSpPr>
        <p:spPr>
          <a:xfrm>
            <a:off x="3484350" y="2710176"/>
            <a:ext cx="2175300" cy="532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19" name="Google Shape;219;p20"/>
          <p:cNvSpPr txBox="1">
            <a:spLocks noGrp="1"/>
          </p:cNvSpPr>
          <p:nvPr>
            <p:ph type="subTitle" idx="6"/>
          </p:nvPr>
        </p:nvSpPr>
        <p:spPr>
          <a:xfrm>
            <a:off x="6031075" y="2710176"/>
            <a:ext cx="2175300" cy="532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0"/>
        <p:cNvGrpSpPr/>
        <p:nvPr/>
      </p:nvGrpSpPr>
      <p:grpSpPr>
        <a:xfrm>
          <a:off x="0" y="0"/>
          <a:ext cx="0" cy="0"/>
          <a:chOff x="0" y="0"/>
          <a:chExt cx="0" cy="0"/>
        </a:xfrm>
      </p:grpSpPr>
      <p:pic>
        <p:nvPicPr>
          <p:cNvPr id="221" name="Google Shape;221;p21"/>
          <p:cNvPicPr preferRelativeResize="0"/>
          <p:nvPr/>
        </p:nvPicPr>
        <p:blipFill rotWithShape="1">
          <a:blip r:embed="rId2">
            <a:alphaModFix amt="63000"/>
          </a:blip>
          <a:srcRect t="9"/>
          <a:stretch/>
        </p:blipFill>
        <p:spPr>
          <a:xfrm rot="10800000" flipH="1">
            <a:off x="0" y="0"/>
            <a:ext cx="9144003" cy="5143501"/>
          </a:xfrm>
          <a:prstGeom prst="rect">
            <a:avLst/>
          </a:prstGeom>
          <a:noFill/>
          <a:ln>
            <a:noFill/>
          </a:ln>
        </p:spPr>
      </p:pic>
      <p:grpSp>
        <p:nvGrpSpPr>
          <p:cNvPr id="222" name="Google Shape;222;p21"/>
          <p:cNvGrpSpPr/>
          <p:nvPr/>
        </p:nvGrpSpPr>
        <p:grpSpPr>
          <a:xfrm>
            <a:off x="1600" y="-1600"/>
            <a:ext cx="9206100" cy="5148900"/>
            <a:chOff x="1600" y="-1600"/>
            <a:chExt cx="9206100" cy="5148900"/>
          </a:xfrm>
        </p:grpSpPr>
        <p:grpSp>
          <p:nvGrpSpPr>
            <p:cNvPr id="223" name="Google Shape;223;p21"/>
            <p:cNvGrpSpPr/>
            <p:nvPr/>
          </p:nvGrpSpPr>
          <p:grpSpPr>
            <a:xfrm>
              <a:off x="1600" y="-1600"/>
              <a:ext cx="9206100" cy="5148900"/>
              <a:chOff x="1600" y="-1600"/>
              <a:chExt cx="9206100" cy="5148900"/>
            </a:xfrm>
          </p:grpSpPr>
          <p:cxnSp>
            <p:nvCxnSpPr>
              <p:cNvPr id="224" name="Google Shape;224;p21"/>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225" name="Google Shape;225;p21"/>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226" name="Google Shape;226;p21"/>
            <p:cNvGrpSpPr/>
            <p:nvPr/>
          </p:nvGrpSpPr>
          <p:grpSpPr>
            <a:xfrm>
              <a:off x="6359700" y="-1600"/>
              <a:ext cx="2784300" cy="1168200"/>
              <a:chOff x="6359700" y="-1600"/>
              <a:chExt cx="2784300" cy="1168200"/>
            </a:xfrm>
          </p:grpSpPr>
          <p:cxnSp>
            <p:nvCxnSpPr>
              <p:cNvPr id="227" name="Google Shape;227;p21"/>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228" name="Google Shape;228;p21"/>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229" name="Google Shape;229;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0" name="Google Shape;230;p21"/>
          <p:cNvSpPr txBox="1">
            <a:spLocks noGrp="1"/>
          </p:cNvSpPr>
          <p:nvPr>
            <p:ph type="subTitle" idx="1"/>
          </p:nvPr>
        </p:nvSpPr>
        <p:spPr>
          <a:xfrm>
            <a:off x="719988" y="1939265"/>
            <a:ext cx="23811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31" name="Google Shape;231;p21"/>
          <p:cNvSpPr txBox="1">
            <a:spLocks noGrp="1"/>
          </p:cNvSpPr>
          <p:nvPr>
            <p:ph type="subTitle" idx="2"/>
          </p:nvPr>
        </p:nvSpPr>
        <p:spPr>
          <a:xfrm>
            <a:off x="4619260" y="1939265"/>
            <a:ext cx="23811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32" name="Google Shape;232;p21"/>
          <p:cNvSpPr txBox="1">
            <a:spLocks noGrp="1"/>
          </p:cNvSpPr>
          <p:nvPr>
            <p:ph type="subTitle" idx="3"/>
          </p:nvPr>
        </p:nvSpPr>
        <p:spPr>
          <a:xfrm>
            <a:off x="719988" y="3583200"/>
            <a:ext cx="23811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33" name="Google Shape;233;p21"/>
          <p:cNvSpPr txBox="1">
            <a:spLocks noGrp="1"/>
          </p:cNvSpPr>
          <p:nvPr>
            <p:ph type="subTitle" idx="4"/>
          </p:nvPr>
        </p:nvSpPr>
        <p:spPr>
          <a:xfrm>
            <a:off x="4619260" y="3583200"/>
            <a:ext cx="2381100" cy="66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34" name="Google Shape;234;p21"/>
          <p:cNvSpPr txBox="1">
            <a:spLocks noGrp="1"/>
          </p:cNvSpPr>
          <p:nvPr>
            <p:ph type="subTitle" idx="5"/>
          </p:nvPr>
        </p:nvSpPr>
        <p:spPr>
          <a:xfrm>
            <a:off x="719988" y="1442625"/>
            <a:ext cx="23811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35" name="Google Shape;235;p21"/>
          <p:cNvSpPr txBox="1">
            <a:spLocks noGrp="1"/>
          </p:cNvSpPr>
          <p:nvPr>
            <p:ph type="subTitle" idx="6"/>
          </p:nvPr>
        </p:nvSpPr>
        <p:spPr>
          <a:xfrm>
            <a:off x="719988" y="3086660"/>
            <a:ext cx="23811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36" name="Google Shape;236;p21"/>
          <p:cNvSpPr txBox="1">
            <a:spLocks noGrp="1"/>
          </p:cNvSpPr>
          <p:nvPr>
            <p:ph type="subTitle" idx="7"/>
          </p:nvPr>
        </p:nvSpPr>
        <p:spPr>
          <a:xfrm>
            <a:off x="4619255" y="1442625"/>
            <a:ext cx="23811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37" name="Google Shape;237;p21"/>
          <p:cNvSpPr txBox="1">
            <a:spLocks noGrp="1"/>
          </p:cNvSpPr>
          <p:nvPr>
            <p:ph type="subTitle" idx="8"/>
          </p:nvPr>
        </p:nvSpPr>
        <p:spPr>
          <a:xfrm>
            <a:off x="4619255" y="3086660"/>
            <a:ext cx="2381100" cy="505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ive columns 1">
  <p:cSld name="CUSTOM_7_1">
    <p:spTree>
      <p:nvGrpSpPr>
        <p:cNvPr id="1" name="Shape 238"/>
        <p:cNvGrpSpPr/>
        <p:nvPr/>
      </p:nvGrpSpPr>
      <p:grpSpPr>
        <a:xfrm>
          <a:off x="0" y="0"/>
          <a:ext cx="0" cy="0"/>
          <a:chOff x="0" y="0"/>
          <a:chExt cx="0" cy="0"/>
        </a:xfrm>
      </p:grpSpPr>
      <p:pic>
        <p:nvPicPr>
          <p:cNvPr id="239" name="Google Shape;239;p22"/>
          <p:cNvPicPr preferRelativeResize="0"/>
          <p:nvPr/>
        </p:nvPicPr>
        <p:blipFill rotWithShape="1">
          <a:blip r:embed="rId2">
            <a:alphaModFix amt="63000"/>
          </a:blip>
          <a:srcRect t="9"/>
          <a:stretch/>
        </p:blipFill>
        <p:spPr>
          <a:xfrm rot="10800000">
            <a:off x="0" y="0"/>
            <a:ext cx="9144003" cy="5143501"/>
          </a:xfrm>
          <a:prstGeom prst="rect">
            <a:avLst/>
          </a:prstGeom>
          <a:noFill/>
          <a:ln>
            <a:noFill/>
          </a:ln>
        </p:spPr>
      </p:pic>
      <p:grpSp>
        <p:nvGrpSpPr>
          <p:cNvPr id="240" name="Google Shape;240;p22"/>
          <p:cNvGrpSpPr/>
          <p:nvPr/>
        </p:nvGrpSpPr>
        <p:grpSpPr>
          <a:xfrm>
            <a:off x="1600" y="-1600"/>
            <a:ext cx="9206100" cy="5148900"/>
            <a:chOff x="1600" y="-1600"/>
            <a:chExt cx="9206100" cy="5148900"/>
          </a:xfrm>
        </p:grpSpPr>
        <p:grpSp>
          <p:nvGrpSpPr>
            <p:cNvPr id="241" name="Google Shape;241;p22"/>
            <p:cNvGrpSpPr/>
            <p:nvPr/>
          </p:nvGrpSpPr>
          <p:grpSpPr>
            <a:xfrm rot="10800000" flipH="1">
              <a:off x="1600" y="-1600"/>
              <a:ext cx="9206100" cy="5148900"/>
              <a:chOff x="1600" y="-1600"/>
              <a:chExt cx="9206100" cy="5148900"/>
            </a:xfrm>
          </p:grpSpPr>
          <p:cxnSp>
            <p:nvCxnSpPr>
              <p:cNvPr id="242" name="Google Shape;242;p22"/>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243" name="Google Shape;243;p22"/>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244" name="Google Shape;244;p22"/>
            <p:cNvGrpSpPr/>
            <p:nvPr/>
          </p:nvGrpSpPr>
          <p:grpSpPr>
            <a:xfrm rot="10800000" flipH="1">
              <a:off x="6359700" y="3979100"/>
              <a:ext cx="2784300" cy="1168200"/>
              <a:chOff x="6359700" y="-1600"/>
              <a:chExt cx="2784300" cy="1168200"/>
            </a:xfrm>
          </p:grpSpPr>
          <p:cxnSp>
            <p:nvCxnSpPr>
              <p:cNvPr id="245" name="Google Shape;245;p22"/>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246" name="Google Shape;246;p22"/>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247" name="Google Shape;247;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 name="Google Shape;248;p22"/>
          <p:cNvSpPr txBox="1">
            <a:spLocks noGrp="1"/>
          </p:cNvSpPr>
          <p:nvPr>
            <p:ph type="subTitle" idx="1"/>
          </p:nvPr>
        </p:nvSpPr>
        <p:spPr>
          <a:xfrm>
            <a:off x="807150" y="2327852"/>
            <a:ext cx="21588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49" name="Google Shape;249;p22"/>
          <p:cNvSpPr txBox="1">
            <a:spLocks noGrp="1"/>
          </p:cNvSpPr>
          <p:nvPr>
            <p:ph type="subTitle" idx="2"/>
          </p:nvPr>
        </p:nvSpPr>
        <p:spPr>
          <a:xfrm>
            <a:off x="3492604" y="2327852"/>
            <a:ext cx="21588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50" name="Google Shape;250;p22"/>
          <p:cNvSpPr txBox="1">
            <a:spLocks noGrp="1"/>
          </p:cNvSpPr>
          <p:nvPr>
            <p:ph type="subTitle" idx="3"/>
          </p:nvPr>
        </p:nvSpPr>
        <p:spPr>
          <a:xfrm>
            <a:off x="1894662" y="3968600"/>
            <a:ext cx="21588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51" name="Google Shape;251;p22"/>
          <p:cNvSpPr txBox="1">
            <a:spLocks noGrp="1"/>
          </p:cNvSpPr>
          <p:nvPr>
            <p:ph type="subTitle" idx="4"/>
          </p:nvPr>
        </p:nvSpPr>
        <p:spPr>
          <a:xfrm>
            <a:off x="6178058" y="2327852"/>
            <a:ext cx="21588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52" name="Google Shape;252;p22"/>
          <p:cNvSpPr txBox="1">
            <a:spLocks noGrp="1"/>
          </p:cNvSpPr>
          <p:nvPr>
            <p:ph type="subTitle" idx="5"/>
          </p:nvPr>
        </p:nvSpPr>
        <p:spPr>
          <a:xfrm>
            <a:off x="5090545" y="3968600"/>
            <a:ext cx="21588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53" name="Google Shape;253;p22"/>
          <p:cNvSpPr txBox="1">
            <a:spLocks noGrp="1"/>
          </p:cNvSpPr>
          <p:nvPr>
            <p:ph type="subTitle" idx="6"/>
          </p:nvPr>
        </p:nvSpPr>
        <p:spPr>
          <a:xfrm>
            <a:off x="808125" y="2140050"/>
            <a:ext cx="2157000" cy="408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54" name="Google Shape;254;p22"/>
          <p:cNvSpPr txBox="1">
            <a:spLocks noGrp="1"/>
          </p:cNvSpPr>
          <p:nvPr>
            <p:ph type="subTitle" idx="7"/>
          </p:nvPr>
        </p:nvSpPr>
        <p:spPr>
          <a:xfrm>
            <a:off x="3493576" y="2140050"/>
            <a:ext cx="2157000" cy="408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55" name="Google Shape;255;p22"/>
          <p:cNvSpPr txBox="1">
            <a:spLocks noGrp="1"/>
          </p:cNvSpPr>
          <p:nvPr>
            <p:ph type="subTitle" idx="8"/>
          </p:nvPr>
        </p:nvSpPr>
        <p:spPr>
          <a:xfrm>
            <a:off x="6179027" y="2140050"/>
            <a:ext cx="2157000" cy="408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56" name="Google Shape;256;p22"/>
          <p:cNvSpPr txBox="1">
            <a:spLocks noGrp="1"/>
          </p:cNvSpPr>
          <p:nvPr>
            <p:ph type="subTitle" idx="9"/>
          </p:nvPr>
        </p:nvSpPr>
        <p:spPr>
          <a:xfrm>
            <a:off x="1895650" y="3780775"/>
            <a:ext cx="2157000" cy="408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57" name="Google Shape;257;p22"/>
          <p:cNvSpPr txBox="1">
            <a:spLocks noGrp="1"/>
          </p:cNvSpPr>
          <p:nvPr>
            <p:ph type="subTitle" idx="13"/>
          </p:nvPr>
        </p:nvSpPr>
        <p:spPr>
          <a:xfrm>
            <a:off x="5091528" y="3780775"/>
            <a:ext cx="2157000" cy="408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mt="63000"/>
          </a:blip>
          <a:srcRect t="9"/>
          <a:stretch/>
        </p:blipFill>
        <p:spPr>
          <a:xfrm>
            <a:off x="0" y="0"/>
            <a:ext cx="9144003" cy="5143501"/>
          </a:xfrm>
          <a:prstGeom prst="rect">
            <a:avLst/>
          </a:prstGeom>
          <a:noFill/>
          <a:ln>
            <a:noFill/>
          </a:ln>
        </p:spPr>
      </p:pic>
      <p:sp>
        <p:nvSpPr>
          <p:cNvPr id="21" name="Google Shape;21;p3"/>
          <p:cNvSpPr txBox="1">
            <a:spLocks noGrp="1"/>
          </p:cNvSpPr>
          <p:nvPr>
            <p:ph type="title"/>
          </p:nvPr>
        </p:nvSpPr>
        <p:spPr>
          <a:xfrm>
            <a:off x="3713450" y="1917150"/>
            <a:ext cx="3945000" cy="934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2072450" y="1917150"/>
            <a:ext cx="1386600" cy="13092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3" name="Google Shape;23;p3"/>
          <p:cNvSpPr txBox="1">
            <a:spLocks noGrp="1"/>
          </p:cNvSpPr>
          <p:nvPr>
            <p:ph type="subTitle" idx="1"/>
          </p:nvPr>
        </p:nvSpPr>
        <p:spPr>
          <a:xfrm>
            <a:off x="3713450" y="2851350"/>
            <a:ext cx="39450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4" name="Google Shape;24;p3"/>
          <p:cNvGrpSpPr/>
          <p:nvPr/>
        </p:nvGrpSpPr>
        <p:grpSpPr>
          <a:xfrm>
            <a:off x="1600" y="-1600"/>
            <a:ext cx="9206100" cy="5148900"/>
            <a:chOff x="1600" y="-1600"/>
            <a:chExt cx="9206100" cy="5148900"/>
          </a:xfrm>
        </p:grpSpPr>
        <p:grpSp>
          <p:nvGrpSpPr>
            <p:cNvPr id="25" name="Google Shape;25;p3"/>
            <p:cNvGrpSpPr/>
            <p:nvPr/>
          </p:nvGrpSpPr>
          <p:grpSpPr>
            <a:xfrm>
              <a:off x="1600" y="-1600"/>
              <a:ext cx="9206100" cy="5148900"/>
              <a:chOff x="1600" y="-1600"/>
              <a:chExt cx="9206100" cy="5148900"/>
            </a:xfrm>
          </p:grpSpPr>
          <p:cxnSp>
            <p:nvCxnSpPr>
              <p:cNvPr id="26" name="Google Shape;26;p3"/>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27" name="Google Shape;27;p3"/>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28" name="Google Shape;28;p3"/>
            <p:cNvGrpSpPr/>
            <p:nvPr/>
          </p:nvGrpSpPr>
          <p:grpSpPr>
            <a:xfrm>
              <a:off x="6359700" y="-1600"/>
              <a:ext cx="2784300" cy="1168200"/>
              <a:chOff x="6359700" y="-1600"/>
              <a:chExt cx="2784300" cy="1168200"/>
            </a:xfrm>
          </p:grpSpPr>
          <p:cxnSp>
            <p:nvCxnSpPr>
              <p:cNvPr id="29" name="Google Shape;29;p3"/>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30" name="Google Shape;30;p3"/>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58"/>
        <p:cNvGrpSpPr/>
        <p:nvPr/>
      </p:nvGrpSpPr>
      <p:grpSpPr>
        <a:xfrm>
          <a:off x="0" y="0"/>
          <a:ext cx="0" cy="0"/>
          <a:chOff x="0" y="0"/>
          <a:chExt cx="0" cy="0"/>
        </a:xfrm>
      </p:grpSpPr>
      <p:pic>
        <p:nvPicPr>
          <p:cNvPr id="259" name="Google Shape;259;p23"/>
          <p:cNvPicPr preferRelativeResize="0"/>
          <p:nvPr/>
        </p:nvPicPr>
        <p:blipFill rotWithShape="1">
          <a:blip r:embed="rId2">
            <a:alphaModFix amt="63000"/>
          </a:blip>
          <a:srcRect t="9"/>
          <a:stretch/>
        </p:blipFill>
        <p:spPr>
          <a:xfrm rot="10800000">
            <a:off x="0" y="0"/>
            <a:ext cx="9144003" cy="5143501"/>
          </a:xfrm>
          <a:prstGeom prst="rect">
            <a:avLst/>
          </a:prstGeom>
          <a:noFill/>
          <a:ln>
            <a:noFill/>
          </a:ln>
        </p:spPr>
      </p:pic>
      <p:grpSp>
        <p:nvGrpSpPr>
          <p:cNvPr id="260" name="Google Shape;260;p23"/>
          <p:cNvGrpSpPr/>
          <p:nvPr/>
        </p:nvGrpSpPr>
        <p:grpSpPr>
          <a:xfrm>
            <a:off x="1600" y="-1600"/>
            <a:ext cx="9206100" cy="5148900"/>
            <a:chOff x="1600" y="-1600"/>
            <a:chExt cx="9206100" cy="5148900"/>
          </a:xfrm>
        </p:grpSpPr>
        <p:grpSp>
          <p:nvGrpSpPr>
            <p:cNvPr id="261" name="Google Shape;261;p23"/>
            <p:cNvGrpSpPr/>
            <p:nvPr/>
          </p:nvGrpSpPr>
          <p:grpSpPr>
            <a:xfrm rot="10800000" flipH="1">
              <a:off x="1600" y="-1600"/>
              <a:ext cx="9206100" cy="5148900"/>
              <a:chOff x="1600" y="-1600"/>
              <a:chExt cx="9206100" cy="5148900"/>
            </a:xfrm>
          </p:grpSpPr>
          <p:cxnSp>
            <p:nvCxnSpPr>
              <p:cNvPr id="262" name="Google Shape;262;p23"/>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263" name="Google Shape;263;p23"/>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264" name="Google Shape;264;p23"/>
            <p:cNvGrpSpPr/>
            <p:nvPr/>
          </p:nvGrpSpPr>
          <p:grpSpPr>
            <a:xfrm rot="10800000" flipH="1">
              <a:off x="6359700" y="3979100"/>
              <a:ext cx="2784300" cy="1168200"/>
              <a:chOff x="6359700" y="-1600"/>
              <a:chExt cx="2784300" cy="1168200"/>
            </a:xfrm>
          </p:grpSpPr>
          <p:cxnSp>
            <p:nvCxnSpPr>
              <p:cNvPr id="265" name="Google Shape;265;p23"/>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266" name="Google Shape;266;p23"/>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267" name="Google Shape;267;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3"/>
          <p:cNvSpPr txBox="1">
            <a:spLocks noGrp="1"/>
          </p:cNvSpPr>
          <p:nvPr>
            <p:ph type="subTitle" idx="1"/>
          </p:nvPr>
        </p:nvSpPr>
        <p:spPr>
          <a:xfrm>
            <a:off x="1108627" y="2251648"/>
            <a:ext cx="19860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69" name="Google Shape;269;p23"/>
          <p:cNvSpPr txBox="1">
            <a:spLocks noGrp="1"/>
          </p:cNvSpPr>
          <p:nvPr>
            <p:ph type="subTitle" idx="2"/>
          </p:nvPr>
        </p:nvSpPr>
        <p:spPr>
          <a:xfrm>
            <a:off x="3579000" y="2251648"/>
            <a:ext cx="19860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0" name="Google Shape;270;p23"/>
          <p:cNvSpPr txBox="1">
            <a:spLocks noGrp="1"/>
          </p:cNvSpPr>
          <p:nvPr>
            <p:ph type="subTitle" idx="3"/>
          </p:nvPr>
        </p:nvSpPr>
        <p:spPr>
          <a:xfrm>
            <a:off x="1108627" y="3968590"/>
            <a:ext cx="19860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1" name="Google Shape;271;p23"/>
          <p:cNvSpPr txBox="1">
            <a:spLocks noGrp="1"/>
          </p:cNvSpPr>
          <p:nvPr>
            <p:ph type="subTitle" idx="4"/>
          </p:nvPr>
        </p:nvSpPr>
        <p:spPr>
          <a:xfrm>
            <a:off x="3579000" y="3968590"/>
            <a:ext cx="19860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2" name="Google Shape;272;p23"/>
          <p:cNvSpPr txBox="1">
            <a:spLocks noGrp="1"/>
          </p:cNvSpPr>
          <p:nvPr>
            <p:ph type="subTitle" idx="5"/>
          </p:nvPr>
        </p:nvSpPr>
        <p:spPr>
          <a:xfrm>
            <a:off x="6049373" y="2251648"/>
            <a:ext cx="19860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3" name="Google Shape;273;p23"/>
          <p:cNvSpPr txBox="1">
            <a:spLocks noGrp="1"/>
          </p:cNvSpPr>
          <p:nvPr>
            <p:ph type="subTitle" idx="6"/>
          </p:nvPr>
        </p:nvSpPr>
        <p:spPr>
          <a:xfrm>
            <a:off x="6049373" y="3968590"/>
            <a:ext cx="1986000" cy="635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4" name="Google Shape;274;p23"/>
          <p:cNvSpPr txBox="1">
            <a:spLocks noGrp="1"/>
          </p:cNvSpPr>
          <p:nvPr>
            <p:ph type="subTitle" idx="7"/>
          </p:nvPr>
        </p:nvSpPr>
        <p:spPr>
          <a:xfrm>
            <a:off x="1109525" y="2018849"/>
            <a:ext cx="1984200" cy="3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75" name="Google Shape;275;p23"/>
          <p:cNvSpPr txBox="1">
            <a:spLocks noGrp="1"/>
          </p:cNvSpPr>
          <p:nvPr>
            <p:ph type="subTitle" idx="8"/>
          </p:nvPr>
        </p:nvSpPr>
        <p:spPr>
          <a:xfrm>
            <a:off x="3579900" y="2018849"/>
            <a:ext cx="1984200" cy="3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76" name="Google Shape;276;p23"/>
          <p:cNvSpPr txBox="1">
            <a:spLocks noGrp="1"/>
          </p:cNvSpPr>
          <p:nvPr>
            <p:ph type="subTitle" idx="9"/>
          </p:nvPr>
        </p:nvSpPr>
        <p:spPr>
          <a:xfrm>
            <a:off x="6050274" y="2018849"/>
            <a:ext cx="1984200" cy="3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77" name="Google Shape;277;p23"/>
          <p:cNvSpPr txBox="1">
            <a:spLocks noGrp="1"/>
          </p:cNvSpPr>
          <p:nvPr>
            <p:ph type="subTitle" idx="13"/>
          </p:nvPr>
        </p:nvSpPr>
        <p:spPr>
          <a:xfrm>
            <a:off x="1109525" y="3746298"/>
            <a:ext cx="1984200" cy="3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78" name="Google Shape;278;p23"/>
          <p:cNvSpPr txBox="1">
            <a:spLocks noGrp="1"/>
          </p:cNvSpPr>
          <p:nvPr>
            <p:ph type="subTitle" idx="14"/>
          </p:nvPr>
        </p:nvSpPr>
        <p:spPr>
          <a:xfrm>
            <a:off x="3579900" y="3746298"/>
            <a:ext cx="1984200" cy="3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279" name="Google Shape;279;p23"/>
          <p:cNvSpPr txBox="1">
            <a:spLocks noGrp="1"/>
          </p:cNvSpPr>
          <p:nvPr>
            <p:ph type="subTitle" idx="15"/>
          </p:nvPr>
        </p:nvSpPr>
        <p:spPr>
          <a:xfrm>
            <a:off x="6050274" y="3746298"/>
            <a:ext cx="1984200" cy="38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80"/>
        <p:cNvGrpSpPr/>
        <p:nvPr/>
      </p:nvGrpSpPr>
      <p:grpSpPr>
        <a:xfrm>
          <a:off x="0" y="0"/>
          <a:ext cx="0" cy="0"/>
          <a:chOff x="0" y="0"/>
          <a:chExt cx="0" cy="0"/>
        </a:xfrm>
      </p:grpSpPr>
      <p:pic>
        <p:nvPicPr>
          <p:cNvPr id="281" name="Google Shape;281;p24"/>
          <p:cNvPicPr preferRelativeResize="0"/>
          <p:nvPr/>
        </p:nvPicPr>
        <p:blipFill rotWithShape="1">
          <a:blip r:embed="rId2">
            <a:alphaModFix amt="63000"/>
          </a:blip>
          <a:srcRect t="9"/>
          <a:stretch/>
        </p:blipFill>
        <p:spPr>
          <a:xfrm rot="10800000">
            <a:off x="0" y="0"/>
            <a:ext cx="9144003" cy="5143501"/>
          </a:xfrm>
          <a:prstGeom prst="rect">
            <a:avLst/>
          </a:prstGeom>
          <a:noFill/>
          <a:ln>
            <a:noFill/>
          </a:ln>
        </p:spPr>
      </p:pic>
      <p:grpSp>
        <p:nvGrpSpPr>
          <p:cNvPr id="282" name="Google Shape;282;p24"/>
          <p:cNvGrpSpPr/>
          <p:nvPr/>
        </p:nvGrpSpPr>
        <p:grpSpPr>
          <a:xfrm>
            <a:off x="1600" y="-1600"/>
            <a:ext cx="9206100" cy="5148900"/>
            <a:chOff x="1600" y="-1600"/>
            <a:chExt cx="9206100" cy="5148900"/>
          </a:xfrm>
        </p:grpSpPr>
        <p:grpSp>
          <p:nvGrpSpPr>
            <p:cNvPr id="283" name="Google Shape;283;p24"/>
            <p:cNvGrpSpPr/>
            <p:nvPr/>
          </p:nvGrpSpPr>
          <p:grpSpPr>
            <a:xfrm rot="10800000" flipH="1">
              <a:off x="1600" y="-1600"/>
              <a:ext cx="9206100" cy="5148900"/>
              <a:chOff x="1600" y="-1600"/>
              <a:chExt cx="9206100" cy="5148900"/>
            </a:xfrm>
          </p:grpSpPr>
          <p:cxnSp>
            <p:nvCxnSpPr>
              <p:cNvPr id="284" name="Google Shape;284;p24"/>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285" name="Google Shape;285;p24"/>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286" name="Google Shape;286;p24"/>
            <p:cNvGrpSpPr/>
            <p:nvPr/>
          </p:nvGrpSpPr>
          <p:grpSpPr>
            <a:xfrm rot="10800000" flipH="1">
              <a:off x="6359700" y="3979100"/>
              <a:ext cx="2784300" cy="1168200"/>
              <a:chOff x="6359700" y="-1600"/>
              <a:chExt cx="2784300" cy="1168200"/>
            </a:xfrm>
          </p:grpSpPr>
          <p:cxnSp>
            <p:nvCxnSpPr>
              <p:cNvPr id="287" name="Google Shape;287;p24"/>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288" name="Google Shape;288;p24"/>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289" name="Google Shape;289;p24"/>
          <p:cNvSpPr txBox="1">
            <a:spLocks noGrp="1"/>
          </p:cNvSpPr>
          <p:nvPr>
            <p:ph type="title" hasCustomPrompt="1"/>
          </p:nvPr>
        </p:nvSpPr>
        <p:spPr>
          <a:xfrm>
            <a:off x="3978475" y="611475"/>
            <a:ext cx="4161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6000"/>
              <a:buNone/>
              <a:defRPr sz="45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290" name="Google Shape;290;p24"/>
          <p:cNvSpPr txBox="1">
            <a:spLocks noGrp="1"/>
          </p:cNvSpPr>
          <p:nvPr>
            <p:ph type="subTitle" idx="1"/>
          </p:nvPr>
        </p:nvSpPr>
        <p:spPr>
          <a:xfrm>
            <a:off x="3978475" y="1300398"/>
            <a:ext cx="4161000" cy="3783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400"/>
              <a:buNone/>
              <a:defRPr sz="1600">
                <a:solidFill>
                  <a:schemeClr val="dk1"/>
                </a:solidFill>
              </a:defRPr>
            </a:lvl1pPr>
            <a:lvl2pPr lvl="1" algn="r" rtl="0">
              <a:lnSpc>
                <a:spcPct val="100000"/>
              </a:lnSpc>
              <a:spcBef>
                <a:spcPts val="0"/>
              </a:spcBef>
              <a:spcAft>
                <a:spcPts val="0"/>
              </a:spcAft>
              <a:buClr>
                <a:schemeClr val="dk1"/>
              </a:buClr>
              <a:buSzPts val="2100"/>
              <a:buNone/>
              <a:defRPr sz="2100">
                <a:solidFill>
                  <a:schemeClr val="dk1"/>
                </a:solidFill>
              </a:defRPr>
            </a:lvl2pPr>
            <a:lvl3pPr lvl="2" algn="r" rtl="0">
              <a:lnSpc>
                <a:spcPct val="100000"/>
              </a:lnSpc>
              <a:spcBef>
                <a:spcPts val="0"/>
              </a:spcBef>
              <a:spcAft>
                <a:spcPts val="0"/>
              </a:spcAft>
              <a:buClr>
                <a:schemeClr val="dk1"/>
              </a:buClr>
              <a:buSzPts val="2100"/>
              <a:buNone/>
              <a:defRPr sz="2100">
                <a:solidFill>
                  <a:schemeClr val="dk1"/>
                </a:solidFill>
              </a:defRPr>
            </a:lvl3pPr>
            <a:lvl4pPr lvl="3" algn="r" rtl="0">
              <a:lnSpc>
                <a:spcPct val="100000"/>
              </a:lnSpc>
              <a:spcBef>
                <a:spcPts val="0"/>
              </a:spcBef>
              <a:spcAft>
                <a:spcPts val="0"/>
              </a:spcAft>
              <a:buClr>
                <a:schemeClr val="dk1"/>
              </a:buClr>
              <a:buSzPts val="2100"/>
              <a:buNone/>
              <a:defRPr sz="2100">
                <a:solidFill>
                  <a:schemeClr val="dk1"/>
                </a:solidFill>
              </a:defRPr>
            </a:lvl4pPr>
            <a:lvl5pPr lvl="4" algn="r" rtl="0">
              <a:lnSpc>
                <a:spcPct val="100000"/>
              </a:lnSpc>
              <a:spcBef>
                <a:spcPts val="0"/>
              </a:spcBef>
              <a:spcAft>
                <a:spcPts val="0"/>
              </a:spcAft>
              <a:buClr>
                <a:schemeClr val="dk1"/>
              </a:buClr>
              <a:buSzPts val="2100"/>
              <a:buNone/>
              <a:defRPr sz="2100">
                <a:solidFill>
                  <a:schemeClr val="dk1"/>
                </a:solidFill>
              </a:defRPr>
            </a:lvl5pPr>
            <a:lvl6pPr lvl="5" algn="r" rtl="0">
              <a:lnSpc>
                <a:spcPct val="100000"/>
              </a:lnSpc>
              <a:spcBef>
                <a:spcPts val="0"/>
              </a:spcBef>
              <a:spcAft>
                <a:spcPts val="0"/>
              </a:spcAft>
              <a:buClr>
                <a:schemeClr val="dk1"/>
              </a:buClr>
              <a:buSzPts val="2100"/>
              <a:buNone/>
              <a:defRPr sz="2100">
                <a:solidFill>
                  <a:schemeClr val="dk1"/>
                </a:solidFill>
              </a:defRPr>
            </a:lvl6pPr>
            <a:lvl7pPr lvl="6" algn="r" rtl="0">
              <a:lnSpc>
                <a:spcPct val="100000"/>
              </a:lnSpc>
              <a:spcBef>
                <a:spcPts val="0"/>
              </a:spcBef>
              <a:spcAft>
                <a:spcPts val="0"/>
              </a:spcAft>
              <a:buClr>
                <a:schemeClr val="dk1"/>
              </a:buClr>
              <a:buSzPts val="2100"/>
              <a:buNone/>
              <a:defRPr sz="2100">
                <a:solidFill>
                  <a:schemeClr val="dk1"/>
                </a:solidFill>
              </a:defRPr>
            </a:lvl7pPr>
            <a:lvl8pPr lvl="7" algn="r" rtl="0">
              <a:lnSpc>
                <a:spcPct val="100000"/>
              </a:lnSpc>
              <a:spcBef>
                <a:spcPts val="0"/>
              </a:spcBef>
              <a:spcAft>
                <a:spcPts val="0"/>
              </a:spcAft>
              <a:buClr>
                <a:schemeClr val="dk1"/>
              </a:buClr>
              <a:buSzPts val="2100"/>
              <a:buNone/>
              <a:defRPr sz="2100">
                <a:solidFill>
                  <a:schemeClr val="dk1"/>
                </a:solidFill>
              </a:defRPr>
            </a:lvl8pPr>
            <a:lvl9pPr lvl="8" algn="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91" name="Google Shape;291;p24"/>
          <p:cNvSpPr txBox="1">
            <a:spLocks noGrp="1"/>
          </p:cNvSpPr>
          <p:nvPr>
            <p:ph type="title" idx="2" hasCustomPrompt="1"/>
          </p:nvPr>
        </p:nvSpPr>
        <p:spPr>
          <a:xfrm>
            <a:off x="3978475" y="1963730"/>
            <a:ext cx="4161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6000"/>
              <a:buNone/>
              <a:defRPr sz="45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292" name="Google Shape;292;p24"/>
          <p:cNvSpPr txBox="1">
            <a:spLocks noGrp="1"/>
          </p:cNvSpPr>
          <p:nvPr>
            <p:ph type="subTitle" idx="3"/>
          </p:nvPr>
        </p:nvSpPr>
        <p:spPr>
          <a:xfrm>
            <a:off x="3978475" y="2652649"/>
            <a:ext cx="4161000" cy="3783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400"/>
              <a:buNone/>
              <a:defRPr sz="1600">
                <a:solidFill>
                  <a:schemeClr val="dk1"/>
                </a:solidFill>
              </a:defRPr>
            </a:lvl1pPr>
            <a:lvl2pPr lvl="1" algn="r" rtl="0">
              <a:lnSpc>
                <a:spcPct val="100000"/>
              </a:lnSpc>
              <a:spcBef>
                <a:spcPts val="0"/>
              </a:spcBef>
              <a:spcAft>
                <a:spcPts val="0"/>
              </a:spcAft>
              <a:buClr>
                <a:schemeClr val="dk1"/>
              </a:buClr>
              <a:buSzPts val="2100"/>
              <a:buNone/>
              <a:defRPr sz="2100">
                <a:solidFill>
                  <a:schemeClr val="dk1"/>
                </a:solidFill>
              </a:defRPr>
            </a:lvl2pPr>
            <a:lvl3pPr lvl="2" algn="r" rtl="0">
              <a:lnSpc>
                <a:spcPct val="100000"/>
              </a:lnSpc>
              <a:spcBef>
                <a:spcPts val="0"/>
              </a:spcBef>
              <a:spcAft>
                <a:spcPts val="0"/>
              </a:spcAft>
              <a:buClr>
                <a:schemeClr val="dk1"/>
              </a:buClr>
              <a:buSzPts val="2100"/>
              <a:buNone/>
              <a:defRPr sz="2100">
                <a:solidFill>
                  <a:schemeClr val="dk1"/>
                </a:solidFill>
              </a:defRPr>
            </a:lvl3pPr>
            <a:lvl4pPr lvl="3" algn="r" rtl="0">
              <a:lnSpc>
                <a:spcPct val="100000"/>
              </a:lnSpc>
              <a:spcBef>
                <a:spcPts val="0"/>
              </a:spcBef>
              <a:spcAft>
                <a:spcPts val="0"/>
              </a:spcAft>
              <a:buClr>
                <a:schemeClr val="dk1"/>
              </a:buClr>
              <a:buSzPts val="2100"/>
              <a:buNone/>
              <a:defRPr sz="2100">
                <a:solidFill>
                  <a:schemeClr val="dk1"/>
                </a:solidFill>
              </a:defRPr>
            </a:lvl4pPr>
            <a:lvl5pPr lvl="4" algn="r" rtl="0">
              <a:lnSpc>
                <a:spcPct val="100000"/>
              </a:lnSpc>
              <a:spcBef>
                <a:spcPts val="0"/>
              </a:spcBef>
              <a:spcAft>
                <a:spcPts val="0"/>
              </a:spcAft>
              <a:buClr>
                <a:schemeClr val="dk1"/>
              </a:buClr>
              <a:buSzPts val="2100"/>
              <a:buNone/>
              <a:defRPr sz="2100">
                <a:solidFill>
                  <a:schemeClr val="dk1"/>
                </a:solidFill>
              </a:defRPr>
            </a:lvl5pPr>
            <a:lvl6pPr lvl="5" algn="r" rtl="0">
              <a:lnSpc>
                <a:spcPct val="100000"/>
              </a:lnSpc>
              <a:spcBef>
                <a:spcPts val="0"/>
              </a:spcBef>
              <a:spcAft>
                <a:spcPts val="0"/>
              </a:spcAft>
              <a:buClr>
                <a:schemeClr val="dk1"/>
              </a:buClr>
              <a:buSzPts val="2100"/>
              <a:buNone/>
              <a:defRPr sz="2100">
                <a:solidFill>
                  <a:schemeClr val="dk1"/>
                </a:solidFill>
              </a:defRPr>
            </a:lvl6pPr>
            <a:lvl7pPr lvl="6" algn="r" rtl="0">
              <a:lnSpc>
                <a:spcPct val="100000"/>
              </a:lnSpc>
              <a:spcBef>
                <a:spcPts val="0"/>
              </a:spcBef>
              <a:spcAft>
                <a:spcPts val="0"/>
              </a:spcAft>
              <a:buClr>
                <a:schemeClr val="dk1"/>
              </a:buClr>
              <a:buSzPts val="2100"/>
              <a:buNone/>
              <a:defRPr sz="2100">
                <a:solidFill>
                  <a:schemeClr val="dk1"/>
                </a:solidFill>
              </a:defRPr>
            </a:lvl7pPr>
            <a:lvl8pPr lvl="7" algn="r" rtl="0">
              <a:lnSpc>
                <a:spcPct val="100000"/>
              </a:lnSpc>
              <a:spcBef>
                <a:spcPts val="0"/>
              </a:spcBef>
              <a:spcAft>
                <a:spcPts val="0"/>
              </a:spcAft>
              <a:buClr>
                <a:schemeClr val="dk1"/>
              </a:buClr>
              <a:buSzPts val="2100"/>
              <a:buNone/>
              <a:defRPr sz="2100">
                <a:solidFill>
                  <a:schemeClr val="dk1"/>
                </a:solidFill>
              </a:defRPr>
            </a:lvl8pPr>
            <a:lvl9pPr lvl="8" algn="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93" name="Google Shape;293;p24"/>
          <p:cNvSpPr txBox="1">
            <a:spLocks noGrp="1"/>
          </p:cNvSpPr>
          <p:nvPr>
            <p:ph type="title" idx="4" hasCustomPrompt="1"/>
          </p:nvPr>
        </p:nvSpPr>
        <p:spPr>
          <a:xfrm>
            <a:off x="3978475" y="3315985"/>
            <a:ext cx="4161000" cy="7689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6000"/>
              <a:buNone/>
              <a:defRPr sz="45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294" name="Google Shape;294;p24"/>
          <p:cNvSpPr txBox="1">
            <a:spLocks noGrp="1"/>
          </p:cNvSpPr>
          <p:nvPr>
            <p:ph type="subTitle" idx="5"/>
          </p:nvPr>
        </p:nvSpPr>
        <p:spPr>
          <a:xfrm>
            <a:off x="3978475" y="4004900"/>
            <a:ext cx="4161000" cy="3783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400"/>
              <a:buNone/>
              <a:defRPr sz="1600">
                <a:solidFill>
                  <a:schemeClr val="dk1"/>
                </a:solidFill>
              </a:defRPr>
            </a:lvl1pPr>
            <a:lvl2pPr lvl="1" algn="r" rtl="0">
              <a:lnSpc>
                <a:spcPct val="100000"/>
              </a:lnSpc>
              <a:spcBef>
                <a:spcPts val="0"/>
              </a:spcBef>
              <a:spcAft>
                <a:spcPts val="0"/>
              </a:spcAft>
              <a:buClr>
                <a:schemeClr val="dk1"/>
              </a:buClr>
              <a:buSzPts val="2100"/>
              <a:buNone/>
              <a:defRPr sz="2100">
                <a:solidFill>
                  <a:schemeClr val="dk1"/>
                </a:solidFill>
              </a:defRPr>
            </a:lvl2pPr>
            <a:lvl3pPr lvl="2" algn="r" rtl="0">
              <a:lnSpc>
                <a:spcPct val="100000"/>
              </a:lnSpc>
              <a:spcBef>
                <a:spcPts val="0"/>
              </a:spcBef>
              <a:spcAft>
                <a:spcPts val="0"/>
              </a:spcAft>
              <a:buClr>
                <a:schemeClr val="dk1"/>
              </a:buClr>
              <a:buSzPts val="2100"/>
              <a:buNone/>
              <a:defRPr sz="2100">
                <a:solidFill>
                  <a:schemeClr val="dk1"/>
                </a:solidFill>
              </a:defRPr>
            </a:lvl3pPr>
            <a:lvl4pPr lvl="3" algn="r" rtl="0">
              <a:lnSpc>
                <a:spcPct val="100000"/>
              </a:lnSpc>
              <a:spcBef>
                <a:spcPts val="0"/>
              </a:spcBef>
              <a:spcAft>
                <a:spcPts val="0"/>
              </a:spcAft>
              <a:buClr>
                <a:schemeClr val="dk1"/>
              </a:buClr>
              <a:buSzPts val="2100"/>
              <a:buNone/>
              <a:defRPr sz="2100">
                <a:solidFill>
                  <a:schemeClr val="dk1"/>
                </a:solidFill>
              </a:defRPr>
            </a:lvl4pPr>
            <a:lvl5pPr lvl="4" algn="r" rtl="0">
              <a:lnSpc>
                <a:spcPct val="100000"/>
              </a:lnSpc>
              <a:spcBef>
                <a:spcPts val="0"/>
              </a:spcBef>
              <a:spcAft>
                <a:spcPts val="0"/>
              </a:spcAft>
              <a:buClr>
                <a:schemeClr val="dk1"/>
              </a:buClr>
              <a:buSzPts val="2100"/>
              <a:buNone/>
              <a:defRPr sz="2100">
                <a:solidFill>
                  <a:schemeClr val="dk1"/>
                </a:solidFill>
              </a:defRPr>
            </a:lvl5pPr>
            <a:lvl6pPr lvl="5" algn="r" rtl="0">
              <a:lnSpc>
                <a:spcPct val="100000"/>
              </a:lnSpc>
              <a:spcBef>
                <a:spcPts val="0"/>
              </a:spcBef>
              <a:spcAft>
                <a:spcPts val="0"/>
              </a:spcAft>
              <a:buClr>
                <a:schemeClr val="dk1"/>
              </a:buClr>
              <a:buSzPts val="2100"/>
              <a:buNone/>
              <a:defRPr sz="2100">
                <a:solidFill>
                  <a:schemeClr val="dk1"/>
                </a:solidFill>
              </a:defRPr>
            </a:lvl6pPr>
            <a:lvl7pPr lvl="6" algn="r" rtl="0">
              <a:lnSpc>
                <a:spcPct val="100000"/>
              </a:lnSpc>
              <a:spcBef>
                <a:spcPts val="0"/>
              </a:spcBef>
              <a:spcAft>
                <a:spcPts val="0"/>
              </a:spcAft>
              <a:buClr>
                <a:schemeClr val="dk1"/>
              </a:buClr>
              <a:buSzPts val="2100"/>
              <a:buNone/>
              <a:defRPr sz="2100">
                <a:solidFill>
                  <a:schemeClr val="dk1"/>
                </a:solidFill>
              </a:defRPr>
            </a:lvl7pPr>
            <a:lvl8pPr lvl="7" algn="r" rtl="0">
              <a:lnSpc>
                <a:spcPct val="100000"/>
              </a:lnSpc>
              <a:spcBef>
                <a:spcPts val="0"/>
              </a:spcBef>
              <a:spcAft>
                <a:spcPts val="0"/>
              </a:spcAft>
              <a:buClr>
                <a:schemeClr val="dk1"/>
              </a:buClr>
              <a:buSzPts val="2100"/>
              <a:buNone/>
              <a:defRPr sz="2100">
                <a:solidFill>
                  <a:schemeClr val="dk1"/>
                </a:solidFill>
              </a:defRPr>
            </a:lvl8pPr>
            <a:lvl9pPr lvl="8" algn="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7"/>
        <p:cNvGrpSpPr/>
        <p:nvPr/>
      </p:nvGrpSpPr>
      <p:grpSpPr>
        <a:xfrm>
          <a:off x="0" y="0"/>
          <a:ext cx="0" cy="0"/>
          <a:chOff x="0" y="0"/>
          <a:chExt cx="0" cy="0"/>
        </a:xfrm>
      </p:grpSpPr>
      <p:pic>
        <p:nvPicPr>
          <p:cNvPr id="308" name="Google Shape;308;p26"/>
          <p:cNvPicPr preferRelativeResize="0"/>
          <p:nvPr/>
        </p:nvPicPr>
        <p:blipFill rotWithShape="1">
          <a:blip r:embed="rId2">
            <a:alphaModFix/>
          </a:blip>
          <a:srcRect t="15675"/>
          <a:stretch/>
        </p:blipFill>
        <p:spPr>
          <a:xfrm>
            <a:off x="0" y="0"/>
            <a:ext cx="9143999" cy="5143500"/>
          </a:xfrm>
          <a:prstGeom prst="rect">
            <a:avLst/>
          </a:prstGeom>
          <a:noFill/>
          <a:ln>
            <a:noFill/>
          </a:ln>
        </p:spPr>
      </p:pic>
      <p:grpSp>
        <p:nvGrpSpPr>
          <p:cNvPr id="309" name="Google Shape;309;p26"/>
          <p:cNvGrpSpPr/>
          <p:nvPr/>
        </p:nvGrpSpPr>
        <p:grpSpPr>
          <a:xfrm>
            <a:off x="1600" y="-1600"/>
            <a:ext cx="9206100" cy="5148900"/>
            <a:chOff x="1600" y="-1600"/>
            <a:chExt cx="9206100" cy="5148900"/>
          </a:xfrm>
        </p:grpSpPr>
        <p:grpSp>
          <p:nvGrpSpPr>
            <p:cNvPr id="310" name="Google Shape;310;p26"/>
            <p:cNvGrpSpPr/>
            <p:nvPr/>
          </p:nvGrpSpPr>
          <p:grpSpPr>
            <a:xfrm rot="10800000" flipH="1">
              <a:off x="1600" y="-1600"/>
              <a:ext cx="9206100" cy="5148900"/>
              <a:chOff x="1600" y="-1600"/>
              <a:chExt cx="9206100" cy="5148900"/>
            </a:xfrm>
          </p:grpSpPr>
          <p:cxnSp>
            <p:nvCxnSpPr>
              <p:cNvPr id="311" name="Google Shape;311;p26"/>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312" name="Google Shape;312;p26"/>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313" name="Google Shape;313;p26"/>
            <p:cNvGrpSpPr/>
            <p:nvPr/>
          </p:nvGrpSpPr>
          <p:grpSpPr>
            <a:xfrm rot="10800000" flipH="1">
              <a:off x="6359700" y="3979100"/>
              <a:ext cx="2784300" cy="1168200"/>
              <a:chOff x="6359700" y="-1600"/>
              <a:chExt cx="2784300" cy="1168200"/>
            </a:xfrm>
          </p:grpSpPr>
          <p:cxnSp>
            <p:nvCxnSpPr>
              <p:cNvPr id="314" name="Google Shape;314;p26"/>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315" name="Google Shape;315;p26"/>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6"/>
        <p:cNvGrpSpPr/>
        <p:nvPr/>
      </p:nvGrpSpPr>
      <p:grpSpPr>
        <a:xfrm>
          <a:off x="0" y="0"/>
          <a:ext cx="0" cy="0"/>
          <a:chOff x="0" y="0"/>
          <a:chExt cx="0" cy="0"/>
        </a:xfrm>
      </p:grpSpPr>
      <p:pic>
        <p:nvPicPr>
          <p:cNvPr id="317" name="Google Shape;317;p27"/>
          <p:cNvPicPr preferRelativeResize="0"/>
          <p:nvPr/>
        </p:nvPicPr>
        <p:blipFill rotWithShape="1">
          <a:blip r:embed="rId2">
            <a:alphaModFix/>
          </a:blip>
          <a:srcRect b="15175"/>
          <a:stretch/>
        </p:blipFill>
        <p:spPr>
          <a:xfrm rot="10800000">
            <a:off x="1" y="-30475"/>
            <a:ext cx="9143999" cy="5173975"/>
          </a:xfrm>
          <a:prstGeom prst="rect">
            <a:avLst/>
          </a:prstGeom>
          <a:noFill/>
          <a:ln>
            <a:noFill/>
          </a:ln>
        </p:spPr>
      </p:pic>
      <p:grpSp>
        <p:nvGrpSpPr>
          <p:cNvPr id="318" name="Google Shape;318;p27"/>
          <p:cNvGrpSpPr/>
          <p:nvPr/>
        </p:nvGrpSpPr>
        <p:grpSpPr>
          <a:xfrm>
            <a:off x="1600" y="-30475"/>
            <a:ext cx="9206100" cy="5177775"/>
            <a:chOff x="1600" y="-30475"/>
            <a:chExt cx="9206100" cy="5177775"/>
          </a:xfrm>
        </p:grpSpPr>
        <p:grpSp>
          <p:nvGrpSpPr>
            <p:cNvPr id="319" name="Google Shape;319;p27"/>
            <p:cNvGrpSpPr/>
            <p:nvPr/>
          </p:nvGrpSpPr>
          <p:grpSpPr>
            <a:xfrm flipH="1">
              <a:off x="1600" y="-1600"/>
              <a:ext cx="9206100" cy="5148900"/>
              <a:chOff x="1600" y="-1600"/>
              <a:chExt cx="9206100" cy="5148900"/>
            </a:xfrm>
          </p:grpSpPr>
          <p:cxnSp>
            <p:nvCxnSpPr>
              <p:cNvPr id="320" name="Google Shape;320;p27"/>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321" name="Google Shape;321;p27"/>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322" name="Google Shape;322;p27"/>
            <p:cNvGrpSpPr/>
            <p:nvPr/>
          </p:nvGrpSpPr>
          <p:grpSpPr>
            <a:xfrm flipH="1">
              <a:off x="1600" y="-30475"/>
              <a:ext cx="2784300" cy="1168200"/>
              <a:chOff x="6359700" y="-1600"/>
              <a:chExt cx="2784300" cy="1168200"/>
            </a:xfrm>
          </p:grpSpPr>
          <p:cxnSp>
            <p:nvCxnSpPr>
              <p:cNvPr id="323" name="Google Shape;323;p27"/>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324" name="Google Shape;324;p27"/>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3127386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2930865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41452783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285194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7414563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5648666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pic>
        <p:nvPicPr>
          <p:cNvPr id="43" name="Google Shape;43;p5"/>
          <p:cNvPicPr preferRelativeResize="0"/>
          <p:nvPr/>
        </p:nvPicPr>
        <p:blipFill rotWithShape="1">
          <a:blip r:embed="rId2">
            <a:alphaModFix amt="63000"/>
          </a:blip>
          <a:srcRect t="9"/>
          <a:stretch/>
        </p:blipFill>
        <p:spPr>
          <a:xfrm rot="10800000">
            <a:off x="0" y="0"/>
            <a:ext cx="9144003" cy="5143501"/>
          </a:xfrm>
          <a:prstGeom prst="rect">
            <a:avLst/>
          </a:prstGeom>
          <a:noFill/>
          <a:ln>
            <a:noFill/>
          </a:ln>
        </p:spPr>
      </p:pic>
      <p:grpSp>
        <p:nvGrpSpPr>
          <p:cNvPr id="44" name="Google Shape;44;p5"/>
          <p:cNvGrpSpPr/>
          <p:nvPr/>
        </p:nvGrpSpPr>
        <p:grpSpPr>
          <a:xfrm>
            <a:off x="1600" y="-1600"/>
            <a:ext cx="9206100" cy="5148900"/>
            <a:chOff x="1600" y="-1600"/>
            <a:chExt cx="9206100" cy="5148900"/>
          </a:xfrm>
        </p:grpSpPr>
        <p:grpSp>
          <p:nvGrpSpPr>
            <p:cNvPr id="45" name="Google Shape;45;p5"/>
            <p:cNvGrpSpPr/>
            <p:nvPr/>
          </p:nvGrpSpPr>
          <p:grpSpPr>
            <a:xfrm rot="10800000" flipH="1">
              <a:off x="1600" y="-1600"/>
              <a:ext cx="9206100" cy="5148900"/>
              <a:chOff x="1600" y="-1600"/>
              <a:chExt cx="9206100" cy="5148900"/>
            </a:xfrm>
          </p:grpSpPr>
          <p:cxnSp>
            <p:nvCxnSpPr>
              <p:cNvPr id="46" name="Google Shape;46;p5"/>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47" name="Google Shape;47;p5"/>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48" name="Google Shape;48;p5"/>
            <p:cNvGrpSpPr/>
            <p:nvPr/>
          </p:nvGrpSpPr>
          <p:grpSpPr>
            <a:xfrm rot="10800000" flipH="1">
              <a:off x="6359700" y="3979100"/>
              <a:ext cx="2784300" cy="1168200"/>
              <a:chOff x="6359700" y="-1600"/>
              <a:chExt cx="2784300" cy="1168200"/>
            </a:xfrm>
          </p:grpSpPr>
          <p:cxnSp>
            <p:nvCxnSpPr>
              <p:cNvPr id="49" name="Google Shape;49;p5"/>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50" name="Google Shape;50;p5"/>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51" name="Google Shape;5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 name="Google Shape;52;p5"/>
          <p:cNvSpPr txBox="1">
            <a:spLocks noGrp="1"/>
          </p:cNvSpPr>
          <p:nvPr>
            <p:ph type="subTitle" idx="1"/>
          </p:nvPr>
        </p:nvSpPr>
        <p:spPr>
          <a:xfrm>
            <a:off x="5055284" y="4031299"/>
            <a:ext cx="25056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1400" b="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53" name="Google Shape;53;p5"/>
          <p:cNvSpPr txBox="1">
            <a:spLocks noGrp="1"/>
          </p:cNvSpPr>
          <p:nvPr>
            <p:ph type="subTitle" idx="2"/>
          </p:nvPr>
        </p:nvSpPr>
        <p:spPr>
          <a:xfrm>
            <a:off x="1583300" y="4031299"/>
            <a:ext cx="25056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1400" b="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54" name="Google Shape;54;p5"/>
          <p:cNvSpPr txBox="1">
            <a:spLocks noGrp="1"/>
          </p:cNvSpPr>
          <p:nvPr>
            <p:ph type="subTitle" idx="3"/>
          </p:nvPr>
        </p:nvSpPr>
        <p:spPr>
          <a:xfrm>
            <a:off x="5055275" y="3194200"/>
            <a:ext cx="2505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55" name="Google Shape;55;p5"/>
          <p:cNvSpPr txBox="1">
            <a:spLocks noGrp="1"/>
          </p:cNvSpPr>
          <p:nvPr>
            <p:ph type="subTitle" idx="4"/>
          </p:nvPr>
        </p:nvSpPr>
        <p:spPr>
          <a:xfrm>
            <a:off x="1583075" y="3194200"/>
            <a:ext cx="2505600" cy="57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400"/>
              <a:buFont typeface="Righteous"/>
              <a:buNone/>
              <a:defRPr sz="2400">
                <a:solidFill>
                  <a:schemeClr val="dk1"/>
                </a:solidFill>
                <a:latin typeface="Righteous"/>
                <a:ea typeface="Righteous"/>
                <a:cs typeface="Righteous"/>
                <a:sym typeface="Righteous"/>
              </a:defRPr>
            </a:lvl1pPr>
            <a:lvl2pPr lvl="1" algn="r" rtl="0">
              <a:lnSpc>
                <a:spcPct val="100000"/>
              </a:lnSpc>
              <a:spcBef>
                <a:spcPts val="0"/>
              </a:spcBef>
              <a:spcAft>
                <a:spcPts val="0"/>
              </a:spcAft>
              <a:buSzPts val="2400"/>
              <a:buFont typeface="Righteous"/>
              <a:buNone/>
              <a:defRPr sz="2400">
                <a:latin typeface="Righteous"/>
                <a:ea typeface="Righteous"/>
                <a:cs typeface="Righteous"/>
                <a:sym typeface="Righteous"/>
              </a:defRPr>
            </a:lvl2pPr>
            <a:lvl3pPr lvl="2" algn="r" rtl="0">
              <a:lnSpc>
                <a:spcPct val="100000"/>
              </a:lnSpc>
              <a:spcBef>
                <a:spcPts val="0"/>
              </a:spcBef>
              <a:spcAft>
                <a:spcPts val="0"/>
              </a:spcAft>
              <a:buSzPts val="2400"/>
              <a:buFont typeface="Righteous"/>
              <a:buNone/>
              <a:defRPr sz="2400">
                <a:latin typeface="Righteous"/>
                <a:ea typeface="Righteous"/>
                <a:cs typeface="Righteous"/>
                <a:sym typeface="Righteous"/>
              </a:defRPr>
            </a:lvl3pPr>
            <a:lvl4pPr lvl="3" algn="r" rtl="0">
              <a:lnSpc>
                <a:spcPct val="100000"/>
              </a:lnSpc>
              <a:spcBef>
                <a:spcPts val="0"/>
              </a:spcBef>
              <a:spcAft>
                <a:spcPts val="0"/>
              </a:spcAft>
              <a:buSzPts val="2400"/>
              <a:buFont typeface="Righteous"/>
              <a:buNone/>
              <a:defRPr sz="2400">
                <a:latin typeface="Righteous"/>
                <a:ea typeface="Righteous"/>
                <a:cs typeface="Righteous"/>
                <a:sym typeface="Righteous"/>
              </a:defRPr>
            </a:lvl4pPr>
            <a:lvl5pPr lvl="4" algn="r" rtl="0">
              <a:lnSpc>
                <a:spcPct val="100000"/>
              </a:lnSpc>
              <a:spcBef>
                <a:spcPts val="0"/>
              </a:spcBef>
              <a:spcAft>
                <a:spcPts val="0"/>
              </a:spcAft>
              <a:buSzPts val="2400"/>
              <a:buFont typeface="Righteous"/>
              <a:buNone/>
              <a:defRPr sz="2400">
                <a:latin typeface="Righteous"/>
                <a:ea typeface="Righteous"/>
                <a:cs typeface="Righteous"/>
                <a:sym typeface="Righteous"/>
              </a:defRPr>
            </a:lvl5pPr>
            <a:lvl6pPr lvl="5" algn="r" rtl="0">
              <a:lnSpc>
                <a:spcPct val="100000"/>
              </a:lnSpc>
              <a:spcBef>
                <a:spcPts val="0"/>
              </a:spcBef>
              <a:spcAft>
                <a:spcPts val="0"/>
              </a:spcAft>
              <a:buSzPts val="2400"/>
              <a:buFont typeface="Righteous"/>
              <a:buNone/>
              <a:defRPr sz="2400">
                <a:latin typeface="Righteous"/>
                <a:ea typeface="Righteous"/>
                <a:cs typeface="Righteous"/>
                <a:sym typeface="Righteous"/>
              </a:defRPr>
            </a:lvl6pPr>
            <a:lvl7pPr lvl="6" algn="r" rtl="0">
              <a:lnSpc>
                <a:spcPct val="100000"/>
              </a:lnSpc>
              <a:spcBef>
                <a:spcPts val="0"/>
              </a:spcBef>
              <a:spcAft>
                <a:spcPts val="0"/>
              </a:spcAft>
              <a:buSzPts val="2400"/>
              <a:buFont typeface="Righteous"/>
              <a:buNone/>
              <a:defRPr sz="2400">
                <a:latin typeface="Righteous"/>
                <a:ea typeface="Righteous"/>
                <a:cs typeface="Righteous"/>
                <a:sym typeface="Righteous"/>
              </a:defRPr>
            </a:lvl7pPr>
            <a:lvl8pPr lvl="7" algn="r" rtl="0">
              <a:lnSpc>
                <a:spcPct val="100000"/>
              </a:lnSpc>
              <a:spcBef>
                <a:spcPts val="0"/>
              </a:spcBef>
              <a:spcAft>
                <a:spcPts val="0"/>
              </a:spcAft>
              <a:buSzPts val="2400"/>
              <a:buFont typeface="Righteous"/>
              <a:buNone/>
              <a:defRPr sz="2400">
                <a:latin typeface="Righteous"/>
                <a:ea typeface="Righteous"/>
                <a:cs typeface="Righteous"/>
                <a:sym typeface="Righteous"/>
              </a:defRPr>
            </a:lvl8pPr>
            <a:lvl9pPr lvl="8" algn="r" rtl="0">
              <a:lnSpc>
                <a:spcPct val="100000"/>
              </a:lnSpc>
              <a:spcBef>
                <a:spcPts val="0"/>
              </a:spcBef>
              <a:spcAft>
                <a:spcPts val="0"/>
              </a:spcAft>
              <a:buSzPts val="2400"/>
              <a:buFont typeface="Righteous"/>
              <a:buNone/>
              <a:defRPr sz="2400">
                <a:latin typeface="Righteous"/>
                <a:ea typeface="Righteous"/>
                <a:cs typeface="Righteous"/>
                <a:sym typeface="Righteous"/>
              </a:defRPr>
            </a:lvl9pPr>
          </a:lstStyle>
          <a:p>
            <a:endParaRPr/>
          </a:p>
        </p:txBody>
      </p:sp>
      <p:sp>
        <p:nvSpPr>
          <p:cNvPr id="56" name="Google Shape;56;p5"/>
          <p:cNvSpPr txBox="1">
            <a:spLocks noGrp="1"/>
          </p:cNvSpPr>
          <p:nvPr>
            <p:ph type="subTitle" idx="5"/>
          </p:nvPr>
        </p:nvSpPr>
        <p:spPr>
          <a:xfrm>
            <a:off x="5055279" y="3720149"/>
            <a:ext cx="2505600" cy="31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1400" b="1"/>
            </a:lvl1pPr>
            <a:lvl2pPr lvl="1" algn="r" rtl="0">
              <a:lnSpc>
                <a:spcPct val="100000"/>
              </a:lnSpc>
              <a:spcBef>
                <a:spcPts val="0"/>
              </a:spcBef>
              <a:spcAft>
                <a:spcPts val="0"/>
              </a:spcAft>
              <a:buSzPts val="2800"/>
              <a:buNone/>
              <a:defRPr sz="2800" b="1"/>
            </a:lvl2pPr>
            <a:lvl3pPr lvl="2" algn="r" rtl="0">
              <a:lnSpc>
                <a:spcPct val="100000"/>
              </a:lnSpc>
              <a:spcBef>
                <a:spcPts val="0"/>
              </a:spcBef>
              <a:spcAft>
                <a:spcPts val="0"/>
              </a:spcAft>
              <a:buSzPts val="2800"/>
              <a:buNone/>
              <a:defRPr sz="2800" b="1"/>
            </a:lvl3pPr>
            <a:lvl4pPr lvl="3" algn="r" rtl="0">
              <a:lnSpc>
                <a:spcPct val="100000"/>
              </a:lnSpc>
              <a:spcBef>
                <a:spcPts val="0"/>
              </a:spcBef>
              <a:spcAft>
                <a:spcPts val="0"/>
              </a:spcAft>
              <a:buSzPts val="2800"/>
              <a:buNone/>
              <a:defRPr sz="2800" b="1"/>
            </a:lvl4pPr>
            <a:lvl5pPr lvl="4" algn="r" rtl="0">
              <a:lnSpc>
                <a:spcPct val="100000"/>
              </a:lnSpc>
              <a:spcBef>
                <a:spcPts val="0"/>
              </a:spcBef>
              <a:spcAft>
                <a:spcPts val="0"/>
              </a:spcAft>
              <a:buSzPts val="2800"/>
              <a:buNone/>
              <a:defRPr sz="2800" b="1"/>
            </a:lvl5pPr>
            <a:lvl6pPr lvl="5" algn="r" rtl="0">
              <a:lnSpc>
                <a:spcPct val="100000"/>
              </a:lnSpc>
              <a:spcBef>
                <a:spcPts val="0"/>
              </a:spcBef>
              <a:spcAft>
                <a:spcPts val="0"/>
              </a:spcAft>
              <a:buSzPts val="2800"/>
              <a:buNone/>
              <a:defRPr sz="2800" b="1"/>
            </a:lvl6pPr>
            <a:lvl7pPr lvl="6" algn="r" rtl="0">
              <a:lnSpc>
                <a:spcPct val="100000"/>
              </a:lnSpc>
              <a:spcBef>
                <a:spcPts val="0"/>
              </a:spcBef>
              <a:spcAft>
                <a:spcPts val="0"/>
              </a:spcAft>
              <a:buSzPts val="2800"/>
              <a:buNone/>
              <a:defRPr sz="2800" b="1"/>
            </a:lvl7pPr>
            <a:lvl8pPr lvl="7" algn="r" rtl="0">
              <a:lnSpc>
                <a:spcPct val="100000"/>
              </a:lnSpc>
              <a:spcBef>
                <a:spcPts val="0"/>
              </a:spcBef>
              <a:spcAft>
                <a:spcPts val="0"/>
              </a:spcAft>
              <a:buSzPts val="2800"/>
              <a:buNone/>
              <a:defRPr sz="2800" b="1"/>
            </a:lvl8pPr>
            <a:lvl9pPr lvl="8" algn="r" rtl="0">
              <a:lnSpc>
                <a:spcPct val="100000"/>
              </a:lnSpc>
              <a:spcBef>
                <a:spcPts val="0"/>
              </a:spcBef>
              <a:spcAft>
                <a:spcPts val="0"/>
              </a:spcAft>
              <a:buSzPts val="2800"/>
              <a:buNone/>
              <a:defRPr sz="2800" b="1"/>
            </a:lvl9pPr>
          </a:lstStyle>
          <a:p>
            <a:endParaRPr/>
          </a:p>
        </p:txBody>
      </p:sp>
      <p:sp>
        <p:nvSpPr>
          <p:cNvPr id="57" name="Google Shape;57;p5"/>
          <p:cNvSpPr txBox="1">
            <a:spLocks noGrp="1"/>
          </p:cNvSpPr>
          <p:nvPr>
            <p:ph type="subTitle" idx="6"/>
          </p:nvPr>
        </p:nvSpPr>
        <p:spPr>
          <a:xfrm>
            <a:off x="1583300" y="3720149"/>
            <a:ext cx="2505600" cy="31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1400" b="1"/>
            </a:lvl1pPr>
            <a:lvl2pPr lvl="1" algn="r" rtl="0">
              <a:lnSpc>
                <a:spcPct val="100000"/>
              </a:lnSpc>
              <a:spcBef>
                <a:spcPts val="0"/>
              </a:spcBef>
              <a:spcAft>
                <a:spcPts val="0"/>
              </a:spcAft>
              <a:buSzPts val="2800"/>
              <a:buNone/>
              <a:defRPr sz="2800" b="1"/>
            </a:lvl2pPr>
            <a:lvl3pPr lvl="2" algn="r" rtl="0">
              <a:lnSpc>
                <a:spcPct val="100000"/>
              </a:lnSpc>
              <a:spcBef>
                <a:spcPts val="0"/>
              </a:spcBef>
              <a:spcAft>
                <a:spcPts val="0"/>
              </a:spcAft>
              <a:buSzPts val="2800"/>
              <a:buNone/>
              <a:defRPr sz="2800" b="1"/>
            </a:lvl3pPr>
            <a:lvl4pPr lvl="3" algn="r" rtl="0">
              <a:lnSpc>
                <a:spcPct val="100000"/>
              </a:lnSpc>
              <a:spcBef>
                <a:spcPts val="0"/>
              </a:spcBef>
              <a:spcAft>
                <a:spcPts val="0"/>
              </a:spcAft>
              <a:buSzPts val="2800"/>
              <a:buNone/>
              <a:defRPr sz="2800" b="1"/>
            </a:lvl4pPr>
            <a:lvl5pPr lvl="4" algn="r" rtl="0">
              <a:lnSpc>
                <a:spcPct val="100000"/>
              </a:lnSpc>
              <a:spcBef>
                <a:spcPts val="0"/>
              </a:spcBef>
              <a:spcAft>
                <a:spcPts val="0"/>
              </a:spcAft>
              <a:buSzPts val="2800"/>
              <a:buNone/>
              <a:defRPr sz="2800" b="1"/>
            </a:lvl5pPr>
            <a:lvl6pPr lvl="5" algn="r" rtl="0">
              <a:lnSpc>
                <a:spcPct val="100000"/>
              </a:lnSpc>
              <a:spcBef>
                <a:spcPts val="0"/>
              </a:spcBef>
              <a:spcAft>
                <a:spcPts val="0"/>
              </a:spcAft>
              <a:buSzPts val="2800"/>
              <a:buNone/>
              <a:defRPr sz="2800" b="1"/>
            </a:lvl6pPr>
            <a:lvl7pPr lvl="6" algn="r" rtl="0">
              <a:lnSpc>
                <a:spcPct val="100000"/>
              </a:lnSpc>
              <a:spcBef>
                <a:spcPts val="0"/>
              </a:spcBef>
              <a:spcAft>
                <a:spcPts val="0"/>
              </a:spcAft>
              <a:buSzPts val="2800"/>
              <a:buNone/>
              <a:defRPr sz="2800" b="1"/>
            </a:lvl7pPr>
            <a:lvl8pPr lvl="7" algn="r" rtl="0">
              <a:lnSpc>
                <a:spcPct val="100000"/>
              </a:lnSpc>
              <a:spcBef>
                <a:spcPts val="0"/>
              </a:spcBef>
              <a:spcAft>
                <a:spcPts val="0"/>
              </a:spcAft>
              <a:buSzPts val="2800"/>
              <a:buNone/>
              <a:defRPr sz="2800" b="1"/>
            </a:lvl8pPr>
            <a:lvl9pPr lvl="8" algn="r" rtl="0">
              <a:lnSpc>
                <a:spcPct val="100000"/>
              </a:lnSpc>
              <a:spcBef>
                <a:spcPts val="0"/>
              </a:spcBef>
              <a:spcAft>
                <a:spcPts val="0"/>
              </a:spcAft>
              <a:buSzPts val="2800"/>
              <a:buNone/>
              <a:defRPr sz="2800" b="1"/>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433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9210278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2567756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9709746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2024/7/17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0165568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329483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84347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9765480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575711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7"/>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5"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5"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3"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3"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43136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pic>
        <p:nvPicPr>
          <p:cNvPr id="59" name="Google Shape;59;p6"/>
          <p:cNvPicPr preferRelativeResize="0"/>
          <p:nvPr/>
        </p:nvPicPr>
        <p:blipFill rotWithShape="1">
          <a:blip r:embed="rId2">
            <a:alphaModFix amt="63000"/>
          </a:blip>
          <a:srcRect t="9"/>
          <a:stretch/>
        </p:blipFill>
        <p:spPr>
          <a:xfrm flipH="1">
            <a:off x="0" y="0"/>
            <a:ext cx="9144003" cy="5143501"/>
          </a:xfrm>
          <a:prstGeom prst="rect">
            <a:avLst/>
          </a:prstGeom>
          <a:noFill/>
          <a:ln>
            <a:noFill/>
          </a:ln>
        </p:spPr>
      </p:pic>
      <p:sp>
        <p:nvSpPr>
          <p:cNvPr id="60" name="Google Shape;6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1" name="Google Shape;61;p6"/>
          <p:cNvGrpSpPr/>
          <p:nvPr/>
        </p:nvGrpSpPr>
        <p:grpSpPr>
          <a:xfrm>
            <a:off x="1600" y="-1600"/>
            <a:ext cx="9206100" cy="5148900"/>
            <a:chOff x="1600" y="-1600"/>
            <a:chExt cx="9206100" cy="5148900"/>
          </a:xfrm>
        </p:grpSpPr>
        <p:grpSp>
          <p:nvGrpSpPr>
            <p:cNvPr id="62" name="Google Shape;62;p6"/>
            <p:cNvGrpSpPr/>
            <p:nvPr/>
          </p:nvGrpSpPr>
          <p:grpSpPr>
            <a:xfrm rot="10800000" flipH="1">
              <a:off x="1600" y="-1600"/>
              <a:ext cx="9206100" cy="5148900"/>
              <a:chOff x="1600" y="-1600"/>
              <a:chExt cx="9206100" cy="5148900"/>
            </a:xfrm>
          </p:grpSpPr>
          <p:cxnSp>
            <p:nvCxnSpPr>
              <p:cNvPr id="63" name="Google Shape;63;p6"/>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64" name="Google Shape;64;p6"/>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65" name="Google Shape;65;p6"/>
            <p:cNvGrpSpPr/>
            <p:nvPr/>
          </p:nvGrpSpPr>
          <p:grpSpPr>
            <a:xfrm rot="10800000" flipH="1">
              <a:off x="6359700" y="3979100"/>
              <a:ext cx="2784300" cy="1168200"/>
              <a:chOff x="6359700" y="-1600"/>
              <a:chExt cx="2784300" cy="1168200"/>
            </a:xfrm>
          </p:grpSpPr>
          <p:cxnSp>
            <p:nvCxnSpPr>
              <p:cNvPr id="66" name="Google Shape;66;p6"/>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67" name="Google Shape;67;p6"/>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422375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054829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418090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2"/>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593857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169808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3"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7/17/2024</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375322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8"/>
        <p:cNvGrpSpPr/>
        <p:nvPr/>
      </p:nvGrpSpPr>
      <p:grpSpPr>
        <a:xfrm>
          <a:off x="0" y="0"/>
          <a:ext cx="0" cy="0"/>
          <a:chOff x="0" y="0"/>
          <a:chExt cx="0" cy="0"/>
        </a:xfrm>
      </p:grpSpPr>
      <p:pic>
        <p:nvPicPr>
          <p:cNvPr id="69" name="Google Shape;69;p7"/>
          <p:cNvPicPr preferRelativeResize="0"/>
          <p:nvPr/>
        </p:nvPicPr>
        <p:blipFill rotWithShape="1">
          <a:blip r:embed="rId2">
            <a:alphaModFix amt="63000"/>
          </a:blip>
          <a:srcRect t="9"/>
          <a:stretch/>
        </p:blipFill>
        <p:spPr>
          <a:xfrm rot="10800000" flipH="1">
            <a:off x="0" y="0"/>
            <a:ext cx="9144003" cy="5143501"/>
          </a:xfrm>
          <a:prstGeom prst="rect">
            <a:avLst/>
          </a:prstGeom>
          <a:noFill/>
          <a:ln>
            <a:noFill/>
          </a:ln>
        </p:spPr>
      </p:pic>
      <p:grpSp>
        <p:nvGrpSpPr>
          <p:cNvPr id="70" name="Google Shape;70;p7"/>
          <p:cNvGrpSpPr/>
          <p:nvPr/>
        </p:nvGrpSpPr>
        <p:grpSpPr>
          <a:xfrm>
            <a:off x="1600" y="-1600"/>
            <a:ext cx="9206100" cy="5148900"/>
            <a:chOff x="1600" y="-1600"/>
            <a:chExt cx="9206100" cy="5148900"/>
          </a:xfrm>
        </p:grpSpPr>
        <p:grpSp>
          <p:nvGrpSpPr>
            <p:cNvPr id="71" name="Google Shape;71;p7"/>
            <p:cNvGrpSpPr/>
            <p:nvPr/>
          </p:nvGrpSpPr>
          <p:grpSpPr>
            <a:xfrm>
              <a:off x="1600" y="-1600"/>
              <a:ext cx="9206100" cy="5148900"/>
              <a:chOff x="1600" y="-1600"/>
              <a:chExt cx="9206100" cy="5148900"/>
            </a:xfrm>
          </p:grpSpPr>
          <p:cxnSp>
            <p:nvCxnSpPr>
              <p:cNvPr id="72" name="Google Shape;72;p7"/>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73" name="Google Shape;73;p7"/>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74" name="Google Shape;74;p7"/>
            <p:cNvGrpSpPr/>
            <p:nvPr/>
          </p:nvGrpSpPr>
          <p:grpSpPr>
            <a:xfrm>
              <a:off x="6359700" y="-1600"/>
              <a:ext cx="2784300" cy="1168200"/>
              <a:chOff x="6359700" y="-1600"/>
              <a:chExt cx="2784300" cy="1168200"/>
            </a:xfrm>
          </p:grpSpPr>
          <p:cxnSp>
            <p:nvCxnSpPr>
              <p:cNvPr id="75" name="Google Shape;75;p7"/>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76" name="Google Shape;76;p7"/>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77" name="Google Shape;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8" name="Google Shape;78;p7"/>
          <p:cNvSpPr txBox="1">
            <a:spLocks noGrp="1"/>
          </p:cNvSpPr>
          <p:nvPr>
            <p:ph type="subTitle" idx="1"/>
          </p:nvPr>
        </p:nvSpPr>
        <p:spPr>
          <a:xfrm>
            <a:off x="4136100" y="1740625"/>
            <a:ext cx="4294800" cy="2130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Font typeface="La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pic>
        <p:nvPicPr>
          <p:cNvPr id="80" name="Google Shape;80;p8"/>
          <p:cNvPicPr preferRelativeResize="0"/>
          <p:nvPr/>
        </p:nvPicPr>
        <p:blipFill rotWithShape="1">
          <a:blip r:embed="rId2">
            <a:alphaModFix amt="63000"/>
          </a:blip>
          <a:srcRect t="9"/>
          <a:stretch/>
        </p:blipFill>
        <p:spPr>
          <a:xfrm>
            <a:off x="0" y="0"/>
            <a:ext cx="9144003" cy="5143501"/>
          </a:xfrm>
          <a:prstGeom prst="rect">
            <a:avLst/>
          </a:prstGeom>
          <a:noFill/>
          <a:ln>
            <a:noFill/>
          </a:ln>
        </p:spPr>
      </p:pic>
      <p:grpSp>
        <p:nvGrpSpPr>
          <p:cNvPr id="81" name="Google Shape;81;p8"/>
          <p:cNvGrpSpPr/>
          <p:nvPr/>
        </p:nvGrpSpPr>
        <p:grpSpPr>
          <a:xfrm>
            <a:off x="1600" y="-1600"/>
            <a:ext cx="9206100" cy="5148900"/>
            <a:chOff x="1600" y="-1600"/>
            <a:chExt cx="9206100" cy="5148900"/>
          </a:xfrm>
        </p:grpSpPr>
        <p:grpSp>
          <p:nvGrpSpPr>
            <p:cNvPr id="82" name="Google Shape;82;p8"/>
            <p:cNvGrpSpPr/>
            <p:nvPr/>
          </p:nvGrpSpPr>
          <p:grpSpPr>
            <a:xfrm>
              <a:off x="1600" y="-1600"/>
              <a:ext cx="9206100" cy="5148900"/>
              <a:chOff x="1600" y="-1600"/>
              <a:chExt cx="9206100" cy="5148900"/>
            </a:xfrm>
          </p:grpSpPr>
          <p:cxnSp>
            <p:nvCxnSpPr>
              <p:cNvPr id="83" name="Google Shape;83;p8"/>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84" name="Google Shape;84;p8"/>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85" name="Google Shape;85;p8"/>
            <p:cNvGrpSpPr/>
            <p:nvPr/>
          </p:nvGrpSpPr>
          <p:grpSpPr>
            <a:xfrm>
              <a:off x="6359700" y="-1600"/>
              <a:ext cx="2784300" cy="1168200"/>
              <a:chOff x="6359700" y="-1600"/>
              <a:chExt cx="2784300" cy="1168200"/>
            </a:xfrm>
          </p:grpSpPr>
          <p:cxnSp>
            <p:nvCxnSpPr>
              <p:cNvPr id="86" name="Google Shape;86;p8"/>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87" name="Google Shape;87;p8"/>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88" name="Google Shape;88;p8"/>
          <p:cNvSpPr txBox="1">
            <a:spLocks noGrp="1"/>
          </p:cNvSpPr>
          <p:nvPr>
            <p:ph type="title"/>
          </p:nvPr>
        </p:nvSpPr>
        <p:spPr>
          <a:xfrm>
            <a:off x="2039700" y="1697850"/>
            <a:ext cx="5064600" cy="1747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6000"/>
            </a:lvl1pPr>
            <a:lvl2pPr lvl="1">
              <a:lnSpc>
                <a:spcPct val="100000"/>
              </a:lnSpc>
              <a:spcBef>
                <a:spcPts val="0"/>
              </a:spcBef>
              <a:spcAft>
                <a:spcPts val="0"/>
              </a:spcAft>
              <a:buSzPts val="4800"/>
              <a:buNone/>
              <a:defRPr sz="4800"/>
            </a:lvl2pPr>
            <a:lvl3pPr lvl="2">
              <a:lnSpc>
                <a:spcPct val="100000"/>
              </a:lnSpc>
              <a:spcBef>
                <a:spcPts val="0"/>
              </a:spcBef>
              <a:spcAft>
                <a:spcPts val="0"/>
              </a:spcAft>
              <a:buSzPts val="4800"/>
              <a:buNone/>
              <a:defRPr sz="4800"/>
            </a:lvl3pPr>
            <a:lvl4pPr lvl="3">
              <a:lnSpc>
                <a:spcPct val="100000"/>
              </a:lnSpc>
              <a:spcBef>
                <a:spcPts val="0"/>
              </a:spcBef>
              <a:spcAft>
                <a:spcPts val="0"/>
              </a:spcAft>
              <a:buSzPts val="4800"/>
              <a:buNone/>
              <a:defRPr sz="4800"/>
            </a:lvl4pPr>
            <a:lvl5pPr lvl="4">
              <a:lnSpc>
                <a:spcPct val="100000"/>
              </a:lnSpc>
              <a:spcBef>
                <a:spcPts val="0"/>
              </a:spcBef>
              <a:spcAft>
                <a:spcPts val="0"/>
              </a:spcAft>
              <a:buSzPts val="4800"/>
              <a:buNone/>
              <a:defRPr sz="4800"/>
            </a:lvl5pPr>
            <a:lvl6pPr lvl="5">
              <a:lnSpc>
                <a:spcPct val="100000"/>
              </a:lnSpc>
              <a:spcBef>
                <a:spcPts val="0"/>
              </a:spcBef>
              <a:spcAft>
                <a:spcPts val="0"/>
              </a:spcAft>
              <a:buSzPts val="4800"/>
              <a:buNone/>
              <a:defRPr sz="4800"/>
            </a:lvl6pPr>
            <a:lvl7pPr lvl="6">
              <a:lnSpc>
                <a:spcPct val="100000"/>
              </a:lnSpc>
              <a:spcBef>
                <a:spcPts val="0"/>
              </a:spcBef>
              <a:spcAft>
                <a:spcPts val="0"/>
              </a:spcAft>
              <a:buSzPts val="4800"/>
              <a:buNone/>
              <a:defRPr sz="4800"/>
            </a:lvl7pPr>
            <a:lvl8pPr lvl="7">
              <a:lnSpc>
                <a:spcPct val="100000"/>
              </a:lnSpc>
              <a:spcBef>
                <a:spcPts val="0"/>
              </a:spcBef>
              <a:spcAft>
                <a:spcPts val="0"/>
              </a:spcAft>
              <a:buSzPts val="4800"/>
              <a:buNone/>
              <a:defRPr sz="4800"/>
            </a:lvl8pPr>
            <a:lvl9pPr lvl="8">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pic>
        <p:nvPicPr>
          <p:cNvPr id="90" name="Google Shape;90;p9"/>
          <p:cNvPicPr preferRelativeResize="0"/>
          <p:nvPr/>
        </p:nvPicPr>
        <p:blipFill rotWithShape="1">
          <a:blip r:embed="rId2">
            <a:alphaModFix amt="63000"/>
          </a:blip>
          <a:srcRect t="9"/>
          <a:stretch/>
        </p:blipFill>
        <p:spPr>
          <a:xfrm rot="10800000">
            <a:off x="0" y="0"/>
            <a:ext cx="9144003" cy="5143501"/>
          </a:xfrm>
          <a:prstGeom prst="rect">
            <a:avLst/>
          </a:prstGeom>
          <a:noFill/>
          <a:ln>
            <a:noFill/>
          </a:ln>
        </p:spPr>
      </p:pic>
      <p:sp>
        <p:nvSpPr>
          <p:cNvPr id="91" name="Google Shape;91;p9"/>
          <p:cNvSpPr txBox="1">
            <a:spLocks noGrp="1"/>
          </p:cNvSpPr>
          <p:nvPr>
            <p:ph type="title"/>
          </p:nvPr>
        </p:nvSpPr>
        <p:spPr>
          <a:xfrm>
            <a:off x="4533975" y="1395650"/>
            <a:ext cx="3536100" cy="11613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92" name="Google Shape;92;p9"/>
          <p:cNvSpPr txBox="1">
            <a:spLocks noGrp="1"/>
          </p:cNvSpPr>
          <p:nvPr>
            <p:ph type="subTitle" idx="1"/>
          </p:nvPr>
        </p:nvSpPr>
        <p:spPr>
          <a:xfrm>
            <a:off x="4533975" y="2655650"/>
            <a:ext cx="3536100" cy="671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grpSp>
        <p:nvGrpSpPr>
          <p:cNvPr id="93" name="Google Shape;93;p9"/>
          <p:cNvGrpSpPr/>
          <p:nvPr/>
        </p:nvGrpSpPr>
        <p:grpSpPr>
          <a:xfrm>
            <a:off x="1600" y="-1600"/>
            <a:ext cx="9206100" cy="5148900"/>
            <a:chOff x="1600" y="-1600"/>
            <a:chExt cx="9206100" cy="5148900"/>
          </a:xfrm>
        </p:grpSpPr>
        <p:grpSp>
          <p:nvGrpSpPr>
            <p:cNvPr id="94" name="Google Shape;94;p9"/>
            <p:cNvGrpSpPr/>
            <p:nvPr/>
          </p:nvGrpSpPr>
          <p:grpSpPr>
            <a:xfrm rot="10800000" flipH="1">
              <a:off x="1600" y="-1600"/>
              <a:ext cx="9206100" cy="5148900"/>
              <a:chOff x="1600" y="-1600"/>
              <a:chExt cx="9206100" cy="5148900"/>
            </a:xfrm>
          </p:grpSpPr>
          <p:cxnSp>
            <p:nvCxnSpPr>
              <p:cNvPr id="95" name="Google Shape;95;p9"/>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96" name="Google Shape;96;p9"/>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97" name="Google Shape;97;p9"/>
            <p:cNvGrpSpPr/>
            <p:nvPr/>
          </p:nvGrpSpPr>
          <p:grpSpPr>
            <a:xfrm rot="10800000" flipH="1">
              <a:off x="6359700" y="3979100"/>
              <a:ext cx="2784300" cy="1168200"/>
              <a:chOff x="6359700" y="-1600"/>
              <a:chExt cx="2784300" cy="1168200"/>
            </a:xfrm>
          </p:grpSpPr>
          <p:cxnSp>
            <p:nvCxnSpPr>
              <p:cNvPr id="98" name="Google Shape;98;p9"/>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99" name="Google Shape;99;p9"/>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3"/>
        <p:cNvGrpSpPr/>
        <p:nvPr/>
      </p:nvGrpSpPr>
      <p:grpSpPr>
        <a:xfrm>
          <a:off x="0" y="0"/>
          <a:ext cx="0" cy="0"/>
          <a:chOff x="0" y="0"/>
          <a:chExt cx="0" cy="0"/>
        </a:xfrm>
      </p:grpSpPr>
      <p:pic>
        <p:nvPicPr>
          <p:cNvPr id="104" name="Google Shape;104;p11"/>
          <p:cNvPicPr preferRelativeResize="0"/>
          <p:nvPr/>
        </p:nvPicPr>
        <p:blipFill rotWithShape="1">
          <a:blip r:embed="rId2">
            <a:alphaModFix amt="63000"/>
          </a:blip>
          <a:srcRect t="9"/>
          <a:stretch/>
        </p:blipFill>
        <p:spPr>
          <a:xfrm>
            <a:off x="0" y="0"/>
            <a:ext cx="9144003" cy="5143501"/>
          </a:xfrm>
          <a:prstGeom prst="rect">
            <a:avLst/>
          </a:prstGeom>
          <a:noFill/>
          <a:ln>
            <a:noFill/>
          </a:ln>
        </p:spPr>
      </p:pic>
      <p:grpSp>
        <p:nvGrpSpPr>
          <p:cNvPr id="105" name="Google Shape;105;p11"/>
          <p:cNvGrpSpPr/>
          <p:nvPr/>
        </p:nvGrpSpPr>
        <p:grpSpPr>
          <a:xfrm>
            <a:off x="1600" y="-1600"/>
            <a:ext cx="9206100" cy="5148900"/>
            <a:chOff x="1600" y="-1600"/>
            <a:chExt cx="9206100" cy="5148900"/>
          </a:xfrm>
        </p:grpSpPr>
        <p:grpSp>
          <p:nvGrpSpPr>
            <p:cNvPr id="106" name="Google Shape;106;p11"/>
            <p:cNvGrpSpPr/>
            <p:nvPr/>
          </p:nvGrpSpPr>
          <p:grpSpPr>
            <a:xfrm>
              <a:off x="1600" y="-1600"/>
              <a:ext cx="9206100" cy="5148900"/>
              <a:chOff x="1600" y="-1600"/>
              <a:chExt cx="9206100" cy="5148900"/>
            </a:xfrm>
          </p:grpSpPr>
          <p:cxnSp>
            <p:nvCxnSpPr>
              <p:cNvPr id="107" name="Google Shape;107;p11"/>
              <p:cNvCxnSpPr/>
              <p:nvPr/>
            </p:nvCxnSpPr>
            <p:spPr>
              <a:xfrm>
                <a:off x="287650" y="-1600"/>
                <a:ext cx="0" cy="5148900"/>
              </a:xfrm>
              <a:prstGeom prst="straightConnector1">
                <a:avLst/>
              </a:prstGeom>
              <a:noFill/>
              <a:ln w="19050" cap="flat" cmpd="sng">
                <a:solidFill>
                  <a:schemeClr val="dk2"/>
                </a:solidFill>
                <a:prstDash val="solid"/>
                <a:round/>
                <a:headEnd type="none" w="med" len="med"/>
                <a:tailEnd type="none" w="med" len="med"/>
              </a:ln>
            </p:spPr>
          </p:cxnSp>
          <p:cxnSp>
            <p:nvCxnSpPr>
              <p:cNvPr id="108" name="Google Shape;108;p11"/>
              <p:cNvCxnSpPr/>
              <p:nvPr/>
            </p:nvCxnSpPr>
            <p:spPr>
              <a:xfrm>
                <a:off x="1600" y="4875525"/>
                <a:ext cx="9206100" cy="0"/>
              </a:xfrm>
              <a:prstGeom prst="straightConnector1">
                <a:avLst/>
              </a:prstGeom>
              <a:noFill/>
              <a:ln w="19050" cap="flat" cmpd="sng">
                <a:solidFill>
                  <a:schemeClr val="dk2"/>
                </a:solidFill>
                <a:prstDash val="solid"/>
                <a:round/>
                <a:headEnd type="none" w="med" len="med"/>
                <a:tailEnd type="none" w="med" len="med"/>
              </a:ln>
            </p:spPr>
          </p:cxnSp>
        </p:grpSp>
        <p:grpSp>
          <p:nvGrpSpPr>
            <p:cNvPr id="109" name="Google Shape;109;p11"/>
            <p:cNvGrpSpPr/>
            <p:nvPr/>
          </p:nvGrpSpPr>
          <p:grpSpPr>
            <a:xfrm>
              <a:off x="6359700" y="-1600"/>
              <a:ext cx="2784300" cy="1168200"/>
              <a:chOff x="6359700" y="-1600"/>
              <a:chExt cx="2784300" cy="1168200"/>
            </a:xfrm>
          </p:grpSpPr>
          <p:cxnSp>
            <p:nvCxnSpPr>
              <p:cNvPr id="110" name="Google Shape;110;p11"/>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111" name="Google Shape;111;p11"/>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grpSp>
      <p:sp>
        <p:nvSpPr>
          <p:cNvPr id="112" name="Google Shape;112;p11"/>
          <p:cNvSpPr txBox="1">
            <a:spLocks noGrp="1"/>
          </p:cNvSpPr>
          <p:nvPr>
            <p:ph type="title" hasCustomPrompt="1"/>
          </p:nvPr>
        </p:nvSpPr>
        <p:spPr>
          <a:xfrm>
            <a:off x="1284000" y="1619250"/>
            <a:ext cx="6576000" cy="11547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113" name="Google Shape;113;p11"/>
          <p:cNvSpPr txBox="1">
            <a:spLocks noGrp="1"/>
          </p:cNvSpPr>
          <p:nvPr>
            <p:ph type="subTitle" idx="1"/>
          </p:nvPr>
        </p:nvSpPr>
        <p:spPr>
          <a:xfrm>
            <a:off x="1284000" y="2774099"/>
            <a:ext cx="65760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Clr>
                <a:schemeClr val="dk1"/>
              </a:buClr>
              <a:buSzPts val="3500"/>
              <a:buFont typeface="Righteous"/>
              <a:buNone/>
              <a:defRPr sz="3500">
                <a:solidFill>
                  <a:schemeClr val="dk1"/>
                </a:solidFill>
                <a:latin typeface="Righteous"/>
                <a:ea typeface="Righteous"/>
                <a:cs typeface="Righteous"/>
                <a:sym typeface="Righteous"/>
              </a:defRPr>
            </a:lvl1pPr>
            <a:lvl2pPr lvl="1" rtl="0">
              <a:spcBef>
                <a:spcPts val="0"/>
              </a:spcBef>
              <a:spcAft>
                <a:spcPts val="0"/>
              </a:spcAft>
              <a:buClr>
                <a:schemeClr val="dk1"/>
              </a:buClr>
              <a:buSzPts val="3500"/>
              <a:buFont typeface="Righteous"/>
              <a:buNone/>
              <a:defRPr sz="3500" b="1">
                <a:solidFill>
                  <a:schemeClr val="dk1"/>
                </a:solidFill>
                <a:latin typeface="Righteous"/>
                <a:ea typeface="Righteous"/>
                <a:cs typeface="Righteous"/>
                <a:sym typeface="Righteous"/>
              </a:defRPr>
            </a:lvl2pPr>
            <a:lvl3pPr lvl="2" rtl="0">
              <a:spcBef>
                <a:spcPts val="0"/>
              </a:spcBef>
              <a:spcAft>
                <a:spcPts val="0"/>
              </a:spcAft>
              <a:buClr>
                <a:schemeClr val="dk1"/>
              </a:buClr>
              <a:buSzPts val="3500"/>
              <a:buFont typeface="Righteous"/>
              <a:buNone/>
              <a:defRPr sz="3500" b="1">
                <a:solidFill>
                  <a:schemeClr val="dk1"/>
                </a:solidFill>
                <a:latin typeface="Righteous"/>
                <a:ea typeface="Righteous"/>
                <a:cs typeface="Righteous"/>
                <a:sym typeface="Righteous"/>
              </a:defRPr>
            </a:lvl3pPr>
            <a:lvl4pPr lvl="3" rtl="0">
              <a:spcBef>
                <a:spcPts val="0"/>
              </a:spcBef>
              <a:spcAft>
                <a:spcPts val="0"/>
              </a:spcAft>
              <a:buClr>
                <a:schemeClr val="dk1"/>
              </a:buClr>
              <a:buSzPts val="3500"/>
              <a:buFont typeface="Righteous"/>
              <a:buNone/>
              <a:defRPr sz="3500" b="1">
                <a:solidFill>
                  <a:schemeClr val="dk1"/>
                </a:solidFill>
                <a:latin typeface="Righteous"/>
                <a:ea typeface="Righteous"/>
                <a:cs typeface="Righteous"/>
                <a:sym typeface="Righteous"/>
              </a:defRPr>
            </a:lvl4pPr>
            <a:lvl5pPr lvl="4" rtl="0">
              <a:spcBef>
                <a:spcPts val="0"/>
              </a:spcBef>
              <a:spcAft>
                <a:spcPts val="0"/>
              </a:spcAft>
              <a:buClr>
                <a:schemeClr val="dk1"/>
              </a:buClr>
              <a:buSzPts val="3500"/>
              <a:buFont typeface="Righteous"/>
              <a:buNone/>
              <a:defRPr sz="3500" b="1">
                <a:solidFill>
                  <a:schemeClr val="dk1"/>
                </a:solidFill>
                <a:latin typeface="Righteous"/>
                <a:ea typeface="Righteous"/>
                <a:cs typeface="Righteous"/>
                <a:sym typeface="Righteous"/>
              </a:defRPr>
            </a:lvl5pPr>
            <a:lvl6pPr lvl="5" rtl="0">
              <a:spcBef>
                <a:spcPts val="0"/>
              </a:spcBef>
              <a:spcAft>
                <a:spcPts val="0"/>
              </a:spcAft>
              <a:buClr>
                <a:schemeClr val="dk1"/>
              </a:buClr>
              <a:buSzPts val="3500"/>
              <a:buFont typeface="Righteous"/>
              <a:buNone/>
              <a:defRPr sz="3500" b="1">
                <a:solidFill>
                  <a:schemeClr val="dk1"/>
                </a:solidFill>
                <a:latin typeface="Righteous"/>
                <a:ea typeface="Righteous"/>
                <a:cs typeface="Righteous"/>
                <a:sym typeface="Righteous"/>
              </a:defRPr>
            </a:lvl6pPr>
            <a:lvl7pPr lvl="6" rtl="0">
              <a:spcBef>
                <a:spcPts val="0"/>
              </a:spcBef>
              <a:spcAft>
                <a:spcPts val="0"/>
              </a:spcAft>
              <a:buClr>
                <a:schemeClr val="dk1"/>
              </a:buClr>
              <a:buSzPts val="3500"/>
              <a:buFont typeface="Righteous"/>
              <a:buNone/>
              <a:defRPr sz="3500" b="1">
                <a:solidFill>
                  <a:schemeClr val="dk1"/>
                </a:solidFill>
                <a:latin typeface="Righteous"/>
                <a:ea typeface="Righteous"/>
                <a:cs typeface="Righteous"/>
                <a:sym typeface="Righteous"/>
              </a:defRPr>
            </a:lvl7pPr>
            <a:lvl8pPr lvl="7" rtl="0">
              <a:spcBef>
                <a:spcPts val="0"/>
              </a:spcBef>
              <a:spcAft>
                <a:spcPts val="0"/>
              </a:spcAft>
              <a:buClr>
                <a:schemeClr val="dk1"/>
              </a:buClr>
              <a:buSzPts val="3500"/>
              <a:buFont typeface="Righteous"/>
              <a:buNone/>
              <a:defRPr sz="3500" b="1">
                <a:solidFill>
                  <a:schemeClr val="dk1"/>
                </a:solidFill>
                <a:latin typeface="Righteous"/>
                <a:ea typeface="Righteous"/>
                <a:cs typeface="Righteous"/>
                <a:sym typeface="Righteous"/>
              </a:defRPr>
            </a:lvl8pPr>
            <a:lvl9pPr lvl="8" rtl="0">
              <a:spcBef>
                <a:spcPts val="0"/>
              </a:spcBef>
              <a:spcAft>
                <a:spcPts val="0"/>
              </a:spcAft>
              <a:buClr>
                <a:schemeClr val="dk1"/>
              </a:buClr>
              <a:buSzPts val="3500"/>
              <a:buFont typeface="Righteous"/>
              <a:buNone/>
              <a:defRPr sz="3500" b="1">
                <a:solidFill>
                  <a:schemeClr val="dk1"/>
                </a:solidFill>
                <a:latin typeface="Righteous"/>
                <a:ea typeface="Righteous"/>
                <a:cs typeface="Righteous"/>
                <a:sym typeface="Righteou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2024/7/17</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73400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Tx/>
                <a:buSzTx/>
                <a:buFont typeface="Arial"/>
                <a:buNone/>
                <a:tabLst/>
                <a:defRPr/>
              </a:pPr>
              <a:t>7/17/2024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632200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40.png"/><Relationship Id="rId5"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microsoft.com/office/2007/relationships/hdphoto" Target="../media/hdphoto5.wdp"/><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png"/><Relationship Id="rId7" Type="http://schemas.microsoft.com/office/2007/relationships/hdphoto" Target="../media/hdphoto6.wdp"/><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microsoft.com/office/2007/relationships/hdphoto" Target="../media/hdphoto7.wdp"/><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65.png"/><Relationship Id="rId9"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4.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7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8.png"/><Relationship Id="rId2" Type="http://schemas.openxmlformats.org/officeDocument/2006/relationships/audio" Target="../media/media2.mp3"/><Relationship Id="rId16" Type="http://schemas.openxmlformats.org/officeDocument/2006/relationships/image" Target="../media/image7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7.png"/><Relationship Id="rId5" Type="http://schemas.microsoft.com/office/2007/relationships/media" Target="../media/media4.mp3"/><Relationship Id="rId15" Type="http://schemas.openxmlformats.org/officeDocument/2006/relationships/image" Target="../media/image81.png"/><Relationship Id="rId10" Type="http://schemas.openxmlformats.org/officeDocument/2006/relationships/notesSlide" Target="../notesSlides/notesSlide39.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83.png"/><Relationship Id="rId2" Type="http://schemas.openxmlformats.org/officeDocument/2006/relationships/audio" Target="../media/media2.mp3"/><Relationship Id="rId16" Type="http://schemas.openxmlformats.org/officeDocument/2006/relationships/image" Target="../media/image7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2.png"/><Relationship Id="rId5" Type="http://schemas.microsoft.com/office/2007/relationships/media" Target="../media/media4.mp3"/><Relationship Id="rId15" Type="http://schemas.openxmlformats.org/officeDocument/2006/relationships/image" Target="../media/image86.png"/><Relationship Id="rId10" Type="http://schemas.openxmlformats.org/officeDocument/2006/relationships/notesSlide" Target="../notesSlides/notesSlide40.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85.png"/></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89.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88.png"/><Relationship Id="rId2" Type="http://schemas.openxmlformats.org/officeDocument/2006/relationships/audio" Target="../media/media2.mp3"/><Relationship Id="rId16" Type="http://schemas.openxmlformats.org/officeDocument/2006/relationships/image" Target="../media/image7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87.png"/><Relationship Id="rId5" Type="http://schemas.microsoft.com/office/2007/relationships/media" Target="../media/media4.mp3"/><Relationship Id="rId15" Type="http://schemas.openxmlformats.org/officeDocument/2006/relationships/image" Target="../media/image91.png"/><Relationship Id="rId10" Type="http://schemas.openxmlformats.org/officeDocument/2006/relationships/notesSlide" Target="../notesSlides/notesSlide41.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90.png"/></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3.png"/><Relationship Id="rId2" Type="http://schemas.openxmlformats.org/officeDocument/2006/relationships/audio" Target="../media/media2.mp3"/><Relationship Id="rId16" Type="http://schemas.openxmlformats.org/officeDocument/2006/relationships/image" Target="../media/image75.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2.png"/><Relationship Id="rId5" Type="http://schemas.microsoft.com/office/2007/relationships/media" Target="../media/media4.mp3"/><Relationship Id="rId15" Type="http://schemas.openxmlformats.org/officeDocument/2006/relationships/image" Target="../media/image96.png"/><Relationship Id="rId10" Type="http://schemas.openxmlformats.org/officeDocument/2006/relationships/notesSlide" Target="../notesSlides/notesSlide42.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95.png"/></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9.png"/><Relationship Id="rId18" Type="http://schemas.microsoft.com/office/2007/relationships/hdphoto" Target="../media/hdphoto8.wdp"/><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98.png"/><Relationship Id="rId17" Type="http://schemas.openxmlformats.org/officeDocument/2006/relationships/image" Target="../media/image76.png"/><Relationship Id="rId2" Type="http://schemas.openxmlformats.org/officeDocument/2006/relationships/audio" Target="../media/media2.mp3"/><Relationship Id="rId16" Type="http://schemas.openxmlformats.org/officeDocument/2006/relationships/image" Target="../media/image101.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97.png"/><Relationship Id="rId5" Type="http://schemas.microsoft.com/office/2007/relationships/media" Target="../media/media4.mp3"/><Relationship Id="rId15" Type="http://schemas.openxmlformats.org/officeDocument/2006/relationships/image" Target="../media/image75.png"/><Relationship Id="rId10" Type="http://schemas.openxmlformats.org/officeDocument/2006/relationships/notesSlide" Target="../notesSlides/notesSlide43.xml"/><Relationship Id="rId4" Type="http://schemas.openxmlformats.org/officeDocument/2006/relationships/audio" Target="../media/media3.mp3"/><Relationship Id="rId9" Type="http://schemas.openxmlformats.org/officeDocument/2006/relationships/slideLayout" Target="../slideLayouts/slideLayout35.xml"/><Relationship Id="rId14" Type="http://schemas.openxmlformats.org/officeDocument/2006/relationships/image" Target="../media/image100.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5.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030.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8" Type="http://schemas.openxmlformats.org/officeDocument/2006/relationships/image" Target="../media/image1070.png"/><Relationship Id="rId3" Type="http://schemas.openxmlformats.org/officeDocument/2006/relationships/image" Target="../media/image6.png"/><Relationship Id="rId7" Type="http://schemas.openxmlformats.org/officeDocument/2006/relationships/image" Target="../media/image1060.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050.png"/><Relationship Id="rId5" Type="http://schemas.openxmlformats.org/officeDocument/2006/relationships/image" Target="../media/image1040.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png"/><Relationship Id="rId7" Type="http://schemas.openxmlformats.org/officeDocument/2006/relationships/image" Target="../media/image110.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1080.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6.png"/><Relationship Id="rId7" Type="http://schemas.openxmlformats.org/officeDocument/2006/relationships/image" Target="../media/image113.png"/><Relationship Id="rId12" Type="http://schemas.microsoft.com/office/2007/relationships/hdphoto" Target="../media/hdphoto11.wdp"/><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12.png"/><Relationship Id="rId11" Type="http://schemas.openxmlformats.org/officeDocument/2006/relationships/image" Target="../media/image116.png"/><Relationship Id="rId5" Type="http://schemas.openxmlformats.org/officeDocument/2006/relationships/image" Target="../media/image111.png"/><Relationship Id="rId10" Type="http://schemas.openxmlformats.org/officeDocument/2006/relationships/image" Target="../media/image115.png"/><Relationship Id="rId9" Type="http://schemas.microsoft.com/office/2007/relationships/hdphoto" Target="../media/hdphoto10.wdp"/></Relationships>
</file>

<file path=ppt/slides/_rels/slide5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png"/><Relationship Id="rId7"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9" Type="http://schemas.openxmlformats.org/officeDocument/2006/relationships/image" Target="../media/image120.png"/></Relationships>
</file>

<file path=ppt/slides/_rels/slide5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4.png"/><Relationship Id="rId7" Type="http://schemas.openxmlformats.org/officeDocument/2006/relationships/image" Target="../media/image121.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microsoft.com/office/2007/relationships/hdphoto" Target="../media/hdphoto12.wdp"/><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4.png"/><Relationship Id="rId7" Type="http://schemas.openxmlformats.org/officeDocument/2006/relationships/image" Target="../media/image125.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9" Type="http://schemas.openxmlformats.org/officeDocument/2006/relationships/image" Target="../media/image127.png"/></Relationships>
</file>

<file path=ppt/slides/_rels/slide5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6.png"/><Relationship Id="rId7" Type="http://schemas.microsoft.com/office/2007/relationships/hdphoto" Target="../media/hdphoto13.wdp"/><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image" Target="../media/image129.png"/></Relationships>
</file>

<file path=ppt/slides/_rels/slide56.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6.png"/><Relationship Id="rId7"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microsoft.com/office/2007/relationships/hdphoto" Target="../media/hdphoto13.wdp"/><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4.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microsoft.com/office/2007/relationships/hdphoto" Target="../media/hdphoto13.wdp"/><Relationship Id="rId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135.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10.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1"/>
          <p:cNvSpPr txBox="1">
            <a:spLocks noGrp="1"/>
          </p:cNvSpPr>
          <p:nvPr>
            <p:ph type="ctrTitle"/>
          </p:nvPr>
        </p:nvSpPr>
        <p:spPr>
          <a:xfrm>
            <a:off x="1320539" y="547157"/>
            <a:ext cx="6549432" cy="3294912"/>
          </a:xfrm>
          <a:prstGeom prst="rect">
            <a:avLst/>
          </a:prstGeom>
        </p:spPr>
        <p:txBody>
          <a:bodyPr spcFirstLastPara="1" wrap="square" lIns="91425" tIns="91425" rIns="91425" bIns="91425" anchor="b" anchorCtr="0">
            <a:noAutofit/>
          </a:bodyPr>
          <a:lstStyle/>
          <a:p>
            <a:pPr lvl="0" algn="ctr">
              <a:lnSpc>
                <a:spcPct val="150000"/>
              </a:lnSpc>
            </a:pPr>
            <a:r>
              <a:rPr lang="en-US" sz="4500" b="1">
                <a:latin typeface="+mj-lt"/>
              </a:rPr>
              <a:t>CHÀO MỪNG CÁC EM </a:t>
            </a:r>
            <a:br>
              <a:rPr lang="en-US" sz="4500" b="1">
                <a:latin typeface="+mj-lt"/>
              </a:rPr>
            </a:br>
            <a:r>
              <a:rPr lang="en-US" sz="4500" b="1">
                <a:latin typeface="+mj-lt"/>
              </a:rPr>
              <a:t>ĐẾN VỚI BUỔI HỌC MÔN TOÁN!</a:t>
            </a:r>
          </a:p>
        </p:txBody>
      </p:sp>
      <p:grpSp>
        <p:nvGrpSpPr>
          <p:cNvPr id="344" name="Google Shape;344;p31"/>
          <p:cNvGrpSpPr/>
          <p:nvPr/>
        </p:nvGrpSpPr>
        <p:grpSpPr>
          <a:xfrm rot="-729767">
            <a:off x="69211" y="3772748"/>
            <a:ext cx="1236410" cy="1254583"/>
            <a:chOff x="335988" y="3393302"/>
            <a:chExt cx="1236351" cy="1254523"/>
          </a:xfrm>
        </p:grpSpPr>
        <p:sp>
          <p:nvSpPr>
            <p:cNvPr id="345" name="Google Shape;345;p31"/>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46" name="Google Shape;346;p31"/>
            <p:cNvPicPr preferRelativeResize="0"/>
            <p:nvPr/>
          </p:nvPicPr>
          <p:blipFill>
            <a:blip r:embed="rId3">
              <a:alphaModFix/>
            </a:blip>
            <a:stretch>
              <a:fillRect/>
            </a:stretch>
          </p:blipFill>
          <p:spPr>
            <a:xfrm>
              <a:off x="335987" y="3393306"/>
              <a:ext cx="1236351" cy="1254519"/>
            </a:xfrm>
            <a:prstGeom prst="rect">
              <a:avLst/>
            </a:prstGeom>
            <a:noFill/>
            <a:ln>
              <a:noFill/>
            </a:ln>
          </p:spPr>
        </p:pic>
      </p:grpSp>
      <p:grpSp>
        <p:nvGrpSpPr>
          <p:cNvPr id="347" name="Google Shape;347;p31"/>
          <p:cNvGrpSpPr/>
          <p:nvPr/>
        </p:nvGrpSpPr>
        <p:grpSpPr>
          <a:xfrm rot="-796734">
            <a:off x="8242059" y="-397425"/>
            <a:ext cx="1608974" cy="1427991"/>
            <a:chOff x="9656" y="159686"/>
            <a:chExt cx="1608914" cy="1427937"/>
          </a:xfrm>
        </p:grpSpPr>
        <p:sp>
          <p:nvSpPr>
            <p:cNvPr id="348" name="Google Shape;348;p31"/>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349" name="Google Shape;349;p31"/>
            <p:cNvPicPr preferRelativeResize="0"/>
            <p:nvPr/>
          </p:nvPicPr>
          <p:blipFill>
            <a:blip r:embed="rId4">
              <a:alphaModFix/>
            </a:blip>
            <a:stretch>
              <a:fillRect/>
            </a:stretch>
          </p:blipFill>
          <p:spPr>
            <a:xfrm>
              <a:off x="219225" y="363900"/>
              <a:ext cx="1189799" cy="1045549"/>
            </a:xfrm>
            <a:prstGeom prst="rect">
              <a:avLst/>
            </a:prstGeom>
            <a:noFill/>
            <a:ln>
              <a:noFill/>
            </a:ln>
          </p:spPr>
        </p:pic>
      </p:grpSp>
      <p:pic>
        <p:nvPicPr>
          <p:cNvPr id="2" name="Picture 1">
            <a:hlinkClick r:id="rId5" action="ppaction://hlinksldjump"/>
          </p:cNvPr>
          <p:cNvPicPr>
            <a:picLocks noChangeAspect="1"/>
          </p:cNvPicPr>
          <p:nvPr/>
        </p:nvPicPr>
        <p:blipFill>
          <a:blip r:embed="rId6"/>
          <a:stretch>
            <a:fillRect/>
          </a:stretch>
        </p:blipFill>
        <p:spPr>
          <a:xfrm>
            <a:off x="7080027" y="4192905"/>
            <a:ext cx="1548084" cy="8900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464" name="Google Shape;464;p38"/>
          <p:cNvGrpSpPr/>
          <p:nvPr/>
        </p:nvGrpSpPr>
        <p:grpSpPr>
          <a:xfrm>
            <a:off x="-302749" y="1576251"/>
            <a:ext cx="785853" cy="780830"/>
            <a:chOff x="8397275" y="2953713"/>
            <a:chExt cx="1302374" cy="1294050"/>
          </a:xfrm>
        </p:grpSpPr>
        <p:sp>
          <p:nvSpPr>
            <p:cNvPr id="465" name="Google Shape;465;p38"/>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pic>
          <p:nvPicPr>
            <p:cNvPr id="466" name="Google Shape;466;p38"/>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467" name="Google Shape;467;p38"/>
          <p:cNvGrpSpPr/>
          <p:nvPr/>
        </p:nvGrpSpPr>
        <p:grpSpPr>
          <a:xfrm rot="648267">
            <a:off x="8516508" y="4540120"/>
            <a:ext cx="845845" cy="665908"/>
            <a:chOff x="335988" y="3393302"/>
            <a:chExt cx="1236351" cy="1254523"/>
          </a:xfrm>
        </p:grpSpPr>
        <p:sp>
          <p:nvSpPr>
            <p:cNvPr id="468" name="Google Shape;468;p38"/>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rgbClr val="000000"/>
                </a:solidFill>
                <a:latin typeface="Calibri"/>
                <a:ea typeface="Calibri"/>
                <a:cs typeface="Calibri"/>
                <a:sym typeface="Calibri"/>
              </a:endParaRPr>
            </a:p>
          </p:txBody>
        </p:sp>
        <p:pic>
          <p:nvPicPr>
            <p:cNvPr id="469" name="Google Shape;469;p38"/>
            <p:cNvPicPr preferRelativeResize="0"/>
            <p:nvPr/>
          </p:nvPicPr>
          <p:blipFill>
            <a:blip r:embed="rId4">
              <a:alphaModFix/>
            </a:blip>
            <a:stretch>
              <a:fillRect/>
            </a:stretch>
          </p:blipFill>
          <p:spPr>
            <a:xfrm>
              <a:off x="335987" y="3393306"/>
              <a:ext cx="1236351" cy="1254519"/>
            </a:xfrm>
            <a:prstGeom prst="rect">
              <a:avLst/>
            </a:prstGeom>
            <a:noFill/>
            <a:ln>
              <a:noFill/>
            </a:ln>
          </p:spPr>
        </p:pic>
      </p:grpSp>
      <mc:AlternateContent xmlns:mc="http://schemas.openxmlformats.org/markup-compatibility/2006" xmlns:a14="http://schemas.microsoft.com/office/drawing/2010/main">
        <mc:Choice Requires="a14">
          <p:sp>
            <p:nvSpPr>
              <p:cNvPr id="20" name="TextBox 19"/>
              <p:cNvSpPr txBox="1"/>
              <p:nvPr/>
            </p:nvSpPr>
            <p:spPr>
              <a:xfrm>
                <a:off x="483104" y="339370"/>
                <a:ext cx="8456326" cy="1330364"/>
              </a:xfrm>
              <a:prstGeom prst="rect">
                <a:avLst/>
              </a:prstGeom>
              <a:noFill/>
            </p:spPr>
            <p:txBody>
              <a:bodyPr wrap="square" rtlCol="0">
                <a:spAutoFit/>
              </a:bodyPr>
              <a:lstStyle/>
              <a:p>
                <a:pPr algn="just">
                  <a:lnSpc>
                    <a:spcPct val="150000"/>
                  </a:lnSpc>
                  <a:buClr>
                    <a:srgbClr val="2D1549"/>
                  </a:buClr>
                  <a:buSzPts val="1100"/>
                  <a:defRPr/>
                </a:pPr>
                <a:r>
                  <a:rPr lang="en-US" sz="1600" b="1" smtClean="0">
                    <a:solidFill>
                      <a:srgbClr val="FFFFFF"/>
                    </a:solidFill>
                    <a:highlight>
                      <a:srgbClr val="CE4D8E"/>
                    </a:highlight>
                    <a:latin typeface="Arial" panose="020B0604020202020204" pitchFamily="34" charset="0"/>
                    <a:ea typeface="+mn-ea"/>
                    <a:cs typeface="Arial" panose="020B0604020202020204" pitchFamily="34" charset="0"/>
                  </a:rPr>
                  <a:t>Ví dụ 1</a:t>
                </a:r>
                <a:r>
                  <a:rPr lang="en-US" sz="1600" b="1">
                    <a:solidFill>
                      <a:srgbClr val="FFFFFF"/>
                    </a:solidFill>
                    <a:highlight>
                      <a:srgbClr val="CE4D8E"/>
                    </a:highlight>
                    <a:latin typeface="Arial" panose="020B0604020202020204" pitchFamily="34" charset="0"/>
                    <a:ea typeface="+mn-ea"/>
                    <a:cs typeface="Arial" panose="020B0604020202020204" pitchFamily="34" charset="0"/>
                  </a:rPr>
                  <a:t>:</a:t>
                </a:r>
                <a:r>
                  <a:rPr lang="en-US" sz="1600" kern="1200">
                    <a:solidFill>
                      <a:srgbClr val="FFFFFF"/>
                    </a:solidFill>
                    <a:latin typeface="Arial" panose="020B0604020202020204" pitchFamily="34" charset="0"/>
                    <a:ea typeface="+mn-ea"/>
                    <a:cs typeface="Arial" panose="020B0604020202020204" pitchFamily="34" charset="0"/>
                  </a:rPr>
                  <a:t> </a:t>
                </a:r>
                <a:r>
                  <a:rPr lang="vi-VN" sz="1600" kern="1200">
                    <a:solidFill>
                      <a:srgbClr val="FFFFFF"/>
                    </a:solidFill>
                    <a:latin typeface="Arial" panose="020B0604020202020204" pitchFamily="34" charset="0"/>
                    <a:ea typeface="+mn-ea"/>
                    <a:cs typeface="Arial" panose="020B0604020202020204" pitchFamily="34" charset="0"/>
                  </a:rPr>
                  <a:t> </a:t>
                </a:r>
                <a:r>
                  <a:rPr lang="vi-VN" sz="1600" kern="1200">
                    <a:latin typeface="Arial" panose="020B0604020202020204" pitchFamily="34" charset="0"/>
                    <a:ea typeface="+mn-ea"/>
                    <a:cs typeface="Arial" panose="020B0604020202020204" pitchFamily="34" charset="0"/>
                  </a:rPr>
                  <a:t>Cho hình lập phương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𝐴𝐵𝐶𝐷</m:t>
                    </m:r>
                    <m:r>
                      <a:rPr lang="vi-VN" sz="1600" i="1" kern="1200" smtClean="0">
                        <a:latin typeface="Cambria Math" panose="02040503050406030204" pitchFamily="18" charset="0"/>
                        <a:ea typeface="+mn-ea"/>
                        <a:cs typeface="Arial" panose="020B0604020202020204" pitchFamily="34" charset="0"/>
                      </a:rPr>
                      <m:t>.</m:t>
                    </m:r>
                    <m:r>
                      <a:rPr lang="vi-VN" sz="1600" i="1" kern="1200" smtClean="0">
                        <a:latin typeface="Cambria Math" panose="02040503050406030204" pitchFamily="18" charset="0"/>
                        <a:ea typeface="+mn-ea"/>
                        <a:cs typeface="Arial" panose="020B0604020202020204" pitchFamily="34" charset="0"/>
                      </a:rPr>
                      <m:t>𝐴</m:t>
                    </m:r>
                    <m:r>
                      <a:rPr lang="vi-VN" sz="1600" i="1" kern="1200" smtClean="0">
                        <a:latin typeface="Cambria Math" panose="02040503050406030204" pitchFamily="18" charset="0"/>
                        <a:ea typeface="+mn-ea"/>
                        <a:cs typeface="Arial" panose="020B0604020202020204" pitchFamily="34" charset="0"/>
                      </a:rPr>
                      <m:t>′</m:t>
                    </m:r>
                    <m:r>
                      <a:rPr lang="vi-VN" sz="1600" i="1" kern="1200" smtClean="0">
                        <a:latin typeface="Cambria Math" panose="02040503050406030204" pitchFamily="18" charset="0"/>
                        <a:ea typeface="+mn-ea"/>
                        <a:cs typeface="Arial" panose="020B0604020202020204" pitchFamily="34" charset="0"/>
                      </a:rPr>
                      <m:t>𝐵</m:t>
                    </m:r>
                    <m:r>
                      <a:rPr lang="vi-VN" sz="1600" i="1" kern="1200" smtClean="0">
                        <a:latin typeface="Cambria Math" panose="02040503050406030204" pitchFamily="18" charset="0"/>
                        <a:ea typeface="+mn-ea"/>
                        <a:cs typeface="Arial" panose="020B0604020202020204" pitchFamily="34" charset="0"/>
                      </a:rPr>
                      <m:t>′</m:t>
                    </m:r>
                    <m:r>
                      <a:rPr lang="vi-VN" sz="1600" i="1" kern="1200" smtClean="0">
                        <a:latin typeface="Cambria Math" panose="02040503050406030204" pitchFamily="18" charset="0"/>
                        <a:ea typeface="+mn-ea"/>
                        <a:cs typeface="Arial" panose="020B0604020202020204" pitchFamily="34" charset="0"/>
                      </a:rPr>
                      <m:t>𝐶</m:t>
                    </m:r>
                    <m:r>
                      <a:rPr lang="vi-VN" sz="1600" i="1" kern="1200" smtClean="0">
                        <a:latin typeface="Cambria Math" panose="02040503050406030204" pitchFamily="18" charset="0"/>
                        <a:ea typeface="+mn-ea"/>
                        <a:cs typeface="Arial" panose="020B0604020202020204" pitchFamily="34" charset="0"/>
                      </a:rPr>
                      <m:t>′</m:t>
                    </m:r>
                    <m:r>
                      <a:rPr lang="vi-VN" sz="1600" i="1" kern="1200" smtClean="0">
                        <a:latin typeface="Cambria Math" panose="02040503050406030204" pitchFamily="18" charset="0"/>
                        <a:ea typeface="+mn-ea"/>
                        <a:cs typeface="Arial" panose="020B0604020202020204" pitchFamily="34" charset="0"/>
                      </a:rPr>
                      <m:t>𝐷</m:t>
                    </m:r>
                    <m:r>
                      <a:rPr lang="vi-VN" sz="1600" i="1" kern="1200" smtClean="0">
                        <a:latin typeface="Cambria Math" panose="02040503050406030204" pitchFamily="18" charset="0"/>
                        <a:ea typeface="+mn-ea"/>
                        <a:cs typeface="Arial" panose="020B0604020202020204" pitchFamily="34" charset="0"/>
                      </a:rPr>
                      <m:t>′ </m:t>
                    </m:r>
                  </m:oMath>
                </a14:m>
                <a:r>
                  <a:rPr lang="vi-VN" sz="1600" kern="1200">
                    <a:latin typeface="Arial" panose="020B0604020202020204" pitchFamily="34" charset="0"/>
                    <a:ea typeface="+mn-ea"/>
                    <a:cs typeface="Arial" panose="020B0604020202020204" pitchFamily="34" charset="0"/>
                  </a:rPr>
                  <a:t>có độ dài </a:t>
                </a:r>
                <a:r>
                  <a:rPr lang="vi-VN" sz="1600" kern="1200" smtClean="0">
                    <a:latin typeface="Arial" panose="020B0604020202020204" pitchFamily="34" charset="0"/>
                    <a:ea typeface="+mn-ea"/>
                    <a:cs typeface="Arial" panose="020B0604020202020204" pitchFamily="34" charset="0"/>
                  </a:rPr>
                  <a:t>mỗi</a:t>
                </a:r>
                <a:r>
                  <a:rPr lang="en-US" sz="1600" kern="1200" smtClean="0">
                    <a:latin typeface="Arial" panose="020B0604020202020204" pitchFamily="34" charset="0"/>
                    <a:ea typeface="+mn-ea"/>
                    <a:cs typeface="Arial" panose="020B0604020202020204" pitchFamily="34" charset="0"/>
                  </a:rPr>
                  <a:t> </a:t>
                </a:r>
                <a:r>
                  <a:rPr lang="vi-VN" sz="1600" kern="1200" smtClean="0">
                    <a:latin typeface="Arial" panose="020B0604020202020204" pitchFamily="34" charset="0"/>
                    <a:ea typeface="+mn-ea"/>
                    <a:cs typeface="Arial" panose="020B0604020202020204" pitchFamily="34" charset="0"/>
                  </a:rPr>
                  <a:t>cạnh </a:t>
                </a:r>
                <a:r>
                  <a:rPr lang="vi-VN" sz="1600" kern="1200">
                    <a:latin typeface="Arial" panose="020B0604020202020204" pitchFamily="34" charset="0"/>
                    <a:ea typeface="+mn-ea"/>
                    <a:cs typeface="Arial" panose="020B0604020202020204" pitchFamily="34" charset="0"/>
                  </a:rPr>
                  <a:t>bằng 1 (H.2.36). Có thể lập một hệ toạ độ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𝑂𝑥𝑦𝑧</m:t>
                    </m:r>
                  </m:oMath>
                </a14:m>
                <a:r>
                  <a:rPr lang="vi-VN" sz="1600" kern="1200">
                    <a:latin typeface="Arial" panose="020B0604020202020204" pitchFamily="34" charset="0"/>
                    <a:ea typeface="+mn-ea"/>
                    <a:cs typeface="Arial" panose="020B0604020202020204" pitchFamily="34" charset="0"/>
                  </a:rPr>
                  <a:t> có gốc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𝑂</m:t>
                    </m:r>
                  </m:oMath>
                </a14:m>
                <a:r>
                  <a:rPr lang="vi-VN" sz="1600" kern="1200">
                    <a:latin typeface="Arial" panose="020B0604020202020204" pitchFamily="34" charset="0"/>
                    <a:ea typeface="+mn-ea"/>
                    <a:cs typeface="Arial" panose="020B0604020202020204" pitchFamily="34" charset="0"/>
                  </a:rPr>
                  <a:t> trùng với đỉnh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𝐵</m:t>
                    </m:r>
                    <m:r>
                      <a:rPr lang="en-US" sz="1600" b="0" i="1" kern="1200" smtClean="0">
                        <a:latin typeface="Cambria Math" panose="02040503050406030204" pitchFamily="18" charset="0"/>
                        <a:ea typeface="+mn-ea"/>
                        <a:cs typeface="Arial" panose="020B0604020202020204" pitchFamily="34" charset="0"/>
                      </a:rPr>
                      <m:t>′</m:t>
                    </m:r>
                  </m:oMath>
                </a14:m>
                <a:r>
                  <a:rPr lang="vi-VN" sz="1600" kern="1200">
                    <a:latin typeface="Arial" panose="020B0604020202020204" pitchFamily="34" charset="0"/>
                    <a:ea typeface="+mn-ea"/>
                    <a:cs typeface="Arial" panose="020B0604020202020204" pitchFamily="34" charset="0"/>
                  </a:rPr>
                  <a:t> và các vectơ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𝑖</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𝑗</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𝑘</m:t>
                        </m:r>
                      </m:e>
                    </m:acc>
                  </m:oMath>
                </a14:m>
                <a:r>
                  <a:rPr lang="en-US" sz="1600" kern="1200" smtClean="0">
                    <a:latin typeface="Arial" panose="020B0604020202020204" pitchFamily="34" charset="0"/>
                    <a:ea typeface="+mn-ea"/>
                    <a:cs typeface="Arial" panose="020B0604020202020204" pitchFamily="34" charset="0"/>
                  </a:rPr>
                  <a:t> </a:t>
                </a:r>
                <a:r>
                  <a:rPr lang="vi-VN" sz="1600" kern="1200" smtClean="0">
                    <a:latin typeface="Arial" panose="020B0604020202020204" pitchFamily="34" charset="0"/>
                    <a:ea typeface="+mn-ea"/>
                    <a:cs typeface="Arial" panose="020B0604020202020204" pitchFamily="34" charset="0"/>
                  </a:rPr>
                  <a:t>lần </a:t>
                </a:r>
                <a:r>
                  <a:rPr lang="vi-VN" sz="1600" kern="1200">
                    <a:latin typeface="Arial" panose="020B0604020202020204" pitchFamily="34" charset="0"/>
                    <a:ea typeface="+mn-ea"/>
                    <a:cs typeface="Arial" panose="020B0604020202020204" pitchFamily="34" charset="0"/>
                  </a:rPr>
                  <a:t>lượt là các vectơ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6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1600" b="0" i="1" smtClean="0">
                                <a:latin typeface="Cambria Math" panose="02040503050406030204" pitchFamily="18" charset="0"/>
                                <a:ea typeface="Arial" panose="020B0604020202020204" pitchFamily="34" charset="0"/>
                                <a:cs typeface="Times New Roman" panose="02020603050405020304" pitchFamily="18" charset="0"/>
                              </a:rPr>
                              <m:t>𝐵</m:t>
                            </m:r>
                          </m:e>
                          <m:sup>
                            <m:r>
                              <a:rPr lang="en-US" sz="1600" b="0" i="1" smtClean="0">
                                <a:latin typeface="Cambria Math" panose="02040503050406030204" pitchFamily="18" charset="0"/>
                                <a:ea typeface="Arial" panose="020B0604020202020204" pitchFamily="34" charset="0"/>
                                <a:cs typeface="Times New Roman" panose="02020603050405020304" pitchFamily="18" charset="0"/>
                              </a:rPr>
                              <m:t>′</m:t>
                            </m:r>
                          </m:sup>
                        </m:sSup>
                        <m:r>
                          <a:rPr lang="en-US" sz="1600" b="0" i="1" smtClean="0">
                            <a:latin typeface="Cambria Math" panose="02040503050406030204" pitchFamily="18" charset="0"/>
                            <a:ea typeface="Arial" panose="020B0604020202020204" pitchFamily="34" charset="0"/>
                            <a:cs typeface="Times New Roman" panose="02020603050405020304" pitchFamily="18" charset="0"/>
                          </a:rPr>
                          <m:t>𝐴</m:t>
                        </m:r>
                        <m:r>
                          <a:rPr lang="en-US" sz="16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sSup>
                          <m:sSupPr>
                            <m:ctrlPr>
                              <a:rPr lang="en-US" sz="1600" b="0" i="1" smtClean="0">
                                <a:latin typeface="Cambria Math" panose="02040503050406030204" pitchFamily="18" charset="0"/>
                                <a:ea typeface="PMingLiU"/>
                                <a:cs typeface="Times New Roman" panose="02020603050405020304" pitchFamily="18" charset="0"/>
                              </a:rPr>
                            </m:ctrlPr>
                          </m:sSupPr>
                          <m:e>
                            <m:r>
                              <a:rPr lang="en-US" sz="1600" b="0" i="1" smtClean="0">
                                <a:latin typeface="Cambria Math" panose="02040503050406030204" pitchFamily="18" charset="0"/>
                                <a:ea typeface="PMingLiU"/>
                                <a:cs typeface="Times New Roman" panose="02020603050405020304" pitchFamily="18" charset="0"/>
                              </a:rPr>
                              <m:t>𝐵</m:t>
                            </m:r>
                          </m:e>
                          <m:sup>
                            <m:r>
                              <a:rPr lang="en-US" sz="1600" b="0" i="1" smtClean="0">
                                <a:latin typeface="Cambria Math" panose="02040503050406030204" pitchFamily="18" charset="0"/>
                                <a:ea typeface="PMingLiU"/>
                                <a:cs typeface="Times New Roman" panose="02020603050405020304" pitchFamily="18" charset="0"/>
                              </a:rPr>
                              <m:t>′</m:t>
                            </m:r>
                          </m:sup>
                        </m:sSup>
                        <m:r>
                          <a:rPr lang="en-US" sz="1600" b="0" i="1" smtClean="0">
                            <a:latin typeface="Cambria Math" panose="02040503050406030204" pitchFamily="18" charset="0"/>
                            <a:ea typeface="PMingLiU"/>
                            <a:cs typeface="Times New Roman" panose="02020603050405020304" pitchFamily="18" charset="0"/>
                          </a:rPr>
                          <m:t>𝐶</m:t>
                        </m:r>
                        <m:r>
                          <a:rPr lang="en-US" sz="1600" b="0" i="1" smtClean="0">
                            <a:latin typeface="Cambria Math" panose="02040503050406030204" pitchFamily="18" charset="0"/>
                            <a:ea typeface="PMingLiU"/>
                            <a:cs typeface="Times New Roman" panose="02020603050405020304" pitchFamily="18" charset="0"/>
                          </a:rPr>
                          <m:t>′</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smtClean="0">
                            <a:latin typeface="Cambria Math" panose="02040503050406030204" pitchFamily="18" charset="0"/>
                            <a:ea typeface="PMingLiU"/>
                            <a:cs typeface="Times New Roman" panose="02020603050405020304" pitchFamily="18" charset="0"/>
                          </a:rPr>
                        </m:ctrlPr>
                      </m:accPr>
                      <m:e>
                        <m:sSup>
                          <m:sSupPr>
                            <m:ctrlPr>
                              <a:rPr lang="en-US" sz="1600" b="0" i="1" smtClean="0">
                                <a:latin typeface="Cambria Math" panose="02040503050406030204" pitchFamily="18" charset="0"/>
                                <a:ea typeface="PMingLiU"/>
                                <a:cs typeface="Times New Roman" panose="02020603050405020304" pitchFamily="18" charset="0"/>
                              </a:rPr>
                            </m:ctrlPr>
                          </m:sSupPr>
                          <m:e>
                            <m:r>
                              <a:rPr lang="en-US" sz="1600" b="0" i="1" smtClean="0">
                                <a:latin typeface="Cambria Math" panose="02040503050406030204" pitchFamily="18" charset="0"/>
                                <a:ea typeface="PMingLiU"/>
                                <a:cs typeface="Times New Roman" panose="02020603050405020304" pitchFamily="18" charset="0"/>
                              </a:rPr>
                              <m:t>𝐵</m:t>
                            </m:r>
                          </m:e>
                          <m:sup>
                            <m:r>
                              <a:rPr lang="en-US" sz="1600" b="0" i="1" smtClean="0">
                                <a:latin typeface="Cambria Math" panose="02040503050406030204" pitchFamily="18" charset="0"/>
                                <a:ea typeface="PMingLiU"/>
                                <a:cs typeface="Times New Roman" panose="02020603050405020304" pitchFamily="18" charset="0"/>
                              </a:rPr>
                              <m:t>′</m:t>
                            </m:r>
                          </m:sup>
                        </m:sSup>
                        <m:r>
                          <a:rPr lang="en-US" sz="1600" b="0" i="1" smtClean="0">
                            <a:latin typeface="Cambria Math" panose="02040503050406030204" pitchFamily="18" charset="0"/>
                            <a:ea typeface="PMingLiU"/>
                            <a:cs typeface="Times New Roman" panose="02020603050405020304" pitchFamily="18" charset="0"/>
                          </a:rPr>
                          <m:t>𝐵</m:t>
                        </m:r>
                      </m:e>
                    </m:acc>
                  </m:oMath>
                </a14:m>
                <a:r>
                  <a:rPr lang="en-US" sz="1600" kern="1200" smtClean="0">
                    <a:latin typeface="Arial" panose="020B0604020202020204" pitchFamily="34" charset="0"/>
                    <a:ea typeface="+mn-ea"/>
                    <a:cs typeface="Arial" panose="020B0604020202020204" pitchFamily="34" charset="0"/>
                  </a:rPr>
                  <a:t> </a:t>
                </a:r>
                <a:r>
                  <a:rPr lang="vi-VN" sz="1600" kern="1200" smtClean="0">
                    <a:latin typeface="Arial" panose="020B0604020202020204" pitchFamily="34" charset="0"/>
                    <a:ea typeface="+mn-ea"/>
                    <a:cs typeface="Arial" panose="020B0604020202020204" pitchFamily="34" charset="0"/>
                  </a:rPr>
                  <a:t>không</a:t>
                </a:r>
                <a:r>
                  <a:rPr lang="vi-VN" sz="1600" kern="1200">
                    <a:latin typeface="Arial" panose="020B0604020202020204" pitchFamily="34" charset="0"/>
                    <a:ea typeface="+mn-ea"/>
                    <a:cs typeface="Arial" panose="020B0604020202020204" pitchFamily="34" charset="0"/>
                  </a:rPr>
                  <a:t>? Giải thích vì sao.</a:t>
                </a:r>
              </a:p>
            </p:txBody>
          </p:sp>
        </mc:Choice>
        <mc:Fallback xmlns="">
          <p:sp>
            <p:nvSpPr>
              <p:cNvPr id="20" name="TextBox 19"/>
              <p:cNvSpPr txBox="1">
                <a:spLocks noRot="1" noChangeAspect="1" noMove="1" noResize="1" noEditPoints="1" noAdjustHandles="1" noChangeArrowheads="1" noChangeShapeType="1" noTextEdit="1"/>
              </p:cNvSpPr>
              <p:nvPr/>
            </p:nvSpPr>
            <p:spPr>
              <a:xfrm>
                <a:off x="483104" y="339370"/>
                <a:ext cx="8456326" cy="1330364"/>
              </a:xfrm>
              <a:prstGeom prst="rect">
                <a:avLst/>
              </a:prstGeom>
              <a:blipFill>
                <a:blip r:embed="rId5"/>
                <a:stretch>
                  <a:fillRect l="-360" r="-433" b="-459"/>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2674" y="1309798"/>
            <a:ext cx="2529535" cy="2407010"/>
          </a:xfrm>
          <a:prstGeom prst="rect">
            <a:avLst/>
          </a:prstGeom>
        </p:spPr>
      </p:pic>
      <p:sp>
        <p:nvSpPr>
          <p:cNvPr id="24" name="Rectangle 23"/>
          <p:cNvSpPr/>
          <p:nvPr/>
        </p:nvSpPr>
        <p:spPr>
          <a:xfrm>
            <a:off x="2523000" y="1677685"/>
            <a:ext cx="1228476" cy="338554"/>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smtClean="0">
                <a:ln>
                  <a:noFill/>
                </a:ln>
                <a:solidFill>
                  <a:srgbClr val="011C26">
                    <a:lumMod val="90000"/>
                    <a:lumOff val="10000"/>
                  </a:srgbClr>
                </a:solidFill>
                <a:effectLst/>
                <a:uLnTx/>
                <a:uFillTx/>
                <a:latin typeface="Arial"/>
                <a:ea typeface="+mn-ea"/>
                <a:cs typeface="Arial"/>
                <a:sym typeface="Arial"/>
              </a:rPr>
              <a:t>Giải:</a:t>
            </a:r>
            <a:endParaRPr kumimoji="0" lang="en-US" sz="16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499006" y="2077987"/>
                <a:ext cx="5292366" cy="2014398"/>
              </a:xfrm>
              <a:prstGeom prst="rect">
                <a:avLst/>
              </a:prstGeom>
            </p:spPr>
            <p:txBody>
              <a:bodyPr wrap="square">
                <a:spAutoFit/>
              </a:bodyPr>
              <a:lstStyle/>
              <a:p>
                <a:pPr algn="just">
                  <a:lnSpc>
                    <a:spcPct val="150000"/>
                  </a:lnSpc>
                </a:pPr>
                <a:r>
                  <a:rPr lang="vi-VN" sz="1600" smtClean="0">
                    <a:solidFill>
                      <a:srgbClr val="262600"/>
                    </a:solidFill>
                    <a:latin typeface="Arial" panose="020B0604020202020204" pitchFamily="34" charset="0"/>
                  </a:rPr>
                  <a:t>Hình lập phương </a:t>
                </a:r>
                <a14:m>
                  <m:oMath xmlns:m="http://schemas.openxmlformats.org/officeDocument/2006/math">
                    <m:r>
                      <a:rPr lang="vi-VN" sz="1600" i="1" kern="1200">
                        <a:latin typeface="Cambria Math" panose="02040503050406030204" pitchFamily="18" charset="0"/>
                        <a:cs typeface="Arial" panose="020B0604020202020204" pitchFamily="34" charset="0"/>
                      </a:rPr>
                      <m:t>𝐴𝐵𝐶𝐷</m:t>
                    </m:r>
                    <m:r>
                      <a:rPr lang="vi-VN" sz="1600" i="1" kern="1200">
                        <a:latin typeface="Cambria Math" panose="02040503050406030204" pitchFamily="18" charset="0"/>
                        <a:cs typeface="Arial" panose="020B0604020202020204" pitchFamily="34" charset="0"/>
                      </a:rPr>
                      <m:t>.</m:t>
                    </m:r>
                    <m:r>
                      <a:rPr lang="vi-VN" sz="1600" i="1" kern="1200">
                        <a:latin typeface="Cambria Math" panose="02040503050406030204" pitchFamily="18" charset="0"/>
                        <a:cs typeface="Arial" panose="020B0604020202020204" pitchFamily="34" charset="0"/>
                      </a:rPr>
                      <m:t>𝐴</m:t>
                    </m:r>
                    <m:r>
                      <a:rPr lang="vi-VN" sz="1600" i="1" kern="1200">
                        <a:latin typeface="Cambria Math" panose="02040503050406030204" pitchFamily="18" charset="0"/>
                        <a:cs typeface="Arial" panose="020B0604020202020204" pitchFamily="34" charset="0"/>
                      </a:rPr>
                      <m:t>′</m:t>
                    </m:r>
                    <m:r>
                      <a:rPr lang="vi-VN" sz="1600" i="1" kern="1200">
                        <a:latin typeface="Cambria Math" panose="02040503050406030204" pitchFamily="18" charset="0"/>
                        <a:cs typeface="Arial" panose="020B0604020202020204" pitchFamily="34" charset="0"/>
                      </a:rPr>
                      <m:t>𝐵</m:t>
                    </m:r>
                    <m:r>
                      <a:rPr lang="vi-VN" sz="1600" i="1" kern="1200">
                        <a:latin typeface="Cambria Math" panose="02040503050406030204" pitchFamily="18" charset="0"/>
                        <a:cs typeface="Arial" panose="020B0604020202020204" pitchFamily="34" charset="0"/>
                      </a:rPr>
                      <m:t>′</m:t>
                    </m:r>
                    <m:r>
                      <a:rPr lang="vi-VN" sz="1600" i="1" kern="1200">
                        <a:latin typeface="Cambria Math" panose="02040503050406030204" pitchFamily="18" charset="0"/>
                        <a:cs typeface="Arial" panose="020B0604020202020204" pitchFamily="34" charset="0"/>
                      </a:rPr>
                      <m:t>𝐶</m:t>
                    </m:r>
                    <m:r>
                      <a:rPr lang="vi-VN" sz="1600" i="1" kern="1200">
                        <a:latin typeface="Cambria Math" panose="02040503050406030204" pitchFamily="18" charset="0"/>
                        <a:cs typeface="Arial" panose="020B0604020202020204" pitchFamily="34" charset="0"/>
                      </a:rPr>
                      <m:t>′</m:t>
                    </m:r>
                    <m:r>
                      <a:rPr lang="vi-VN" sz="1600" i="1" kern="1200">
                        <a:latin typeface="Cambria Math" panose="02040503050406030204" pitchFamily="18" charset="0"/>
                        <a:cs typeface="Arial" panose="020B0604020202020204" pitchFamily="34" charset="0"/>
                      </a:rPr>
                      <m:t>𝐷</m:t>
                    </m:r>
                    <m:r>
                      <a:rPr lang="vi-VN" sz="1600" i="1" kern="1200">
                        <a:latin typeface="Cambria Math" panose="02040503050406030204" pitchFamily="18" charset="0"/>
                        <a:cs typeface="Arial" panose="020B0604020202020204" pitchFamily="34" charset="0"/>
                      </a:rPr>
                      <m:t>′ </m:t>
                    </m:r>
                  </m:oMath>
                </a14:m>
                <a:r>
                  <a:rPr lang="vi-VN" sz="1600" smtClean="0">
                    <a:solidFill>
                      <a:srgbClr val="262600"/>
                    </a:solidFill>
                    <a:latin typeface="Arial" panose="020B0604020202020204" pitchFamily="34" charset="0"/>
                  </a:rPr>
                  <a:t>có các cạnh </a:t>
                </a:r>
                <a14:m>
                  <m:oMath xmlns:m="http://schemas.openxmlformats.org/officeDocument/2006/math">
                    <m:r>
                      <a:rPr lang="vi-VN" sz="1600" i="1" smtClean="0">
                        <a:solidFill>
                          <a:srgbClr val="262600"/>
                        </a:solidFill>
                        <a:latin typeface="Cambria Math" panose="02040503050406030204" pitchFamily="18" charset="0"/>
                      </a:rPr>
                      <m:t>𝐵</m:t>
                    </m:r>
                    <m:r>
                      <a:rPr lang="vi-VN" sz="1600" i="1" smtClean="0">
                        <a:solidFill>
                          <a:srgbClr val="262600"/>
                        </a:solidFill>
                        <a:latin typeface="Cambria Math" panose="02040503050406030204" pitchFamily="18" charset="0"/>
                      </a:rPr>
                      <m:t>′</m:t>
                    </m:r>
                    <m:r>
                      <a:rPr lang="vi-VN" sz="1600" i="1" smtClean="0">
                        <a:solidFill>
                          <a:srgbClr val="262600"/>
                        </a:solidFill>
                        <a:latin typeface="Cambria Math" panose="02040503050406030204" pitchFamily="18" charset="0"/>
                      </a:rPr>
                      <m:t>𝐴</m:t>
                    </m:r>
                    <m:r>
                      <a:rPr lang="vi-VN" sz="1600" i="1" smtClean="0">
                        <a:solidFill>
                          <a:srgbClr val="262600"/>
                        </a:solidFill>
                        <a:latin typeface="Cambria Math" panose="02040503050406030204" pitchFamily="18" charset="0"/>
                      </a:rPr>
                      <m:t>′, </m:t>
                    </m:r>
                    <m:r>
                      <a:rPr lang="vi-VN" sz="1600" i="1" smtClean="0">
                        <a:solidFill>
                          <a:srgbClr val="262600"/>
                        </a:solidFill>
                        <a:latin typeface="Cambria Math" panose="02040503050406030204" pitchFamily="18" charset="0"/>
                      </a:rPr>
                      <m:t>𝐵</m:t>
                    </m:r>
                    <m:r>
                      <a:rPr lang="vi-VN" sz="1600" i="1" smtClean="0">
                        <a:solidFill>
                          <a:srgbClr val="262600"/>
                        </a:solidFill>
                        <a:latin typeface="Cambria Math" panose="02040503050406030204" pitchFamily="18" charset="0"/>
                      </a:rPr>
                      <m:t>′</m:t>
                    </m:r>
                    <m:r>
                      <a:rPr lang="vi-VN" sz="1600" i="1" smtClean="0">
                        <a:solidFill>
                          <a:srgbClr val="262600"/>
                        </a:solidFill>
                        <a:latin typeface="Cambria Math" panose="02040503050406030204" pitchFamily="18" charset="0"/>
                      </a:rPr>
                      <m:t>𝐶</m:t>
                    </m:r>
                    <m:r>
                      <a:rPr lang="vi-VN" sz="1600" i="1" smtClean="0">
                        <a:solidFill>
                          <a:srgbClr val="262600"/>
                        </a:solidFill>
                        <a:latin typeface="Cambria Math" panose="02040503050406030204" pitchFamily="18" charset="0"/>
                      </a:rPr>
                      <m:t>′</m:t>
                    </m:r>
                  </m:oMath>
                </a14:m>
                <a:r>
                  <a:rPr lang="vi-VN" sz="1600" smtClean="0">
                    <a:solidFill>
                      <a:srgbClr val="262600"/>
                    </a:solidFill>
                    <a:latin typeface="Arial" panose="020B0604020202020204" pitchFamily="34" charset="0"/>
                  </a:rPr>
                  <a:t> và </a:t>
                </a:r>
                <a14:m>
                  <m:oMath xmlns:m="http://schemas.openxmlformats.org/officeDocument/2006/math">
                    <m:r>
                      <a:rPr lang="vi-VN" sz="1600" i="1" smtClean="0">
                        <a:solidFill>
                          <a:srgbClr val="262600"/>
                        </a:solidFill>
                        <a:latin typeface="Cambria Math" panose="02040503050406030204" pitchFamily="18" charset="0"/>
                      </a:rPr>
                      <m:t>𝐵</m:t>
                    </m:r>
                    <m:r>
                      <a:rPr lang="vi-VN" sz="1600" i="1" smtClean="0">
                        <a:solidFill>
                          <a:srgbClr val="262600"/>
                        </a:solidFill>
                        <a:latin typeface="Cambria Math" panose="02040503050406030204" pitchFamily="18" charset="0"/>
                      </a:rPr>
                      <m:t>′</m:t>
                    </m:r>
                    <m:r>
                      <a:rPr lang="vi-VN" sz="1600" i="1" smtClean="0">
                        <a:solidFill>
                          <a:srgbClr val="262600"/>
                        </a:solidFill>
                        <a:latin typeface="Cambria Math" panose="02040503050406030204" pitchFamily="18" charset="0"/>
                      </a:rPr>
                      <m:t>𝐵</m:t>
                    </m:r>
                  </m:oMath>
                </a14:m>
                <a:r>
                  <a:rPr lang="vi-VN" sz="1600" smtClean="0">
                    <a:solidFill>
                      <a:srgbClr val="262600"/>
                    </a:solidFill>
                    <a:latin typeface="Arial" panose="020B0604020202020204" pitchFamily="34" charset="0"/>
                  </a:rPr>
                  <a:t> đôi một vuông góc với nhau.</a:t>
                </a:r>
                <a:endParaRPr lang="vi-VN" sz="1600" smtClean="0"/>
              </a:p>
              <a:p>
                <a:pPr algn="just">
                  <a:lnSpc>
                    <a:spcPct val="150000"/>
                  </a:lnSpc>
                </a:pPr>
                <a:r>
                  <a:rPr lang="vi-VN" sz="1600" smtClean="0">
                    <a:solidFill>
                      <a:srgbClr val="262600"/>
                    </a:solidFill>
                    <a:latin typeface="Arial" panose="020B0604020202020204" pitchFamily="34" charset="0"/>
                  </a:rPr>
                  <a:t>Vì hình lập phương có độ dài mỗi cạnh bằng 1 nên các vectơ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600" i="1">
                                <a:latin typeface="Cambria Math" panose="02040503050406030204" pitchFamily="18" charset="0"/>
                                <a:ea typeface="Arial" panose="020B0604020202020204" pitchFamily="34" charset="0"/>
                                <a:cs typeface="Times New Roman" panose="02020603050405020304" pitchFamily="18" charset="0"/>
                              </a:rPr>
                            </m:ctrlPr>
                          </m:sSupPr>
                          <m:e>
                            <m:r>
                              <a:rPr lang="en-US" sz="1600" i="1">
                                <a:latin typeface="Cambria Math" panose="02040503050406030204" pitchFamily="18" charset="0"/>
                                <a:ea typeface="Arial" panose="020B0604020202020204" pitchFamily="34" charset="0"/>
                                <a:cs typeface="Times New Roman" panose="02020603050405020304" pitchFamily="18" charset="0"/>
                              </a:rPr>
                              <m:t>𝐵</m:t>
                            </m:r>
                          </m:e>
                          <m:sup>
                            <m:r>
                              <a:rPr lang="en-US" sz="1600" i="1">
                                <a:latin typeface="Cambria Math" panose="02040503050406030204" pitchFamily="18" charset="0"/>
                                <a:ea typeface="Arial" panose="020B0604020202020204" pitchFamily="34" charset="0"/>
                                <a:cs typeface="Times New Roman" panose="02020603050405020304" pitchFamily="18" charset="0"/>
                              </a:rPr>
                              <m:t>′</m:t>
                            </m:r>
                          </m:sup>
                        </m:sSup>
                        <m:r>
                          <a:rPr lang="en-US" sz="1600" i="1">
                            <a:latin typeface="Cambria Math" panose="02040503050406030204" pitchFamily="18" charset="0"/>
                            <a:ea typeface="Arial" panose="020B0604020202020204" pitchFamily="34" charset="0"/>
                            <a:cs typeface="Times New Roman" panose="02020603050405020304" pitchFamily="18" charset="0"/>
                          </a:rPr>
                          <m:t>𝐴</m:t>
                        </m:r>
                        <m:r>
                          <a:rPr lang="en-US" sz="1600" i="1">
                            <a:latin typeface="Cambria Math" panose="02040503050406030204" pitchFamily="18" charset="0"/>
                            <a:ea typeface="Arial" panose="020B0604020202020204" pitchFamily="34" charset="0"/>
                            <a:cs typeface="Times New Roman" panose="02020603050405020304" pitchFamily="18" charset="0"/>
                          </a:rPr>
                          <m:t>′</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𝐵</m:t>
                            </m:r>
                          </m:e>
                          <m:sup>
                            <m:r>
                              <a:rPr lang="en-US" sz="1600" i="1">
                                <a:latin typeface="Cambria Math" panose="02040503050406030204" pitchFamily="18" charset="0"/>
                                <a:ea typeface="PMingLiU"/>
                                <a:cs typeface="Times New Roman" panose="02020603050405020304" pitchFamily="18" charset="0"/>
                              </a:rPr>
                              <m:t>′</m:t>
                            </m:r>
                          </m:sup>
                        </m:sSup>
                        <m:r>
                          <a:rPr lang="en-US" sz="1600" i="1">
                            <a:latin typeface="Cambria Math" panose="02040503050406030204" pitchFamily="18" charset="0"/>
                            <a:ea typeface="PMingLiU"/>
                            <a:cs typeface="Times New Roman" panose="02020603050405020304" pitchFamily="18" charset="0"/>
                          </a:rPr>
                          <m:t>𝐶</m:t>
                        </m:r>
                        <m:r>
                          <a:rPr lang="en-US" sz="1600" i="1">
                            <a:latin typeface="Cambria Math" panose="02040503050406030204" pitchFamily="18" charset="0"/>
                            <a:ea typeface="PMingLiU"/>
                            <a:cs typeface="Times New Roman" panose="02020603050405020304" pitchFamily="18" charset="0"/>
                          </a:rPr>
                          <m:t>′</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𝐵</m:t>
                            </m:r>
                          </m:e>
                          <m:sup>
                            <m:r>
                              <a:rPr lang="en-US" sz="1600" i="1">
                                <a:latin typeface="Cambria Math" panose="02040503050406030204" pitchFamily="18" charset="0"/>
                                <a:ea typeface="PMingLiU"/>
                                <a:cs typeface="Times New Roman" panose="02020603050405020304" pitchFamily="18" charset="0"/>
                              </a:rPr>
                              <m:t>′</m:t>
                            </m:r>
                          </m:sup>
                        </m:sSup>
                        <m:r>
                          <a:rPr lang="en-US" sz="1600" i="1">
                            <a:latin typeface="Cambria Math" panose="02040503050406030204" pitchFamily="18" charset="0"/>
                            <a:ea typeface="PMingLiU"/>
                            <a:cs typeface="Times New Roman" panose="02020603050405020304" pitchFamily="18" charset="0"/>
                          </a:rPr>
                          <m:t>𝐵</m:t>
                        </m:r>
                      </m:e>
                    </m:acc>
                  </m:oMath>
                </a14:m>
                <a:r>
                  <a:rPr lang="en-US" sz="1600" smtClean="0">
                    <a:solidFill>
                      <a:srgbClr val="262600"/>
                    </a:solidFill>
                    <a:latin typeface="Arial" panose="020B0604020202020204" pitchFamily="34" charset="0"/>
                  </a:rPr>
                  <a:t> </a:t>
                </a:r>
                <a:r>
                  <a:rPr lang="vi-VN" sz="1600" smtClean="0">
                    <a:solidFill>
                      <a:srgbClr val="262600"/>
                    </a:solidFill>
                    <a:latin typeface="Arial" panose="020B0604020202020204" pitchFamily="34" charset="0"/>
                  </a:rPr>
                  <a:t>cùng có điểm đầu là </a:t>
                </a:r>
                <a14:m>
                  <m:oMath xmlns:m="http://schemas.openxmlformats.org/officeDocument/2006/math">
                    <m:r>
                      <a:rPr lang="vi-VN" sz="1600" i="1" smtClean="0">
                        <a:solidFill>
                          <a:srgbClr val="262600"/>
                        </a:solidFill>
                        <a:latin typeface="Cambria Math" panose="02040503050406030204" pitchFamily="18" charset="0"/>
                      </a:rPr>
                      <m:t>𝐵</m:t>
                    </m:r>
                    <m:r>
                      <a:rPr lang="vi-VN" sz="1600" i="1" smtClean="0">
                        <a:solidFill>
                          <a:srgbClr val="262600"/>
                        </a:solidFill>
                        <a:latin typeface="Cambria Math" panose="02040503050406030204" pitchFamily="18" charset="0"/>
                      </a:rPr>
                      <m:t>′ </m:t>
                    </m:r>
                  </m:oMath>
                </a14:m>
                <a:r>
                  <a:rPr lang="vi-VN" sz="1600" smtClean="0">
                    <a:solidFill>
                      <a:srgbClr val="262600"/>
                    </a:solidFill>
                    <a:latin typeface="Arial" panose="020B0604020202020204" pitchFamily="34" charset="0"/>
                  </a:rPr>
                  <a:t>và đều có độ dài bằng 1.</a:t>
                </a:r>
                <a:endParaRPr lang="vi-VN" sz="1600" smtClean="0"/>
              </a:p>
            </p:txBody>
          </p:sp>
        </mc:Choice>
        <mc:Fallback xmlns="">
          <p:sp>
            <p:nvSpPr>
              <p:cNvPr id="10" name="Rectangle 9"/>
              <p:cNvSpPr>
                <a:spLocks noRot="1" noChangeAspect="1" noMove="1" noResize="1" noEditPoints="1" noAdjustHandles="1" noChangeArrowheads="1" noChangeShapeType="1" noTextEdit="1"/>
              </p:cNvSpPr>
              <p:nvPr/>
            </p:nvSpPr>
            <p:spPr>
              <a:xfrm>
                <a:off x="499006" y="2077987"/>
                <a:ext cx="5292366" cy="2014398"/>
              </a:xfrm>
              <a:prstGeom prst="rect">
                <a:avLst/>
              </a:prstGeom>
              <a:blipFill>
                <a:blip r:embed="rId7"/>
                <a:stretch>
                  <a:fillRect l="-691" r="-576" b="-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99006" y="4013541"/>
                <a:ext cx="8313203" cy="906402"/>
              </a:xfrm>
              <a:prstGeom prst="rect">
                <a:avLst/>
              </a:prstGeom>
            </p:spPr>
            <p:txBody>
              <a:bodyPr wrap="square">
                <a:spAutoFit/>
              </a:bodyPr>
              <a:lstStyle/>
              <a:p>
                <a:pPr lvl="0" algn="just">
                  <a:lnSpc>
                    <a:spcPct val="150000"/>
                  </a:lnSpc>
                </a:pPr>
                <a:r>
                  <a:rPr lang="vi-VN" sz="1600">
                    <a:solidFill>
                      <a:srgbClr val="3C3C00"/>
                    </a:solidFill>
                    <a:latin typeface="Arial" panose="020B0604020202020204" pitchFamily="34" charset="0"/>
                  </a:rPr>
                  <a:t>Từ các điều trên, suy ra có thể lập một hệ toạ độ </a:t>
                </a:r>
                <a14:m>
                  <m:oMath xmlns:m="http://schemas.openxmlformats.org/officeDocument/2006/math">
                    <m:r>
                      <a:rPr lang="vi-VN" sz="1600" i="1">
                        <a:solidFill>
                          <a:srgbClr val="3C3C00"/>
                        </a:solidFill>
                        <a:latin typeface="Cambria Math" panose="02040503050406030204" pitchFamily="18" charset="0"/>
                      </a:rPr>
                      <m:t>𝑂𝑥𝑦𝑧</m:t>
                    </m:r>
                  </m:oMath>
                </a14:m>
                <a:r>
                  <a:rPr lang="vi-VN" sz="1600">
                    <a:solidFill>
                      <a:srgbClr val="3C3C00"/>
                    </a:solidFill>
                    <a:latin typeface="Arial" panose="020B0604020202020204" pitchFamily="34" charset="0"/>
                  </a:rPr>
                  <a:t> có gốc </a:t>
                </a:r>
                <a14:m>
                  <m:oMath xmlns:m="http://schemas.openxmlformats.org/officeDocument/2006/math">
                    <m:r>
                      <a:rPr lang="vi-VN" sz="1600" i="1">
                        <a:solidFill>
                          <a:srgbClr val="3C3C00"/>
                        </a:solidFill>
                        <a:latin typeface="Cambria Math" panose="02040503050406030204" pitchFamily="18" charset="0"/>
                      </a:rPr>
                      <m:t>𝑂</m:t>
                    </m:r>
                  </m:oMath>
                </a14:m>
                <a:r>
                  <a:rPr lang="vi-VN" sz="1600">
                    <a:solidFill>
                      <a:srgbClr val="3C3C00"/>
                    </a:solidFill>
                    <a:latin typeface="Arial" panose="020B0604020202020204" pitchFamily="34" charset="0"/>
                  </a:rPr>
                  <a:t> trùng với đỉnh </a:t>
                </a:r>
                <a14:m>
                  <m:oMath xmlns:m="http://schemas.openxmlformats.org/officeDocument/2006/math">
                    <m:r>
                      <a:rPr lang="vi-VN" sz="1600" i="1">
                        <a:solidFill>
                          <a:srgbClr val="3C3C00"/>
                        </a:solidFill>
                        <a:latin typeface="Cambria Math" panose="02040503050406030204" pitchFamily="18" charset="0"/>
                      </a:rPr>
                      <m:t>𝐵</m:t>
                    </m:r>
                    <m:r>
                      <a:rPr lang="vi-VN" sz="1600" i="1">
                        <a:solidFill>
                          <a:srgbClr val="3C3C00"/>
                        </a:solidFill>
                        <a:latin typeface="Cambria Math" panose="02040503050406030204" pitchFamily="18" charset="0"/>
                      </a:rPr>
                      <m:t>′</m:t>
                    </m:r>
                  </m:oMath>
                </a14:m>
                <a:r>
                  <a:rPr lang="vi-VN" sz="1600">
                    <a:solidFill>
                      <a:srgbClr val="3C3C00"/>
                    </a:solidFill>
                    <a:latin typeface="Arial" panose="020B0604020202020204" pitchFamily="34" charset="0"/>
                  </a:rPr>
                  <a:t> và các vectơ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𝑖</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𝑗</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𝑘</m:t>
                        </m:r>
                      </m:e>
                    </m:acc>
                  </m:oMath>
                </a14:m>
                <a:r>
                  <a:rPr lang="en-US" sz="1600">
                    <a:solidFill>
                      <a:srgbClr val="3C3C00"/>
                    </a:solidFill>
                    <a:latin typeface="Arial" panose="020B0604020202020204" pitchFamily="34" charset="0"/>
                  </a:rPr>
                  <a:t> </a:t>
                </a:r>
                <a:r>
                  <a:rPr lang="vi-VN" sz="1600">
                    <a:solidFill>
                      <a:srgbClr val="3C3C00"/>
                    </a:solidFill>
                    <a:latin typeface="Arial" panose="020B0604020202020204" pitchFamily="34" charset="0"/>
                  </a:rPr>
                  <a:t>lần lượt là các vectơ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600" i="1">
                                <a:latin typeface="Cambria Math" panose="02040503050406030204" pitchFamily="18" charset="0"/>
                                <a:ea typeface="Arial" panose="020B0604020202020204" pitchFamily="34" charset="0"/>
                                <a:cs typeface="Times New Roman" panose="02020603050405020304" pitchFamily="18" charset="0"/>
                              </a:rPr>
                            </m:ctrlPr>
                          </m:sSupPr>
                          <m:e>
                            <m:r>
                              <a:rPr lang="en-US" sz="1600" i="1">
                                <a:latin typeface="Cambria Math" panose="02040503050406030204" pitchFamily="18" charset="0"/>
                                <a:ea typeface="Arial" panose="020B0604020202020204" pitchFamily="34" charset="0"/>
                                <a:cs typeface="Times New Roman" panose="02020603050405020304" pitchFamily="18" charset="0"/>
                              </a:rPr>
                              <m:t>𝐵</m:t>
                            </m:r>
                          </m:e>
                          <m:sup>
                            <m:r>
                              <a:rPr lang="en-US" sz="1600" i="1">
                                <a:latin typeface="Cambria Math" panose="02040503050406030204" pitchFamily="18" charset="0"/>
                                <a:ea typeface="Arial" panose="020B0604020202020204" pitchFamily="34" charset="0"/>
                                <a:cs typeface="Times New Roman" panose="02020603050405020304" pitchFamily="18" charset="0"/>
                              </a:rPr>
                              <m:t>′</m:t>
                            </m:r>
                          </m:sup>
                        </m:sSup>
                        <m:r>
                          <a:rPr lang="en-US" sz="1600" i="1">
                            <a:latin typeface="Cambria Math" panose="02040503050406030204" pitchFamily="18" charset="0"/>
                            <a:ea typeface="Arial" panose="020B0604020202020204" pitchFamily="34" charset="0"/>
                            <a:cs typeface="Times New Roman" panose="02020603050405020304" pitchFamily="18" charset="0"/>
                          </a:rPr>
                          <m:t>𝐴</m:t>
                        </m:r>
                        <m:r>
                          <a:rPr lang="en-US" sz="1600" i="1">
                            <a:latin typeface="Cambria Math" panose="02040503050406030204" pitchFamily="18" charset="0"/>
                            <a:ea typeface="Arial" panose="020B0604020202020204" pitchFamily="34" charset="0"/>
                            <a:cs typeface="Times New Roman" panose="02020603050405020304" pitchFamily="18" charset="0"/>
                          </a:rPr>
                          <m:t>′</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𝐵</m:t>
                            </m:r>
                          </m:e>
                          <m:sup>
                            <m:r>
                              <a:rPr lang="en-US" sz="1600" i="1">
                                <a:latin typeface="Cambria Math" panose="02040503050406030204" pitchFamily="18" charset="0"/>
                                <a:ea typeface="PMingLiU"/>
                                <a:cs typeface="Times New Roman" panose="02020603050405020304" pitchFamily="18" charset="0"/>
                              </a:rPr>
                              <m:t>′</m:t>
                            </m:r>
                          </m:sup>
                        </m:sSup>
                        <m:r>
                          <a:rPr lang="en-US" sz="1600" i="1">
                            <a:latin typeface="Cambria Math" panose="02040503050406030204" pitchFamily="18" charset="0"/>
                            <a:ea typeface="PMingLiU"/>
                            <a:cs typeface="Times New Roman" panose="02020603050405020304" pitchFamily="18" charset="0"/>
                          </a:rPr>
                          <m:t>𝐶</m:t>
                        </m:r>
                        <m:r>
                          <a:rPr lang="en-US" sz="1600" i="1">
                            <a:latin typeface="Cambria Math" panose="02040503050406030204" pitchFamily="18" charset="0"/>
                            <a:ea typeface="PMingLiU"/>
                            <a:cs typeface="Times New Roman" panose="02020603050405020304" pitchFamily="18" charset="0"/>
                          </a:rPr>
                          <m:t>′</m:t>
                        </m:r>
                      </m:e>
                    </m:acc>
                    <m:r>
                      <a:rPr lang="en-US" sz="1600" i="1">
                        <a:latin typeface="Cambria Math" panose="02040503050406030204" pitchFamily="18" charset="0"/>
                        <a:ea typeface="PMingLiU"/>
                        <a:cs typeface="Times New Roman" panose="02020603050405020304" pitchFamily="18" charset="0"/>
                      </a:rPr>
                      <m:t>, </m:t>
                    </m:r>
                    <m:acc>
                      <m:accPr>
                        <m:chr m:val="⃗"/>
                        <m:ctrlPr>
                          <a:rPr lang="en-US" sz="1600" i="1">
                            <a:latin typeface="Cambria Math" panose="02040503050406030204" pitchFamily="18" charset="0"/>
                            <a:ea typeface="PMingLiU"/>
                            <a:cs typeface="Times New Roman" panose="02020603050405020304" pitchFamily="18" charset="0"/>
                          </a:rPr>
                        </m:ctrlPr>
                      </m:accPr>
                      <m:e>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𝐵</m:t>
                            </m:r>
                          </m:e>
                          <m:sup>
                            <m:r>
                              <a:rPr lang="en-US" sz="1600" i="1">
                                <a:latin typeface="Cambria Math" panose="02040503050406030204" pitchFamily="18" charset="0"/>
                                <a:ea typeface="PMingLiU"/>
                                <a:cs typeface="Times New Roman" panose="02020603050405020304" pitchFamily="18" charset="0"/>
                              </a:rPr>
                              <m:t>′</m:t>
                            </m:r>
                          </m:sup>
                        </m:sSup>
                        <m:r>
                          <a:rPr lang="en-US" sz="1600" i="1">
                            <a:latin typeface="Cambria Math" panose="02040503050406030204" pitchFamily="18" charset="0"/>
                            <a:ea typeface="PMingLiU"/>
                            <a:cs typeface="Times New Roman" panose="02020603050405020304" pitchFamily="18" charset="0"/>
                          </a:rPr>
                          <m:t>𝐵</m:t>
                        </m:r>
                      </m:e>
                    </m:acc>
                  </m:oMath>
                </a14:m>
                <a:r>
                  <a:rPr lang="vi-VN" sz="1600">
                    <a:solidFill>
                      <a:srgbClr val="3C3C00"/>
                    </a:solidFill>
                    <a:latin typeface="Arial" panose="020B0604020202020204" pitchFamily="34" charset="0"/>
                  </a:rPr>
                  <a:t>.</a:t>
                </a:r>
                <a:endParaRPr lang="vi-VN" sz="1600"/>
              </a:p>
            </p:txBody>
          </p:sp>
        </mc:Choice>
        <mc:Fallback xmlns="">
          <p:sp>
            <p:nvSpPr>
              <p:cNvPr id="11" name="Rectangle 10"/>
              <p:cNvSpPr>
                <a:spLocks noRot="1" noChangeAspect="1" noMove="1" noResize="1" noEditPoints="1" noAdjustHandles="1" noChangeArrowheads="1" noChangeShapeType="1" noTextEdit="1"/>
              </p:cNvSpPr>
              <p:nvPr/>
            </p:nvSpPr>
            <p:spPr>
              <a:xfrm>
                <a:off x="499006" y="4013541"/>
                <a:ext cx="8313203" cy="906402"/>
              </a:xfrm>
              <a:prstGeom prst="rect">
                <a:avLst/>
              </a:prstGeom>
              <a:blipFill>
                <a:blip r:embed="rId8"/>
                <a:stretch>
                  <a:fillRect l="-440" r="-367" b="-67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Effect transition="in" filter="fade">
                                      <p:cBhvr>
                                        <p:cTn id="29" dur="500"/>
                                        <p:tgtEl>
                                          <p:spTgt spid="1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grpSp>
        <p:nvGrpSpPr>
          <p:cNvPr id="16" name="Group 15"/>
          <p:cNvGrpSpPr/>
          <p:nvPr/>
        </p:nvGrpSpPr>
        <p:grpSpPr>
          <a:xfrm>
            <a:off x="473103" y="328883"/>
            <a:ext cx="8273331" cy="1359218"/>
            <a:chOff x="1066800" y="657766"/>
            <a:chExt cx="16546662" cy="2718434"/>
          </a:xfrm>
        </p:grpSpPr>
        <p:sp>
          <p:nvSpPr>
            <p:cNvPr id="17" name="TextBox 16"/>
            <p:cNvSpPr txBox="1"/>
            <p:nvPr/>
          </p:nvSpPr>
          <p:spPr>
            <a:xfrm>
              <a:off x="1066800" y="1015556"/>
              <a:ext cx="3140766" cy="203132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defRPr/>
              </a:pPr>
              <a:r>
                <a:rPr lang="en-US" sz="2000" b="1" kern="1200">
                  <a:solidFill>
                    <a:srgbClr val="070185"/>
                  </a:solidFill>
                  <a:ea typeface="+mn-ea"/>
                  <a:cs typeface="Arial" panose="020B0604020202020204" pitchFamily="34" charset="0"/>
                </a:rPr>
                <a:t>Luyện tập 1</a:t>
              </a:r>
              <a:endParaRPr lang="en-US" sz="20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4434964" y="657766"/>
                  <a:ext cx="13178498" cy="2718434"/>
                </a:xfrm>
                <a:prstGeom prst="rect">
                  <a:avLst/>
                </a:prstGeom>
              </p:spPr>
              <p:txBody>
                <a:bodyPr wrap="square">
                  <a:spAutoFit/>
                </a:bodyPr>
                <a:lstStyle/>
                <a:p>
                  <a:pPr lvl="0" algn="just">
                    <a:lnSpc>
                      <a:spcPct val="150000"/>
                    </a:lnSpc>
                    <a:buClr>
                      <a:srgbClr val="2D1549"/>
                    </a:buClr>
                    <a:buSzPts val="1100"/>
                    <a:defRPr/>
                  </a:pPr>
                  <a:r>
                    <a:rPr lang="vi-VN" sz="1600" kern="1200" smtClean="0">
                      <a:latin typeface="Arial" panose="020B0604020202020204" pitchFamily="34" charset="0"/>
                      <a:ea typeface="+mn-ea"/>
                      <a:cs typeface="Arial" panose="020B0604020202020204" pitchFamily="34" charset="0"/>
                    </a:rPr>
                    <a:t>Cho </a:t>
                  </a:r>
                  <a:r>
                    <a:rPr lang="vi-VN" sz="1600">
                      <a:ea typeface="PMingLiU"/>
                      <a:cs typeface="Times New Roman" panose="02020603050405020304" pitchFamily="18" charset="0"/>
                    </a:rPr>
                    <a:t>hình hộp chữ nhật </a:t>
                  </a:r>
                  <a14:m>
                    <m:oMath xmlns:m="http://schemas.openxmlformats.org/officeDocument/2006/math">
                      <m:r>
                        <a:rPr lang="vi-VN" sz="1600" i="1" kern="1200">
                          <a:latin typeface="Cambria Math" panose="02040503050406030204" pitchFamily="18" charset="0"/>
                          <a:ea typeface="+mn-ea"/>
                          <a:cs typeface="Arial" panose="020B0604020202020204" pitchFamily="34" charset="0"/>
                        </a:rPr>
                        <m:t>𝐴𝐵𝐶𝐷</m:t>
                      </m:r>
                      <m:r>
                        <a:rPr lang="vi-VN" sz="1600" i="1" kern="1200">
                          <a:latin typeface="Cambria Math" panose="02040503050406030204" pitchFamily="18" charset="0"/>
                          <a:ea typeface="+mn-ea"/>
                          <a:cs typeface="Arial" panose="020B0604020202020204" pitchFamily="34" charset="0"/>
                        </a:rPr>
                        <m:t>.</m:t>
                      </m:r>
                      <m:sSup>
                        <m:sSupPr>
                          <m:ctrlPr>
                            <a:rPr lang="vi-VN" sz="1600" i="1" kern="1200">
                              <a:latin typeface="Cambria Math" panose="02040503050406030204" pitchFamily="18" charset="0"/>
                              <a:ea typeface="+mn-ea"/>
                              <a:cs typeface="Arial" panose="020B0604020202020204" pitchFamily="34" charset="0"/>
                            </a:rPr>
                          </m:ctrlPr>
                        </m:sSupPr>
                        <m:e>
                          <m:r>
                            <a:rPr lang="vi-VN" sz="1600" i="1" kern="1200">
                              <a:latin typeface="Cambria Math" panose="02040503050406030204" pitchFamily="18" charset="0"/>
                              <a:ea typeface="+mn-ea"/>
                              <a:cs typeface="Arial" panose="020B0604020202020204" pitchFamily="34" charset="0"/>
                            </a:rPr>
                            <m:t>𝐴</m:t>
                          </m:r>
                        </m:e>
                        <m:sup>
                          <m:r>
                            <a:rPr lang="vi-VN" sz="1600" i="1" kern="1200">
                              <a:latin typeface="Cambria Math" panose="02040503050406030204" pitchFamily="18" charset="0"/>
                              <a:ea typeface="+mn-ea"/>
                              <a:cs typeface="Arial" panose="020B0604020202020204" pitchFamily="34" charset="0"/>
                            </a:rPr>
                            <m:t>′</m:t>
                          </m:r>
                        </m:sup>
                      </m:sSup>
                      <m:sSup>
                        <m:sSupPr>
                          <m:ctrlPr>
                            <a:rPr lang="vi-VN" sz="1600" i="1" kern="1200">
                              <a:latin typeface="Cambria Math" panose="02040503050406030204" pitchFamily="18" charset="0"/>
                              <a:ea typeface="+mn-ea"/>
                              <a:cs typeface="Arial" panose="020B0604020202020204" pitchFamily="34" charset="0"/>
                            </a:rPr>
                          </m:ctrlPr>
                        </m:sSupPr>
                        <m:e>
                          <m:r>
                            <a:rPr lang="vi-VN" sz="1600" i="1" kern="1200">
                              <a:latin typeface="Cambria Math" panose="02040503050406030204" pitchFamily="18" charset="0"/>
                              <a:ea typeface="+mn-ea"/>
                              <a:cs typeface="Arial" panose="020B0604020202020204" pitchFamily="34" charset="0"/>
                            </a:rPr>
                            <m:t>𝐵</m:t>
                          </m:r>
                        </m:e>
                        <m:sup>
                          <m:r>
                            <a:rPr lang="vi-VN" sz="1600" i="1" kern="1200">
                              <a:latin typeface="Cambria Math" panose="02040503050406030204" pitchFamily="18" charset="0"/>
                              <a:ea typeface="+mn-ea"/>
                              <a:cs typeface="Arial" panose="020B0604020202020204" pitchFamily="34" charset="0"/>
                            </a:rPr>
                            <m:t>′</m:t>
                          </m:r>
                        </m:sup>
                      </m:sSup>
                      <m:sSup>
                        <m:sSupPr>
                          <m:ctrlPr>
                            <a:rPr lang="vi-VN" sz="1600" i="1" kern="1200">
                              <a:latin typeface="Cambria Math" panose="02040503050406030204" pitchFamily="18" charset="0"/>
                              <a:ea typeface="+mn-ea"/>
                              <a:cs typeface="Arial" panose="020B0604020202020204" pitchFamily="34" charset="0"/>
                            </a:rPr>
                          </m:ctrlPr>
                        </m:sSupPr>
                        <m:e>
                          <m:r>
                            <a:rPr lang="vi-VN" sz="1600" i="1" kern="1200">
                              <a:latin typeface="Cambria Math" panose="02040503050406030204" pitchFamily="18" charset="0"/>
                              <a:ea typeface="+mn-ea"/>
                              <a:cs typeface="Arial" panose="020B0604020202020204" pitchFamily="34" charset="0"/>
                            </a:rPr>
                            <m:t>𝐶</m:t>
                          </m:r>
                        </m:e>
                        <m:sup>
                          <m:r>
                            <a:rPr lang="vi-VN" sz="1600" i="1" kern="1200">
                              <a:latin typeface="Cambria Math" panose="02040503050406030204" pitchFamily="18" charset="0"/>
                              <a:ea typeface="+mn-ea"/>
                              <a:cs typeface="Arial" panose="020B0604020202020204" pitchFamily="34" charset="0"/>
                            </a:rPr>
                            <m:t>′</m:t>
                          </m:r>
                        </m:sup>
                      </m:sSup>
                      <m:sSup>
                        <m:sSupPr>
                          <m:ctrlPr>
                            <a:rPr lang="vi-VN" sz="1600" i="1" kern="1200">
                              <a:latin typeface="Cambria Math" panose="02040503050406030204" pitchFamily="18" charset="0"/>
                              <a:ea typeface="+mn-ea"/>
                              <a:cs typeface="Arial" panose="020B0604020202020204" pitchFamily="34" charset="0"/>
                            </a:rPr>
                          </m:ctrlPr>
                        </m:sSupPr>
                        <m:e>
                          <m:r>
                            <a:rPr lang="vi-VN" sz="1600" i="1" kern="1200">
                              <a:latin typeface="Cambria Math" panose="02040503050406030204" pitchFamily="18" charset="0"/>
                              <a:ea typeface="+mn-ea"/>
                              <a:cs typeface="Arial" panose="020B0604020202020204" pitchFamily="34" charset="0"/>
                            </a:rPr>
                            <m:t>𝐷</m:t>
                          </m:r>
                        </m:e>
                        <m:sup>
                          <m:r>
                            <a:rPr lang="vi-VN" sz="1600" i="1" kern="1200">
                              <a:latin typeface="Cambria Math" panose="02040503050406030204" pitchFamily="18" charset="0"/>
                              <a:ea typeface="+mn-ea"/>
                              <a:cs typeface="Arial" panose="020B0604020202020204" pitchFamily="34" charset="0"/>
                            </a:rPr>
                            <m:t>′</m:t>
                          </m:r>
                        </m:sup>
                      </m:sSup>
                      <m:r>
                        <a:rPr lang="en-US" sz="1600" b="0" i="1" kern="1200" smtClean="0">
                          <a:latin typeface="Cambria Math" panose="02040503050406030204" pitchFamily="18" charset="0"/>
                          <a:ea typeface="+mn-ea"/>
                          <a:cs typeface="Arial" panose="020B0604020202020204" pitchFamily="34" charset="0"/>
                        </a:rPr>
                        <m:t>.</m:t>
                      </m:r>
                    </m:oMath>
                  </a14:m>
                  <a:r>
                    <a:rPr lang="en-US" sz="1600" smtClean="0">
                      <a:latin typeface="+mn-lt"/>
                      <a:ea typeface="Arial" panose="020B0604020202020204" pitchFamily="34" charset="0"/>
                      <a:cs typeface="Times New Roman" panose="02020603050405020304" pitchFamily="18" charset="0"/>
                    </a:rPr>
                    <a:t> </a:t>
                  </a:r>
                  <a:r>
                    <a:rPr lang="vi-VN" sz="1600" smtClean="0">
                      <a:latin typeface="+mn-lt"/>
                      <a:ea typeface="Arial" panose="020B0604020202020204" pitchFamily="34" charset="0"/>
                      <a:cs typeface="Times New Roman" panose="02020603050405020304" pitchFamily="18" charset="0"/>
                    </a:rPr>
                    <a:t>Có </a:t>
                  </a:r>
                  <a:r>
                    <a:rPr lang="vi-VN" sz="1600">
                      <a:latin typeface="+mn-lt"/>
                      <a:ea typeface="Arial" panose="020B0604020202020204" pitchFamily="34" charset="0"/>
                      <a:cs typeface="Times New Roman" panose="02020603050405020304" pitchFamily="18" charset="0"/>
                    </a:rPr>
                    <a:t>thể lập </a:t>
                  </a:r>
                  <a:r>
                    <a:rPr lang="vi-VN" sz="1600" smtClean="0">
                      <a:latin typeface="+mn-lt"/>
                      <a:ea typeface="Arial" panose="020B0604020202020204" pitchFamily="34" charset="0"/>
                      <a:cs typeface="Times New Roman" panose="02020603050405020304" pitchFamily="18" charset="0"/>
                    </a:rPr>
                    <a:t>một </a:t>
                  </a:r>
                  <a:r>
                    <a:rPr lang="vi-VN" sz="1600">
                      <a:latin typeface="+mn-lt"/>
                      <a:ea typeface="Arial" panose="020B0604020202020204" pitchFamily="34" charset="0"/>
                      <a:cs typeface="Times New Roman" panose="02020603050405020304" pitchFamily="18" charset="0"/>
                    </a:rPr>
                    <a:t>hệ </a:t>
                  </a:r>
                  <a14:m>
                    <m:oMath xmlns:m="http://schemas.openxmlformats.org/officeDocument/2006/math">
                      <m:r>
                        <a:rPr lang="vi-VN" sz="16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vi-VN" sz="1600" i="1">
                      <a:effectLst/>
                      <a:latin typeface="+mn-lt"/>
                      <a:ea typeface="PMingLiU"/>
                      <a:cs typeface="Times New Roman" panose="02020603050405020304" pitchFamily="18" charset="0"/>
                    </a:rPr>
                    <a:t> </a:t>
                  </a:r>
                  <a:r>
                    <a:rPr lang="vi-VN" sz="1600">
                      <a:effectLst/>
                      <a:latin typeface="+mn-lt"/>
                      <a:ea typeface="PMingLiU"/>
                      <a:cs typeface="Times New Roman" panose="02020603050405020304" pitchFamily="18" charset="0"/>
                    </a:rPr>
                    <a:t>có </a:t>
                  </a:r>
                  <a:r>
                    <a:rPr lang="vi-VN" sz="1600" smtClean="0">
                      <a:effectLst/>
                      <a:latin typeface="+mn-lt"/>
                      <a:ea typeface="PMingLiU"/>
                      <a:cs typeface="Times New Roman" panose="02020603050405020304" pitchFamily="18" charset="0"/>
                    </a:rPr>
                    <a:t>gốc</a:t>
                  </a:r>
                  <a:r>
                    <a:rPr lang="en-US" sz="1600" smtClean="0">
                      <a:effectLst/>
                      <a:latin typeface="+mn-lt"/>
                      <a:ea typeface="PMingLiU"/>
                      <a:cs typeface="Times New Roman" panose="02020603050405020304" pitchFamily="18" charset="0"/>
                    </a:rPr>
                    <a:t> </a:t>
                  </a:r>
                  <a14:m>
                    <m:oMath xmlns:m="http://schemas.openxmlformats.org/officeDocument/2006/math">
                      <m:r>
                        <a:rPr lang="vi-VN" sz="1600" i="1">
                          <a:latin typeface="Cambria Math" panose="02040503050406030204" pitchFamily="18" charset="0"/>
                          <a:ea typeface="Arial" panose="020B0604020202020204" pitchFamily="34" charset="0"/>
                          <a:cs typeface="Times New Roman" panose="02020603050405020304" pitchFamily="18" charset="0"/>
                        </a:rPr>
                        <m:t>𝑂</m:t>
                      </m:r>
                    </m:oMath>
                  </a14:m>
                  <a:r>
                    <a:rPr lang="en-US" sz="1600" smtClean="0">
                      <a:effectLst/>
                      <a:latin typeface="+mn-lt"/>
                      <a:ea typeface="PMingLiU"/>
                      <a:cs typeface="Times New Roman" panose="02020603050405020304" pitchFamily="18" charset="0"/>
                    </a:rPr>
                    <a:t> </a:t>
                  </a:r>
                  <a:r>
                    <a:rPr lang="vi-VN" sz="1600">
                      <a:effectLst/>
                      <a:latin typeface="+mn-lt"/>
                      <a:ea typeface="PMingLiU"/>
                      <a:cs typeface="Times New Roman" panose="02020603050405020304" pitchFamily="18" charset="0"/>
                    </a:rPr>
                    <a:t>trùng với đỉnh </a:t>
                  </a:r>
                  <a14:m>
                    <m:oMath xmlns:m="http://schemas.openxmlformats.org/officeDocument/2006/math">
                      <m:r>
                        <a:rPr lang="vi-VN" sz="1600" i="1">
                          <a:effectLst/>
                          <a:latin typeface="Cambria Math" panose="02040503050406030204" pitchFamily="18" charset="0"/>
                          <a:ea typeface="PMingLiU"/>
                          <a:cs typeface="Times New Roman" panose="02020603050405020304" pitchFamily="18" charset="0"/>
                        </a:rPr>
                        <m:t>𝐶</m:t>
                      </m:r>
                      <m:r>
                        <a:rPr lang="en-US" sz="1600" b="0" i="0" smtClean="0">
                          <a:effectLst/>
                          <a:latin typeface="Cambria Math" panose="02040503050406030204" pitchFamily="18" charset="0"/>
                          <a:ea typeface="PMingLiU"/>
                          <a:cs typeface="Times New Roman" panose="02020603050405020304" pitchFamily="18" charset="0"/>
                        </a:rPr>
                        <m:t> </m:t>
                      </m:r>
                    </m:oMath>
                  </a14:m>
                  <a:r>
                    <a:rPr lang="vi-VN" sz="1600" smtClean="0">
                      <a:effectLst/>
                      <a:latin typeface="+mn-lt"/>
                      <a:ea typeface="PMingLiU"/>
                      <a:cs typeface="Times New Roman" panose="02020603050405020304" pitchFamily="18" charset="0"/>
                    </a:rPr>
                    <a:t>và</a:t>
                  </a:r>
                  <a:r>
                    <a:rPr lang="en-US" sz="1600" smtClean="0">
                      <a:effectLst/>
                      <a:latin typeface="+mn-lt"/>
                      <a:ea typeface="PMingLiU"/>
                      <a:cs typeface="Times New Roman" panose="02020603050405020304" pitchFamily="18" charset="0"/>
                    </a:rPr>
                    <a:t> các vectơ</a:t>
                  </a:r>
                  <a:r>
                    <a:rPr lang="vi-VN" sz="1600" smtClean="0">
                      <a:effectLst/>
                      <a:latin typeface="+mn-lt"/>
                      <a:ea typeface="PMingLiU"/>
                      <a:cs typeface="Times New Roman" panose="02020603050405020304" pitchFamily="18" charset="0"/>
                    </a:rPr>
                    <a:t>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𝑖</m:t>
                          </m:r>
                        </m:e>
                      </m:acc>
                      <m:r>
                        <a:rPr lang="vi-VN"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𝑗</m:t>
                          </m:r>
                        </m:e>
                      </m:acc>
                      <m:r>
                        <a:rPr lang="vi-VN"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𝑘</m:t>
                          </m:r>
                        </m:e>
                      </m:acc>
                    </m:oMath>
                  </a14:m>
                  <a:r>
                    <a:rPr lang="vi-VN" sz="1600">
                      <a:effectLst/>
                      <a:latin typeface="+mn-lt"/>
                      <a:ea typeface="PMingLiU"/>
                      <a:cs typeface="Times New Roman" panose="02020603050405020304" pitchFamily="18" charset="0"/>
                    </a:rPr>
                    <a:t> lần lượt cùng hướng với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𝐶𝐵</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𝐶𝐷</m:t>
                          </m:r>
                        </m:e>
                      </m:acc>
                      <m:r>
                        <a:rPr lang="vi-VN"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vi-VN" sz="1600" i="1">
                              <a:effectLst/>
                              <a:latin typeface="Cambria Math" panose="02040503050406030204" pitchFamily="18" charset="0"/>
                              <a:ea typeface="PMingLiU"/>
                              <a:cs typeface="Times New Roman" panose="02020603050405020304" pitchFamily="18" charset="0"/>
                            </a:rPr>
                            <m:t>𝐶</m:t>
                          </m:r>
                          <m:sSup>
                            <m:sSupPr>
                              <m:ctrlPr>
                                <a:rPr lang="en-US" sz="1600" i="1">
                                  <a:effectLst/>
                                  <a:latin typeface="Cambria Math" panose="02040503050406030204" pitchFamily="18" charset="0"/>
                                  <a:ea typeface="PMingLiU"/>
                                  <a:cs typeface="Times New Roman" panose="02020603050405020304" pitchFamily="18" charset="0"/>
                                </a:rPr>
                              </m:ctrlPr>
                            </m:sSupPr>
                            <m:e>
                              <m:r>
                                <a:rPr lang="vi-VN" sz="1600" i="1">
                                  <a:effectLst/>
                                  <a:latin typeface="Cambria Math" panose="02040503050406030204" pitchFamily="18" charset="0"/>
                                  <a:ea typeface="PMingLiU"/>
                                  <a:cs typeface="Times New Roman" panose="02020603050405020304" pitchFamily="18" charset="0"/>
                                </a:rPr>
                                <m:t>𝐶</m:t>
                              </m:r>
                            </m:e>
                            <m:sup>
                              <m:r>
                                <a:rPr lang="vi-VN" sz="1600" i="1">
                                  <a:effectLst/>
                                  <a:latin typeface="Cambria Math" panose="02040503050406030204" pitchFamily="18" charset="0"/>
                                  <a:ea typeface="PMingLiU"/>
                                  <a:cs typeface="Times New Roman" panose="02020603050405020304" pitchFamily="18" charset="0"/>
                                </a:rPr>
                                <m:t>′</m:t>
                              </m:r>
                            </m:sup>
                          </m:sSup>
                        </m:e>
                      </m:acc>
                    </m:oMath>
                  </a14:m>
                  <a:r>
                    <a:rPr lang="vi-VN" sz="1600">
                      <a:effectLst/>
                      <a:latin typeface="+mn-lt"/>
                      <a:ea typeface="PMingLiU"/>
                      <a:cs typeface="Times New Roman" panose="02020603050405020304" pitchFamily="18" charset="0"/>
                    </a:rPr>
                    <a:t> không</a:t>
                  </a:r>
                  <a:r>
                    <a:rPr lang="vi-VN" sz="1600" smtClean="0">
                      <a:effectLst/>
                      <a:latin typeface="+mn-lt"/>
                      <a:ea typeface="PMingLiU"/>
                      <a:cs typeface="Times New Roman" panose="02020603050405020304" pitchFamily="18" charset="0"/>
                    </a:rPr>
                    <a:t>?</a:t>
                  </a:r>
                  <a:r>
                    <a:rPr lang="en-US" sz="1600" smtClean="0">
                      <a:effectLst/>
                      <a:latin typeface="+mn-lt"/>
                      <a:ea typeface="PMingLiU"/>
                      <a:cs typeface="Times New Roman" panose="02020603050405020304" pitchFamily="18" charset="0"/>
                    </a:rPr>
                    <a:t> </a:t>
                  </a:r>
                  <a:r>
                    <a:rPr lang="vi-VN" sz="1600" kern="1200">
                      <a:latin typeface="Arial" panose="020B0604020202020204" pitchFamily="34" charset="0"/>
                      <a:ea typeface="+mn-ea"/>
                      <a:cs typeface="Arial" panose="020B0604020202020204" pitchFamily="34" charset="0"/>
                    </a:rPr>
                    <a:t>Giải thích vì sao</a:t>
                  </a:r>
                  <a:r>
                    <a:rPr lang="vi-VN" sz="1600" kern="1200" smtClean="0">
                      <a:latin typeface="Arial" panose="020B0604020202020204" pitchFamily="34" charset="0"/>
                      <a:ea typeface="+mn-ea"/>
                      <a:cs typeface="Arial" panose="020B0604020202020204" pitchFamily="34" charset="0"/>
                    </a:rPr>
                    <a:t>.</a:t>
                  </a:r>
                  <a:endParaRPr lang="vi-VN" sz="1600" kern="1200">
                    <a:latin typeface="Arial" panose="020B0604020202020204" pitchFamily="34" charset="0"/>
                    <a:ea typeface="+mn-ea"/>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4434964" y="657766"/>
                  <a:ext cx="13178498" cy="2718434"/>
                </a:xfrm>
                <a:prstGeom prst="rect">
                  <a:avLst/>
                </a:prstGeom>
                <a:blipFill>
                  <a:blip r:embed="rId3"/>
                  <a:stretch>
                    <a:fillRect l="-555" r="-463"/>
                  </a:stretch>
                </a:blipFill>
              </p:spPr>
              <p:txBody>
                <a:bodyPr/>
                <a:lstStyle/>
                <a:p>
                  <a:r>
                    <a:rPr lang="en-US">
                      <a:noFill/>
                    </a:rPr>
                    <a:t> </a:t>
                  </a:r>
                </a:p>
              </p:txBody>
            </p:sp>
          </mc:Fallback>
        </mc:AlternateContent>
      </p:grpSp>
      <p:sp>
        <p:nvSpPr>
          <p:cNvPr id="20" name="Rectangle 19"/>
          <p:cNvSpPr/>
          <p:nvPr/>
        </p:nvSpPr>
        <p:spPr>
          <a:xfrm>
            <a:off x="644056" y="1819189"/>
            <a:ext cx="1228476" cy="338554"/>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1200" cap="none" spc="0" normalizeH="0" baseline="0" noProof="0" dirty="0">
              <a:ln>
                <a:noFill/>
              </a:ln>
              <a:solidFill>
                <a:srgbClr val="C00000"/>
              </a:solidFill>
              <a:effectLst/>
              <a:uLnTx/>
              <a:uFillTx/>
              <a:latin typeface="Arial"/>
              <a:ea typeface="+mn-ea"/>
              <a:cs typeface="Arial"/>
              <a:sym typeface="Arial"/>
            </a:endParaRPr>
          </a:p>
        </p:txBody>
      </p:sp>
      <p:pic>
        <p:nvPicPr>
          <p:cNvPr id="21" name="Picture 20"/>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497439" y="2453491"/>
            <a:ext cx="2750185" cy="208661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530380" y="2284280"/>
                <a:ext cx="5160397" cy="2571473"/>
              </a:xfrm>
              <a:prstGeom prst="rect">
                <a:avLst/>
              </a:prstGeom>
            </p:spPr>
            <p:txBody>
              <a:bodyPr wrap="square">
                <a:spAutoFit/>
              </a:bodyPr>
              <a:lstStyle/>
              <a:p>
                <a:pPr algn="just">
                  <a:lnSpc>
                    <a:spcPct val="150000"/>
                  </a:lnSpc>
                </a:pPr>
                <a:r>
                  <a:rPr lang="en-US" sz="1600">
                    <a:latin typeface="+mn-lt"/>
                    <a:ea typeface="Arial" panose="020B0604020202020204" pitchFamily="34" charset="0"/>
                    <a:cs typeface="Times New Roman" panose="02020603050405020304" pitchFamily="18" charset="0"/>
                  </a:rPr>
                  <a:t>Hình hộp chữ nhật </a:t>
                </a: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𝐴𝐵𝐶𝐷</m:t>
                    </m:r>
                    <m:r>
                      <a:rPr lang="en-US" sz="1600" i="1">
                        <a:effectLst/>
                        <a:latin typeface="Cambria Math" panose="02040503050406030204" pitchFamily="18" charset="0"/>
                        <a:ea typeface="Arial" panose="020B0604020202020204" pitchFamily="34" charset="0"/>
                        <a:cs typeface="Times New Roman" panose="02020603050405020304" pitchFamily="18" charset="0"/>
                      </a:rPr>
                      <m:t>.</m:t>
                    </m:r>
                    <m:r>
                      <a:rPr lang="en-US" sz="1600" i="1">
                        <a:effectLst/>
                        <a:latin typeface="Cambria Math" panose="02040503050406030204" pitchFamily="18" charset="0"/>
                        <a:ea typeface="Arial" panose="020B0604020202020204" pitchFamily="34" charset="0"/>
                        <a:cs typeface="Times New Roman" panose="02020603050405020304" pitchFamily="18" charset="0"/>
                      </a:rPr>
                      <m:t>𝐴</m:t>
                    </m:r>
                    <m:r>
                      <a:rPr lang="en-US" sz="1600" i="1">
                        <a:effectLst/>
                        <a:latin typeface="Cambria Math" panose="02040503050406030204" pitchFamily="18" charset="0"/>
                        <a:ea typeface="Arial" panose="020B0604020202020204" pitchFamily="34" charset="0"/>
                        <a:cs typeface="Times New Roman" panose="02020603050405020304" pitchFamily="18" charset="0"/>
                      </a:rPr>
                      <m:t>′</m:t>
                    </m:r>
                    <m:r>
                      <a:rPr lang="en-US" sz="1600" i="1">
                        <a:effectLst/>
                        <a:latin typeface="Cambria Math" panose="02040503050406030204" pitchFamily="18" charset="0"/>
                        <a:ea typeface="Arial" panose="020B0604020202020204" pitchFamily="34" charset="0"/>
                        <a:cs typeface="Times New Roman" panose="02020603050405020304" pitchFamily="18" charset="0"/>
                      </a:rPr>
                      <m:t>𝐵</m:t>
                    </m:r>
                    <m:r>
                      <a:rPr lang="en-US" sz="1600" i="1">
                        <a:effectLst/>
                        <a:latin typeface="Cambria Math" panose="02040503050406030204" pitchFamily="18" charset="0"/>
                        <a:ea typeface="Arial" panose="020B0604020202020204" pitchFamily="34" charset="0"/>
                        <a:cs typeface="Times New Roman" panose="02020603050405020304" pitchFamily="18" charset="0"/>
                      </a:rPr>
                      <m:t>′</m:t>
                    </m:r>
                    <m:r>
                      <a:rPr lang="en-US" sz="1600" i="1">
                        <a:effectLst/>
                        <a:latin typeface="Cambria Math" panose="02040503050406030204" pitchFamily="18" charset="0"/>
                        <a:ea typeface="Arial" panose="020B0604020202020204" pitchFamily="34" charset="0"/>
                        <a:cs typeface="Times New Roman" panose="02020603050405020304" pitchFamily="18" charset="0"/>
                      </a:rPr>
                      <m:t>𝐶</m:t>
                    </m:r>
                    <m:r>
                      <a:rPr lang="en-US" sz="1600" i="1">
                        <a:effectLst/>
                        <a:latin typeface="Cambria Math" panose="02040503050406030204" pitchFamily="18" charset="0"/>
                        <a:ea typeface="Arial" panose="020B0604020202020204" pitchFamily="34" charset="0"/>
                        <a:cs typeface="Times New Roman" panose="02020603050405020304" pitchFamily="18" charset="0"/>
                      </a:rPr>
                      <m:t>′</m:t>
                    </m:r>
                    <m:r>
                      <a:rPr lang="en-US" sz="1600" i="1">
                        <a:effectLst/>
                        <a:latin typeface="Cambria Math" panose="02040503050406030204" pitchFamily="18" charset="0"/>
                        <a:ea typeface="Arial" panose="020B0604020202020204" pitchFamily="34" charset="0"/>
                        <a:cs typeface="Times New Roman" panose="02020603050405020304" pitchFamily="18" charset="0"/>
                      </a:rPr>
                      <m:t>𝐷</m:t>
                    </m:r>
                  </m:oMath>
                </a14:m>
                <a:r>
                  <a:rPr lang="en-US" sz="1600">
                    <a:effectLst/>
                    <a:latin typeface="+mn-lt"/>
                    <a:ea typeface="PMingLiU"/>
                    <a:cs typeface="Times New Roman" panose="02020603050405020304" pitchFamily="18" charset="0"/>
                  </a:rPr>
                  <a:t>có các cạnh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𝐶𝐵</m:t>
                    </m:r>
                    <m:r>
                      <a:rPr lang="en-US" sz="1600" i="1">
                        <a:effectLst/>
                        <a:latin typeface="Cambria Math" panose="02040503050406030204" pitchFamily="18" charset="0"/>
                        <a:ea typeface="PMingLiU"/>
                        <a:cs typeface="Times New Roman" panose="02020603050405020304" pitchFamily="18" charset="0"/>
                      </a:rPr>
                      <m:t>, </m:t>
                    </m:r>
                    <m:r>
                      <a:rPr lang="en-US" sz="1600" i="1">
                        <a:effectLst/>
                        <a:latin typeface="Cambria Math" panose="02040503050406030204" pitchFamily="18" charset="0"/>
                        <a:ea typeface="PMingLiU"/>
                        <a:cs typeface="Times New Roman" panose="02020603050405020304" pitchFamily="18" charset="0"/>
                      </a:rPr>
                      <m:t>𝐶𝐷</m:t>
                    </m:r>
                    <m:r>
                      <a:rPr lang="en-US" sz="1600" i="1">
                        <a:effectLst/>
                        <a:latin typeface="Cambria Math" panose="02040503050406030204" pitchFamily="18" charset="0"/>
                        <a:ea typeface="PMingLiU"/>
                        <a:cs typeface="Times New Roman" panose="02020603050405020304" pitchFamily="18" charset="0"/>
                      </a:rPr>
                      <m:t>, </m:t>
                    </m:r>
                    <m:r>
                      <a:rPr lang="en-US" sz="1600" i="1">
                        <a:effectLst/>
                        <a:latin typeface="Cambria Math" panose="02040503050406030204" pitchFamily="18" charset="0"/>
                        <a:ea typeface="PMingLiU"/>
                        <a:cs typeface="Times New Roman" panose="02020603050405020304" pitchFamily="18" charset="0"/>
                      </a:rPr>
                      <m:t>𝐶𝐶</m:t>
                    </m:r>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n-lt"/>
                    <a:ea typeface="PMingLiU"/>
                    <a:cs typeface="Times New Roman" panose="02020603050405020304" pitchFamily="18" charset="0"/>
                  </a:rPr>
                  <a:t> đôi một vuông góc với nhau tại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𝐶</m:t>
                    </m:r>
                    <m:r>
                      <a:rPr lang="en-US" sz="1600" i="1">
                        <a:effectLst/>
                        <a:latin typeface="Cambria Math" panose="02040503050406030204" pitchFamily="18" charset="0"/>
                        <a:ea typeface="PMingLiU"/>
                        <a:cs typeface="Times New Roman" panose="02020603050405020304" pitchFamily="18" charset="0"/>
                      </a:rPr>
                      <m:t>.</m:t>
                    </m:r>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Arial" panose="020B0604020202020204" pitchFamily="34" charset="0"/>
                    <a:cs typeface="Times New Roman" panose="02020603050405020304" pitchFamily="18" charset="0"/>
                  </a:rPr>
                  <a:t>Mà các vectơ </a:t>
                </a:r>
                <a14:m>
                  <m:oMath xmlns:m="http://schemas.openxmlformats.org/officeDocument/2006/math">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𝐶𝐵</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𝐶𝐷</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𝐶</m:t>
                        </m:r>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e>
                    </m:acc>
                  </m:oMath>
                </a14:m>
                <a:r>
                  <a:rPr lang="en-US" sz="1600">
                    <a:effectLst/>
                    <a:latin typeface="+mn-lt"/>
                    <a:ea typeface="PMingLiU"/>
                    <a:cs typeface="Times New Roman" panose="02020603050405020304" pitchFamily="18" charset="0"/>
                  </a:rPr>
                  <a:t> cùng có điểm bắt đầu là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𝐶</m:t>
                    </m:r>
                  </m:oMath>
                </a14:m>
                <a:r>
                  <a:rPr lang="en-US" sz="1600">
                    <a:effectLst/>
                    <a:latin typeface="+mn-lt"/>
                    <a:ea typeface="PMingLiU"/>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PMingLiU"/>
                    <a:cs typeface="Times New Roman" panose="02020603050405020304" pitchFamily="18" charset="0"/>
                  </a:rPr>
                  <a:t>Do đó có thể lập được một hệ tọa độ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𝑂𝑥𝑦𝑧</m:t>
                    </m:r>
                  </m:oMath>
                </a14:m>
                <a:r>
                  <a:rPr lang="en-US" sz="1600">
                    <a:effectLst/>
                    <a:latin typeface="+mn-lt"/>
                    <a:ea typeface="PMingLiU"/>
                    <a:cs typeface="Times New Roman" panose="02020603050405020304" pitchFamily="18" charset="0"/>
                  </a:rPr>
                  <a:t> có gốc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𝑂</m:t>
                    </m:r>
                  </m:oMath>
                </a14:m>
                <a:r>
                  <a:rPr lang="en-US" sz="1600">
                    <a:effectLst/>
                    <a:latin typeface="+mn-lt"/>
                    <a:ea typeface="PMingLiU"/>
                    <a:cs typeface="Times New Roman" panose="02020603050405020304" pitchFamily="18" charset="0"/>
                  </a:rPr>
                  <a:t> trùng với </a:t>
                </a:r>
                <a:r>
                  <a:rPr lang="en-US" sz="1600" smtClean="0">
                    <a:effectLst/>
                    <a:latin typeface="+mn-lt"/>
                    <a:ea typeface="PMingLiU"/>
                    <a:cs typeface="Times New Roman" panose="02020603050405020304" pitchFamily="18" charset="0"/>
                  </a:rPr>
                  <a:t>đỉnh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𝐶</m:t>
                    </m:r>
                  </m:oMath>
                </a14:m>
                <a:r>
                  <a:rPr lang="en-US" sz="1600">
                    <a:effectLst/>
                    <a:latin typeface="+mn-lt"/>
                    <a:ea typeface="PMingLiU"/>
                    <a:cs typeface="Times New Roman" panose="02020603050405020304" pitchFamily="18" charset="0"/>
                  </a:rPr>
                  <a:t> và các vectơ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𝑖</m:t>
                        </m:r>
                      </m:e>
                    </m:acc>
                    <m:r>
                      <a:rPr lang="en-US"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𝑗</m:t>
                        </m:r>
                      </m:e>
                    </m:acc>
                    <m:r>
                      <a:rPr lang="en-US" sz="1600" i="1">
                        <a:effectLst/>
                        <a:latin typeface="Cambria Math" panose="02040503050406030204" pitchFamily="18" charset="0"/>
                        <a:ea typeface="PMingLiU"/>
                        <a:cs typeface="Times New Roman" panose="02020603050405020304" pitchFamily="18" charset="0"/>
                      </a:rPr>
                      <m:t>, </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𝑘</m:t>
                        </m:r>
                      </m:e>
                    </m:acc>
                  </m:oMath>
                </a14:m>
                <a:r>
                  <a:rPr lang="en-US" sz="1600">
                    <a:effectLst/>
                    <a:latin typeface="+mn-lt"/>
                    <a:ea typeface="PMingLiU"/>
                    <a:cs typeface="Times New Roman" panose="02020603050405020304" pitchFamily="18" charset="0"/>
                  </a:rPr>
                  <a:t> lần lượt cùng hướng với các vectơ </a:t>
                </a:r>
                <a14:m>
                  <m:oMath xmlns:m="http://schemas.openxmlformats.org/officeDocument/2006/math">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𝐶𝐵</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𝐶𝐷</m:t>
                        </m:r>
                      </m:e>
                    </m:acc>
                    <m:r>
                      <a:rPr lang="en-US" sz="1600" i="1">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600" i="1">
                            <a:effectLst/>
                            <a:latin typeface="Cambria Math" panose="02040503050406030204" pitchFamily="18" charset="0"/>
                            <a:ea typeface="Arial" panose="020B0604020202020204" pitchFamily="34" charset="0"/>
                            <a:cs typeface="Times New Roman" panose="02020603050405020304" pitchFamily="18" charset="0"/>
                          </a:rPr>
                          <m:t>𝐶</m:t>
                        </m:r>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e>
                    </m:acc>
                  </m:oMath>
                </a14:m>
                <a:r>
                  <a:rPr lang="en-US" sz="1600">
                    <a:effectLst/>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30380" y="2284280"/>
                <a:ext cx="5160397" cy="2571473"/>
              </a:xfrm>
              <a:prstGeom prst="rect">
                <a:avLst/>
              </a:prstGeom>
              <a:blipFill>
                <a:blip r:embed="rId6"/>
                <a:stretch>
                  <a:fillRect l="-590" r="-590"/>
                </a:stretch>
              </a:blipFill>
            </p:spPr>
            <p:txBody>
              <a:bodyPr/>
              <a:lstStyle/>
              <a:p>
                <a:r>
                  <a:rPr lang="en-US">
                    <a:noFill/>
                  </a:rPr>
                  <a:t> </a:t>
                </a:r>
              </a:p>
            </p:txBody>
          </p:sp>
        </mc:Fallback>
      </mc:AlternateContent>
      <p:grpSp>
        <p:nvGrpSpPr>
          <p:cNvPr id="23" name="Google Shape;553;p41"/>
          <p:cNvGrpSpPr/>
          <p:nvPr/>
        </p:nvGrpSpPr>
        <p:grpSpPr>
          <a:xfrm rot="20360496">
            <a:off x="8169026" y="1252575"/>
            <a:ext cx="1043502" cy="901586"/>
            <a:chOff x="9656" y="159686"/>
            <a:chExt cx="1608914" cy="1427937"/>
          </a:xfrm>
        </p:grpSpPr>
        <p:sp>
          <p:nvSpPr>
            <p:cNvPr id="24" name="Google Shape;554;p41"/>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25" name="Google Shape;555;p41"/>
            <p:cNvPicPr preferRelativeResize="0"/>
            <p:nvPr/>
          </p:nvPicPr>
          <p:blipFill>
            <a:blip r:embed="rId7">
              <a:alphaModFix/>
            </a:blip>
            <a:stretch>
              <a:fillRect/>
            </a:stretch>
          </p:blipFill>
          <p:spPr>
            <a:xfrm>
              <a:off x="219225" y="363900"/>
              <a:ext cx="1189799" cy="104554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00"/>
                                        <p:tgtEl>
                                          <p:spTgt spid="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txBox="1">
            <a:spLocks noGrp="1"/>
          </p:cNvSpPr>
          <p:nvPr>
            <p:ph type="title"/>
          </p:nvPr>
        </p:nvSpPr>
        <p:spPr>
          <a:xfrm>
            <a:off x="268430" y="2942902"/>
            <a:ext cx="8737046" cy="9342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3900" b="1" smtClean="0">
                <a:latin typeface="+mj-lt"/>
              </a:rPr>
              <a:t>TOẠ ĐỘ CỦA ĐIỂM, TOẠ ĐỘ </a:t>
            </a:r>
            <a:br>
              <a:rPr lang="en-US" sz="3900" b="1" smtClean="0">
                <a:latin typeface="+mj-lt"/>
              </a:rPr>
            </a:br>
            <a:r>
              <a:rPr lang="en-US" sz="3900" b="1" smtClean="0">
                <a:latin typeface="+mj-lt"/>
              </a:rPr>
              <a:t>CỦA VECTƠ TRONG KHÔNG GIAN</a:t>
            </a:r>
            <a:endParaRPr sz="3900" b="1">
              <a:latin typeface="+mj-lt"/>
            </a:endParaRPr>
          </a:p>
        </p:txBody>
      </p:sp>
      <p:sp>
        <p:nvSpPr>
          <p:cNvPr id="409" name="Google Shape;409;p35"/>
          <p:cNvSpPr txBox="1">
            <a:spLocks noGrp="1"/>
          </p:cNvSpPr>
          <p:nvPr>
            <p:ph type="title" idx="2"/>
          </p:nvPr>
        </p:nvSpPr>
        <p:spPr>
          <a:xfrm>
            <a:off x="4026046" y="731521"/>
            <a:ext cx="1221815" cy="103824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500" b="1" smtClean="0">
                <a:latin typeface="+mj-lt"/>
              </a:rPr>
              <a:t>02</a:t>
            </a:r>
            <a:endParaRPr sz="5500" b="1">
              <a:latin typeface="+mj-lt"/>
            </a:endParaRPr>
          </a:p>
        </p:txBody>
      </p:sp>
      <p:grpSp>
        <p:nvGrpSpPr>
          <p:cNvPr id="414" name="Google Shape;414;p35"/>
          <p:cNvGrpSpPr/>
          <p:nvPr/>
        </p:nvGrpSpPr>
        <p:grpSpPr>
          <a:xfrm rot="1189513">
            <a:off x="7924787" y="3975479"/>
            <a:ext cx="1011968" cy="1026842"/>
            <a:chOff x="335988" y="3393302"/>
            <a:chExt cx="1236351" cy="1254523"/>
          </a:xfrm>
        </p:grpSpPr>
        <p:sp>
          <p:nvSpPr>
            <p:cNvPr id="415" name="Google Shape;415;p35"/>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16" name="Google Shape;416;p35"/>
            <p:cNvPicPr preferRelativeResize="0"/>
            <p:nvPr/>
          </p:nvPicPr>
          <p:blipFill>
            <a:blip r:embed="rId3">
              <a:alphaModFix/>
            </a:blip>
            <a:stretch>
              <a:fillRect/>
            </a:stretch>
          </p:blipFill>
          <p:spPr>
            <a:xfrm>
              <a:off x="335987" y="3393306"/>
              <a:ext cx="1236351" cy="1254519"/>
            </a:xfrm>
            <a:prstGeom prst="rect">
              <a:avLst/>
            </a:prstGeom>
            <a:noFill/>
            <a:ln>
              <a:noFill/>
            </a:ln>
          </p:spPr>
        </p:pic>
      </p:grpSp>
      <p:grpSp>
        <p:nvGrpSpPr>
          <p:cNvPr id="418" name="Google Shape;418;p35"/>
          <p:cNvGrpSpPr/>
          <p:nvPr/>
        </p:nvGrpSpPr>
        <p:grpSpPr>
          <a:xfrm>
            <a:off x="0" y="0"/>
            <a:ext cx="1251386" cy="1110626"/>
            <a:chOff x="9656" y="159686"/>
            <a:chExt cx="1608914" cy="1427937"/>
          </a:xfrm>
        </p:grpSpPr>
        <p:sp>
          <p:nvSpPr>
            <p:cNvPr id="419" name="Google Shape;419;p35"/>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420" name="Google Shape;420;p35"/>
            <p:cNvPicPr preferRelativeResize="0"/>
            <p:nvPr/>
          </p:nvPicPr>
          <p:blipFill>
            <a:blip r:embed="rId4">
              <a:alphaModFix/>
            </a:blip>
            <a:stretch>
              <a:fillRect/>
            </a:stretch>
          </p:blipFill>
          <p:spPr>
            <a:xfrm>
              <a:off x="219225" y="363900"/>
              <a:ext cx="1189799" cy="1045549"/>
            </a:xfrm>
            <a:prstGeom prst="rect">
              <a:avLst/>
            </a:prstGeom>
            <a:noFill/>
            <a:ln>
              <a:noFill/>
            </a:ln>
          </p:spPr>
        </p:pic>
      </p:grpSp>
    </p:spTree>
    <p:extLst>
      <p:ext uri="{BB962C8B-B14F-4D97-AF65-F5344CB8AC3E}">
        <p14:creationId xmlns:p14="http://schemas.microsoft.com/office/powerpoint/2010/main" val="724504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31" name="Google Shape;431;p36"/>
          <p:cNvGrpSpPr/>
          <p:nvPr/>
        </p:nvGrpSpPr>
        <p:grpSpPr>
          <a:xfrm>
            <a:off x="7947579" y="-384022"/>
            <a:ext cx="870417" cy="858645"/>
            <a:chOff x="8397275" y="2953713"/>
            <a:chExt cx="1302374" cy="1294050"/>
          </a:xfrm>
        </p:grpSpPr>
        <p:sp>
          <p:nvSpPr>
            <p:cNvPr id="432" name="Google Shape;432;p36"/>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33" name="Google Shape;433;p36"/>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434" name="Google Shape;434;p36"/>
          <p:cNvGrpSpPr/>
          <p:nvPr/>
        </p:nvGrpSpPr>
        <p:grpSpPr>
          <a:xfrm rot="1365463">
            <a:off x="1372" y="4365844"/>
            <a:ext cx="748655" cy="658487"/>
            <a:chOff x="335988" y="3393302"/>
            <a:chExt cx="1236351" cy="1254523"/>
          </a:xfrm>
        </p:grpSpPr>
        <p:sp>
          <p:nvSpPr>
            <p:cNvPr id="435" name="Google Shape;435;p36"/>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36" name="Google Shape;436;p36"/>
            <p:cNvPicPr preferRelativeResize="0"/>
            <p:nvPr/>
          </p:nvPicPr>
          <p:blipFill>
            <a:blip r:embed="rId4">
              <a:alphaModFix/>
            </a:blip>
            <a:stretch>
              <a:fillRect/>
            </a:stretch>
          </p:blipFill>
          <p:spPr>
            <a:xfrm>
              <a:off x="335987" y="3393306"/>
              <a:ext cx="1236351" cy="1254519"/>
            </a:xfrm>
            <a:prstGeom prst="rect">
              <a:avLst/>
            </a:prstGeom>
            <a:noFill/>
            <a:ln>
              <a:noFill/>
            </a:ln>
          </p:spPr>
        </p:pic>
      </p:grpSp>
      <mc:AlternateContent xmlns:mc="http://schemas.openxmlformats.org/markup-compatibility/2006" xmlns:a14="http://schemas.microsoft.com/office/drawing/2010/main">
        <mc:Choice Requires="a14">
          <p:sp>
            <p:nvSpPr>
              <p:cNvPr id="14" name="Rectangle 13"/>
              <p:cNvSpPr/>
              <p:nvPr/>
            </p:nvSpPr>
            <p:spPr>
              <a:xfrm>
                <a:off x="638091" y="554137"/>
                <a:ext cx="7973171" cy="1846659"/>
              </a:xfrm>
              <a:prstGeom prst="rect">
                <a:avLst/>
              </a:prstGeom>
            </p:spPr>
            <p:txBody>
              <a:bodyPr wrap="square">
                <a:spAutoFit/>
              </a:bodyPr>
              <a:lstStyle/>
              <a:p>
                <a:pPr marL="341313" lvl="0" indent="-341313" algn="just" defTabSz="1828800">
                  <a:lnSpc>
                    <a:spcPct val="150000"/>
                  </a:lnSpc>
                  <a:buClr>
                    <a:srgbClr val="C00000"/>
                  </a:buClr>
                  <a:buFont typeface="Wingdings" panose="05000000000000000000" pitchFamily="2" charset="2"/>
                  <a:buChar char="q"/>
                  <a:defRPr/>
                </a:pPr>
                <a:r>
                  <a:rPr kumimoji="0" lang="en-US" sz="1900" b="1" i="0" u="none" strike="noStrike" kern="0" cap="none" spc="0" normalizeH="0" baseline="0" noProof="0" smtClean="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HĐ2:</a:t>
                </a:r>
                <a:r>
                  <a:rPr kumimoji="0" lang="en-US" sz="1900" b="0" i="0" u="none" strike="noStrike" kern="0" cap="none" spc="0" normalizeH="0" baseline="0" noProof="0" smtClean="0">
                    <a:ln>
                      <a:noFill/>
                    </a:ln>
                    <a:solidFill>
                      <a:srgbClr val="F7F7F7">
                        <a:lumMod val="10000"/>
                      </a:srgbClr>
                    </a:solidFill>
                    <a:effectLst/>
                    <a:uLnTx/>
                    <a:uFillTx/>
                    <a:latin typeface="+mn-lt"/>
                    <a:ea typeface="Dotum" panose="020B0600000101010101" pitchFamily="34" charset="-127"/>
                    <a:cs typeface="Times New Roman" panose="02020603050405020304" pitchFamily="18" charset="0"/>
                    <a:sym typeface="Arial"/>
                  </a:rPr>
                  <a:t> </a:t>
                </a:r>
                <a:r>
                  <a:rPr lang="vi-VN" sz="1900" b="1" i="1">
                    <a:solidFill>
                      <a:sysClr val="windowText" lastClr="000000"/>
                    </a:solidFill>
                    <a:latin typeface="+mn-lt"/>
                    <a:ea typeface="+mn-ea"/>
                  </a:rPr>
                  <a:t>Khái niệm tọa độ của điểm trong không </a:t>
                </a:r>
                <a:r>
                  <a:rPr lang="vi-VN" sz="1900" b="1" i="1" smtClean="0">
                    <a:solidFill>
                      <a:sysClr val="windowText" lastClr="000000"/>
                    </a:solidFill>
                    <a:latin typeface="+mn-lt"/>
                    <a:ea typeface="+mn-ea"/>
                  </a:rPr>
                  <a:t>gian</a:t>
                </a:r>
                <a:endParaRPr lang="en-US" sz="1900" b="1" i="1" smtClean="0">
                  <a:solidFill>
                    <a:sysClr val="windowText" lastClr="000000"/>
                  </a:solidFill>
                  <a:latin typeface="+mn-lt"/>
                  <a:ea typeface="+mn-ea"/>
                </a:endParaRPr>
              </a:p>
              <a:p>
                <a:pPr lvl="0" algn="just" defTabSz="1828800">
                  <a:lnSpc>
                    <a:spcPct val="150000"/>
                  </a:lnSpc>
                  <a:buClr>
                    <a:srgbClr val="C00000"/>
                  </a:buClr>
                  <a:defRPr/>
                </a:pPr>
                <a:r>
                  <a:rPr lang="vi-VN" sz="1900">
                    <a:solidFill>
                      <a:sysClr val="windowText" lastClr="000000"/>
                    </a:solidFill>
                    <a:latin typeface="+mn-lt"/>
                    <a:ea typeface="+mn-ea"/>
                  </a:rPr>
                  <a:t>Trong không gian </a:t>
                </a:r>
                <a14:m>
                  <m:oMath xmlns:m="http://schemas.openxmlformats.org/officeDocument/2006/math">
                    <m:r>
                      <a:rPr lang="vi-VN" sz="1900" i="1" smtClean="0">
                        <a:solidFill>
                          <a:sysClr val="windowText" lastClr="000000"/>
                        </a:solidFill>
                        <a:latin typeface="Cambria Math" panose="02040503050406030204" pitchFamily="18" charset="0"/>
                        <a:ea typeface="+mn-ea"/>
                      </a:rPr>
                      <m:t>𝑂𝑥𝑦𝑧</m:t>
                    </m:r>
                  </m:oMath>
                </a14:m>
                <a:r>
                  <a:rPr lang="vi-VN" sz="1900">
                    <a:solidFill>
                      <a:sysClr val="windowText" lastClr="000000"/>
                    </a:solidFill>
                    <a:latin typeface="+mn-lt"/>
                    <a:ea typeface="+mn-ea"/>
                  </a:rPr>
                  <a:t>, cho một điểm </a:t>
                </a:r>
                <a14:m>
                  <m:oMath xmlns:m="http://schemas.openxmlformats.org/officeDocument/2006/math">
                    <m:r>
                      <a:rPr lang="vi-VN" sz="1900" i="1" smtClean="0">
                        <a:solidFill>
                          <a:sysClr val="windowText" lastClr="000000"/>
                        </a:solidFill>
                        <a:latin typeface="Cambria Math" panose="02040503050406030204" pitchFamily="18" charset="0"/>
                        <a:ea typeface="+mn-ea"/>
                      </a:rPr>
                      <m:t>𝑀</m:t>
                    </m:r>
                  </m:oMath>
                </a14:m>
                <a:r>
                  <a:rPr lang="vi-VN" sz="1900">
                    <a:solidFill>
                      <a:sysClr val="windowText" lastClr="000000"/>
                    </a:solidFill>
                    <a:latin typeface="+mn-lt"/>
                    <a:ea typeface="+mn-ea"/>
                  </a:rPr>
                  <a:t> không thuộc các mặt phẳng toạ độ. Vẽ hình hộp chữ nhật </a:t>
                </a:r>
                <a14:m>
                  <m:oMath xmlns:m="http://schemas.openxmlformats.org/officeDocument/2006/math">
                    <m:r>
                      <a:rPr lang="vi-VN" sz="1900" i="1" smtClean="0">
                        <a:solidFill>
                          <a:sysClr val="windowText" lastClr="000000"/>
                        </a:solidFill>
                        <a:latin typeface="Cambria Math" panose="02040503050406030204" pitchFamily="18" charset="0"/>
                        <a:ea typeface="+mn-ea"/>
                      </a:rPr>
                      <m:t>𝑂𝐴𝐷𝐵</m:t>
                    </m:r>
                    <m:r>
                      <a:rPr lang="vi-VN" sz="1900" i="1" smtClean="0">
                        <a:solidFill>
                          <a:sysClr val="windowText" lastClr="000000"/>
                        </a:solidFill>
                        <a:latin typeface="Cambria Math" panose="02040503050406030204" pitchFamily="18" charset="0"/>
                        <a:ea typeface="+mn-ea"/>
                      </a:rPr>
                      <m:t>.</m:t>
                    </m:r>
                    <m:r>
                      <a:rPr lang="vi-VN" sz="1900" i="1" smtClean="0">
                        <a:solidFill>
                          <a:sysClr val="windowText" lastClr="000000"/>
                        </a:solidFill>
                        <a:latin typeface="Cambria Math" panose="02040503050406030204" pitchFamily="18" charset="0"/>
                        <a:ea typeface="+mn-ea"/>
                      </a:rPr>
                      <m:t>𝐶𝐹𝑀𝐸</m:t>
                    </m:r>
                  </m:oMath>
                </a14:m>
                <a:r>
                  <a:rPr lang="vi-VN" sz="1900">
                    <a:solidFill>
                      <a:sysClr val="windowText" lastClr="000000"/>
                    </a:solidFill>
                    <a:latin typeface="+mn-lt"/>
                    <a:ea typeface="+mn-ea"/>
                  </a:rPr>
                  <a:t> có ba đỉnh </a:t>
                </a:r>
                <a14:m>
                  <m:oMath xmlns:m="http://schemas.openxmlformats.org/officeDocument/2006/math">
                    <m:r>
                      <a:rPr lang="vi-VN" sz="1900" i="1" smtClean="0">
                        <a:solidFill>
                          <a:sysClr val="windowText" lastClr="000000"/>
                        </a:solidFill>
                        <a:latin typeface="Cambria Math" panose="02040503050406030204" pitchFamily="18" charset="0"/>
                        <a:ea typeface="+mn-ea"/>
                      </a:rPr>
                      <m:t>𝐴</m:t>
                    </m:r>
                    <m:r>
                      <a:rPr lang="vi-VN" sz="1900" i="1">
                        <a:solidFill>
                          <a:sysClr val="windowText" lastClr="000000"/>
                        </a:solidFill>
                        <a:latin typeface="Cambria Math" panose="02040503050406030204" pitchFamily="18" charset="0"/>
                        <a:ea typeface="+mn-ea"/>
                      </a:rPr>
                      <m:t>, </m:t>
                    </m:r>
                    <m:r>
                      <a:rPr lang="vi-VN" sz="1900" i="1">
                        <a:solidFill>
                          <a:sysClr val="windowText" lastClr="000000"/>
                        </a:solidFill>
                        <a:latin typeface="Cambria Math" panose="02040503050406030204" pitchFamily="18" charset="0"/>
                        <a:ea typeface="+mn-ea"/>
                      </a:rPr>
                      <m:t>𝐵</m:t>
                    </m:r>
                    <m:r>
                      <a:rPr lang="vi-VN" sz="1900" i="1">
                        <a:solidFill>
                          <a:sysClr val="windowText" lastClr="000000"/>
                        </a:solidFill>
                        <a:latin typeface="Cambria Math" panose="02040503050406030204" pitchFamily="18" charset="0"/>
                        <a:ea typeface="+mn-ea"/>
                      </a:rPr>
                      <m:t>, </m:t>
                    </m:r>
                    <m:r>
                      <a:rPr lang="vi-VN" sz="1900" i="1">
                        <a:solidFill>
                          <a:sysClr val="windowText" lastClr="000000"/>
                        </a:solidFill>
                        <a:latin typeface="Cambria Math" panose="02040503050406030204" pitchFamily="18" charset="0"/>
                        <a:ea typeface="+mn-ea"/>
                      </a:rPr>
                      <m:t>𝐶</m:t>
                    </m:r>
                    <m:r>
                      <a:rPr lang="vi-VN" sz="1900" i="1">
                        <a:solidFill>
                          <a:sysClr val="windowText" lastClr="000000"/>
                        </a:solidFill>
                        <a:latin typeface="Cambria Math" panose="02040503050406030204" pitchFamily="18" charset="0"/>
                        <a:ea typeface="+mn-ea"/>
                      </a:rPr>
                      <m:t> </m:t>
                    </m:r>
                  </m:oMath>
                </a14:m>
                <a:r>
                  <a:rPr lang="vi-VN" sz="1900">
                    <a:solidFill>
                      <a:sysClr val="windowText" lastClr="000000"/>
                    </a:solidFill>
                    <a:latin typeface="+mn-lt"/>
                    <a:ea typeface="+mn-ea"/>
                  </a:rPr>
                  <a:t>lần lượt thuộc các tia </a:t>
                </a:r>
                <a14:m>
                  <m:oMath xmlns:m="http://schemas.openxmlformats.org/officeDocument/2006/math">
                    <m:r>
                      <a:rPr lang="vi-VN" sz="1900" i="1" smtClean="0">
                        <a:solidFill>
                          <a:sysClr val="windowText" lastClr="000000"/>
                        </a:solidFill>
                        <a:latin typeface="Cambria Math" panose="02040503050406030204" pitchFamily="18" charset="0"/>
                        <a:ea typeface="+mn-ea"/>
                      </a:rPr>
                      <m:t>𝑂𝑥</m:t>
                    </m:r>
                    <m:r>
                      <a:rPr lang="vi-VN" sz="1900" i="1" smtClean="0">
                        <a:solidFill>
                          <a:sysClr val="windowText" lastClr="000000"/>
                        </a:solidFill>
                        <a:latin typeface="Cambria Math" panose="02040503050406030204" pitchFamily="18" charset="0"/>
                        <a:ea typeface="+mn-ea"/>
                      </a:rPr>
                      <m:t>, </m:t>
                    </m:r>
                    <m:r>
                      <a:rPr lang="vi-VN" sz="1900" i="1" smtClean="0">
                        <a:solidFill>
                          <a:sysClr val="windowText" lastClr="000000"/>
                        </a:solidFill>
                        <a:latin typeface="Cambria Math" panose="02040503050406030204" pitchFamily="18" charset="0"/>
                        <a:ea typeface="+mn-ea"/>
                      </a:rPr>
                      <m:t>𝑂𝑦</m:t>
                    </m:r>
                    <m:r>
                      <a:rPr lang="vi-VN" sz="1900" i="1" smtClean="0">
                        <a:solidFill>
                          <a:sysClr val="windowText" lastClr="000000"/>
                        </a:solidFill>
                        <a:latin typeface="Cambria Math" panose="02040503050406030204" pitchFamily="18" charset="0"/>
                        <a:ea typeface="+mn-ea"/>
                      </a:rPr>
                      <m:t>, </m:t>
                    </m:r>
                    <m:r>
                      <a:rPr lang="vi-VN" sz="1900" i="1" smtClean="0">
                        <a:solidFill>
                          <a:sysClr val="windowText" lastClr="000000"/>
                        </a:solidFill>
                        <a:latin typeface="Cambria Math" panose="02040503050406030204" pitchFamily="18" charset="0"/>
                        <a:ea typeface="+mn-ea"/>
                      </a:rPr>
                      <m:t>𝑂𝑧</m:t>
                    </m:r>
                    <m:r>
                      <a:rPr lang="vi-VN" sz="1900" i="1" smtClean="0">
                        <a:solidFill>
                          <a:sysClr val="windowText" lastClr="000000"/>
                        </a:solidFill>
                        <a:latin typeface="Cambria Math" panose="02040503050406030204" pitchFamily="18" charset="0"/>
                        <a:ea typeface="+mn-ea"/>
                      </a:rPr>
                      <m:t> </m:t>
                    </m:r>
                  </m:oMath>
                </a14:m>
                <a:r>
                  <a:rPr lang="vi-VN" sz="1900">
                    <a:solidFill>
                      <a:sysClr val="windowText" lastClr="000000"/>
                    </a:solidFill>
                    <a:latin typeface="+mn-lt"/>
                    <a:ea typeface="+mn-ea"/>
                  </a:rPr>
                  <a:t>(H.2.37</a:t>
                </a:r>
                <a:r>
                  <a:rPr lang="vi-VN" sz="1900" smtClean="0">
                    <a:solidFill>
                      <a:sysClr val="windowText" lastClr="000000"/>
                    </a:solidFill>
                    <a:latin typeface="+mn-lt"/>
                    <a:ea typeface="+mn-ea"/>
                  </a:rPr>
                  <a:t>).</a:t>
                </a:r>
                <a:endParaRPr lang="vi-VN" sz="1900">
                  <a:solidFill>
                    <a:sysClr val="windowText" lastClr="000000"/>
                  </a:solidFill>
                  <a:latin typeface="+mn-lt"/>
                  <a:ea typeface="+mn-ea"/>
                </a:endParaRPr>
              </a:p>
            </p:txBody>
          </p:sp>
        </mc:Choice>
        <mc:Fallback xmlns="">
          <p:sp>
            <p:nvSpPr>
              <p:cNvPr id="14" name="Rectangle 13"/>
              <p:cNvSpPr>
                <a:spLocks noRot="1" noChangeAspect="1" noMove="1" noResize="1" noEditPoints="1" noAdjustHandles="1" noChangeArrowheads="1" noChangeShapeType="1" noTextEdit="1"/>
              </p:cNvSpPr>
              <p:nvPr/>
            </p:nvSpPr>
            <p:spPr>
              <a:xfrm>
                <a:off x="638091" y="554137"/>
                <a:ext cx="7973171" cy="1846659"/>
              </a:xfrm>
              <a:prstGeom prst="rect">
                <a:avLst/>
              </a:prstGeom>
              <a:blipFill>
                <a:blip r:embed="rId5"/>
                <a:stretch>
                  <a:fillRect l="-765" r="-688" b="-1650"/>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5876012" y="2134543"/>
            <a:ext cx="2597867" cy="2435501"/>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38091" y="2403323"/>
                <a:ext cx="4713137" cy="2023696"/>
              </a:xfrm>
              <a:prstGeom prst="rect">
                <a:avLst/>
              </a:prstGeom>
            </p:spPr>
            <p:txBody>
              <a:bodyPr wrap="square">
                <a:spAutoFit/>
              </a:bodyPr>
              <a:lstStyle/>
              <a:p>
                <a:pPr lvl="0" algn="just">
                  <a:lnSpc>
                    <a:spcPct val="150000"/>
                  </a:lnSpc>
                </a:pPr>
                <a:r>
                  <a:rPr lang="vi-VN" sz="1900">
                    <a:solidFill>
                      <a:sysClr val="windowText" lastClr="000000"/>
                    </a:solidFill>
                    <a:latin typeface="Arial" panose="020B0604020202020204" pitchFamily="34" charset="0"/>
                    <a:ea typeface="+mn-ea"/>
                  </a:rPr>
                  <a:t>a) Hai vectơ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𝑂𝑀</m:t>
                        </m:r>
                      </m:e>
                    </m:acc>
                  </m:oMath>
                </a14:m>
                <a:r>
                  <a:rPr lang="en-US" sz="1900">
                    <a:solidFill>
                      <a:sysClr val="windowText" lastClr="000000"/>
                    </a:solidFill>
                    <a:ea typeface="+mn-ea"/>
                  </a:rPr>
                  <a:t> </a:t>
                </a:r>
                <a:r>
                  <a:rPr lang="vi-VN" sz="1900">
                    <a:solidFill>
                      <a:sysClr val="windowText" lastClr="000000"/>
                    </a:solidFill>
                    <a:latin typeface="Arial" panose="020B0604020202020204" pitchFamily="34" charset="0"/>
                    <a:ea typeface="+mn-ea"/>
                  </a:rPr>
                  <a:t>và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𝑂𝐴</m:t>
                        </m:r>
                      </m:e>
                    </m:acc>
                    <m:r>
                      <a:rPr lang="en-US" sz="19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𝑂𝐵</m:t>
                        </m:r>
                      </m:e>
                    </m:acc>
                    <m:r>
                      <a:rPr lang="en-US" sz="19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𝑂𝐶</m:t>
                        </m:r>
                      </m:e>
                    </m:acc>
                  </m:oMath>
                </a14:m>
                <a:r>
                  <a:rPr lang="vi-VN" sz="1900">
                    <a:solidFill>
                      <a:sysClr val="windowText" lastClr="000000"/>
                    </a:solidFill>
                    <a:latin typeface="Arial" panose="020B0604020202020204" pitchFamily="34" charset="0"/>
                    <a:ea typeface="+mn-ea"/>
                  </a:rPr>
                  <a:t> có bằng nhau hay không? </a:t>
                </a:r>
                <a:endParaRPr lang="en-US" sz="1900">
                  <a:solidFill>
                    <a:sysClr val="windowText" lastClr="000000"/>
                  </a:solidFill>
                  <a:ea typeface="+mn-ea"/>
                </a:endParaRPr>
              </a:p>
              <a:p>
                <a:pPr lvl="0" algn="just">
                  <a:lnSpc>
                    <a:spcPct val="150000"/>
                  </a:lnSpc>
                </a:pPr>
                <a:r>
                  <a:rPr lang="vi-VN" sz="1900">
                    <a:solidFill>
                      <a:sysClr val="windowText" lastClr="000000"/>
                    </a:solidFill>
                    <a:latin typeface="Arial" panose="020B0604020202020204" pitchFamily="34" charset="0"/>
                    <a:ea typeface="+mn-ea"/>
                  </a:rPr>
                  <a:t>b) Giải thích vì sao có thể viết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𝑂𝑀</m:t>
                        </m:r>
                      </m:e>
                    </m:acc>
                    <m:r>
                      <a:rPr lang="en-US"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𝑥</m:t>
                    </m:r>
                    <m:acc>
                      <m:accPr>
                        <m:chr m:val="⃗"/>
                        <m:ctrlPr>
                          <a:rPr lang="vi-VN" sz="1900" i="1">
                            <a:solidFill>
                              <a:sysClr val="windowText" lastClr="000000"/>
                            </a:solidFill>
                            <a:latin typeface="Cambria Math" panose="02040503050406030204" pitchFamily="18" charset="0"/>
                          </a:rPr>
                        </m:ctrlPr>
                      </m:accPr>
                      <m:e>
                        <m:r>
                          <a:rPr lang="en-US" sz="1900" i="1">
                            <a:solidFill>
                              <a:sysClr val="windowText" lastClr="000000"/>
                            </a:solidFill>
                            <a:latin typeface="Cambria Math" panose="02040503050406030204" pitchFamily="18" charset="0"/>
                          </a:rPr>
                          <m:t>𝑖</m:t>
                        </m:r>
                      </m:e>
                    </m:acc>
                    <m:r>
                      <a:rPr lang="en-US" sz="1900" i="1">
                        <a:solidFill>
                          <a:sysClr val="windowText" lastClr="000000"/>
                        </a:solidFill>
                        <a:latin typeface="Cambria Math" panose="02040503050406030204" pitchFamily="18" charset="0"/>
                      </a:rPr>
                      <m:t>,+</m:t>
                    </m:r>
                    <m:r>
                      <a:rPr lang="en-US" sz="1900" i="1">
                        <a:solidFill>
                          <a:sysClr val="windowText" lastClr="000000"/>
                        </a:solidFill>
                        <a:latin typeface="Cambria Math" panose="02040503050406030204" pitchFamily="18" charset="0"/>
                      </a:rPr>
                      <m:t>𝑦</m:t>
                    </m:r>
                    <m:acc>
                      <m:accPr>
                        <m:chr m:val="⃗"/>
                        <m:ctrlPr>
                          <a:rPr lang="en-US" sz="1900" i="1">
                            <a:solidFill>
                              <a:sysClr val="windowText" lastClr="000000"/>
                            </a:solidFill>
                            <a:latin typeface="Cambria Math" panose="02040503050406030204" pitchFamily="18" charset="0"/>
                          </a:rPr>
                        </m:ctrlPr>
                      </m:accPr>
                      <m:e>
                        <m:r>
                          <a:rPr lang="en-US" sz="1900" i="1">
                            <a:solidFill>
                              <a:sysClr val="windowText" lastClr="000000"/>
                            </a:solidFill>
                            <a:latin typeface="Cambria Math" panose="02040503050406030204" pitchFamily="18" charset="0"/>
                          </a:rPr>
                          <m:t>𝑗</m:t>
                        </m:r>
                      </m:e>
                    </m:acc>
                    <m:r>
                      <a:rPr lang="en-US" sz="1900" i="1">
                        <a:solidFill>
                          <a:sysClr val="windowText" lastClr="000000"/>
                        </a:solidFill>
                        <a:latin typeface="Cambria Math" panose="02040503050406030204" pitchFamily="18" charset="0"/>
                      </a:rPr>
                      <m:t>+</m:t>
                    </m:r>
                    <m:r>
                      <a:rPr lang="en-US" sz="1900" i="1">
                        <a:solidFill>
                          <a:sysClr val="windowText" lastClr="000000"/>
                        </a:solidFill>
                        <a:latin typeface="Cambria Math" panose="02040503050406030204" pitchFamily="18" charset="0"/>
                      </a:rPr>
                      <m:t>𝑧</m:t>
                    </m:r>
                    <m:acc>
                      <m:accPr>
                        <m:chr m:val="⃗"/>
                        <m:ctrlPr>
                          <a:rPr lang="en-US" sz="1900" i="1">
                            <a:solidFill>
                              <a:sysClr val="windowText" lastClr="000000"/>
                            </a:solidFill>
                            <a:latin typeface="Cambria Math" panose="02040503050406030204" pitchFamily="18" charset="0"/>
                          </a:rPr>
                        </m:ctrlPr>
                      </m:accPr>
                      <m:e>
                        <m:r>
                          <a:rPr lang="en-US" sz="1900" i="1">
                            <a:solidFill>
                              <a:sysClr val="windowText" lastClr="000000"/>
                            </a:solidFill>
                            <a:latin typeface="Cambria Math" panose="02040503050406030204" pitchFamily="18" charset="0"/>
                          </a:rPr>
                          <m:t>𝑘</m:t>
                        </m:r>
                      </m:e>
                    </m:acc>
                  </m:oMath>
                </a14:m>
                <a:r>
                  <a:rPr lang="en-US" sz="1900">
                    <a:solidFill>
                      <a:sysClr val="windowText" lastClr="000000"/>
                    </a:solidFill>
                    <a:ea typeface="+mn-ea"/>
                  </a:rPr>
                  <a:t> </a:t>
                </a:r>
                <a:r>
                  <a:rPr lang="vi-VN" sz="1900">
                    <a:solidFill>
                      <a:sysClr val="windowText" lastClr="000000"/>
                    </a:solidFill>
                    <a:latin typeface="Arial" panose="020B0604020202020204" pitchFamily="34" charset="0"/>
                    <a:ea typeface="+mn-ea"/>
                  </a:rPr>
                  <a:t>với </a:t>
                </a:r>
                <a14:m>
                  <m:oMath xmlns:m="http://schemas.openxmlformats.org/officeDocument/2006/math">
                    <m:r>
                      <a:rPr lang="vi-VN" sz="1900" i="1">
                        <a:solidFill>
                          <a:sysClr val="windowText" lastClr="000000"/>
                        </a:solidFill>
                        <a:latin typeface="Cambria Math" panose="02040503050406030204" pitchFamily="18" charset="0"/>
                        <a:ea typeface="+mn-ea"/>
                      </a:rPr>
                      <m:t>𝑥</m:t>
                    </m:r>
                    <m:r>
                      <a:rPr lang="vi-VN" sz="1900" i="1">
                        <a:solidFill>
                          <a:sysClr val="windowText" lastClr="000000"/>
                        </a:solidFill>
                        <a:latin typeface="Cambria Math" panose="02040503050406030204" pitchFamily="18" charset="0"/>
                        <a:ea typeface="+mn-ea"/>
                      </a:rPr>
                      <m:t>, </m:t>
                    </m:r>
                    <m:r>
                      <a:rPr lang="vi-VN" sz="1900" i="1">
                        <a:solidFill>
                          <a:sysClr val="windowText" lastClr="000000"/>
                        </a:solidFill>
                        <a:latin typeface="Cambria Math" panose="02040503050406030204" pitchFamily="18" charset="0"/>
                        <a:ea typeface="+mn-ea"/>
                      </a:rPr>
                      <m:t>𝑦</m:t>
                    </m:r>
                    <m:r>
                      <a:rPr lang="vi-VN" sz="1900" i="1">
                        <a:solidFill>
                          <a:sysClr val="windowText" lastClr="000000"/>
                        </a:solidFill>
                        <a:latin typeface="Cambria Math" panose="02040503050406030204" pitchFamily="18" charset="0"/>
                        <a:ea typeface="+mn-ea"/>
                      </a:rPr>
                      <m:t>, </m:t>
                    </m:r>
                    <m:r>
                      <a:rPr lang="vi-VN" sz="1900" i="1">
                        <a:solidFill>
                          <a:sysClr val="windowText" lastClr="000000"/>
                        </a:solidFill>
                        <a:latin typeface="Cambria Math" panose="02040503050406030204" pitchFamily="18" charset="0"/>
                        <a:ea typeface="+mn-ea"/>
                      </a:rPr>
                      <m:t>𝑧</m:t>
                    </m:r>
                  </m:oMath>
                </a14:m>
                <a:r>
                  <a:rPr lang="en-US" sz="1900">
                    <a:solidFill>
                      <a:sysClr val="windowText" lastClr="000000"/>
                    </a:solidFill>
                    <a:ea typeface="+mn-ea"/>
                  </a:rPr>
                  <a:t> </a:t>
                </a:r>
                <a:r>
                  <a:rPr lang="vi-VN" sz="1900">
                    <a:solidFill>
                      <a:sysClr val="windowText" lastClr="000000"/>
                    </a:solidFill>
                    <a:latin typeface="Arial" panose="020B0604020202020204" pitchFamily="34" charset="0"/>
                    <a:ea typeface="+mn-ea"/>
                  </a:rPr>
                  <a:t>là các số thực.</a:t>
                </a:r>
              </a:p>
            </p:txBody>
          </p:sp>
        </mc:Choice>
        <mc:Fallback xmlns="">
          <p:sp>
            <p:nvSpPr>
              <p:cNvPr id="4" name="Rectangle 3"/>
              <p:cNvSpPr>
                <a:spLocks noRot="1" noChangeAspect="1" noMove="1" noResize="1" noEditPoints="1" noAdjustHandles="1" noChangeArrowheads="1" noChangeShapeType="1" noTextEdit="1"/>
              </p:cNvSpPr>
              <p:nvPr/>
            </p:nvSpPr>
            <p:spPr>
              <a:xfrm>
                <a:off x="638091" y="2403323"/>
                <a:ext cx="4713137" cy="2023696"/>
              </a:xfrm>
              <a:prstGeom prst="rect">
                <a:avLst/>
              </a:prstGeom>
              <a:blipFill>
                <a:blip r:embed="rId8"/>
                <a:stretch>
                  <a:fillRect l="-1294" r="-1164" b="-602"/>
                </a:stretch>
              </a:blipFill>
            </p:spPr>
            <p:txBody>
              <a:bodyPr/>
              <a:lstStyle/>
              <a:p>
                <a:r>
                  <a:rPr lang="en-US">
                    <a:noFill/>
                  </a:rPr>
                  <a:t> </a:t>
                </a:r>
              </a:p>
            </p:txBody>
          </p:sp>
        </mc:Fallback>
      </mc:AlternateContent>
    </p:spTree>
    <p:extLst>
      <p:ext uri="{BB962C8B-B14F-4D97-AF65-F5344CB8AC3E}">
        <p14:creationId xmlns:p14="http://schemas.microsoft.com/office/powerpoint/2010/main" val="172364036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31" name="Google Shape;431;p36"/>
          <p:cNvGrpSpPr/>
          <p:nvPr/>
        </p:nvGrpSpPr>
        <p:grpSpPr>
          <a:xfrm>
            <a:off x="7947579" y="-384022"/>
            <a:ext cx="870417" cy="858645"/>
            <a:chOff x="8397275" y="2953713"/>
            <a:chExt cx="1302374" cy="1294050"/>
          </a:xfrm>
        </p:grpSpPr>
        <p:sp>
          <p:nvSpPr>
            <p:cNvPr id="432" name="Google Shape;432;p36"/>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33" name="Google Shape;433;p36"/>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434" name="Google Shape;434;p36"/>
          <p:cNvGrpSpPr/>
          <p:nvPr/>
        </p:nvGrpSpPr>
        <p:grpSpPr>
          <a:xfrm rot="1365463">
            <a:off x="1372" y="4365844"/>
            <a:ext cx="748655" cy="658487"/>
            <a:chOff x="335988" y="3393302"/>
            <a:chExt cx="1236351" cy="1254523"/>
          </a:xfrm>
        </p:grpSpPr>
        <p:sp>
          <p:nvSpPr>
            <p:cNvPr id="435" name="Google Shape;435;p36"/>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36" name="Google Shape;436;p36"/>
            <p:cNvPicPr preferRelativeResize="0"/>
            <p:nvPr/>
          </p:nvPicPr>
          <p:blipFill>
            <a:blip r:embed="rId4">
              <a:alphaModFix/>
            </a:blip>
            <a:stretch>
              <a:fillRect/>
            </a:stretch>
          </p:blipFill>
          <p:spPr>
            <a:xfrm>
              <a:off x="335987" y="3393306"/>
              <a:ext cx="1236351" cy="1254519"/>
            </a:xfrm>
            <a:prstGeom prst="rect">
              <a:avLst/>
            </a:prstGeom>
            <a:noFill/>
            <a:ln>
              <a:noFill/>
            </a:ln>
          </p:spPr>
        </p:pic>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76474" y="1499547"/>
            <a:ext cx="2756893" cy="2584588"/>
          </a:xfrm>
          <a:prstGeom prst="rect">
            <a:avLst/>
          </a:prstGeom>
        </p:spPr>
      </p:pic>
      <p:sp>
        <p:nvSpPr>
          <p:cNvPr id="11" name="Rectangle 10"/>
          <p:cNvSpPr/>
          <p:nvPr/>
        </p:nvSpPr>
        <p:spPr>
          <a:xfrm>
            <a:off x="608283" y="591615"/>
            <a:ext cx="1228476" cy="430887"/>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200" b="1" i="1" u="sng" strike="noStrike" kern="1200" cap="none" spc="0" normalizeH="0" baseline="0" noProof="0" smtClean="0">
                <a:ln>
                  <a:noFill/>
                </a:ln>
                <a:solidFill>
                  <a:srgbClr val="011C26">
                    <a:lumMod val="90000"/>
                    <a:lumOff val="10000"/>
                  </a:srgbClr>
                </a:solidFill>
                <a:effectLst/>
                <a:uLnTx/>
                <a:uFillTx/>
                <a:latin typeface="Arial"/>
                <a:ea typeface="+mn-ea"/>
                <a:cs typeface="Arial"/>
                <a:sym typeface="Arial"/>
              </a:rPr>
              <a:t>Trả</a:t>
            </a:r>
            <a:r>
              <a:rPr kumimoji="0" lang="en-US" sz="2200" b="1" i="1" u="sng" strike="noStrike" kern="1200" cap="none" spc="0" normalizeH="0" noProof="0" smtClean="0">
                <a:ln>
                  <a:noFill/>
                </a:ln>
                <a:solidFill>
                  <a:srgbClr val="011C26">
                    <a:lumMod val="90000"/>
                    <a:lumOff val="10000"/>
                  </a:srgbClr>
                </a:solidFill>
                <a:effectLst/>
                <a:uLnTx/>
                <a:uFillTx/>
                <a:latin typeface="Arial"/>
                <a:ea typeface="+mn-ea"/>
                <a:cs typeface="Arial"/>
                <a:sym typeface="Arial"/>
              </a:rPr>
              <a:t> lời:</a:t>
            </a:r>
            <a:endParaRPr kumimoji="0" lang="en-US" sz="22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613869" y="1251843"/>
                <a:ext cx="4981489" cy="3030510"/>
              </a:xfrm>
              <a:prstGeom prst="rect">
                <a:avLst/>
              </a:prstGeom>
            </p:spPr>
            <p:txBody>
              <a:bodyPr wrap="square">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a) Sử dụng quy tắc hình hộp ta được:</a:t>
                </a: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𝑂𝑀</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𝑂𝐴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𝑂𝐵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𝑂𝐶</m:t>
                          </m:r>
                        </m:e>
                      </m:acc>
                    </m:oMath>
                  </m:oMathPara>
                </a14:m>
                <a:endParaRPr lang="en-US" sz="1900">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Arial" panose="020B0604020202020204" pitchFamily="34" charset="0"/>
                    <a:cs typeface="Times New Roman" panose="02020603050405020304" pitchFamily="18" charset="0"/>
                  </a:rPr>
                  <a:t>b) Ta có: </a:t>
                </a: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1900" i="1">
                        <a:effectLst/>
                        <a:latin typeface="Cambria Math" panose="02040503050406030204" pitchFamily="18" charset="0"/>
                        <a:ea typeface="PMingLiU"/>
                        <a:cs typeface="Times New Roman" panose="02020603050405020304" pitchFamily="18" charset="0"/>
                      </a:rPr>
                      <m:t>, </m:t>
                    </m:r>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𝑗</m:t>
                        </m:r>
                      </m:e>
                    </m:acc>
                    <m:r>
                      <a:rPr lang="en-US" sz="1900" i="1">
                        <a:effectLst/>
                        <a:latin typeface="Cambria Math" panose="02040503050406030204" pitchFamily="18" charset="0"/>
                        <a:ea typeface="PMingLiU"/>
                        <a:cs typeface="Times New Roman" panose="02020603050405020304" pitchFamily="18" charset="0"/>
                      </a:rPr>
                      <m:t>, </m:t>
                    </m:r>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𝑘</m:t>
                        </m:r>
                      </m:e>
                    </m:acc>
                  </m:oMath>
                </a14:m>
                <a:r>
                  <a:rPr lang="en-US" sz="1900">
                    <a:effectLst/>
                    <a:latin typeface="+mn-lt"/>
                    <a:ea typeface="PMingLiU"/>
                    <a:cs typeface="Times New Roman" panose="02020603050405020304" pitchFamily="18" charset="0"/>
                  </a:rPr>
                  <a:t> lần lượt là các vectơ đơn vị trên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𝑂𝑥</m:t>
                    </m:r>
                    <m:r>
                      <a:rPr lang="en-US" sz="1900" i="1">
                        <a:effectLst/>
                        <a:latin typeface="Cambria Math" panose="02040503050406030204" pitchFamily="18" charset="0"/>
                        <a:ea typeface="PMingLiU"/>
                        <a:cs typeface="Times New Roman" panose="02020603050405020304" pitchFamily="18" charset="0"/>
                      </a:rPr>
                      <m:t>, </m:t>
                    </m:r>
                    <m:r>
                      <a:rPr lang="en-US" sz="1900" i="1">
                        <a:effectLst/>
                        <a:latin typeface="Cambria Math" panose="02040503050406030204" pitchFamily="18" charset="0"/>
                        <a:ea typeface="PMingLiU"/>
                        <a:cs typeface="Times New Roman" panose="02020603050405020304" pitchFamily="18" charset="0"/>
                      </a:rPr>
                      <m:t>𝑂𝑦</m:t>
                    </m:r>
                    <m:r>
                      <a:rPr lang="en-US" sz="1900" i="1">
                        <a:effectLst/>
                        <a:latin typeface="Cambria Math" panose="02040503050406030204" pitchFamily="18" charset="0"/>
                        <a:ea typeface="PMingLiU"/>
                        <a:cs typeface="Times New Roman" panose="02020603050405020304" pitchFamily="18" charset="0"/>
                      </a:rPr>
                      <m:t>, </m:t>
                    </m:r>
                    <m:r>
                      <a:rPr lang="en-US" sz="1900" i="1">
                        <a:effectLst/>
                        <a:latin typeface="Cambria Math" panose="02040503050406030204" pitchFamily="18" charset="0"/>
                        <a:ea typeface="PMingLiU"/>
                        <a:cs typeface="Times New Roman" panose="02020603050405020304" pitchFamily="18" charset="0"/>
                      </a:rPr>
                      <m:t>𝑂𝑧</m:t>
                    </m:r>
                  </m:oMath>
                </a14:m>
                <a:r>
                  <a:rPr lang="en-US" sz="1900">
                    <a:effectLst/>
                    <a:latin typeface="+mn-lt"/>
                    <a:ea typeface="PMingLiU"/>
                    <a:cs typeface="Times New Roman" panose="02020603050405020304" pitchFamily="18" charset="0"/>
                  </a:rPr>
                  <a:t> và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𝑖</m:t>
                        </m:r>
                      </m:e>
                    </m:acc>
                  </m:oMath>
                </a14:m>
                <a:r>
                  <a:rPr lang="en-US" sz="1900">
                    <a:effectLst/>
                    <a:latin typeface="+mn-lt"/>
                    <a:ea typeface="PMingLiU"/>
                    <a:cs typeface="Times New Roman" panose="02020603050405020304" pitchFamily="18" charset="0"/>
                  </a:rPr>
                  <a:t> cùng hướng với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𝑂𝐴</m:t>
                        </m:r>
                      </m:e>
                    </m:acc>
                  </m:oMath>
                </a14:m>
                <a:r>
                  <a:rPr lang="en-US" sz="1900">
                    <a:effectLst/>
                    <a:latin typeface="+mn-lt"/>
                    <a:ea typeface="PMingLiU"/>
                    <a:cs typeface="Times New Roman" panose="02020603050405020304" pitchFamily="18" charset="0"/>
                  </a:rPr>
                  <a:t>; </a:t>
                </a:r>
                <a:r>
                  <a:rPr lang="en-US" sz="1900" smtClean="0">
                    <a:effectLst/>
                    <a:latin typeface="+mn-lt"/>
                    <a:ea typeface="PMingLiU"/>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𝑗</m:t>
                        </m:r>
                      </m:e>
                    </m:acc>
                  </m:oMath>
                </a14:m>
                <a:r>
                  <a:rPr lang="en-US" sz="1900">
                    <a:effectLst/>
                    <a:latin typeface="+mn-lt"/>
                    <a:ea typeface="PMingLiU"/>
                    <a:cs typeface="Times New Roman" panose="02020603050405020304" pitchFamily="18" charset="0"/>
                  </a:rPr>
                  <a:t> cùng hướng với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𝑂𝐵</m:t>
                        </m:r>
                      </m:e>
                    </m:acc>
                  </m:oMath>
                </a14:m>
                <a:r>
                  <a:rPr lang="en-US" sz="1900">
                    <a:effectLst/>
                    <a:latin typeface="+mn-lt"/>
                    <a:ea typeface="PMingLiU"/>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𝑘</m:t>
                        </m:r>
                      </m:e>
                    </m:acc>
                  </m:oMath>
                </a14:m>
                <a:r>
                  <a:rPr lang="en-US" sz="1900">
                    <a:effectLst/>
                    <a:latin typeface="+mn-lt"/>
                    <a:ea typeface="PMingLiU"/>
                    <a:cs typeface="Times New Roman" panose="02020603050405020304" pitchFamily="18" charset="0"/>
                  </a:rPr>
                  <a:t> cùng hướng với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𝑂𝐶</m:t>
                        </m:r>
                      </m:e>
                    </m:acc>
                  </m:oMath>
                </a14:m>
                <a:r>
                  <a:rPr lang="en-US" sz="1900">
                    <a:effectLst/>
                    <a:latin typeface="+mn-lt"/>
                    <a:ea typeface="PMingLiU"/>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Arial" panose="020B0604020202020204" pitchFamily="34" charset="0"/>
                    <a:cs typeface="Times New Roman" panose="02020603050405020304" pitchFamily="18" charset="0"/>
                  </a:rPr>
                  <a:t>Ta có: </a:t>
                </a: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𝑂𝐴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𝑖</m:t>
                        </m:r>
                      </m:e>
                    </m:acc>
                  </m:oMath>
                </a14:m>
                <a:r>
                  <a:rPr lang="en-US" sz="1900">
                    <a:effectLst/>
                    <a:latin typeface="+mn-lt"/>
                    <a:ea typeface="PMingLiU"/>
                    <a:cs typeface="Times New Roman" panose="02020603050405020304" pitchFamily="18" charset="0"/>
                  </a:rPr>
                  <a:t> ;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𝑂𝐵</m:t>
                        </m:r>
                      </m:e>
                    </m:acc>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𝑦</m:t>
                    </m:r>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𝑗</m:t>
                        </m:r>
                      </m:e>
                    </m:acc>
                  </m:oMath>
                </a14:m>
                <a:r>
                  <a:rPr lang="en-US" sz="1900">
                    <a:effectLst/>
                    <a:latin typeface="+mn-lt"/>
                    <a:ea typeface="PMingLiU"/>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𝑂𝐶</m:t>
                        </m:r>
                      </m:e>
                    </m:acc>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𝑧</m:t>
                    </m:r>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𝑘</m:t>
                        </m:r>
                      </m:e>
                    </m:acc>
                  </m:oMath>
                </a14:m>
                <a:endParaRPr lang="en-US" sz="19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13869" y="1251843"/>
                <a:ext cx="4981489" cy="3030510"/>
              </a:xfrm>
              <a:prstGeom prst="rect">
                <a:avLst/>
              </a:prstGeom>
              <a:blipFill>
                <a:blip r:embed="rId7"/>
                <a:stretch>
                  <a:fillRect l="-1224" r="-1102" b="-201"/>
                </a:stretch>
              </a:blipFill>
            </p:spPr>
            <p:txBody>
              <a:bodyPr/>
              <a:lstStyle/>
              <a:p>
                <a:r>
                  <a:rPr lang="en-US">
                    <a:noFill/>
                  </a:rPr>
                  <a:t> </a:t>
                </a:r>
              </a:p>
            </p:txBody>
          </p:sp>
        </mc:Fallback>
      </mc:AlternateContent>
    </p:spTree>
    <p:extLst>
      <p:ext uri="{BB962C8B-B14F-4D97-AF65-F5344CB8AC3E}">
        <p14:creationId xmlns:p14="http://schemas.microsoft.com/office/powerpoint/2010/main" val="53402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anim calcmode="lin" valueType="num">
                                      <p:cBhvr>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2" end="2"/>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anim calcmode="lin" valueType="num">
                                      <p:cBhvr>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2" name="Rectangle 1"/>
          <p:cNvSpPr/>
          <p:nvPr/>
        </p:nvSpPr>
        <p:spPr>
          <a:xfrm>
            <a:off x="2016620" y="552355"/>
            <a:ext cx="251863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06075E"/>
                </a:solidFill>
                <a:effectLst/>
                <a:uLnTx/>
                <a:uFillTx/>
                <a:latin typeface="Arial"/>
                <a:cs typeface="Arial"/>
                <a:sym typeface="Righteous"/>
              </a:rPr>
              <a:t>KẾT LUẬN</a:t>
            </a:r>
            <a:endParaRPr kumimoji="0" lang="en-US" sz="36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stretch>
            <a:fillRect/>
          </a:stretch>
        </p:blipFill>
        <p:spPr>
          <a:xfrm>
            <a:off x="6344772" y="1894380"/>
            <a:ext cx="2245562" cy="2165772"/>
          </a:xfrm>
          <a:prstGeom prst="rect">
            <a:avLst/>
          </a:prstGeom>
        </p:spPr>
      </p:pic>
      <p:pic>
        <p:nvPicPr>
          <p:cNvPr id="9" name="Picture 8"/>
          <p:cNvPicPr>
            <a:picLocks noChangeAspect="1"/>
          </p:cNvPicPr>
          <p:nvPr/>
        </p:nvPicPr>
        <p:blipFill>
          <a:blip r:embed="rId4"/>
          <a:stretch>
            <a:fillRect/>
          </a:stretch>
        </p:blipFill>
        <p:spPr>
          <a:xfrm>
            <a:off x="489826" y="1526292"/>
            <a:ext cx="5572227" cy="2901948"/>
          </a:xfrm>
          <a:prstGeom prst="rect">
            <a:avLst/>
          </a:prstGeom>
        </p:spPr>
      </p:pic>
      <p:pic>
        <p:nvPicPr>
          <p:cNvPr id="11" name="Picture 10"/>
          <p:cNvPicPr>
            <a:picLocks noChangeAspect="1"/>
          </p:cNvPicPr>
          <p:nvPr/>
        </p:nvPicPr>
        <p:blipFill>
          <a:blip r:embed="rId5"/>
          <a:stretch>
            <a:fillRect/>
          </a:stretch>
        </p:blipFill>
        <p:spPr>
          <a:xfrm rot="5400000">
            <a:off x="8181476" y="488970"/>
            <a:ext cx="582649" cy="836783"/>
          </a:xfrm>
          <a:prstGeom prst="rect">
            <a:avLst/>
          </a:prstGeom>
        </p:spPr>
      </p:pic>
    </p:spTree>
    <p:extLst>
      <p:ext uri="{BB962C8B-B14F-4D97-AF65-F5344CB8AC3E}">
        <p14:creationId xmlns:p14="http://schemas.microsoft.com/office/powerpoint/2010/main" val="199811400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grpSp>
        <p:nvGrpSpPr>
          <p:cNvPr id="1097" name="Google Shape;1097;p64"/>
          <p:cNvGrpSpPr/>
          <p:nvPr/>
        </p:nvGrpSpPr>
        <p:grpSpPr>
          <a:xfrm>
            <a:off x="8699974" y="2066014"/>
            <a:ext cx="745739" cy="740973"/>
            <a:chOff x="8397275" y="2953713"/>
            <a:chExt cx="1302374" cy="1294050"/>
          </a:xfrm>
        </p:grpSpPr>
        <p:sp>
          <p:nvSpPr>
            <p:cNvPr id="1098" name="Google Shape;1098;p64"/>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99" name="Google Shape;1099;p64"/>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1100" name="Google Shape;1100;p64"/>
          <p:cNvGrpSpPr/>
          <p:nvPr/>
        </p:nvGrpSpPr>
        <p:grpSpPr>
          <a:xfrm rot="-729661">
            <a:off x="8014395" y="4074689"/>
            <a:ext cx="806393" cy="818123"/>
            <a:chOff x="335988" y="3393302"/>
            <a:chExt cx="1236351" cy="1254523"/>
          </a:xfrm>
        </p:grpSpPr>
        <p:sp>
          <p:nvSpPr>
            <p:cNvPr id="1101" name="Google Shape;1101;p64"/>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102" name="Google Shape;1102;p64"/>
            <p:cNvPicPr preferRelativeResize="0"/>
            <p:nvPr/>
          </p:nvPicPr>
          <p:blipFill>
            <a:blip r:embed="rId4">
              <a:alphaModFix/>
            </a:blip>
            <a:stretch>
              <a:fillRect/>
            </a:stretch>
          </p:blipFill>
          <p:spPr>
            <a:xfrm>
              <a:off x="335987" y="3393306"/>
              <a:ext cx="1236351" cy="1254519"/>
            </a:xfrm>
            <a:prstGeom prst="rect">
              <a:avLst/>
            </a:prstGeom>
            <a:noFill/>
            <a:ln>
              <a:noFill/>
            </a:ln>
          </p:spPr>
        </p:pic>
      </p:grpSp>
      <p:grpSp>
        <p:nvGrpSpPr>
          <p:cNvPr id="1103" name="Google Shape;1103;p64"/>
          <p:cNvGrpSpPr/>
          <p:nvPr/>
        </p:nvGrpSpPr>
        <p:grpSpPr>
          <a:xfrm rot="-796891">
            <a:off x="-176984" y="110934"/>
            <a:ext cx="965758" cy="857127"/>
            <a:chOff x="9656" y="159686"/>
            <a:chExt cx="1608914" cy="1427937"/>
          </a:xfrm>
        </p:grpSpPr>
        <p:sp>
          <p:nvSpPr>
            <p:cNvPr id="1104" name="Google Shape;1104;p64"/>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1105" name="Google Shape;1105;p64"/>
            <p:cNvPicPr preferRelativeResize="0"/>
            <p:nvPr/>
          </p:nvPicPr>
          <p:blipFill>
            <a:blip r:embed="rId5">
              <a:alphaModFix/>
            </a:blip>
            <a:stretch>
              <a:fillRect/>
            </a:stretch>
          </p:blipFill>
          <p:spPr>
            <a:xfrm>
              <a:off x="219225" y="363900"/>
              <a:ext cx="1189799" cy="1045549"/>
            </a:xfrm>
            <a:prstGeom prst="rect">
              <a:avLst/>
            </a:prstGeom>
            <a:noFill/>
            <a:ln>
              <a:noFill/>
            </a:ln>
          </p:spPr>
        </p:pic>
      </p:grpSp>
      <mc:AlternateContent xmlns:mc="http://schemas.openxmlformats.org/markup-compatibility/2006" xmlns:a14="http://schemas.microsoft.com/office/drawing/2010/main">
        <mc:Choice Requires="a14">
          <p:sp>
            <p:nvSpPr>
              <p:cNvPr id="4" name="Rectangle 3"/>
              <p:cNvSpPr/>
              <p:nvPr/>
            </p:nvSpPr>
            <p:spPr>
              <a:xfrm>
                <a:off x="3049399" y="3172568"/>
                <a:ext cx="4134530" cy="577850"/>
              </a:xfrm>
              <a:prstGeom prst="rect">
                <a:avLst/>
              </a:prstGeom>
            </p:spPr>
            <p:txBody>
              <a:bodyPr wrap="none">
                <a:spAutoFit/>
              </a:bodyPr>
              <a:lstStyle/>
              <a:p>
                <a:pPr algn="ctr">
                  <a:lnSpc>
                    <a:spcPct val="150000"/>
                  </a:lnSpc>
                  <a:spcBef>
                    <a:spcPts val="300"/>
                  </a:spcBef>
                  <a:spcAft>
                    <a:spcPts val="300"/>
                  </a:spcAft>
                </a:pPr>
                <a:r>
                  <a:rPr lang="en-US" sz="2400">
                    <a:latin typeface="+mn-lt"/>
                    <a:ea typeface="Arial" panose="020B0604020202020204" pitchFamily="34" charset="0"/>
                    <a:cs typeface="Times New Roman" panose="02020603050405020304" pitchFamily="18" charset="0"/>
                  </a:rPr>
                  <a:t>Tọa độ của gốc </a:t>
                </a:r>
                <a14:m>
                  <m:oMath xmlns:m="http://schemas.openxmlformats.org/officeDocument/2006/math">
                    <m:r>
                      <a:rPr lang="en-US" sz="2400" i="1">
                        <a:effectLst/>
                        <a:latin typeface="Cambria Math" panose="02040503050406030204" pitchFamily="18" charset="0"/>
                        <a:ea typeface="Arial" panose="020B0604020202020204" pitchFamily="34" charset="0"/>
                        <a:cs typeface="Times New Roman" panose="02020603050405020304" pitchFamily="18" charset="0"/>
                      </a:rPr>
                      <m:t>𝑂</m:t>
                    </m:r>
                  </m:oMath>
                </a14:m>
                <a:r>
                  <a:rPr lang="en-US" sz="2400">
                    <a:effectLst/>
                    <a:latin typeface="+mn-lt"/>
                    <a:ea typeface="PMingLiU"/>
                    <a:cs typeface="Times New Roman" panose="02020603050405020304" pitchFamily="18" charset="0"/>
                  </a:rPr>
                  <a:t> là </a:t>
                </a:r>
                <a14:m>
                  <m:oMath xmlns:m="http://schemas.openxmlformats.org/officeDocument/2006/math">
                    <m:d>
                      <m:dPr>
                        <m:ctrlPr>
                          <a:rPr lang="en-US" sz="2400" i="1">
                            <a:effectLst/>
                            <a:latin typeface="Cambria Math" panose="02040503050406030204" pitchFamily="18" charset="0"/>
                            <a:ea typeface="PMingLiU"/>
                            <a:cs typeface="Times New Roman" panose="02020603050405020304" pitchFamily="18" charset="0"/>
                          </a:rPr>
                        </m:ctrlPr>
                      </m:dPr>
                      <m:e>
                        <m:r>
                          <a:rPr lang="en-US" sz="2400" i="1">
                            <a:effectLst/>
                            <a:latin typeface="Cambria Math" panose="02040503050406030204" pitchFamily="18" charset="0"/>
                            <a:ea typeface="PMingLiU"/>
                            <a:cs typeface="Times New Roman" panose="02020603050405020304" pitchFamily="18" charset="0"/>
                          </a:rPr>
                          <m:t>0;0;0</m:t>
                        </m:r>
                      </m:e>
                    </m:d>
                  </m:oMath>
                </a14:m>
                <a:r>
                  <a:rPr lang="en-US" sz="2400">
                    <a:effectLst/>
                    <a:latin typeface="+mn-lt"/>
                    <a:ea typeface="PMingLiU"/>
                    <a:cs typeface="Times New Roman" panose="02020603050405020304" pitchFamily="18" charset="0"/>
                  </a:rPr>
                  <a:t>.</a:t>
                </a:r>
                <a:endParaRPr lang="en-US" sz="24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049399" y="3172568"/>
                <a:ext cx="4134530" cy="577850"/>
              </a:xfrm>
              <a:prstGeom prst="rect">
                <a:avLst/>
              </a:prstGeom>
              <a:blipFill>
                <a:blip r:embed="rId6"/>
                <a:stretch>
                  <a:fillRect l="-1770" r="-1917" b="-24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ular Callout 18">
                <a:extLst>
                  <a:ext uri="{FF2B5EF4-FFF2-40B4-BE49-F238E27FC236}">
                    <a16:creationId xmlns:a16="http://schemas.microsoft.com/office/drawing/2014/main" id="{310899D1-77AE-1414-B4B6-E9208353AA15}"/>
                  </a:ext>
                </a:extLst>
              </p:cNvPr>
              <p:cNvSpPr/>
              <p:nvPr/>
            </p:nvSpPr>
            <p:spPr>
              <a:xfrm>
                <a:off x="2549289" y="836271"/>
                <a:ext cx="5134751" cy="960651"/>
              </a:xfrm>
              <a:prstGeom prst="wedgeRoundRectCallout">
                <a:avLst>
                  <a:gd name="adj1" fmla="val -65741"/>
                  <a:gd name="adj2" fmla="val 53543"/>
                  <a:gd name="adj3" fmla="val 16667"/>
                </a:avLst>
              </a:prstGeom>
              <a:solidFill>
                <a:srgbClr val="FAFF9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50000"/>
                  </a:lnSpc>
                  <a:spcAft>
                    <a:spcPts val="500"/>
                  </a:spcAft>
                </a:pPr>
                <a:r>
                  <a:rPr lang="en-US" sz="2400">
                    <a:solidFill>
                      <a:srgbClr val="242400"/>
                    </a:solidFill>
                    <a:latin typeface="Arial" panose="020B0604020202020204" pitchFamily="34" charset="0"/>
                    <a:cs typeface="Arial"/>
                  </a:rPr>
                  <a:t>Hãy tìm toạ độ của gốc </a:t>
                </a:r>
                <a14:m>
                  <m:oMath xmlns:m="http://schemas.openxmlformats.org/officeDocument/2006/math">
                    <m:r>
                      <a:rPr lang="en-US" sz="24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𝑂</m:t>
                    </m:r>
                  </m:oMath>
                </a14:m>
                <a:r>
                  <a:rPr lang="en-US" sz="2400">
                    <a:solidFill>
                      <a:srgbClr val="242400"/>
                    </a:solidFill>
                    <a:latin typeface="Arial" panose="020B0604020202020204" pitchFamily="34" charset="0"/>
                    <a:cs typeface="Arial"/>
                  </a:rPr>
                  <a:t>  </a:t>
                </a:r>
                <a:endParaRPr lang="en-US" sz="2400">
                  <a:solidFill>
                    <a:srgbClr val="000000"/>
                  </a:solidFill>
                  <a:cs typeface="Arial"/>
                </a:endParaRPr>
              </a:p>
            </p:txBody>
          </p:sp>
        </mc:Choice>
        <mc:Fallback xmlns="">
          <p:sp>
            <p:nvSpPr>
              <p:cNvPr id="19" name="Rounded Rectangular Callout 18">
                <a:extLst>
                  <a:ext uri="{FF2B5EF4-FFF2-40B4-BE49-F238E27FC236}">
                    <a16:creationId xmlns:a16="http://schemas.microsoft.com/office/drawing/2014/main" id="{310899D1-77AE-1414-B4B6-E9208353AA15}"/>
                  </a:ext>
                </a:extLst>
              </p:cNvPr>
              <p:cNvSpPr>
                <a:spLocks noRot="1" noChangeAspect="1" noMove="1" noResize="1" noEditPoints="1" noAdjustHandles="1" noChangeArrowheads="1" noChangeShapeType="1" noTextEdit="1"/>
              </p:cNvSpPr>
              <p:nvPr/>
            </p:nvSpPr>
            <p:spPr>
              <a:xfrm>
                <a:off x="2549289" y="836271"/>
                <a:ext cx="5134751" cy="960651"/>
              </a:xfrm>
              <a:prstGeom prst="wedgeRoundRectCallout">
                <a:avLst>
                  <a:gd name="adj1" fmla="val -65741"/>
                  <a:gd name="adj2" fmla="val 53543"/>
                  <a:gd name="adj3" fmla="val 16667"/>
                </a:avLst>
              </a:prstGeom>
              <a:blipFill>
                <a:blip r:embed="rId7"/>
                <a:stretch>
                  <a:fillRect/>
                </a:stretch>
              </a:blipFill>
              <a:ln>
                <a:noFill/>
              </a:ln>
              <a:effectLst>
                <a:outerShdw blurRad="149987" dist="250190" dir="8460000" algn="ctr">
                  <a:srgbClr val="000000">
                    <a:alpha val="28000"/>
                  </a:srgbClr>
                </a:outerShdw>
              </a:effectLst>
            </p:spPr>
            <p:txBody>
              <a:bodyPr/>
              <a:lstStyle/>
              <a:p>
                <a:r>
                  <a:rPr lang="en-US">
                    <a:noFill/>
                  </a:rPr>
                  <a:t> </a:t>
                </a:r>
              </a:p>
            </p:txBody>
          </p:sp>
        </mc:Fallback>
      </mc:AlternateContent>
      <p:pic>
        <p:nvPicPr>
          <p:cNvPr id="20" name="Picture 46">
            <a:extLst>
              <a:ext uri="{FF2B5EF4-FFF2-40B4-BE49-F238E27FC236}">
                <a16:creationId xmlns:a16="http://schemas.microsoft.com/office/drawing/2014/main" id="{9B8FC2EE-F896-1933-B026-84D3CCC50BC8}"/>
              </a:ext>
            </a:extLst>
          </p:cNvPr>
          <p:cNvPicPr>
            <a:picLocks noChangeAspect="1"/>
          </p:cNvPicPr>
          <p:nvPr/>
        </p:nvPicPr>
        <p:blipFill>
          <a:blip r:embed="rId8"/>
          <a:srcRect/>
          <a:stretch>
            <a:fillRect/>
          </a:stretch>
        </p:blipFill>
        <p:spPr>
          <a:xfrm>
            <a:off x="458401" y="1796922"/>
            <a:ext cx="2072178" cy="2751293"/>
          </a:xfrm>
          <a:prstGeom prst="rect">
            <a:avLst/>
          </a:prstGeom>
        </p:spPr>
      </p:pic>
      <p:sp>
        <p:nvSpPr>
          <p:cNvPr id="21" name="Rectangle 20"/>
          <p:cNvSpPr/>
          <p:nvPr/>
        </p:nvSpPr>
        <p:spPr>
          <a:xfrm>
            <a:off x="4502426" y="2316484"/>
            <a:ext cx="1228476" cy="461665"/>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400" b="1" i="1" u="sng" strike="noStrike" kern="1200" cap="none" spc="0" normalizeH="0" baseline="0" noProof="0" smtClean="0">
                <a:ln>
                  <a:noFill/>
                </a:ln>
                <a:solidFill>
                  <a:srgbClr val="011C26">
                    <a:lumMod val="90000"/>
                    <a:lumOff val="10000"/>
                  </a:srgbClr>
                </a:solidFill>
                <a:effectLst/>
                <a:uLnTx/>
                <a:uFillTx/>
                <a:latin typeface="Arial"/>
                <a:ea typeface="+mn-ea"/>
                <a:cs typeface="Arial"/>
                <a:sym typeface="Arial"/>
              </a:rPr>
              <a:t>Trả</a:t>
            </a:r>
            <a:r>
              <a:rPr kumimoji="0" lang="en-US" sz="2400" b="1" i="1" u="sng" strike="noStrike" kern="1200" cap="none" spc="0" normalizeH="0" noProof="0" smtClean="0">
                <a:ln>
                  <a:noFill/>
                </a:ln>
                <a:solidFill>
                  <a:srgbClr val="011C26">
                    <a:lumMod val="90000"/>
                    <a:lumOff val="10000"/>
                  </a:srgbClr>
                </a:solidFill>
                <a:effectLst/>
                <a:uLnTx/>
                <a:uFillTx/>
                <a:latin typeface="Arial"/>
                <a:ea typeface="+mn-ea"/>
                <a:cs typeface="Arial"/>
                <a:sym typeface="Arial"/>
              </a:rPr>
              <a:t> lời:</a:t>
            </a:r>
            <a:endParaRPr kumimoji="0" lang="en-US" sz="24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endParaRPr>
          </a:p>
        </p:txBody>
      </p:sp>
    </p:spTree>
    <p:extLst>
      <p:ext uri="{BB962C8B-B14F-4D97-AF65-F5344CB8AC3E}">
        <p14:creationId xmlns:p14="http://schemas.microsoft.com/office/powerpoint/2010/main" val="3121048376"/>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grpSp>
        <p:nvGrpSpPr>
          <p:cNvPr id="488" name="Google Shape;488;p39"/>
          <p:cNvGrpSpPr/>
          <p:nvPr/>
        </p:nvGrpSpPr>
        <p:grpSpPr>
          <a:xfrm rot="438465">
            <a:off x="-29491" y="4169129"/>
            <a:ext cx="1295238" cy="1149545"/>
            <a:chOff x="9656" y="159686"/>
            <a:chExt cx="1608914" cy="1427937"/>
          </a:xfrm>
        </p:grpSpPr>
        <p:sp>
          <p:nvSpPr>
            <p:cNvPr id="489" name="Google Shape;489;p39"/>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490" name="Google Shape;490;p39"/>
            <p:cNvPicPr preferRelativeResize="0"/>
            <p:nvPr/>
          </p:nvPicPr>
          <p:blipFill>
            <a:blip r:embed="rId3">
              <a:alphaModFix/>
            </a:blip>
            <a:stretch>
              <a:fillRect/>
            </a:stretch>
          </p:blipFill>
          <p:spPr>
            <a:xfrm>
              <a:off x="219225" y="363900"/>
              <a:ext cx="1189799" cy="1045549"/>
            </a:xfrm>
            <a:prstGeom prst="rect">
              <a:avLst/>
            </a:prstGeom>
            <a:noFill/>
            <a:ln>
              <a:noFill/>
            </a:ln>
          </p:spPr>
        </p:pic>
      </p:grpSp>
      <p:grpSp>
        <p:nvGrpSpPr>
          <p:cNvPr id="491" name="Google Shape;491;p39"/>
          <p:cNvGrpSpPr/>
          <p:nvPr/>
        </p:nvGrpSpPr>
        <p:grpSpPr>
          <a:xfrm rot="928070">
            <a:off x="8638042" y="1070409"/>
            <a:ext cx="647404" cy="463795"/>
            <a:chOff x="335988" y="3393302"/>
            <a:chExt cx="1236351" cy="1254523"/>
          </a:xfrm>
        </p:grpSpPr>
        <p:sp>
          <p:nvSpPr>
            <p:cNvPr id="492" name="Google Shape;492;p39"/>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93" name="Google Shape;493;p39"/>
            <p:cNvPicPr preferRelativeResize="0"/>
            <p:nvPr/>
          </p:nvPicPr>
          <p:blipFill>
            <a:blip r:embed="rId4">
              <a:alphaModFix/>
            </a:blip>
            <a:stretch>
              <a:fillRect/>
            </a:stretch>
          </p:blipFill>
          <p:spPr>
            <a:xfrm>
              <a:off x="335987" y="3393306"/>
              <a:ext cx="1236351" cy="1254519"/>
            </a:xfrm>
            <a:prstGeom prst="rect">
              <a:avLst/>
            </a:prstGeom>
            <a:noFill/>
            <a:ln>
              <a:noFill/>
            </a:ln>
          </p:spPr>
        </p:pic>
      </p:grpSp>
      <mc:AlternateContent xmlns:mc="http://schemas.openxmlformats.org/markup-compatibility/2006" xmlns:a14="http://schemas.microsoft.com/office/drawing/2010/main">
        <mc:Choice Requires="a14">
          <p:sp>
            <p:nvSpPr>
              <p:cNvPr id="29" name="TextBox 28"/>
              <p:cNvSpPr txBox="1"/>
              <p:nvPr/>
            </p:nvSpPr>
            <p:spPr>
              <a:xfrm>
                <a:off x="451299" y="414371"/>
                <a:ext cx="8275911" cy="872034"/>
              </a:xfrm>
              <a:prstGeom prst="rect">
                <a:avLst/>
              </a:prstGeom>
              <a:noFill/>
            </p:spPr>
            <p:txBody>
              <a:bodyPr wrap="square" rtlCol="0">
                <a:spAutoFit/>
              </a:bodyPr>
              <a:lstStyle/>
              <a:p>
                <a:pPr algn="just">
                  <a:lnSpc>
                    <a:spcPct val="150000"/>
                  </a:lnSpc>
                  <a:buClr>
                    <a:srgbClr val="2D1549"/>
                  </a:buClr>
                  <a:buSzPts val="1100"/>
                  <a:defRPr/>
                </a:pPr>
                <a:r>
                  <a:rPr lang="en-US" sz="1800" b="1" smtClean="0">
                    <a:solidFill>
                      <a:srgbClr val="FFFFFF"/>
                    </a:solidFill>
                    <a:highlight>
                      <a:srgbClr val="CE4D8E"/>
                    </a:highlight>
                    <a:latin typeface="Arial" panose="020B0604020202020204" pitchFamily="34" charset="0"/>
                    <a:ea typeface="+mn-ea"/>
                    <a:cs typeface="Arial" panose="020B0604020202020204" pitchFamily="34" charset="0"/>
                  </a:rPr>
                  <a:t>Ví dụ 2:</a:t>
                </a:r>
                <a:r>
                  <a:rPr lang="en-US" sz="1800" kern="1200" smtClean="0">
                    <a:solidFill>
                      <a:srgbClr val="FFFFFF"/>
                    </a:solidFill>
                    <a:latin typeface="Arial" panose="020B0604020202020204" pitchFamily="34" charset="0"/>
                    <a:ea typeface="+mn-ea"/>
                    <a:cs typeface="Arial" panose="020B0604020202020204" pitchFamily="34" charset="0"/>
                  </a:rPr>
                  <a:t> </a:t>
                </a:r>
                <a:r>
                  <a:rPr lang="vi-VN" sz="1800" kern="1200" smtClean="0">
                    <a:solidFill>
                      <a:srgbClr val="FFFFFF"/>
                    </a:solidFill>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Hình 2.38 minh hoạ một hệ toạ độ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𝑂𝑥𝑦𝑧</m:t>
                    </m:r>
                  </m:oMath>
                </a14:m>
                <a:r>
                  <a:rPr lang="vi-VN" sz="1800" kern="1200">
                    <a:latin typeface="Arial" panose="020B0604020202020204" pitchFamily="34" charset="0"/>
                    <a:ea typeface="+mn-ea"/>
                    <a:cs typeface="Arial" panose="020B0604020202020204" pitchFamily="34" charset="0"/>
                  </a:rPr>
                  <a:t> trong không gian cùng với các hình vuông có cạnh bằng 1 đơn vị. Tìm toạ độ của điểm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𝑀</m:t>
                    </m:r>
                  </m:oMath>
                </a14:m>
                <a:r>
                  <a:rPr lang="vi-VN" sz="1800" kern="1200" smtClean="0">
                    <a:latin typeface="Arial" panose="020B0604020202020204" pitchFamily="34" charset="0"/>
                    <a:ea typeface="+mn-ea"/>
                    <a:cs typeface="Arial" panose="020B0604020202020204" pitchFamily="34" charset="0"/>
                  </a:rPr>
                  <a:t>.</a:t>
                </a:r>
                <a:endParaRPr lang="vi-VN" sz="1800" kern="1200">
                  <a:latin typeface="Arial" panose="020B0604020202020204" pitchFamily="34" charset="0"/>
                  <a:ea typeface="+mn-ea"/>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51299" y="414371"/>
                <a:ext cx="8275911" cy="872034"/>
              </a:xfrm>
              <a:prstGeom prst="rect">
                <a:avLst/>
              </a:prstGeom>
              <a:blipFill>
                <a:blip r:embed="rId5"/>
                <a:stretch>
                  <a:fillRect l="-589" r="-589" b="-10490"/>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8931" y="1802045"/>
            <a:ext cx="2882893" cy="2651475"/>
          </a:xfrm>
          <a:prstGeom prst="rect">
            <a:avLst/>
          </a:prstGeom>
        </p:spPr>
      </p:pic>
      <p:sp>
        <p:nvSpPr>
          <p:cNvPr id="32" name="Rectangle 31"/>
          <p:cNvSpPr/>
          <p:nvPr/>
        </p:nvSpPr>
        <p:spPr>
          <a:xfrm>
            <a:off x="2477857" y="1443000"/>
            <a:ext cx="1228476" cy="369332"/>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smtClean="0">
                <a:ln>
                  <a:noFill/>
                </a:ln>
                <a:solidFill>
                  <a:srgbClr val="023E54"/>
                </a:solidFill>
                <a:effectLst/>
                <a:uLnTx/>
                <a:uFillTx/>
                <a:latin typeface="Arial"/>
                <a:ea typeface="+mn-ea"/>
                <a:cs typeface="Arial"/>
                <a:sym typeface="Arial"/>
              </a:rPr>
              <a:t>Giải:</a:t>
            </a:r>
            <a:endParaRPr kumimoji="0" lang="en-US" sz="1800" b="1" i="1" u="sng" strike="noStrike" kern="1200" cap="none" spc="0" normalizeH="0" baseline="0" noProof="0" dirty="0">
              <a:ln>
                <a:noFill/>
              </a:ln>
              <a:solidFill>
                <a:srgbClr val="023E54"/>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888621" y="1921221"/>
                <a:ext cx="4406948" cy="2423677"/>
              </a:xfrm>
              <a:prstGeom prst="rect">
                <a:avLst/>
              </a:prstGeom>
            </p:spPr>
            <p:txBody>
              <a:bodyPr wrap="square">
                <a:spAutoFit/>
              </a:bodyPr>
              <a:lstStyle/>
              <a:p>
                <a:pPr algn="just">
                  <a:lnSpc>
                    <a:spcPct val="150000"/>
                  </a:lnSpc>
                  <a:spcBef>
                    <a:spcPts val="300"/>
                  </a:spcBef>
                  <a:spcAft>
                    <a:spcPts val="300"/>
                  </a:spcAft>
                </a:pPr>
                <a:r>
                  <a:rPr lang="vi-VN" sz="1800" smtClean="0"/>
                  <a:t>Trong Hình 2.38, </a:t>
                </a:r>
                <a14:m>
                  <m:oMath xmlns:m="http://schemas.openxmlformats.org/officeDocument/2006/math">
                    <m:r>
                      <a:rPr lang="vi-VN" sz="1800" i="1" smtClean="0">
                        <a:latin typeface="Cambria Math" panose="02040503050406030204" pitchFamily="18" charset="0"/>
                      </a:rPr>
                      <m:t>𝐴𝐵𝐶𝑀</m:t>
                    </m:r>
                    <m:r>
                      <a:rPr lang="vi-VN" sz="1800" i="1" smtClean="0">
                        <a:latin typeface="Cambria Math" panose="02040503050406030204" pitchFamily="18" charset="0"/>
                      </a:rPr>
                      <m:t>.</m:t>
                    </m:r>
                    <m:r>
                      <a:rPr lang="vi-VN" sz="1800" i="1" smtClean="0">
                        <a:latin typeface="Cambria Math" panose="02040503050406030204" pitchFamily="18" charset="0"/>
                      </a:rPr>
                      <m:t>𝐹𝑂𝐷𝐸</m:t>
                    </m:r>
                  </m:oMath>
                </a14:m>
                <a:r>
                  <a:rPr lang="vi-VN" sz="1800"/>
                  <a:t> là hình hộp chữ nhật. </a:t>
                </a:r>
                <a:endParaRPr lang="en-US" sz="1800" smtClean="0"/>
              </a:p>
              <a:p>
                <a:pPr algn="just">
                  <a:lnSpc>
                    <a:spcPct val="150000"/>
                  </a:lnSpc>
                  <a:spcBef>
                    <a:spcPts val="300"/>
                  </a:spcBef>
                  <a:spcAft>
                    <a:spcPts val="300"/>
                  </a:spcAft>
                </a:pPr>
                <a:r>
                  <a:rPr lang="vi-VN" sz="1800" smtClean="0"/>
                  <a:t>Áp </a:t>
                </a:r>
                <a:r>
                  <a:rPr lang="vi-VN" sz="1800"/>
                  <a:t>dụng quy tắc hình hộp suy </a:t>
                </a:r>
                <a:r>
                  <a:rPr lang="vi-VN" sz="1800" smtClean="0"/>
                  <a:t>ra</a:t>
                </a:r>
                <a:endParaRPr lang="en-US" sz="1800" smtClean="0"/>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a:rPr lang="en-US" sz="1800" i="1">
                              <a:latin typeface="Cambria Math" panose="02040503050406030204" pitchFamily="18" charset="0"/>
                              <a:ea typeface="Arial" panose="020B0604020202020204" pitchFamily="34" charset="0"/>
                              <a:cs typeface="Times New Roman" panose="02020603050405020304" pitchFamily="18" charset="0"/>
                            </a:rPr>
                            <m:t>𝑂𝑀</m:t>
                          </m:r>
                        </m:e>
                      </m:acc>
                      <m:r>
                        <a:rPr lang="en-US" sz="18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a:rPr lang="en-US" sz="1800" i="1">
                              <a:latin typeface="Cambria Math" panose="02040503050406030204" pitchFamily="18" charset="0"/>
                              <a:ea typeface="Arial" panose="020B0604020202020204" pitchFamily="34" charset="0"/>
                              <a:cs typeface="Times New Roman" panose="02020603050405020304" pitchFamily="18" charset="0"/>
                            </a:rPr>
                            <m:t>𝑂</m:t>
                          </m:r>
                          <m:r>
                            <a:rPr lang="en-US" sz="1800" b="0" i="1" smtClean="0">
                              <a:latin typeface="Cambria Math" panose="02040503050406030204" pitchFamily="18" charset="0"/>
                              <a:ea typeface="Arial" panose="020B0604020202020204" pitchFamily="34" charset="0"/>
                              <a:cs typeface="Times New Roman" panose="02020603050405020304" pitchFamily="18" charset="0"/>
                            </a:rPr>
                            <m:t>𝐹</m:t>
                          </m:r>
                        </m:e>
                      </m:acc>
                      <m:r>
                        <a:rPr lang="en-US" sz="18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a:rPr lang="en-US" sz="1800" i="1">
                              <a:latin typeface="Cambria Math" panose="02040503050406030204" pitchFamily="18" charset="0"/>
                              <a:ea typeface="Arial" panose="020B0604020202020204" pitchFamily="34" charset="0"/>
                              <a:cs typeface="Times New Roman" panose="02020603050405020304" pitchFamily="18" charset="0"/>
                            </a:rPr>
                            <m:t>𝑂</m:t>
                          </m:r>
                          <m:r>
                            <a:rPr lang="en-US" sz="1800" b="0" i="1" smtClean="0">
                              <a:latin typeface="Cambria Math" panose="02040503050406030204" pitchFamily="18" charset="0"/>
                              <a:ea typeface="Arial" panose="020B0604020202020204" pitchFamily="34" charset="0"/>
                              <a:cs typeface="Times New Roman" panose="02020603050405020304" pitchFamily="18" charset="0"/>
                            </a:rPr>
                            <m:t>𝐷</m:t>
                          </m:r>
                        </m:e>
                      </m:acc>
                      <m:r>
                        <a:rPr lang="en-US" sz="18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latin typeface="Cambria Math" panose="02040503050406030204" pitchFamily="18" charset="0"/>
                              <a:ea typeface="Arial" panose="020B0604020202020204" pitchFamily="34" charset="0"/>
                              <a:cs typeface="Times New Roman" panose="02020603050405020304" pitchFamily="18" charset="0"/>
                            </a:rPr>
                          </m:ctrlPr>
                        </m:accPr>
                        <m:e>
                          <m:r>
                            <a:rPr lang="en-US" sz="1800" i="1">
                              <a:latin typeface="Cambria Math" panose="02040503050406030204" pitchFamily="18" charset="0"/>
                              <a:ea typeface="Arial" panose="020B0604020202020204" pitchFamily="34" charset="0"/>
                              <a:cs typeface="Times New Roman" panose="02020603050405020304" pitchFamily="18" charset="0"/>
                            </a:rPr>
                            <m:t>𝑂</m:t>
                          </m:r>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e>
                      </m:acc>
                      <m:r>
                        <a:rPr lang="en-US" sz="1800" b="0" i="1" smtClean="0">
                          <a:latin typeface="Cambria Math" panose="02040503050406030204" pitchFamily="18" charset="0"/>
                          <a:ea typeface="Arial" panose="020B0604020202020204" pitchFamily="34" charset="0"/>
                          <a:cs typeface="Times New Roman" panose="02020603050405020304" pitchFamily="18" charset="0"/>
                        </a:rPr>
                        <m:t>=3</m:t>
                      </m:r>
                      <m:acc>
                        <m:accPr>
                          <m:chr m:val="⃗"/>
                          <m:ctrlPr>
                            <a:rPr lang="vi-VN" sz="1800" i="1">
                              <a:solidFill>
                                <a:sysClr val="windowText" lastClr="000000"/>
                              </a:solidFill>
                              <a:latin typeface="Cambria Math" panose="02040503050406030204" pitchFamily="18" charset="0"/>
                            </a:rPr>
                          </m:ctrlPr>
                        </m:accPr>
                        <m:e>
                          <m:r>
                            <a:rPr lang="en-US" sz="1800" i="1">
                              <a:solidFill>
                                <a:sysClr val="windowText" lastClr="000000"/>
                              </a:solidFill>
                              <a:latin typeface="Cambria Math" panose="02040503050406030204" pitchFamily="18" charset="0"/>
                            </a:rPr>
                            <m:t>𝑖</m:t>
                          </m:r>
                        </m:e>
                      </m:acc>
                      <m:r>
                        <a:rPr lang="en-US" sz="1800" i="1">
                          <a:solidFill>
                            <a:sysClr val="windowText" lastClr="000000"/>
                          </a:solidFill>
                          <a:latin typeface="Cambria Math" panose="02040503050406030204" pitchFamily="18" charset="0"/>
                        </a:rPr>
                        <m:t>,+</m:t>
                      </m:r>
                      <m:r>
                        <a:rPr lang="en-US" sz="1800" b="0" i="1" smtClean="0">
                          <a:solidFill>
                            <a:sysClr val="windowText" lastClr="000000"/>
                          </a:solidFill>
                          <a:latin typeface="Cambria Math" panose="02040503050406030204" pitchFamily="18" charset="0"/>
                        </a:rPr>
                        <m:t>4</m:t>
                      </m:r>
                      <m:acc>
                        <m:accPr>
                          <m:chr m:val="⃗"/>
                          <m:ctrlPr>
                            <a:rPr lang="en-US" sz="1800" i="1">
                              <a:solidFill>
                                <a:sysClr val="windowText" lastClr="000000"/>
                              </a:solidFill>
                              <a:latin typeface="Cambria Math" panose="02040503050406030204" pitchFamily="18" charset="0"/>
                            </a:rPr>
                          </m:ctrlPr>
                        </m:accPr>
                        <m:e>
                          <m:r>
                            <a:rPr lang="en-US" sz="1800" i="1">
                              <a:solidFill>
                                <a:sysClr val="windowText" lastClr="000000"/>
                              </a:solidFill>
                              <a:latin typeface="Cambria Math" panose="02040503050406030204" pitchFamily="18" charset="0"/>
                            </a:rPr>
                            <m:t>𝑗</m:t>
                          </m:r>
                        </m:e>
                      </m:acc>
                      <m:r>
                        <a:rPr lang="en-US" sz="1800" i="1">
                          <a:solidFill>
                            <a:sysClr val="windowText" lastClr="000000"/>
                          </a:solidFill>
                          <a:latin typeface="Cambria Math" panose="02040503050406030204" pitchFamily="18" charset="0"/>
                        </a:rPr>
                        <m:t>+</m:t>
                      </m:r>
                      <m:r>
                        <a:rPr lang="en-US" sz="1800" b="0" i="1" smtClean="0">
                          <a:solidFill>
                            <a:sysClr val="windowText" lastClr="000000"/>
                          </a:solidFill>
                          <a:latin typeface="Cambria Math" panose="02040503050406030204" pitchFamily="18" charset="0"/>
                        </a:rPr>
                        <m:t>3</m:t>
                      </m:r>
                      <m:acc>
                        <m:accPr>
                          <m:chr m:val="⃗"/>
                          <m:ctrlPr>
                            <a:rPr lang="en-US" sz="1800" i="1">
                              <a:solidFill>
                                <a:sysClr val="windowText" lastClr="000000"/>
                              </a:solidFill>
                              <a:latin typeface="Cambria Math" panose="02040503050406030204" pitchFamily="18" charset="0"/>
                            </a:rPr>
                          </m:ctrlPr>
                        </m:accPr>
                        <m:e>
                          <m:r>
                            <a:rPr lang="en-US" sz="1800" i="1">
                              <a:solidFill>
                                <a:sysClr val="windowText" lastClr="000000"/>
                              </a:solidFill>
                              <a:latin typeface="Cambria Math" panose="02040503050406030204" pitchFamily="18" charset="0"/>
                            </a:rPr>
                            <m:t>𝑘</m:t>
                          </m:r>
                        </m:e>
                      </m:acc>
                    </m:oMath>
                  </m:oMathPara>
                </a14:m>
                <a:endParaRPr lang="vi-VN" sz="1800"/>
              </a:p>
              <a:p>
                <a:pPr algn="just">
                  <a:lnSpc>
                    <a:spcPct val="150000"/>
                  </a:lnSpc>
                  <a:spcBef>
                    <a:spcPts val="300"/>
                  </a:spcBef>
                  <a:spcAft>
                    <a:spcPts val="300"/>
                  </a:spcAft>
                </a:pPr>
                <a:r>
                  <a:rPr lang="vi-VN" sz="1800" smtClean="0"/>
                  <a:t>Vì </a:t>
                </a:r>
                <a:r>
                  <a:rPr lang="vi-VN" sz="1800"/>
                  <a:t>vậy, toạ độ của điểm </a:t>
                </a:r>
                <a14:m>
                  <m:oMath xmlns:m="http://schemas.openxmlformats.org/officeDocument/2006/math">
                    <m:r>
                      <a:rPr lang="vi-VN" sz="1800" i="1" smtClean="0">
                        <a:latin typeface="Cambria Math" panose="02040503050406030204" pitchFamily="18" charset="0"/>
                      </a:rPr>
                      <m:t>𝑀</m:t>
                    </m:r>
                  </m:oMath>
                </a14:m>
                <a:r>
                  <a:rPr lang="vi-VN" sz="1800"/>
                  <a:t> là </a:t>
                </a:r>
                <a14:m>
                  <m:oMath xmlns:m="http://schemas.openxmlformats.org/officeDocument/2006/math">
                    <m:r>
                      <a:rPr lang="vi-VN" sz="1800" i="1" smtClean="0">
                        <a:latin typeface="Cambria Math" panose="02040503050406030204" pitchFamily="18" charset="0"/>
                      </a:rPr>
                      <m:t>(3; 4; </m:t>
                    </m:r>
                    <m:r>
                      <a:rPr lang="vi-VN" sz="1800" i="1">
                        <a:latin typeface="Cambria Math" panose="02040503050406030204" pitchFamily="18" charset="0"/>
                      </a:rPr>
                      <m:t>3</m:t>
                    </m:r>
                    <m:r>
                      <a:rPr lang="vi-VN" sz="1800" i="1" smtClean="0">
                        <a:latin typeface="Cambria Math" panose="02040503050406030204" pitchFamily="18" charset="0"/>
                      </a:rPr>
                      <m:t>).</m:t>
                    </m:r>
                  </m:oMath>
                </a14:m>
                <a:endParaRPr lang="vi-VN" sz="1800"/>
              </a:p>
            </p:txBody>
          </p:sp>
        </mc:Choice>
        <mc:Fallback xmlns="">
          <p:sp>
            <p:nvSpPr>
              <p:cNvPr id="11" name="Rectangle 10"/>
              <p:cNvSpPr>
                <a:spLocks noRot="1" noChangeAspect="1" noMove="1" noResize="1" noEditPoints="1" noAdjustHandles="1" noChangeArrowheads="1" noChangeShapeType="1" noTextEdit="1"/>
              </p:cNvSpPr>
              <p:nvPr/>
            </p:nvSpPr>
            <p:spPr>
              <a:xfrm>
                <a:off x="888621" y="1921221"/>
                <a:ext cx="4406948" cy="2423677"/>
              </a:xfrm>
              <a:prstGeom prst="rect">
                <a:avLst/>
              </a:prstGeom>
              <a:blipFill>
                <a:blip r:embed="rId7"/>
                <a:stretch>
                  <a:fillRect l="-1245" r="-1107" b="-100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fade">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fade">
                                      <p:cBhvr>
                                        <p:cTn id="34" dur="500"/>
                                        <p:tgtEl>
                                          <p:spTgt spid="1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fade">
                                      <p:cBhvr>
                                        <p:cTn id="3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grpSp>
        <p:nvGrpSpPr>
          <p:cNvPr id="550" name="Google Shape;550;p41"/>
          <p:cNvGrpSpPr/>
          <p:nvPr/>
        </p:nvGrpSpPr>
        <p:grpSpPr>
          <a:xfrm>
            <a:off x="8610217" y="507778"/>
            <a:ext cx="766577" cy="761678"/>
            <a:chOff x="8397275" y="2953713"/>
            <a:chExt cx="1302374" cy="1294050"/>
          </a:xfrm>
        </p:grpSpPr>
        <p:sp>
          <p:nvSpPr>
            <p:cNvPr id="551" name="Google Shape;551;p41"/>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52" name="Google Shape;552;p41"/>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553" name="Google Shape;553;p41"/>
          <p:cNvGrpSpPr/>
          <p:nvPr/>
        </p:nvGrpSpPr>
        <p:grpSpPr>
          <a:xfrm rot="-796838">
            <a:off x="8189221" y="1016005"/>
            <a:ext cx="1236867" cy="1097740"/>
            <a:chOff x="9656" y="159686"/>
            <a:chExt cx="1608914" cy="1427937"/>
          </a:xfrm>
        </p:grpSpPr>
        <p:sp>
          <p:nvSpPr>
            <p:cNvPr id="554" name="Google Shape;554;p41"/>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555" name="Google Shape;555;p41"/>
            <p:cNvPicPr preferRelativeResize="0"/>
            <p:nvPr/>
          </p:nvPicPr>
          <p:blipFill>
            <a:blip r:embed="rId4">
              <a:alphaModFix/>
            </a:blip>
            <a:stretch>
              <a:fillRect/>
            </a:stretch>
          </p:blipFill>
          <p:spPr>
            <a:xfrm>
              <a:off x="219225" y="363900"/>
              <a:ext cx="1189799" cy="1045549"/>
            </a:xfrm>
            <a:prstGeom prst="rect">
              <a:avLst/>
            </a:prstGeom>
            <a:noFill/>
            <a:ln>
              <a:noFill/>
            </a:ln>
          </p:spPr>
        </p:pic>
      </p:grpSp>
      <p:grpSp>
        <p:nvGrpSpPr>
          <p:cNvPr id="35" name="Group 34"/>
          <p:cNvGrpSpPr/>
          <p:nvPr/>
        </p:nvGrpSpPr>
        <p:grpSpPr>
          <a:xfrm>
            <a:off x="694617" y="599947"/>
            <a:ext cx="7309282" cy="646074"/>
            <a:chOff x="1066802" y="1015556"/>
            <a:chExt cx="14618564" cy="1292147"/>
          </a:xfrm>
        </p:grpSpPr>
        <p:sp>
          <p:nvSpPr>
            <p:cNvPr id="36" name="TextBox 35"/>
            <p:cNvSpPr txBox="1"/>
            <p:nvPr/>
          </p:nvSpPr>
          <p:spPr>
            <a:xfrm>
              <a:off x="1066802" y="1015556"/>
              <a:ext cx="4015408" cy="124649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defRPr/>
              </a:pPr>
              <a:r>
                <a:rPr lang="en-US" sz="2300" b="1" kern="1200">
                  <a:solidFill>
                    <a:srgbClr val="070185"/>
                  </a:solidFill>
                  <a:ea typeface="+mn-ea"/>
                  <a:cs typeface="Arial" panose="020B0604020202020204" pitchFamily="34" charset="0"/>
                </a:rPr>
                <a:t>Luyện tập </a:t>
              </a:r>
              <a:r>
                <a:rPr lang="en-US" sz="2300" b="1" kern="1200" smtClean="0">
                  <a:solidFill>
                    <a:srgbClr val="070185"/>
                  </a:solidFill>
                  <a:ea typeface="+mn-ea"/>
                  <a:cs typeface="Arial" panose="020B0604020202020204" pitchFamily="34" charset="0"/>
                </a:rPr>
                <a:t>2</a:t>
              </a:r>
              <a:endParaRPr lang="en-US" sz="23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7" name="Rectangle 36"/>
                <p:cNvSpPr/>
                <p:nvPr/>
              </p:nvSpPr>
              <p:spPr>
                <a:xfrm>
                  <a:off x="5230096" y="1153542"/>
                  <a:ext cx="10455270" cy="1154161"/>
                </a:xfrm>
                <a:prstGeom prst="rect">
                  <a:avLst/>
                </a:prstGeom>
              </p:spPr>
              <p:txBody>
                <a:bodyPr wrap="square">
                  <a:spAutoFit/>
                </a:bodyPr>
                <a:lstStyle/>
                <a:p>
                  <a:pPr lvl="0" algn="just">
                    <a:lnSpc>
                      <a:spcPct val="150000"/>
                    </a:lnSpc>
                    <a:buClr>
                      <a:srgbClr val="2D1549"/>
                    </a:buClr>
                    <a:buSzPts val="1100"/>
                    <a:defRPr/>
                  </a:pPr>
                  <a:r>
                    <a:rPr lang="vi-VN" sz="2100" kern="1200">
                      <a:latin typeface="Arial" panose="020B0604020202020204" pitchFamily="34" charset="0"/>
                      <a:ea typeface="+mn-ea"/>
                      <a:cs typeface="Arial" panose="020B0604020202020204" pitchFamily="34" charset="0"/>
                    </a:rPr>
                    <a:t>Tìm toạ độ của điểm </a:t>
                  </a:r>
                  <a14:m>
                    <m:oMath xmlns:m="http://schemas.openxmlformats.org/officeDocument/2006/math">
                      <m:r>
                        <a:rPr lang="vi-VN" sz="2100" i="1" kern="1200" smtClean="0">
                          <a:latin typeface="Cambria Math" panose="02040503050406030204" pitchFamily="18" charset="0"/>
                          <a:ea typeface="+mn-ea"/>
                          <a:cs typeface="Arial" panose="020B0604020202020204" pitchFamily="34" charset="0"/>
                        </a:rPr>
                        <m:t>𝑁</m:t>
                      </m:r>
                    </m:oMath>
                  </a14:m>
                  <a:r>
                    <a:rPr lang="vi-VN" sz="2100" kern="1200">
                      <a:latin typeface="Arial" panose="020B0604020202020204" pitchFamily="34" charset="0"/>
                      <a:ea typeface="+mn-ea"/>
                      <a:cs typeface="Arial" panose="020B0604020202020204" pitchFamily="34" charset="0"/>
                    </a:rPr>
                    <a:t> trong Hình 2.39.</a:t>
                  </a:r>
                </a:p>
              </p:txBody>
            </p:sp>
          </mc:Choice>
          <mc:Fallback xmlns="">
            <p:sp>
              <p:nvSpPr>
                <p:cNvPr id="37" name="Rectangle 36"/>
                <p:cNvSpPr>
                  <a:spLocks noRot="1" noChangeAspect="1" noMove="1" noResize="1" noEditPoints="1" noAdjustHandles="1" noChangeArrowheads="1" noChangeShapeType="1" noTextEdit="1"/>
                </p:cNvSpPr>
                <p:nvPr/>
              </p:nvSpPr>
              <p:spPr>
                <a:xfrm>
                  <a:off x="5230096" y="1153542"/>
                  <a:ext cx="10455270" cy="1154161"/>
                </a:xfrm>
                <a:prstGeom prst="rect">
                  <a:avLst/>
                </a:prstGeom>
                <a:blipFill>
                  <a:blip r:embed="rId5"/>
                  <a:stretch>
                    <a:fillRect l="-1399" b="-9574"/>
                  </a:stretch>
                </a:blipFill>
              </p:spPr>
              <p:txBody>
                <a:bodyPr/>
                <a:lstStyle/>
                <a:p>
                  <a:r>
                    <a:rPr lang="en-US">
                      <a:noFill/>
                    </a:rPr>
                    <a:t> </a:t>
                  </a:r>
                </a:p>
              </p:txBody>
            </p:sp>
          </mc:Fallback>
        </mc:AlternateContent>
      </p:grpSp>
      <p:sp>
        <p:nvSpPr>
          <p:cNvPr id="38" name="Rectangle 37"/>
          <p:cNvSpPr/>
          <p:nvPr/>
        </p:nvSpPr>
        <p:spPr>
          <a:xfrm>
            <a:off x="4408514" y="1824053"/>
            <a:ext cx="1228476" cy="415498"/>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1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Arial"/>
              <a:ea typeface="+mn-ea"/>
              <a:cs typeface="Arial"/>
              <a:sym typeface="Arial"/>
            </a:endParaRPr>
          </a:p>
        </p:txBody>
      </p:sp>
      <p:pic>
        <p:nvPicPr>
          <p:cNvPr id="14" name="Picture 1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4617" y="1718926"/>
            <a:ext cx="3336696" cy="2893134"/>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4652116" y="2378738"/>
                <a:ext cx="3444039" cy="1728935"/>
              </a:xfrm>
              <a:prstGeom prst="rect">
                <a:avLst/>
              </a:prstGeom>
            </p:spPr>
            <p:txBody>
              <a:bodyPr wrap="square">
                <a:spAutoFit/>
              </a:bodyPr>
              <a:lstStyle/>
              <a:p>
                <a:pPr algn="just">
                  <a:lnSpc>
                    <a:spcPct val="160000"/>
                  </a:lnSpc>
                  <a:spcBef>
                    <a:spcPts val="300"/>
                  </a:spcBef>
                  <a:spcAft>
                    <a:spcPts val="300"/>
                  </a:spcAft>
                </a:pPr>
                <a:r>
                  <a:rPr lang="en-US" sz="2100">
                    <a:latin typeface="+mn-lt"/>
                    <a:ea typeface="Arial" panose="020B0604020202020204" pitchFamily="34" charset="0"/>
                    <a:cs typeface="Times New Roman" panose="02020603050405020304" pitchFamily="18" charset="0"/>
                  </a:rPr>
                  <a:t>Ta có: </a:t>
                </a:r>
                <a14:m>
                  <m:oMath xmlns:m="http://schemas.openxmlformats.org/officeDocument/2006/math">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𝑂𝑁</m:t>
                        </m:r>
                      </m:e>
                    </m:acc>
                    <m:r>
                      <a:rPr lang="en-US" sz="21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2100" i="1">
                        <a:effectLst/>
                        <a:latin typeface="Cambria Math" panose="02040503050406030204" pitchFamily="18" charset="0"/>
                        <a:ea typeface="Arial" panose="020B0604020202020204" pitchFamily="34" charset="0"/>
                        <a:cs typeface="Times New Roman" panose="02020603050405020304" pitchFamily="18" charset="0"/>
                      </a:rPr>
                      <m:t>+5</m:t>
                    </m:r>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𝑗</m:t>
                        </m:r>
                      </m:e>
                    </m:acc>
                    <m:r>
                      <a:rPr lang="en-US" sz="2100" i="1">
                        <a:effectLst/>
                        <a:latin typeface="Cambria Math" panose="02040503050406030204" pitchFamily="18" charset="0"/>
                        <a:ea typeface="Arial" panose="020B0604020202020204" pitchFamily="34" charset="0"/>
                        <a:cs typeface="Times New Roman" panose="02020603050405020304" pitchFamily="18" charset="0"/>
                      </a:rPr>
                      <m:t>+4</m:t>
                    </m:r>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𝑘</m:t>
                        </m:r>
                      </m:e>
                    </m:acc>
                  </m:oMath>
                </a14:m>
                <a:endParaRPr lang="en-US" sz="2100">
                  <a:latin typeface="+mn-lt"/>
                  <a:ea typeface="Arial" panose="020B0604020202020204" pitchFamily="34" charset="0"/>
                  <a:cs typeface="Times New Roman" panose="02020603050405020304" pitchFamily="18" charset="0"/>
                </a:endParaRPr>
              </a:p>
              <a:p>
                <a:pPr algn="just">
                  <a:lnSpc>
                    <a:spcPct val="160000"/>
                  </a:lnSpc>
                  <a:spcBef>
                    <a:spcPts val="300"/>
                  </a:spcBef>
                  <a:spcAft>
                    <a:spcPts val="300"/>
                  </a:spcAft>
                </a:pPr>
                <a:r>
                  <a:rPr lang="en-US" sz="2100">
                    <a:effectLst/>
                    <a:latin typeface="+mn-lt"/>
                    <a:ea typeface="PMingLiU"/>
                    <a:cs typeface="Times New Roman" panose="02020603050405020304" pitchFamily="18" charset="0"/>
                  </a:rPr>
                  <a:t>Vậy, tọa độ của điểm </a:t>
                </a:r>
                <a14:m>
                  <m:oMath xmlns:m="http://schemas.openxmlformats.org/officeDocument/2006/math">
                    <m:r>
                      <a:rPr lang="en-US" sz="2100" i="1">
                        <a:effectLst/>
                        <a:latin typeface="Cambria Math" panose="02040503050406030204" pitchFamily="18" charset="0"/>
                        <a:ea typeface="PMingLiU"/>
                        <a:cs typeface="Times New Roman" panose="02020603050405020304" pitchFamily="18" charset="0"/>
                      </a:rPr>
                      <m:t>𝑁</m:t>
                    </m:r>
                  </m:oMath>
                </a14:m>
                <a:r>
                  <a:rPr lang="en-US" sz="2100">
                    <a:effectLst/>
                    <a:latin typeface="+mn-lt"/>
                    <a:ea typeface="PMingLiU"/>
                    <a:cs typeface="Times New Roman" panose="02020603050405020304" pitchFamily="18" charset="0"/>
                  </a:rPr>
                  <a:t> là </a:t>
                </a:r>
                <a14:m>
                  <m:oMath xmlns:m="http://schemas.openxmlformats.org/officeDocument/2006/math">
                    <m:d>
                      <m:dPr>
                        <m:ctrlPr>
                          <a:rPr lang="en-US" sz="2100" i="1">
                            <a:effectLst/>
                            <a:latin typeface="Cambria Math" panose="02040503050406030204" pitchFamily="18" charset="0"/>
                            <a:ea typeface="PMingLiU"/>
                            <a:cs typeface="Times New Roman" panose="02020603050405020304" pitchFamily="18" charset="0"/>
                          </a:rPr>
                        </m:ctrlPr>
                      </m:dPr>
                      <m:e>
                        <m:r>
                          <a:rPr lang="en-US" sz="2100" i="1">
                            <a:effectLst/>
                            <a:latin typeface="Cambria Math" panose="02040503050406030204" pitchFamily="18" charset="0"/>
                            <a:ea typeface="PMingLiU"/>
                            <a:cs typeface="Times New Roman" panose="02020603050405020304" pitchFamily="18" charset="0"/>
                          </a:rPr>
                          <m:t>2;5;4</m:t>
                        </m:r>
                      </m:e>
                    </m:d>
                  </m:oMath>
                </a14:m>
                <a:r>
                  <a:rPr lang="en-US" sz="2100">
                    <a:effectLst/>
                    <a:latin typeface="+mn-lt"/>
                    <a:ea typeface="PMingLiU"/>
                    <a:cs typeface="Times New Roman" panose="02020603050405020304" pitchFamily="18" charset="0"/>
                  </a:rPr>
                  <a:t>.</a:t>
                </a:r>
                <a:endParaRPr lang="en-US" sz="2100">
                  <a:latin typeface="+mn-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652116" y="2378738"/>
                <a:ext cx="3444039" cy="1728935"/>
              </a:xfrm>
              <a:prstGeom prst="rect">
                <a:avLst/>
              </a:prstGeom>
              <a:blipFill>
                <a:blip r:embed="rId8"/>
                <a:stretch>
                  <a:fillRect l="-2124" r="-2124" b="-598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2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pSp>
        <p:nvGrpSpPr>
          <p:cNvPr id="579" name="Google Shape;579;p42"/>
          <p:cNvGrpSpPr/>
          <p:nvPr/>
        </p:nvGrpSpPr>
        <p:grpSpPr>
          <a:xfrm rot="389961">
            <a:off x="-143077" y="-154801"/>
            <a:ext cx="1253678" cy="1089334"/>
            <a:chOff x="9656" y="159686"/>
            <a:chExt cx="1608914" cy="1427937"/>
          </a:xfrm>
        </p:grpSpPr>
        <p:sp>
          <p:nvSpPr>
            <p:cNvPr id="580" name="Google Shape;580;p42"/>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581" name="Google Shape;581;p42"/>
            <p:cNvPicPr preferRelativeResize="0"/>
            <p:nvPr/>
          </p:nvPicPr>
          <p:blipFill>
            <a:blip r:embed="rId3">
              <a:alphaModFix/>
            </a:blip>
            <a:stretch>
              <a:fillRect/>
            </a:stretch>
          </p:blipFill>
          <p:spPr>
            <a:xfrm>
              <a:off x="219225" y="363900"/>
              <a:ext cx="1189799" cy="1045549"/>
            </a:xfrm>
            <a:prstGeom prst="rect">
              <a:avLst/>
            </a:prstGeom>
            <a:noFill/>
            <a:ln>
              <a:noFill/>
            </a:ln>
          </p:spPr>
        </p:pic>
      </p:grpSp>
      <mc:AlternateContent xmlns:mc="http://schemas.openxmlformats.org/markup-compatibility/2006" xmlns:a14="http://schemas.microsoft.com/office/drawing/2010/main">
        <mc:Choice Requires="a14">
          <p:sp>
            <p:nvSpPr>
              <p:cNvPr id="40" name="TextBox 39"/>
              <p:cNvSpPr txBox="1"/>
              <p:nvPr/>
            </p:nvSpPr>
            <p:spPr>
              <a:xfrm>
                <a:off x="565943" y="413719"/>
                <a:ext cx="8275911" cy="1524007"/>
              </a:xfrm>
              <a:prstGeom prst="rect">
                <a:avLst/>
              </a:prstGeom>
              <a:noFill/>
            </p:spPr>
            <p:txBody>
              <a:bodyPr wrap="square" rtlCol="0">
                <a:spAutoFit/>
              </a:bodyPr>
              <a:lstStyle/>
              <a:p>
                <a:pPr algn="just">
                  <a:lnSpc>
                    <a:spcPct val="150000"/>
                  </a:lnSpc>
                  <a:buClr>
                    <a:srgbClr val="2D1549"/>
                  </a:buClr>
                  <a:buSzPts val="1100"/>
                  <a:defRPr/>
                </a:pPr>
                <a:r>
                  <a:rPr lang="en-US" sz="1600" b="1" smtClean="0">
                    <a:solidFill>
                      <a:srgbClr val="FFFFFF"/>
                    </a:solidFill>
                    <a:highlight>
                      <a:srgbClr val="CE4D8E"/>
                    </a:highlight>
                    <a:latin typeface="Arial" panose="020B0604020202020204" pitchFamily="34" charset="0"/>
                    <a:ea typeface="+mn-ea"/>
                    <a:cs typeface="Arial" panose="020B0604020202020204" pitchFamily="34" charset="0"/>
                  </a:rPr>
                  <a:t>Ví dụ 3:</a:t>
                </a:r>
                <a:r>
                  <a:rPr lang="en-US" sz="1600" kern="1200" smtClean="0">
                    <a:solidFill>
                      <a:srgbClr val="FFFFFF"/>
                    </a:solidFill>
                    <a:latin typeface="Arial" panose="020B0604020202020204" pitchFamily="34" charset="0"/>
                    <a:ea typeface="+mn-ea"/>
                    <a:cs typeface="Arial" panose="020B0604020202020204" pitchFamily="34" charset="0"/>
                  </a:rPr>
                  <a:t> </a:t>
                </a:r>
                <a:r>
                  <a:rPr lang="vi-VN" sz="1600" kern="1200" smtClean="0">
                    <a:solidFill>
                      <a:srgbClr val="FFFFFF"/>
                    </a:solidFill>
                    <a:latin typeface="Arial" panose="020B0604020202020204" pitchFamily="34" charset="0"/>
                    <a:ea typeface="+mn-ea"/>
                    <a:cs typeface="Arial" panose="020B0604020202020204" pitchFamily="34" charset="0"/>
                  </a:rPr>
                  <a:t> </a:t>
                </a:r>
                <a:r>
                  <a:rPr lang="vi-VN" sz="1600" kern="1200">
                    <a:latin typeface="Arial" panose="020B0604020202020204" pitchFamily="34" charset="0"/>
                    <a:ea typeface="+mn-ea"/>
                    <a:cs typeface="Arial" panose="020B0604020202020204" pitchFamily="34" charset="0"/>
                  </a:rPr>
                  <a:t>Trong không gian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𝑂𝑥𝑦𝑧</m:t>
                    </m:r>
                  </m:oMath>
                </a14:m>
                <a:r>
                  <a:rPr lang="vi-VN" sz="1600" kern="1200">
                    <a:latin typeface="Arial" panose="020B0604020202020204" pitchFamily="34" charset="0"/>
                    <a:ea typeface="+mn-ea"/>
                    <a:cs typeface="Arial" panose="020B0604020202020204" pitchFamily="34" charset="0"/>
                  </a:rPr>
                  <a:t>, cho hình hộp chữ nhật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𝐴𝐵𝐶𝐷</m:t>
                    </m:r>
                    <m:r>
                      <a:rPr lang="vi-VN" sz="1600" i="1" kern="1200" smtClean="0">
                        <a:latin typeface="Cambria Math" panose="02040503050406030204" pitchFamily="18" charset="0"/>
                        <a:ea typeface="+mn-ea"/>
                        <a:cs typeface="Arial" panose="020B0604020202020204" pitchFamily="34" charset="0"/>
                      </a:rPr>
                      <m:t>.</m:t>
                    </m:r>
                    <m:r>
                      <a:rPr lang="vi-VN" sz="1600" i="1" kern="1200" smtClean="0">
                        <a:latin typeface="Cambria Math" panose="02040503050406030204" pitchFamily="18" charset="0"/>
                        <a:ea typeface="+mn-ea"/>
                        <a:cs typeface="Arial" panose="020B0604020202020204" pitchFamily="34" charset="0"/>
                      </a:rPr>
                      <m:t>𝐴</m:t>
                    </m:r>
                    <m:r>
                      <a:rPr lang="vi-VN" sz="1600" i="1" kern="1200" smtClean="0">
                        <a:latin typeface="Cambria Math" panose="02040503050406030204" pitchFamily="18" charset="0"/>
                        <a:ea typeface="+mn-ea"/>
                        <a:cs typeface="Arial" panose="020B0604020202020204" pitchFamily="34" charset="0"/>
                      </a:rPr>
                      <m:t>′</m:t>
                    </m:r>
                    <m:r>
                      <a:rPr lang="vi-VN" sz="1600" i="1" kern="1200" smtClean="0">
                        <a:latin typeface="Cambria Math" panose="02040503050406030204" pitchFamily="18" charset="0"/>
                        <a:ea typeface="+mn-ea"/>
                        <a:cs typeface="Arial" panose="020B0604020202020204" pitchFamily="34" charset="0"/>
                      </a:rPr>
                      <m:t>𝐵</m:t>
                    </m:r>
                    <m:r>
                      <a:rPr lang="vi-VN" sz="1600" i="1" kern="1200" smtClean="0">
                        <a:latin typeface="Cambria Math" panose="02040503050406030204" pitchFamily="18" charset="0"/>
                        <a:ea typeface="+mn-ea"/>
                        <a:cs typeface="Arial" panose="020B0604020202020204" pitchFamily="34" charset="0"/>
                      </a:rPr>
                      <m:t>′</m:t>
                    </m:r>
                    <m:r>
                      <a:rPr lang="vi-VN" sz="1600" i="1" kern="1200" smtClean="0">
                        <a:latin typeface="Cambria Math" panose="02040503050406030204" pitchFamily="18" charset="0"/>
                        <a:ea typeface="+mn-ea"/>
                        <a:cs typeface="Arial" panose="020B0604020202020204" pitchFamily="34" charset="0"/>
                      </a:rPr>
                      <m:t>𝐶</m:t>
                    </m:r>
                    <m:r>
                      <a:rPr lang="vi-VN" sz="1600" i="1" kern="1200" smtClean="0">
                        <a:latin typeface="Cambria Math" panose="02040503050406030204" pitchFamily="18" charset="0"/>
                        <a:ea typeface="+mn-ea"/>
                        <a:cs typeface="Arial" panose="020B0604020202020204" pitchFamily="34" charset="0"/>
                      </a:rPr>
                      <m:t>′</m:t>
                    </m:r>
                    <m:r>
                      <a:rPr lang="vi-VN" sz="1600" i="1" kern="1200" smtClean="0">
                        <a:latin typeface="Cambria Math" panose="02040503050406030204" pitchFamily="18" charset="0"/>
                        <a:ea typeface="+mn-ea"/>
                        <a:cs typeface="Arial" panose="020B0604020202020204" pitchFamily="34" charset="0"/>
                      </a:rPr>
                      <m:t>𝐷</m:t>
                    </m:r>
                    <m:r>
                      <a:rPr lang="vi-VN" sz="1600" i="1" kern="1200" smtClean="0">
                        <a:latin typeface="Cambria Math" panose="02040503050406030204" pitchFamily="18" charset="0"/>
                        <a:ea typeface="+mn-ea"/>
                        <a:cs typeface="Arial" panose="020B0604020202020204" pitchFamily="34" charset="0"/>
                      </a:rPr>
                      <m:t>′ </m:t>
                    </m:r>
                  </m:oMath>
                </a14:m>
                <a:r>
                  <a:rPr lang="vi-VN" sz="1600" kern="1200">
                    <a:latin typeface="Arial" panose="020B0604020202020204" pitchFamily="34" charset="0"/>
                    <a:ea typeface="+mn-ea"/>
                    <a:cs typeface="Arial" panose="020B0604020202020204" pitchFamily="34" charset="0"/>
                  </a:rPr>
                  <a:t>có đỉnh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𝐴</m:t>
                    </m:r>
                    <m:r>
                      <a:rPr lang="en-US" sz="1600" b="0" i="1" kern="1200" smtClean="0">
                        <a:latin typeface="Cambria Math" panose="02040503050406030204" pitchFamily="18" charset="0"/>
                        <a:ea typeface="+mn-ea"/>
                        <a:cs typeface="Arial" panose="020B0604020202020204" pitchFamily="34" charset="0"/>
                      </a:rPr>
                      <m:t>′</m:t>
                    </m:r>
                  </m:oMath>
                </a14:m>
                <a:r>
                  <a:rPr lang="en-US" sz="1600" kern="1200" smtClean="0">
                    <a:latin typeface="Arial" panose="020B0604020202020204" pitchFamily="34" charset="0"/>
                    <a:ea typeface="+mn-ea"/>
                    <a:cs typeface="Arial" panose="020B0604020202020204" pitchFamily="34" charset="0"/>
                  </a:rPr>
                  <a:t> </a:t>
                </a:r>
                <a:r>
                  <a:rPr lang="vi-VN" sz="1600" kern="1200" smtClean="0">
                    <a:latin typeface="Arial" panose="020B0604020202020204" pitchFamily="34" charset="0"/>
                    <a:ea typeface="+mn-ea"/>
                    <a:cs typeface="Arial" panose="020B0604020202020204" pitchFamily="34" charset="0"/>
                  </a:rPr>
                  <a:t>trùng </a:t>
                </a:r>
                <a:r>
                  <a:rPr lang="vi-VN" sz="1600" kern="1200">
                    <a:latin typeface="Arial" panose="020B0604020202020204" pitchFamily="34" charset="0"/>
                    <a:ea typeface="+mn-ea"/>
                    <a:cs typeface="Arial" panose="020B0604020202020204" pitchFamily="34" charset="0"/>
                  </a:rPr>
                  <a:t>với gốc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𝑂</m:t>
                    </m:r>
                  </m:oMath>
                </a14:m>
                <a:r>
                  <a:rPr lang="vi-VN" sz="1600" kern="1200">
                    <a:latin typeface="Arial" panose="020B0604020202020204" pitchFamily="34" charset="0"/>
                    <a:ea typeface="+mn-ea"/>
                    <a:cs typeface="Arial" panose="020B0604020202020204" pitchFamily="34" charset="0"/>
                  </a:rPr>
                  <a:t> và các đỉnh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𝐷</m:t>
                    </m:r>
                    <m:r>
                      <a:rPr lang="vi-VN" sz="1600" i="1" kern="1200" smtClean="0">
                        <a:latin typeface="Cambria Math" panose="02040503050406030204" pitchFamily="18" charset="0"/>
                        <a:ea typeface="+mn-ea"/>
                        <a:cs typeface="Arial" panose="020B0604020202020204" pitchFamily="34" charset="0"/>
                      </a:rPr>
                      <m:t>′, </m:t>
                    </m:r>
                    <m:r>
                      <a:rPr lang="vi-VN" sz="1600" i="1" kern="1200" smtClean="0">
                        <a:latin typeface="Cambria Math" panose="02040503050406030204" pitchFamily="18" charset="0"/>
                        <a:ea typeface="+mn-ea"/>
                        <a:cs typeface="Arial" panose="020B0604020202020204" pitchFamily="34" charset="0"/>
                      </a:rPr>
                      <m:t>𝐵</m:t>
                    </m:r>
                    <m:r>
                      <a:rPr lang="vi-VN" sz="1600" i="1" kern="1200" smtClean="0">
                        <a:latin typeface="Cambria Math" panose="02040503050406030204" pitchFamily="18" charset="0"/>
                        <a:ea typeface="+mn-ea"/>
                        <a:cs typeface="Arial" panose="020B0604020202020204" pitchFamily="34" charset="0"/>
                      </a:rPr>
                      <m:t>′, </m:t>
                    </m:r>
                    <m:r>
                      <a:rPr lang="vi-VN" sz="1600" i="1" kern="1200" smtClean="0">
                        <a:latin typeface="Cambria Math" panose="02040503050406030204" pitchFamily="18" charset="0"/>
                        <a:ea typeface="+mn-ea"/>
                        <a:cs typeface="Arial" panose="020B0604020202020204" pitchFamily="34" charset="0"/>
                      </a:rPr>
                      <m:t>𝐴</m:t>
                    </m:r>
                  </m:oMath>
                </a14:m>
                <a:r>
                  <a:rPr lang="vi-VN" sz="1600" kern="1200">
                    <a:latin typeface="Arial" panose="020B0604020202020204" pitchFamily="34" charset="0"/>
                    <a:ea typeface="+mn-ea"/>
                    <a:cs typeface="Arial" panose="020B0604020202020204" pitchFamily="34" charset="0"/>
                  </a:rPr>
                  <a:t> lần lượt thuộc các tia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𝑂𝑥</m:t>
                    </m:r>
                    <m:r>
                      <a:rPr lang="vi-VN" sz="1600" i="1" kern="1200" smtClean="0">
                        <a:latin typeface="Cambria Math" panose="02040503050406030204" pitchFamily="18" charset="0"/>
                        <a:ea typeface="+mn-ea"/>
                        <a:cs typeface="Arial" panose="020B0604020202020204" pitchFamily="34" charset="0"/>
                      </a:rPr>
                      <m:t>, </m:t>
                    </m:r>
                    <m:r>
                      <a:rPr lang="vi-VN" sz="1600" i="1" kern="1200" smtClean="0">
                        <a:latin typeface="Cambria Math" panose="02040503050406030204" pitchFamily="18" charset="0"/>
                        <a:ea typeface="+mn-ea"/>
                        <a:cs typeface="Arial" panose="020B0604020202020204" pitchFamily="34" charset="0"/>
                      </a:rPr>
                      <m:t>𝑂𝑦</m:t>
                    </m:r>
                    <m:r>
                      <a:rPr lang="vi-VN" sz="1600" i="1" kern="1200" smtClean="0">
                        <a:latin typeface="Cambria Math" panose="02040503050406030204" pitchFamily="18" charset="0"/>
                        <a:ea typeface="+mn-ea"/>
                        <a:cs typeface="Arial" panose="020B0604020202020204" pitchFamily="34" charset="0"/>
                      </a:rPr>
                      <m:t>, </m:t>
                    </m:r>
                    <m:r>
                      <a:rPr lang="vi-VN" sz="1600" i="1" kern="1200" smtClean="0">
                        <a:latin typeface="Cambria Math" panose="02040503050406030204" pitchFamily="18" charset="0"/>
                        <a:ea typeface="+mn-ea"/>
                        <a:cs typeface="Arial" panose="020B0604020202020204" pitchFamily="34" charset="0"/>
                      </a:rPr>
                      <m:t>𝑂𝑧</m:t>
                    </m:r>
                    <m:r>
                      <a:rPr lang="vi-VN" sz="1600" i="1" kern="1200" smtClean="0">
                        <a:latin typeface="Cambria Math" panose="02040503050406030204" pitchFamily="18" charset="0"/>
                        <a:ea typeface="+mn-ea"/>
                        <a:cs typeface="Arial" panose="020B0604020202020204" pitchFamily="34" charset="0"/>
                      </a:rPr>
                      <m:t> </m:t>
                    </m:r>
                  </m:oMath>
                </a14:m>
                <a:r>
                  <a:rPr lang="vi-VN" sz="1600" kern="1200">
                    <a:latin typeface="Arial" panose="020B0604020202020204" pitchFamily="34" charset="0"/>
                    <a:ea typeface="+mn-ea"/>
                    <a:cs typeface="Arial" panose="020B0604020202020204" pitchFamily="34" charset="0"/>
                  </a:rPr>
                  <a:t>(H.2.40). Giả sử đỉnh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𝐶</m:t>
                    </m:r>
                  </m:oMath>
                </a14:m>
                <a:r>
                  <a:rPr lang="vi-VN" sz="1600" kern="1200" smtClean="0">
                    <a:latin typeface="Arial" panose="020B0604020202020204" pitchFamily="34" charset="0"/>
                    <a:ea typeface="+mn-ea"/>
                    <a:cs typeface="Arial" panose="020B0604020202020204" pitchFamily="34" charset="0"/>
                  </a:rPr>
                  <a:t> </a:t>
                </a:r>
                <a:r>
                  <a:rPr lang="vi-VN" sz="1600" kern="1200">
                    <a:latin typeface="Arial" panose="020B0604020202020204" pitchFamily="34" charset="0"/>
                    <a:ea typeface="+mn-ea"/>
                    <a:cs typeface="Arial" panose="020B0604020202020204" pitchFamily="34" charset="0"/>
                  </a:rPr>
                  <a:t>có toạ độ là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(2; 3; 5) </m:t>
                    </m:r>
                  </m:oMath>
                </a14:m>
                <a:r>
                  <a:rPr lang="vi-VN" sz="1600" kern="1200">
                    <a:latin typeface="Arial" panose="020B0604020202020204" pitchFamily="34" charset="0"/>
                    <a:ea typeface="+mn-ea"/>
                    <a:cs typeface="Arial" panose="020B0604020202020204" pitchFamily="34" charset="0"/>
                  </a:rPr>
                  <a:t>đối với hệ toạ độ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𝑂𝑥𝑦𝑧</m:t>
                    </m:r>
                  </m:oMath>
                </a14:m>
                <a:r>
                  <a:rPr lang="vi-VN" sz="1600" kern="1200">
                    <a:latin typeface="Arial" panose="020B0604020202020204" pitchFamily="34" charset="0"/>
                    <a:ea typeface="+mn-ea"/>
                    <a:cs typeface="Arial" panose="020B0604020202020204" pitchFamily="34" charset="0"/>
                  </a:rPr>
                  <a:t>, hãy tìm toạ độ của các đỉnh </a:t>
                </a:r>
                <a14:m>
                  <m:oMath xmlns:m="http://schemas.openxmlformats.org/officeDocument/2006/math">
                    <m:r>
                      <a:rPr lang="vi-VN" sz="1600" i="1" kern="1200" smtClean="0">
                        <a:latin typeface="Cambria Math" panose="02040503050406030204" pitchFamily="18" charset="0"/>
                        <a:ea typeface="+mn-ea"/>
                        <a:cs typeface="Arial" panose="020B0604020202020204" pitchFamily="34" charset="0"/>
                      </a:rPr>
                      <m:t>𝐷</m:t>
                    </m:r>
                    <m:r>
                      <a:rPr lang="vi-VN" sz="1600" i="1" kern="1200" smtClean="0">
                        <a:latin typeface="Cambria Math" panose="02040503050406030204" pitchFamily="18" charset="0"/>
                        <a:ea typeface="+mn-ea"/>
                        <a:cs typeface="Arial" panose="020B0604020202020204" pitchFamily="34" charset="0"/>
                      </a:rPr>
                      <m:t>′, </m:t>
                    </m:r>
                    <m:r>
                      <a:rPr lang="vi-VN" sz="1600" i="1" kern="1200" smtClean="0">
                        <a:latin typeface="Cambria Math" panose="02040503050406030204" pitchFamily="18" charset="0"/>
                        <a:ea typeface="+mn-ea"/>
                        <a:cs typeface="Arial" panose="020B0604020202020204" pitchFamily="34" charset="0"/>
                      </a:rPr>
                      <m:t>𝐵</m:t>
                    </m:r>
                    <m:r>
                      <a:rPr lang="vi-VN" sz="1600" i="1" kern="1200" smtClean="0">
                        <a:latin typeface="Cambria Math" panose="02040503050406030204" pitchFamily="18" charset="0"/>
                        <a:ea typeface="+mn-ea"/>
                        <a:cs typeface="Arial" panose="020B0604020202020204" pitchFamily="34" charset="0"/>
                      </a:rPr>
                      <m:t>′, </m:t>
                    </m:r>
                    <m:r>
                      <a:rPr lang="vi-VN" sz="1600" i="1" kern="1200" smtClean="0">
                        <a:latin typeface="Cambria Math" panose="02040503050406030204" pitchFamily="18" charset="0"/>
                        <a:ea typeface="+mn-ea"/>
                        <a:cs typeface="Arial" panose="020B0604020202020204" pitchFamily="34" charset="0"/>
                      </a:rPr>
                      <m:t>𝐴</m:t>
                    </m:r>
                    <m:r>
                      <a:rPr lang="vi-VN" sz="1600" i="1" kern="1200" smtClean="0">
                        <a:latin typeface="Cambria Math" panose="02040503050406030204" pitchFamily="18" charset="0"/>
                        <a:ea typeface="+mn-ea"/>
                        <a:cs typeface="Arial" panose="020B0604020202020204" pitchFamily="34" charset="0"/>
                      </a:rPr>
                      <m:t> </m:t>
                    </m:r>
                  </m:oMath>
                </a14:m>
                <a:r>
                  <a:rPr lang="vi-VN" sz="1600" kern="1200">
                    <a:latin typeface="Arial" panose="020B0604020202020204" pitchFamily="34" charset="0"/>
                    <a:ea typeface="+mn-ea"/>
                    <a:cs typeface="Arial" panose="020B0604020202020204" pitchFamily="34" charset="0"/>
                  </a:rPr>
                  <a:t>đối với hệ toạ độ đó.</a:t>
                </a:r>
              </a:p>
            </p:txBody>
          </p:sp>
        </mc:Choice>
        <mc:Fallback xmlns="">
          <p:sp>
            <p:nvSpPr>
              <p:cNvPr id="40" name="TextBox 39"/>
              <p:cNvSpPr txBox="1">
                <a:spLocks noRot="1" noChangeAspect="1" noMove="1" noResize="1" noEditPoints="1" noAdjustHandles="1" noChangeArrowheads="1" noChangeShapeType="1" noTextEdit="1"/>
              </p:cNvSpPr>
              <p:nvPr/>
            </p:nvSpPr>
            <p:spPr>
              <a:xfrm>
                <a:off x="565943" y="413719"/>
                <a:ext cx="8275911" cy="1524007"/>
              </a:xfrm>
              <a:prstGeom prst="rect">
                <a:avLst/>
              </a:prstGeom>
              <a:blipFill>
                <a:blip r:embed="rId5"/>
                <a:stretch>
                  <a:fillRect l="-442" r="-368" b="-4400"/>
                </a:stretch>
              </a:blipFill>
            </p:spPr>
            <p:txBody>
              <a:bodyPr/>
              <a:lstStyle/>
              <a:p>
                <a:r>
                  <a:rPr lang="en-US">
                    <a:noFill/>
                  </a:rPr>
                  <a:t> </a:t>
                </a:r>
              </a:p>
            </p:txBody>
          </p:sp>
        </mc:Fallback>
      </mc:AlternateContent>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77261" y="2175851"/>
            <a:ext cx="2645730" cy="2284349"/>
          </a:xfrm>
          <a:prstGeom prst="rect">
            <a:avLst/>
          </a:prstGeom>
        </p:spPr>
      </p:pic>
      <p:sp>
        <p:nvSpPr>
          <p:cNvPr id="44" name="Rectangle 43"/>
          <p:cNvSpPr/>
          <p:nvPr/>
        </p:nvSpPr>
        <p:spPr>
          <a:xfrm>
            <a:off x="5649590" y="2114939"/>
            <a:ext cx="903475" cy="338554"/>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smtClean="0">
                <a:ln>
                  <a:noFill/>
                </a:ln>
                <a:solidFill>
                  <a:srgbClr val="023E54"/>
                </a:solidFill>
                <a:effectLst/>
                <a:uLnTx/>
                <a:uFillTx/>
                <a:latin typeface="Arial"/>
                <a:ea typeface="+mn-ea"/>
                <a:cs typeface="Arial"/>
                <a:sym typeface="Arial"/>
              </a:rPr>
              <a:t>Giải:</a:t>
            </a:r>
            <a:endParaRPr kumimoji="0" lang="en-US" sz="1600" b="1" i="1" u="sng" strike="noStrike" kern="1200" cap="none" spc="0" normalizeH="0" baseline="0" noProof="0" dirty="0">
              <a:ln>
                <a:noFill/>
              </a:ln>
              <a:solidFill>
                <a:srgbClr val="023E54"/>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456222" y="2614927"/>
                <a:ext cx="5290213" cy="1850507"/>
              </a:xfrm>
              <a:prstGeom prst="rect">
                <a:avLst/>
              </a:prstGeom>
            </p:spPr>
            <p:txBody>
              <a:bodyPr wrap="square">
                <a:spAutoFit/>
              </a:bodyPr>
              <a:lstStyle/>
              <a:p>
                <a:pPr algn="just">
                  <a:lnSpc>
                    <a:spcPct val="150000"/>
                  </a:lnSpc>
                </a:pPr>
                <a:r>
                  <a:rPr lang="vi-VN" sz="1600" smtClean="0">
                    <a:solidFill>
                      <a:schemeClr val="bg1">
                        <a:lumMod val="10000"/>
                      </a:schemeClr>
                    </a:solidFill>
                    <a:latin typeface="Arial" panose="020B0604020202020204" pitchFamily="34" charset="0"/>
                  </a:rPr>
                  <a:t>Vì đỉnh </a:t>
                </a:r>
                <a14:m>
                  <m:oMath xmlns:m="http://schemas.openxmlformats.org/officeDocument/2006/math">
                    <m:r>
                      <a:rPr lang="vi-VN" sz="1600" i="1" smtClean="0">
                        <a:solidFill>
                          <a:schemeClr val="bg1">
                            <a:lumMod val="10000"/>
                          </a:schemeClr>
                        </a:solidFill>
                        <a:latin typeface="Cambria Math" panose="02040503050406030204" pitchFamily="18" charset="0"/>
                      </a:rPr>
                      <m:t>𝐷</m:t>
                    </m:r>
                    <m:r>
                      <a:rPr lang="vi-VN" sz="1600" i="1" smtClean="0">
                        <a:solidFill>
                          <a:schemeClr val="bg1">
                            <a:lumMod val="10000"/>
                          </a:schemeClr>
                        </a:solidFill>
                        <a:latin typeface="Cambria Math" panose="02040503050406030204" pitchFamily="18" charset="0"/>
                      </a:rPr>
                      <m:t>′ </m:t>
                    </m:r>
                  </m:oMath>
                </a14:m>
                <a:r>
                  <a:rPr lang="vi-VN" sz="1600">
                    <a:solidFill>
                      <a:schemeClr val="bg1">
                        <a:lumMod val="10000"/>
                      </a:schemeClr>
                    </a:solidFill>
                    <a:latin typeface="Arial" panose="020B0604020202020204" pitchFamily="34" charset="0"/>
                  </a:rPr>
                  <a:t>thuộc tia </a:t>
                </a:r>
                <a14:m>
                  <m:oMath xmlns:m="http://schemas.openxmlformats.org/officeDocument/2006/math">
                    <m:r>
                      <a:rPr lang="vi-VN" sz="1600" i="1" smtClean="0">
                        <a:solidFill>
                          <a:schemeClr val="bg1">
                            <a:lumMod val="10000"/>
                          </a:schemeClr>
                        </a:solidFill>
                        <a:latin typeface="Cambria Math" panose="02040503050406030204" pitchFamily="18" charset="0"/>
                      </a:rPr>
                      <m:t>𝑂𝑥</m:t>
                    </m:r>
                  </m:oMath>
                </a14:m>
                <a:r>
                  <a:rPr lang="vi-VN" sz="1600">
                    <a:solidFill>
                      <a:schemeClr val="bg1">
                        <a:lumMod val="10000"/>
                      </a:schemeClr>
                    </a:solidFill>
                    <a:latin typeface="Arial" panose="020B0604020202020204" pitchFamily="34" charset="0"/>
                  </a:rPr>
                  <a:t> nên hai vectơ </a:t>
                </a:r>
                <a14:m>
                  <m:oMath xmlns:m="http://schemas.openxmlformats.org/officeDocument/2006/math">
                    <m:acc>
                      <m:accPr>
                        <m:chr m:val="⃗"/>
                        <m:ctrlPr>
                          <a:rPr lang="vi-VN" sz="1600" i="1" smtClean="0">
                            <a:solidFill>
                              <a:schemeClr val="bg1">
                                <a:lumMod val="10000"/>
                              </a:schemeClr>
                            </a:solidFill>
                            <a:latin typeface="Cambria Math" panose="02040503050406030204" pitchFamily="18" charset="0"/>
                          </a:rPr>
                        </m:ctrlPr>
                      </m:accPr>
                      <m:e>
                        <m:r>
                          <a:rPr lang="en-US" sz="1600" b="0" i="1" smtClean="0">
                            <a:solidFill>
                              <a:schemeClr val="bg1">
                                <a:lumMod val="10000"/>
                              </a:schemeClr>
                            </a:solidFill>
                            <a:latin typeface="Cambria Math" panose="02040503050406030204" pitchFamily="18" charset="0"/>
                          </a:rPr>
                          <m:t>𝑂𝐷</m:t>
                        </m:r>
                        <m:r>
                          <a:rPr lang="en-US" sz="1600" b="0" i="1" smtClean="0">
                            <a:solidFill>
                              <a:schemeClr val="bg1">
                                <a:lumMod val="10000"/>
                              </a:schemeClr>
                            </a:solidFill>
                            <a:latin typeface="Cambria Math" panose="02040503050406030204" pitchFamily="18" charset="0"/>
                          </a:rPr>
                          <m:t>′</m:t>
                        </m:r>
                      </m:e>
                    </m:acc>
                  </m:oMath>
                </a14:m>
                <a:r>
                  <a:rPr lang="vi-VN" sz="1600">
                    <a:solidFill>
                      <a:schemeClr val="bg1">
                        <a:lumMod val="10000"/>
                      </a:schemeClr>
                    </a:solidFill>
                    <a:latin typeface="Arial" panose="020B0604020202020204" pitchFamily="34" charset="0"/>
                  </a:rPr>
                  <a:t> và </a:t>
                </a:r>
                <a14:m>
                  <m:oMath xmlns:m="http://schemas.openxmlformats.org/officeDocument/2006/math">
                    <m:acc>
                      <m:accPr>
                        <m:chr m:val="⃗"/>
                        <m:ctrlPr>
                          <a:rPr lang="vi-VN" sz="1600" i="1">
                            <a:solidFill>
                              <a:schemeClr val="bg1">
                                <a:lumMod val="10000"/>
                              </a:schemeClr>
                            </a:solidFill>
                            <a:latin typeface="Cambria Math" panose="02040503050406030204" pitchFamily="18" charset="0"/>
                          </a:rPr>
                        </m:ctrlPr>
                      </m:accPr>
                      <m:e>
                        <m:r>
                          <a:rPr lang="en-US" sz="1600" b="0" i="1" smtClean="0">
                            <a:solidFill>
                              <a:schemeClr val="bg1">
                                <a:lumMod val="10000"/>
                              </a:schemeClr>
                            </a:solidFill>
                            <a:latin typeface="Cambria Math" panose="02040503050406030204" pitchFamily="18" charset="0"/>
                          </a:rPr>
                          <m:t>𝑖</m:t>
                        </m:r>
                      </m:e>
                    </m:acc>
                  </m:oMath>
                </a14:m>
                <a:r>
                  <a:rPr lang="vi-VN" sz="1600" smtClean="0">
                    <a:solidFill>
                      <a:schemeClr val="bg1">
                        <a:lumMod val="10000"/>
                      </a:schemeClr>
                    </a:solidFill>
                    <a:latin typeface="Arial" panose="020B0604020202020204" pitchFamily="34" charset="0"/>
                  </a:rPr>
                  <a:t> </a:t>
                </a:r>
                <a:r>
                  <a:rPr lang="vi-VN" sz="1600">
                    <a:solidFill>
                      <a:schemeClr val="bg1">
                        <a:lumMod val="10000"/>
                      </a:schemeClr>
                    </a:solidFill>
                    <a:latin typeface="Arial" panose="020B0604020202020204" pitchFamily="34" charset="0"/>
                  </a:rPr>
                  <a:t>cùng phương, suy ra có số thực </a:t>
                </a:r>
                <a14:m>
                  <m:oMath xmlns:m="http://schemas.openxmlformats.org/officeDocument/2006/math">
                    <m:r>
                      <a:rPr lang="vi-VN" sz="1600" i="1" smtClean="0">
                        <a:solidFill>
                          <a:schemeClr val="bg1">
                            <a:lumMod val="10000"/>
                          </a:schemeClr>
                        </a:solidFill>
                        <a:latin typeface="Cambria Math" panose="02040503050406030204" pitchFamily="18" charset="0"/>
                      </a:rPr>
                      <m:t>𝑚</m:t>
                    </m:r>
                  </m:oMath>
                </a14:m>
                <a:r>
                  <a:rPr lang="vi-VN" sz="1600">
                    <a:solidFill>
                      <a:schemeClr val="bg1">
                        <a:lumMod val="10000"/>
                      </a:schemeClr>
                    </a:solidFill>
                    <a:latin typeface="Arial" panose="020B0604020202020204" pitchFamily="34" charset="0"/>
                  </a:rPr>
                  <a:t> sao cho </a:t>
                </a:r>
                <a14:m>
                  <m:oMath xmlns:m="http://schemas.openxmlformats.org/officeDocument/2006/math">
                    <m:acc>
                      <m:accPr>
                        <m:chr m:val="⃗"/>
                        <m:ctrlPr>
                          <a:rPr lang="vi-VN" sz="1600" i="1">
                            <a:solidFill>
                              <a:schemeClr val="bg1">
                                <a:lumMod val="10000"/>
                              </a:schemeClr>
                            </a:solidFill>
                            <a:latin typeface="Cambria Math" panose="02040503050406030204" pitchFamily="18" charset="0"/>
                          </a:rPr>
                        </m:ctrlPr>
                      </m:accPr>
                      <m:e>
                        <m:r>
                          <a:rPr lang="en-US" sz="1600" i="1">
                            <a:solidFill>
                              <a:schemeClr val="bg1">
                                <a:lumMod val="10000"/>
                              </a:schemeClr>
                            </a:solidFill>
                            <a:latin typeface="Cambria Math" panose="02040503050406030204" pitchFamily="18" charset="0"/>
                          </a:rPr>
                          <m:t>𝑂𝐷</m:t>
                        </m:r>
                        <m:r>
                          <a:rPr lang="en-US" sz="1600" i="1">
                            <a:solidFill>
                              <a:schemeClr val="bg1">
                                <a:lumMod val="10000"/>
                              </a:schemeClr>
                            </a:solidFill>
                            <a:latin typeface="Cambria Math" panose="02040503050406030204" pitchFamily="18" charset="0"/>
                          </a:rPr>
                          <m:t>′</m:t>
                        </m:r>
                      </m:e>
                    </m:acc>
                    <m:r>
                      <a:rPr lang="en-US" sz="1600" b="0" i="0" smtClean="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𝑚</m:t>
                    </m:r>
                    <m:acc>
                      <m:accPr>
                        <m:chr m:val="⃗"/>
                        <m:ctrlPr>
                          <a:rPr lang="vi-VN" sz="1600" i="1">
                            <a:solidFill>
                              <a:schemeClr val="bg1">
                                <a:lumMod val="10000"/>
                              </a:schemeClr>
                            </a:solidFill>
                            <a:latin typeface="Cambria Math" panose="02040503050406030204" pitchFamily="18" charset="0"/>
                          </a:rPr>
                        </m:ctrlPr>
                      </m:accPr>
                      <m:e>
                        <m:r>
                          <a:rPr lang="en-US" sz="1600" i="1">
                            <a:solidFill>
                              <a:schemeClr val="bg1">
                                <a:lumMod val="10000"/>
                              </a:schemeClr>
                            </a:solidFill>
                            <a:latin typeface="Cambria Math" panose="02040503050406030204" pitchFamily="18" charset="0"/>
                          </a:rPr>
                          <m:t>𝑖</m:t>
                        </m:r>
                      </m:e>
                    </m:acc>
                  </m:oMath>
                </a14:m>
                <a:r>
                  <a:rPr lang="vi-VN" sz="1600">
                    <a:solidFill>
                      <a:schemeClr val="bg1">
                        <a:lumMod val="10000"/>
                      </a:schemeClr>
                    </a:solidFill>
                    <a:latin typeface="Arial" panose="020B0604020202020204" pitchFamily="34" charset="0"/>
                  </a:rPr>
                  <a:t>. </a:t>
                </a:r>
                <a:endParaRPr lang="en-US" sz="1600" smtClean="0">
                  <a:solidFill>
                    <a:schemeClr val="bg1">
                      <a:lumMod val="10000"/>
                    </a:schemeClr>
                  </a:solidFill>
                  <a:latin typeface="Arial" panose="020B0604020202020204" pitchFamily="34" charset="0"/>
                </a:endParaRPr>
              </a:p>
              <a:p>
                <a:pPr algn="just">
                  <a:lnSpc>
                    <a:spcPct val="150000"/>
                  </a:lnSpc>
                </a:pPr>
                <a:r>
                  <a:rPr lang="vi-VN" sz="1600" smtClean="0">
                    <a:solidFill>
                      <a:schemeClr val="bg1">
                        <a:lumMod val="10000"/>
                      </a:schemeClr>
                    </a:solidFill>
                    <a:latin typeface="Arial" panose="020B0604020202020204" pitchFamily="34" charset="0"/>
                  </a:rPr>
                  <a:t>Tương </a:t>
                </a:r>
                <a:r>
                  <a:rPr lang="vi-VN" sz="1600">
                    <a:solidFill>
                      <a:schemeClr val="bg1">
                        <a:lumMod val="10000"/>
                      </a:schemeClr>
                    </a:solidFill>
                    <a:latin typeface="Arial" panose="020B0604020202020204" pitchFamily="34" charset="0"/>
                  </a:rPr>
                  <a:t>tự, có các số thực </a:t>
                </a:r>
                <a14:m>
                  <m:oMath xmlns:m="http://schemas.openxmlformats.org/officeDocument/2006/math">
                    <m:r>
                      <a:rPr lang="en-US" sz="1600" i="1" smtClean="0">
                        <a:solidFill>
                          <a:schemeClr val="bg1">
                            <a:lumMod val="10000"/>
                          </a:schemeClr>
                        </a:solidFill>
                        <a:latin typeface="Cambria Math" panose="02040503050406030204" pitchFamily="18" charset="0"/>
                      </a:rPr>
                      <m:t>𝑛</m:t>
                    </m:r>
                    <m:r>
                      <a:rPr lang="en-US" sz="1600" i="1" smtClean="0">
                        <a:solidFill>
                          <a:schemeClr val="bg1">
                            <a:lumMod val="10000"/>
                          </a:schemeClr>
                        </a:solidFill>
                        <a:latin typeface="Cambria Math" panose="02040503050406030204" pitchFamily="18" charset="0"/>
                      </a:rPr>
                      <m:t>,</m:t>
                    </m:r>
                    <m:r>
                      <a:rPr lang="en-US" sz="1600" i="1" smtClean="0">
                        <a:solidFill>
                          <a:schemeClr val="bg1">
                            <a:lumMod val="10000"/>
                          </a:schemeClr>
                        </a:solidFill>
                        <a:latin typeface="Cambria Math" panose="02040503050406030204" pitchFamily="18" charset="0"/>
                      </a:rPr>
                      <m:t>𝑝</m:t>
                    </m:r>
                  </m:oMath>
                </a14:m>
                <a:r>
                  <a:rPr lang="vi-VN" sz="1600" smtClean="0">
                    <a:solidFill>
                      <a:schemeClr val="bg1">
                        <a:lumMod val="10000"/>
                      </a:schemeClr>
                    </a:solidFill>
                    <a:latin typeface="Arial" panose="020B0604020202020204" pitchFamily="34" charset="0"/>
                  </a:rPr>
                  <a:t> </a:t>
                </a:r>
                <a:r>
                  <a:rPr lang="vi-VN" sz="1600">
                    <a:solidFill>
                      <a:schemeClr val="bg1">
                        <a:lumMod val="10000"/>
                      </a:schemeClr>
                    </a:solidFill>
                    <a:latin typeface="Arial" panose="020B0604020202020204" pitchFamily="34" charset="0"/>
                  </a:rPr>
                  <a:t>sao cho </a:t>
                </a:r>
                <a14:m>
                  <m:oMath xmlns:m="http://schemas.openxmlformats.org/officeDocument/2006/math">
                    <m:acc>
                      <m:accPr>
                        <m:chr m:val="⃗"/>
                        <m:ctrlPr>
                          <a:rPr lang="vi-VN" sz="1600" i="1">
                            <a:solidFill>
                              <a:schemeClr val="bg1">
                                <a:lumMod val="10000"/>
                              </a:schemeClr>
                            </a:solidFill>
                            <a:latin typeface="Cambria Math" panose="02040503050406030204" pitchFamily="18" charset="0"/>
                          </a:rPr>
                        </m:ctrlPr>
                      </m:accPr>
                      <m:e>
                        <m:r>
                          <a:rPr lang="en-US" sz="1600" i="1">
                            <a:solidFill>
                              <a:schemeClr val="bg1">
                                <a:lumMod val="10000"/>
                              </a:schemeClr>
                            </a:solidFill>
                            <a:latin typeface="Cambria Math" panose="02040503050406030204" pitchFamily="18" charset="0"/>
                          </a:rPr>
                          <m:t>𝑂</m:t>
                        </m:r>
                        <m:r>
                          <a:rPr lang="en-US" sz="1600" b="0" i="1" smtClean="0">
                            <a:solidFill>
                              <a:schemeClr val="bg1">
                                <a:lumMod val="10000"/>
                              </a:schemeClr>
                            </a:solidFill>
                            <a:latin typeface="Cambria Math" panose="02040503050406030204" pitchFamily="18" charset="0"/>
                          </a:rPr>
                          <m:t>𝐵</m:t>
                        </m:r>
                        <m:r>
                          <a:rPr lang="en-US" sz="1600" i="1">
                            <a:solidFill>
                              <a:schemeClr val="bg1">
                                <a:lumMod val="10000"/>
                              </a:schemeClr>
                            </a:solidFill>
                            <a:latin typeface="Cambria Math" panose="02040503050406030204" pitchFamily="18" charset="0"/>
                          </a:rPr>
                          <m:t>′</m:t>
                        </m:r>
                      </m:e>
                    </m:acc>
                    <m:r>
                      <a:rPr lang="en-US" sz="160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𝑛</m:t>
                    </m:r>
                    <m:acc>
                      <m:accPr>
                        <m:chr m:val="⃗"/>
                        <m:ctrlPr>
                          <a:rPr lang="vi-VN" sz="1600" i="1">
                            <a:solidFill>
                              <a:schemeClr val="bg1">
                                <a:lumMod val="10000"/>
                              </a:schemeClr>
                            </a:solidFill>
                            <a:latin typeface="Cambria Math" panose="02040503050406030204" pitchFamily="18" charset="0"/>
                          </a:rPr>
                        </m:ctrlPr>
                      </m:accPr>
                      <m:e>
                        <m:r>
                          <a:rPr lang="en-US" sz="1600" b="0" i="1" smtClean="0">
                            <a:solidFill>
                              <a:schemeClr val="bg1">
                                <a:lumMod val="10000"/>
                              </a:schemeClr>
                            </a:solidFill>
                            <a:latin typeface="Cambria Math" panose="02040503050406030204" pitchFamily="18" charset="0"/>
                          </a:rPr>
                          <m:t>𝑗</m:t>
                        </m:r>
                      </m:e>
                    </m:acc>
                  </m:oMath>
                </a14:m>
                <a:r>
                  <a:rPr lang="en-US" sz="1600">
                    <a:solidFill>
                      <a:schemeClr val="bg1">
                        <a:lumMod val="10000"/>
                      </a:schemeClr>
                    </a:solidFill>
                    <a:latin typeface="Arial" panose="020B0604020202020204" pitchFamily="34" charset="0"/>
                  </a:rPr>
                  <a:t> </a:t>
                </a:r>
                <a:r>
                  <a:rPr lang="en-US" sz="1600" smtClean="0">
                    <a:solidFill>
                      <a:schemeClr val="bg1">
                        <a:lumMod val="10000"/>
                      </a:schemeClr>
                    </a:solidFill>
                    <a:latin typeface="Arial" panose="020B0604020202020204" pitchFamily="34" charset="0"/>
                  </a:rPr>
                  <a:t>và </a:t>
                </a:r>
                <a:r>
                  <a:rPr lang="vi-VN" sz="1600" smtClean="0">
                    <a:solidFill>
                      <a:schemeClr val="bg1">
                        <a:lumMod val="10000"/>
                      </a:schemeClr>
                    </a:solidFill>
                    <a:latin typeface="Arial" panose="020B0604020202020204" pitchFamily="34" charset="0"/>
                  </a:rPr>
                  <a:t> </a:t>
                </a:r>
                <a14:m>
                  <m:oMath xmlns:m="http://schemas.openxmlformats.org/officeDocument/2006/math">
                    <m:acc>
                      <m:accPr>
                        <m:chr m:val="⃗"/>
                        <m:ctrlPr>
                          <a:rPr lang="vi-VN" sz="1600" i="1">
                            <a:solidFill>
                              <a:schemeClr val="bg1">
                                <a:lumMod val="10000"/>
                              </a:schemeClr>
                            </a:solidFill>
                            <a:latin typeface="Cambria Math" panose="02040503050406030204" pitchFamily="18" charset="0"/>
                          </a:rPr>
                        </m:ctrlPr>
                      </m:accPr>
                      <m:e>
                        <m:r>
                          <a:rPr lang="en-US" sz="1600" i="1">
                            <a:solidFill>
                              <a:schemeClr val="bg1">
                                <a:lumMod val="10000"/>
                              </a:schemeClr>
                            </a:solidFill>
                            <a:latin typeface="Cambria Math" panose="02040503050406030204" pitchFamily="18" charset="0"/>
                          </a:rPr>
                          <m:t>𝑂</m:t>
                        </m:r>
                        <m:r>
                          <a:rPr lang="en-US" sz="1600" b="0" i="1" smtClean="0">
                            <a:solidFill>
                              <a:schemeClr val="bg1">
                                <a:lumMod val="10000"/>
                              </a:schemeClr>
                            </a:solidFill>
                            <a:latin typeface="Cambria Math" panose="02040503050406030204" pitchFamily="18" charset="0"/>
                          </a:rPr>
                          <m:t>𝐴</m:t>
                        </m:r>
                      </m:e>
                    </m:acc>
                    <m:r>
                      <a:rPr lang="en-US" sz="1600">
                        <a:solidFill>
                          <a:schemeClr val="bg1">
                            <a:lumMod val="10000"/>
                          </a:schemeClr>
                        </a:solidFill>
                        <a:latin typeface="Cambria Math" panose="02040503050406030204" pitchFamily="18" charset="0"/>
                      </a:rPr>
                      <m:t>=</m:t>
                    </m:r>
                    <m:r>
                      <a:rPr lang="en-US" sz="1600" b="0" i="1" smtClean="0">
                        <a:solidFill>
                          <a:schemeClr val="bg1">
                            <a:lumMod val="10000"/>
                          </a:schemeClr>
                        </a:solidFill>
                        <a:latin typeface="Cambria Math" panose="02040503050406030204" pitchFamily="18" charset="0"/>
                      </a:rPr>
                      <m:t>𝑝</m:t>
                    </m:r>
                    <m:acc>
                      <m:accPr>
                        <m:chr m:val="⃗"/>
                        <m:ctrlPr>
                          <a:rPr lang="vi-VN" sz="1600" i="1">
                            <a:solidFill>
                              <a:schemeClr val="bg1">
                                <a:lumMod val="10000"/>
                              </a:schemeClr>
                            </a:solidFill>
                            <a:latin typeface="Cambria Math" panose="02040503050406030204" pitchFamily="18" charset="0"/>
                          </a:rPr>
                        </m:ctrlPr>
                      </m:accPr>
                      <m:e>
                        <m:r>
                          <a:rPr lang="en-US" sz="1600" b="0" i="1" smtClean="0">
                            <a:solidFill>
                              <a:schemeClr val="bg1">
                                <a:lumMod val="10000"/>
                              </a:schemeClr>
                            </a:solidFill>
                            <a:latin typeface="Cambria Math" panose="02040503050406030204" pitchFamily="18" charset="0"/>
                          </a:rPr>
                          <m:t>𝑘</m:t>
                        </m:r>
                      </m:e>
                    </m:acc>
                  </m:oMath>
                </a14:m>
                <a:r>
                  <a:rPr lang="vi-VN" sz="1600" smtClean="0">
                    <a:solidFill>
                      <a:schemeClr val="bg1">
                        <a:lumMod val="10000"/>
                      </a:schemeClr>
                    </a:solidFill>
                    <a:latin typeface="Arial" panose="020B0604020202020204" pitchFamily="34" charset="0"/>
                  </a:rPr>
                  <a:t>.</a:t>
                </a:r>
                <a:endParaRPr lang="en-US" sz="1600">
                  <a:solidFill>
                    <a:schemeClr val="bg1">
                      <a:lumMod val="10000"/>
                    </a:schemeClr>
                  </a:solidFill>
                  <a:latin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3456222" y="2614927"/>
                <a:ext cx="5290213" cy="1850507"/>
              </a:xfrm>
              <a:prstGeom prst="rect">
                <a:avLst/>
              </a:prstGeom>
              <a:blipFill>
                <a:blip r:embed="rId8"/>
                <a:stretch>
                  <a:fillRect l="-691" r="-5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1" end="1"/>
                                            </p:txEl>
                                          </p:spTgt>
                                        </p:tgtEl>
                                        <p:attrNameLst>
                                          <p:attrName>style.visibility</p:attrName>
                                        </p:attrNameLst>
                                      </p:cBhvr>
                                      <p:to>
                                        <p:strVal val="visible"/>
                                      </p:to>
                                    </p:set>
                                    <p:animEffect transition="in" filter="fade">
                                      <p:cBhvr>
                                        <p:cTn id="29"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2"/>
          <p:cNvSpPr txBox="1">
            <a:spLocks noGrp="1"/>
          </p:cNvSpPr>
          <p:nvPr>
            <p:ph type="title"/>
          </p:nvPr>
        </p:nvSpPr>
        <p:spPr>
          <a:xfrm>
            <a:off x="568925" y="541509"/>
            <a:ext cx="2913746" cy="572700"/>
          </a:xfrm>
          <a:prstGeom prst="rect">
            <a:avLst/>
          </a:prstGeom>
        </p:spPr>
        <p:txBody>
          <a:bodyPr spcFirstLastPara="1" wrap="square" lIns="91425" tIns="91425" rIns="91425" bIns="91425" anchor="t" anchorCtr="0">
            <a:noAutofit/>
          </a:bodyPr>
          <a:lstStyle/>
          <a:p>
            <a:pPr lvl="0" algn="l"/>
            <a:r>
              <a:rPr lang="en-US" b="1">
                <a:solidFill>
                  <a:srgbClr val="06075E"/>
                </a:solidFill>
                <a:latin typeface="+mj-lt"/>
              </a:rPr>
              <a:t>KHỞI ĐỘNG</a:t>
            </a:r>
          </a:p>
        </p:txBody>
      </p:sp>
      <p:grpSp>
        <p:nvGrpSpPr>
          <p:cNvPr id="359" name="Google Shape;359;p32"/>
          <p:cNvGrpSpPr/>
          <p:nvPr/>
        </p:nvGrpSpPr>
        <p:grpSpPr>
          <a:xfrm>
            <a:off x="8015672" y="186227"/>
            <a:ext cx="715134" cy="710563"/>
            <a:chOff x="8397275" y="2953713"/>
            <a:chExt cx="1302374" cy="1294050"/>
          </a:xfrm>
        </p:grpSpPr>
        <p:sp>
          <p:nvSpPr>
            <p:cNvPr id="360" name="Google Shape;360;p32"/>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61" name="Google Shape;361;p32"/>
            <p:cNvPicPr preferRelativeResize="0"/>
            <p:nvPr/>
          </p:nvPicPr>
          <p:blipFill>
            <a:blip r:embed="rId3">
              <a:alphaModFix/>
            </a:blip>
            <a:stretch>
              <a:fillRect/>
            </a:stretch>
          </p:blipFill>
          <p:spPr>
            <a:xfrm>
              <a:off x="8397275" y="2953713"/>
              <a:ext cx="1302374" cy="1294050"/>
            </a:xfrm>
            <a:prstGeom prst="rect">
              <a:avLst/>
            </a:prstGeom>
            <a:noFill/>
            <a:ln>
              <a:noFill/>
            </a:ln>
          </p:spPr>
        </p:pic>
      </p:grpSp>
      <p:sp>
        <p:nvSpPr>
          <p:cNvPr id="2" name="Rectangle 1"/>
          <p:cNvSpPr/>
          <p:nvPr/>
        </p:nvSpPr>
        <p:spPr>
          <a:xfrm>
            <a:off x="545072" y="1398862"/>
            <a:ext cx="4472201" cy="2723823"/>
          </a:xfrm>
          <a:prstGeom prst="rect">
            <a:avLst/>
          </a:prstGeom>
        </p:spPr>
        <p:txBody>
          <a:bodyPr wrap="square">
            <a:spAutoFit/>
          </a:bodyPr>
          <a:lstStyle/>
          <a:p>
            <a:pPr algn="just">
              <a:lnSpc>
                <a:spcPct val="150000"/>
              </a:lnSpc>
            </a:pPr>
            <a:r>
              <a:rPr lang="en-US" sz="1900">
                <a:latin typeface="+mj-lt"/>
                <a:ea typeface="Arial" panose="020B0604020202020204" pitchFamily="34" charset="0"/>
              </a:rPr>
              <a:t>Trong hình 2.34, một chiếc </a:t>
            </a:r>
            <a:r>
              <a:rPr lang="en-US" sz="1900" smtClean="0">
                <a:latin typeface="+mj-lt"/>
                <a:ea typeface="Arial" panose="020B0604020202020204" pitchFamily="34" charset="0"/>
              </a:rPr>
              <a:t>bóng </a:t>
            </a:r>
            <a:r>
              <a:rPr lang="en-US" sz="1900">
                <a:latin typeface="+mj-lt"/>
                <a:ea typeface="Arial" panose="020B0604020202020204" pitchFamily="34" charset="0"/>
              </a:rPr>
              <a:t>đèn được treo cách sàn nhà là 2 m, cách hai bức tường lần lượt là 1 m và 1,5 m. Kiến thức toán học nào giúp mô tả chính xác và ngắn gọn vị trí của chiếc bóng đèn trong không gian?</a:t>
            </a:r>
            <a:endParaRPr lang="en-US" sz="1900">
              <a:latin typeface="+mj-lt"/>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287617" y="1572146"/>
            <a:ext cx="3267987" cy="2901272"/>
          </a:xfrm>
          <a:prstGeom prst="rect">
            <a:avLst/>
          </a:prstGeom>
        </p:spPr>
      </p:pic>
      <p:pic>
        <p:nvPicPr>
          <p:cNvPr id="15" name="Picture 14"/>
          <p:cNvPicPr>
            <a:picLocks noChangeAspect="1"/>
          </p:cNvPicPr>
          <p:nvPr/>
        </p:nvPicPr>
        <p:blipFill>
          <a:blip r:embed="rId6"/>
          <a:stretch>
            <a:fillRect/>
          </a:stretch>
        </p:blipFill>
        <p:spPr>
          <a:xfrm>
            <a:off x="5216082" y="8242656"/>
            <a:ext cx="1066800" cy="1066978"/>
          </a:xfrm>
          <a:prstGeom prst="rect">
            <a:avLst/>
          </a:prstGeom>
        </p:spPr>
      </p:pic>
      <p:pic>
        <p:nvPicPr>
          <p:cNvPr id="4" name="Picture 3"/>
          <p:cNvPicPr>
            <a:picLocks noChangeAspect="1"/>
          </p:cNvPicPr>
          <p:nvPr/>
        </p:nvPicPr>
        <p:blipFill>
          <a:blip r:embed="rId7"/>
          <a:stretch>
            <a:fillRect/>
          </a:stretch>
        </p:blipFill>
        <p:spPr>
          <a:xfrm>
            <a:off x="2534113" y="4296024"/>
            <a:ext cx="541824" cy="5185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4"/>
                                        </p:tgtEl>
                                        <p:attrNameLst>
                                          <p:attrName>style.visibility</p:attrName>
                                        </p:attrNameLst>
                                      </p:cBhvr>
                                      <p:to>
                                        <p:strVal val="visible"/>
                                      </p:to>
                                    </p:set>
                                    <p:animEffect transition="in" filter="barn(inVertical)">
                                      <p:cBhvr>
                                        <p:cTn id="14" dur="500"/>
                                        <p:tgtEl>
                                          <p:spTgt spid="35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anim calcmode="lin" valueType="num">
                                      <p:cBhvr>
                                        <p:cTn id="30" dur="500" fill="hold"/>
                                        <p:tgtEl>
                                          <p:spTgt spid="3"/>
                                        </p:tgtEl>
                                        <p:attrNameLst>
                                          <p:attrName>ppt_x</p:attrName>
                                        </p:attrNameLst>
                                      </p:cBhvr>
                                      <p:tavLst>
                                        <p:tav tm="0">
                                          <p:val>
                                            <p:strVal val="#ppt_x"/>
                                          </p:val>
                                        </p:tav>
                                        <p:tav tm="100000">
                                          <p:val>
                                            <p:strVal val="#ppt_x"/>
                                          </p:val>
                                        </p:tav>
                                      </p:tavLst>
                                    </p:anim>
                                    <p:anim calcmode="lin" valueType="num">
                                      <p:cBhvr>
                                        <p:cTn id="31"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pSp>
        <p:nvGrpSpPr>
          <p:cNvPr id="579" name="Google Shape;579;p42"/>
          <p:cNvGrpSpPr/>
          <p:nvPr/>
        </p:nvGrpSpPr>
        <p:grpSpPr>
          <a:xfrm rot="389961">
            <a:off x="-143077" y="-154801"/>
            <a:ext cx="1253678" cy="1089334"/>
            <a:chOff x="9656" y="159686"/>
            <a:chExt cx="1608914" cy="1427937"/>
          </a:xfrm>
        </p:grpSpPr>
        <p:sp>
          <p:nvSpPr>
            <p:cNvPr id="580" name="Google Shape;580;p42"/>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581" name="Google Shape;581;p42"/>
            <p:cNvPicPr preferRelativeResize="0"/>
            <p:nvPr/>
          </p:nvPicPr>
          <p:blipFill>
            <a:blip r:embed="rId3">
              <a:alphaModFix/>
            </a:blip>
            <a:stretch>
              <a:fillRect/>
            </a:stretch>
          </p:blipFill>
          <p:spPr>
            <a:xfrm>
              <a:off x="219225" y="363900"/>
              <a:ext cx="1189799" cy="1045549"/>
            </a:xfrm>
            <a:prstGeom prst="rect">
              <a:avLst/>
            </a:prstGeom>
            <a:noFill/>
            <a:ln>
              <a:noFill/>
            </a:ln>
          </p:spPr>
        </p:pic>
      </p:gr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10072" y="1337896"/>
            <a:ext cx="2806393" cy="2423067"/>
          </a:xfrm>
          <a:prstGeom prst="rect">
            <a:avLst/>
          </a:prstGeom>
        </p:spPr>
      </p:pic>
      <p:sp>
        <p:nvSpPr>
          <p:cNvPr id="44" name="Rectangle 43"/>
          <p:cNvSpPr/>
          <p:nvPr/>
        </p:nvSpPr>
        <p:spPr>
          <a:xfrm>
            <a:off x="4343416" y="538255"/>
            <a:ext cx="903475" cy="369332"/>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smtClean="0">
                <a:ln>
                  <a:noFill/>
                </a:ln>
                <a:solidFill>
                  <a:srgbClr val="023E54"/>
                </a:solidFill>
                <a:effectLst/>
                <a:uLnTx/>
                <a:uFillTx/>
                <a:latin typeface="Arial"/>
                <a:ea typeface="+mn-ea"/>
                <a:cs typeface="Arial"/>
                <a:sym typeface="Arial"/>
              </a:rPr>
              <a:t>Giải:</a:t>
            </a:r>
            <a:endParaRPr kumimoji="0" lang="en-US" sz="1800" b="1" i="1" u="sng" strike="noStrike" kern="1200" cap="none" spc="0" normalizeH="0" baseline="0" noProof="0" dirty="0">
              <a:ln>
                <a:noFill/>
              </a:ln>
              <a:solidFill>
                <a:srgbClr val="023E54"/>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3678855" y="1166803"/>
                <a:ext cx="4924455" cy="3251659"/>
              </a:xfrm>
              <a:prstGeom prst="rect">
                <a:avLst/>
              </a:prstGeom>
            </p:spPr>
            <p:txBody>
              <a:bodyPr wrap="square">
                <a:spAutoFit/>
              </a:bodyPr>
              <a:lstStyle/>
              <a:p>
                <a:pPr lvl="0" algn="just">
                  <a:lnSpc>
                    <a:spcPct val="150000"/>
                  </a:lnSpc>
                  <a:spcBef>
                    <a:spcPts val="300"/>
                  </a:spcBef>
                  <a:spcAft>
                    <a:spcPts val="300"/>
                  </a:spcAft>
                </a:pPr>
                <a:r>
                  <a:rPr kumimoji="0" lang="vi-VN" sz="1600" b="0" i="0" u="none" strike="noStrike" kern="0" cap="none" spc="0" normalizeH="0" baseline="0" noProof="0" smtClean="0">
                    <a:ln>
                      <a:noFill/>
                    </a:ln>
                    <a:solidFill>
                      <a:srgbClr val="FAFAFA">
                        <a:lumMod val="10000"/>
                      </a:srgbClr>
                    </a:solidFill>
                    <a:effectLst/>
                    <a:uLnTx/>
                    <a:uFillTx/>
                    <a:latin typeface="Arial" panose="020B0604020202020204" pitchFamily="34" charset="0"/>
                    <a:sym typeface="Arial"/>
                  </a:rPr>
                  <a:t>Theo </a:t>
                </a:r>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quy tắc hình hộp, suy ra </a:t>
                </a:r>
                <a:endParaRPr kumimoji="0" lang="en-US" sz="1600" b="0" i="0" u="none" strike="noStrike" kern="0" cap="none" spc="0" normalizeH="0" baseline="0" noProof="0" smtClean="0">
                  <a:ln>
                    <a:noFill/>
                  </a:ln>
                  <a:solidFill>
                    <a:srgbClr val="FAFAFA">
                      <a:lumMod val="10000"/>
                    </a:srgbClr>
                  </a:solidFill>
                  <a:effectLst/>
                  <a:uLnTx/>
                  <a:uFillTx/>
                  <a:latin typeface="Arial" panose="020B0604020202020204" pitchFamily="34" charset="0"/>
                  <a:sym typeface="Arial"/>
                </a:endParaRPr>
              </a:p>
              <a:p>
                <a:pPr lvl="0" algn="ctr">
                  <a:lnSpc>
                    <a:spcPct val="150000"/>
                  </a:lnSpc>
                  <a:spcBef>
                    <a:spcPts val="300"/>
                  </a:spcBef>
                  <a:spcAft>
                    <a:spcPts val="300"/>
                  </a:spcAft>
                </a:pP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𝑂</m:t>
                        </m:r>
                        <m:r>
                          <a:rPr lang="en-US" sz="1600" b="0" i="1" smtClean="0">
                            <a:latin typeface="Cambria Math" panose="02040503050406030204" pitchFamily="18" charset="0"/>
                            <a:ea typeface="Arial" panose="020B0604020202020204" pitchFamily="34" charset="0"/>
                            <a:cs typeface="Times New Roman" panose="02020603050405020304" pitchFamily="18" charset="0"/>
                          </a:rPr>
                          <m:t>𝐶</m:t>
                        </m:r>
                      </m:e>
                    </m:acc>
                    <m:r>
                      <a:rPr lang="en-US" sz="16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𝑂</m:t>
                        </m:r>
                        <m:r>
                          <a:rPr lang="en-US" sz="1600" b="0" i="1" smtClean="0">
                            <a:latin typeface="Cambria Math" panose="02040503050406030204" pitchFamily="18" charset="0"/>
                            <a:ea typeface="Arial" panose="020B0604020202020204" pitchFamily="34" charset="0"/>
                            <a:cs typeface="Times New Roman" panose="02020603050405020304" pitchFamily="18" charset="0"/>
                          </a:rPr>
                          <m:t>𝐷</m:t>
                        </m:r>
                        <m:r>
                          <a:rPr lang="en-US" sz="16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600" b="0" i="1" smtClean="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𝑂</m:t>
                        </m:r>
                        <m:r>
                          <a:rPr lang="en-US" sz="1600" b="0" i="1" smtClean="0">
                            <a:latin typeface="Cambria Math" panose="02040503050406030204" pitchFamily="18" charset="0"/>
                            <a:ea typeface="Arial" panose="020B0604020202020204" pitchFamily="34" charset="0"/>
                            <a:cs typeface="Times New Roman" panose="02020603050405020304" pitchFamily="18" charset="0"/>
                          </a:rPr>
                          <m:t>𝐵</m:t>
                        </m:r>
                        <m:r>
                          <a:rPr lang="en-US" sz="16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600" b="0" i="1" smtClean="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𝑂</m:t>
                        </m:r>
                        <m:r>
                          <a:rPr lang="en-US" sz="1600" b="0" i="1" smtClean="0">
                            <a:latin typeface="Cambria Math" panose="02040503050406030204" pitchFamily="18" charset="0"/>
                            <a:ea typeface="Arial" panose="020B0604020202020204" pitchFamily="34" charset="0"/>
                            <a:cs typeface="Times New Roman" panose="02020603050405020304" pitchFamily="18" charset="0"/>
                          </a:rPr>
                          <m:t>𝐴</m:t>
                        </m:r>
                      </m:e>
                    </m:acc>
                    <m:r>
                      <a:rPr lang="en-US" sz="1600" b="0" i="1" smtClean="0">
                        <a:latin typeface="Cambria Math" panose="02040503050406030204" pitchFamily="18" charset="0"/>
                        <a:ea typeface="Arial" panose="020B0604020202020204" pitchFamily="34" charset="0"/>
                        <a:cs typeface="Times New Roman" panose="02020603050405020304" pitchFamily="18" charset="0"/>
                      </a:rPr>
                      <m:t>=</m:t>
                    </m:r>
                    <m:r>
                      <a:rPr lang="en-US" sz="1600" b="0" i="1" smtClean="0">
                        <a:latin typeface="Cambria Math" panose="02040503050406030204" pitchFamily="18" charset="0"/>
                        <a:ea typeface="Arial" panose="020B0604020202020204" pitchFamily="34" charset="0"/>
                        <a:cs typeface="Times New Roman" panose="02020603050405020304" pitchFamily="18" charset="0"/>
                      </a:rPr>
                      <m:t>𝑚</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𝑖</m:t>
                        </m:r>
                      </m:e>
                    </m:acc>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b="0" i="1" smtClean="0">
                        <a:latin typeface="Cambria Math" panose="02040503050406030204" pitchFamily="18" charset="0"/>
                        <a:ea typeface="Arial" panose="020B0604020202020204" pitchFamily="34" charset="0"/>
                        <a:cs typeface="Times New Roman" panose="02020603050405020304" pitchFamily="18" charset="0"/>
                      </a:rPr>
                      <m:t>𝑛</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𝑗</m:t>
                        </m:r>
                      </m:e>
                    </m:acc>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b="0" i="1" smtClean="0">
                        <a:latin typeface="Cambria Math" panose="02040503050406030204" pitchFamily="18" charset="0"/>
                        <a:ea typeface="Arial" panose="020B0604020202020204" pitchFamily="34" charset="0"/>
                        <a:cs typeface="Times New Roman" panose="02020603050405020304" pitchFamily="18" charset="0"/>
                      </a:rPr>
                      <m:t>𝑝</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𝑘</m:t>
                        </m:r>
                      </m:e>
                    </m:acc>
                  </m:oMath>
                </a14:m>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 </a:t>
                </a:r>
                <a:endParaRPr kumimoji="0" lang="en-US" sz="1600" b="0" i="0" u="none" strike="noStrike" kern="0" cap="none" spc="0" normalizeH="0" baseline="0" noProof="0" smtClean="0">
                  <a:ln>
                    <a:noFill/>
                  </a:ln>
                  <a:solidFill>
                    <a:srgbClr val="FAFAFA">
                      <a:lumMod val="10000"/>
                    </a:srgbClr>
                  </a:solidFill>
                  <a:effectLst/>
                  <a:uLnTx/>
                  <a:uFillTx/>
                  <a:latin typeface="Arial" panose="020B0604020202020204" pitchFamily="34" charset="0"/>
                  <a:sym typeface="Arial"/>
                </a:endParaRPr>
              </a:p>
              <a:p>
                <a:pPr lvl="0" algn="just">
                  <a:lnSpc>
                    <a:spcPct val="150000"/>
                  </a:lnSpc>
                  <a:spcBef>
                    <a:spcPts val="300"/>
                  </a:spcBef>
                  <a:spcAft>
                    <a:spcPts val="300"/>
                  </a:spcAft>
                </a:pPr>
                <a:r>
                  <a:rPr kumimoji="0" lang="vi-VN" sz="1600" b="0" i="0" u="none" strike="noStrike" kern="0" cap="none" spc="0" normalizeH="0" baseline="0" noProof="0" smtClean="0">
                    <a:ln>
                      <a:noFill/>
                    </a:ln>
                    <a:solidFill>
                      <a:srgbClr val="FAFAFA">
                        <a:lumMod val="10000"/>
                      </a:srgbClr>
                    </a:solidFill>
                    <a:effectLst/>
                    <a:uLnTx/>
                    <a:uFillTx/>
                    <a:latin typeface="Arial" panose="020B0604020202020204" pitchFamily="34" charset="0"/>
                    <a:sym typeface="Arial"/>
                  </a:rPr>
                  <a:t>và </a:t>
                </a:r>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do đó điểm </a:t>
                </a:r>
                <a14:m>
                  <m:oMath xmlns:m="http://schemas.openxmlformats.org/officeDocument/2006/math">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𝐶</m:t>
                    </m:r>
                  </m:oMath>
                </a14:m>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 có toạ độ là </a:t>
                </a:r>
                <a14:m>
                  <m:oMath xmlns:m="http://schemas.openxmlformats.org/officeDocument/2006/math">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𝑚</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 </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𝑛</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 </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𝑝</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m:t>
                    </m:r>
                  </m:oMath>
                </a14:m>
                <a:endParaRPr kumimoji="0" lang="vi-VN" sz="1600" b="0" i="0" u="none" strike="noStrike" kern="0" cap="none" spc="0" normalizeH="0" baseline="0" noProof="0">
                  <a:ln>
                    <a:noFill/>
                  </a:ln>
                  <a:solidFill>
                    <a:srgbClr val="FAFAFA">
                      <a:lumMod val="10000"/>
                    </a:srgbClr>
                  </a:solidFill>
                  <a:effectLst/>
                  <a:uLnTx/>
                  <a:uFillTx/>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Mặt khác, đỉnh </a:t>
                </a:r>
                <a14:m>
                  <m:oMath xmlns:m="http://schemas.openxmlformats.org/officeDocument/2006/math">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𝐶</m:t>
                    </m:r>
                  </m:oMath>
                </a14:m>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 có toạ độ là </a:t>
                </a:r>
                <a14:m>
                  <m:oMath xmlns:m="http://schemas.openxmlformats.org/officeDocument/2006/math">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(2; 3; 5) </m:t>
                    </m:r>
                  </m:oMath>
                </a14:m>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nên </a:t>
                </a:r>
                <a:endParaRPr kumimoji="0" lang="en-US"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𝑚</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 2, </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𝑛</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=3, </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𝑝</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=5,</m:t>
                      </m:r>
                    </m:oMath>
                  </m:oMathPara>
                </a14:m>
                <a:endParaRPr kumimoji="0" lang="vi-VN" sz="1600" b="0" i="0" u="none" strike="noStrike" kern="0" cap="none" spc="0" normalizeH="0" baseline="0" noProof="0">
                  <a:ln>
                    <a:noFill/>
                  </a:ln>
                  <a:solidFill>
                    <a:srgbClr val="FAFAFA">
                      <a:lumMod val="10000"/>
                    </a:srgbClr>
                  </a:solidFill>
                  <a:effectLst/>
                  <a:uLnTx/>
                  <a:uFillTx/>
                  <a:sym typeface="Arial"/>
                </a:endParaRPr>
              </a:p>
              <a:p>
                <a:pPr lvl="0" algn="just">
                  <a:lnSpc>
                    <a:spcPct val="150000"/>
                  </a:lnSpc>
                  <a:spcBef>
                    <a:spcPts val="300"/>
                  </a:spcBef>
                  <a:spcAft>
                    <a:spcPts val="300"/>
                  </a:spcAft>
                </a:pPr>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tức là </a:t>
                </a:r>
                <a14:m>
                  <m:oMath xmlns:m="http://schemas.openxmlformats.org/officeDocument/2006/math">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𝑂𝐷</m:t>
                        </m:r>
                        <m:r>
                          <a:rPr lang="en-US" sz="1600" i="1">
                            <a:latin typeface="Cambria Math" panose="02040503050406030204" pitchFamily="18" charset="0"/>
                            <a:ea typeface="Arial" panose="020B0604020202020204" pitchFamily="34" charset="0"/>
                            <a:cs typeface="Times New Roman" panose="02020603050405020304" pitchFamily="18" charset="0"/>
                          </a:rPr>
                          <m:t>′</m:t>
                        </m:r>
                      </m:e>
                    </m:acc>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b="0" i="1" smtClean="0">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𝑖</m:t>
                        </m:r>
                      </m:e>
                    </m:acc>
                    <m:r>
                      <a:rPr lang="en-US" sz="1600" b="0" i="1" smtClean="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𝑂𝐵</m:t>
                        </m:r>
                        <m:r>
                          <a:rPr lang="en-US" sz="1600" i="1">
                            <a:latin typeface="Cambria Math" panose="02040503050406030204" pitchFamily="18" charset="0"/>
                            <a:ea typeface="Arial" panose="020B0604020202020204" pitchFamily="34" charset="0"/>
                            <a:cs typeface="Times New Roman" panose="02020603050405020304" pitchFamily="18" charset="0"/>
                          </a:rPr>
                          <m:t>′</m:t>
                        </m:r>
                      </m:e>
                    </m:acc>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b="0" i="1" smtClean="0">
                        <a:latin typeface="Cambria Math" panose="02040503050406030204" pitchFamily="18" charset="0"/>
                        <a:ea typeface="Arial" panose="020B0604020202020204" pitchFamily="34" charset="0"/>
                        <a:cs typeface="Times New Roman" panose="02020603050405020304" pitchFamily="18" charset="0"/>
                      </a:rPr>
                      <m:t>3</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b="0" i="1" smtClean="0">
                            <a:latin typeface="Cambria Math" panose="02040503050406030204" pitchFamily="18" charset="0"/>
                            <a:ea typeface="Arial" panose="020B0604020202020204" pitchFamily="34" charset="0"/>
                            <a:cs typeface="Times New Roman" panose="02020603050405020304" pitchFamily="18" charset="0"/>
                          </a:rPr>
                          <m:t>𝑗</m:t>
                        </m:r>
                      </m:e>
                    </m:acc>
                    <m:r>
                      <m:rPr>
                        <m:nor/>
                      </m:rPr>
                      <a:rPr lang="en-US" sz="1600" b="0" i="0" smtClean="0">
                        <a:latin typeface="Cambria Math" panose="02040503050406030204" pitchFamily="18" charset="0"/>
                        <a:ea typeface="Arial" panose="020B0604020202020204" pitchFamily="34" charset="0"/>
                        <a:cs typeface="Times New Roman" panose="02020603050405020304" pitchFamily="18" charset="0"/>
                      </a:rPr>
                      <m:t> </m:t>
                    </m:r>
                    <m:r>
                      <m:rPr>
                        <m:nor/>
                      </m:rPr>
                      <a:rPr lang="vi-VN" sz="1600">
                        <a:solidFill>
                          <a:srgbClr val="FAFAFA">
                            <a:lumMod val="10000"/>
                          </a:srgbClr>
                        </a:solidFill>
                        <a:latin typeface="Arial" panose="020B0604020202020204" pitchFamily="34" charset="0"/>
                      </a:rPr>
                      <m:t>v</m:t>
                    </m:r>
                    <m:r>
                      <m:rPr>
                        <m:nor/>
                      </m:rPr>
                      <a:rPr lang="vi-VN" sz="1600">
                        <a:solidFill>
                          <a:srgbClr val="FAFAFA">
                            <a:lumMod val="10000"/>
                          </a:srgbClr>
                        </a:solidFill>
                        <a:latin typeface="Arial" panose="020B0604020202020204" pitchFamily="34" charset="0"/>
                      </a:rPr>
                      <m:t>à</m:t>
                    </m:r>
                    <m:r>
                      <a:rPr lang="en-US" sz="1600" b="0" i="1" smtClean="0">
                        <a:solidFill>
                          <a:srgbClr val="FAFAFA">
                            <a:lumMod val="10000"/>
                          </a:srgbClr>
                        </a:solidFill>
                        <a:latin typeface="Cambria Math" panose="02040503050406030204" pitchFamily="18" charset="0"/>
                      </a:rPr>
                      <m:t> </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𝑂𝐴</m:t>
                        </m:r>
                      </m:e>
                    </m:acc>
                    <m:r>
                      <a:rPr lang="en-US" sz="1600" i="1">
                        <a:latin typeface="Cambria Math" panose="02040503050406030204" pitchFamily="18" charset="0"/>
                        <a:ea typeface="Arial" panose="020B0604020202020204" pitchFamily="34" charset="0"/>
                        <a:cs typeface="Times New Roman" panose="02020603050405020304" pitchFamily="18" charset="0"/>
                      </a:rPr>
                      <m:t>=</m:t>
                    </m:r>
                    <m:r>
                      <a:rPr lang="en-US" sz="1600" b="0" i="1" smtClean="0">
                        <a:latin typeface="Cambria Math" panose="02040503050406030204" pitchFamily="18" charset="0"/>
                        <a:ea typeface="Arial" panose="020B0604020202020204" pitchFamily="34" charset="0"/>
                        <a:cs typeface="Times New Roman" panose="02020603050405020304" pitchFamily="18" charset="0"/>
                      </a:rPr>
                      <m:t>5</m:t>
                    </m:r>
                    <m:acc>
                      <m:accPr>
                        <m:chr m:val="⃗"/>
                        <m:ctrlPr>
                          <a:rPr lang="en-US" sz="1600" i="1">
                            <a:latin typeface="Cambria Math" panose="02040503050406030204" pitchFamily="18" charset="0"/>
                            <a:ea typeface="Arial" panose="020B0604020202020204" pitchFamily="34" charset="0"/>
                            <a:cs typeface="Times New Roman" panose="02020603050405020304" pitchFamily="18" charset="0"/>
                          </a:rPr>
                        </m:ctrlPr>
                      </m:accPr>
                      <m:e>
                        <m:r>
                          <a:rPr lang="en-US" sz="1600" i="1">
                            <a:latin typeface="Cambria Math" panose="02040503050406030204" pitchFamily="18" charset="0"/>
                            <a:ea typeface="Arial" panose="020B0604020202020204" pitchFamily="34" charset="0"/>
                            <a:cs typeface="Times New Roman" panose="02020603050405020304" pitchFamily="18" charset="0"/>
                          </a:rPr>
                          <m:t>𝑘</m:t>
                        </m:r>
                      </m:e>
                    </m:acc>
                  </m:oMath>
                </a14:m>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 </a:t>
                </a:r>
                <a:endParaRPr kumimoji="0" lang="en-US" sz="1600" b="0" i="0" u="none" strike="noStrike" kern="0" cap="none" spc="0" normalizeH="0" baseline="0" noProof="0" smtClean="0">
                  <a:ln>
                    <a:noFill/>
                  </a:ln>
                  <a:solidFill>
                    <a:srgbClr val="FAFAFA">
                      <a:lumMod val="10000"/>
                    </a:srgbClr>
                  </a:solidFill>
                  <a:effectLst/>
                  <a:uLnTx/>
                  <a:uFillTx/>
                  <a:latin typeface="Arial" panose="020B0604020202020204" pitchFamily="34" charset="0"/>
                  <a:sym typeface="Arial"/>
                </a:endParaRPr>
              </a:p>
              <a:p>
                <a:pPr lvl="0" algn="just">
                  <a:lnSpc>
                    <a:spcPct val="150000"/>
                  </a:lnSpc>
                  <a:spcBef>
                    <a:spcPts val="300"/>
                  </a:spcBef>
                  <a:spcAft>
                    <a:spcPts val="300"/>
                  </a:spcAft>
                </a:pPr>
                <a:r>
                  <a:rPr kumimoji="0" lang="vi-VN" sz="1600" b="0" i="0" u="none" strike="noStrike" kern="0" cap="none" spc="0" normalizeH="0" baseline="0" noProof="0" smtClean="0">
                    <a:ln>
                      <a:noFill/>
                    </a:ln>
                    <a:solidFill>
                      <a:srgbClr val="FAFAFA">
                        <a:lumMod val="10000"/>
                      </a:srgbClr>
                    </a:solidFill>
                    <a:effectLst/>
                    <a:uLnTx/>
                    <a:uFillTx/>
                    <a:latin typeface="Arial" panose="020B0604020202020204" pitchFamily="34" charset="0"/>
                    <a:sym typeface="Arial"/>
                  </a:rPr>
                  <a:t>Từ </a:t>
                </a:r>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đây suy ra </a:t>
                </a:r>
                <a14:m>
                  <m:oMath xmlns:m="http://schemas.openxmlformats.org/officeDocument/2006/math">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𝐷</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′(2; 0; 0), </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𝐵</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′(0; 3; 0) </m:t>
                    </m:r>
                  </m:oMath>
                </a14:m>
                <a:r>
                  <a:rPr kumimoji="0" lang="vi-VN" sz="16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và </a:t>
                </a:r>
                <a14:m>
                  <m:oMath xmlns:m="http://schemas.openxmlformats.org/officeDocument/2006/math">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𝐴</m:t>
                    </m:r>
                    <m:r>
                      <a:rPr kumimoji="0" lang="vi-VN" sz="16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(0; 0; 5).</m:t>
                    </m:r>
                  </m:oMath>
                </a14:m>
                <a:endParaRPr kumimoji="0" lang="vi-VN" sz="1600" b="0" i="0" u="none" strike="noStrike" kern="0" cap="none" spc="0" normalizeH="0" baseline="0" noProof="0">
                  <a:ln>
                    <a:noFill/>
                  </a:ln>
                  <a:solidFill>
                    <a:srgbClr val="FAFAFA">
                      <a:lumMod val="10000"/>
                    </a:srgbClr>
                  </a:solidFill>
                  <a:effectLst/>
                  <a:uLnTx/>
                  <a:uFillTx/>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3678855" y="1166803"/>
                <a:ext cx="4924455" cy="3251659"/>
              </a:xfrm>
              <a:prstGeom prst="rect">
                <a:avLst/>
              </a:prstGeom>
              <a:blipFill>
                <a:blip r:embed="rId7"/>
                <a:stretch>
                  <a:fillRect l="-619"/>
                </a:stretch>
              </a:blipFill>
            </p:spPr>
            <p:txBody>
              <a:bodyPr/>
              <a:lstStyle/>
              <a:p>
                <a:r>
                  <a:rPr lang="en-US">
                    <a:noFill/>
                  </a:rPr>
                  <a:t> </a:t>
                </a:r>
              </a:p>
            </p:txBody>
          </p:sp>
        </mc:Fallback>
      </mc:AlternateContent>
    </p:spTree>
    <p:extLst>
      <p:ext uri="{BB962C8B-B14F-4D97-AF65-F5344CB8AC3E}">
        <p14:creationId xmlns:p14="http://schemas.microsoft.com/office/powerpoint/2010/main" val="375250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fade">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animEffect transition="in" filter="fade">
                                      <p:cBhvr>
                                        <p:cTn id="27" dur="500"/>
                                        <p:tgtEl>
                                          <p:spTgt spid="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5" end="5"/>
                                            </p:txEl>
                                          </p:spTgt>
                                        </p:tgtEl>
                                        <p:attrNameLst>
                                          <p:attrName>style.visibility</p:attrName>
                                        </p:attrNameLst>
                                      </p:cBhvr>
                                      <p:to>
                                        <p:strVal val="visible"/>
                                      </p:to>
                                    </p:set>
                                    <p:animEffect transition="in" filter="fade">
                                      <p:cBhvr>
                                        <p:cTn id="32" dur="500"/>
                                        <p:tgtEl>
                                          <p:spTgt spid="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xEl>
                                              <p:pRg st="6" end="6"/>
                                            </p:txEl>
                                          </p:spTgt>
                                        </p:tgtEl>
                                        <p:attrNameLst>
                                          <p:attrName>style.visibility</p:attrName>
                                        </p:attrNameLst>
                                      </p:cBhvr>
                                      <p:to>
                                        <p:strVal val="visible"/>
                                      </p:to>
                                    </p:set>
                                    <p:animEffect transition="in" filter="fade">
                                      <p:cBhvr>
                                        <p:cTn id="37"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grpSp>
        <p:nvGrpSpPr>
          <p:cNvPr id="612" name="Google Shape;612;p44"/>
          <p:cNvGrpSpPr/>
          <p:nvPr/>
        </p:nvGrpSpPr>
        <p:grpSpPr>
          <a:xfrm>
            <a:off x="8736161" y="1342569"/>
            <a:ext cx="815677" cy="810463"/>
            <a:chOff x="8397279" y="2953713"/>
            <a:chExt cx="1302375" cy="1294050"/>
          </a:xfrm>
        </p:grpSpPr>
        <p:sp>
          <p:nvSpPr>
            <p:cNvPr id="613" name="Google Shape;613;p44"/>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4" name="Google Shape;614;p44"/>
            <p:cNvPicPr preferRelativeResize="0"/>
            <p:nvPr/>
          </p:nvPicPr>
          <p:blipFill>
            <a:blip r:embed="rId3">
              <a:alphaModFix/>
            </a:blip>
            <a:stretch>
              <a:fillRect/>
            </a:stretch>
          </p:blipFill>
          <p:spPr>
            <a:xfrm>
              <a:off x="8397279" y="2953713"/>
              <a:ext cx="1302375" cy="1294050"/>
            </a:xfrm>
            <a:prstGeom prst="rect">
              <a:avLst/>
            </a:prstGeom>
            <a:noFill/>
            <a:ln>
              <a:noFill/>
            </a:ln>
          </p:spPr>
        </p:pic>
      </p:grpSp>
      <p:grpSp>
        <p:nvGrpSpPr>
          <p:cNvPr id="615" name="Google Shape;615;p44"/>
          <p:cNvGrpSpPr/>
          <p:nvPr/>
        </p:nvGrpSpPr>
        <p:grpSpPr>
          <a:xfrm rot="691663">
            <a:off x="219266" y="4309983"/>
            <a:ext cx="963261" cy="977419"/>
            <a:chOff x="335988" y="3393302"/>
            <a:chExt cx="1236351" cy="1254523"/>
          </a:xfrm>
        </p:grpSpPr>
        <p:sp>
          <p:nvSpPr>
            <p:cNvPr id="616" name="Google Shape;616;p44"/>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17" name="Google Shape;617;p44"/>
            <p:cNvPicPr preferRelativeResize="0"/>
            <p:nvPr/>
          </p:nvPicPr>
          <p:blipFill>
            <a:blip r:embed="rId4">
              <a:alphaModFix/>
            </a:blip>
            <a:stretch>
              <a:fillRect/>
            </a:stretch>
          </p:blipFill>
          <p:spPr>
            <a:xfrm>
              <a:off x="335987" y="3393306"/>
              <a:ext cx="1236351" cy="1254519"/>
            </a:xfrm>
            <a:prstGeom prst="rect">
              <a:avLst/>
            </a:prstGeom>
            <a:noFill/>
            <a:ln>
              <a:noFill/>
            </a:ln>
          </p:spPr>
        </p:pic>
      </p:grpSp>
      <p:grpSp>
        <p:nvGrpSpPr>
          <p:cNvPr id="17" name="Group 16"/>
          <p:cNvGrpSpPr/>
          <p:nvPr/>
        </p:nvGrpSpPr>
        <p:grpSpPr>
          <a:xfrm>
            <a:off x="490434" y="514819"/>
            <a:ext cx="8481188" cy="577081"/>
            <a:chOff x="1066802" y="1015556"/>
            <a:chExt cx="16962376" cy="1154161"/>
          </a:xfrm>
        </p:grpSpPr>
        <p:sp>
          <p:nvSpPr>
            <p:cNvPr id="18" name="TextBox 17"/>
            <p:cNvSpPr txBox="1"/>
            <p:nvPr/>
          </p:nvSpPr>
          <p:spPr>
            <a:xfrm>
              <a:off x="1066802" y="1015556"/>
              <a:ext cx="3630892" cy="115416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defRPr/>
              </a:pPr>
              <a:r>
                <a:rPr lang="en-US" sz="2100" b="1" kern="1200">
                  <a:solidFill>
                    <a:srgbClr val="070185"/>
                  </a:solidFill>
                  <a:ea typeface="+mn-ea"/>
                  <a:cs typeface="Arial" panose="020B0604020202020204" pitchFamily="34" charset="0"/>
                </a:rPr>
                <a:t>Luyện tập 3</a:t>
              </a:r>
              <a:endParaRPr lang="en-US" sz="21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9" name="Rectangle 18"/>
                <p:cNvSpPr/>
                <p:nvPr/>
              </p:nvSpPr>
              <p:spPr>
                <a:xfrm>
                  <a:off x="4912042" y="1115902"/>
                  <a:ext cx="13117136" cy="953467"/>
                </a:xfrm>
                <a:prstGeom prst="rect">
                  <a:avLst/>
                </a:prstGeom>
              </p:spPr>
              <p:txBody>
                <a:bodyPr wrap="square">
                  <a:spAutoFit/>
                </a:bodyPr>
                <a:lstStyle/>
                <a:p>
                  <a:pPr lvl="0" algn="just">
                    <a:lnSpc>
                      <a:spcPct val="150000"/>
                    </a:lnSpc>
                    <a:buClr>
                      <a:srgbClr val="2D1549"/>
                    </a:buClr>
                    <a:buSzPts val="1100"/>
                    <a:defRPr/>
                  </a:pPr>
                  <a:r>
                    <a:rPr lang="vi-VN" sz="1900" kern="1200" smtClean="0">
                      <a:latin typeface="Arial" panose="020B0604020202020204" pitchFamily="34" charset="0"/>
                      <a:ea typeface="+mn-ea"/>
                      <a:cs typeface="Arial" panose="020B0604020202020204" pitchFamily="34" charset="0"/>
                    </a:rPr>
                    <a:t>Trong Ví dụ 3, hãy xác định toạ độ của các điểm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𝐵</m:t>
                      </m:r>
                      <m:r>
                        <a:rPr lang="vi-VN" sz="1900" i="1" kern="1200" smtClean="0">
                          <a:latin typeface="Cambria Math" panose="02040503050406030204" pitchFamily="18" charset="0"/>
                          <a:ea typeface="+mn-ea"/>
                          <a:cs typeface="Arial" panose="020B0604020202020204" pitchFamily="34" charset="0"/>
                        </a:rPr>
                        <m:t>, </m:t>
                      </m:r>
                      <m:r>
                        <a:rPr lang="vi-VN" sz="1900" i="1" kern="1200" smtClean="0">
                          <a:latin typeface="Cambria Math" panose="02040503050406030204" pitchFamily="18" charset="0"/>
                          <a:ea typeface="+mn-ea"/>
                          <a:cs typeface="Arial" panose="020B0604020202020204" pitchFamily="34" charset="0"/>
                        </a:rPr>
                        <m:t>𝐷</m:t>
                      </m:r>
                      <m:r>
                        <a:rPr lang="vi-VN" sz="1900" i="1" kern="1200" smtClean="0">
                          <a:latin typeface="Cambria Math" panose="02040503050406030204" pitchFamily="18" charset="0"/>
                          <a:ea typeface="+mn-ea"/>
                          <a:cs typeface="Arial" panose="020B0604020202020204" pitchFamily="34" charset="0"/>
                        </a:rPr>
                        <m:t> </m:t>
                      </m:r>
                    </m:oMath>
                  </a14:m>
                  <a:r>
                    <a:rPr lang="vi-VN" sz="1900" kern="1200">
                      <a:latin typeface="Arial" panose="020B0604020202020204" pitchFamily="34" charset="0"/>
                      <a:ea typeface="+mn-ea"/>
                      <a:cs typeface="Arial" panose="020B0604020202020204" pitchFamily="34" charset="0"/>
                    </a:rPr>
                    <a:t>và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𝐶</m:t>
                      </m:r>
                      <m:r>
                        <a:rPr lang="en-US" sz="1900" b="0" i="1" kern="1200" smtClean="0">
                          <a:latin typeface="Cambria Math" panose="02040503050406030204" pitchFamily="18" charset="0"/>
                          <a:ea typeface="+mn-ea"/>
                          <a:cs typeface="Arial" panose="020B0604020202020204" pitchFamily="34" charset="0"/>
                        </a:rPr>
                        <m:t>′</m:t>
                      </m:r>
                    </m:oMath>
                  </a14:m>
                  <a:r>
                    <a:rPr lang="vi-VN" sz="1900" kern="1200">
                      <a:latin typeface="Arial" panose="020B0604020202020204" pitchFamily="34" charset="0"/>
                      <a:ea typeface="+mn-ea"/>
                      <a:cs typeface="Arial" panose="020B0604020202020204" pitchFamily="34" charset="0"/>
                    </a:rPr>
                    <a:t>.</a:t>
                  </a:r>
                </a:p>
              </p:txBody>
            </p:sp>
          </mc:Choice>
          <mc:Fallback xmlns="">
            <p:sp>
              <p:nvSpPr>
                <p:cNvPr id="19" name="Rectangle 18"/>
                <p:cNvSpPr>
                  <a:spLocks noRot="1" noChangeAspect="1" noMove="1" noResize="1" noEditPoints="1" noAdjustHandles="1" noChangeArrowheads="1" noChangeShapeType="1" noTextEdit="1"/>
                </p:cNvSpPr>
                <p:nvPr/>
              </p:nvSpPr>
              <p:spPr>
                <a:xfrm>
                  <a:off x="4912042" y="1115902"/>
                  <a:ext cx="13117136" cy="953467"/>
                </a:xfrm>
                <a:prstGeom prst="rect">
                  <a:avLst/>
                </a:prstGeom>
                <a:blipFill>
                  <a:blip r:embed="rId5"/>
                  <a:stretch>
                    <a:fillRect l="-929" r="-93" b="-20513"/>
                  </a:stretch>
                </a:blipFill>
              </p:spPr>
              <p:txBody>
                <a:bodyPr/>
                <a:lstStyle/>
                <a:p>
                  <a:r>
                    <a:rPr lang="en-US">
                      <a:noFill/>
                    </a:rPr>
                    <a:t> </a:t>
                  </a:r>
                </a:p>
              </p:txBody>
            </p:sp>
          </mc:Fallback>
        </mc:AlternateContent>
      </p:grpSp>
      <p:sp>
        <p:nvSpPr>
          <p:cNvPr id="20" name="Rectangle 19"/>
          <p:cNvSpPr/>
          <p:nvPr/>
        </p:nvSpPr>
        <p:spPr>
          <a:xfrm>
            <a:off x="946419" y="1387668"/>
            <a:ext cx="903475" cy="38472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9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Arial"/>
              <a:ea typeface="+mn-ea"/>
              <a:cs typeface="Arial"/>
              <a:sym typeface="Arial"/>
            </a:endParaRPr>
          </a:p>
        </p:txBody>
      </p:sp>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474532" y="2108909"/>
            <a:ext cx="2650332" cy="1794562"/>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3335574" y="1924385"/>
                <a:ext cx="5824330" cy="2758191"/>
              </a:xfrm>
              <a:prstGeom prst="rect">
                <a:avLst/>
              </a:prstGeom>
            </p:spPr>
            <p:txBody>
              <a:bodyPr wrap="square">
                <a:spAutoFit/>
              </a:bodyPr>
              <a:lstStyle/>
              <a:p>
                <a:pPr algn="just">
                  <a:lnSpc>
                    <a:spcPct val="150000"/>
                  </a:lnSpc>
                </a:pPr>
                <a:r>
                  <a:rPr lang="en-US" sz="1900" smtClean="0">
                    <a:latin typeface="+mn-lt"/>
                    <a:ea typeface="Arial" panose="020B0604020202020204" pitchFamily="34" charset="0"/>
                    <a:cs typeface="Times New Roman" panose="02020603050405020304" pitchFamily="18" charset="0"/>
                  </a:rPr>
                  <a:t>Ta có điểm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𝑂𝑦𝑧</m:t>
                        </m:r>
                      </m:e>
                    </m:d>
                  </m:oMath>
                </a14:m>
                <a:r>
                  <a:rPr lang="en-US" sz="1900">
                    <a:effectLst/>
                    <a:latin typeface="+mn-lt"/>
                    <a:ea typeface="PMingLiU"/>
                    <a:cs typeface="Times New Roman" panose="02020603050405020304" pitchFamily="18" charset="0"/>
                  </a:rPr>
                  <a:t> </a:t>
                </a:r>
                <a:r>
                  <a:rPr lang="en-US" sz="1900" smtClean="0">
                    <a:effectLst/>
                    <a:latin typeface="+mn-lt"/>
                    <a:ea typeface="PMingLiU"/>
                    <a:cs typeface="Times New Roman" panose="02020603050405020304" pitchFamily="18" charset="0"/>
                  </a:rPr>
                  <a:t>nên:</a:t>
                </a:r>
                <a:endParaRPr lang="en-US" sz="1900">
                  <a:latin typeface="+mn-lt"/>
                  <a:ea typeface="Arial" panose="020B0604020202020204" pitchFamily="34" charset="0"/>
                  <a:cs typeface="Times New Roman" panose="02020603050405020304" pitchFamily="18" charset="0"/>
                </a:endParaRPr>
              </a:p>
              <a:p>
                <a:pPr marL="342900" indent="-342900" algn="just">
                  <a:lnSpc>
                    <a:spcPct val="150000"/>
                  </a:lnSpc>
                  <a:buFontTx/>
                  <a:buChar char="-"/>
                </a:pPr>
                <a:r>
                  <a:rPr lang="en-US" sz="1900" smtClean="0">
                    <a:effectLst/>
                    <a:latin typeface="+mn-lt"/>
                    <a:ea typeface="PMingLiU"/>
                    <a:cs typeface="Times New Roman" panose="02020603050405020304" pitchFamily="18" charset="0"/>
                  </a:rPr>
                  <a:t>Hoành </a:t>
                </a:r>
                <a:r>
                  <a:rPr lang="en-US" sz="1900">
                    <a:effectLst/>
                    <a:latin typeface="+mn-lt"/>
                    <a:ea typeface="PMingLiU"/>
                    <a:cs typeface="Times New Roman" panose="02020603050405020304" pitchFamily="18" charset="0"/>
                  </a:rPr>
                  <a:t>độ của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𝐵</m:t>
                    </m:r>
                  </m:oMath>
                </a14:m>
                <a:r>
                  <a:rPr lang="en-US" sz="1900">
                    <a:effectLst/>
                    <a:latin typeface="+mn-lt"/>
                    <a:ea typeface="PMingLiU"/>
                    <a:cs typeface="Times New Roman" panose="02020603050405020304" pitchFamily="18" charset="0"/>
                  </a:rPr>
                  <a:t> bằng </a:t>
                </a:r>
                <a:r>
                  <a:rPr lang="en-US" sz="1900" smtClean="0">
                    <a:effectLst/>
                    <a:latin typeface="+mn-lt"/>
                    <a:ea typeface="PMingLiU"/>
                    <a:cs typeface="Times New Roman" panose="02020603050405020304" pitchFamily="18" charset="0"/>
                  </a:rPr>
                  <a:t>0.</a:t>
                </a:r>
                <a:endParaRPr lang="en-US" sz="1900" smtClean="0">
                  <a:latin typeface="+mn-lt"/>
                  <a:ea typeface="PMingLiU"/>
                  <a:cs typeface="Times New Roman" panose="02020603050405020304" pitchFamily="18" charset="0"/>
                </a:endParaRPr>
              </a:p>
              <a:p>
                <a:pPr marL="342900" indent="-342900" algn="just">
                  <a:lnSpc>
                    <a:spcPct val="150000"/>
                  </a:lnSpc>
                  <a:buFontTx/>
                  <a:buChar char="-"/>
                </a:pPr>
                <a:r>
                  <a:rPr lang="en-US" sz="1900" smtClean="0">
                    <a:effectLst/>
                    <a:latin typeface="+mn-lt"/>
                    <a:ea typeface="PMingLiU"/>
                    <a:cs typeface="Times New Roman" panose="02020603050405020304" pitchFamily="18" charset="0"/>
                  </a:rPr>
                  <a:t>Tung </a:t>
                </a:r>
                <a:r>
                  <a:rPr lang="en-US" sz="1900">
                    <a:effectLst/>
                    <a:latin typeface="+mn-lt"/>
                    <a:ea typeface="PMingLiU"/>
                    <a:cs typeface="Times New Roman" panose="02020603050405020304" pitchFamily="18" charset="0"/>
                  </a:rPr>
                  <a:t>độ của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𝐵</m:t>
                    </m:r>
                  </m:oMath>
                </a14:m>
                <a:r>
                  <a:rPr lang="en-US" sz="1900">
                    <a:effectLst/>
                    <a:latin typeface="+mn-lt"/>
                    <a:ea typeface="PMingLiU"/>
                    <a:cs typeface="Times New Roman" panose="02020603050405020304" pitchFamily="18" charset="0"/>
                  </a:rPr>
                  <a:t> bằng tung độ của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𝐵</m:t>
                    </m:r>
                    <m:r>
                      <a:rPr lang="en-US" sz="1900" i="1">
                        <a:effectLst/>
                        <a:latin typeface="Cambria Math" panose="02040503050406030204" pitchFamily="18" charset="0"/>
                        <a:ea typeface="PMingLiU"/>
                        <a:cs typeface="Times New Roman" panose="02020603050405020304" pitchFamily="18" charset="0"/>
                      </a:rPr>
                      <m:t>′</m:t>
                    </m:r>
                  </m:oMath>
                </a14:m>
                <a:r>
                  <a:rPr lang="en-US" sz="1900">
                    <a:effectLst/>
                    <a:latin typeface="+mn-lt"/>
                    <a:ea typeface="PMingLiU"/>
                    <a:cs typeface="Times New Roman" panose="02020603050405020304" pitchFamily="18" charset="0"/>
                  </a:rPr>
                  <a:t> và bằng </a:t>
                </a:r>
                <a:r>
                  <a:rPr lang="en-US" sz="1900" smtClean="0">
                    <a:effectLst/>
                    <a:latin typeface="+mn-lt"/>
                    <a:ea typeface="PMingLiU"/>
                    <a:cs typeface="Times New Roman" panose="02020603050405020304" pitchFamily="18" charset="0"/>
                  </a:rPr>
                  <a:t>3.</a:t>
                </a:r>
                <a:endParaRPr lang="en-US" sz="1900" smtClean="0">
                  <a:latin typeface="+mn-lt"/>
                  <a:ea typeface="PMingLiU"/>
                  <a:cs typeface="Times New Roman" panose="02020603050405020304" pitchFamily="18" charset="0"/>
                </a:endParaRPr>
              </a:p>
              <a:p>
                <a:pPr marL="342900" indent="-342900" algn="just">
                  <a:lnSpc>
                    <a:spcPct val="150000"/>
                  </a:lnSpc>
                  <a:buFontTx/>
                  <a:buChar char="-"/>
                </a:pPr>
                <a:r>
                  <a:rPr lang="en-US" sz="1900" smtClean="0">
                    <a:effectLst/>
                    <a:latin typeface="+mn-lt"/>
                    <a:ea typeface="PMingLiU"/>
                    <a:cs typeface="Times New Roman" panose="02020603050405020304" pitchFamily="18" charset="0"/>
                  </a:rPr>
                  <a:t>Cao </a:t>
                </a:r>
                <a:r>
                  <a:rPr lang="en-US" sz="1900">
                    <a:effectLst/>
                    <a:latin typeface="+mn-lt"/>
                    <a:ea typeface="PMingLiU"/>
                    <a:cs typeface="Times New Roman" panose="02020603050405020304" pitchFamily="18" charset="0"/>
                  </a:rPr>
                  <a:t>độ của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𝐵</m:t>
                    </m:r>
                  </m:oMath>
                </a14:m>
                <a:r>
                  <a:rPr lang="en-US" sz="1900">
                    <a:effectLst/>
                    <a:latin typeface="+mn-lt"/>
                    <a:ea typeface="PMingLiU"/>
                    <a:cs typeface="Times New Roman" panose="02020603050405020304" pitchFamily="18" charset="0"/>
                  </a:rPr>
                  <a:t> bằng cao độ của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𝐴</m:t>
                    </m:r>
                  </m:oMath>
                </a14:m>
                <a:r>
                  <a:rPr lang="en-US" sz="1900">
                    <a:effectLst/>
                    <a:latin typeface="+mn-lt"/>
                    <a:ea typeface="PMingLiU"/>
                    <a:cs typeface="Times New Roman" panose="02020603050405020304" pitchFamily="18" charset="0"/>
                  </a:rPr>
                  <a:t> và bằng 5.</a:t>
                </a:r>
                <a:endParaRPr lang="en-US" sz="1900">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1" smtClean="0">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𝐵</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0;3;5</m:t>
                        </m:r>
                      </m:e>
                    </m:d>
                  </m:oMath>
                </a14:m>
                <a:r>
                  <a:rPr lang="en-US" sz="1900">
                    <a:effectLst/>
                    <a:latin typeface="+mn-lt"/>
                    <a:ea typeface="PMingLiU"/>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PMingLiU"/>
                    <a:cs typeface="Times New Roman" panose="02020603050405020304" pitchFamily="18" charset="0"/>
                  </a:rPr>
                  <a:t>Tương tự,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𝐷</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2;0;5</m:t>
                        </m:r>
                      </m:e>
                    </m:d>
                  </m:oMath>
                </a14:m>
                <a:r>
                  <a:rPr lang="en-US" sz="1900">
                    <a:effectLst/>
                    <a:latin typeface="+mn-lt"/>
                    <a:ea typeface="PMingLiU"/>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PMingLiU"/>
                            <a:cs typeface="Times New Roman" panose="02020603050405020304" pitchFamily="18" charset="0"/>
                          </a:rPr>
                        </m:ctrlPr>
                      </m:sSupPr>
                      <m:e>
                        <m:r>
                          <a:rPr lang="en-US" sz="1900" i="1">
                            <a:effectLst/>
                            <a:latin typeface="Cambria Math" panose="02040503050406030204" pitchFamily="18" charset="0"/>
                            <a:ea typeface="PMingLiU"/>
                            <a:cs typeface="Times New Roman" panose="02020603050405020304" pitchFamily="18" charset="0"/>
                          </a:rPr>
                          <m:t>𝐶</m:t>
                        </m:r>
                      </m:e>
                      <m:sup>
                        <m:r>
                          <a:rPr lang="en-US" sz="1900" i="1">
                            <a:effectLst/>
                            <a:latin typeface="Cambria Math" panose="02040503050406030204" pitchFamily="18" charset="0"/>
                            <a:ea typeface="PMingLiU"/>
                            <a:cs typeface="Times New Roman" panose="02020603050405020304" pitchFamily="18" charset="0"/>
                          </a:rPr>
                          <m:t>′</m:t>
                        </m:r>
                      </m:sup>
                    </m:sSup>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2;3;0</m:t>
                        </m:r>
                      </m:e>
                    </m:d>
                  </m:oMath>
                </a14:m>
                <a:r>
                  <a:rPr lang="en-US" sz="1900">
                    <a:effectLst/>
                    <a:latin typeface="+mn-lt"/>
                    <a:ea typeface="PMingLiU"/>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335574" y="1924385"/>
                <a:ext cx="5824330" cy="2758191"/>
              </a:xfrm>
              <a:prstGeom prst="rect">
                <a:avLst/>
              </a:prstGeom>
              <a:blipFill>
                <a:blip r:embed="rId8"/>
                <a:stretch>
                  <a:fillRect l="-941" b="-664"/>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wipe(down)">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barn(inVertical)">
                                      <p:cBhvr>
                                        <p:cTn id="4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grpSp>
        <p:nvGrpSpPr>
          <p:cNvPr id="638" name="Google Shape;638;p46"/>
          <p:cNvGrpSpPr/>
          <p:nvPr/>
        </p:nvGrpSpPr>
        <p:grpSpPr>
          <a:xfrm rot="10800000" flipH="1">
            <a:off x="6359700" y="3979100"/>
            <a:ext cx="2784300" cy="1168200"/>
            <a:chOff x="6359700" y="-1600"/>
            <a:chExt cx="2784300" cy="1168200"/>
          </a:xfrm>
        </p:grpSpPr>
        <p:cxnSp>
          <p:nvCxnSpPr>
            <p:cNvPr id="639" name="Google Shape;639;p46"/>
            <p:cNvCxnSpPr/>
            <p:nvPr/>
          </p:nvCxnSpPr>
          <p:spPr>
            <a:xfrm>
              <a:off x="6359700" y="274925"/>
              <a:ext cx="2784300" cy="0"/>
            </a:xfrm>
            <a:prstGeom prst="straightConnector1">
              <a:avLst/>
            </a:prstGeom>
            <a:noFill/>
            <a:ln w="19050" cap="flat" cmpd="sng">
              <a:solidFill>
                <a:schemeClr val="dk2"/>
              </a:solidFill>
              <a:prstDash val="solid"/>
              <a:round/>
              <a:headEnd type="none" w="med" len="med"/>
              <a:tailEnd type="none" w="med" len="med"/>
            </a:ln>
          </p:spPr>
        </p:cxnSp>
        <p:cxnSp>
          <p:nvCxnSpPr>
            <p:cNvPr id="640" name="Google Shape;640;p46"/>
            <p:cNvCxnSpPr/>
            <p:nvPr/>
          </p:nvCxnSpPr>
          <p:spPr>
            <a:xfrm>
              <a:off x="8873850" y="-1600"/>
              <a:ext cx="0" cy="1168200"/>
            </a:xfrm>
            <a:prstGeom prst="straightConnector1">
              <a:avLst/>
            </a:prstGeom>
            <a:noFill/>
            <a:ln w="19050" cap="flat" cmpd="sng">
              <a:solidFill>
                <a:schemeClr val="dk2"/>
              </a:solidFill>
              <a:prstDash val="solid"/>
              <a:round/>
              <a:headEnd type="none" w="med" len="med"/>
              <a:tailEnd type="none" w="med" len="med"/>
            </a:ln>
          </p:spPr>
        </p:cxnSp>
      </p:grpSp>
      <p:cxnSp>
        <p:nvCxnSpPr>
          <p:cNvPr id="641" name="Google Shape;641;p46"/>
          <p:cNvCxnSpPr/>
          <p:nvPr/>
        </p:nvCxnSpPr>
        <p:spPr>
          <a:xfrm>
            <a:off x="6279568" y="1415155"/>
            <a:ext cx="0" cy="3187800"/>
          </a:xfrm>
          <a:prstGeom prst="straightConnector1">
            <a:avLst/>
          </a:prstGeom>
          <a:noFill/>
          <a:ln w="19050" cap="flat" cmpd="sng">
            <a:solidFill>
              <a:schemeClr val="dk2"/>
            </a:solidFill>
            <a:prstDash val="solid"/>
            <a:round/>
            <a:headEnd type="none" w="med" len="med"/>
            <a:tailEnd type="none" w="med" len="med"/>
          </a:ln>
        </p:spPr>
      </p:cxnSp>
      <mc:AlternateContent xmlns:mc="http://schemas.openxmlformats.org/markup-compatibility/2006" xmlns:a14="http://schemas.microsoft.com/office/drawing/2010/main">
        <mc:Choice Requires="a14">
          <p:sp>
            <p:nvSpPr>
              <p:cNvPr id="5" name="Rectangle 4"/>
              <p:cNvSpPr/>
              <p:nvPr/>
            </p:nvSpPr>
            <p:spPr>
              <a:xfrm>
                <a:off x="425573" y="466615"/>
                <a:ext cx="5570523" cy="4316566"/>
              </a:xfrm>
              <a:prstGeom prst="rect">
                <a:avLst/>
              </a:prstGeom>
            </p:spPr>
            <p:txBody>
              <a:bodyPr wrap="square">
                <a:spAutoFit/>
              </a:bodyPr>
              <a:lstStyle/>
              <a:p>
                <a:pPr marL="342900" indent="-342900" algn="just">
                  <a:lnSpc>
                    <a:spcPct val="150000"/>
                  </a:lnSpc>
                  <a:spcBef>
                    <a:spcPts val="600"/>
                  </a:spcBef>
                  <a:spcAft>
                    <a:spcPts val="600"/>
                  </a:spcAft>
                  <a:buClr>
                    <a:srgbClr val="C00000"/>
                  </a:buClr>
                  <a:buFont typeface="Wingdings" panose="05000000000000000000" pitchFamily="2" charset="2"/>
                  <a:buChar char="v"/>
                </a:pPr>
                <a:r>
                  <a:rPr lang="en-US" sz="2100" b="1">
                    <a:solidFill>
                      <a:srgbClr val="C00000"/>
                    </a:solidFill>
                    <a:latin typeface="+mn-lt"/>
                    <a:ea typeface="Arial" panose="020B0604020202020204" pitchFamily="34" charset="0"/>
                    <a:cs typeface="Times New Roman" panose="02020603050405020304" pitchFamily="18" charset="0"/>
                  </a:rPr>
                  <a:t>Nhận xét</a:t>
                </a:r>
                <a:endParaRPr lang="en-US" sz="2100">
                  <a:solidFill>
                    <a:srgbClr val="C00000"/>
                  </a:solidFill>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en-US" sz="1900">
                    <a:effectLst/>
                    <a:latin typeface="+mn-lt"/>
                    <a:ea typeface="Arial" panose="020B0604020202020204" pitchFamily="34" charset="0"/>
                    <a:cs typeface="Times New Roman" panose="02020603050405020304" pitchFamily="18" charset="0"/>
                  </a:rPr>
                  <a:t>Nếu điểm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900">
                    <a:effectLst/>
                    <a:latin typeface="+mn-lt"/>
                    <a:ea typeface="PMingLiU"/>
                    <a:cs typeface="Times New Roman" panose="02020603050405020304" pitchFamily="18" charset="0"/>
                  </a:rPr>
                  <a:t> có tọa độ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𝑦</m:t>
                        </m:r>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𝑧</m:t>
                        </m:r>
                      </m:e>
                    </m:d>
                  </m:oMath>
                </a14:m>
                <a:r>
                  <a:rPr lang="en-US" sz="1900">
                    <a:effectLst/>
                    <a:latin typeface="+mn-lt"/>
                    <a:ea typeface="PMingLiU"/>
                    <a:cs typeface="Times New Roman" panose="02020603050405020304" pitchFamily="18" charset="0"/>
                  </a:rPr>
                  <a:t> đối với hệ tọa độ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𝑂𝑥𝑦𝑧</m:t>
                    </m:r>
                  </m:oMath>
                </a14:m>
                <a:r>
                  <a:rPr lang="en-US" sz="1900">
                    <a:effectLst/>
                    <a:latin typeface="+mn-lt"/>
                    <a:ea typeface="PMingLiU"/>
                    <a:cs typeface="Times New Roman" panose="02020603050405020304" pitchFamily="18" charset="0"/>
                  </a:rPr>
                  <a:t> thì:</a:t>
                </a:r>
                <a:endParaRPr lang="en-US" sz="1900">
                  <a:latin typeface="+mn-lt"/>
                  <a:ea typeface="Arial" panose="020B0604020202020204" pitchFamily="34" charset="0"/>
                  <a:cs typeface="Times New Roman" panose="02020603050405020304" pitchFamily="18" charset="0"/>
                </a:endParaRPr>
              </a:p>
              <a:p>
                <a:pPr marL="342900" indent="-342900" algn="just">
                  <a:lnSpc>
                    <a:spcPct val="150000"/>
                  </a:lnSpc>
                  <a:buFontTx/>
                  <a:buChar char="-"/>
                </a:pPr>
                <a:r>
                  <a:rPr lang="en-US" sz="1900" smtClean="0">
                    <a:effectLst/>
                    <a:latin typeface="+mn-lt"/>
                    <a:ea typeface="Arial" panose="020B0604020202020204" pitchFamily="34" charset="0"/>
                    <a:cs typeface="Times New Roman" panose="02020603050405020304" pitchFamily="18" charset="0"/>
                  </a:rPr>
                  <a:t>Hình </a:t>
                </a:r>
                <a:r>
                  <a:rPr lang="en-US" sz="1900">
                    <a:effectLst/>
                    <a:latin typeface="+mn-lt"/>
                    <a:ea typeface="Arial" panose="020B0604020202020204" pitchFamily="34" charset="0"/>
                    <a:cs typeface="Times New Roman" panose="02020603050405020304" pitchFamily="18" charset="0"/>
                  </a:rPr>
                  <a:t>chiếu vuông góc của điểm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900">
                    <a:effectLst/>
                    <a:latin typeface="+mn-lt"/>
                    <a:ea typeface="PMingLiU"/>
                    <a:cs typeface="Times New Roman" panose="02020603050405020304" pitchFamily="18" charset="0"/>
                  </a:rPr>
                  <a:t> trên các trục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𝑂𝑥</m:t>
                    </m:r>
                    <m:r>
                      <a:rPr lang="en-US" sz="1900" i="1">
                        <a:effectLst/>
                        <a:latin typeface="Cambria Math" panose="02040503050406030204" pitchFamily="18" charset="0"/>
                        <a:ea typeface="PMingLiU"/>
                        <a:cs typeface="Times New Roman" panose="02020603050405020304" pitchFamily="18" charset="0"/>
                      </a:rPr>
                      <m:t>, </m:t>
                    </m:r>
                    <m:r>
                      <a:rPr lang="en-US" sz="1900" i="1">
                        <a:effectLst/>
                        <a:latin typeface="Cambria Math" panose="02040503050406030204" pitchFamily="18" charset="0"/>
                        <a:ea typeface="PMingLiU"/>
                        <a:cs typeface="Times New Roman" panose="02020603050405020304" pitchFamily="18" charset="0"/>
                      </a:rPr>
                      <m:t>𝑂𝑦</m:t>
                    </m:r>
                    <m:r>
                      <a:rPr lang="en-US" sz="1900" i="1">
                        <a:effectLst/>
                        <a:latin typeface="Cambria Math" panose="02040503050406030204" pitchFamily="18" charset="0"/>
                        <a:ea typeface="PMingLiU"/>
                        <a:cs typeface="Times New Roman" panose="02020603050405020304" pitchFamily="18" charset="0"/>
                      </a:rPr>
                      <m:t>, </m:t>
                    </m:r>
                    <m:r>
                      <a:rPr lang="en-US" sz="1900" i="1">
                        <a:effectLst/>
                        <a:latin typeface="Cambria Math" panose="02040503050406030204" pitchFamily="18" charset="0"/>
                        <a:ea typeface="PMingLiU"/>
                        <a:cs typeface="Times New Roman" panose="02020603050405020304" pitchFamily="18" charset="0"/>
                      </a:rPr>
                      <m:t>𝑂𝑧</m:t>
                    </m:r>
                  </m:oMath>
                </a14:m>
                <a:r>
                  <a:rPr lang="en-US" sz="1900">
                    <a:effectLst/>
                    <a:latin typeface="+mn-lt"/>
                    <a:ea typeface="PMingLiU"/>
                    <a:cs typeface="Times New Roman" panose="02020603050405020304" pitchFamily="18" charset="0"/>
                  </a:rPr>
                  <a:t> có tọa độ lần lượt là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;0;0</m:t>
                        </m:r>
                      </m:e>
                    </m:d>
                  </m:oMath>
                </a14:m>
                <a:r>
                  <a:rPr lang="en-US" sz="1900">
                    <a:effectLst/>
                    <a:latin typeface="+mn-lt"/>
                    <a:ea typeface="PMingLiU"/>
                    <a:cs typeface="Times New Roman" panose="02020603050405020304" pitchFamily="18" charset="0"/>
                  </a:rPr>
                  <a:t>,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0;</m:t>
                        </m:r>
                        <m:r>
                          <a:rPr lang="en-US" sz="1900" i="1">
                            <a:effectLst/>
                            <a:latin typeface="Cambria Math" panose="02040503050406030204" pitchFamily="18" charset="0"/>
                            <a:ea typeface="PMingLiU"/>
                            <a:cs typeface="Times New Roman" panose="02020603050405020304" pitchFamily="18" charset="0"/>
                          </a:rPr>
                          <m:t>𝑦</m:t>
                        </m:r>
                        <m:r>
                          <a:rPr lang="en-US" sz="1900" i="1">
                            <a:effectLst/>
                            <a:latin typeface="Cambria Math" panose="02040503050406030204" pitchFamily="18" charset="0"/>
                            <a:ea typeface="PMingLiU"/>
                            <a:cs typeface="Times New Roman" panose="02020603050405020304" pitchFamily="18" charset="0"/>
                          </a:rPr>
                          <m:t>;0</m:t>
                        </m:r>
                      </m:e>
                    </m:d>
                  </m:oMath>
                </a14:m>
                <a:r>
                  <a:rPr lang="en-US" sz="1900">
                    <a:effectLst/>
                    <a:latin typeface="+mn-lt"/>
                    <a:ea typeface="PMingLiU"/>
                    <a:cs typeface="Times New Roman" panose="02020603050405020304" pitchFamily="18" charset="0"/>
                  </a:rPr>
                  <a:t> và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0;0;</m:t>
                        </m:r>
                        <m:r>
                          <a:rPr lang="en-US" sz="1900" i="1">
                            <a:effectLst/>
                            <a:latin typeface="Cambria Math" panose="02040503050406030204" pitchFamily="18" charset="0"/>
                            <a:ea typeface="PMingLiU"/>
                            <a:cs typeface="Times New Roman" panose="02020603050405020304" pitchFamily="18" charset="0"/>
                          </a:rPr>
                          <m:t>𝑧</m:t>
                        </m:r>
                      </m:e>
                    </m:d>
                  </m:oMath>
                </a14:m>
                <a:r>
                  <a:rPr lang="en-US" sz="1900" smtClean="0">
                    <a:effectLst/>
                    <a:latin typeface="+mn-lt"/>
                    <a:ea typeface="PMingLiU"/>
                    <a:cs typeface="Times New Roman" panose="02020603050405020304" pitchFamily="18" charset="0"/>
                  </a:rPr>
                  <a:t>.</a:t>
                </a:r>
                <a:endParaRPr lang="en-US" sz="1900" smtClean="0">
                  <a:latin typeface="+mn-lt"/>
                  <a:ea typeface="PMingLiU"/>
                  <a:cs typeface="Times New Roman" panose="02020603050405020304" pitchFamily="18" charset="0"/>
                </a:endParaRPr>
              </a:p>
              <a:p>
                <a:pPr marL="342900" indent="-342900" algn="just">
                  <a:lnSpc>
                    <a:spcPct val="150000"/>
                  </a:lnSpc>
                  <a:buFontTx/>
                  <a:buChar char="-"/>
                </a:pPr>
                <a:r>
                  <a:rPr lang="en-US" sz="1900" smtClean="0">
                    <a:effectLst/>
                    <a:latin typeface="+mn-lt"/>
                    <a:ea typeface="Arial" panose="020B0604020202020204" pitchFamily="34" charset="0"/>
                    <a:cs typeface="Times New Roman" panose="02020603050405020304" pitchFamily="18" charset="0"/>
                  </a:rPr>
                  <a:t>Hình </a:t>
                </a:r>
                <a:r>
                  <a:rPr lang="en-US" sz="1900">
                    <a:effectLst/>
                    <a:latin typeface="+mn-lt"/>
                    <a:ea typeface="Arial" panose="020B0604020202020204" pitchFamily="34" charset="0"/>
                    <a:cs typeface="Times New Roman" panose="02020603050405020304" pitchFamily="18" charset="0"/>
                  </a:rPr>
                  <a:t>chiếu vuông góc của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900">
                    <a:effectLst/>
                    <a:latin typeface="+mn-lt"/>
                    <a:ea typeface="PMingLiU"/>
                    <a:cs typeface="Times New Roman" panose="02020603050405020304" pitchFamily="18" charset="0"/>
                  </a:rPr>
                  <a:t> trên các mặt phẳng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𝑂𝑥𝑦</m:t>
                        </m:r>
                      </m:e>
                    </m:d>
                    <m:r>
                      <a:rPr lang="en-US" sz="1900" i="1">
                        <a:effectLst/>
                        <a:latin typeface="Cambria Math" panose="02040503050406030204" pitchFamily="18" charset="0"/>
                        <a:ea typeface="PMingLiU"/>
                        <a:cs typeface="Times New Roman" panose="02020603050405020304" pitchFamily="18" charset="0"/>
                      </a:rPr>
                      <m:t>, </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𝑂𝑦𝑧</m:t>
                        </m:r>
                      </m:e>
                    </m:d>
                  </m:oMath>
                </a14:m>
                <a:r>
                  <a:rPr lang="en-US" sz="1900">
                    <a:effectLst/>
                    <a:latin typeface="+mn-lt"/>
                    <a:ea typeface="PMingLiU"/>
                    <a:cs typeface="Times New Roman" panose="02020603050405020304" pitchFamily="18" charset="0"/>
                  </a:rPr>
                  <a:t> và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𝑂𝑧𝑥</m:t>
                        </m:r>
                      </m:e>
                    </m:d>
                  </m:oMath>
                </a14:m>
                <a:r>
                  <a:rPr lang="en-US" sz="1900">
                    <a:effectLst/>
                    <a:latin typeface="+mn-lt"/>
                    <a:ea typeface="PMingLiU"/>
                    <a:cs typeface="Times New Roman" panose="02020603050405020304" pitchFamily="18" charset="0"/>
                  </a:rPr>
                  <a:t> có tọa độ lần lượt là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𝑦</m:t>
                        </m:r>
                        <m:r>
                          <a:rPr lang="en-US" sz="1900" i="1">
                            <a:effectLst/>
                            <a:latin typeface="Cambria Math" panose="02040503050406030204" pitchFamily="18" charset="0"/>
                            <a:ea typeface="PMingLiU"/>
                            <a:cs typeface="Times New Roman" panose="02020603050405020304" pitchFamily="18" charset="0"/>
                          </a:rPr>
                          <m:t>;0</m:t>
                        </m:r>
                      </m:e>
                    </m:d>
                    <m:r>
                      <a:rPr lang="en-US" sz="1900" i="1">
                        <a:effectLst/>
                        <a:latin typeface="Cambria Math" panose="02040503050406030204" pitchFamily="18" charset="0"/>
                        <a:ea typeface="PMingLiU"/>
                        <a:cs typeface="Times New Roman" panose="02020603050405020304" pitchFamily="18" charset="0"/>
                      </a:rPr>
                      <m:t>, </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0;</m:t>
                        </m:r>
                        <m:r>
                          <a:rPr lang="en-US" sz="1900" i="1">
                            <a:effectLst/>
                            <a:latin typeface="Cambria Math" panose="02040503050406030204" pitchFamily="18" charset="0"/>
                            <a:ea typeface="PMingLiU"/>
                            <a:cs typeface="Times New Roman" panose="02020603050405020304" pitchFamily="18" charset="0"/>
                          </a:rPr>
                          <m:t>𝑦</m:t>
                        </m:r>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PMingLiU"/>
                            <a:cs typeface="Times New Roman" panose="02020603050405020304" pitchFamily="18" charset="0"/>
                          </a:rPr>
                          <m:t>𝑧</m:t>
                        </m:r>
                      </m:e>
                    </m:d>
                  </m:oMath>
                </a14:m>
                <a:r>
                  <a:rPr lang="en-US" sz="1900">
                    <a:effectLst/>
                    <a:latin typeface="+mn-lt"/>
                    <a:ea typeface="PMingLiU"/>
                    <a:cs typeface="Times New Roman" panose="02020603050405020304" pitchFamily="18" charset="0"/>
                  </a:rPr>
                  <a:t> và </a:t>
                </a:r>
                <a14:m>
                  <m:oMath xmlns:m="http://schemas.openxmlformats.org/officeDocument/2006/math">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𝑥</m:t>
                        </m:r>
                        <m:r>
                          <a:rPr lang="en-US" sz="1900" i="1">
                            <a:effectLst/>
                            <a:latin typeface="Cambria Math" panose="02040503050406030204" pitchFamily="18" charset="0"/>
                            <a:ea typeface="PMingLiU"/>
                            <a:cs typeface="Times New Roman" panose="02020603050405020304" pitchFamily="18" charset="0"/>
                          </a:rPr>
                          <m:t>;0;</m:t>
                        </m:r>
                        <m:r>
                          <a:rPr lang="en-US" sz="1900" i="1">
                            <a:effectLst/>
                            <a:latin typeface="Cambria Math" panose="02040503050406030204" pitchFamily="18" charset="0"/>
                            <a:ea typeface="PMingLiU"/>
                            <a:cs typeface="Times New Roman" panose="02020603050405020304" pitchFamily="18" charset="0"/>
                          </a:rPr>
                          <m:t>𝑧</m:t>
                        </m:r>
                      </m:e>
                    </m:d>
                  </m:oMath>
                </a14:m>
                <a:r>
                  <a:rPr lang="en-US" sz="1900" smtClean="0">
                    <a:effectLst/>
                    <a:latin typeface="+mn-lt"/>
                    <a:ea typeface="PMingLiU"/>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5573" y="466615"/>
                <a:ext cx="5570523" cy="4316566"/>
              </a:xfrm>
              <a:prstGeom prst="rect">
                <a:avLst/>
              </a:prstGeom>
              <a:blipFill>
                <a:blip r:embed="rId3"/>
                <a:stretch>
                  <a:fillRect l="-1094" r="-985" b="-141"/>
                </a:stretch>
              </a:blipFill>
            </p:spPr>
            <p:txBody>
              <a:bodyPr/>
              <a:lstStyle/>
              <a:p>
                <a:r>
                  <a:rPr lang="en-US">
                    <a:noFill/>
                  </a:rPr>
                  <a:t> </a:t>
                </a:r>
              </a:p>
            </p:txBody>
          </p:sp>
        </mc:Fallback>
      </mc:AlternateContent>
      <p:grpSp>
        <p:nvGrpSpPr>
          <p:cNvPr id="19" name="Google Shape;673;p48"/>
          <p:cNvGrpSpPr/>
          <p:nvPr/>
        </p:nvGrpSpPr>
        <p:grpSpPr>
          <a:xfrm>
            <a:off x="6435909" y="1903199"/>
            <a:ext cx="2233894" cy="2075901"/>
            <a:chOff x="1131136" y="1413371"/>
            <a:chExt cx="2480947" cy="2558533"/>
          </a:xfrm>
        </p:grpSpPr>
        <p:grpSp>
          <p:nvGrpSpPr>
            <p:cNvPr id="20" name="Google Shape;674;p48"/>
            <p:cNvGrpSpPr/>
            <p:nvPr/>
          </p:nvGrpSpPr>
          <p:grpSpPr>
            <a:xfrm>
              <a:off x="2570966" y="2138285"/>
              <a:ext cx="1041118" cy="1034463"/>
              <a:chOff x="8397275" y="2953713"/>
              <a:chExt cx="1302374" cy="1294050"/>
            </a:xfrm>
          </p:grpSpPr>
          <p:sp>
            <p:nvSpPr>
              <p:cNvPr id="27" name="Google Shape;675;p48"/>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8" name="Google Shape;676;p48"/>
              <p:cNvPicPr preferRelativeResize="0"/>
              <p:nvPr/>
            </p:nvPicPr>
            <p:blipFill>
              <a:blip r:embed="rId4">
                <a:alphaModFix/>
              </a:blip>
              <a:stretch>
                <a:fillRect/>
              </a:stretch>
            </p:blipFill>
            <p:spPr>
              <a:xfrm>
                <a:off x="8397275" y="2953713"/>
                <a:ext cx="1302374" cy="1294050"/>
              </a:xfrm>
              <a:prstGeom prst="rect">
                <a:avLst/>
              </a:prstGeom>
              <a:noFill/>
              <a:ln>
                <a:noFill/>
              </a:ln>
            </p:spPr>
          </p:pic>
        </p:grpSp>
        <p:grpSp>
          <p:nvGrpSpPr>
            <p:cNvPr id="21" name="Google Shape;677;p48"/>
            <p:cNvGrpSpPr/>
            <p:nvPr/>
          </p:nvGrpSpPr>
          <p:grpSpPr>
            <a:xfrm rot="-796734">
              <a:off x="1273626" y="1579065"/>
              <a:ext cx="1608974" cy="1427991"/>
              <a:chOff x="9656" y="159686"/>
              <a:chExt cx="1608914" cy="1427937"/>
            </a:xfrm>
          </p:grpSpPr>
          <p:sp>
            <p:nvSpPr>
              <p:cNvPr id="25" name="Google Shape;678;p48"/>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26" name="Google Shape;679;p48"/>
              <p:cNvPicPr preferRelativeResize="0"/>
              <p:nvPr/>
            </p:nvPicPr>
            <p:blipFill>
              <a:blip r:embed="rId5">
                <a:alphaModFix/>
              </a:blip>
              <a:stretch>
                <a:fillRect/>
              </a:stretch>
            </p:blipFill>
            <p:spPr>
              <a:xfrm>
                <a:off x="219225" y="363900"/>
                <a:ext cx="1189799" cy="1045549"/>
              </a:xfrm>
              <a:prstGeom prst="rect">
                <a:avLst/>
              </a:prstGeom>
              <a:noFill/>
              <a:ln>
                <a:noFill/>
              </a:ln>
            </p:spPr>
          </p:pic>
        </p:grpSp>
        <p:grpSp>
          <p:nvGrpSpPr>
            <p:cNvPr id="22" name="Google Shape;680;p48"/>
            <p:cNvGrpSpPr/>
            <p:nvPr/>
          </p:nvGrpSpPr>
          <p:grpSpPr>
            <a:xfrm rot="-729767">
              <a:off x="1934469" y="2601152"/>
              <a:ext cx="1236410" cy="1254583"/>
              <a:chOff x="335988" y="3393302"/>
              <a:chExt cx="1236351" cy="1254523"/>
            </a:xfrm>
          </p:grpSpPr>
          <p:sp>
            <p:nvSpPr>
              <p:cNvPr id="23" name="Google Shape;681;p48"/>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24" name="Google Shape;682;p48"/>
              <p:cNvPicPr preferRelativeResize="0"/>
              <p:nvPr/>
            </p:nvPicPr>
            <p:blipFill>
              <a:blip r:embed="rId6">
                <a:alphaModFix/>
              </a:blip>
              <a:stretch>
                <a:fillRect/>
              </a:stretch>
            </p:blipFill>
            <p:spPr>
              <a:xfrm>
                <a:off x="335987" y="3393306"/>
                <a:ext cx="1236351" cy="1254519"/>
              </a:xfrm>
              <a:prstGeom prst="rect">
                <a:avLst/>
              </a:prstGeom>
              <a:no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grpSp>
        <p:nvGrpSpPr>
          <p:cNvPr id="657" name="Google Shape;657;p47"/>
          <p:cNvGrpSpPr/>
          <p:nvPr/>
        </p:nvGrpSpPr>
        <p:grpSpPr>
          <a:xfrm>
            <a:off x="8514974" y="1233802"/>
            <a:ext cx="1041118" cy="1034463"/>
            <a:chOff x="8397275" y="2953713"/>
            <a:chExt cx="1302374" cy="1294050"/>
          </a:xfrm>
        </p:grpSpPr>
        <p:sp>
          <p:nvSpPr>
            <p:cNvPr id="658" name="Google Shape;658;p47"/>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59" name="Google Shape;659;p47"/>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660" name="Google Shape;660;p47"/>
          <p:cNvGrpSpPr/>
          <p:nvPr/>
        </p:nvGrpSpPr>
        <p:grpSpPr>
          <a:xfrm rot="1049567">
            <a:off x="-136698" y="4367015"/>
            <a:ext cx="770677" cy="677875"/>
            <a:chOff x="335988" y="3393302"/>
            <a:chExt cx="1236351" cy="1254523"/>
          </a:xfrm>
        </p:grpSpPr>
        <p:sp>
          <p:nvSpPr>
            <p:cNvPr id="661" name="Google Shape;661;p47"/>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62" name="Google Shape;662;p47"/>
            <p:cNvPicPr preferRelativeResize="0"/>
            <p:nvPr/>
          </p:nvPicPr>
          <p:blipFill>
            <a:blip r:embed="rId4">
              <a:alphaModFix/>
            </a:blip>
            <a:stretch>
              <a:fillRect/>
            </a:stretch>
          </p:blipFill>
          <p:spPr>
            <a:xfrm>
              <a:off x="335987" y="3393306"/>
              <a:ext cx="1236351" cy="1254519"/>
            </a:xfrm>
            <a:prstGeom prst="rect">
              <a:avLst/>
            </a:prstGeom>
            <a:noFill/>
            <a:ln>
              <a:noFill/>
            </a:ln>
          </p:spPr>
        </p:pic>
      </p:grpSp>
      <p:grpSp>
        <p:nvGrpSpPr>
          <p:cNvPr id="15" name="Group 14"/>
          <p:cNvGrpSpPr/>
          <p:nvPr/>
        </p:nvGrpSpPr>
        <p:grpSpPr>
          <a:xfrm>
            <a:off x="625605" y="279348"/>
            <a:ext cx="7922984" cy="1408078"/>
            <a:chOff x="1066800" y="614114"/>
            <a:chExt cx="15845968" cy="2816154"/>
          </a:xfrm>
        </p:grpSpPr>
        <p:sp>
          <p:nvSpPr>
            <p:cNvPr id="16" name="TextBox 15"/>
            <p:cNvSpPr txBox="1"/>
            <p:nvPr/>
          </p:nvSpPr>
          <p:spPr>
            <a:xfrm>
              <a:off x="1066800" y="1015556"/>
              <a:ext cx="3471864" cy="1154161"/>
            </a:xfrm>
            <a:prstGeom prst="rect">
              <a:avLst/>
            </a:prstGeom>
            <a:solidFill>
              <a:srgbClr val="0070C0"/>
            </a:solidFill>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lnSpc>
                  <a:spcPct val="150000"/>
                </a:lnSpc>
                <a:buClrTx/>
                <a:defRPr/>
              </a:pPr>
              <a:r>
                <a:rPr lang="en-US" sz="2100" b="1" kern="1200" smtClean="0">
                  <a:solidFill>
                    <a:schemeClr val="bg1"/>
                  </a:solidFill>
                  <a:ea typeface="+mn-ea"/>
                  <a:cs typeface="Arial" panose="020B0604020202020204" pitchFamily="34" charset="0"/>
                </a:rPr>
                <a:t>Vận dụng 1</a:t>
              </a:r>
              <a:endParaRPr lang="en-US" sz="2100" b="1" kern="1200" dirty="0">
                <a:solidFill>
                  <a:schemeClr val="bg1"/>
                </a:solidFill>
                <a:ea typeface="+mn-ea"/>
                <a:cs typeface="Arial" panose="020B0604020202020204" pitchFamily="34" charset="0"/>
              </a:endParaRPr>
            </a:p>
          </p:txBody>
        </p:sp>
        <p:sp>
          <p:nvSpPr>
            <p:cNvPr id="17" name="Rectangle 16"/>
            <p:cNvSpPr/>
            <p:nvPr/>
          </p:nvSpPr>
          <p:spPr>
            <a:xfrm>
              <a:off x="4747746" y="614114"/>
              <a:ext cx="12165022" cy="2816154"/>
            </a:xfrm>
            <a:prstGeom prst="rect">
              <a:avLst/>
            </a:prstGeom>
          </p:spPr>
          <p:txBody>
            <a:bodyPr wrap="square">
              <a:spAutoFit/>
            </a:bodyPr>
            <a:lstStyle/>
            <a:p>
              <a:pPr lvl="0" algn="just">
                <a:lnSpc>
                  <a:spcPct val="150000"/>
                </a:lnSpc>
                <a:buClr>
                  <a:srgbClr val="2D1549"/>
                </a:buClr>
                <a:buSzPts val="1100"/>
                <a:defRPr/>
              </a:pPr>
              <a:r>
                <a:rPr lang="vi-VN" sz="1900" kern="1200">
                  <a:latin typeface="Arial" panose="020B0604020202020204" pitchFamily="34" charset="0"/>
                  <a:ea typeface="+mn-ea"/>
                  <a:cs typeface="Arial" panose="020B0604020202020204" pitchFamily="34" charset="0"/>
                </a:rPr>
                <a:t>Trong tình huống mở đầu, hãy chọn một hệ toạ độ </a:t>
              </a:r>
              <a:r>
                <a:rPr lang="en-US" sz="1900" kern="1200" smtClean="0">
                  <a:latin typeface="Arial" panose="020B0604020202020204" pitchFamily="34" charset="0"/>
                  <a:ea typeface="+mn-ea"/>
                  <a:cs typeface="Arial" panose="020B0604020202020204" pitchFamily="34" charset="0"/>
                </a:rPr>
                <a:t>  </a:t>
              </a:r>
              <a:r>
                <a:rPr lang="vi-VN" sz="1900" kern="1200" smtClean="0">
                  <a:latin typeface="Arial" panose="020B0604020202020204" pitchFamily="34" charset="0"/>
                  <a:ea typeface="+mn-ea"/>
                  <a:cs typeface="Arial" panose="020B0604020202020204" pitchFamily="34" charset="0"/>
                </a:rPr>
                <a:t>phù </a:t>
              </a:r>
              <a:r>
                <a:rPr lang="vi-VN" sz="1900" kern="1200">
                  <a:latin typeface="Arial" panose="020B0604020202020204" pitchFamily="34" charset="0"/>
                  <a:ea typeface="+mn-ea"/>
                  <a:cs typeface="Arial" panose="020B0604020202020204" pitchFamily="34" charset="0"/>
                </a:rPr>
                <a:t>hợp và xác định toạ độ của chiếc bóng đèn đối với hệ toạ độ đó.</a:t>
              </a:r>
            </a:p>
          </p:txBody>
        </p:sp>
      </p:grpSp>
      <mc:AlternateContent xmlns:mc="http://schemas.openxmlformats.org/markup-compatibility/2006" xmlns:a14="http://schemas.microsoft.com/office/drawing/2010/main">
        <mc:Choice Requires="a14">
          <p:sp>
            <p:nvSpPr>
              <p:cNvPr id="4" name="Rectangle 3"/>
              <p:cNvSpPr/>
              <p:nvPr/>
            </p:nvSpPr>
            <p:spPr>
              <a:xfrm>
                <a:off x="3942974" y="2379985"/>
                <a:ext cx="4572000" cy="1616596"/>
              </a:xfrm>
              <a:prstGeom prst="rect">
                <a:avLst/>
              </a:prstGeom>
            </p:spPr>
            <p:txBody>
              <a:bodyPr>
                <a:spAutoFit/>
              </a:bodyPr>
              <a:lstStyle/>
              <a:p>
                <a:pPr algn="just">
                  <a:lnSpc>
                    <a:spcPct val="165000"/>
                  </a:lnSpc>
                  <a:spcBef>
                    <a:spcPts val="300"/>
                  </a:spcBef>
                  <a:spcAft>
                    <a:spcPts val="300"/>
                  </a:spcAft>
                </a:pPr>
                <a:r>
                  <a:rPr lang="en-US" sz="1900">
                    <a:latin typeface="+mn-lt"/>
                    <a:ea typeface="Arial" panose="020B0604020202020204" pitchFamily="34" charset="0"/>
                    <a:cs typeface="Times New Roman" panose="02020603050405020304" pitchFamily="18" charset="0"/>
                  </a:rPr>
                  <a:t>Chọn hệ trục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900">
                    <a:effectLst/>
                    <a:latin typeface="+mn-lt"/>
                    <a:ea typeface="PMingLiU"/>
                    <a:cs typeface="Times New Roman" panose="02020603050405020304" pitchFamily="18" charset="0"/>
                  </a:rPr>
                  <a:t> như hình vẽ. </a:t>
                </a:r>
                <a:endParaRPr lang="en-US" sz="1900" smtClean="0">
                  <a:effectLst/>
                  <a:latin typeface="+mn-lt"/>
                  <a:ea typeface="PMingLiU"/>
                  <a:cs typeface="Times New Roman" panose="02020603050405020304" pitchFamily="18" charset="0"/>
                </a:endParaRPr>
              </a:p>
              <a:p>
                <a:pPr algn="just">
                  <a:lnSpc>
                    <a:spcPct val="165000"/>
                  </a:lnSpc>
                  <a:spcBef>
                    <a:spcPts val="300"/>
                  </a:spcBef>
                  <a:spcAft>
                    <a:spcPts val="300"/>
                  </a:spcAft>
                </a:pPr>
                <a:r>
                  <a:rPr lang="en-US" sz="1900" smtClean="0">
                    <a:effectLst/>
                    <a:latin typeface="+mn-lt"/>
                    <a:ea typeface="PMingLiU"/>
                    <a:cs typeface="Times New Roman" panose="02020603050405020304" pitchFamily="18" charset="0"/>
                  </a:rPr>
                  <a:t>Khi đó tọa </a:t>
                </a:r>
                <a:r>
                  <a:rPr lang="en-US" sz="1900">
                    <a:effectLst/>
                    <a:latin typeface="+mn-lt"/>
                    <a:ea typeface="PMingLiU"/>
                    <a:cs typeface="Times New Roman" panose="02020603050405020304" pitchFamily="18" charset="0"/>
                  </a:rPr>
                  <a:t>độ của điểm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𝐴</m:t>
                    </m:r>
                  </m:oMath>
                </a14:m>
                <a:r>
                  <a:rPr lang="en-US" sz="1900">
                    <a:effectLst/>
                    <a:latin typeface="+mn-lt"/>
                    <a:ea typeface="PMingLiU"/>
                    <a:cs typeface="Times New Roman" panose="02020603050405020304" pitchFamily="18" charset="0"/>
                  </a:rPr>
                  <a:t> chính là tọa độ của bóng </a:t>
                </a:r>
                <a:r>
                  <a:rPr lang="en-US" sz="1900" smtClean="0">
                    <a:effectLst/>
                    <a:latin typeface="+mn-lt"/>
                    <a:ea typeface="PMingLiU"/>
                    <a:cs typeface="Times New Roman" panose="02020603050405020304" pitchFamily="18" charset="0"/>
                  </a:rPr>
                  <a:t>đèn với </a:t>
                </a:r>
                <a14:m>
                  <m:oMath xmlns:m="http://schemas.openxmlformats.org/officeDocument/2006/math">
                    <m:r>
                      <a:rPr lang="en-US" sz="1900" i="1">
                        <a:effectLst/>
                        <a:latin typeface="Cambria Math" panose="02040503050406030204" pitchFamily="18" charset="0"/>
                        <a:ea typeface="PMingLiU"/>
                        <a:cs typeface="Times New Roman" panose="02020603050405020304" pitchFamily="18" charset="0"/>
                      </a:rPr>
                      <m:t>𝐴</m:t>
                    </m:r>
                    <m:d>
                      <m:dPr>
                        <m:ctrlPr>
                          <a:rPr lang="en-US" sz="1900" i="1">
                            <a:effectLst/>
                            <a:latin typeface="Cambria Math" panose="02040503050406030204" pitchFamily="18" charset="0"/>
                            <a:ea typeface="PMingLiU"/>
                            <a:cs typeface="Times New Roman" panose="02020603050405020304" pitchFamily="18" charset="0"/>
                          </a:rPr>
                        </m:ctrlPr>
                      </m:dPr>
                      <m:e>
                        <m:r>
                          <a:rPr lang="en-US" sz="1900" i="1">
                            <a:effectLst/>
                            <a:latin typeface="Cambria Math" panose="02040503050406030204" pitchFamily="18" charset="0"/>
                            <a:ea typeface="PMingLiU"/>
                            <a:cs typeface="Times New Roman" panose="02020603050405020304" pitchFamily="18" charset="0"/>
                          </a:rPr>
                          <m:t>1;1,5;2</m:t>
                        </m:r>
                      </m:e>
                    </m:d>
                  </m:oMath>
                </a14:m>
                <a:r>
                  <a:rPr lang="en-US" sz="1900">
                    <a:effectLst/>
                    <a:latin typeface="+mn-lt"/>
                    <a:ea typeface="PMingLiU"/>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942974" y="2379985"/>
                <a:ext cx="4572000" cy="1616596"/>
              </a:xfrm>
              <a:prstGeom prst="rect">
                <a:avLst/>
              </a:prstGeom>
              <a:blipFill>
                <a:blip r:embed="rId5"/>
                <a:stretch>
                  <a:fillRect l="-1333" r="-1200" b="-1128"/>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40" y="2175076"/>
            <a:ext cx="3063800" cy="2467794"/>
          </a:xfrm>
          <a:prstGeom prst="rect">
            <a:avLst/>
          </a:prstGeom>
        </p:spPr>
      </p:pic>
      <p:sp>
        <p:nvSpPr>
          <p:cNvPr id="22" name="Rectangle 21"/>
          <p:cNvSpPr/>
          <p:nvPr/>
        </p:nvSpPr>
        <p:spPr>
          <a:xfrm>
            <a:off x="1041833" y="1613400"/>
            <a:ext cx="903475" cy="38472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9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Arial"/>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fade">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grpSp>
        <p:nvGrpSpPr>
          <p:cNvPr id="24" name="Google Shape;1144;p66"/>
          <p:cNvGrpSpPr/>
          <p:nvPr/>
        </p:nvGrpSpPr>
        <p:grpSpPr>
          <a:xfrm>
            <a:off x="8295558" y="4360043"/>
            <a:ext cx="710047" cy="710588"/>
            <a:chOff x="1365464" y="1242597"/>
            <a:chExt cx="914538" cy="915352"/>
          </a:xfrm>
        </p:grpSpPr>
        <p:sp>
          <p:nvSpPr>
            <p:cNvPr id="25" name="Google Shape;1145;p66"/>
            <p:cNvSpPr/>
            <p:nvPr/>
          </p:nvSpPr>
          <p:spPr>
            <a:xfrm>
              <a:off x="1365475" y="1242600"/>
              <a:ext cx="913794" cy="914607"/>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gradFill>
              <a:gsLst>
                <a:gs pos="0">
                  <a:srgbClr val="FFFFFF"/>
                </a:gs>
                <a:gs pos="100000">
                  <a:srgbClr val="97C7E4"/>
                </a:gs>
              </a:gsLst>
              <a:path path="circle">
                <a:fillToRect l="50000" t="50000" r="50000" b="50000"/>
              </a:path>
              <a:tileRect/>
            </a:gra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146;p66"/>
            <p:cNvSpPr/>
            <p:nvPr/>
          </p:nvSpPr>
          <p:spPr>
            <a:xfrm>
              <a:off x="1365464" y="1242597"/>
              <a:ext cx="914538" cy="915352"/>
            </a:xfrm>
            <a:custGeom>
              <a:avLst/>
              <a:gdLst/>
              <a:ahLst/>
              <a:cxnLst/>
              <a:rect l="l" t="t" r="r" b="b"/>
              <a:pathLst>
                <a:path w="914538" h="915352" extrusionOk="0">
                  <a:moveTo>
                    <a:pt x="914539" y="457676"/>
                  </a:moveTo>
                  <a:cubicBezTo>
                    <a:pt x="914539" y="710444"/>
                    <a:pt x="709813" y="915352"/>
                    <a:pt x="457269" y="915352"/>
                  </a:cubicBezTo>
                  <a:cubicBezTo>
                    <a:pt x="204727" y="915352"/>
                    <a:pt x="0" y="710444"/>
                    <a:pt x="0" y="457676"/>
                  </a:cubicBezTo>
                  <a:cubicBezTo>
                    <a:pt x="0" y="204909"/>
                    <a:pt x="204727" y="0"/>
                    <a:pt x="457269" y="0"/>
                  </a:cubicBezTo>
                  <a:cubicBezTo>
                    <a:pt x="709812" y="0"/>
                    <a:pt x="914539" y="204909"/>
                    <a:pt x="914539" y="457676"/>
                  </a:cubicBezTo>
                  <a:close/>
                </a:path>
              </a:pathLst>
            </a:custGeom>
            <a:gradFill>
              <a:gsLst>
                <a:gs pos="0">
                  <a:srgbClr val="FFFFFF"/>
                </a:gs>
                <a:gs pos="100000">
                  <a:srgbClr val="97C7E4"/>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7" name="Google Shape;1162;p66"/>
          <p:cNvGrpSpPr/>
          <p:nvPr/>
        </p:nvGrpSpPr>
        <p:grpSpPr>
          <a:xfrm>
            <a:off x="8523082" y="191827"/>
            <a:ext cx="450170" cy="422078"/>
            <a:chOff x="7063813" y="2733803"/>
            <a:chExt cx="710063" cy="1568511"/>
          </a:xfrm>
        </p:grpSpPr>
        <p:sp>
          <p:nvSpPr>
            <p:cNvPr id="28" name="Google Shape;1163;p66"/>
            <p:cNvSpPr/>
            <p:nvPr/>
          </p:nvSpPr>
          <p:spPr>
            <a:xfrm>
              <a:off x="7063813" y="2734099"/>
              <a:ext cx="709305" cy="1567947"/>
            </a:xfrm>
            <a:custGeom>
              <a:avLst/>
              <a:gdLst/>
              <a:ahLst/>
              <a:cxnLst/>
              <a:rect l="l" t="t" r="r" b="b"/>
              <a:pathLst>
                <a:path w="854584" h="1889093" extrusionOk="0">
                  <a:moveTo>
                    <a:pt x="431670" y="95"/>
                  </a:moveTo>
                  <a:lnTo>
                    <a:pt x="431099" y="0"/>
                  </a:lnTo>
                  <a:lnTo>
                    <a:pt x="5805" y="78296"/>
                  </a:lnTo>
                  <a:lnTo>
                    <a:pt x="0" y="1755362"/>
                  </a:lnTo>
                  <a:lnTo>
                    <a:pt x="0" y="1757744"/>
                  </a:lnTo>
                  <a:lnTo>
                    <a:pt x="419869" y="1887093"/>
                  </a:lnTo>
                  <a:lnTo>
                    <a:pt x="419869" y="1888998"/>
                  </a:lnTo>
                  <a:lnTo>
                    <a:pt x="423010" y="1888141"/>
                  </a:lnTo>
                  <a:lnTo>
                    <a:pt x="426245" y="1889093"/>
                  </a:lnTo>
                  <a:lnTo>
                    <a:pt x="426245" y="1887188"/>
                  </a:lnTo>
                  <a:lnTo>
                    <a:pt x="846496" y="1767840"/>
                  </a:lnTo>
                  <a:lnTo>
                    <a:pt x="848780" y="1767173"/>
                  </a:lnTo>
                  <a:lnTo>
                    <a:pt x="854585" y="90392"/>
                  </a:lnTo>
                  <a:lnTo>
                    <a:pt x="854585" y="87821"/>
                  </a:lnTo>
                  <a:lnTo>
                    <a:pt x="431670" y="95"/>
                  </a:lnTo>
                  <a:close/>
                  <a:moveTo>
                    <a:pt x="429862" y="167735"/>
                  </a:moveTo>
                  <a:lnTo>
                    <a:pt x="429862" y="167735"/>
                  </a:lnTo>
                  <a:lnTo>
                    <a:pt x="429862" y="167735"/>
                  </a:lnTo>
                  <a:lnTo>
                    <a:pt x="429862" y="167735"/>
                  </a:lnTo>
                  <a:lnTo>
                    <a:pt x="429862" y="167735"/>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9" name="Google Shape;1164;p66"/>
            <p:cNvPicPr preferRelativeResize="0"/>
            <p:nvPr/>
          </p:nvPicPr>
          <p:blipFill>
            <a:blip r:embed="rId3">
              <a:alphaModFix/>
            </a:blip>
            <a:stretch>
              <a:fillRect/>
            </a:stretch>
          </p:blipFill>
          <p:spPr>
            <a:xfrm>
              <a:off x="7063825" y="2733803"/>
              <a:ext cx="710050" cy="1568511"/>
            </a:xfrm>
            <a:prstGeom prst="rect">
              <a:avLst/>
            </a:prstGeom>
            <a:noFill/>
            <a:ln>
              <a:noFill/>
            </a:ln>
          </p:spPr>
        </p:pic>
      </p:grpSp>
      <mc:AlternateContent xmlns:mc="http://schemas.openxmlformats.org/markup-compatibility/2006" xmlns:a14="http://schemas.microsoft.com/office/drawing/2010/main">
        <mc:Choice Requires="a14">
          <p:sp>
            <p:nvSpPr>
              <p:cNvPr id="30" name="Rectangle 29"/>
              <p:cNvSpPr/>
              <p:nvPr/>
            </p:nvSpPr>
            <p:spPr>
              <a:xfrm>
                <a:off x="558581" y="403952"/>
                <a:ext cx="8179902" cy="1472904"/>
              </a:xfrm>
              <a:prstGeom prst="rect">
                <a:avLst/>
              </a:prstGeom>
            </p:spPr>
            <p:txBody>
              <a:bodyPr wrap="square">
                <a:spAutoFit/>
              </a:bodyPr>
              <a:lstStyle/>
              <a:p>
                <a:pPr marL="341313" lvl="0" indent="-341313" algn="just" defTabSz="1828800">
                  <a:lnSpc>
                    <a:spcPct val="150000"/>
                  </a:lnSpc>
                  <a:buClr>
                    <a:srgbClr val="C00000"/>
                  </a:buClr>
                  <a:buFont typeface="Wingdings" panose="05000000000000000000" pitchFamily="2" charset="2"/>
                  <a:buChar char="q"/>
                  <a:defRPr/>
                </a:pPr>
                <a:r>
                  <a:rPr kumimoji="0" lang="en-US" sz="1900" b="1" i="0" u="none" strike="noStrike" kern="0" cap="none" spc="0" normalizeH="0" baseline="0" noProof="0" smtClean="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HĐ3:</a:t>
                </a:r>
                <a:r>
                  <a:rPr kumimoji="0" lang="en-US" sz="1900" b="0" i="0" u="none" strike="noStrike" kern="0" cap="none" spc="0" normalizeH="0" baseline="0" noProof="0" smtClean="0">
                    <a:ln>
                      <a:noFill/>
                    </a:ln>
                    <a:solidFill>
                      <a:srgbClr val="F7F7F7">
                        <a:lumMod val="10000"/>
                      </a:srgbClr>
                    </a:solidFill>
                    <a:effectLst/>
                    <a:uLnTx/>
                    <a:uFillTx/>
                    <a:latin typeface="+mn-lt"/>
                    <a:ea typeface="Dotum" panose="020B0600000101010101" pitchFamily="34" charset="-127"/>
                    <a:cs typeface="Times New Roman" panose="02020603050405020304" pitchFamily="18" charset="0"/>
                    <a:sym typeface="Arial"/>
                  </a:rPr>
                  <a:t> </a:t>
                </a:r>
                <a:r>
                  <a:rPr lang="vi-VN" sz="1900" b="1" i="1">
                    <a:solidFill>
                      <a:sysClr val="windowText" lastClr="000000"/>
                    </a:solidFill>
                    <a:latin typeface="+mn-lt"/>
                    <a:ea typeface="+mn-ea"/>
                  </a:rPr>
                  <a:t>Khái niệm tọa độ của vectơ trong không </a:t>
                </a:r>
                <a:r>
                  <a:rPr lang="vi-VN" sz="1900" b="1" i="1" smtClean="0">
                    <a:solidFill>
                      <a:sysClr val="windowText" lastClr="000000"/>
                    </a:solidFill>
                    <a:latin typeface="+mn-lt"/>
                    <a:ea typeface="+mn-ea"/>
                  </a:rPr>
                  <a:t>gian</a:t>
                </a:r>
                <a:endParaRPr lang="en-US" sz="1900" b="1" i="1">
                  <a:solidFill>
                    <a:sysClr val="windowText" lastClr="000000"/>
                  </a:solidFill>
                  <a:latin typeface="+mn-lt"/>
                  <a:ea typeface="+mn-ea"/>
                </a:endParaRPr>
              </a:p>
              <a:p>
                <a:pPr lvl="0" algn="just" defTabSz="1828800">
                  <a:lnSpc>
                    <a:spcPct val="150000"/>
                  </a:lnSpc>
                  <a:buClr>
                    <a:srgbClr val="C00000"/>
                  </a:buClr>
                  <a:defRPr/>
                </a:pPr>
                <a:r>
                  <a:rPr lang="vi-VN" sz="1900">
                    <a:solidFill>
                      <a:sysClr val="windowText" lastClr="000000"/>
                    </a:solidFill>
                    <a:latin typeface="+mn-lt"/>
                    <a:ea typeface="+mn-ea"/>
                  </a:rPr>
                  <a:t>Trong không gian </a:t>
                </a:r>
                <a14:m>
                  <m:oMath xmlns:m="http://schemas.openxmlformats.org/officeDocument/2006/math">
                    <m:r>
                      <a:rPr lang="vi-VN" sz="1900" i="1" smtClean="0">
                        <a:solidFill>
                          <a:sysClr val="windowText" lastClr="000000"/>
                        </a:solidFill>
                        <a:latin typeface="Cambria Math" panose="02040503050406030204" pitchFamily="18" charset="0"/>
                        <a:ea typeface="+mn-ea"/>
                      </a:rPr>
                      <m:t>𝑂𝑥𝑦𝑧</m:t>
                    </m:r>
                  </m:oMath>
                </a14:m>
                <a:r>
                  <a:rPr lang="vi-VN" sz="1900">
                    <a:solidFill>
                      <a:sysClr val="windowText" lastClr="000000"/>
                    </a:solidFill>
                    <a:latin typeface="+mn-lt"/>
                    <a:ea typeface="+mn-ea"/>
                  </a:rPr>
                  <a:t>, cho vectơ </a:t>
                </a:r>
                <a14:m>
                  <m:oMath xmlns:m="http://schemas.openxmlformats.org/officeDocument/2006/math">
                    <m:acc>
                      <m:accPr>
                        <m:chr m:val="⃗"/>
                        <m:ctrlPr>
                          <a:rPr lang="vi-VN" sz="1900" i="1" smtClean="0">
                            <a:solidFill>
                              <a:sysClr val="windowText" lastClr="000000"/>
                            </a:solidFill>
                            <a:latin typeface="Cambria Math" panose="02040503050406030204" pitchFamily="18" charset="0"/>
                            <a:ea typeface="+mn-ea"/>
                          </a:rPr>
                        </m:ctrlPr>
                      </m:accPr>
                      <m:e>
                        <m:r>
                          <a:rPr lang="en-US" sz="1900" b="0" i="1" smtClean="0">
                            <a:solidFill>
                              <a:sysClr val="windowText" lastClr="000000"/>
                            </a:solidFill>
                            <a:latin typeface="Cambria Math" panose="02040503050406030204" pitchFamily="18" charset="0"/>
                            <a:ea typeface="+mn-ea"/>
                          </a:rPr>
                          <m:t>𝑎</m:t>
                        </m:r>
                      </m:e>
                    </m:acc>
                  </m:oMath>
                </a14:m>
                <a:r>
                  <a:rPr lang="vi-VN" sz="1900">
                    <a:solidFill>
                      <a:sysClr val="windowText" lastClr="000000"/>
                    </a:solidFill>
                    <a:latin typeface="+mn-lt"/>
                    <a:ea typeface="+mn-ea"/>
                  </a:rPr>
                  <a:t> tuỳ ý (H.2.41). Lấy điểm </a:t>
                </a:r>
                <a14:m>
                  <m:oMath xmlns:m="http://schemas.openxmlformats.org/officeDocument/2006/math">
                    <m:r>
                      <a:rPr lang="vi-VN" sz="1900" i="1" smtClean="0">
                        <a:solidFill>
                          <a:sysClr val="windowText" lastClr="000000"/>
                        </a:solidFill>
                        <a:latin typeface="Cambria Math" panose="02040503050406030204" pitchFamily="18" charset="0"/>
                        <a:ea typeface="+mn-ea"/>
                      </a:rPr>
                      <m:t>𝑀</m:t>
                    </m:r>
                  </m:oMath>
                </a14:m>
                <a:r>
                  <a:rPr lang="vi-VN" sz="1900">
                    <a:solidFill>
                      <a:sysClr val="windowText" lastClr="000000"/>
                    </a:solidFill>
                    <a:latin typeface="+mn-lt"/>
                    <a:ea typeface="+mn-ea"/>
                  </a:rPr>
                  <a:t> sao </a:t>
                </a:r>
                <a:r>
                  <a:rPr lang="vi-VN" sz="1900" smtClean="0">
                    <a:solidFill>
                      <a:sysClr val="windowText" lastClr="000000"/>
                    </a:solidFill>
                    <a:latin typeface="+mn-lt"/>
                    <a:ea typeface="+mn-ea"/>
                  </a:rPr>
                  <a:t>cho</a:t>
                </a:r>
                <a:r>
                  <a:rPr lang="en-US" sz="1900" smtClean="0">
                    <a:solidFill>
                      <a:sysClr val="windowText" lastClr="000000"/>
                    </a:solidFill>
                    <a:latin typeface="+mn-lt"/>
                    <a:ea typeface="+mn-ea"/>
                  </a:rPr>
                  <a:t> </a:t>
                </a:r>
                <a14:m>
                  <m:oMath xmlns:m="http://schemas.openxmlformats.org/officeDocument/2006/math">
                    <m:acc>
                      <m:accPr>
                        <m:chr m:val="⃗"/>
                        <m:ctrlPr>
                          <a:rPr lang="vi-VN" sz="1900" i="1">
                            <a:solidFill>
                              <a:sysClr val="windowText" lastClr="000000"/>
                            </a:solidFill>
                            <a:latin typeface="Cambria Math" panose="02040503050406030204" pitchFamily="18" charset="0"/>
                          </a:rPr>
                        </m:ctrlPr>
                      </m:accPr>
                      <m:e>
                        <m:r>
                          <a:rPr lang="en-US" sz="1900" b="0" i="1" smtClean="0">
                            <a:solidFill>
                              <a:sysClr val="windowText" lastClr="000000"/>
                            </a:solidFill>
                            <a:latin typeface="Cambria Math" panose="02040503050406030204" pitchFamily="18" charset="0"/>
                          </a:rPr>
                          <m:t>𝑂𝑀</m:t>
                        </m:r>
                      </m:e>
                    </m:acc>
                    <m:r>
                      <a:rPr lang="en-US" sz="1900" b="0" i="1" smtClean="0">
                        <a:solidFill>
                          <a:sysClr val="windowText" lastClr="000000"/>
                        </a:solidFill>
                        <a:latin typeface="Cambria Math" panose="02040503050406030204" pitchFamily="18" charset="0"/>
                      </a:rPr>
                      <m:t>=</m:t>
                    </m:r>
                    <m:acc>
                      <m:accPr>
                        <m:chr m:val="⃗"/>
                        <m:ctrlPr>
                          <a:rPr lang="vi-VN" sz="1900" i="1">
                            <a:solidFill>
                              <a:sysClr val="windowText" lastClr="000000"/>
                            </a:solidFill>
                            <a:latin typeface="Cambria Math" panose="02040503050406030204" pitchFamily="18" charset="0"/>
                          </a:rPr>
                        </m:ctrlPr>
                      </m:accPr>
                      <m:e>
                        <m:r>
                          <a:rPr lang="en-US" sz="1900" i="1">
                            <a:solidFill>
                              <a:sysClr val="windowText" lastClr="000000"/>
                            </a:solidFill>
                            <a:latin typeface="Cambria Math" panose="02040503050406030204" pitchFamily="18" charset="0"/>
                          </a:rPr>
                          <m:t>𝑎</m:t>
                        </m:r>
                      </m:e>
                    </m:acc>
                  </m:oMath>
                </a14:m>
                <a:r>
                  <a:rPr lang="vi-VN" sz="1900" smtClean="0">
                    <a:solidFill>
                      <a:sysClr val="windowText" lastClr="000000"/>
                    </a:solidFill>
                  </a:rPr>
                  <a:t> </a:t>
                </a:r>
                <a:r>
                  <a:rPr lang="vi-VN" sz="1900">
                    <a:solidFill>
                      <a:sysClr val="windowText" lastClr="000000"/>
                    </a:solidFill>
                    <a:latin typeface="+mn-lt"/>
                    <a:ea typeface="+mn-ea"/>
                  </a:rPr>
                  <a:t>và giải thích vì sao có bộ ba số </a:t>
                </a:r>
                <a14:m>
                  <m:oMath xmlns:m="http://schemas.openxmlformats.org/officeDocument/2006/math">
                    <m:r>
                      <a:rPr lang="vi-VN" sz="1900" i="1" smtClean="0">
                        <a:solidFill>
                          <a:sysClr val="windowText" lastClr="000000"/>
                        </a:solidFill>
                        <a:latin typeface="Cambria Math" panose="02040503050406030204" pitchFamily="18" charset="0"/>
                        <a:ea typeface="+mn-ea"/>
                      </a:rPr>
                      <m:t>(</m:t>
                    </m:r>
                    <m:r>
                      <a:rPr lang="vi-VN" sz="1900" i="1" smtClean="0">
                        <a:solidFill>
                          <a:sysClr val="windowText" lastClr="000000"/>
                        </a:solidFill>
                        <a:latin typeface="Cambria Math" panose="02040503050406030204" pitchFamily="18" charset="0"/>
                        <a:ea typeface="+mn-ea"/>
                      </a:rPr>
                      <m:t>𝑥</m:t>
                    </m:r>
                    <m:r>
                      <a:rPr lang="vi-VN" sz="1900" i="1" smtClean="0">
                        <a:solidFill>
                          <a:sysClr val="windowText" lastClr="000000"/>
                        </a:solidFill>
                        <a:latin typeface="Cambria Math" panose="02040503050406030204" pitchFamily="18" charset="0"/>
                        <a:ea typeface="+mn-ea"/>
                      </a:rPr>
                      <m:t>; </m:t>
                    </m:r>
                    <m:r>
                      <a:rPr lang="vi-VN" sz="1900" i="1" smtClean="0">
                        <a:solidFill>
                          <a:sysClr val="windowText" lastClr="000000"/>
                        </a:solidFill>
                        <a:latin typeface="Cambria Math" panose="02040503050406030204" pitchFamily="18" charset="0"/>
                        <a:ea typeface="+mn-ea"/>
                      </a:rPr>
                      <m:t>𝑦</m:t>
                    </m:r>
                    <m:r>
                      <a:rPr lang="vi-VN" sz="1900" i="1" smtClean="0">
                        <a:solidFill>
                          <a:sysClr val="windowText" lastClr="000000"/>
                        </a:solidFill>
                        <a:latin typeface="Cambria Math" panose="02040503050406030204" pitchFamily="18" charset="0"/>
                        <a:ea typeface="+mn-ea"/>
                      </a:rPr>
                      <m:t>, </m:t>
                    </m:r>
                    <m:r>
                      <a:rPr lang="vi-VN" sz="1900" i="1" smtClean="0">
                        <a:solidFill>
                          <a:sysClr val="windowText" lastClr="000000"/>
                        </a:solidFill>
                        <a:latin typeface="Cambria Math" panose="02040503050406030204" pitchFamily="18" charset="0"/>
                        <a:ea typeface="+mn-ea"/>
                      </a:rPr>
                      <m:t>𝑧</m:t>
                    </m:r>
                    <m:r>
                      <a:rPr lang="vi-VN" sz="1900" i="1" smtClean="0">
                        <a:solidFill>
                          <a:sysClr val="windowText" lastClr="000000"/>
                        </a:solidFill>
                        <a:latin typeface="Cambria Math" panose="02040503050406030204" pitchFamily="18" charset="0"/>
                        <a:ea typeface="+mn-ea"/>
                      </a:rPr>
                      <m:t>) </m:t>
                    </m:r>
                  </m:oMath>
                </a14:m>
                <a:r>
                  <a:rPr lang="vi-VN" sz="1900">
                    <a:solidFill>
                      <a:sysClr val="windowText" lastClr="000000"/>
                    </a:solidFill>
                    <a:latin typeface="+mn-lt"/>
                    <a:ea typeface="+mn-ea"/>
                  </a:rPr>
                  <a:t>sao cho </a:t>
                </a:r>
                <a14:m>
                  <m:oMath xmlns:m="http://schemas.openxmlformats.org/officeDocument/2006/math">
                    <m:acc>
                      <m:accPr>
                        <m:chr m:val="⃗"/>
                        <m:ctrlPr>
                          <a:rPr lang="vi-VN" sz="1900" i="1">
                            <a:solidFill>
                              <a:sysClr val="windowText" lastClr="000000"/>
                            </a:solidFill>
                            <a:latin typeface="Cambria Math" panose="02040503050406030204" pitchFamily="18" charset="0"/>
                          </a:rPr>
                        </m:ctrlPr>
                      </m:accPr>
                      <m:e>
                        <m:r>
                          <a:rPr lang="en-US" sz="1900" b="0" i="1" smtClean="0">
                            <a:solidFill>
                              <a:sysClr val="windowText" lastClr="000000"/>
                            </a:solidFill>
                            <a:latin typeface="Cambria Math" panose="02040503050406030204" pitchFamily="18" charset="0"/>
                          </a:rPr>
                          <m:t>𝑎</m:t>
                        </m:r>
                      </m:e>
                    </m:acc>
                    <m:r>
                      <a:rPr lang="en-US" sz="1900" i="1">
                        <a:solidFill>
                          <a:sysClr val="windowText" lastClr="000000"/>
                        </a:solidFill>
                        <a:latin typeface="Cambria Math" panose="02040503050406030204" pitchFamily="18" charset="0"/>
                      </a:rPr>
                      <m:t>=</m:t>
                    </m:r>
                    <m:r>
                      <a:rPr lang="en-US" sz="1900" b="0" i="1" smtClean="0">
                        <a:solidFill>
                          <a:sysClr val="windowText" lastClr="000000"/>
                        </a:solidFill>
                        <a:latin typeface="Cambria Math" panose="02040503050406030204" pitchFamily="18" charset="0"/>
                      </a:rPr>
                      <m:t>𝑥</m:t>
                    </m:r>
                    <m:acc>
                      <m:accPr>
                        <m:chr m:val="⃗"/>
                        <m:ctrlPr>
                          <a:rPr lang="vi-VN" sz="1900" i="1">
                            <a:solidFill>
                              <a:sysClr val="windowText" lastClr="000000"/>
                            </a:solidFill>
                            <a:latin typeface="Cambria Math" panose="02040503050406030204" pitchFamily="18" charset="0"/>
                          </a:rPr>
                        </m:ctrlPr>
                      </m:accPr>
                      <m:e>
                        <m:r>
                          <a:rPr lang="en-US" sz="1900" b="0" i="1" smtClean="0">
                            <a:solidFill>
                              <a:sysClr val="windowText" lastClr="000000"/>
                            </a:solidFill>
                            <a:latin typeface="Cambria Math" panose="02040503050406030204" pitchFamily="18" charset="0"/>
                          </a:rPr>
                          <m:t>𝑖</m:t>
                        </m:r>
                      </m:e>
                    </m:acc>
                    <m:r>
                      <a:rPr lang="en-US" sz="1900" b="0" i="1" smtClean="0">
                        <a:solidFill>
                          <a:sysClr val="windowText" lastClr="000000"/>
                        </a:solidFill>
                        <a:latin typeface="Cambria Math" panose="02040503050406030204" pitchFamily="18" charset="0"/>
                      </a:rPr>
                      <m:t>+</m:t>
                    </m:r>
                    <m:r>
                      <a:rPr lang="en-US" sz="1900" b="0" i="1" smtClean="0">
                        <a:solidFill>
                          <a:sysClr val="windowText" lastClr="000000"/>
                        </a:solidFill>
                        <a:latin typeface="Cambria Math" panose="02040503050406030204" pitchFamily="18" charset="0"/>
                      </a:rPr>
                      <m:t>𝑦</m:t>
                    </m:r>
                    <m:acc>
                      <m:accPr>
                        <m:chr m:val="⃗"/>
                        <m:ctrlPr>
                          <a:rPr lang="vi-VN" sz="1900" i="1">
                            <a:solidFill>
                              <a:sysClr val="windowText" lastClr="000000"/>
                            </a:solidFill>
                            <a:latin typeface="Cambria Math" panose="02040503050406030204" pitchFamily="18" charset="0"/>
                          </a:rPr>
                        </m:ctrlPr>
                      </m:accPr>
                      <m:e>
                        <m:r>
                          <a:rPr lang="en-US" sz="1900" b="0" i="1" smtClean="0">
                            <a:solidFill>
                              <a:sysClr val="windowText" lastClr="000000"/>
                            </a:solidFill>
                            <a:latin typeface="Cambria Math" panose="02040503050406030204" pitchFamily="18" charset="0"/>
                          </a:rPr>
                          <m:t>𝑗</m:t>
                        </m:r>
                      </m:e>
                    </m:acc>
                    <m:r>
                      <a:rPr lang="en-US" sz="1900" b="0" i="1" smtClean="0">
                        <a:solidFill>
                          <a:sysClr val="windowText" lastClr="000000"/>
                        </a:solidFill>
                        <a:latin typeface="Cambria Math" panose="02040503050406030204" pitchFamily="18" charset="0"/>
                      </a:rPr>
                      <m:t>+</m:t>
                    </m:r>
                    <m:r>
                      <a:rPr lang="en-US" sz="1900" b="0" i="1" smtClean="0">
                        <a:solidFill>
                          <a:sysClr val="windowText" lastClr="000000"/>
                        </a:solidFill>
                        <a:latin typeface="Cambria Math" panose="02040503050406030204" pitchFamily="18" charset="0"/>
                      </a:rPr>
                      <m:t>𝑧</m:t>
                    </m:r>
                    <m:acc>
                      <m:accPr>
                        <m:chr m:val="⃗"/>
                        <m:ctrlPr>
                          <a:rPr lang="vi-VN" sz="1900" i="1">
                            <a:solidFill>
                              <a:sysClr val="windowText" lastClr="000000"/>
                            </a:solidFill>
                            <a:latin typeface="Cambria Math" panose="02040503050406030204" pitchFamily="18" charset="0"/>
                          </a:rPr>
                        </m:ctrlPr>
                      </m:accPr>
                      <m:e>
                        <m:r>
                          <a:rPr lang="en-US" sz="1900" b="0" i="1" smtClean="0">
                            <a:solidFill>
                              <a:sysClr val="windowText" lastClr="000000"/>
                            </a:solidFill>
                            <a:latin typeface="Cambria Math" panose="02040503050406030204" pitchFamily="18" charset="0"/>
                          </a:rPr>
                          <m:t>𝑘</m:t>
                        </m:r>
                      </m:e>
                    </m:acc>
                  </m:oMath>
                </a14:m>
                <a:r>
                  <a:rPr lang="vi-VN" sz="1900" smtClean="0">
                    <a:solidFill>
                      <a:sysClr val="windowText" lastClr="000000"/>
                    </a:solidFill>
                    <a:latin typeface="+mn-lt"/>
                    <a:ea typeface="+mn-ea"/>
                  </a:rPr>
                  <a:t>.</a:t>
                </a:r>
                <a:endParaRPr lang="vi-VN" sz="1900">
                  <a:solidFill>
                    <a:sysClr val="windowText" lastClr="000000"/>
                  </a:solidFill>
                  <a:latin typeface="+mn-lt"/>
                  <a:ea typeface="+mn-ea"/>
                </a:endParaRPr>
              </a:p>
            </p:txBody>
          </p:sp>
        </mc:Choice>
        <mc:Fallback xmlns="">
          <p:sp>
            <p:nvSpPr>
              <p:cNvPr id="30" name="Rectangle 29"/>
              <p:cNvSpPr>
                <a:spLocks noRot="1" noChangeAspect="1" noMove="1" noResize="1" noEditPoints="1" noAdjustHandles="1" noChangeArrowheads="1" noChangeShapeType="1" noTextEdit="1"/>
              </p:cNvSpPr>
              <p:nvPr/>
            </p:nvSpPr>
            <p:spPr>
              <a:xfrm>
                <a:off x="558581" y="403952"/>
                <a:ext cx="8179902" cy="1472904"/>
              </a:xfrm>
              <a:prstGeom prst="rect">
                <a:avLst/>
              </a:prstGeom>
              <a:blipFill>
                <a:blip r:embed="rId4"/>
                <a:stretch>
                  <a:fillRect l="-746" r="-746" b="-1240"/>
                </a:stretch>
              </a:blipFill>
            </p:spPr>
            <p:txBody>
              <a:bodyPr/>
              <a:lstStyle/>
              <a:p>
                <a:r>
                  <a:rPr lang="en-US">
                    <a:noFill/>
                  </a:rPr>
                  <a:t> </a:t>
                </a:r>
              </a:p>
            </p:txBody>
          </p:sp>
        </mc:Fallback>
      </mc:AlternateContent>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434" y="2153177"/>
            <a:ext cx="3085585" cy="2323405"/>
          </a:xfrm>
          <a:prstGeom prst="rect">
            <a:avLst/>
          </a:prstGeom>
        </p:spPr>
      </p:pic>
      <p:sp>
        <p:nvSpPr>
          <p:cNvPr id="33" name="Rectangle 32"/>
          <p:cNvSpPr/>
          <p:nvPr/>
        </p:nvSpPr>
        <p:spPr>
          <a:xfrm>
            <a:off x="3880450" y="2044220"/>
            <a:ext cx="903475" cy="38472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900" b="1" i="1" u="sng" strike="noStrike" kern="1200" cap="none" spc="0" normalizeH="0" baseline="0" noProof="0" smtClean="0">
                <a:ln>
                  <a:noFill/>
                </a:ln>
                <a:solidFill>
                  <a:srgbClr val="023E54"/>
                </a:solidFill>
                <a:effectLst/>
                <a:uLnTx/>
                <a:uFillTx/>
                <a:latin typeface="Arial"/>
                <a:ea typeface="+mn-ea"/>
                <a:cs typeface="Arial"/>
                <a:sym typeface="Arial"/>
              </a:rPr>
              <a:t>Giải:</a:t>
            </a:r>
            <a:endParaRPr kumimoji="0" lang="en-US" sz="1900" b="1" i="1" u="sng" strike="noStrike" kern="1200" cap="none" spc="0" normalizeH="0" baseline="0" noProof="0" dirty="0">
              <a:ln>
                <a:noFill/>
              </a:ln>
              <a:solidFill>
                <a:srgbClr val="023E54"/>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0" name="Rectangle 9"/>
              <p:cNvSpPr/>
              <p:nvPr/>
            </p:nvSpPr>
            <p:spPr>
              <a:xfrm>
                <a:off x="3990837" y="2566706"/>
                <a:ext cx="4572000" cy="2021194"/>
              </a:xfrm>
              <a:prstGeom prst="rect">
                <a:avLst/>
              </a:prstGeom>
            </p:spPr>
            <p:txBody>
              <a:bodyPr>
                <a:spAutoFit/>
              </a:bodyPr>
              <a:lstStyle/>
              <a:p>
                <a:pPr algn="just">
                  <a:lnSpc>
                    <a:spcPct val="150000"/>
                  </a:lnSpc>
                  <a:spcBef>
                    <a:spcPts val="300"/>
                  </a:spcBef>
                  <a:spcAft>
                    <a:spcPts val="300"/>
                  </a:spcAft>
                </a:pPr>
                <a:r>
                  <a:rPr lang="en-US" sz="1900">
                    <a:latin typeface="+mn-lt"/>
                    <a:ea typeface="Arial" panose="020B0604020202020204" pitchFamily="34" charset="0"/>
                    <a:cs typeface="Times New Roman" panose="02020603050405020304" pitchFamily="18" charset="0"/>
                  </a:rPr>
                  <a:t>Áp dụng khái niệm tọa độ của điểm trong không gian, ta có:</a:t>
                </a: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𝑂𝑀</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𝑦</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𝑗</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𝑧</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𝑘</m:t>
                          </m:r>
                        </m:e>
                      </m:acc>
                    </m:oMath>
                  </m:oMathPara>
                </a14:m>
                <a:endParaRPr lang="en-US" sz="190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900">
                    <a:effectLst/>
                    <a:latin typeface="+mn-lt"/>
                    <a:ea typeface="PMingLiU"/>
                    <a:cs typeface="Times New Roman" panose="02020603050405020304" pitchFamily="18" charset="0"/>
                  </a:rPr>
                  <a:t>Mà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𝑂𝑀</m:t>
                        </m:r>
                      </m:e>
                    </m:acc>
                    <m:r>
                      <a:rPr lang="en-US" sz="1900" i="1">
                        <a:effectLst/>
                        <a:latin typeface="Cambria Math" panose="02040503050406030204" pitchFamily="18" charset="0"/>
                        <a:ea typeface="PMingLiU"/>
                        <a:cs typeface="Times New Roman" panose="02020603050405020304" pitchFamily="18" charset="0"/>
                      </a:rPr>
                      <m:t>=</m:t>
                    </m:r>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𝑎</m:t>
                        </m:r>
                      </m:e>
                    </m:acc>
                  </m:oMath>
                </a14:m>
                <a:r>
                  <a:rPr lang="en-US" sz="1900">
                    <a:effectLst/>
                    <a:latin typeface="+mn-lt"/>
                    <a:ea typeface="PMingLiU"/>
                    <a:cs typeface="Times New Roman" panose="02020603050405020304" pitchFamily="18" charset="0"/>
                  </a:rPr>
                  <a:t> nên </a:t>
                </a:r>
                <a14:m>
                  <m:oMath xmlns:m="http://schemas.openxmlformats.org/officeDocument/2006/math">
                    <m:acc>
                      <m:accPr>
                        <m:chr m:val="⃗"/>
                        <m:ctrlPr>
                          <a:rPr lang="en-US" sz="1900" i="1">
                            <a:effectLst/>
                            <a:latin typeface="Cambria Math" panose="02040503050406030204" pitchFamily="18" charset="0"/>
                            <a:ea typeface="PMingLiU"/>
                            <a:cs typeface="Times New Roman" panose="02020603050405020304" pitchFamily="18" charset="0"/>
                          </a:rPr>
                        </m:ctrlPr>
                      </m:accPr>
                      <m:e>
                        <m:r>
                          <a:rPr lang="en-US" sz="1900" i="1">
                            <a:effectLst/>
                            <a:latin typeface="Cambria Math" panose="02040503050406030204" pitchFamily="18" charset="0"/>
                            <a:ea typeface="PMingLiU"/>
                            <a:cs typeface="Times New Roman" panose="02020603050405020304" pitchFamily="18" charset="0"/>
                          </a:rPr>
                          <m:t>𝑎</m:t>
                        </m:r>
                      </m:e>
                    </m:acc>
                    <m:r>
                      <a:rPr lang="en-US" sz="1900" i="1">
                        <a:effectLst/>
                        <a:latin typeface="Cambria Math" panose="02040503050406030204" pitchFamily="18" charset="0"/>
                        <a:ea typeface="PMingLiU"/>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𝑥</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𝑦</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𝑗</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𝑧</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𝑘</m:t>
                        </m:r>
                      </m:e>
                    </m:acc>
                  </m:oMath>
                </a14:m>
                <a:r>
                  <a:rPr lang="en-US" sz="1900">
                    <a:effectLst/>
                    <a:latin typeface="+mn-lt"/>
                    <a:ea typeface="PMingLiU"/>
                    <a:cs typeface="Times New Roman" panose="02020603050405020304" pitchFamily="18" charset="0"/>
                  </a:rPr>
                  <a:t>.</a:t>
                </a:r>
                <a:endParaRPr lang="en-US" sz="1900">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990837" y="2566706"/>
                <a:ext cx="4572000" cy="2021194"/>
              </a:xfrm>
              <a:prstGeom prst="rect">
                <a:avLst/>
              </a:prstGeom>
              <a:blipFill>
                <a:blip r:embed="rId6"/>
                <a:stretch>
                  <a:fillRect l="-1333" r="-1200" b="-391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4" dur="500"/>
                                        <p:tgtEl>
                                          <p:spTgt spid="10">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wipe(down)">
                                      <p:cBhvr>
                                        <p:cTn id="3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2" name="Rectangle 1"/>
          <p:cNvSpPr/>
          <p:nvPr/>
        </p:nvSpPr>
        <p:spPr>
          <a:xfrm>
            <a:off x="4517302" y="641390"/>
            <a:ext cx="251863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06075E"/>
                </a:solidFill>
                <a:effectLst/>
                <a:uLnTx/>
                <a:uFillTx/>
                <a:latin typeface="Arial"/>
                <a:cs typeface="Arial"/>
                <a:sym typeface="Righteous"/>
              </a:rPr>
              <a:t>KẾT LUẬN</a:t>
            </a:r>
            <a:endParaRPr kumimoji="0" lang="en-US" sz="36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stretch>
            <a:fillRect/>
          </a:stretch>
        </p:blipFill>
        <p:spPr>
          <a:xfrm>
            <a:off x="580076" y="727514"/>
            <a:ext cx="2059757" cy="1986569"/>
          </a:xfrm>
          <a:prstGeom prst="rect">
            <a:avLst/>
          </a:prstGeom>
        </p:spPr>
      </p:pic>
      <p:sp>
        <p:nvSpPr>
          <p:cNvPr id="6" name="Google Shape;961;p57"/>
          <p:cNvSpPr/>
          <p:nvPr/>
        </p:nvSpPr>
        <p:spPr>
          <a:xfrm>
            <a:off x="3077153" y="1615989"/>
            <a:ext cx="5398936" cy="2924208"/>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a:ea typeface="Barlow"/>
              <a:cs typeface="Barlow"/>
              <a:sym typeface="Barlow"/>
            </a:endParaRPr>
          </a:p>
        </p:txBody>
      </p:sp>
      <mc:AlternateContent xmlns:mc="http://schemas.openxmlformats.org/markup-compatibility/2006" xmlns:a14="http://schemas.microsoft.com/office/drawing/2010/main">
        <mc:Choice Requires="a14">
          <p:sp>
            <p:nvSpPr>
              <p:cNvPr id="3" name="Rectangle 2"/>
              <p:cNvSpPr/>
              <p:nvPr/>
            </p:nvSpPr>
            <p:spPr>
              <a:xfrm>
                <a:off x="3265741" y="1720799"/>
                <a:ext cx="5003613" cy="2627386"/>
              </a:xfrm>
              <a:prstGeom prst="rect">
                <a:avLst/>
              </a:prstGeom>
            </p:spPr>
            <p:txBody>
              <a:bodyPr wrap="square">
                <a:spAutoFit/>
              </a:bodyPr>
              <a:lstStyle/>
              <a:p>
                <a:pPr algn="just">
                  <a:lnSpc>
                    <a:spcPct val="160000"/>
                  </a:lnSpc>
                  <a:spcBef>
                    <a:spcPts val="300"/>
                  </a:spcBef>
                  <a:spcAft>
                    <a:spcPts val="300"/>
                  </a:spcAft>
                </a:pPr>
                <a:r>
                  <a:rPr lang="en-US" sz="2000">
                    <a:latin typeface="+mn-lt"/>
                    <a:ea typeface="Arial" panose="020B0604020202020204" pitchFamily="34" charset="0"/>
                    <a:cs typeface="Times New Roman" panose="02020603050405020304" pitchFamily="18" charset="0"/>
                  </a:rPr>
                  <a:t>Trong không gian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2000">
                    <a:effectLst/>
                    <a:latin typeface="+mn-lt"/>
                    <a:ea typeface="PMingLiU"/>
                    <a:cs typeface="Times New Roman" panose="02020603050405020304" pitchFamily="18" charset="0"/>
                  </a:rPr>
                  <a:t>, cho vectơ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𝑎</m:t>
                        </m:r>
                      </m:e>
                    </m:acc>
                  </m:oMath>
                </a14:m>
                <a:r>
                  <a:rPr lang="en-US" sz="2000">
                    <a:effectLst/>
                    <a:latin typeface="+mn-lt"/>
                    <a:ea typeface="PMingLiU"/>
                    <a:cs typeface="Times New Roman" panose="02020603050405020304" pitchFamily="18" charset="0"/>
                  </a:rPr>
                  <a:t> tùy ý. Bộ ba số </a:t>
                </a:r>
                <a14:m>
                  <m:oMath xmlns:m="http://schemas.openxmlformats.org/officeDocument/2006/math">
                    <m:d>
                      <m:dPr>
                        <m:ctrlPr>
                          <a:rPr lang="en-US" sz="2000" i="1">
                            <a:effectLst/>
                            <a:latin typeface="Cambria Math" panose="02040503050406030204" pitchFamily="18" charset="0"/>
                            <a:ea typeface="PMingLiU"/>
                            <a:cs typeface="Times New Roman" panose="02020603050405020304" pitchFamily="18" charset="0"/>
                          </a:rPr>
                        </m:ctrlPr>
                      </m:dPr>
                      <m:e>
                        <m:r>
                          <a:rPr lang="en-US" sz="2000" i="1">
                            <a:effectLst/>
                            <a:latin typeface="Cambria Math" panose="02040503050406030204" pitchFamily="18" charset="0"/>
                            <a:ea typeface="PMingLiU"/>
                            <a:cs typeface="Times New Roman" panose="02020603050405020304" pitchFamily="18" charset="0"/>
                          </a:rPr>
                          <m:t>𝑥</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𝑦</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𝑧</m:t>
                        </m:r>
                      </m:e>
                    </m:d>
                  </m:oMath>
                </a14:m>
                <a:r>
                  <a:rPr lang="en-US" sz="2000" smtClean="0">
                    <a:effectLst/>
                    <a:latin typeface="+mn-lt"/>
                    <a:ea typeface="PMingLiU"/>
                    <a:cs typeface="Times New Roman" panose="02020603050405020304" pitchFamily="18" charset="0"/>
                  </a:rPr>
                  <a:t>duy </a:t>
                </a:r>
                <a:r>
                  <a:rPr lang="en-US" sz="2000">
                    <a:effectLst/>
                    <a:latin typeface="+mn-lt"/>
                    <a:ea typeface="PMingLiU"/>
                    <a:cs typeface="Times New Roman" panose="02020603050405020304" pitchFamily="18" charset="0"/>
                  </a:rPr>
                  <a:t>nhất sao cho </a:t>
                </a:r>
                <a:r>
                  <a:rPr lang="en-US" sz="2000" smtClean="0">
                    <a:effectLst/>
                    <a:latin typeface="+mn-lt"/>
                    <a:ea typeface="PMingLiU"/>
                    <a:cs typeface="Times New Roman" panose="02020603050405020304" pitchFamily="18" charset="0"/>
                  </a:rPr>
                  <a:t>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𝑎</m:t>
                        </m:r>
                      </m:e>
                    </m:acc>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𝑗</m:t>
                        </m:r>
                      </m:e>
                    </m:acc>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𝑧</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𝑘</m:t>
                        </m:r>
                      </m:e>
                    </m:acc>
                  </m:oMath>
                </a14:m>
                <a:r>
                  <a:rPr lang="en-US" sz="2000">
                    <a:effectLst/>
                    <a:latin typeface="+mn-lt"/>
                    <a:ea typeface="PMingLiU"/>
                    <a:cs typeface="Times New Roman" panose="02020603050405020304" pitchFamily="18" charset="0"/>
                  </a:rPr>
                  <a:t> được gọi là </a:t>
                </a:r>
                <a:r>
                  <a:rPr lang="en-US" sz="2000">
                    <a:solidFill>
                      <a:srgbClr val="FF0000"/>
                    </a:solidFill>
                    <a:effectLst/>
                    <a:latin typeface="+mn-lt"/>
                    <a:ea typeface="PMingLiU"/>
                    <a:cs typeface="Times New Roman" panose="02020603050405020304" pitchFamily="18" charset="0"/>
                  </a:rPr>
                  <a:t>tọa độ của vectơ</a:t>
                </a:r>
                <a:r>
                  <a:rPr lang="en-US" sz="2000">
                    <a:effectLst/>
                    <a:latin typeface="+mn-lt"/>
                    <a:ea typeface="PMingLiU"/>
                    <a:cs typeface="Times New Roman" panose="02020603050405020304" pitchFamily="18" charset="0"/>
                  </a:rPr>
                  <a:t>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𝑎</m:t>
                        </m:r>
                      </m:e>
                    </m:acc>
                  </m:oMath>
                </a14:m>
                <a:r>
                  <a:rPr lang="en-US" sz="2000">
                    <a:effectLst/>
                    <a:latin typeface="+mn-lt"/>
                    <a:ea typeface="PMingLiU"/>
                    <a:cs typeface="Times New Roman" panose="02020603050405020304" pitchFamily="18" charset="0"/>
                  </a:rPr>
                  <a:t> đối với hệ tọa độ </a:t>
                </a:r>
                <a14:m>
                  <m:oMath xmlns:m="http://schemas.openxmlformats.org/officeDocument/2006/math">
                    <m:r>
                      <a:rPr lang="en-US" sz="2000" i="1">
                        <a:effectLst/>
                        <a:latin typeface="Cambria Math" panose="02040503050406030204" pitchFamily="18" charset="0"/>
                        <a:ea typeface="PMingLiU"/>
                        <a:cs typeface="Times New Roman" panose="02020603050405020304" pitchFamily="18" charset="0"/>
                      </a:rPr>
                      <m:t>𝑂𝑥𝑦𝑧</m:t>
                    </m:r>
                  </m:oMath>
                </a14:m>
                <a:r>
                  <a:rPr lang="en-US" sz="2000">
                    <a:effectLst/>
                    <a:latin typeface="+mn-lt"/>
                    <a:ea typeface="PMingLiU"/>
                    <a:cs typeface="Times New Roman" panose="02020603050405020304" pitchFamily="18" charset="0"/>
                  </a:rPr>
                  <a:t>. Khi đó, </a:t>
                </a:r>
                <a:r>
                  <a:rPr lang="en-US" sz="2000" smtClean="0">
                    <a:effectLst/>
                    <a:latin typeface="+mn-lt"/>
                    <a:ea typeface="PMingLiU"/>
                    <a:cs typeface="Times New Roman" panose="02020603050405020304" pitchFamily="18" charset="0"/>
                  </a:rPr>
                  <a:t>     ta </a:t>
                </a:r>
                <a:r>
                  <a:rPr lang="en-US" sz="2000">
                    <a:effectLst/>
                    <a:latin typeface="+mn-lt"/>
                    <a:ea typeface="PMingLiU"/>
                    <a:cs typeface="Times New Roman" panose="02020603050405020304" pitchFamily="18" charset="0"/>
                  </a:rPr>
                  <a:t>viết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𝑎</m:t>
                        </m:r>
                      </m:e>
                    </m:acc>
                    <m:r>
                      <a:rPr lang="en-US" sz="2000" i="1">
                        <a:effectLst/>
                        <a:latin typeface="Cambria Math" panose="02040503050406030204" pitchFamily="18" charset="0"/>
                        <a:ea typeface="PMingLiU"/>
                        <a:cs typeface="Times New Roman" panose="02020603050405020304" pitchFamily="18" charset="0"/>
                      </a:rPr>
                      <m:t>=</m:t>
                    </m:r>
                    <m:d>
                      <m:dPr>
                        <m:ctrlPr>
                          <a:rPr lang="en-US" sz="2000" i="1">
                            <a:effectLst/>
                            <a:latin typeface="Cambria Math" panose="02040503050406030204" pitchFamily="18" charset="0"/>
                            <a:ea typeface="PMingLiU"/>
                            <a:cs typeface="Times New Roman" panose="02020603050405020304" pitchFamily="18" charset="0"/>
                          </a:rPr>
                        </m:ctrlPr>
                      </m:dPr>
                      <m:e>
                        <m:r>
                          <a:rPr lang="en-US" sz="2000" i="1">
                            <a:effectLst/>
                            <a:latin typeface="Cambria Math" panose="02040503050406030204" pitchFamily="18" charset="0"/>
                            <a:ea typeface="PMingLiU"/>
                            <a:cs typeface="Times New Roman" panose="02020603050405020304" pitchFamily="18" charset="0"/>
                          </a:rPr>
                          <m:t>𝑥</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𝑦</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𝑧</m:t>
                        </m:r>
                      </m:e>
                    </m:d>
                  </m:oMath>
                </a14:m>
                <a:r>
                  <a:rPr lang="en-US" sz="2000">
                    <a:effectLst/>
                    <a:latin typeface="+mn-lt"/>
                    <a:ea typeface="PMingLiU"/>
                    <a:cs typeface="Times New Roman" panose="02020603050405020304" pitchFamily="18" charset="0"/>
                  </a:rPr>
                  <a:t> hoặc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𝑎</m:t>
                        </m:r>
                      </m:e>
                    </m:acc>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𝑥</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𝑦</m:t>
                    </m:r>
                    <m:r>
                      <a:rPr lang="en-US" sz="2000" i="1">
                        <a:effectLst/>
                        <a:latin typeface="Cambria Math" panose="02040503050406030204" pitchFamily="18" charset="0"/>
                        <a:ea typeface="PMingLiU"/>
                        <a:cs typeface="Times New Roman" panose="02020603050405020304" pitchFamily="18" charset="0"/>
                      </a:rPr>
                      <m:t>;</m:t>
                    </m:r>
                    <m:r>
                      <a:rPr lang="en-US" sz="2000" i="1">
                        <a:effectLst/>
                        <a:latin typeface="Cambria Math" panose="02040503050406030204" pitchFamily="18" charset="0"/>
                        <a:ea typeface="PMingLiU"/>
                        <a:cs typeface="Times New Roman" panose="02020603050405020304" pitchFamily="18" charset="0"/>
                      </a:rPr>
                      <m:t>𝑧</m:t>
                    </m:r>
                    <m:r>
                      <a:rPr lang="en-US" sz="2000" i="1">
                        <a:effectLst/>
                        <a:latin typeface="Cambria Math" panose="02040503050406030204" pitchFamily="18" charset="0"/>
                        <a:ea typeface="PMingLiU"/>
                        <a:cs typeface="Times New Roman" panose="02020603050405020304" pitchFamily="18" charset="0"/>
                      </a:rPr>
                      <m:t>)</m:t>
                    </m:r>
                  </m:oMath>
                </a14:m>
                <a:r>
                  <a:rPr lang="en-US" sz="2000">
                    <a:effectLst/>
                    <a:latin typeface="+mn-lt"/>
                    <a:ea typeface="PMingLiU"/>
                    <a:cs typeface="Times New Roman" panose="02020603050405020304" pitchFamily="18" charset="0"/>
                  </a:rPr>
                  <a:t>.</a:t>
                </a:r>
                <a:endParaRPr lang="en-US" sz="2000">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265741" y="1720799"/>
                <a:ext cx="5003613" cy="2627386"/>
              </a:xfrm>
              <a:prstGeom prst="rect">
                <a:avLst/>
              </a:prstGeom>
              <a:blipFill>
                <a:blip r:embed="rId4"/>
                <a:stretch>
                  <a:fillRect l="-1340" r="-1218" b="-928"/>
                </a:stretch>
              </a:blipFill>
            </p:spPr>
            <p:txBody>
              <a:bodyPr/>
              <a:lstStyle/>
              <a:p>
                <a:r>
                  <a:rPr lang="en-US">
                    <a:noFill/>
                  </a:rPr>
                  <a:t> </a:t>
                </a:r>
              </a:p>
            </p:txBody>
          </p:sp>
        </mc:Fallback>
      </mc:AlternateContent>
    </p:spTree>
    <p:extLst>
      <p:ext uri="{BB962C8B-B14F-4D97-AF65-F5344CB8AC3E}">
        <p14:creationId xmlns:p14="http://schemas.microsoft.com/office/powerpoint/2010/main" val="366503432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pSp>
        <p:nvGrpSpPr>
          <p:cNvPr id="5" name="Group 4"/>
          <p:cNvGrpSpPr/>
          <p:nvPr/>
        </p:nvGrpSpPr>
        <p:grpSpPr>
          <a:xfrm>
            <a:off x="700422" y="3885192"/>
            <a:ext cx="1605631" cy="971104"/>
            <a:chOff x="460444" y="3919565"/>
            <a:chExt cx="1605631" cy="971104"/>
          </a:xfrm>
        </p:grpSpPr>
        <p:grpSp>
          <p:nvGrpSpPr>
            <p:cNvPr id="704" name="Google Shape;704;p49"/>
            <p:cNvGrpSpPr/>
            <p:nvPr/>
          </p:nvGrpSpPr>
          <p:grpSpPr>
            <a:xfrm rot="19680166">
              <a:off x="1168183" y="4038606"/>
              <a:ext cx="897892" cy="713074"/>
              <a:chOff x="140032" y="338788"/>
              <a:chExt cx="1348162" cy="1070661"/>
            </a:xfrm>
          </p:grpSpPr>
          <p:sp>
            <p:nvSpPr>
              <p:cNvPr id="705" name="Google Shape;705;p49"/>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706" name="Google Shape;706;p49"/>
              <p:cNvPicPr preferRelativeResize="0"/>
              <p:nvPr/>
            </p:nvPicPr>
            <p:blipFill>
              <a:blip r:embed="rId3">
                <a:alphaModFix/>
              </a:blip>
              <a:stretch>
                <a:fillRect/>
              </a:stretch>
            </p:blipFill>
            <p:spPr>
              <a:xfrm>
                <a:off x="219225" y="363900"/>
                <a:ext cx="1189798" cy="1045549"/>
              </a:xfrm>
              <a:prstGeom prst="rect">
                <a:avLst/>
              </a:prstGeom>
              <a:noFill/>
              <a:ln>
                <a:noFill/>
              </a:ln>
            </p:spPr>
          </p:pic>
        </p:grpSp>
        <p:grpSp>
          <p:nvGrpSpPr>
            <p:cNvPr id="707" name="Google Shape;707;p49"/>
            <p:cNvGrpSpPr/>
            <p:nvPr/>
          </p:nvGrpSpPr>
          <p:grpSpPr>
            <a:xfrm rot="1595492">
              <a:off x="460444" y="3919565"/>
              <a:ext cx="957037" cy="971104"/>
              <a:chOff x="335988" y="3393302"/>
              <a:chExt cx="1236351" cy="1254523"/>
            </a:xfrm>
          </p:grpSpPr>
          <p:sp>
            <p:nvSpPr>
              <p:cNvPr id="708" name="Google Shape;708;p49"/>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09" name="Google Shape;709;p49"/>
              <p:cNvPicPr preferRelativeResize="0"/>
              <p:nvPr/>
            </p:nvPicPr>
            <p:blipFill>
              <a:blip r:embed="rId4">
                <a:alphaModFix/>
              </a:blip>
              <a:stretch>
                <a:fillRect/>
              </a:stretch>
            </p:blipFill>
            <p:spPr>
              <a:xfrm>
                <a:off x="335987" y="3393306"/>
                <a:ext cx="1236351" cy="1254519"/>
              </a:xfrm>
              <a:prstGeom prst="rect">
                <a:avLst/>
              </a:prstGeom>
              <a:noFill/>
              <a:ln>
                <a:noFill/>
              </a:ln>
            </p:spPr>
          </p:pic>
        </p:grpSp>
      </p:grpSp>
      <mc:AlternateContent xmlns:mc="http://schemas.openxmlformats.org/markup-compatibility/2006" xmlns:a14="http://schemas.microsoft.com/office/drawing/2010/main">
        <mc:Choice Requires="a14">
          <p:sp>
            <p:nvSpPr>
              <p:cNvPr id="26" name="Rectangle 25"/>
              <p:cNvSpPr/>
              <p:nvPr/>
            </p:nvSpPr>
            <p:spPr>
              <a:xfrm>
                <a:off x="756081" y="610781"/>
                <a:ext cx="7767717" cy="1664686"/>
              </a:xfrm>
              <a:prstGeom prst="rect">
                <a:avLst/>
              </a:prstGeom>
            </p:spPr>
            <p:txBody>
              <a:bodyPr wrap="square">
                <a:spAutoFit/>
              </a:bodyPr>
              <a:lstStyle/>
              <a:p>
                <a:pPr marL="342900" indent="-342900" algn="just">
                  <a:lnSpc>
                    <a:spcPct val="150000"/>
                  </a:lnSpc>
                  <a:buClr>
                    <a:srgbClr val="C00000"/>
                  </a:buClr>
                  <a:buFont typeface="Wingdings" panose="05000000000000000000" pitchFamily="2" charset="2"/>
                  <a:buChar char="v"/>
                </a:pPr>
                <a:r>
                  <a:rPr lang="en-US" sz="2100" b="1">
                    <a:solidFill>
                      <a:srgbClr val="C00000"/>
                    </a:solidFill>
                    <a:latin typeface="+mn-lt"/>
                    <a:ea typeface="Arial" panose="020B0604020202020204" pitchFamily="34" charset="0"/>
                    <a:cs typeface="Times New Roman" panose="02020603050405020304" pitchFamily="18" charset="0"/>
                  </a:rPr>
                  <a:t>Nhận xét</a:t>
                </a:r>
                <a:endParaRPr lang="en-US" sz="2100">
                  <a:solidFill>
                    <a:srgbClr val="C00000"/>
                  </a:solidFill>
                  <a:latin typeface="+mn-lt"/>
                  <a:ea typeface="Arial" panose="020B0604020202020204" pitchFamily="34" charset="0"/>
                  <a:cs typeface="Times New Roman" panose="02020603050405020304" pitchFamily="18" charset="0"/>
                </a:endParaRPr>
              </a:p>
              <a:p>
                <a:pPr marL="342900" indent="-342900" algn="just">
                  <a:lnSpc>
                    <a:spcPct val="150000"/>
                  </a:lnSpc>
                  <a:buFontTx/>
                  <a:buChar char="-"/>
                </a:pPr>
                <a:r>
                  <a:rPr lang="en-US" sz="2000" smtClean="0">
                    <a:latin typeface="+mn-lt"/>
                    <a:ea typeface="Arial" panose="020B0604020202020204" pitchFamily="34" charset="0"/>
                    <a:cs typeface="Times New Roman" panose="02020603050405020304" pitchFamily="18" charset="0"/>
                  </a:rPr>
                  <a:t>Tọa </a:t>
                </a:r>
                <a:r>
                  <a:rPr lang="en-US" sz="2000">
                    <a:latin typeface="+mn-lt"/>
                    <a:ea typeface="Arial" panose="020B0604020202020204" pitchFamily="34" charset="0"/>
                    <a:cs typeface="Times New Roman" panose="02020603050405020304" pitchFamily="18" charset="0"/>
                  </a:rPr>
                  <a:t>độ của vectơ </a:t>
                </a:r>
                <a14:m>
                  <m:oMath xmlns:m="http://schemas.openxmlformats.org/officeDocument/2006/math">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e>
                    </m:acc>
                  </m:oMath>
                </a14:m>
                <a:r>
                  <a:rPr lang="en-US" sz="2000">
                    <a:effectLst/>
                    <a:latin typeface="+mn-lt"/>
                    <a:ea typeface="PMingLiU"/>
                    <a:cs typeface="Times New Roman" panose="02020603050405020304" pitchFamily="18" charset="0"/>
                  </a:rPr>
                  <a:t> cũng là tọa độ của điểm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𝑀</m:t>
                        </m:r>
                      </m:e>
                    </m:acc>
                  </m:oMath>
                </a14:m>
                <a:r>
                  <a:rPr lang="en-US" sz="2000">
                    <a:effectLst/>
                    <a:latin typeface="+mn-lt"/>
                    <a:ea typeface="PMingLiU"/>
                    <a:cs typeface="Times New Roman" panose="02020603050405020304" pitchFamily="18" charset="0"/>
                  </a:rPr>
                  <a:t> sao cho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𝑂𝑀</m:t>
                        </m:r>
                      </m:e>
                    </m:acc>
                    <m:r>
                      <a:rPr lang="en-US" sz="2000" i="1">
                        <a:effectLst/>
                        <a:latin typeface="Cambria Math" panose="02040503050406030204" pitchFamily="18" charset="0"/>
                        <a:ea typeface="PMingLiU"/>
                        <a:cs typeface="Times New Roman" panose="02020603050405020304" pitchFamily="18" charset="0"/>
                      </a:rPr>
                      <m:t>=</m:t>
                    </m:r>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𝑎</m:t>
                        </m:r>
                      </m:e>
                    </m:acc>
                  </m:oMath>
                </a14:m>
                <a:r>
                  <a:rPr lang="en-US" sz="2000" smtClean="0">
                    <a:effectLst/>
                    <a:latin typeface="+mn-lt"/>
                    <a:ea typeface="PMingLiU"/>
                    <a:cs typeface="Times New Roman" panose="02020603050405020304" pitchFamily="18" charset="0"/>
                  </a:rPr>
                  <a:t>.</a:t>
                </a:r>
              </a:p>
              <a:p>
                <a:pPr marL="342900" indent="-342900" algn="just">
                  <a:lnSpc>
                    <a:spcPct val="150000"/>
                  </a:lnSpc>
                  <a:buFontTx/>
                  <a:buChar char="-"/>
                </a:pPr>
                <a:r>
                  <a:rPr lang="en-US" sz="2000" smtClean="0">
                    <a:effectLst/>
                    <a:latin typeface="+mn-lt"/>
                    <a:ea typeface="Arial" panose="020B0604020202020204" pitchFamily="34" charset="0"/>
                    <a:cs typeface="Times New Roman" panose="02020603050405020304" pitchFamily="18" charset="0"/>
                  </a:rPr>
                  <a:t>Trong </a:t>
                </a:r>
                <a:r>
                  <a:rPr lang="en-US" sz="2000">
                    <a:effectLst/>
                    <a:latin typeface="+mn-lt"/>
                    <a:ea typeface="Arial" panose="020B0604020202020204" pitchFamily="34" charset="0"/>
                    <a:cs typeface="Times New Roman" panose="02020603050405020304" pitchFamily="18" charset="0"/>
                  </a:rPr>
                  <a:t>không gian, cho hai vectơ </a:t>
                </a:r>
                <a14:m>
                  <m:oMath xmlns:m="http://schemas.openxmlformats.org/officeDocument/2006/math">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𝑎</m:t>
                        </m:r>
                      </m:e>
                    </m:acc>
                    <m:r>
                      <a:rPr lang="en-US" sz="2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2000" i="1">
                            <a:effectLst/>
                            <a:latin typeface="Cambria Math" panose="02040503050406030204" pitchFamily="18" charset="0"/>
                            <a:ea typeface="Arial" panose="020B0604020202020204" pitchFamily="34" charset="0"/>
                            <a:cs typeface="Times New Roman" panose="02020603050405020304" pitchFamily="18" charset="0"/>
                          </a:rPr>
                          <m:t>𝑥</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𝑦</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𝑧</m:t>
                        </m:r>
                      </m:e>
                    </m:d>
                  </m:oMath>
                </a14:m>
                <a:r>
                  <a:rPr lang="en-US" sz="2000">
                    <a:effectLst/>
                    <a:latin typeface="+mn-lt"/>
                    <a:ea typeface="PMingLiU"/>
                    <a:cs typeface="Times New Roman" panose="02020603050405020304" pitchFamily="18" charset="0"/>
                  </a:rPr>
                  <a:t> và </a:t>
                </a:r>
                <a14:m>
                  <m:oMath xmlns:m="http://schemas.openxmlformats.org/officeDocument/2006/math">
                    <m:acc>
                      <m:accPr>
                        <m:chr m:val="⃗"/>
                        <m:ctrlPr>
                          <a:rPr lang="en-US" sz="2000" i="1">
                            <a:effectLst/>
                            <a:latin typeface="Cambria Math" panose="02040503050406030204" pitchFamily="18" charset="0"/>
                            <a:ea typeface="PMingLiU"/>
                            <a:cs typeface="Times New Roman" panose="02020603050405020304" pitchFamily="18" charset="0"/>
                          </a:rPr>
                        </m:ctrlPr>
                      </m:accPr>
                      <m:e>
                        <m:r>
                          <a:rPr lang="en-US" sz="2000" i="1">
                            <a:effectLst/>
                            <a:latin typeface="Cambria Math" panose="02040503050406030204" pitchFamily="18" charset="0"/>
                            <a:ea typeface="PMingLiU"/>
                            <a:cs typeface="Times New Roman" panose="02020603050405020304" pitchFamily="18" charset="0"/>
                          </a:rPr>
                          <m:t>𝑏</m:t>
                        </m:r>
                      </m:e>
                    </m:acc>
                    <m:r>
                      <a:rPr lang="en-US" sz="2000" i="1">
                        <a:effectLst/>
                        <a:latin typeface="Cambria Math" panose="02040503050406030204" pitchFamily="18" charset="0"/>
                        <a:ea typeface="PMingLiU"/>
                        <a:cs typeface="Times New Roman" panose="02020603050405020304" pitchFamily="18" charset="0"/>
                      </a:rPr>
                      <m:t>=</m:t>
                    </m:r>
                    <m:d>
                      <m:dPr>
                        <m:ctrlPr>
                          <a:rPr lang="en-US" sz="2000" i="1">
                            <a:effectLst/>
                            <a:latin typeface="Cambria Math" panose="02040503050406030204" pitchFamily="18" charset="0"/>
                            <a:ea typeface="PMingLiU"/>
                            <a:cs typeface="Times New Roman" panose="02020603050405020304" pitchFamily="18" charset="0"/>
                          </a:rPr>
                        </m:ctrlPr>
                      </m:dPr>
                      <m:e>
                        <m:sSup>
                          <m:sSupPr>
                            <m:ctrlPr>
                              <a:rPr lang="en-US" sz="2000" i="1">
                                <a:effectLst/>
                                <a:latin typeface="Cambria Math" panose="02040503050406030204" pitchFamily="18" charset="0"/>
                                <a:ea typeface="PMingLiU"/>
                                <a:cs typeface="Times New Roman" panose="02020603050405020304" pitchFamily="18" charset="0"/>
                              </a:rPr>
                            </m:ctrlPr>
                          </m:sSupPr>
                          <m:e>
                            <m:r>
                              <a:rPr lang="en-US" sz="2000" i="1">
                                <a:effectLst/>
                                <a:latin typeface="Cambria Math" panose="02040503050406030204" pitchFamily="18" charset="0"/>
                                <a:ea typeface="PMingLiU"/>
                                <a:cs typeface="Times New Roman" panose="02020603050405020304" pitchFamily="18" charset="0"/>
                              </a:rPr>
                              <m:t>𝑥</m:t>
                            </m:r>
                          </m:e>
                          <m:sup>
                            <m:r>
                              <a:rPr lang="en-US" sz="2000" i="1" smtClean="0">
                                <a:effectLst/>
                                <a:latin typeface="Cambria Math" panose="02040503050406030204" pitchFamily="18" charset="0"/>
                                <a:ea typeface="PMingLiU"/>
                                <a:cs typeface="Times New Roman" panose="02020603050405020304" pitchFamily="18" charset="0"/>
                              </a:rPr>
                              <m:t>′</m:t>
                            </m:r>
                          </m:sup>
                        </m:sSup>
                        <m:r>
                          <a:rPr lang="en-US" sz="2000" i="1">
                            <a:effectLst/>
                            <a:latin typeface="Cambria Math" panose="02040503050406030204" pitchFamily="18" charset="0"/>
                            <a:ea typeface="PMingLiU"/>
                            <a:cs typeface="Times New Roman" panose="02020603050405020304" pitchFamily="18" charset="0"/>
                          </a:rPr>
                          <m:t>;</m:t>
                        </m:r>
                        <m:sSup>
                          <m:sSupPr>
                            <m:ctrlPr>
                              <a:rPr lang="en-US" sz="2000" i="1">
                                <a:effectLst/>
                                <a:latin typeface="Cambria Math" panose="02040503050406030204" pitchFamily="18" charset="0"/>
                                <a:ea typeface="PMingLiU"/>
                                <a:cs typeface="Times New Roman" panose="02020603050405020304" pitchFamily="18" charset="0"/>
                              </a:rPr>
                            </m:ctrlPr>
                          </m:sSupPr>
                          <m:e>
                            <m:r>
                              <a:rPr lang="en-US" sz="2000" i="1">
                                <a:effectLst/>
                                <a:latin typeface="Cambria Math" panose="02040503050406030204" pitchFamily="18" charset="0"/>
                                <a:ea typeface="PMingLiU"/>
                                <a:cs typeface="Times New Roman" panose="02020603050405020304" pitchFamily="18" charset="0"/>
                              </a:rPr>
                              <m:t>𝑦</m:t>
                            </m:r>
                          </m:e>
                          <m:sup>
                            <m:r>
                              <a:rPr lang="en-US" sz="2000" i="1">
                                <a:effectLst/>
                                <a:latin typeface="Cambria Math" panose="02040503050406030204" pitchFamily="18" charset="0"/>
                                <a:ea typeface="PMingLiU"/>
                                <a:cs typeface="Times New Roman" panose="02020603050405020304" pitchFamily="18" charset="0"/>
                              </a:rPr>
                              <m:t>′</m:t>
                            </m:r>
                          </m:sup>
                        </m:sSup>
                        <m:r>
                          <a:rPr lang="en-US" sz="2000" i="1">
                            <a:effectLst/>
                            <a:latin typeface="Cambria Math" panose="02040503050406030204" pitchFamily="18" charset="0"/>
                            <a:ea typeface="PMingLiU"/>
                            <a:cs typeface="Times New Roman" panose="02020603050405020304" pitchFamily="18" charset="0"/>
                          </a:rPr>
                          <m:t>;</m:t>
                        </m:r>
                        <m:sSup>
                          <m:sSupPr>
                            <m:ctrlPr>
                              <a:rPr lang="en-US" sz="2000" i="1">
                                <a:effectLst/>
                                <a:latin typeface="Cambria Math" panose="02040503050406030204" pitchFamily="18" charset="0"/>
                                <a:ea typeface="PMingLiU"/>
                                <a:cs typeface="Times New Roman" panose="02020603050405020304" pitchFamily="18" charset="0"/>
                              </a:rPr>
                            </m:ctrlPr>
                          </m:sSupPr>
                          <m:e>
                            <m:r>
                              <a:rPr lang="en-US" sz="2000" i="1">
                                <a:effectLst/>
                                <a:latin typeface="Cambria Math" panose="02040503050406030204" pitchFamily="18" charset="0"/>
                                <a:ea typeface="PMingLiU"/>
                                <a:cs typeface="Times New Roman" panose="02020603050405020304" pitchFamily="18" charset="0"/>
                              </a:rPr>
                              <m:t>𝑧</m:t>
                            </m:r>
                          </m:e>
                          <m:sup>
                            <m:r>
                              <a:rPr lang="en-US" sz="2000" i="1">
                                <a:effectLst/>
                                <a:latin typeface="Cambria Math" panose="02040503050406030204" pitchFamily="18" charset="0"/>
                                <a:ea typeface="PMingLiU"/>
                                <a:cs typeface="Times New Roman" panose="02020603050405020304" pitchFamily="18" charset="0"/>
                              </a:rPr>
                              <m:t>′</m:t>
                            </m:r>
                          </m:sup>
                        </m:sSup>
                      </m:e>
                    </m:d>
                  </m:oMath>
                </a14:m>
                <a:r>
                  <a:rPr lang="en-US" sz="2000">
                    <a:effectLst/>
                    <a:latin typeface="+mn-lt"/>
                    <a:ea typeface="PMingLiU"/>
                    <a:cs typeface="Times New Roman" panose="02020603050405020304" pitchFamily="18" charset="0"/>
                  </a:rPr>
                  <a:t>. </a:t>
                </a:r>
                <a:endParaRPr lang="en-US" sz="2000" smtClean="0">
                  <a:effectLst/>
                  <a:latin typeface="+mn-lt"/>
                  <a:ea typeface="PMingLiU"/>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756081" y="610781"/>
                <a:ext cx="7767717" cy="1664686"/>
              </a:xfrm>
              <a:prstGeom prst="rect">
                <a:avLst/>
              </a:prstGeom>
              <a:blipFill>
                <a:blip r:embed="rId5"/>
                <a:stretch>
                  <a:fillRect l="-785" r="-2826" b="-7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98284" y="1946464"/>
                <a:ext cx="4489691" cy="1566198"/>
              </a:xfrm>
              <a:prstGeom prst="rect">
                <a:avLst/>
              </a:prstGeom>
            </p:spPr>
            <p:txBody>
              <a:bodyPr wrap="none">
                <a:spAutoFit/>
              </a:bodyPr>
              <a:lstStyle/>
              <a:p>
                <a:pPr lvl="0">
                  <a:lnSpc>
                    <a:spcPct val="150000"/>
                  </a:lnSpc>
                </a:pPr>
                <a:r>
                  <a:rPr lang="en-US" sz="2000">
                    <a:ea typeface="PMingLiU"/>
                    <a:cs typeface="Times New Roman" panose="02020603050405020304" pitchFamily="18" charset="0"/>
                  </a:rPr>
                  <a:t>Khi đó, </a:t>
                </a:r>
                <a14:m>
                  <m:oMath xmlns:m="http://schemas.openxmlformats.org/officeDocument/2006/math">
                    <m:acc>
                      <m:accPr>
                        <m:chr m:val="⃗"/>
                        <m:ctrlPr>
                          <a:rPr lang="en-US" sz="2000" i="1">
                            <a:latin typeface="Cambria Math" panose="02040503050406030204" pitchFamily="18" charset="0"/>
                            <a:ea typeface="PMingLiU"/>
                            <a:cs typeface="Times New Roman" panose="02020603050405020304" pitchFamily="18" charset="0"/>
                          </a:rPr>
                        </m:ctrlPr>
                      </m:accPr>
                      <m:e>
                        <m:r>
                          <a:rPr lang="en-US" sz="2000" i="1">
                            <a:latin typeface="Cambria Math" panose="02040503050406030204" pitchFamily="18" charset="0"/>
                            <a:ea typeface="PMingLiU"/>
                            <a:cs typeface="Times New Roman" panose="02020603050405020304" pitchFamily="18" charset="0"/>
                          </a:rPr>
                          <m:t>𝑎</m:t>
                        </m:r>
                      </m:e>
                    </m:acc>
                    <m:r>
                      <a:rPr lang="en-US" sz="2000" i="1">
                        <a:latin typeface="Cambria Math" panose="02040503050406030204" pitchFamily="18" charset="0"/>
                        <a:ea typeface="PMingLiU"/>
                        <a:cs typeface="Times New Roman" panose="02020603050405020304" pitchFamily="18" charset="0"/>
                      </a:rPr>
                      <m:t>=</m:t>
                    </m:r>
                    <m:acc>
                      <m:accPr>
                        <m:chr m:val="⃗"/>
                        <m:ctrlPr>
                          <a:rPr lang="en-US" sz="2000" i="1">
                            <a:latin typeface="Cambria Math" panose="02040503050406030204" pitchFamily="18" charset="0"/>
                            <a:ea typeface="PMingLiU"/>
                            <a:cs typeface="Times New Roman" panose="02020603050405020304" pitchFamily="18" charset="0"/>
                          </a:rPr>
                        </m:ctrlPr>
                      </m:accPr>
                      <m:e>
                        <m:r>
                          <a:rPr lang="en-US" sz="2000" i="1">
                            <a:latin typeface="Cambria Math" panose="02040503050406030204" pitchFamily="18" charset="0"/>
                            <a:ea typeface="PMingLiU"/>
                            <a:cs typeface="Times New Roman" panose="02020603050405020304" pitchFamily="18" charset="0"/>
                          </a:rPr>
                          <m:t>𝑏</m:t>
                        </m:r>
                      </m:e>
                    </m:acc>
                  </m:oMath>
                </a14:m>
                <a:r>
                  <a:rPr lang="en-US" sz="2000">
                    <a:ea typeface="PMingLiU"/>
                    <a:cs typeface="Times New Roman" panose="02020603050405020304" pitchFamily="18" charset="0"/>
                  </a:rPr>
                  <a:t> nếu và chỉ nếu: </a:t>
                </a:r>
                <a14:m>
                  <m:oMath xmlns:m="http://schemas.openxmlformats.org/officeDocument/2006/math">
                    <m:d>
                      <m:dPr>
                        <m:begChr m:val="{"/>
                        <m:endChr m:val=""/>
                        <m:ctrlPr>
                          <a:rPr lang="en-US" sz="2000" i="1">
                            <a:latin typeface="Cambria Math" panose="02040503050406030204" pitchFamily="18" charset="0"/>
                            <a:ea typeface="PMingLiU"/>
                            <a:cs typeface="Times New Roman" panose="02020603050405020304" pitchFamily="18" charset="0"/>
                          </a:rPr>
                        </m:ctrlPr>
                      </m:dPr>
                      <m:e>
                        <m:eqArr>
                          <m:eqArrPr>
                            <m:ctrlPr>
                              <a:rPr lang="en-US" sz="2000" i="1">
                                <a:latin typeface="Cambria Math" panose="02040503050406030204" pitchFamily="18" charset="0"/>
                                <a:ea typeface="PMingLiU"/>
                                <a:cs typeface="Times New Roman" panose="02020603050405020304" pitchFamily="18" charset="0"/>
                              </a:rPr>
                            </m:ctrlPr>
                          </m:eqArrPr>
                          <m:e>
                            <m:r>
                              <a:rPr lang="en-US" sz="2000" i="1">
                                <a:latin typeface="Cambria Math" panose="02040503050406030204" pitchFamily="18" charset="0"/>
                                <a:ea typeface="PMingLiU"/>
                                <a:cs typeface="Times New Roman" panose="02020603050405020304" pitchFamily="18" charset="0"/>
                              </a:rPr>
                              <m:t>𝑥</m:t>
                            </m:r>
                            <m:r>
                              <a:rPr lang="en-US" sz="2000" i="1">
                                <a:latin typeface="Cambria Math" panose="02040503050406030204" pitchFamily="18" charset="0"/>
                                <a:ea typeface="PMingLiU"/>
                                <a:cs typeface="Times New Roman" panose="02020603050405020304" pitchFamily="18" charset="0"/>
                              </a:rPr>
                              <m:t>=</m:t>
                            </m:r>
                            <m:sSup>
                              <m:sSupPr>
                                <m:ctrlPr>
                                  <a:rPr lang="en-US" sz="2000" i="1">
                                    <a:latin typeface="Cambria Math" panose="02040503050406030204" pitchFamily="18" charset="0"/>
                                    <a:ea typeface="PMingLiU"/>
                                    <a:cs typeface="Times New Roman" panose="02020603050405020304" pitchFamily="18" charset="0"/>
                                  </a:rPr>
                                </m:ctrlPr>
                              </m:sSupPr>
                              <m:e>
                                <m:r>
                                  <a:rPr lang="en-US" sz="2000" i="1">
                                    <a:latin typeface="Cambria Math" panose="02040503050406030204" pitchFamily="18" charset="0"/>
                                    <a:ea typeface="PMingLiU"/>
                                    <a:cs typeface="Times New Roman" panose="02020603050405020304" pitchFamily="18" charset="0"/>
                                  </a:rPr>
                                  <m:t>𝑥</m:t>
                                </m:r>
                              </m:e>
                              <m:sup>
                                <m:r>
                                  <a:rPr lang="en-US" sz="2000" i="1">
                                    <a:latin typeface="Cambria Math" panose="02040503050406030204" pitchFamily="18" charset="0"/>
                                    <a:ea typeface="PMingLiU"/>
                                    <a:cs typeface="Times New Roman" panose="02020603050405020304" pitchFamily="18" charset="0"/>
                                  </a:rPr>
                                  <m:t>′</m:t>
                                </m:r>
                              </m:sup>
                            </m:sSup>
                          </m:e>
                          <m:e>
                            <m:r>
                              <a:rPr lang="en-US" sz="2000" i="1">
                                <a:latin typeface="Cambria Math" panose="02040503050406030204" pitchFamily="18" charset="0"/>
                                <a:ea typeface="PMingLiU"/>
                                <a:cs typeface="Times New Roman" panose="02020603050405020304" pitchFamily="18" charset="0"/>
                              </a:rPr>
                              <m:t>𝑦</m:t>
                            </m:r>
                            <m:r>
                              <a:rPr lang="en-US" sz="2000" i="1">
                                <a:latin typeface="Cambria Math" panose="02040503050406030204" pitchFamily="18" charset="0"/>
                                <a:ea typeface="PMingLiU"/>
                                <a:cs typeface="Times New Roman" panose="02020603050405020304" pitchFamily="18" charset="0"/>
                              </a:rPr>
                              <m:t>=</m:t>
                            </m:r>
                            <m:r>
                              <a:rPr lang="en-US" sz="2000" i="1">
                                <a:latin typeface="Cambria Math" panose="02040503050406030204" pitchFamily="18" charset="0"/>
                                <a:ea typeface="PMingLiU"/>
                                <a:cs typeface="Times New Roman" panose="02020603050405020304" pitchFamily="18" charset="0"/>
                              </a:rPr>
                              <m:t>𝑦</m:t>
                            </m:r>
                            <m:r>
                              <a:rPr lang="en-US" sz="2000" i="1">
                                <a:latin typeface="Cambria Math" panose="02040503050406030204" pitchFamily="18" charset="0"/>
                                <a:ea typeface="PMingLiU"/>
                                <a:cs typeface="Times New Roman" panose="02020603050405020304" pitchFamily="18" charset="0"/>
                              </a:rPr>
                              <m:t>′</m:t>
                            </m:r>
                          </m:e>
                          <m:e>
                            <m:r>
                              <a:rPr lang="en-US" sz="2000" i="1">
                                <a:latin typeface="Cambria Math" panose="02040503050406030204" pitchFamily="18" charset="0"/>
                                <a:ea typeface="Cambria Math" panose="02040503050406030204" pitchFamily="18" charset="0"/>
                                <a:cs typeface="Cambria Math" panose="02040503050406030204" pitchFamily="18" charset="0"/>
                              </a:rPr>
                              <m:t>𝑧</m:t>
                            </m:r>
                            <m:r>
                              <a:rPr lang="en-US" sz="2000" i="1">
                                <a:latin typeface="Cambria Math" panose="02040503050406030204" pitchFamily="18" charset="0"/>
                                <a:ea typeface="Cambria Math" panose="02040503050406030204" pitchFamily="18" charset="0"/>
                                <a:cs typeface="Cambria Math" panose="02040503050406030204" pitchFamily="18" charset="0"/>
                              </a:rPr>
                              <m:t>=</m:t>
                            </m:r>
                            <m:r>
                              <a:rPr lang="en-US" sz="2000" i="1">
                                <a:latin typeface="Cambria Math" panose="02040503050406030204" pitchFamily="18" charset="0"/>
                                <a:ea typeface="Cambria Math" panose="02040503050406030204" pitchFamily="18" charset="0"/>
                                <a:cs typeface="Cambria Math" panose="02040503050406030204" pitchFamily="18" charset="0"/>
                              </a:rPr>
                              <m:t>𝑧</m:t>
                            </m:r>
                            <m:r>
                              <a:rPr lang="en-US" sz="2000" i="1">
                                <a:latin typeface="Cambria Math" panose="02040503050406030204" pitchFamily="18" charset="0"/>
                                <a:ea typeface="Cambria Math" panose="02040503050406030204" pitchFamily="18" charset="0"/>
                                <a:cs typeface="Cambria Math" panose="02040503050406030204" pitchFamily="18" charset="0"/>
                              </a:rPr>
                              <m:t>′</m:t>
                            </m:r>
                          </m:e>
                        </m:eqArr>
                      </m:e>
                    </m:d>
                  </m:oMath>
                </a14:m>
                <a:r>
                  <a:rPr lang="en-US" sz="2000">
                    <a:ea typeface="PMingLiU"/>
                    <a:cs typeface="Times New Roman" panose="02020603050405020304" pitchFamily="18" charset="0"/>
                  </a:rPr>
                  <a:t>.</a:t>
                </a:r>
                <a:endParaRPr lang="en-US" sz="20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98284" y="1946464"/>
                <a:ext cx="4489691" cy="1566198"/>
              </a:xfrm>
              <a:prstGeom prst="rect">
                <a:avLst/>
              </a:prstGeom>
              <a:blipFill>
                <a:blip r:embed="rId6"/>
                <a:stretch>
                  <a:fillRect l="-1357" r="-54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22" name="Google Shape;722;p50"/>
          <p:cNvGrpSpPr/>
          <p:nvPr/>
        </p:nvGrpSpPr>
        <p:grpSpPr>
          <a:xfrm rot="1256349">
            <a:off x="7670183" y="3862790"/>
            <a:ext cx="1365912" cy="1212269"/>
            <a:chOff x="9656" y="159686"/>
            <a:chExt cx="1608914" cy="1427937"/>
          </a:xfrm>
        </p:grpSpPr>
        <p:sp>
          <p:nvSpPr>
            <p:cNvPr id="723" name="Google Shape;723;p50"/>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724" name="Google Shape;724;p50"/>
            <p:cNvPicPr preferRelativeResize="0"/>
            <p:nvPr/>
          </p:nvPicPr>
          <p:blipFill>
            <a:blip r:embed="rId3">
              <a:alphaModFix/>
            </a:blip>
            <a:stretch>
              <a:fillRect/>
            </a:stretch>
          </p:blipFill>
          <p:spPr>
            <a:xfrm>
              <a:off x="219225" y="363900"/>
              <a:ext cx="1189799" cy="1045549"/>
            </a:xfrm>
            <a:prstGeom prst="rect">
              <a:avLst/>
            </a:prstGeom>
            <a:noFill/>
            <a:ln>
              <a:noFill/>
            </a:ln>
          </p:spPr>
        </p:pic>
      </p:grpSp>
      <p:grpSp>
        <p:nvGrpSpPr>
          <p:cNvPr id="725" name="Google Shape;725;p50"/>
          <p:cNvGrpSpPr/>
          <p:nvPr/>
        </p:nvGrpSpPr>
        <p:grpSpPr>
          <a:xfrm rot="909101">
            <a:off x="116967" y="384420"/>
            <a:ext cx="1015095" cy="1030016"/>
            <a:chOff x="335988" y="3393302"/>
            <a:chExt cx="1236351" cy="1254523"/>
          </a:xfrm>
        </p:grpSpPr>
        <p:sp>
          <p:nvSpPr>
            <p:cNvPr id="726" name="Google Shape;726;p50"/>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27" name="Google Shape;727;p50"/>
            <p:cNvPicPr preferRelativeResize="0"/>
            <p:nvPr/>
          </p:nvPicPr>
          <p:blipFill>
            <a:blip r:embed="rId4">
              <a:alphaModFix/>
            </a:blip>
            <a:stretch>
              <a:fillRect/>
            </a:stretch>
          </p:blipFill>
          <p:spPr>
            <a:xfrm>
              <a:off x="335987" y="3393306"/>
              <a:ext cx="1236351" cy="1254519"/>
            </a:xfrm>
            <a:prstGeom prst="rect">
              <a:avLst/>
            </a:prstGeom>
            <a:noFill/>
            <a:ln>
              <a:noFill/>
            </a:ln>
          </p:spPr>
        </p:pic>
      </p:grpSp>
      <mc:AlternateContent xmlns:mc="http://schemas.openxmlformats.org/markup-compatibility/2006" xmlns:a14="http://schemas.microsoft.com/office/drawing/2010/main">
        <mc:Choice Requires="a14">
          <p:sp>
            <p:nvSpPr>
              <p:cNvPr id="19" name="TextBox 18"/>
              <p:cNvSpPr txBox="1"/>
              <p:nvPr/>
            </p:nvSpPr>
            <p:spPr>
              <a:xfrm>
                <a:off x="1363553" y="585711"/>
                <a:ext cx="6546170" cy="1083951"/>
              </a:xfrm>
              <a:prstGeom prst="rect">
                <a:avLst/>
              </a:prstGeom>
              <a:noFill/>
            </p:spPr>
            <p:txBody>
              <a:bodyPr wrap="square" rtlCol="0">
                <a:spAutoFit/>
              </a:bodyPr>
              <a:lstStyle/>
              <a:p>
                <a:pPr algn="ctr">
                  <a:lnSpc>
                    <a:spcPct val="150000"/>
                  </a:lnSpc>
                  <a:buClr>
                    <a:srgbClr val="2D1549"/>
                  </a:buClr>
                  <a:buSzPts val="1100"/>
                  <a:defRPr/>
                </a:pPr>
                <a:r>
                  <a:rPr lang="en-US" sz="2000" b="1" smtClean="0">
                    <a:solidFill>
                      <a:srgbClr val="FFFFFF"/>
                    </a:solidFill>
                    <a:highlight>
                      <a:srgbClr val="CE4D8E"/>
                    </a:highlight>
                    <a:latin typeface="Arial" panose="020B0604020202020204" pitchFamily="34" charset="0"/>
                    <a:ea typeface="+mn-ea"/>
                    <a:cs typeface="Arial" panose="020B0604020202020204" pitchFamily="34" charset="0"/>
                  </a:rPr>
                  <a:t>Ví dụ 4:</a:t>
                </a:r>
                <a:r>
                  <a:rPr lang="en-US" sz="2000" kern="1200" smtClean="0">
                    <a:solidFill>
                      <a:srgbClr val="FFFFFF"/>
                    </a:solidFill>
                    <a:latin typeface="Arial" panose="020B0604020202020204" pitchFamily="34" charset="0"/>
                    <a:ea typeface="+mn-ea"/>
                    <a:cs typeface="Arial" panose="020B0604020202020204" pitchFamily="34" charset="0"/>
                  </a:rPr>
                  <a:t> </a:t>
                </a:r>
                <a:r>
                  <a:rPr lang="vi-VN" sz="2000" kern="1200" smtClean="0">
                    <a:solidFill>
                      <a:srgbClr val="FFFFFF"/>
                    </a:solidFill>
                    <a:latin typeface="Arial" panose="020B0604020202020204" pitchFamily="34" charset="0"/>
                    <a:ea typeface="+mn-ea"/>
                    <a:cs typeface="Arial" panose="020B0604020202020204" pitchFamily="34" charset="0"/>
                  </a:rPr>
                  <a:t> </a:t>
                </a:r>
                <a:r>
                  <a:rPr lang="vi-VN" sz="2000" kern="1200">
                    <a:latin typeface="Arial" panose="020B0604020202020204" pitchFamily="34" charset="0"/>
                    <a:ea typeface="+mn-ea"/>
                    <a:cs typeface="Arial" panose="020B0604020202020204" pitchFamily="34" charset="0"/>
                  </a:rPr>
                  <a:t>Trong không gian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𝑂𝑥𝑦𝑧</m:t>
                    </m:r>
                  </m:oMath>
                </a14:m>
                <a:r>
                  <a:rPr lang="vi-VN" sz="2000" kern="1200">
                    <a:latin typeface="Arial" panose="020B0604020202020204" pitchFamily="34" charset="0"/>
                    <a:ea typeface="+mn-ea"/>
                    <a:cs typeface="Arial" panose="020B0604020202020204" pitchFamily="34" charset="0"/>
                  </a:rPr>
                  <a:t>, </a:t>
                </a:r>
                <a:r>
                  <a:rPr lang="en-US" sz="2000" kern="1200" smtClean="0">
                    <a:latin typeface="Arial" panose="020B0604020202020204" pitchFamily="34" charset="0"/>
                    <a:ea typeface="+mn-ea"/>
                    <a:cs typeface="Arial" panose="020B0604020202020204" pitchFamily="34" charset="0"/>
                  </a:rPr>
                  <a:t>hãy tìm toạ độ của các vectơ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𝑖</m:t>
                        </m:r>
                      </m:e>
                    </m:acc>
                    <m:r>
                      <a:rPr lang="en-US" sz="2000" b="0" i="1" smtClean="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𝑗</m:t>
                        </m:r>
                      </m:e>
                    </m:acc>
                    <m:r>
                      <a:rPr lang="en-US" sz="2000" b="0" i="1" smtClean="0">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𝑘</m:t>
                        </m:r>
                      </m:e>
                    </m:acc>
                    <m:r>
                      <a:rPr lang="en-US" sz="2000" b="0" i="0" smtClean="0">
                        <a:latin typeface="Cambria Math" panose="02040503050406030204" pitchFamily="18" charset="0"/>
                        <a:ea typeface="Arial" panose="020B0604020202020204" pitchFamily="34" charset="0"/>
                        <a:cs typeface="Times New Roman" panose="02020603050405020304" pitchFamily="18" charset="0"/>
                      </a:rPr>
                      <m:t>.</m:t>
                    </m:r>
                  </m:oMath>
                </a14:m>
                <a:endParaRPr lang="vi-VN" sz="2000" kern="1200">
                  <a:latin typeface="Arial" panose="020B0604020202020204" pitchFamily="34" charset="0"/>
                  <a:ea typeface="+mn-ea"/>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63553" y="585711"/>
                <a:ext cx="6546170" cy="1083951"/>
              </a:xfrm>
              <a:prstGeom prst="rect">
                <a:avLst/>
              </a:prstGeom>
              <a:blipFill>
                <a:blip r:embed="rId5"/>
                <a:stretch>
                  <a:fillRect l="-931" r="-1862" b="-2809"/>
                </a:stretch>
              </a:blipFill>
            </p:spPr>
            <p:txBody>
              <a:bodyPr/>
              <a:lstStyle/>
              <a:p>
                <a:r>
                  <a:rPr lang="en-US">
                    <a:noFill/>
                  </a:rPr>
                  <a:t> </a:t>
                </a:r>
              </a:p>
            </p:txBody>
          </p:sp>
        </mc:Fallback>
      </mc:AlternateContent>
      <p:sp>
        <p:nvSpPr>
          <p:cNvPr id="20" name="Rectangle 19"/>
          <p:cNvSpPr/>
          <p:nvPr/>
        </p:nvSpPr>
        <p:spPr>
          <a:xfrm>
            <a:off x="4184898" y="1870278"/>
            <a:ext cx="903475" cy="40011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smtClean="0">
                <a:ln>
                  <a:noFill/>
                </a:ln>
                <a:solidFill>
                  <a:srgbClr val="023E54"/>
                </a:solidFill>
                <a:effectLst/>
                <a:uLnTx/>
                <a:uFillTx/>
                <a:latin typeface="Arial"/>
                <a:ea typeface="+mn-ea"/>
                <a:cs typeface="Arial"/>
                <a:sym typeface="Arial"/>
              </a:rPr>
              <a:t>Giải:</a:t>
            </a:r>
            <a:endParaRPr kumimoji="0" lang="en-US" sz="2000" b="1" i="1" u="sng" strike="noStrike" kern="1200" cap="none" spc="0" normalizeH="0" baseline="0" noProof="0" dirty="0">
              <a:ln>
                <a:noFill/>
              </a:ln>
              <a:solidFill>
                <a:srgbClr val="023E54"/>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288846" y="2471005"/>
                <a:ext cx="4695581" cy="1989968"/>
              </a:xfrm>
              <a:prstGeom prst="rect">
                <a:avLst/>
              </a:prstGeom>
            </p:spPr>
            <p:txBody>
              <a:bodyPr wrap="none">
                <a:spAutoFit/>
              </a:bodyPr>
              <a:lstStyle/>
              <a:p>
                <a:pPr algn="ctr">
                  <a:lnSpc>
                    <a:spcPct val="150000"/>
                  </a:lnSpc>
                  <a:spcBef>
                    <a:spcPts val="600"/>
                  </a:spcBef>
                  <a:spcAft>
                    <a:spcPts val="600"/>
                  </a:spcAft>
                  <a:buClr>
                    <a:srgbClr val="2D1549"/>
                  </a:buClr>
                  <a:buSzPts val="1100"/>
                  <a:defRPr/>
                </a:pPr>
                <a:r>
                  <a:rPr lang="en-US" sz="2000" smtClean="0">
                    <a:ea typeface="Arial" panose="020B0604020202020204" pitchFamily="34" charset="0"/>
                    <a:cs typeface="Times New Roman" panose="02020603050405020304" pitchFamily="18" charset="0"/>
                  </a:rPr>
                  <a:t>Vì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𝑖</m:t>
                        </m:r>
                      </m:e>
                    </m:acc>
                    <m:r>
                      <a:rPr lang="en-US" sz="2000" b="0" i="1" smtClean="0">
                        <a:latin typeface="Cambria Math" panose="02040503050406030204" pitchFamily="18" charset="0"/>
                        <a:ea typeface="Arial" panose="020B0604020202020204" pitchFamily="34" charset="0"/>
                        <a:cs typeface="Times New Roman" panose="02020603050405020304" pitchFamily="18" charset="0"/>
                      </a:rPr>
                      <m:t>=1</m:t>
                    </m:r>
                    <m:r>
                      <m:rPr>
                        <m:nor/>
                      </m:rPr>
                      <a:rPr lang="en-US" sz="2000" b="0" i="0" smtClean="0">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𝑖</m:t>
                        </m:r>
                      </m:e>
                    </m:acc>
                    <m:r>
                      <a:rPr lang="en-US" sz="2000" b="0" i="1" smtClean="0">
                        <a:latin typeface="Cambria Math" panose="02040503050406030204" pitchFamily="18" charset="0"/>
                        <a:ea typeface="Arial" panose="020B0604020202020204" pitchFamily="34" charset="0"/>
                        <a:cs typeface="Times New Roman" panose="02020603050405020304" pitchFamily="18" charset="0"/>
                      </a:rPr>
                      <m:t>+0.  </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𝑗</m:t>
                        </m:r>
                      </m:e>
                    </m:acc>
                    <m:r>
                      <a:rPr lang="en-US" sz="2000" b="0" i="1" smtClean="0">
                        <a:latin typeface="Cambria Math" panose="02040503050406030204" pitchFamily="18" charset="0"/>
                        <a:ea typeface="Arial" panose="020B0604020202020204" pitchFamily="34" charset="0"/>
                        <a:cs typeface="Times New Roman" panose="02020603050405020304" pitchFamily="18" charset="0"/>
                      </a:rPr>
                      <m:t>+0. </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𝑘</m:t>
                        </m:r>
                      </m:e>
                    </m:acc>
                  </m:oMath>
                </a14:m>
                <a:r>
                  <a:rPr lang="en-US" sz="2000" kern="1200" smtClean="0">
                    <a:latin typeface="Arial" panose="020B0604020202020204" pitchFamily="34" charset="0"/>
                    <a:cs typeface="Arial" panose="020B0604020202020204" pitchFamily="34" charset="0"/>
                  </a:rPr>
                  <a:t> nên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𝑖</m:t>
                        </m:r>
                      </m:e>
                    </m:acc>
                    <m:r>
                      <a:rPr lang="en-US" sz="2000" i="1">
                        <a:latin typeface="Cambria Math" panose="02040503050406030204" pitchFamily="18" charset="0"/>
                        <a:ea typeface="Arial" panose="020B0604020202020204" pitchFamily="34" charset="0"/>
                        <a:cs typeface="Times New Roman" panose="02020603050405020304" pitchFamily="18" charset="0"/>
                      </a:rPr>
                      <m:t>=</m:t>
                    </m:r>
                    <m:d>
                      <m:dPr>
                        <m:ctrlPr>
                          <a:rPr lang="en-US" sz="2000" i="1" smtClean="0">
                            <a:latin typeface="Cambria Math" panose="02040503050406030204" pitchFamily="18" charset="0"/>
                            <a:cs typeface="Times New Roman" panose="02020603050405020304" pitchFamily="18" charset="0"/>
                          </a:rPr>
                        </m:ctrlPr>
                      </m:dPr>
                      <m:e>
                        <m:r>
                          <a:rPr lang="en-US" sz="2000" b="0" i="1" smtClean="0">
                            <a:latin typeface="Cambria Math" panose="02040503050406030204" pitchFamily="18" charset="0"/>
                            <a:cs typeface="Times New Roman" panose="02020603050405020304" pitchFamily="18" charset="0"/>
                          </a:rPr>
                          <m:t>1;0;0</m:t>
                        </m:r>
                      </m:e>
                    </m:d>
                  </m:oMath>
                </a14:m>
                <a:endParaRPr lang="en-US" sz="2000" kern="1200" smtClean="0">
                  <a:latin typeface="Arial" panose="020B0604020202020204" pitchFamily="34" charset="0"/>
                  <a:cs typeface="Arial" panose="020B0604020202020204" pitchFamily="34" charset="0"/>
                </a:endParaRPr>
              </a:p>
              <a:p>
                <a:pPr algn="ctr">
                  <a:lnSpc>
                    <a:spcPct val="150000"/>
                  </a:lnSpc>
                  <a:spcBef>
                    <a:spcPts val="600"/>
                  </a:spcBef>
                  <a:spcAft>
                    <a:spcPts val="600"/>
                  </a:spcAft>
                  <a:buClr>
                    <a:srgbClr val="2D1549"/>
                  </a:buClr>
                  <a:buSzPts val="1100"/>
                  <a:defRPr/>
                </a:pPr>
                <a:r>
                  <a:rPr lang="en-US" sz="2000">
                    <a:ea typeface="Arial" panose="020B0604020202020204" pitchFamily="34" charset="0"/>
                    <a:cs typeface="Times New Roman" panose="02020603050405020304" pitchFamily="18" charset="0"/>
                  </a:rPr>
                  <a:t>Vì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b="0" i="1" smtClean="0">
                            <a:latin typeface="Cambria Math" panose="02040503050406030204" pitchFamily="18" charset="0"/>
                            <a:ea typeface="Arial" panose="020B0604020202020204" pitchFamily="34" charset="0"/>
                            <a:cs typeface="Times New Roman" panose="02020603050405020304" pitchFamily="18" charset="0"/>
                          </a:rPr>
                          <m:t>𝑗</m:t>
                        </m:r>
                      </m:e>
                    </m:acc>
                    <m:r>
                      <a:rPr lang="en-US" sz="2000" i="1">
                        <a:latin typeface="Cambria Math" panose="02040503050406030204" pitchFamily="18" charset="0"/>
                        <a:ea typeface="Arial" panose="020B0604020202020204" pitchFamily="34" charset="0"/>
                        <a:cs typeface="Times New Roman" panose="02020603050405020304" pitchFamily="18" charset="0"/>
                      </a:rPr>
                      <m:t>=</m:t>
                    </m:r>
                    <m:r>
                      <m:rPr>
                        <m:nor/>
                      </m:rPr>
                      <a:rPr lang="en-US" sz="2000" b="0" i="0" smtClean="0">
                        <a:latin typeface="Cambria Math" panose="02040503050406030204" pitchFamily="18" charset="0"/>
                        <a:ea typeface="Arial" panose="020B0604020202020204" pitchFamily="34" charset="0"/>
                        <a:cs typeface="Times New Roman" panose="02020603050405020304" pitchFamily="18" charset="0"/>
                      </a:rPr>
                      <m:t>0</m:t>
                    </m:r>
                    <m:r>
                      <m:rPr>
                        <m:nor/>
                      </m:rPr>
                      <a:rPr lang="en-US" sz="2000">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𝑖</m:t>
                        </m:r>
                      </m:e>
                    </m:acc>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b="0" i="1" smtClean="0">
                        <a:latin typeface="Cambria Math" panose="02040503050406030204" pitchFamily="18" charset="0"/>
                        <a:ea typeface="Arial" panose="020B0604020202020204" pitchFamily="34" charset="0"/>
                        <a:cs typeface="Times New Roman" panose="02020603050405020304" pitchFamily="18" charset="0"/>
                      </a:rPr>
                      <m:t>1</m:t>
                    </m:r>
                    <m:r>
                      <a:rPr lang="en-US" sz="2000" i="1">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𝑗</m:t>
                        </m:r>
                      </m:e>
                    </m:acc>
                    <m:r>
                      <a:rPr lang="en-US" sz="2000" i="1">
                        <a:latin typeface="Cambria Math" panose="02040503050406030204" pitchFamily="18" charset="0"/>
                        <a:ea typeface="Arial" panose="020B0604020202020204" pitchFamily="34" charset="0"/>
                        <a:cs typeface="Times New Roman" panose="02020603050405020304" pitchFamily="18" charset="0"/>
                      </a:rPr>
                      <m:t>+0. </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𝑘</m:t>
                        </m:r>
                      </m:e>
                    </m:acc>
                  </m:oMath>
                </a14:m>
                <a:r>
                  <a:rPr lang="en-US" sz="2000" kern="1200">
                    <a:latin typeface="Arial" panose="020B0604020202020204" pitchFamily="34" charset="0"/>
                    <a:cs typeface="Arial" panose="020B0604020202020204" pitchFamily="34" charset="0"/>
                  </a:rPr>
                  <a:t> nên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b="0" i="1" smtClean="0">
                            <a:latin typeface="Cambria Math" panose="02040503050406030204" pitchFamily="18" charset="0"/>
                            <a:ea typeface="Arial" panose="020B0604020202020204" pitchFamily="34" charset="0"/>
                            <a:cs typeface="Times New Roman" panose="02020603050405020304" pitchFamily="18" charset="0"/>
                          </a:rPr>
                          <m:t>𝑗</m:t>
                        </m:r>
                      </m:e>
                    </m:acc>
                    <m:r>
                      <a:rPr lang="en-US" sz="2000" i="1">
                        <a:latin typeface="Cambria Math" panose="02040503050406030204" pitchFamily="18" charset="0"/>
                        <a:ea typeface="Arial" panose="020B0604020202020204" pitchFamily="34" charset="0"/>
                        <a:cs typeface="Times New Roman" panose="02020603050405020304" pitchFamily="18" charset="0"/>
                      </a:rPr>
                      <m:t>=</m:t>
                    </m:r>
                    <m:d>
                      <m:dPr>
                        <m:ctrlPr>
                          <a:rPr lang="en-US" sz="2000" i="1">
                            <a:latin typeface="Cambria Math" panose="02040503050406030204" pitchFamily="18" charset="0"/>
                            <a:cs typeface="Times New Roman" panose="02020603050405020304" pitchFamily="18" charset="0"/>
                          </a:rPr>
                        </m:ctrlPr>
                      </m:dPr>
                      <m:e>
                        <m:r>
                          <a:rPr lang="en-US" sz="2000" b="0" i="1" smtClean="0">
                            <a:latin typeface="Cambria Math" panose="02040503050406030204" pitchFamily="18" charset="0"/>
                            <a:cs typeface="Times New Roman" panose="02020603050405020304" pitchFamily="18" charset="0"/>
                          </a:rPr>
                          <m:t>0</m:t>
                        </m:r>
                        <m:r>
                          <a:rPr lang="en-US" sz="2000" i="1">
                            <a:latin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cs typeface="Times New Roman" panose="02020603050405020304" pitchFamily="18" charset="0"/>
                          </a:rPr>
                          <m:t>1</m:t>
                        </m:r>
                        <m:r>
                          <a:rPr lang="en-US" sz="2000" i="1">
                            <a:latin typeface="Cambria Math" panose="02040503050406030204" pitchFamily="18" charset="0"/>
                            <a:cs typeface="Times New Roman" panose="02020603050405020304" pitchFamily="18" charset="0"/>
                          </a:rPr>
                          <m:t>;0</m:t>
                        </m:r>
                      </m:e>
                    </m:d>
                  </m:oMath>
                </a14:m>
                <a:endParaRPr lang="en-US" sz="2000" kern="1200">
                  <a:latin typeface="Arial" panose="020B0604020202020204" pitchFamily="34" charset="0"/>
                  <a:cs typeface="Arial" panose="020B0604020202020204" pitchFamily="34" charset="0"/>
                </a:endParaRPr>
              </a:p>
              <a:p>
                <a:pPr algn="ctr">
                  <a:lnSpc>
                    <a:spcPct val="150000"/>
                  </a:lnSpc>
                  <a:spcBef>
                    <a:spcPts val="600"/>
                  </a:spcBef>
                  <a:spcAft>
                    <a:spcPts val="600"/>
                  </a:spcAft>
                  <a:buClr>
                    <a:srgbClr val="2D1549"/>
                  </a:buClr>
                  <a:buSzPts val="1100"/>
                  <a:defRPr/>
                </a:pPr>
                <a:r>
                  <a:rPr lang="en-US" sz="2000">
                    <a:ea typeface="Arial" panose="020B0604020202020204" pitchFamily="34" charset="0"/>
                    <a:cs typeface="Times New Roman" panose="02020603050405020304" pitchFamily="18" charset="0"/>
                  </a:rPr>
                  <a:t>Vì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b="0" i="1" smtClean="0">
                            <a:latin typeface="Cambria Math" panose="02040503050406030204" pitchFamily="18" charset="0"/>
                            <a:ea typeface="Arial" panose="020B0604020202020204" pitchFamily="34" charset="0"/>
                            <a:cs typeface="Times New Roman" panose="02020603050405020304" pitchFamily="18" charset="0"/>
                          </a:rPr>
                          <m:t>𝑘</m:t>
                        </m:r>
                      </m:e>
                    </m:acc>
                    <m:r>
                      <a:rPr lang="en-US" sz="2000" i="1">
                        <a:latin typeface="Cambria Math" panose="02040503050406030204" pitchFamily="18" charset="0"/>
                        <a:ea typeface="Arial" panose="020B0604020202020204" pitchFamily="34" charset="0"/>
                        <a:cs typeface="Times New Roman" panose="02020603050405020304" pitchFamily="18" charset="0"/>
                      </a:rPr>
                      <m:t>=</m:t>
                    </m:r>
                    <m:r>
                      <m:rPr>
                        <m:nor/>
                      </m:rPr>
                      <a:rPr lang="en-US" sz="2000" b="0" i="0" smtClean="0">
                        <a:latin typeface="Cambria Math" panose="02040503050406030204" pitchFamily="18" charset="0"/>
                        <a:ea typeface="Arial" panose="020B0604020202020204" pitchFamily="34" charset="0"/>
                        <a:cs typeface="Times New Roman" panose="02020603050405020304" pitchFamily="18" charset="0"/>
                      </a:rPr>
                      <m:t>0</m:t>
                    </m:r>
                    <m:r>
                      <m:rPr>
                        <m:nor/>
                      </m:rPr>
                      <a:rPr lang="en-US" sz="2000">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𝑖</m:t>
                        </m:r>
                      </m:e>
                    </m:acc>
                    <m:r>
                      <a:rPr lang="en-US" sz="2000" i="1">
                        <a:latin typeface="Cambria Math" panose="02040503050406030204" pitchFamily="18" charset="0"/>
                        <a:ea typeface="Arial" panose="020B0604020202020204" pitchFamily="34" charset="0"/>
                        <a:cs typeface="Times New Roman" panose="02020603050405020304" pitchFamily="18" charset="0"/>
                      </a:rPr>
                      <m:t>+0.  </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𝑗</m:t>
                        </m:r>
                      </m:e>
                    </m:acc>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b="0" i="1" smtClean="0">
                        <a:latin typeface="Cambria Math" panose="02040503050406030204" pitchFamily="18" charset="0"/>
                        <a:ea typeface="Arial" panose="020B0604020202020204" pitchFamily="34" charset="0"/>
                        <a:cs typeface="Times New Roman" panose="02020603050405020304" pitchFamily="18" charset="0"/>
                      </a:rPr>
                      <m:t>1</m:t>
                    </m:r>
                    <m:r>
                      <a:rPr lang="en-US" sz="2000" i="1" smtClean="0">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𝑘</m:t>
                        </m:r>
                      </m:e>
                    </m:acc>
                  </m:oMath>
                </a14:m>
                <a:r>
                  <a:rPr lang="en-US" sz="2000" kern="1200">
                    <a:latin typeface="Arial" panose="020B0604020202020204" pitchFamily="34" charset="0"/>
                    <a:cs typeface="Arial" panose="020B0604020202020204" pitchFamily="34" charset="0"/>
                  </a:rPr>
                  <a:t> nên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b="0" i="1" smtClean="0">
                            <a:latin typeface="Cambria Math" panose="02040503050406030204" pitchFamily="18" charset="0"/>
                            <a:ea typeface="Arial" panose="020B0604020202020204" pitchFamily="34" charset="0"/>
                            <a:cs typeface="Times New Roman" panose="02020603050405020304" pitchFamily="18" charset="0"/>
                          </a:rPr>
                          <m:t>𝑘</m:t>
                        </m:r>
                      </m:e>
                    </m:acc>
                    <m:r>
                      <a:rPr lang="en-US" sz="2000" i="1">
                        <a:latin typeface="Cambria Math" panose="02040503050406030204" pitchFamily="18" charset="0"/>
                        <a:ea typeface="Arial" panose="020B0604020202020204" pitchFamily="34" charset="0"/>
                        <a:cs typeface="Times New Roman" panose="02020603050405020304" pitchFamily="18" charset="0"/>
                      </a:rPr>
                      <m:t>=</m:t>
                    </m:r>
                    <m:d>
                      <m:dPr>
                        <m:ctrlPr>
                          <a:rPr lang="en-US" sz="2000" i="1">
                            <a:latin typeface="Cambria Math" panose="02040503050406030204" pitchFamily="18" charset="0"/>
                            <a:cs typeface="Times New Roman" panose="02020603050405020304" pitchFamily="18" charset="0"/>
                          </a:rPr>
                        </m:ctrlPr>
                      </m:dPr>
                      <m:e>
                        <m:r>
                          <a:rPr lang="en-US" sz="2000" b="0" i="1" smtClean="0">
                            <a:latin typeface="Cambria Math" panose="02040503050406030204" pitchFamily="18" charset="0"/>
                            <a:cs typeface="Times New Roman" panose="02020603050405020304" pitchFamily="18" charset="0"/>
                          </a:rPr>
                          <m:t>0</m:t>
                        </m:r>
                        <m:r>
                          <a:rPr lang="en-US" sz="2000" i="1">
                            <a:latin typeface="Cambria Math" panose="02040503050406030204" pitchFamily="18" charset="0"/>
                            <a:cs typeface="Times New Roman" panose="02020603050405020304" pitchFamily="18" charset="0"/>
                          </a:rPr>
                          <m:t>;0;</m:t>
                        </m:r>
                        <m:r>
                          <a:rPr lang="en-US" sz="2000" b="0" i="1" smtClean="0">
                            <a:latin typeface="Cambria Math" panose="02040503050406030204" pitchFamily="18" charset="0"/>
                            <a:cs typeface="Times New Roman" panose="02020603050405020304" pitchFamily="18" charset="0"/>
                          </a:rPr>
                          <m:t>1</m:t>
                        </m:r>
                      </m:e>
                    </m:d>
                  </m:oMath>
                </a14:m>
                <a:endParaRPr lang="en-US" sz="2000" kern="12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88846" y="2471005"/>
                <a:ext cx="4695581" cy="1989968"/>
              </a:xfrm>
              <a:prstGeom prst="rect">
                <a:avLst/>
              </a:prstGeom>
              <a:blipFill>
                <a:blip r:embed="rId6"/>
                <a:stretch>
                  <a:fillRect b="-91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anim calcmode="lin" valueType="num">
                                      <p:cBhvr>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anim calcmode="lin" valueType="num">
                                      <p:cBhvr>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6"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anim calcmode="lin" valueType="num">
                                      <p:cBhvr>
                                        <p:cTn id="3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grpSp>
        <p:nvGrpSpPr>
          <p:cNvPr id="739" name="Google Shape;739;p51"/>
          <p:cNvGrpSpPr/>
          <p:nvPr/>
        </p:nvGrpSpPr>
        <p:grpSpPr>
          <a:xfrm>
            <a:off x="263109" y="3939006"/>
            <a:ext cx="1041118" cy="1034463"/>
            <a:chOff x="8397275" y="2953713"/>
            <a:chExt cx="1302374" cy="1294050"/>
          </a:xfrm>
        </p:grpSpPr>
        <p:sp>
          <p:nvSpPr>
            <p:cNvPr id="740" name="Google Shape;740;p51"/>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741" name="Google Shape;741;p51"/>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18" name="Group 17"/>
          <p:cNvGrpSpPr/>
          <p:nvPr/>
        </p:nvGrpSpPr>
        <p:grpSpPr>
          <a:xfrm>
            <a:off x="713861" y="498760"/>
            <a:ext cx="7774621" cy="1133515"/>
            <a:chOff x="1066802" y="521190"/>
            <a:chExt cx="15549242" cy="2267028"/>
          </a:xfrm>
        </p:grpSpPr>
        <p:sp>
          <p:nvSpPr>
            <p:cNvPr id="19" name="TextBox 18"/>
            <p:cNvSpPr txBox="1"/>
            <p:nvPr/>
          </p:nvSpPr>
          <p:spPr>
            <a:xfrm>
              <a:off x="1066802" y="1015556"/>
              <a:ext cx="3845240" cy="124649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defRPr/>
              </a:pPr>
              <a:r>
                <a:rPr lang="en-US" sz="2300" b="1" kern="1200">
                  <a:solidFill>
                    <a:srgbClr val="070185"/>
                  </a:solidFill>
                  <a:ea typeface="+mn-ea"/>
                  <a:cs typeface="Arial" panose="020B0604020202020204" pitchFamily="34" charset="0"/>
                </a:rPr>
                <a:t>Luyện tập </a:t>
              </a:r>
              <a:r>
                <a:rPr lang="en-US" sz="2300" b="1" kern="1200" smtClean="0">
                  <a:solidFill>
                    <a:srgbClr val="070185"/>
                  </a:solidFill>
                  <a:ea typeface="+mn-ea"/>
                  <a:cs typeface="Arial" panose="020B0604020202020204" pitchFamily="34" charset="0"/>
                </a:rPr>
                <a:t>4</a:t>
              </a:r>
              <a:endParaRPr lang="en-US" sz="23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5230092" y="521190"/>
                  <a:ext cx="11385952" cy="2267028"/>
                </a:xfrm>
                <a:prstGeom prst="rect">
                  <a:avLst/>
                </a:prstGeom>
              </p:spPr>
              <p:txBody>
                <a:bodyPr wrap="square">
                  <a:spAutoFit/>
                </a:bodyPr>
                <a:lstStyle/>
                <a:p>
                  <a:pPr lvl="0">
                    <a:lnSpc>
                      <a:spcPct val="150000"/>
                    </a:lnSpc>
                    <a:buClr>
                      <a:srgbClr val="2D1549"/>
                    </a:buClr>
                    <a:buSzPts val="1100"/>
                    <a:defRPr/>
                  </a:pPr>
                  <a:r>
                    <a:rPr lang="vi-VN" sz="2100" kern="1200" smtClean="0">
                      <a:latin typeface="Arial" panose="020B0604020202020204" pitchFamily="34" charset="0"/>
                      <a:ea typeface="+mn-ea"/>
                      <a:cs typeface="Arial" panose="020B0604020202020204" pitchFamily="34" charset="0"/>
                    </a:rPr>
                    <a:t>Trong không gian </a:t>
                  </a:r>
                  <a14:m>
                    <m:oMath xmlns:m="http://schemas.openxmlformats.org/officeDocument/2006/math">
                      <m:r>
                        <a:rPr lang="vi-VN" sz="2100" i="1" kern="1200">
                          <a:latin typeface="Cambria Math" panose="02040503050406030204" pitchFamily="18" charset="0"/>
                          <a:ea typeface="+mn-ea"/>
                          <a:cs typeface="Arial" panose="020B0604020202020204" pitchFamily="34" charset="0"/>
                        </a:rPr>
                        <m:t>𝑂𝑥𝑦𝑧</m:t>
                      </m:r>
                    </m:oMath>
                  </a14:m>
                  <a:r>
                    <a:rPr lang="vi-VN" sz="2100" kern="1200">
                      <a:latin typeface="Arial" panose="020B0604020202020204" pitchFamily="34" charset="0"/>
                      <a:ea typeface="+mn-ea"/>
                      <a:cs typeface="Arial" panose="020B0604020202020204" pitchFamily="34" charset="0"/>
                    </a:rPr>
                    <a:t>, </a:t>
                  </a:r>
                  <a:r>
                    <a:rPr lang="en-US" sz="2100" kern="1200">
                      <a:latin typeface="Arial" panose="020B0604020202020204" pitchFamily="34" charset="0"/>
                      <a:ea typeface="+mn-ea"/>
                      <a:cs typeface="Arial" panose="020B0604020202020204" pitchFamily="34" charset="0"/>
                    </a:rPr>
                    <a:t>hãy </a:t>
                  </a:r>
                  <a:r>
                    <a:rPr lang="en-US" sz="2100" kern="1200" smtClean="0">
                      <a:latin typeface="Arial" panose="020B0604020202020204" pitchFamily="34" charset="0"/>
                      <a:ea typeface="+mn-ea"/>
                      <a:cs typeface="Arial" panose="020B0604020202020204" pitchFamily="34" charset="0"/>
                    </a:rPr>
                    <a:t>xác định </a:t>
                  </a:r>
                  <a:r>
                    <a:rPr lang="en-US" sz="2100" kern="1200">
                      <a:latin typeface="Arial" panose="020B0604020202020204" pitchFamily="34" charset="0"/>
                      <a:ea typeface="+mn-ea"/>
                      <a:cs typeface="Arial" panose="020B0604020202020204" pitchFamily="34" charset="0"/>
                    </a:rPr>
                    <a:t>toạ độ của </a:t>
                  </a:r>
                  <a:r>
                    <a:rPr lang="en-US" sz="2100" kern="1200" smtClean="0">
                      <a:latin typeface="Arial" panose="020B0604020202020204" pitchFamily="34" charset="0"/>
                      <a:ea typeface="+mn-ea"/>
                      <a:cs typeface="Arial" panose="020B0604020202020204" pitchFamily="34" charset="0"/>
                    </a:rPr>
                    <a:t>vectơ </a:t>
                  </a:r>
                  <a14:m>
                    <m:oMath xmlns:m="http://schemas.openxmlformats.org/officeDocument/2006/math">
                      <m:acc>
                        <m:accPr>
                          <m:chr m:val="⃗"/>
                          <m:ctrlPr>
                            <a:rPr lang="en-US" sz="2100" i="1">
                              <a:latin typeface="Cambria Math" panose="02040503050406030204" pitchFamily="18" charset="0"/>
                              <a:ea typeface="Arial" panose="020B0604020202020204" pitchFamily="34" charset="0"/>
                              <a:cs typeface="Times New Roman" panose="02020603050405020304" pitchFamily="18" charset="0"/>
                            </a:rPr>
                          </m:ctrlPr>
                        </m:accPr>
                        <m:e>
                          <m:r>
                            <a:rPr lang="en-US" sz="2100" i="1">
                              <a:latin typeface="Cambria Math" panose="02040503050406030204" pitchFamily="18" charset="0"/>
                              <a:ea typeface="Arial" panose="020B0604020202020204" pitchFamily="34" charset="0"/>
                              <a:cs typeface="Times New Roman" panose="02020603050405020304" pitchFamily="18" charset="0"/>
                            </a:rPr>
                            <m:t>𝑖</m:t>
                          </m:r>
                        </m:e>
                      </m:acc>
                      <m:r>
                        <a:rPr lang="en-US" sz="2100" b="0" i="1" smtClean="0">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2100" i="1">
                              <a:latin typeface="Cambria Math" panose="02040503050406030204" pitchFamily="18" charset="0"/>
                              <a:ea typeface="Arial" panose="020B0604020202020204" pitchFamily="34" charset="0"/>
                              <a:cs typeface="Times New Roman" panose="02020603050405020304" pitchFamily="18" charset="0"/>
                            </a:rPr>
                          </m:ctrlPr>
                        </m:accPr>
                        <m:e>
                          <m:r>
                            <a:rPr lang="en-US" sz="2100" i="1">
                              <a:latin typeface="Cambria Math" panose="02040503050406030204" pitchFamily="18" charset="0"/>
                              <a:ea typeface="Arial" panose="020B0604020202020204" pitchFamily="34" charset="0"/>
                              <a:cs typeface="Times New Roman" panose="02020603050405020304" pitchFamily="18" charset="0"/>
                            </a:rPr>
                            <m:t>𝑗</m:t>
                          </m:r>
                        </m:e>
                      </m:acc>
                      <m:r>
                        <a:rPr lang="en-US" sz="2100" b="0" i="1" smtClean="0">
                          <a:latin typeface="Cambria Math" panose="02040503050406030204" pitchFamily="18" charset="0"/>
                          <a:ea typeface="Arial" panose="020B0604020202020204" pitchFamily="34" charset="0"/>
                          <a:cs typeface="Times New Roman" panose="02020603050405020304" pitchFamily="18" charset="0"/>
                        </a:rPr>
                        <m:t>+5</m:t>
                      </m:r>
                      <m:acc>
                        <m:accPr>
                          <m:chr m:val="⃗"/>
                          <m:ctrlPr>
                            <a:rPr lang="en-US" sz="2100" i="1">
                              <a:latin typeface="Cambria Math" panose="02040503050406030204" pitchFamily="18" charset="0"/>
                              <a:ea typeface="Arial" panose="020B0604020202020204" pitchFamily="34" charset="0"/>
                              <a:cs typeface="Times New Roman" panose="02020603050405020304" pitchFamily="18" charset="0"/>
                            </a:rPr>
                          </m:ctrlPr>
                        </m:accPr>
                        <m:e>
                          <m:r>
                            <a:rPr lang="en-US" sz="2100" i="1">
                              <a:latin typeface="Cambria Math" panose="02040503050406030204" pitchFamily="18" charset="0"/>
                              <a:ea typeface="Arial" panose="020B0604020202020204" pitchFamily="34" charset="0"/>
                              <a:cs typeface="Times New Roman" panose="02020603050405020304" pitchFamily="18" charset="0"/>
                            </a:rPr>
                            <m:t>𝑘</m:t>
                          </m:r>
                        </m:e>
                      </m:acc>
                      <m:r>
                        <a:rPr lang="en-US" sz="2100">
                          <a:latin typeface="Cambria Math" panose="02040503050406030204" pitchFamily="18" charset="0"/>
                          <a:ea typeface="Arial" panose="020B0604020202020204" pitchFamily="34" charset="0"/>
                          <a:cs typeface="Times New Roman" panose="02020603050405020304" pitchFamily="18" charset="0"/>
                        </a:rPr>
                        <m:t>.</m:t>
                      </m:r>
                    </m:oMath>
                  </a14:m>
                  <a:endParaRPr lang="vi-VN" sz="2100" kern="1200">
                    <a:latin typeface="Arial" panose="020B0604020202020204" pitchFamily="34" charset="0"/>
                    <a:ea typeface="+mn-ea"/>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5230092" y="521190"/>
                  <a:ext cx="11385952" cy="2267028"/>
                </a:xfrm>
                <a:prstGeom prst="rect">
                  <a:avLst/>
                </a:prstGeom>
                <a:blipFill>
                  <a:blip r:embed="rId4"/>
                  <a:stretch>
                    <a:fillRect l="-1286" b="-2688"/>
                  </a:stretch>
                </a:blipFill>
              </p:spPr>
              <p:txBody>
                <a:bodyPr/>
                <a:lstStyle/>
                <a:p>
                  <a:r>
                    <a:rPr lang="en-US">
                      <a:noFill/>
                    </a:rPr>
                    <a:t> </a:t>
                  </a:r>
                </a:p>
              </p:txBody>
            </p:sp>
          </mc:Fallback>
        </mc:AlternateContent>
      </p:grpSp>
      <p:sp>
        <p:nvSpPr>
          <p:cNvPr id="21" name="Rectangle 20"/>
          <p:cNvSpPr/>
          <p:nvPr/>
        </p:nvSpPr>
        <p:spPr>
          <a:xfrm>
            <a:off x="1223433" y="1815100"/>
            <a:ext cx="903475" cy="415498"/>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1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2100" b="1" i="1" u="sng" strike="noStrike" kern="120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795506" y="2348731"/>
                <a:ext cx="6118529" cy="1843838"/>
              </a:xfrm>
              <a:prstGeom prst="rect">
                <a:avLst/>
              </a:prstGeom>
            </p:spPr>
            <p:txBody>
              <a:bodyPr wrap="square">
                <a:spAutoFit/>
              </a:bodyPr>
              <a:lstStyle/>
              <a:p>
                <a:pPr algn="just">
                  <a:lnSpc>
                    <a:spcPct val="150000"/>
                  </a:lnSpc>
                  <a:spcBef>
                    <a:spcPts val="300"/>
                  </a:spcBef>
                  <a:spcAft>
                    <a:spcPts val="300"/>
                  </a:spcAft>
                </a:pPr>
                <a:r>
                  <a:rPr lang="en-US" sz="2100">
                    <a:latin typeface="+mj-lt"/>
                    <a:ea typeface="Arial" panose="020B0604020202020204" pitchFamily="34" charset="0"/>
                    <a:cs typeface="Times New Roman" panose="02020603050405020304" pitchFamily="18" charset="0"/>
                  </a:rPr>
                  <a:t>Ta có </a:t>
                </a:r>
                <a14:m>
                  <m:oMath xmlns:m="http://schemas.openxmlformats.org/officeDocument/2006/math">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21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𝑗</m:t>
                        </m:r>
                      </m:e>
                    </m:acc>
                    <m:r>
                      <a:rPr lang="en-US" sz="2100" i="1">
                        <a:effectLst/>
                        <a:latin typeface="Cambria Math" panose="02040503050406030204" pitchFamily="18" charset="0"/>
                        <a:ea typeface="Arial" panose="020B0604020202020204" pitchFamily="34" charset="0"/>
                        <a:cs typeface="Times New Roman" panose="02020603050405020304" pitchFamily="18" charset="0"/>
                      </a:rPr>
                      <m:t>+5</m:t>
                    </m:r>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𝑘</m:t>
                        </m:r>
                      </m:e>
                    </m:acc>
                  </m:oMath>
                </a14:m>
                <a:r>
                  <a:rPr lang="en-US" sz="2100">
                    <a:effectLst/>
                    <a:latin typeface="+mj-lt"/>
                    <a:ea typeface="PMingLiU"/>
                    <a:cs typeface="Times New Roman" panose="02020603050405020304" pitchFamily="18" charset="0"/>
                  </a:rPr>
                  <a:t> </a:t>
                </a:r>
                <a:endParaRPr lang="en-US" sz="2100" smtClean="0">
                  <a:effectLst/>
                  <a:latin typeface="+mj-lt"/>
                  <a:ea typeface="PMingLiU"/>
                  <a:cs typeface="Times New Roman" panose="02020603050405020304" pitchFamily="18" charset="0"/>
                </a:endParaRPr>
              </a:p>
              <a:p>
                <a:pPr algn="just">
                  <a:lnSpc>
                    <a:spcPct val="150000"/>
                  </a:lnSpc>
                  <a:spcBef>
                    <a:spcPts val="300"/>
                  </a:spcBef>
                  <a:spcAft>
                    <a:spcPts val="300"/>
                  </a:spcAft>
                </a:pPr>
                <a:r>
                  <a:rPr lang="en-US" sz="2100" smtClean="0">
                    <a:effectLst/>
                    <a:latin typeface="+mj-lt"/>
                    <a:ea typeface="PMingLiU"/>
                    <a:cs typeface="Times New Roman" panose="02020603050405020304" pitchFamily="18" charset="0"/>
                  </a:rPr>
                  <a:t>suy </a:t>
                </a:r>
                <a:r>
                  <a:rPr lang="en-US" sz="2100">
                    <a:effectLst/>
                    <a:latin typeface="+mj-lt"/>
                    <a:ea typeface="PMingLiU"/>
                    <a:cs typeface="Times New Roman" panose="02020603050405020304" pitchFamily="18" charset="0"/>
                  </a:rPr>
                  <a:t>ra </a:t>
                </a:r>
                <a14:m>
                  <m:oMath xmlns:m="http://schemas.openxmlformats.org/officeDocument/2006/math">
                    <m:r>
                      <a:rPr lang="en-US" sz="2100" i="1">
                        <a:effectLst/>
                        <a:latin typeface="Cambria Math" panose="02040503050406030204" pitchFamily="18" charset="0"/>
                        <a:ea typeface="PMingLiU"/>
                        <a:cs typeface="Times New Roman" panose="02020603050405020304" pitchFamily="18" charset="0"/>
                      </a:rPr>
                      <m:t>𝑥</m:t>
                    </m:r>
                    <m:r>
                      <a:rPr lang="en-US" sz="2100" i="1">
                        <a:effectLst/>
                        <a:latin typeface="Cambria Math" panose="02040503050406030204" pitchFamily="18" charset="0"/>
                        <a:ea typeface="PMingLiU"/>
                        <a:cs typeface="Times New Roman" panose="02020603050405020304" pitchFamily="18" charset="0"/>
                      </a:rPr>
                      <m:t>=1;</m:t>
                    </m:r>
                    <m:r>
                      <a:rPr lang="en-US" sz="2100" i="1">
                        <a:effectLst/>
                        <a:latin typeface="Cambria Math" panose="02040503050406030204" pitchFamily="18" charset="0"/>
                        <a:ea typeface="PMingLiU"/>
                        <a:cs typeface="Times New Roman" panose="02020603050405020304" pitchFamily="18" charset="0"/>
                      </a:rPr>
                      <m:t>𝑦</m:t>
                    </m:r>
                    <m:r>
                      <a:rPr lang="en-US" sz="2100" i="1">
                        <a:effectLst/>
                        <a:latin typeface="Cambria Math" panose="02040503050406030204" pitchFamily="18" charset="0"/>
                        <a:ea typeface="PMingLiU"/>
                        <a:cs typeface="Times New Roman" panose="02020603050405020304" pitchFamily="18" charset="0"/>
                      </a:rPr>
                      <m:t>=2;</m:t>
                    </m:r>
                    <m:r>
                      <a:rPr lang="en-US" sz="2100" i="1">
                        <a:effectLst/>
                        <a:latin typeface="Cambria Math" panose="02040503050406030204" pitchFamily="18" charset="0"/>
                        <a:ea typeface="PMingLiU"/>
                        <a:cs typeface="Times New Roman" panose="02020603050405020304" pitchFamily="18" charset="0"/>
                      </a:rPr>
                      <m:t>𝑧</m:t>
                    </m:r>
                    <m:r>
                      <a:rPr lang="en-US" sz="2100" i="1">
                        <a:effectLst/>
                        <a:latin typeface="Cambria Math" panose="02040503050406030204" pitchFamily="18" charset="0"/>
                        <a:ea typeface="PMingLiU"/>
                        <a:cs typeface="Times New Roman" panose="02020603050405020304" pitchFamily="18" charset="0"/>
                      </a:rPr>
                      <m:t>=5</m:t>
                    </m:r>
                  </m:oMath>
                </a14:m>
                <a:endParaRPr lang="en-US" sz="2100">
                  <a:latin typeface="+mj-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2100">
                    <a:effectLst/>
                    <a:latin typeface="+mj-lt"/>
                    <a:ea typeface="Arial" panose="020B0604020202020204" pitchFamily="34" charset="0"/>
                    <a:cs typeface="Times New Roman" panose="02020603050405020304" pitchFamily="18" charset="0"/>
                  </a:rPr>
                  <a:t>Vây tọa độ của vectơ </a:t>
                </a:r>
                <a14:m>
                  <m:oMath xmlns:m="http://schemas.openxmlformats.org/officeDocument/2006/math">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2100" i="1">
                        <a:effectLst/>
                        <a:latin typeface="Cambria Math" panose="02040503050406030204" pitchFamily="18" charset="0"/>
                        <a:ea typeface="Arial" panose="020B0604020202020204" pitchFamily="34" charset="0"/>
                        <a:cs typeface="Times New Roman" panose="02020603050405020304" pitchFamily="18" charset="0"/>
                      </a:rPr>
                      <m:t>+2</m:t>
                    </m:r>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𝑗</m:t>
                        </m:r>
                      </m:e>
                    </m:acc>
                    <m:r>
                      <a:rPr lang="en-US" sz="2100" i="1">
                        <a:effectLst/>
                        <a:latin typeface="Cambria Math" panose="02040503050406030204" pitchFamily="18" charset="0"/>
                        <a:ea typeface="Arial" panose="020B0604020202020204" pitchFamily="34" charset="0"/>
                        <a:cs typeface="Times New Roman" panose="02020603050405020304" pitchFamily="18" charset="0"/>
                      </a:rPr>
                      <m:t>+5</m:t>
                    </m:r>
                    <m:acc>
                      <m:accPr>
                        <m:chr m:val="⃗"/>
                        <m:ctrlPr>
                          <a:rPr lang="en-US" sz="21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100" i="1">
                            <a:effectLst/>
                            <a:latin typeface="Cambria Math" panose="02040503050406030204" pitchFamily="18" charset="0"/>
                            <a:ea typeface="Arial" panose="020B0604020202020204" pitchFamily="34" charset="0"/>
                            <a:cs typeface="Times New Roman" panose="02020603050405020304" pitchFamily="18" charset="0"/>
                          </a:rPr>
                          <m:t>𝑘</m:t>
                        </m:r>
                      </m:e>
                    </m:acc>
                  </m:oMath>
                </a14:m>
                <a:r>
                  <a:rPr lang="en-US" sz="2100">
                    <a:effectLst/>
                    <a:latin typeface="+mj-lt"/>
                    <a:ea typeface="PMingLiU"/>
                    <a:cs typeface="Times New Roman" panose="02020603050405020304" pitchFamily="18" charset="0"/>
                  </a:rPr>
                  <a:t> là </a:t>
                </a:r>
                <a14:m>
                  <m:oMath xmlns:m="http://schemas.openxmlformats.org/officeDocument/2006/math">
                    <m:d>
                      <m:dPr>
                        <m:ctrlPr>
                          <a:rPr lang="en-US" sz="2100" i="1">
                            <a:effectLst/>
                            <a:latin typeface="Cambria Math" panose="02040503050406030204" pitchFamily="18" charset="0"/>
                            <a:ea typeface="PMingLiU"/>
                            <a:cs typeface="Times New Roman" panose="02020603050405020304" pitchFamily="18" charset="0"/>
                          </a:rPr>
                        </m:ctrlPr>
                      </m:dPr>
                      <m:e>
                        <m:r>
                          <a:rPr lang="en-US" sz="2100" i="1">
                            <a:effectLst/>
                            <a:latin typeface="Cambria Math" panose="02040503050406030204" pitchFamily="18" charset="0"/>
                            <a:ea typeface="PMingLiU"/>
                            <a:cs typeface="Times New Roman" panose="02020603050405020304" pitchFamily="18" charset="0"/>
                          </a:rPr>
                          <m:t>1;2;5</m:t>
                        </m:r>
                      </m:e>
                    </m:d>
                  </m:oMath>
                </a14:m>
                <a:r>
                  <a:rPr lang="en-US" sz="2100">
                    <a:effectLst/>
                    <a:latin typeface="+mj-lt"/>
                    <a:ea typeface="PMingLiU"/>
                    <a:cs typeface="Times New Roman" panose="02020603050405020304" pitchFamily="18" charset="0"/>
                  </a:rPr>
                  <a:t>.</a:t>
                </a:r>
                <a:endParaRPr lang="en-US" sz="2100">
                  <a:latin typeface="+mj-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795506" y="2348731"/>
                <a:ext cx="6118529" cy="1843838"/>
              </a:xfrm>
              <a:prstGeom prst="rect">
                <a:avLst/>
              </a:prstGeom>
              <a:blipFill>
                <a:blip r:embed="rId5"/>
                <a:stretch>
                  <a:fillRect l="-1196" b="-1320"/>
                </a:stretch>
              </a:blipFill>
            </p:spPr>
            <p:txBody>
              <a:bodyPr/>
              <a:lstStyle/>
              <a:p>
                <a:r>
                  <a:rPr lang="en-US">
                    <a:noFill/>
                  </a:rPr>
                  <a:t> </a:t>
                </a:r>
              </a:p>
            </p:txBody>
          </p:sp>
        </mc:Fallback>
      </mc:AlternateContent>
      <p:grpSp>
        <p:nvGrpSpPr>
          <p:cNvPr id="23" name="Google Shape;1156;p66"/>
          <p:cNvGrpSpPr/>
          <p:nvPr/>
        </p:nvGrpSpPr>
        <p:grpSpPr>
          <a:xfrm>
            <a:off x="7152234" y="4589598"/>
            <a:ext cx="1843797" cy="384121"/>
            <a:chOff x="3128874" y="3712979"/>
            <a:chExt cx="1843797" cy="384121"/>
          </a:xfrm>
        </p:grpSpPr>
        <p:sp>
          <p:nvSpPr>
            <p:cNvPr id="24" name="Google Shape;1157;p66"/>
            <p:cNvSpPr/>
            <p:nvPr/>
          </p:nvSpPr>
          <p:spPr>
            <a:xfrm>
              <a:off x="3128874" y="3712979"/>
              <a:ext cx="1843797" cy="384121"/>
            </a:xfrm>
            <a:custGeom>
              <a:avLst/>
              <a:gdLst/>
              <a:ahLst/>
              <a:cxnLst/>
              <a:rect l="l" t="t" r="r" b="b"/>
              <a:pathLst>
                <a:path w="3478863" h="724757" extrusionOk="0">
                  <a:moveTo>
                    <a:pt x="3476866" y="234791"/>
                  </a:moveTo>
                  <a:cubicBezTo>
                    <a:pt x="3476770" y="234124"/>
                    <a:pt x="3476485" y="233458"/>
                    <a:pt x="3476390" y="232886"/>
                  </a:cubicBezTo>
                  <a:cubicBezTo>
                    <a:pt x="3476104" y="231457"/>
                    <a:pt x="3475724" y="230124"/>
                    <a:pt x="3475248" y="228695"/>
                  </a:cubicBezTo>
                  <a:cubicBezTo>
                    <a:pt x="3474962" y="227933"/>
                    <a:pt x="3474581" y="227171"/>
                    <a:pt x="3474201" y="226409"/>
                  </a:cubicBezTo>
                  <a:cubicBezTo>
                    <a:pt x="3473630" y="225171"/>
                    <a:pt x="3473154" y="223933"/>
                    <a:pt x="3472488" y="222599"/>
                  </a:cubicBezTo>
                  <a:cubicBezTo>
                    <a:pt x="3472012" y="221837"/>
                    <a:pt x="3471441" y="220980"/>
                    <a:pt x="3470965" y="220218"/>
                  </a:cubicBezTo>
                  <a:cubicBezTo>
                    <a:pt x="3470204" y="218980"/>
                    <a:pt x="3469538" y="217837"/>
                    <a:pt x="3468681" y="216598"/>
                  </a:cubicBezTo>
                  <a:cubicBezTo>
                    <a:pt x="3468110" y="215741"/>
                    <a:pt x="3467349" y="214979"/>
                    <a:pt x="3466683" y="214122"/>
                  </a:cubicBezTo>
                  <a:cubicBezTo>
                    <a:pt x="3465731" y="212979"/>
                    <a:pt x="3464875" y="211741"/>
                    <a:pt x="3463733" y="210598"/>
                  </a:cubicBezTo>
                  <a:cubicBezTo>
                    <a:pt x="3462972" y="209740"/>
                    <a:pt x="3462115" y="208979"/>
                    <a:pt x="3461354" y="208121"/>
                  </a:cubicBezTo>
                  <a:cubicBezTo>
                    <a:pt x="3460212" y="206978"/>
                    <a:pt x="3459070" y="205835"/>
                    <a:pt x="3457833" y="204692"/>
                  </a:cubicBezTo>
                  <a:cubicBezTo>
                    <a:pt x="3456976" y="203835"/>
                    <a:pt x="3455929" y="203073"/>
                    <a:pt x="3454977" y="202216"/>
                  </a:cubicBezTo>
                  <a:cubicBezTo>
                    <a:pt x="3453645" y="201073"/>
                    <a:pt x="3452313" y="199930"/>
                    <a:pt x="3450885" y="198787"/>
                  </a:cubicBezTo>
                  <a:cubicBezTo>
                    <a:pt x="3449839" y="197929"/>
                    <a:pt x="3448697" y="197167"/>
                    <a:pt x="3447555" y="196310"/>
                  </a:cubicBezTo>
                  <a:cubicBezTo>
                    <a:pt x="3446032" y="195167"/>
                    <a:pt x="3444509" y="194024"/>
                    <a:pt x="3442892" y="192976"/>
                  </a:cubicBezTo>
                  <a:cubicBezTo>
                    <a:pt x="3441654" y="192119"/>
                    <a:pt x="3440417" y="191357"/>
                    <a:pt x="3439180" y="190500"/>
                  </a:cubicBezTo>
                  <a:cubicBezTo>
                    <a:pt x="3437467" y="189357"/>
                    <a:pt x="3435754" y="188309"/>
                    <a:pt x="3433946" y="187166"/>
                  </a:cubicBezTo>
                  <a:cubicBezTo>
                    <a:pt x="3432614" y="186309"/>
                    <a:pt x="3431186" y="185547"/>
                    <a:pt x="3429759" y="184690"/>
                  </a:cubicBezTo>
                  <a:cubicBezTo>
                    <a:pt x="3427856" y="183547"/>
                    <a:pt x="3425952" y="182499"/>
                    <a:pt x="3423954" y="181356"/>
                  </a:cubicBezTo>
                  <a:cubicBezTo>
                    <a:pt x="3422431" y="180499"/>
                    <a:pt x="3420908" y="179737"/>
                    <a:pt x="3419290" y="178879"/>
                  </a:cubicBezTo>
                  <a:cubicBezTo>
                    <a:pt x="3417197" y="177832"/>
                    <a:pt x="3415103" y="176689"/>
                    <a:pt x="3413010" y="175641"/>
                  </a:cubicBezTo>
                  <a:cubicBezTo>
                    <a:pt x="3411392" y="174784"/>
                    <a:pt x="3409584" y="174022"/>
                    <a:pt x="3407871" y="173164"/>
                  </a:cubicBezTo>
                  <a:cubicBezTo>
                    <a:pt x="3405682" y="172117"/>
                    <a:pt x="3403398" y="171069"/>
                    <a:pt x="3401114" y="170021"/>
                  </a:cubicBezTo>
                  <a:cubicBezTo>
                    <a:pt x="3399306" y="169164"/>
                    <a:pt x="3397403" y="168402"/>
                    <a:pt x="3395594" y="167545"/>
                  </a:cubicBezTo>
                  <a:cubicBezTo>
                    <a:pt x="3393215" y="166497"/>
                    <a:pt x="3390836" y="165449"/>
                    <a:pt x="3388362" y="164401"/>
                  </a:cubicBezTo>
                  <a:cubicBezTo>
                    <a:pt x="3386363" y="163544"/>
                    <a:pt x="3384365" y="162782"/>
                    <a:pt x="3382271" y="161925"/>
                  </a:cubicBezTo>
                  <a:cubicBezTo>
                    <a:pt x="3379797" y="160877"/>
                    <a:pt x="3377228" y="159925"/>
                    <a:pt x="3374658" y="158877"/>
                  </a:cubicBezTo>
                  <a:cubicBezTo>
                    <a:pt x="3372469" y="158020"/>
                    <a:pt x="3370280" y="157163"/>
                    <a:pt x="3367996" y="156400"/>
                  </a:cubicBezTo>
                  <a:cubicBezTo>
                    <a:pt x="3365332" y="155448"/>
                    <a:pt x="3362762" y="154496"/>
                    <a:pt x="3360003" y="153543"/>
                  </a:cubicBezTo>
                  <a:cubicBezTo>
                    <a:pt x="3357623" y="152686"/>
                    <a:pt x="3355149" y="151829"/>
                    <a:pt x="3352770" y="150971"/>
                  </a:cubicBezTo>
                  <a:cubicBezTo>
                    <a:pt x="3350105" y="150019"/>
                    <a:pt x="3347345" y="149066"/>
                    <a:pt x="3344586" y="148209"/>
                  </a:cubicBezTo>
                  <a:cubicBezTo>
                    <a:pt x="3341921" y="147352"/>
                    <a:pt x="3339352" y="146494"/>
                    <a:pt x="3336592" y="145637"/>
                  </a:cubicBezTo>
                  <a:cubicBezTo>
                    <a:pt x="3333832" y="144780"/>
                    <a:pt x="3331072" y="143827"/>
                    <a:pt x="3328217" y="142970"/>
                  </a:cubicBezTo>
                  <a:cubicBezTo>
                    <a:pt x="3325362" y="142113"/>
                    <a:pt x="3322507" y="141160"/>
                    <a:pt x="3319557" y="140303"/>
                  </a:cubicBezTo>
                  <a:cubicBezTo>
                    <a:pt x="3316797" y="139446"/>
                    <a:pt x="3313943" y="138589"/>
                    <a:pt x="3310993" y="137731"/>
                  </a:cubicBezTo>
                  <a:cubicBezTo>
                    <a:pt x="3307852" y="136779"/>
                    <a:pt x="3304712" y="135922"/>
                    <a:pt x="3301476" y="134969"/>
                  </a:cubicBezTo>
                  <a:cubicBezTo>
                    <a:pt x="3298716" y="134207"/>
                    <a:pt x="3295861" y="133445"/>
                    <a:pt x="3293006" y="132588"/>
                  </a:cubicBezTo>
                  <a:cubicBezTo>
                    <a:pt x="3289580" y="131635"/>
                    <a:pt x="3286059" y="130683"/>
                    <a:pt x="3282538" y="129730"/>
                  </a:cubicBezTo>
                  <a:cubicBezTo>
                    <a:pt x="3279778" y="128968"/>
                    <a:pt x="3277018" y="128302"/>
                    <a:pt x="3274259" y="127540"/>
                  </a:cubicBezTo>
                  <a:cubicBezTo>
                    <a:pt x="3270452" y="126587"/>
                    <a:pt x="3266645" y="125539"/>
                    <a:pt x="3262744" y="124587"/>
                  </a:cubicBezTo>
                  <a:cubicBezTo>
                    <a:pt x="3260174" y="123920"/>
                    <a:pt x="3257509" y="123254"/>
                    <a:pt x="3254845" y="122587"/>
                  </a:cubicBezTo>
                  <a:cubicBezTo>
                    <a:pt x="3250657" y="121539"/>
                    <a:pt x="3246375" y="120491"/>
                    <a:pt x="3242093" y="119539"/>
                  </a:cubicBezTo>
                  <a:cubicBezTo>
                    <a:pt x="3239713" y="118967"/>
                    <a:pt x="3237239" y="118396"/>
                    <a:pt x="3234765" y="117824"/>
                  </a:cubicBezTo>
                  <a:cubicBezTo>
                    <a:pt x="3230102" y="116776"/>
                    <a:pt x="3225344" y="115633"/>
                    <a:pt x="3220585" y="114586"/>
                  </a:cubicBezTo>
                  <a:cubicBezTo>
                    <a:pt x="3218492" y="114109"/>
                    <a:pt x="3216303" y="113633"/>
                    <a:pt x="3214114" y="113157"/>
                  </a:cubicBezTo>
                  <a:cubicBezTo>
                    <a:pt x="3208880" y="112014"/>
                    <a:pt x="3203646" y="110871"/>
                    <a:pt x="3198222" y="109728"/>
                  </a:cubicBezTo>
                  <a:cubicBezTo>
                    <a:pt x="3196509" y="109347"/>
                    <a:pt x="3194700" y="108966"/>
                    <a:pt x="3192892" y="108585"/>
                  </a:cubicBezTo>
                  <a:cubicBezTo>
                    <a:pt x="3186992" y="107347"/>
                    <a:pt x="3181092" y="106108"/>
                    <a:pt x="3175001" y="104870"/>
                  </a:cubicBezTo>
                  <a:cubicBezTo>
                    <a:pt x="3173859" y="104680"/>
                    <a:pt x="3172622" y="104394"/>
                    <a:pt x="3171480" y="104204"/>
                  </a:cubicBezTo>
                  <a:cubicBezTo>
                    <a:pt x="3164723" y="102870"/>
                    <a:pt x="3157967" y="101537"/>
                    <a:pt x="3151115" y="100203"/>
                  </a:cubicBezTo>
                  <a:cubicBezTo>
                    <a:pt x="3150639" y="100108"/>
                    <a:pt x="3150163" y="100013"/>
                    <a:pt x="3149687" y="99917"/>
                  </a:cubicBezTo>
                  <a:cubicBezTo>
                    <a:pt x="2844397" y="41434"/>
                    <a:pt x="2353534" y="2667"/>
                    <a:pt x="1796246" y="190"/>
                  </a:cubicBezTo>
                  <a:cubicBezTo>
                    <a:pt x="1777213" y="95"/>
                    <a:pt x="1757989" y="0"/>
                    <a:pt x="1738671" y="0"/>
                  </a:cubicBezTo>
                  <a:cubicBezTo>
                    <a:pt x="778357" y="0"/>
                    <a:pt x="0" y="107537"/>
                    <a:pt x="0" y="240411"/>
                  </a:cubicBezTo>
                  <a:lnTo>
                    <a:pt x="1427" y="484632"/>
                  </a:lnTo>
                  <a:cubicBezTo>
                    <a:pt x="1427" y="617220"/>
                    <a:pt x="779880" y="724757"/>
                    <a:pt x="1740098" y="724757"/>
                  </a:cubicBezTo>
                  <a:cubicBezTo>
                    <a:pt x="1768362" y="724757"/>
                    <a:pt x="1796246" y="724757"/>
                    <a:pt x="1823844" y="724472"/>
                  </a:cubicBezTo>
                  <a:cubicBezTo>
                    <a:pt x="2745330" y="718375"/>
                    <a:pt x="3478864" y="613410"/>
                    <a:pt x="3478864" y="484632"/>
                  </a:cubicBezTo>
                  <a:lnTo>
                    <a:pt x="3477437" y="240411"/>
                  </a:lnTo>
                  <a:cubicBezTo>
                    <a:pt x="3477437" y="238887"/>
                    <a:pt x="3477246" y="236887"/>
                    <a:pt x="3476866" y="23479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5" name="Google Shape;1158;p66"/>
            <p:cNvPicPr preferRelativeResize="0"/>
            <p:nvPr/>
          </p:nvPicPr>
          <p:blipFill>
            <a:blip r:embed="rId6">
              <a:alphaModFix/>
            </a:blip>
            <a:stretch>
              <a:fillRect/>
            </a:stretch>
          </p:blipFill>
          <p:spPr>
            <a:xfrm>
              <a:off x="3128875" y="3713225"/>
              <a:ext cx="1835628" cy="38362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down)">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814" name="Google Shape;814;p52"/>
          <p:cNvGrpSpPr/>
          <p:nvPr/>
        </p:nvGrpSpPr>
        <p:grpSpPr>
          <a:xfrm>
            <a:off x="-96267" y="208516"/>
            <a:ext cx="761368" cy="756631"/>
            <a:chOff x="8397275" y="2953713"/>
            <a:chExt cx="1302374" cy="1294050"/>
          </a:xfrm>
        </p:grpSpPr>
        <p:sp>
          <p:nvSpPr>
            <p:cNvPr id="815" name="Google Shape;815;p52"/>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16" name="Google Shape;816;p52"/>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817" name="Google Shape;817;p52"/>
          <p:cNvGrpSpPr/>
          <p:nvPr/>
        </p:nvGrpSpPr>
        <p:grpSpPr>
          <a:xfrm rot="590770">
            <a:off x="7983845" y="1843967"/>
            <a:ext cx="1085759" cy="963629"/>
            <a:chOff x="9656" y="159686"/>
            <a:chExt cx="1608914" cy="1427937"/>
          </a:xfrm>
        </p:grpSpPr>
        <p:sp>
          <p:nvSpPr>
            <p:cNvPr id="818" name="Google Shape;818;p52"/>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819" name="Google Shape;819;p52"/>
            <p:cNvPicPr preferRelativeResize="0"/>
            <p:nvPr/>
          </p:nvPicPr>
          <p:blipFill>
            <a:blip r:embed="rId4">
              <a:alphaModFix/>
            </a:blip>
            <a:stretch>
              <a:fillRect/>
            </a:stretch>
          </p:blipFill>
          <p:spPr>
            <a:xfrm>
              <a:off x="219225" y="363900"/>
              <a:ext cx="1189799" cy="1045549"/>
            </a:xfrm>
            <a:prstGeom prst="rect">
              <a:avLst/>
            </a:prstGeom>
            <a:noFill/>
            <a:ln>
              <a:noFill/>
            </a:ln>
          </p:spPr>
        </p:pic>
      </p:grpSp>
      <mc:AlternateContent xmlns:mc="http://schemas.openxmlformats.org/markup-compatibility/2006" xmlns:a14="http://schemas.microsoft.com/office/drawing/2010/main">
        <mc:Choice Requires="a14">
          <p:sp>
            <p:nvSpPr>
              <p:cNvPr id="75" name="Rectangle 74"/>
              <p:cNvSpPr/>
              <p:nvPr/>
            </p:nvSpPr>
            <p:spPr>
              <a:xfrm>
                <a:off x="829044" y="300586"/>
                <a:ext cx="6884679" cy="1754839"/>
              </a:xfrm>
              <a:prstGeom prst="rect">
                <a:avLst/>
              </a:prstGeom>
            </p:spPr>
            <p:txBody>
              <a:bodyPr wrap="square">
                <a:spAutoFit/>
              </a:bodyPr>
              <a:lstStyle/>
              <a:p>
                <a:pPr marL="341313" lvl="0" indent="-341313" algn="just" defTabSz="1828800">
                  <a:lnSpc>
                    <a:spcPct val="150000"/>
                  </a:lnSpc>
                  <a:buClr>
                    <a:srgbClr val="C00000"/>
                  </a:buClr>
                  <a:buFont typeface="Wingdings" panose="05000000000000000000" pitchFamily="2" charset="2"/>
                  <a:buChar char="q"/>
                  <a:defRPr/>
                </a:pPr>
                <a:r>
                  <a:rPr kumimoji="0" lang="en-US" sz="1750" b="1" i="0" u="none" strike="noStrike" kern="0" cap="none" spc="0" normalizeH="0" baseline="0" noProof="0" smtClean="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HĐ4:</a:t>
                </a:r>
                <a:r>
                  <a:rPr kumimoji="0" lang="en-US" sz="1750" b="0" i="0" u="none" strike="noStrike" kern="0" cap="none" spc="0" normalizeH="0" baseline="0" noProof="0" smtClean="0">
                    <a:ln>
                      <a:noFill/>
                    </a:ln>
                    <a:solidFill>
                      <a:srgbClr val="F7F7F7">
                        <a:lumMod val="10000"/>
                      </a:srgbClr>
                    </a:solidFill>
                    <a:effectLst/>
                    <a:uLnTx/>
                    <a:uFillTx/>
                    <a:latin typeface="+mn-lt"/>
                    <a:ea typeface="Dotum" panose="020B0600000101010101" pitchFamily="34" charset="-127"/>
                    <a:cs typeface="Times New Roman" panose="02020603050405020304" pitchFamily="18" charset="0"/>
                    <a:sym typeface="Arial"/>
                  </a:rPr>
                  <a:t> </a:t>
                </a:r>
                <a:r>
                  <a:rPr lang="vi-VN" sz="1750" b="1" i="1">
                    <a:solidFill>
                      <a:sysClr val="windowText" lastClr="000000"/>
                    </a:solidFill>
                    <a:latin typeface="+mn-lt"/>
                    <a:ea typeface="+mn-ea"/>
                  </a:rPr>
                  <a:t>Thiết lập tọa độ của vectơ theo tọa độ hai đầu </a:t>
                </a:r>
                <a:r>
                  <a:rPr lang="vi-VN" sz="1750" b="1" i="1" smtClean="0">
                    <a:solidFill>
                      <a:sysClr val="windowText" lastClr="000000"/>
                    </a:solidFill>
                    <a:latin typeface="+mn-lt"/>
                    <a:ea typeface="+mn-ea"/>
                  </a:rPr>
                  <a:t>mút</a:t>
                </a:r>
                <a:endParaRPr lang="en-US" sz="1750" b="1" i="1" smtClean="0">
                  <a:solidFill>
                    <a:sysClr val="windowText" lastClr="000000"/>
                  </a:solidFill>
                  <a:latin typeface="+mn-lt"/>
                  <a:ea typeface="+mn-ea"/>
                </a:endParaRPr>
              </a:p>
              <a:p>
                <a:pPr lvl="0" algn="just" defTabSz="1828800">
                  <a:lnSpc>
                    <a:spcPct val="150000"/>
                  </a:lnSpc>
                  <a:buClr>
                    <a:srgbClr val="C00000"/>
                  </a:buClr>
                  <a:defRPr/>
                </a:pPr>
                <a:r>
                  <a:rPr lang="vi-VN" sz="1750">
                    <a:solidFill>
                      <a:sysClr val="windowText" lastClr="000000"/>
                    </a:solidFill>
                    <a:latin typeface="+mn-lt"/>
                    <a:ea typeface="+mn-ea"/>
                  </a:rPr>
                  <a:t>Trong không gian </a:t>
                </a:r>
                <a14:m>
                  <m:oMath xmlns:m="http://schemas.openxmlformats.org/officeDocument/2006/math">
                    <m:r>
                      <a:rPr lang="vi-VN" sz="1750" i="1" smtClean="0">
                        <a:solidFill>
                          <a:sysClr val="windowText" lastClr="000000"/>
                        </a:solidFill>
                        <a:latin typeface="Cambria Math" panose="02040503050406030204" pitchFamily="18" charset="0"/>
                        <a:ea typeface="+mn-ea"/>
                      </a:rPr>
                      <m:t>𝑂𝑥𝑦𝑧</m:t>
                    </m:r>
                  </m:oMath>
                </a14:m>
                <a:r>
                  <a:rPr lang="vi-VN" sz="1750">
                    <a:solidFill>
                      <a:sysClr val="windowText" lastClr="000000"/>
                    </a:solidFill>
                    <a:latin typeface="+mn-lt"/>
                    <a:ea typeface="+mn-ea"/>
                  </a:rPr>
                  <a:t>, cho hai điểm </a:t>
                </a:r>
                <a14:m>
                  <m:oMath xmlns:m="http://schemas.openxmlformats.org/officeDocument/2006/math">
                    <m:r>
                      <a:rPr lang="vi-VN" sz="1750" i="1" smtClean="0">
                        <a:solidFill>
                          <a:sysClr val="windowText" lastClr="000000"/>
                        </a:solidFill>
                        <a:latin typeface="Cambria Math" panose="02040503050406030204" pitchFamily="18" charset="0"/>
                        <a:ea typeface="+mn-ea"/>
                      </a:rPr>
                      <m:t>𝑀</m:t>
                    </m:r>
                    <m:r>
                      <a:rPr lang="vi-VN" sz="1750" i="1" smtClean="0">
                        <a:solidFill>
                          <a:sysClr val="windowText" lastClr="000000"/>
                        </a:solidFill>
                        <a:latin typeface="Cambria Math" panose="02040503050406030204" pitchFamily="18" charset="0"/>
                        <a:ea typeface="+mn-ea"/>
                      </a:rPr>
                      <m:t>(</m:t>
                    </m:r>
                    <m:r>
                      <a:rPr lang="vi-VN" sz="1750" i="1" smtClean="0">
                        <a:solidFill>
                          <a:sysClr val="windowText" lastClr="000000"/>
                        </a:solidFill>
                        <a:latin typeface="Cambria Math" panose="02040503050406030204" pitchFamily="18" charset="0"/>
                        <a:ea typeface="+mn-ea"/>
                      </a:rPr>
                      <m:t>𝑥</m:t>
                    </m:r>
                    <m:r>
                      <a:rPr lang="vi-VN" sz="1750" i="1" smtClean="0">
                        <a:solidFill>
                          <a:sysClr val="windowText" lastClr="000000"/>
                        </a:solidFill>
                        <a:latin typeface="Cambria Math" panose="02040503050406030204" pitchFamily="18" charset="0"/>
                        <a:ea typeface="+mn-ea"/>
                      </a:rPr>
                      <m:t>; </m:t>
                    </m:r>
                    <m:r>
                      <a:rPr lang="vi-VN" sz="1750" i="1" smtClean="0">
                        <a:solidFill>
                          <a:sysClr val="windowText" lastClr="000000"/>
                        </a:solidFill>
                        <a:latin typeface="Cambria Math" panose="02040503050406030204" pitchFamily="18" charset="0"/>
                        <a:ea typeface="+mn-ea"/>
                      </a:rPr>
                      <m:t>𝑦</m:t>
                    </m:r>
                    <m:r>
                      <a:rPr lang="vi-VN" sz="1750" i="1" smtClean="0">
                        <a:solidFill>
                          <a:sysClr val="windowText" lastClr="000000"/>
                        </a:solidFill>
                        <a:latin typeface="Cambria Math" panose="02040503050406030204" pitchFamily="18" charset="0"/>
                        <a:ea typeface="+mn-ea"/>
                      </a:rPr>
                      <m:t>, </m:t>
                    </m:r>
                    <m:r>
                      <a:rPr lang="vi-VN" sz="1750" i="1" smtClean="0">
                        <a:solidFill>
                          <a:sysClr val="windowText" lastClr="000000"/>
                        </a:solidFill>
                        <a:latin typeface="Cambria Math" panose="02040503050406030204" pitchFamily="18" charset="0"/>
                        <a:ea typeface="+mn-ea"/>
                      </a:rPr>
                      <m:t>𝑧</m:t>
                    </m:r>
                    <m:r>
                      <a:rPr lang="vi-VN" sz="1750" i="1" smtClean="0">
                        <a:solidFill>
                          <a:sysClr val="windowText" lastClr="000000"/>
                        </a:solidFill>
                        <a:latin typeface="Cambria Math" panose="02040503050406030204" pitchFamily="18" charset="0"/>
                        <a:ea typeface="+mn-ea"/>
                      </a:rPr>
                      <m:t>)</m:t>
                    </m:r>
                  </m:oMath>
                </a14:m>
                <a:r>
                  <a:rPr lang="vi-VN" sz="1750">
                    <a:solidFill>
                      <a:sysClr val="windowText" lastClr="000000"/>
                    </a:solidFill>
                    <a:latin typeface="+mn-lt"/>
                    <a:ea typeface="+mn-ea"/>
                  </a:rPr>
                  <a:t> và </a:t>
                </a:r>
                <a14:m>
                  <m:oMath xmlns:m="http://schemas.openxmlformats.org/officeDocument/2006/math">
                    <m:r>
                      <a:rPr lang="vi-VN" sz="1750" i="1" smtClean="0">
                        <a:solidFill>
                          <a:sysClr val="windowText" lastClr="000000"/>
                        </a:solidFill>
                        <a:latin typeface="Cambria Math" panose="02040503050406030204" pitchFamily="18" charset="0"/>
                        <a:ea typeface="+mn-ea"/>
                      </a:rPr>
                      <m:t>𝑁</m:t>
                    </m:r>
                    <m:r>
                      <a:rPr lang="vi-VN" sz="1750" i="1" smtClean="0">
                        <a:solidFill>
                          <a:sysClr val="windowText" lastClr="000000"/>
                        </a:solidFill>
                        <a:latin typeface="Cambria Math" panose="02040503050406030204" pitchFamily="18" charset="0"/>
                        <a:ea typeface="+mn-ea"/>
                      </a:rPr>
                      <m:t>(</m:t>
                    </m:r>
                    <m:r>
                      <a:rPr lang="vi-VN" sz="1750" i="1" smtClean="0">
                        <a:solidFill>
                          <a:sysClr val="windowText" lastClr="000000"/>
                        </a:solidFill>
                        <a:latin typeface="Cambria Math" panose="02040503050406030204" pitchFamily="18" charset="0"/>
                        <a:ea typeface="+mn-ea"/>
                      </a:rPr>
                      <m:t>𝑥</m:t>
                    </m:r>
                    <m:r>
                      <a:rPr lang="en-US" sz="1750" b="0" i="1" smtClean="0">
                        <a:solidFill>
                          <a:sysClr val="windowText" lastClr="000000"/>
                        </a:solidFill>
                        <a:latin typeface="Cambria Math" panose="02040503050406030204" pitchFamily="18" charset="0"/>
                        <a:ea typeface="+mn-ea"/>
                      </a:rPr>
                      <m:t>′</m:t>
                    </m:r>
                    <m:r>
                      <a:rPr lang="vi-VN" sz="1750" i="1" smtClean="0">
                        <a:solidFill>
                          <a:sysClr val="windowText" lastClr="000000"/>
                        </a:solidFill>
                        <a:latin typeface="Cambria Math" panose="02040503050406030204" pitchFamily="18" charset="0"/>
                        <a:ea typeface="+mn-ea"/>
                      </a:rPr>
                      <m:t>; </m:t>
                    </m:r>
                    <m:r>
                      <a:rPr lang="vi-VN" sz="1750" i="1" smtClean="0">
                        <a:solidFill>
                          <a:sysClr val="windowText" lastClr="000000"/>
                        </a:solidFill>
                        <a:latin typeface="Cambria Math" panose="02040503050406030204" pitchFamily="18" charset="0"/>
                        <a:ea typeface="+mn-ea"/>
                      </a:rPr>
                      <m:t>𝑦</m:t>
                    </m:r>
                    <m:r>
                      <a:rPr lang="en-US" sz="1750" b="0" i="1" smtClean="0">
                        <a:solidFill>
                          <a:sysClr val="windowText" lastClr="000000"/>
                        </a:solidFill>
                        <a:latin typeface="Cambria Math" panose="02040503050406030204" pitchFamily="18" charset="0"/>
                        <a:ea typeface="+mn-ea"/>
                      </a:rPr>
                      <m:t>′</m:t>
                    </m:r>
                    <m:r>
                      <a:rPr lang="vi-VN" sz="1750" i="1" smtClean="0">
                        <a:solidFill>
                          <a:sysClr val="windowText" lastClr="000000"/>
                        </a:solidFill>
                        <a:latin typeface="Cambria Math" panose="02040503050406030204" pitchFamily="18" charset="0"/>
                        <a:ea typeface="+mn-ea"/>
                      </a:rPr>
                      <m:t>; </m:t>
                    </m:r>
                    <m:r>
                      <a:rPr lang="vi-VN" sz="1750" i="1" smtClean="0">
                        <a:solidFill>
                          <a:sysClr val="windowText" lastClr="000000"/>
                        </a:solidFill>
                        <a:latin typeface="Cambria Math" panose="02040503050406030204" pitchFamily="18" charset="0"/>
                        <a:ea typeface="+mn-ea"/>
                      </a:rPr>
                      <m:t>𝑧</m:t>
                    </m:r>
                    <m:r>
                      <a:rPr lang="en-US" sz="1750" b="0" i="1" smtClean="0">
                        <a:solidFill>
                          <a:sysClr val="windowText" lastClr="000000"/>
                        </a:solidFill>
                        <a:latin typeface="Cambria Math" panose="02040503050406030204" pitchFamily="18" charset="0"/>
                        <a:ea typeface="+mn-ea"/>
                      </a:rPr>
                      <m:t>′</m:t>
                    </m:r>
                    <m:r>
                      <a:rPr lang="vi-VN" sz="1750" i="1">
                        <a:solidFill>
                          <a:sysClr val="windowText" lastClr="000000"/>
                        </a:solidFill>
                        <a:latin typeface="Cambria Math" panose="02040503050406030204" pitchFamily="18" charset="0"/>
                        <a:ea typeface="+mn-ea"/>
                      </a:rPr>
                      <m:t>). </m:t>
                    </m:r>
                  </m:oMath>
                </a14:m>
                <a:endParaRPr lang="en-US" sz="1750" smtClean="0">
                  <a:solidFill>
                    <a:sysClr val="windowText" lastClr="000000"/>
                  </a:solidFill>
                  <a:latin typeface="+mn-lt"/>
                  <a:ea typeface="+mn-ea"/>
                </a:endParaRPr>
              </a:p>
              <a:p>
                <a:pPr algn="just" defTabSz="1828800">
                  <a:lnSpc>
                    <a:spcPct val="150000"/>
                  </a:lnSpc>
                  <a:buClr>
                    <a:srgbClr val="C00000"/>
                  </a:buClr>
                  <a:defRPr/>
                </a:pPr>
                <a:r>
                  <a:rPr lang="vi-VN" sz="1750" smtClean="0">
                    <a:solidFill>
                      <a:sysClr val="windowText" lastClr="000000"/>
                    </a:solidFill>
                    <a:latin typeface="+mn-lt"/>
                    <a:ea typeface="+mn-ea"/>
                  </a:rPr>
                  <a:t>a) Hãy </a:t>
                </a:r>
                <a:r>
                  <a:rPr lang="vi-VN" sz="1750">
                    <a:solidFill>
                      <a:sysClr val="windowText" lastClr="000000"/>
                    </a:solidFill>
                    <a:latin typeface="+mn-lt"/>
                    <a:ea typeface="+mn-ea"/>
                  </a:rPr>
                  <a:t>biểu diễn hai vectơ </a:t>
                </a:r>
                <a14:m>
                  <m:oMath xmlns:m="http://schemas.openxmlformats.org/officeDocument/2006/math">
                    <m:acc>
                      <m:accPr>
                        <m:chr m:val="⃗"/>
                        <m:ctrlPr>
                          <a:rPr lang="vi-VN" sz="1750" i="1" smtClean="0">
                            <a:solidFill>
                              <a:sysClr val="windowText" lastClr="000000"/>
                            </a:solidFill>
                            <a:latin typeface="Cambria Math" panose="02040503050406030204" pitchFamily="18" charset="0"/>
                            <a:ea typeface="+mn-ea"/>
                          </a:rPr>
                        </m:ctrlPr>
                      </m:accPr>
                      <m:e>
                        <m:r>
                          <a:rPr lang="en-US" sz="1750" b="0" i="1" smtClean="0">
                            <a:solidFill>
                              <a:sysClr val="windowText" lastClr="000000"/>
                            </a:solidFill>
                            <a:latin typeface="Cambria Math" panose="02040503050406030204" pitchFamily="18" charset="0"/>
                            <a:ea typeface="+mn-ea"/>
                          </a:rPr>
                          <m:t>𝑂𝑀</m:t>
                        </m:r>
                      </m:e>
                    </m:acc>
                  </m:oMath>
                </a14:m>
                <a:r>
                  <a:rPr lang="vi-VN" sz="1750" smtClean="0">
                    <a:solidFill>
                      <a:sysClr val="windowText" lastClr="000000"/>
                    </a:solidFill>
                    <a:latin typeface="+mn-lt"/>
                    <a:ea typeface="+mn-ea"/>
                  </a:rPr>
                  <a:t> </a:t>
                </a:r>
                <a:r>
                  <a:rPr lang="vi-VN" sz="1750">
                    <a:solidFill>
                      <a:sysClr val="windowText" lastClr="000000"/>
                    </a:solidFill>
                    <a:latin typeface="+mn-lt"/>
                    <a:ea typeface="+mn-ea"/>
                  </a:rPr>
                  <a:t>và </a:t>
                </a:r>
                <a14:m>
                  <m:oMath xmlns:m="http://schemas.openxmlformats.org/officeDocument/2006/math">
                    <m:acc>
                      <m:accPr>
                        <m:chr m:val="⃗"/>
                        <m:ctrlPr>
                          <a:rPr lang="vi-VN" sz="1750" i="1">
                            <a:solidFill>
                              <a:sysClr val="windowText" lastClr="000000"/>
                            </a:solidFill>
                            <a:latin typeface="Cambria Math" panose="02040503050406030204" pitchFamily="18" charset="0"/>
                          </a:rPr>
                        </m:ctrlPr>
                      </m:accPr>
                      <m:e>
                        <m:r>
                          <a:rPr lang="en-US" sz="1750" i="1">
                            <a:solidFill>
                              <a:sysClr val="windowText" lastClr="000000"/>
                            </a:solidFill>
                            <a:latin typeface="Cambria Math" panose="02040503050406030204" pitchFamily="18" charset="0"/>
                          </a:rPr>
                          <m:t>𝑂</m:t>
                        </m:r>
                        <m:r>
                          <a:rPr lang="en-US" sz="1750" b="0" i="1" smtClean="0">
                            <a:solidFill>
                              <a:sysClr val="windowText" lastClr="000000"/>
                            </a:solidFill>
                            <a:latin typeface="Cambria Math" panose="02040503050406030204" pitchFamily="18" charset="0"/>
                          </a:rPr>
                          <m:t>𝑁</m:t>
                        </m:r>
                      </m:e>
                    </m:acc>
                  </m:oMath>
                </a14:m>
                <a:r>
                  <a:rPr lang="vi-VN" sz="1750">
                    <a:solidFill>
                      <a:sysClr val="windowText" lastClr="000000"/>
                    </a:solidFill>
                    <a:latin typeface="+mn-lt"/>
                    <a:ea typeface="+mn-ea"/>
                  </a:rPr>
                  <a:t> qua các vectơ </a:t>
                </a:r>
                <a14:m>
                  <m:oMath xmlns:m="http://schemas.openxmlformats.org/officeDocument/2006/math">
                    <m:acc>
                      <m:accPr>
                        <m:chr m:val="⃗"/>
                        <m:ctrlPr>
                          <a:rPr lang="en-US" sz="1750" i="1">
                            <a:latin typeface="Cambria Math" panose="02040503050406030204" pitchFamily="18" charset="0"/>
                            <a:ea typeface="Arial" panose="020B0604020202020204" pitchFamily="34" charset="0"/>
                            <a:cs typeface="Times New Roman" panose="02020603050405020304" pitchFamily="18" charset="0"/>
                          </a:rPr>
                        </m:ctrlPr>
                      </m:accPr>
                      <m:e>
                        <m:r>
                          <a:rPr lang="en-US" sz="1750" i="1">
                            <a:latin typeface="Cambria Math" panose="02040503050406030204" pitchFamily="18" charset="0"/>
                            <a:ea typeface="Arial" panose="020B0604020202020204" pitchFamily="34" charset="0"/>
                            <a:cs typeface="Times New Roman" panose="02020603050405020304" pitchFamily="18" charset="0"/>
                          </a:rPr>
                          <m:t>𝑖</m:t>
                        </m:r>
                      </m:e>
                    </m:acc>
                    <m:r>
                      <a:rPr lang="en-US" sz="175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50" i="1">
                            <a:latin typeface="Cambria Math" panose="02040503050406030204" pitchFamily="18" charset="0"/>
                            <a:ea typeface="Arial" panose="020B0604020202020204" pitchFamily="34" charset="0"/>
                            <a:cs typeface="Times New Roman" panose="02020603050405020304" pitchFamily="18" charset="0"/>
                          </a:rPr>
                        </m:ctrlPr>
                      </m:accPr>
                      <m:e>
                        <m:r>
                          <a:rPr lang="en-US" sz="1750" i="1">
                            <a:latin typeface="Cambria Math" panose="02040503050406030204" pitchFamily="18" charset="0"/>
                            <a:ea typeface="Arial" panose="020B0604020202020204" pitchFamily="34" charset="0"/>
                            <a:cs typeface="Times New Roman" panose="02020603050405020304" pitchFamily="18" charset="0"/>
                          </a:rPr>
                          <m:t>𝑗</m:t>
                        </m:r>
                      </m:e>
                    </m:acc>
                    <m:r>
                      <a:rPr lang="en-US" sz="175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50" i="1">
                            <a:latin typeface="Cambria Math" panose="02040503050406030204" pitchFamily="18" charset="0"/>
                            <a:ea typeface="Arial" panose="020B0604020202020204" pitchFamily="34" charset="0"/>
                            <a:cs typeface="Times New Roman" panose="02020603050405020304" pitchFamily="18" charset="0"/>
                          </a:rPr>
                        </m:ctrlPr>
                      </m:accPr>
                      <m:e>
                        <m:r>
                          <a:rPr lang="en-US" sz="1750" i="1">
                            <a:latin typeface="Cambria Math" panose="02040503050406030204" pitchFamily="18" charset="0"/>
                            <a:ea typeface="Arial" panose="020B0604020202020204" pitchFamily="34" charset="0"/>
                            <a:cs typeface="Times New Roman" panose="02020603050405020304" pitchFamily="18" charset="0"/>
                          </a:rPr>
                          <m:t>𝑘</m:t>
                        </m:r>
                      </m:e>
                    </m:acc>
                    <m:r>
                      <a:rPr lang="en-US" sz="1750">
                        <a:latin typeface="Cambria Math" panose="02040503050406030204" pitchFamily="18" charset="0"/>
                        <a:ea typeface="Arial" panose="020B0604020202020204" pitchFamily="34" charset="0"/>
                        <a:cs typeface="Times New Roman" panose="02020603050405020304" pitchFamily="18" charset="0"/>
                      </a:rPr>
                      <m:t>.</m:t>
                    </m:r>
                  </m:oMath>
                </a14:m>
                <a:endParaRPr lang="vi-VN" sz="1750" kern="1200">
                  <a:latin typeface="+mn-lt"/>
                  <a:cs typeface="Arial" panose="020B0604020202020204" pitchFamily="34" charset="0"/>
                </a:endParaRPr>
              </a:p>
              <a:p>
                <a:pPr lvl="0" algn="just" defTabSz="1828800">
                  <a:lnSpc>
                    <a:spcPct val="150000"/>
                  </a:lnSpc>
                  <a:buClr>
                    <a:srgbClr val="C00000"/>
                  </a:buClr>
                  <a:defRPr/>
                </a:pPr>
                <a:r>
                  <a:rPr lang="vi-VN" sz="1750" smtClean="0">
                    <a:solidFill>
                      <a:sysClr val="windowText" lastClr="000000"/>
                    </a:solidFill>
                    <a:latin typeface="+mn-lt"/>
                    <a:ea typeface="+mn-ea"/>
                  </a:rPr>
                  <a:t>b</a:t>
                </a:r>
                <a:r>
                  <a:rPr lang="vi-VN" sz="1750">
                    <a:solidFill>
                      <a:sysClr val="windowText" lastClr="000000"/>
                    </a:solidFill>
                    <a:latin typeface="+mn-lt"/>
                    <a:ea typeface="+mn-ea"/>
                  </a:rPr>
                  <a:t>) Xác định toạ độ của vectơ </a:t>
                </a:r>
                <a14:m>
                  <m:oMath xmlns:m="http://schemas.openxmlformats.org/officeDocument/2006/math">
                    <m:acc>
                      <m:accPr>
                        <m:chr m:val="⃗"/>
                        <m:ctrlPr>
                          <a:rPr lang="vi-VN" sz="1750" i="1">
                            <a:solidFill>
                              <a:sysClr val="windowText" lastClr="000000"/>
                            </a:solidFill>
                            <a:latin typeface="Cambria Math" panose="02040503050406030204" pitchFamily="18" charset="0"/>
                          </a:rPr>
                        </m:ctrlPr>
                      </m:accPr>
                      <m:e>
                        <m:r>
                          <a:rPr lang="en-US" sz="1750" i="1">
                            <a:solidFill>
                              <a:sysClr val="windowText" lastClr="000000"/>
                            </a:solidFill>
                            <a:latin typeface="Cambria Math" panose="02040503050406030204" pitchFamily="18" charset="0"/>
                          </a:rPr>
                          <m:t>𝑀</m:t>
                        </m:r>
                        <m:r>
                          <a:rPr lang="en-US" sz="1750" b="0" i="1" smtClean="0">
                            <a:solidFill>
                              <a:sysClr val="windowText" lastClr="000000"/>
                            </a:solidFill>
                            <a:latin typeface="Cambria Math" panose="02040503050406030204" pitchFamily="18" charset="0"/>
                          </a:rPr>
                          <m:t>𝑁</m:t>
                        </m:r>
                      </m:e>
                    </m:acc>
                  </m:oMath>
                </a14:m>
                <a:r>
                  <a:rPr lang="vi-VN" sz="1750">
                    <a:solidFill>
                      <a:sysClr val="windowText" lastClr="000000"/>
                    </a:solidFill>
                    <a:latin typeface="+mn-lt"/>
                    <a:ea typeface="+mn-ea"/>
                  </a:rPr>
                  <a:t>.</a:t>
                </a:r>
              </a:p>
            </p:txBody>
          </p:sp>
        </mc:Choice>
        <mc:Fallback xmlns="">
          <p:sp>
            <p:nvSpPr>
              <p:cNvPr id="75" name="Rectangle 74"/>
              <p:cNvSpPr>
                <a:spLocks noRot="1" noChangeAspect="1" noMove="1" noResize="1" noEditPoints="1" noAdjustHandles="1" noChangeArrowheads="1" noChangeShapeType="1" noTextEdit="1"/>
              </p:cNvSpPr>
              <p:nvPr/>
            </p:nvSpPr>
            <p:spPr>
              <a:xfrm>
                <a:off x="829044" y="300586"/>
                <a:ext cx="6884679" cy="1754839"/>
              </a:xfrm>
              <a:prstGeom prst="rect">
                <a:avLst/>
              </a:prstGeom>
              <a:blipFill>
                <a:blip r:embed="rId5"/>
                <a:stretch>
                  <a:fillRect l="-620" b="-4167"/>
                </a:stretch>
              </a:blipFill>
            </p:spPr>
            <p:txBody>
              <a:bodyPr/>
              <a:lstStyle/>
              <a:p>
                <a:r>
                  <a:rPr lang="en-US">
                    <a:noFill/>
                  </a:rPr>
                  <a:t> </a:t>
                </a:r>
              </a:p>
            </p:txBody>
          </p:sp>
        </mc:Fallback>
      </mc:AlternateContent>
      <p:sp>
        <p:nvSpPr>
          <p:cNvPr id="76" name="Rectangle 75"/>
          <p:cNvSpPr/>
          <p:nvPr/>
        </p:nvSpPr>
        <p:spPr>
          <a:xfrm>
            <a:off x="4263432" y="2141116"/>
            <a:ext cx="903475" cy="369332"/>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750" b="1" i="1" u="sng" strike="noStrike" kern="1200" cap="none" spc="0" normalizeH="0" baseline="0" noProof="0" smtClean="0">
                <a:ln>
                  <a:noFill/>
                </a:ln>
                <a:solidFill>
                  <a:srgbClr val="023E54"/>
                </a:solidFill>
                <a:effectLst/>
                <a:uLnTx/>
                <a:uFillTx/>
                <a:latin typeface="Arial"/>
                <a:ea typeface="+mn-ea"/>
                <a:cs typeface="Arial"/>
                <a:sym typeface="Arial"/>
              </a:rPr>
              <a:t>Giải:</a:t>
            </a:r>
            <a:endParaRPr kumimoji="0" lang="en-US" sz="1750" b="1" i="1" u="sng" strike="noStrike" kern="1200" cap="none" spc="0" normalizeH="0" baseline="0" noProof="0" dirty="0">
              <a:ln>
                <a:noFill/>
              </a:ln>
              <a:solidFill>
                <a:srgbClr val="023E54"/>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829044" y="2527057"/>
                <a:ext cx="7613374" cy="2537233"/>
              </a:xfrm>
              <a:prstGeom prst="rect">
                <a:avLst/>
              </a:prstGeom>
            </p:spPr>
            <p:txBody>
              <a:bodyPr wrap="square">
                <a:spAutoFit/>
              </a:bodyPr>
              <a:lstStyle/>
              <a:p>
                <a:pPr algn="just">
                  <a:lnSpc>
                    <a:spcPct val="150000"/>
                  </a:lnSpc>
                </a:pPr>
                <a14:m>
                  <m:oMath xmlns:m="http://schemas.openxmlformats.org/officeDocument/2006/math">
                    <m:r>
                      <a:rPr lang="en-US" sz="1750" i="1" smtClean="0">
                        <a:latin typeface="Cambria Math" panose="02040503050406030204" pitchFamily="18" charset="0"/>
                        <a:ea typeface="Arial" panose="020B0604020202020204" pitchFamily="34" charset="0"/>
                        <a:cs typeface="Times New Roman" panose="02020603050405020304" pitchFamily="18" charset="0"/>
                      </a:rPr>
                      <m:t>𝑀</m:t>
                    </m:r>
                    <m:d>
                      <m:dPr>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50" i="1">
                            <a:effectLst/>
                            <a:latin typeface="Cambria Math" panose="02040503050406030204" pitchFamily="18" charset="0"/>
                            <a:ea typeface="Arial" panose="020B0604020202020204" pitchFamily="34" charset="0"/>
                            <a:cs typeface="Times New Roman" panose="02020603050405020304" pitchFamily="18" charset="0"/>
                          </a:rPr>
                          <m:t>𝑥</m:t>
                        </m:r>
                        <m:r>
                          <a:rPr lang="en-US" sz="1750" i="1">
                            <a:effectLst/>
                            <a:latin typeface="Cambria Math" panose="02040503050406030204" pitchFamily="18" charset="0"/>
                            <a:ea typeface="Arial" panose="020B0604020202020204" pitchFamily="34" charset="0"/>
                            <a:cs typeface="Times New Roman" panose="02020603050405020304" pitchFamily="18" charset="0"/>
                          </a:rPr>
                          <m:t>, </m:t>
                        </m:r>
                        <m:r>
                          <a:rPr lang="en-US" sz="1750" i="1">
                            <a:effectLst/>
                            <a:latin typeface="Cambria Math" panose="02040503050406030204" pitchFamily="18" charset="0"/>
                            <a:ea typeface="Arial" panose="020B0604020202020204" pitchFamily="34" charset="0"/>
                            <a:cs typeface="Times New Roman" panose="02020603050405020304" pitchFamily="18" charset="0"/>
                          </a:rPr>
                          <m:t>𝑦</m:t>
                        </m:r>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𝑧</m:t>
                        </m:r>
                      </m:e>
                    </m:d>
                  </m:oMath>
                </a14:m>
                <a:r>
                  <a:rPr lang="en-US" sz="1750">
                    <a:effectLst/>
                    <a:latin typeface="+mn-lt"/>
                    <a:ea typeface="PMingLiU"/>
                    <a:cs typeface="Times New Roman" panose="02020603050405020304" pitchFamily="18" charset="0"/>
                  </a:rPr>
                  <a:t> và </a:t>
                </a:r>
                <a14:m>
                  <m:oMath xmlns:m="http://schemas.openxmlformats.org/officeDocument/2006/math">
                    <m:r>
                      <a:rPr lang="en-US" sz="1750" i="1">
                        <a:effectLst/>
                        <a:latin typeface="Cambria Math" panose="02040503050406030204" pitchFamily="18" charset="0"/>
                        <a:ea typeface="PMingLiU"/>
                        <a:cs typeface="Times New Roman" panose="02020603050405020304" pitchFamily="18" charset="0"/>
                      </a:rPr>
                      <m:t>𝑁</m:t>
                    </m:r>
                    <m:d>
                      <m:dPr>
                        <m:ctrlPr>
                          <a:rPr lang="en-US" sz="1750" i="1">
                            <a:effectLst/>
                            <a:latin typeface="Cambria Math" panose="02040503050406030204" pitchFamily="18" charset="0"/>
                            <a:ea typeface="PMingLiU"/>
                            <a:cs typeface="Times New Roman" panose="02020603050405020304" pitchFamily="18" charset="0"/>
                          </a:rPr>
                        </m:ctrlPr>
                      </m:dPr>
                      <m:e>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𝑥</m:t>
                            </m:r>
                          </m:e>
                          <m:sup>
                            <m:r>
                              <a:rPr lang="en-US" sz="1750" i="1">
                                <a:effectLst/>
                                <a:latin typeface="Cambria Math" panose="02040503050406030204" pitchFamily="18" charset="0"/>
                                <a:ea typeface="PMingLiU"/>
                                <a:cs typeface="Times New Roman" panose="02020603050405020304" pitchFamily="18" charset="0"/>
                              </a:rPr>
                              <m:t>′</m:t>
                            </m:r>
                          </m:sup>
                        </m:sSup>
                        <m:r>
                          <a:rPr lang="en-US" sz="1750" i="1">
                            <a:effectLst/>
                            <a:latin typeface="Cambria Math" panose="02040503050406030204" pitchFamily="18" charset="0"/>
                            <a:ea typeface="PMingLiU"/>
                            <a:cs typeface="Times New Roman" panose="02020603050405020304" pitchFamily="18" charset="0"/>
                          </a:rPr>
                          <m:t>, </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𝑦</m:t>
                            </m:r>
                          </m:e>
                          <m:sup>
                            <m:r>
                              <a:rPr lang="en-US" sz="1750" i="1">
                                <a:effectLst/>
                                <a:latin typeface="Cambria Math" panose="02040503050406030204" pitchFamily="18" charset="0"/>
                                <a:ea typeface="PMingLiU"/>
                                <a:cs typeface="Times New Roman" panose="02020603050405020304" pitchFamily="18" charset="0"/>
                              </a:rPr>
                              <m:t>′</m:t>
                            </m:r>
                          </m:sup>
                        </m:sSup>
                        <m:r>
                          <a:rPr lang="en-US" sz="1750" i="1">
                            <a:effectLst/>
                            <a:latin typeface="Cambria Math" panose="02040503050406030204" pitchFamily="18" charset="0"/>
                            <a:ea typeface="PMingLiU"/>
                            <a:cs typeface="Times New Roman" panose="02020603050405020304" pitchFamily="18" charset="0"/>
                          </a:rPr>
                          <m:t>,</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𝑧</m:t>
                            </m:r>
                          </m:e>
                          <m:sup>
                            <m:r>
                              <a:rPr lang="en-US" sz="1750" i="1">
                                <a:effectLst/>
                                <a:latin typeface="Cambria Math" panose="02040503050406030204" pitchFamily="18" charset="0"/>
                                <a:ea typeface="PMingLiU"/>
                                <a:cs typeface="Times New Roman" panose="02020603050405020304" pitchFamily="18" charset="0"/>
                              </a:rPr>
                              <m:t>′</m:t>
                            </m:r>
                          </m:sup>
                        </m:sSup>
                      </m:e>
                    </m:d>
                  </m:oMath>
                </a14:m>
                <a:endParaRPr lang="en-US" sz="1750">
                  <a:latin typeface="+mn-lt"/>
                  <a:ea typeface="Arial" panose="020B0604020202020204" pitchFamily="34" charset="0"/>
                  <a:cs typeface="Times New Roman" panose="02020603050405020304" pitchFamily="18" charset="0"/>
                </a:endParaRPr>
              </a:p>
              <a:p>
                <a:pPr algn="just">
                  <a:lnSpc>
                    <a:spcPct val="150000"/>
                  </a:lnSpc>
                </a:pPr>
                <a:r>
                  <a:rPr lang="en-US" sz="1750">
                    <a:effectLst/>
                    <a:latin typeface="+mn-lt"/>
                    <a:ea typeface="Arial" panose="020B0604020202020204" pitchFamily="34" charset="0"/>
                    <a:cs typeface="Times New Roman" panose="02020603050405020304" pitchFamily="18" charset="0"/>
                  </a:rPr>
                  <a:t>a) </a:t>
                </a:r>
                <a14:m>
                  <m:oMath xmlns:m="http://schemas.openxmlformats.org/officeDocument/2006/math">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𝑂𝑀</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𝑥</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𝑦</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𝑗</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𝑧</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𝑘</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50">
                    <a:effectLst/>
                    <a:latin typeface="+mn-lt"/>
                    <a:ea typeface="PMingLiU"/>
                    <a:cs typeface="Times New Roman" panose="02020603050405020304" pitchFamily="18" charset="0"/>
                  </a:rPr>
                  <a:t> </a:t>
                </a:r>
                <a14:m>
                  <m:oMath xmlns:m="http://schemas.openxmlformats.org/officeDocument/2006/math">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𝑂𝑁</m:t>
                        </m:r>
                      </m:e>
                    </m:acc>
                    <m:r>
                      <a:rPr lang="en-US" sz="1750" i="1">
                        <a:effectLst/>
                        <a:latin typeface="Cambria Math" panose="02040503050406030204" pitchFamily="18" charset="0"/>
                        <a:ea typeface="PMingLiU"/>
                        <a:cs typeface="Times New Roman" panose="02020603050405020304" pitchFamily="18" charset="0"/>
                      </a:rPr>
                      <m:t>=</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𝑥</m:t>
                        </m:r>
                      </m:e>
                      <m:sup>
                        <m:r>
                          <a:rPr lang="en-US" sz="1750" i="1">
                            <a:effectLst/>
                            <a:latin typeface="Cambria Math" panose="02040503050406030204" pitchFamily="18" charset="0"/>
                            <a:ea typeface="PMingLiU"/>
                            <a:cs typeface="Times New Roman" panose="02020603050405020304" pitchFamily="18" charset="0"/>
                          </a:rPr>
                          <m:t>′</m:t>
                        </m:r>
                      </m:sup>
                    </m:sSup>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𝑖</m:t>
                        </m:r>
                      </m:e>
                    </m:acc>
                    <m:r>
                      <a:rPr lang="en-US" sz="1750" i="1">
                        <a:effectLst/>
                        <a:latin typeface="Cambria Math" panose="02040503050406030204" pitchFamily="18" charset="0"/>
                        <a:ea typeface="PMingLiU"/>
                        <a:cs typeface="Times New Roman" panose="02020603050405020304" pitchFamily="18" charset="0"/>
                      </a:rPr>
                      <m:t>+</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𝑦</m:t>
                        </m:r>
                      </m:e>
                      <m:sup>
                        <m:r>
                          <a:rPr lang="en-US" sz="1750" i="1">
                            <a:effectLst/>
                            <a:latin typeface="Cambria Math" panose="02040503050406030204" pitchFamily="18" charset="0"/>
                            <a:ea typeface="PMingLiU"/>
                            <a:cs typeface="Times New Roman" panose="02020603050405020304" pitchFamily="18" charset="0"/>
                          </a:rPr>
                          <m:t>′</m:t>
                        </m:r>
                      </m:sup>
                    </m:sSup>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𝑗</m:t>
                        </m:r>
                      </m:e>
                    </m:acc>
                    <m:r>
                      <a:rPr lang="en-US" sz="1750" i="1">
                        <a:effectLst/>
                        <a:latin typeface="Cambria Math" panose="02040503050406030204" pitchFamily="18" charset="0"/>
                        <a:ea typeface="PMingLiU"/>
                        <a:cs typeface="Times New Roman" panose="02020603050405020304" pitchFamily="18" charset="0"/>
                      </a:rPr>
                      <m:t>+</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𝑧</m:t>
                        </m:r>
                      </m:e>
                      <m:sup>
                        <m:r>
                          <a:rPr lang="en-US" sz="1750" i="1">
                            <a:effectLst/>
                            <a:latin typeface="Cambria Math" panose="02040503050406030204" pitchFamily="18" charset="0"/>
                            <a:ea typeface="PMingLiU"/>
                            <a:cs typeface="Times New Roman" panose="02020603050405020304" pitchFamily="18" charset="0"/>
                          </a:rPr>
                          <m:t>′</m:t>
                        </m:r>
                      </m:sup>
                    </m:sSup>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𝑘</m:t>
                        </m:r>
                      </m:e>
                    </m:acc>
                  </m:oMath>
                </a14:m>
                <a:endParaRPr lang="en-US" sz="1750">
                  <a:latin typeface="+mn-lt"/>
                  <a:ea typeface="Arial" panose="020B0604020202020204" pitchFamily="34" charset="0"/>
                  <a:cs typeface="Times New Roman" panose="02020603050405020304" pitchFamily="18" charset="0"/>
                </a:endParaRPr>
              </a:p>
              <a:p>
                <a:pPr algn="just">
                  <a:lnSpc>
                    <a:spcPct val="150000"/>
                  </a:lnSpc>
                </a:pPr>
                <a:r>
                  <a:rPr lang="en-US" sz="1750">
                    <a:effectLst/>
                    <a:latin typeface="+mn-lt"/>
                    <a:ea typeface="PMingLiU"/>
                    <a:cs typeface="Times New Roman" panose="02020603050405020304" pitchFamily="18" charset="0"/>
                  </a:rPr>
                  <a:t>b) Ta có </a:t>
                </a:r>
                <a14:m>
                  <m:oMath xmlns:m="http://schemas.openxmlformats.org/officeDocument/2006/math">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𝑀𝑂</m:t>
                        </m:r>
                      </m:e>
                    </m:acc>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𝑥</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𝑦</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𝑗</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𝑧</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𝑘</m:t>
                        </m:r>
                      </m:e>
                    </m:acc>
                  </m:oMath>
                </a14:m>
                <a:r>
                  <a:rPr lang="en-US" sz="1750" smtClean="0">
                    <a:effectLst/>
                    <a:latin typeface="+mn-lt"/>
                    <a:ea typeface="PMingLiU"/>
                    <a:cs typeface="Times New Roman" panose="02020603050405020304" pitchFamily="18" charset="0"/>
                  </a:rPr>
                  <a:t> suy </a:t>
                </a:r>
                <a:r>
                  <a:rPr lang="en-US" sz="1750">
                    <a:effectLst/>
                    <a:latin typeface="+mn-lt"/>
                    <a:ea typeface="PMingLiU"/>
                    <a:cs typeface="Times New Roman" panose="02020603050405020304" pitchFamily="18" charset="0"/>
                  </a:rPr>
                  <a:t>ra: </a:t>
                </a:r>
                <a14:m>
                  <m:oMath xmlns:m="http://schemas.openxmlformats.org/officeDocument/2006/math">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𝑀𝑂</m:t>
                        </m:r>
                      </m:e>
                    </m:acc>
                    <m:r>
                      <a:rPr lang="en-US" sz="1750" i="1">
                        <a:effectLst/>
                        <a:latin typeface="Cambria Math" panose="02040503050406030204" pitchFamily="18" charset="0"/>
                        <a:ea typeface="PMingLiU"/>
                        <a:cs typeface="Times New Roman" panose="02020603050405020304" pitchFamily="18" charset="0"/>
                      </a:rPr>
                      <m:t>+</m:t>
                    </m:r>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𝑂𝑁</m:t>
                        </m:r>
                      </m:e>
                    </m:acc>
                    <m:r>
                      <a:rPr lang="en-US" sz="1750" i="1">
                        <a:effectLst/>
                        <a:latin typeface="Cambria Math" panose="02040503050406030204" pitchFamily="18" charset="0"/>
                        <a:ea typeface="PMingLiU"/>
                        <a:cs typeface="Times New Roman" panose="02020603050405020304" pitchFamily="18" charset="0"/>
                      </a:rPr>
                      <m:t>=</m:t>
                    </m:r>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𝑀𝑁</m:t>
                        </m:r>
                      </m:e>
                    </m:acc>
                  </m:oMath>
                </a14:m>
                <a:r>
                  <a:rPr lang="en-US" sz="1750">
                    <a:effectLst/>
                    <a:latin typeface="+mn-lt"/>
                    <a:ea typeface="PMingLiU"/>
                    <a:cs typeface="Times New Roman" panose="02020603050405020304" pitchFamily="18" charset="0"/>
                  </a:rPr>
                  <a:t> </a:t>
                </a:r>
                <a:endParaRPr lang="en-US" sz="1750">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𝑀𝑁</m:t>
                        </m:r>
                      </m:e>
                    </m:acc>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𝑥</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𝑦</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𝑗</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𝑧</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𝑘</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𝑥</m:t>
                        </m:r>
                      </m:e>
                      <m:sup>
                        <m:r>
                          <a:rPr lang="en-US" sz="1750" i="1">
                            <a:effectLst/>
                            <a:latin typeface="Cambria Math" panose="02040503050406030204" pitchFamily="18" charset="0"/>
                            <a:ea typeface="PMingLiU"/>
                            <a:cs typeface="Times New Roman" panose="02020603050405020304" pitchFamily="18" charset="0"/>
                          </a:rPr>
                          <m:t>′</m:t>
                        </m:r>
                      </m:sup>
                    </m:sSup>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𝑖</m:t>
                        </m:r>
                      </m:e>
                    </m:acc>
                    <m:r>
                      <a:rPr lang="en-US" sz="1750" i="1">
                        <a:effectLst/>
                        <a:latin typeface="Cambria Math" panose="02040503050406030204" pitchFamily="18" charset="0"/>
                        <a:ea typeface="PMingLiU"/>
                        <a:cs typeface="Times New Roman" panose="02020603050405020304" pitchFamily="18" charset="0"/>
                      </a:rPr>
                      <m:t>+</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𝑦</m:t>
                        </m:r>
                      </m:e>
                      <m:sup>
                        <m:r>
                          <a:rPr lang="en-US" sz="1750" i="1">
                            <a:effectLst/>
                            <a:latin typeface="Cambria Math" panose="02040503050406030204" pitchFamily="18" charset="0"/>
                            <a:ea typeface="PMingLiU"/>
                            <a:cs typeface="Times New Roman" panose="02020603050405020304" pitchFamily="18" charset="0"/>
                          </a:rPr>
                          <m:t>′</m:t>
                        </m:r>
                      </m:sup>
                    </m:sSup>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𝑗</m:t>
                        </m:r>
                      </m:e>
                    </m:acc>
                    <m:r>
                      <a:rPr lang="en-US" sz="1750" i="1">
                        <a:effectLst/>
                        <a:latin typeface="Cambria Math" panose="02040503050406030204" pitchFamily="18" charset="0"/>
                        <a:ea typeface="PMingLiU"/>
                        <a:cs typeface="Times New Roman" panose="02020603050405020304" pitchFamily="18" charset="0"/>
                      </a:rPr>
                      <m:t>+</m:t>
                    </m:r>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𝑧</m:t>
                        </m:r>
                      </m:e>
                      <m:sup>
                        <m:r>
                          <a:rPr lang="en-US" sz="1750" i="1">
                            <a:effectLst/>
                            <a:latin typeface="Cambria Math" panose="02040503050406030204" pitchFamily="18" charset="0"/>
                            <a:ea typeface="PMingLiU"/>
                            <a:cs typeface="Times New Roman" panose="02020603050405020304" pitchFamily="18" charset="0"/>
                          </a:rPr>
                          <m:t>′</m:t>
                        </m:r>
                      </m:sup>
                    </m:sSup>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𝑘</m:t>
                        </m:r>
                      </m:e>
                    </m:acc>
                    <m:r>
                      <a:rPr lang="en-US" sz="1750" b="0" i="0" smtClean="0">
                        <a:effectLst/>
                        <a:latin typeface="Cambria Math" panose="02040503050406030204" pitchFamily="18" charset="0"/>
                        <a:ea typeface="PMingLiU"/>
                        <a:cs typeface="Times New Roman" panose="02020603050405020304" pitchFamily="18" charset="0"/>
                      </a:rPr>
                      <m:t>=</m:t>
                    </m:r>
                    <m:d>
                      <m:dPr>
                        <m:ctrlPr>
                          <a:rPr lang="en-US" sz="1750" i="1">
                            <a:effectLst/>
                            <a:latin typeface="Cambria Math" panose="02040503050406030204" pitchFamily="18" charset="0"/>
                            <a:ea typeface="PMingLiU"/>
                            <a:cs typeface="Times New Roman" panose="02020603050405020304" pitchFamily="18" charset="0"/>
                          </a:rPr>
                        </m:ctrlPr>
                      </m:dPr>
                      <m:e>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𝑥</m:t>
                            </m:r>
                          </m:e>
                          <m:sup>
                            <m:r>
                              <a:rPr lang="en-US" sz="1750" i="1">
                                <a:effectLst/>
                                <a:latin typeface="Cambria Math" panose="02040503050406030204" pitchFamily="18" charset="0"/>
                                <a:ea typeface="PMingLiU"/>
                                <a:cs typeface="Times New Roman" panose="02020603050405020304" pitchFamily="18" charset="0"/>
                              </a:rPr>
                              <m:t>′</m:t>
                            </m:r>
                          </m:sup>
                        </m:s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𝑥</m:t>
                        </m:r>
                      </m:e>
                    </m:d>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𝑖</m:t>
                        </m:r>
                      </m:e>
                    </m:acc>
                    <m:r>
                      <a:rPr lang="en-US" sz="1750" i="1">
                        <a:effectLst/>
                        <a:latin typeface="Cambria Math" panose="02040503050406030204" pitchFamily="18" charset="0"/>
                        <a:ea typeface="PMingLiU"/>
                        <a:cs typeface="Times New Roman" panose="02020603050405020304" pitchFamily="18" charset="0"/>
                      </a:rPr>
                      <m:t>+</m:t>
                    </m:r>
                    <m:d>
                      <m:dPr>
                        <m:ctrlPr>
                          <a:rPr lang="en-US" sz="1750" i="1">
                            <a:effectLst/>
                            <a:latin typeface="Cambria Math" panose="02040503050406030204" pitchFamily="18" charset="0"/>
                            <a:ea typeface="PMingLiU"/>
                            <a:cs typeface="Times New Roman" panose="02020603050405020304" pitchFamily="18" charset="0"/>
                          </a:rPr>
                        </m:ctrlPr>
                      </m:dPr>
                      <m:e>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𝑦</m:t>
                            </m:r>
                          </m:e>
                          <m:sup>
                            <m:r>
                              <a:rPr lang="en-US" sz="1750" i="1">
                                <a:effectLst/>
                                <a:latin typeface="Cambria Math" panose="02040503050406030204" pitchFamily="18" charset="0"/>
                                <a:ea typeface="PMingLiU"/>
                                <a:cs typeface="Times New Roman" panose="02020603050405020304" pitchFamily="18" charset="0"/>
                              </a:rPr>
                              <m:t>′</m:t>
                            </m:r>
                          </m:sup>
                        </m:s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𝑦</m:t>
                        </m:r>
                      </m:e>
                    </m:d>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𝑗</m:t>
                        </m:r>
                      </m:e>
                    </m:acc>
                    <m:r>
                      <a:rPr lang="en-US" sz="1750" i="1">
                        <a:effectLst/>
                        <a:latin typeface="Cambria Math" panose="02040503050406030204" pitchFamily="18" charset="0"/>
                        <a:ea typeface="PMingLiU"/>
                        <a:cs typeface="Times New Roman" panose="02020603050405020304" pitchFamily="18" charset="0"/>
                      </a:rPr>
                      <m:t>+</m:t>
                    </m:r>
                    <m:d>
                      <m:dPr>
                        <m:ctrlPr>
                          <a:rPr lang="en-US" sz="1750" i="1">
                            <a:effectLst/>
                            <a:latin typeface="Cambria Math" panose="02040503050406030204" pitchFamily="18" charset="0"/>
                            <a:ea typeface="PMingLiU"/>
                            <a:cs typeface="Times New Roman" panose="02020603050405020304" pitchFamily="18" charset="0"/>
                          </a:rPr>
                        </m:ctrlPr>
                      </m:dPr>
                      <m:e>
                        <m:sSup>
                          <m:sSupPr>
                            <m:ctrlPr>
                              <a:rPr lang="en-US" sz="1750" i="1">
                                <a:effectLst/>
                                <a:latin typeface="Cambria Math" panose="02040503050406030204" pitchFamily="18" charset="0"/>
                                <a:ea typeface="PMingLiU"/>
                                <a:cs typeface="Times New Roman" panose="02020603050405020304" pitchFamily="18" charset="0"/>
                              </a:rPr>
                            </m:ctrlPr>
                          </m:sSupPr>
                          <m:e>
                            <m:r>
                              <a:rPr lang="en-US" sz="1750" i="1">
                                <a:effectLst/>
                                <a:latin typeface="Cambria Math" panose="02040503050406030204" pitchFamily="18" charset="0"/>
                                <a:ea typeface="PMingLiU"/>
                                <a:cs typeface="Times New Roman" panose="02020603050405020304" pitchFamily="18" charset="0"/>
                              </a:rPr>
                              <m:t>𝑧</m:t>
                            </m:r>
                          </m:e>
                          <m:sup>
                            <m:r>
                              <a:rPr lang="en-US" sz="1750" i="1">
                                <a:effectLst/>
                                <a:latin typeface="Cambria Math" panose="02040503050406030204" pitchFamily="18" charset="0"/>
                                <a:ea typeface="PMingLiU"/>
                                <a:cs typeface="Times New Roman" panose="02020603050405020304" pitchFamily="18" charset="0"/>
                              </a:rPr>
                              <m:t>′</m:t>
                            </m:r>
                          </m:sup>
                        </m:sSup>
                        <m:r>
                          <a:rPr lang="en-US" sz="1750" i="1">
                            <a:effectLst/>
                            <a:latin typeface="Cambria Math" panose="02040503050406030204" pitchFamily="18" charset="0"/>
                            <a:ea typeface="PMingLiU"/>
                            <a:cs typeface="Times New Roman" panose="02020603050405020304" pitchFamily="18" charset="0"/>
                          </a:rPr>
                          <m:t>−</m:t>
                        </m:r>
                        <m:r>
                          <a:rPr lang="en-US" sz="1750" i="1">
                            <a:effectLst/>
                            <a:latin typeface="Cambria Math" panose="02040503050406030204" pitchFamily="18" charset="0"/>
                            <a:ea typeface="PMingLiU"/>
                            <a:cs typeface="Times New Roman" panose="02020603050405020304" pitchFamily="18" charset="0"/>
                          </a:rPr>
                          <m:t>𝑧</m:t>
                        </m:r>
                      </m:e>
                    </m:d>
                    <m:acc>
                      <m:accPr>
                        <m:chr m:val="⃗"/>
                        <m:ctrlPr>
                          <a:rPr lang="en-US" sz="1750" i="1">
                            <a:effectLst/>
                            <a:latin typeface="Cambria Math" panose="02040503050406030204" pitchFamily="18" charset="0"/>
                            <a:ea typeface="PMingLiU"/>
                            <a:cs typeface="Times New Roman" panose="02020603050405020304" pitchFamily="18" charset="0"/>
                          </a:rPr>
                        </m:ctrlPr>
                      </m:accPr>
                      <m:e>
                        <m:r>
                          <a:rPr lang="en-US" sz="1750" i="1">
                            <a:effectLst/>
                            <a:latin typeface="Cambria Math" panose="02040503050406030204" pitchFamily="18" charset="0"/>
                            <a:ea typeface="PMingLiU"/>
                            <a:cs typeface="Times New Roman" panose="02020603050405020304" pitchFamily="18" charset="0"/>
                          </a:rPr>
                          <m:t>𝑘</m:t>
                        </m:r>
                      </m:e>
                    </m:acc>
                  </m:oMath>
                </a14:m>
                <a:r>
                  <a:rPr lang="en-US" sz="1750">
                    <a:effectLst/>
                    <a:latin typeface="+mn-lt"/>
                    <a:ea typeface="PMingLiU"/>
                    <a:cs typeface="Times New Roman" panose="02020603050405020304" pitchFamily="18" charset="0"/>
                  </a:rPr>
                  <a:t> </a:t>
                </a:r>
                <a:endParaRPr lang="en-US" sz="1750">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750" b="0" i="1"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50" i="1">
                              <a:effectLst/>
                              <a:latin typeface="Cambria Math" panose="02040503050406030204" pitchFamily="18" charset="0"/>
                              <a:ea typeface="Arial" panose="020B0604020202020204" pitchFamily="34" charset="0"/>
                              <a:cs typeface="Times New Roman" panose="02020603050405020304" pitchFamily="18" charset="0"/>
                            </a:rPr>
                            <m:t>𝑀𝑁</m:t>
                          </m:r>
                        </m:e>
                      </m:acc>
                      <m:r>
                        <a:rPr lang="en-US" sz="175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5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75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5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50" i="1">
                                  <a:effectLst/>
                                  <a:latin typeface="Cambria Math" panose="02040503050406030204" pitchFamily="18" charset="0"/>
                                  <a:ea typeface="Arial" panose="020B0604020202020204" pitchFamily="34" charset="0"/>
                                  <a:cs typeface="Times New Roman" panose="02020603050405020304" pitchFamily="18" charset="0"/>
                                </a:rPr>
                                <m:t>𝑥</m:t>
                              </m:r>
                            </m:e>
                            <m:sup>
                              <m:r>
                                <a:rPr lang="en-US" sz="175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5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50" i="1">
                                  <a:effectLst/>
                                  <a:latin typeface="Cambria Math" panose="02040503050406030204" pitchFamily="18" charset="0"/>
                                  <a:ea typeface="Arial" panose="020B0604020202020204" pitchFamily="34" charset="0"/>
                                  <a:cs typeface="Times New Roman" panose="02020603050405020304" pitchFamily="18" charset="0"/>
                                </a:rPr>
                                <m:t>𝑦</m:t>
                              </m:r>
                            </m:e>
                            <m:sup>
                              <m:r>
                                <a:rPr lang="en-US" sz="175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𝑦</m:t>
                          </m:r>
                          <m:r>
                            <a:rPr lang="en-US" sz="175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5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50" i="1">
                                  <a:effectLst/>
                                  <a:latin typeface="Cambria Math" panose="02040503050406030204" pitchFamily="18" charset="0"/>
                                  <a:ea typeface="Arial" panose="020B0604020202020204" pitchFamily="34" charset="0"/>
                                  <a:cs typeface="Times New Roman" panose="02020603050405020304" pitchFamily="18" charset="0"/>
                                </a:rPr>
                                <m:t>𝑧</m:t>
                              </m:r>
                            </m:e>
                            <m:sup>
                              <m:r>
                                <a:rPr lang="en-US" sz="175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750" i="1">
                              <a:effectLst/>
                              <a:latin typeface="Cambria Math" panose="02040503050406030204" pitchFamily="18" charset="0"/>
                              <a:ea typeface="Arial" panose="020B0604020202020204" pitchFamily="34" charset="0"/>
                              <a:cs typeface="Times New Roman" panose="02020603050405020304" pitchFamily="18" charset="0"/>
                            </a:rPr>
                            <m:t>−</m:t>
                          </m:r>
                          <m:r>
                            <a:rPr lang="en-US" sz="1750" i="1">
                              <a:effectLst/>
                              <a:latin typeface="Cambria Math" panose="02040503050406030204" pitchFamily="18" charset="0"/>
                              <a:ea typeface="Arial" panose="020B0604020202020204" pitchFamily="34" charset="0"/>
                              <a:cs typeface="Times New Roman" panose="02020603050405020304" pitchFamily="18" charset="0"/>
                            </a:rPr>
                            <m:t>𝑧</m:t>
                          </m:r>
                        </m:e>
                      </m:d>
                    </m:oMath>
                  </m:oMathPara>
                </a14:m>
                <a:endParaRPr lang="en-US" sz="1750">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29044" y="2527057"/>
                <a:ext cx="7613374" cy="2537233"/>
              </a:xfrm>
              <a:prstGeom prst="rect">
                <a:avLst/>
              </a:prstGeom>
              <a:blipFill>
                <a:blip r:embed="rId6"/>
                <a:stretch>
                  <a:fillRect l="-56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anim calcmode="lin" valueType="num">
                                      <p:cBhvr>
                                        <p:cTn id="8" dur="500" fill="hold"/>
                                        <p:tgtEl>
                                          <p:spTgt spid="75"/>
                                        </p:tgtEl>
                                        <p:attrNameLst>
                                          <p:attrName>ppt_x</p:attrName>
                                        </p:attrNameLst>
                                      </p:cBhvr>
                                      <p:tavLst>
                                        <p:tav tm="0">
                                          <p:val>
                                            <p:strVal val="#ppt_x"/>
                                          </p:val>
                                        </p:tav>
                                        <p:tav tm="100000">
                                          <p:val>
                                            <p:strVal val="#ppt_x"/>
                                          </p:val>
                                        </p:tav>
                                      </p:tavLst>
                                    </p:anim>
                                    <p:anim calcmode="lin" valueType="num">
                                      <p:cBhvr>
                                        <p:cTn id="9" dur="5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barn(inVertical)">
                                      <p:cBhvr>
                                        <p:cTn id="14" dur="500"/>
                                        <p:tgtEl>
                                          <p:spTgt spid="7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left)">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593" name="Google Shape;593;p43"/>
          <p:cNvGrpSpPr/>
          <p:nvPr/>
        </p:nvGrpSpPr>
        <p:grpSpPr>
          <a:xfrm>
            <a:off x="-4589" y="128690"/>
            <a:ext cx="1041118" cy="1034463"/>
            <a:chOff x="8397275" y="2953713"/>
            <a:chExt cx="1302374" cy="1294050"/>
          </a:xfrm>
        </p:grpSpPr>
        <p:sp>
          <p:nvSpPr>
            <p:cNvPr id="594" name="Google Shape;594;p43"/>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95" name="Google Shape;595;p43"/>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596" name="Google Shape;596;p43"/>
          <p:cNvGrpSpPr/>
          <p:nvPr/>
        </p:nvGrpSpPr>
        <p:grpSpPr>
          <a:xfrm rot="-796734">
            <a:off x="7846901" y="3788710"/>
            <a:ext cx="1608974" cy="1427991"/>
            <a:chOff x="9656" y="159686"/>
            <a:chExt cx="1608914" cy="1427937"/>
          </a:xfrm>
        </p:grpSpPr>
        <p:sp>
          <p:nvSpPr>
            <p:cNvPr id="597" name="Google Shape;597;p43"/>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598" name="Google Shape;598;p43"/>
            <p:cNvPicPr preferRelativeResize="0"/>
            <p:nvPr/>
          </p:nvPicPr>
          <p:blipFill>
            <a:blip r:embed="rId4">
              <a:alphaModFix/>
            </a:blip>
            <a:stretch>
              <a:fillRect/>
            </a:stretch>
          </p:blipFill>
          <p:spPr>
            <a:xfrm>
              <a:off x="219225" y="363900"/>
              <a:ext cx="1189799" cy="1045549"/>
            </a:xfrm>
            <a:prstGeom prst="rect">
              <a:avLst/>
            </a:prstGeom>
            <a:noFill/>
            <a:ln>
              <a:noFill/>
            </a:ln>
          </p:spPr>
        </p:pic>
      </p:grpSp>
      <p:grpSp>
        <p:nvGrpSpPr>
          <p:cNvPr id="599" name="Google Shape;599;p43"/>
          <p:cNvGrpSpPr/>
          <p:nvPr/>
        </p:nvGrpSpPr>
        <p:grpSpPr>
          <a:xfrm rot="1039457">
            <a:off x="158753" y="3236175"/>
            <a:ext cx="1236435" cy="1254609"/>
            <a:chOff x="335988" y="3393302"/>
            <a:chExt cx="1236351" cy="1254523"/>
          </a:xfrm>
        </p:grpSpPr>
        <p:sp>
          <p:nvSpPr>
            <p:cNvPr id="600" name="Google Shape;600;p43"/>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601" name="Google Shape;601;p43"/>
            <p:cNvPicPr preferRelativeResize="0"/>
            <p:nvPr/>
          </p:nvPicPr>
          <p:blipFill>
            <a:blip r:embed="rId5">
              <a:alphaModFix/>
            </a:blip>
            <a:stretch>
              <a:fillRect/>
            </a:stretch>
          </p:blipFill>
          <p:spPr>
            <a:xfrm>
              <a:off x="335987" y="3393306"/>
              <a:ext cx="1236351" cy="1254519"/>
            </a:xfrm>
            <a:prstGeom prst="rect">
              <a:avLst/>
            </a:prstGeom>
            <a:noFill/>
            <a:ln>
              <a:noFill/>
            </a:ln>
          </p:spPr>
        </p:pic>
      </p:grpSp>
      <p:sp>
        <p:nvSpPr>
          <p:cNvPr id="18" name="Google Shape;2260;p35"/>
          <p:cNvSpPr txBox="1">
            <a:spLocks/>
          </p:cNvSpPr>
          <p:nvPr/>
        </p:nvSpPr>
        <p:spPr>
          <a:xfrm>
            <a:off x="834677" y="639524"/>
            <a:ext cx="7474633"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buClr>
                <a:srgbClr val="000F7C"/>
              </a:buClr>
              <a:defRPr/>
            </a:pPr>
            <a:r>
              <a:rPr lang="vi-VN" sz="3800" b="1">
                <a:solidFill>
                  <a:srgbClr val="000F7C"/>
                </a:solidFill>
                <a:latin typeface="Arial" panose="020B0604020202020204" pitchFamily="34" charset="0"/>
              </a:rPr>
              <a:t>CHƯƠNG II. </a:t>
            </a:r>
            <a:endParaRPr lang="en-US" sz="3800" b="1" smtClean="0">
              <a:solidFill>
                <a:srgbClr val="000F7C"/>
              </a:solidFill>
              <a:latin typeface="Arial" panose="020B0604020202020204" pitchFamily="34" charset="0"/>
            </a:endParaRPr>
          </a:p>
          <a:p>
            <a:pPr>
              <a:lnSpc>
                <a:spcPct val="150000"/>
              </a:lnSpc>
              <a:buClr>
                <a:srgbClr val="000F7C"/>
              </a:buClr>
              <a:defRPr/>
            </a:pPr>
            <a:r>
              <a:rPr lang="vi-VN" sz="3800" b="1" smtClean="0">
                <a:solidFill>
                  <a:srgbClr val="000F7C"/>
                </a:solidFill>
                <a:latin typeface="Arial" panose="020B0604020202020204" pitchFamily="34" charset="0"/>
              </a:rPr>
              <a:t>VECTƠ </a:t>
            </a:r>
            <a:r>
              <a:rPr lang="vi-VN" sz="3800" b="1">
                <a:solidFill>
                  <a:srgbClr val="000F7C"/>
                </a:solidFill>
                <a:latin typeface="Arial" panose="020B0604020202020204" pitchFamily="34" charset="0"/>
              </a:rPr>
              <a:t>VÀ HỆ TRỤC TỌA ĐỘ </a:t>
            </a:r>
            <a:endParaRPr lang="en-US" sz="3800" b="1" smtClean="0">
              <a:solidFill>
                <a:srgbClr val="000F7C"/>
              </a:solidFill>
              <a:latin typeface="Arial" panose="020B0604020202020204" pitchFamily="34" charset="0"/>
            </a:endParaRPr>
          </a:p>
          <a:p>
            <a:pPr>
              <a:lnSpc>
                <a:spcPct val="150000"/>
              </a:lnSpc>
              <a:buClr>
                <a:srgbClr val="000F7C"/>
              </a:buClr>
              <a:defRPr/>
            </a:pPr>
            <a:r>
              <a:rPr lang="vi-VN" sz="3800" b="1" smtClean="0">
                <a:solidFill>
                  <a:srgbClr val="000F7C"/>
                </a:solidFill>
                <a:latin typeface="Arial" panose="020B0604020202020204" pitchFamily="34" charset="0"/>
              </a:rPr>
              <a:t>TRONG </a:t>
            </a:r>
            <a:r>
              <a:rPr lang="vi-VN" sz="3800" b="1">
                <a:solidFill>
                  <a:srgbClr val="000F7C"/>
                </a:solidFill>
                <a:latin typeface="Arial" panose="020B0604020202020204" pitchFamily="34" charset="0"/>
              </a:rPr>
              <a:t>KHÔNG GIAN</a:t>
            </a:r>
            <a:endParaRPr lang="vi-VN" sz="3800">
              <a:solidFill>
                <a:srgbClr val="D51460"/>
              </a:solidFill>
              <a:latin typeface="Arial" panose="020B0604020202020204" pitchFamily="34" charset="0"/>
              <a:cs typeface="Arial" panose="020B0604020202020204" pitchFamily="34" charset="0"/>
            </a:endParaRPr>
          </a:p>
        </p:txBody>
      </p:sp>
      <p:sp>
        <p:nvSpPr>
          <p:cNvPr id="19" name="Rectangle 18"/>
          <p:cNvSpPr/>
          <p:nvPr/>
        </p:nvSpPr>
        <p:spPr>
          <a:xfrm>
            <a:off x="318423" y="2890178"/>
            <a:ext cx="8507139" cy="1846659"/>
          </a:xfrm>
          <a:prstGeom prst="rect">
            <a:avLst/>
          </a:prstGeom>
        </p:spPr>
        <p:txBody>
          <a:bodyPr wrap="square">
            <a:spAutoFit/>
          </a:bodyPr>
          <a:lstStyle/>
          <a:p>
            <a:pPr algn="ctr">
              <a:lnSpc>
                <a:spcPct val="150000"/>
              </a:lnSpc>
              <a:defRPr/>
            </a:pPr>
            <a:r>
              <a:rPr lang="vi-VN" sz="3800" b="1">
                <a:solidFill>
                  <a:srgbClr val="D51460"/>
                </a:solidFill>
                <a:ea typeface="+mn-ea"/>
                <a:sym typeface="Lilita One"/>
              </a:rPr>
              <a:t>BÀI 7. HỆ TRỤC TỌA ĐỘ </a:t>
            </a:r>
            <a:endParaRPr lang="en-US" sz="3800" b="1" smtClean="0">
              <a:solidFill>
                <a:srgbClr val="D51460"/>
              </a:solidFill>
              <a:ea typeface="+mn-ea"/>
              <a:sym typeface="Lilita One"/>
            </a:endParaRPr>
          </a:p>
          <a:p>
            <a:pPr algn="ctr">
              <a:lnSpc>
                <a:spcPct val="150000"/>
              </a:lnSpc>
              <a:defRPr/>
            </a:pPr>
            <a:r>
              <a:rPr lang="vi-VN" sz="3800" b="1" smtClean="0">
                <a:solidFill>
                  <a:srgbClr val="D51460"/>
                </a:solidFill>
                <a:ea typeface="+mn-ea"/>
                <a:sym typeface="Lilita One"/>
              </a:rPr>
              <a:t>TRONG </a:t>
            </a:r>
            <a:r>
              <a:rPr lang="vi-VN" sz="3800" b="1">
                <a:solidFill>
                  <a:srgbClr val="D51460"/>
                </a:solidFill>
                <a:ea typeface="+mn-ea"/>
                <a:sym typeface="Lilita One"/>
              </a:rPr>
              <a:t>KHÔNG GIAN</a:t>
            </a:r>
            <a:endParaRPr lang="en-US" sz="3800" b="1">
              <a:ea typeface="+mn-ea"/>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2" name="Rectangle 1"/>
          <p:cNvSpPr/>
          <p:nvPr/>
        </p:nvSpPr>
        <p:spPr>
          <a:xfrm>
            <a:off x="1942714" y="581698"/>
            <a:ext cx="2651688" cy="6771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3800" b="1" i="0" u="none" strike="noStrike" kern="0" cap="none" spc="0" normalizeH="0" baseline="0" noProof="0">
                <a:ln>
                  <a:noFill/>
                </a:ln>
                <a:solidFill>
                  <a:srgbClr val="06075E"/>
                </a:solidFill>
                <a:effectLst/>
                <a:uLnTx/>
                <a:uFillTx/>
                <a:latin typeface="Arial"/>
                <a:cs typeface="Arial"/>
                <a:sym typeface="Righteous"/>
              </a:rPr>
              <a:t>KẾT LUẬN</a:t>
            </a:r>
            <a:endParaRPr kumimoji="0" lang="en-US" sz="38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stretch>
            <a:fillRect/>
          </a:stretch>
        </p:blipFill>
        <p:spPr>
          <a:xfrm>
            <a:off x="6392480" y="1916378"/>
            <a:ext cx="2059757" cy="1986569"/>
          </a:xfrm>
          <a:prstGeom prst="rect">
            <a:avLst/>
          </a:prstGeom>
        </p:spPr>
      </p:pic>
      <p:sp>
        <p:nvSpPr>
          <p:cNvPr id="6" name="Google Shape;961;p57"/>
          <p:cNvSpPr/>
          <p:nvPr/>
        </p:nvSpPr>
        <p:spPr>
          <a:xfrm>
            <a:off x="569090" y="1615988"/>
            <a:ext cx="5398936" cy="2622056"/>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Barlow"/>
              <a:ea typeface="Barlow"/>
              <a:cs typeface="Barlow"/>
              <a:sym typeface="Barlow"/>
            </a:endParaRPr>
          </a:p>
        </p:txBody>
      </p:sp>
      <mc:AlternateContent xmlns:mc="http://schemas.openxmlformats.org/markup-compatibility/2006" xmlns:a14="http://schemas.microsoft.com/office/drawing/2010/main">
        <mc:Choice Requires="a14">
          <p:sp>
            <p:nvSpPr>
              <p:cNvPr id="3" name="Rectangle 2"/>
              <p:cNvSpPr/>
              <p:nvPr/>
            </p:nvSpPr>
            <p:spPr>
              <a:xfrm>
                <a:off x="766752" y="1740016"/>
                <a:ext cx="5003613" cy="2339295"/>
              </a:xfrm>
              <a:prstGeom prst="rect">
                <a:avLst/>
              </a:prstGeom>
            </p:spPr>
            <p:txBody>
              <a:bodyPr wrap="square">
                <a:spAutoFit/>
              </a:bodyPr>
              <a:lstStyle/>
              <a:p>
                <a:pPr algn="just">
                  <a:lnSpc>
                    <a:spcPct val="150000"/>
                  </a:lnSpc>
                  <a:spcBef>
                    <a:spcPts val="300"/>
                  </a:spcBef>
                  <a:spcAft>
                    <a:spcPts val="300"/>
                  </a:spcAft>
                </a:pPr>
                <a:r>
                  <a:rPr lang="en-US" sz="2200">
                    <a:latin typeface="+mn-lt"/>
                    <a:ea typeface="Arial" panose="020B0604020202020204" pitchFamily="34" charset="0"/>
                    <a:cs typeface="Times New Roman" panose="02020603050405020304" pitchFamily="18" charset="0"/>
                  </a:rPr>
                  <a:t>Trong không gian </a:t>
                </a:r>
                <a14:m>
                  <m:oMath xmlns:m="http://schemas.openxmlformats.org/officeDocument/2006/math">
                    <m:r>
                      <a:rPr lang="en-US" sz="22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2200">
                    <a:effectLst/>
                    <a:latin typeface="+mn-lt"/>
                    <a:ea typeface="PMingLiU"/>
                    <a:cs typeface="Times New Roman" panose="02020603050405020304" pitchFamily="18" charset="0"/>
                  </a:rPr>
                  <a:t>, cho hai điểm </a:t>
                </a:r>
                <a14:m>
                  <m:oMath xmlns:m="http://schemas.openxmlformats.org/officeDocument/2006/math">
                    <m:r>
                      <a:rPr lang="en-US" sz="2200" i="1">
                        <a:effectLst/>
                        <a:latin typeface="Cambria Math" panose="02040503050406030204" pitchFamily="18" charset="0"/>
                        <a:ea typeface="PMingLiU"/>
                        <a:cs typeface="Times New Roman" panose="02020603050405020304" pitchFamily="18" charset="0"/>
                      </a:rPr>
                      <m:t>𝑀</m:t>
                    </m:r>
                    <m:d>
                      <m:dPr>
                        <m:ctrlPr>
                          <a:rPr lang="en-US" sz="2200" i="1">
                            <a:effectLst/>
                            <a:latin typeface="Cambria Math" panose="02040503050406030204" pitchFamily="18" charset="0"/>
                            <a:ea typeface="PMingLiU"/>
                            <a:cs typeface="Times New Roman" panose="02020603050405020304" pitchFamily="18" charset="0"/>
                          </a:rPr>
                        </m:ctrlPr>
                      </m:dPr>
                      <m:e>
                        <m:sSub>
                          <m:sSubPr>
                            <m:ctrlPr>
                              <a:rPr lang="en-US" sz="2200" i="1">
                                <a:effectLst/>
                                <a:latin typeface="Cambria Math" panose="02040503050406030204" pitchFamily="18" charset="0"/>
                                <a:ea typeface="PMingLiU"/>
                                <a:cs typeface="Times New Roman" panose="02020603050405020304" pitchFamily="18" charset="0"/>
                              </a:rPr>
                            </m:ctrlPr>
                          </m:sSubPr>
                          <m:e>
                            <m:r>
                              <a:rPr lang="en-US" sz="2200" i="1">
                                <a:effectLst/>
                                <a:latin typeface="Cambria Math" panose="02040503050406030204" pitchFamily="18" charset="0"/>
                                <a:ea typeface="PMingLiU"/>
                                <a:cs typeface="Times New Roman" panose="02020603050405020304" pitchFamily="18" charset="0"/>
                              </a:rPr>
                              <m:t>𝑥</m:t>
                            </m:r>
                          </m:e>
                          <m:sub>
                            <m:r>
                              <a:rPr lang="en-US" sz="2200" i="1">
                                <a:effectLst/>
                                <a:latin typeface="Cambria Math" panose="02040503050406030204" pitchFamily="18" charset="0"/>
                                <a:ea typeface="PMingLiU"/>
                                <a:cs typeface="Times New Roman" panose="02020603050405020304" pitchFamily="18" charset="0"/>
                              </a:rPr>
                              <m:t>𝑀</m:t>
                            </m:r>
                          </m:sub>
                        </m:sSub>
                        <m:r>
                          <a:rPr lang="en-US" sz="2200" i="1">
                            <a:effectLst/>
                            <a:latin typeface="Cambria Math" panose="02040503050406030204" pitchFamily="18" charset="0"/>
                            <a:ea typeface="PMingLiU"/>
                            <a:cs typeface="Times New Roman" panose="02020603050405020304" pitchFamily="18" charset="0"/>
                          </a:rPr>
                          <m:t>;</m:t>
                        </m:r>
                        <m:sSub>
                          <m:sSubPr>
                            <m:ctrlPr>
                              <a:rPr lang="en-US" sz="2200" i="1">
                                <a:effectLst/>
                                <a:latin typeface="Cambria Math" panose="02040503050406030204" pitchFamily="18" charset="0"/>
                                <a:ea typeface="PMingLiU"/>
                                <a:cs typeface="Times New Roman" panose="02020603050405020304" pitchFamily="18" charset="0"/>
                              </a:rPr>
                            </m:ctrlPr>
                          </m:sSubPr>
                          <m:e>
                            <m:r>
                              <a:rPr lang="en-US" sz="2200" i="1">
                                <a:effectLst/>
                                <a:latin typeface="Cambria Math" panose="02040503050406030204" pitchFamily="18" charset="0"/>
                                <a:ea typeface="PMingLiU"/>
                                <a:cs typeface="Times New Roman" panose="02020603050405020304" pitchFamily="18" charset="0"/>
                              </a:rPr>
                              <m:t>𝑦</m:t>
                            </m:r>
                          </m:e>
                          <m:sub>
                            <m:r>
                              <a:rPr lang="en-US" sz="2200" i="1">
                                <a:effectLst/>
                                <a:latin typeface="Cambria Math" panose="02040503050406030204" pitchFamily="18" charset="0"/>
                                <a:ea typeface="PMingLiU"/>
                                <a:cs typeface="Times New Roman" panose="02020603050405020304" pitchFamily="18" charset="0"/>
                              </a:rPr>
                              <m:t>𝑀</m:t>
                            </m:r>
                          </m:sub>
                        </m:sSub>
                        <m:r>
                          <a:rPr lang="en-US" sz="2200" i="1">
                            <a:effectLst/>
                            <a:latin typeface="Cambria Math" panose="02040503050406030204" pitchFamily="18" charset="0"/>
                            <a:ea typeface="PMingLiU"/>
                            <a:cs typeface="Times New Roman" panose="02020603050405020304" pitchFamily="18" charset="0"/>
                          </a:rPr>
                          <m:t>;</m:t>
                        </m:r>
                        <m:sSub>
                          <m:sSubPr>
                            <m:ctrlPr>
                              <a:rPr lang="en-US" sz="2200" i="1">
                                <a:effectLst/>
                                <a:latin typeface="Cambria Math" panose="02040503050406030204" pitchFamily="18" charset="0"/>
                                <a:ea typeface="PMingLiU"/>
                                <a:cs typeface="Times New Roman" panose="02020603050405020304" pitchFamily="18" charset="0"/>
                              </a:rPr>
                            </m:ctrlPr>
                          </m:sSubPr>
                          <m:e>
                            <m:r>
                              <a:rPr lang="en-US" sz="2200" i="1">
                                <a:effectLst/>
                                <a:latin typeface="Cambria Math" panose="02040503050406030204" pitchFamily="18" charset="0"/>
                                <a:ea typeface="PMingLiU"/>
                                <a:cs typeface="Times New Roman" panose="02020603050405020304" pitchFamily="18" charset="0"/>
                              </a:rPr>
                              <m:t>𝑧</m:t>
                            </m:r>
                          </m:e>
                          <m:sub>
                            <m:r>
                              <a:rPr lang="en-US" sz="2200" i="1">
                                <a:effectLst/>
                                <a:latin typeface="Cambria Math" panose="02040503050406030204" pitchFamily="18" charset="0"/>
                                <a:ea typeface="PMingLiU"/>
                                <a:cs typeface="Times New Roman" panose="02020603050405020304" pitchFamily="18" charset="0"/>
                              </a:rPr>
                              <m:t>𝑀</m:t>
                            </m:r>
                          </m:sub>
                        </m:sSub>
                      </m:e>
                    </m:d>
                  </m:oMath>
                </a14:m>
                <a:r>
                  <a:rPr lang="en-US" sz="2200">
                    <a:effectLst/>
                    <a:latin typeface="+mn-lt"/>
                    <a:ea typeface="PMingLiU"/>
                    <a:cs typeface="Times New Roman" panose="02020603050405020304" pitchFamily="18" charset="0"/>
                  </a:rPr>
                  <a:t> và </a:t>
                </a:r>
                <a14:m>
                  <m:oMath xmlns:m="http://schemas.openxmlformats.org/officeDocument/2006/math">
                    <m:r>
                      <a:rPr lang="en-US" sz="2200" i="1">
                        <a:effectLst/>
                        <a:latin typeface="Cambria Math" panose="02040503050406030204" pitchFamily="18" charset="0"/>
                        <a:ea typeface="PMingLiU"/>
                        <a:cs typeface="Times New Roman" panose="02020603050405020304" pitchFamily="18" charset="0"/>
                      </a:rPr>
                      <m:t>𝑁</m:t>
                    </m:r>
                    <m:d>
                      <m:dPr>
                        <m:ctrlPr>
                          <a:rPr lang="en-US" sz="2200" i="1">
                            <a:effectLst/>
                            <a:latin typeface="Cambria Math" panose="02040503050406030204" pitchFamily="18" charset="0"/>
                            <a:ea typeface="PMingLiU"/>
                            <a:cs typeface="Times New Roman" panose="02020603050405020304" pitchFamily="18" charset="0"/>
                          </a:rPr>
                        </m:ctrlPr>
                      </m:dPr>
                      <m:e>
                        <m:sSub>
                          <m:sSubPr>
                            <m:ctrlPr>
                              <a:rPr lang="en-US" sz="2200" i="1">
                                <a:effectLst/>
                                <a:latin typeface="Cambria Math" panose="02040503050406030204" pitchFamily="18" charset="0"/>
                                <a:ea typeface="PMingLiU"/>
                                <a:cs typeface="Times New Roman" panose="02020603050405020304" pitchFamily="18" charset="0"/>
                              </a:rPr>
                            </m:ctrlPr>
                          </m:sSubPr>
                          <m:e>
                            <m:r>
                              <a:rPr lang="en-US" sz="2200" i="1">
                                <a:effectLst/>
                                <a:latin typeface="Cambria Math" panose="02040503050406030204" pitchFamily="18" charset="0"/>
                                <a:ea typeface="PMingLiU"/>
                                <a:cs typeface="Times New Roman" panose="02020603050405020304" pitchFamily="18" charset="0"/>
                              </a:rPr>
                              <m:t>𝑥</m:t>
                            </m:r>
                          </m:e>
                          <m:sub>
                            <m:r>
                              <a:rPr lang="en-US" sz="2200" i="1">
                                <a:effectLst/>
                                <a:latin typeface="Cambria Math" panose="02040503050406030204" pitchFamily="18" charset="0"/>
                                <a:ea typeface="PMingLiU"/>
                                <a:cs typeface="Times New Roman" panose="02020603050405020304" pitchFamily="18" charset="0"/>
                              </a:rPr>
                              <m:t>𝑁</m:t>
                            </m:r>
                          </m:sub>
                        </m:sSub>
                        <m:r>
                          <a:rPr lang="en-US" sz="2200" i="1">
                            <a:effectLst/>
                            <a:latin typeface="Cambria Math" panose="02040503050406030204" pitchFamily="18" charset="0"/>
                            <a:ea typeface="PMingLiU"/>
                            <a:cs typeface="Times New Roman" panose="02020603050405020304" pitchFamily="18" charset="0"/>
                          </a:rPr>
                          <m:t>;</m:t>
                        </m:r>
                        <m:sSub>
                          <m:sSubPr>
                            <m:ctrlPr>
                              <a:rPr lang="en-US" sz="2200" i="1">
                                <a:effectLst/>
                                <a:latin typeface="Cambria Math" panose="02040503050406030204" pitchFamily="18" charset="0"/>
                                <a:ea typeface="PMingLiU"/>
                                <a:cs typeface="Times New Roman" panose="02020603050405020304" pitchFamily="18" charset="0"/>
                              </a:rPr>
                            </m:ctrlPr>
                          </m:sSubPr>
                          <m:e>
                            <m:r>
                              <a:rPr lang="en-US" sz="2200" i="1">
                                <a:effectLst/>
                                <a:latin typeface="Cambria Math" panose="02040503050406030204" pitchFamily="18" charset="0"/>
                                <a:ea typeface="PMingLiU"/>
                                <a:cs typeface="Times New Roman" panose="02020603050405020304" pitchFamily="18" charset="0"/>
                              </a:rPr>
                              <m:t>𝑦</m:t>
                            </m:r>
                          </m:e>
                          <m:sub>
                            <m:r>
                              <a:rPr lang="en-US" sz="2200" i="1">
                                <a:effectLst/>
                                <a:latin typeface="Cambria Math" panose="02040503050406030204" pitchFamily="18" charset="0"/>
                                <a:ea typeface="PMingLiU"/>
                                <a:cs typeface="Times New Roman" panose="02020603050405020304" pitchFamily="18" charset="0"/>
                              </a:rPr>
                              <m:t>𝑁</m:t>
                            </m:r>
                          </m:sub>
                        </m:sSub>
                        <m:r>
                          <a:rPr lang="en-US" sz="2200" i="1">
                            <a:effectLst/>
                            <a:latin typeface="Cambria Math" panose="02040503050406030204" pitchFamily="18" charset="0"/>
                            <a:ea typeface="PMingLiU"/>
                            <a:cs typeface="Times New Roman" panose="02020603050405020304" pitchFamily="18" charset="0"/>
                          </a:rPr>
                          <m:t>;</m:t>
                        </m:r>
                        <m:sSub>
                          <m:sSubPr>
                            <m:ctrlPr>
                              <a:rPr lang="en-US" sz="2200" i="1">
                                <a:effectLst/>
                                <a:latin typeface="Cambria Math" panose="02040503050406030204" pitchFamily="18" charset="0"/>
                                <a:ea typeface="PMingLiU"/>
                                <a:cs typeface="Times New Roman" panose="02020603050405020304" pitchFamily="18" charset="0"/>
                              </a:rPr>
                            </m:ctrlPr>
                          </m:sSubPr>
                          <m:e>
                            <m:r>
                              <a:rPr lang="en-US" sz="2200" i="1">
                                <a:effectLst/>
                                <a:latin typeface="Cambria Math" panose="02040503050406030204" pitchFamily="18" charset="0"/>
                                <a:ea typeface="PMingLiU"/>
                                <a:cs typeface="Times New Roman" panose="02020603050405020304" pitchFamily="18" charset="0"/>
                              </a:rPr>
                              <m:t>𝑧</m:t>
                            </m:r>
                          </m:e>
                          <m:sub>
                            <m:r>
                              <a:rPr lang="en-US" sz="2200" i="1">
                                <a:effectLst/>
                                <a:latin typeface="Cambria Math" panose="02040503050406030204" pitchFamily="18" charset="0"/>
                                <a:ea typeface="PMingLiU"/>
                                <a:cs typeface="Times New Roman" panose="02020603050405020304" pitchFamily="18" charset="0"/>
                              </a:rPr>
                              <m:t>𝑁</m:t>
                            </m:r>
                          </m:sub>
                        </m:sSub>
                      </m:e>
                    </m:d>
                  </m:oMath>
                </a14:m>
                <a:r>
                  <a:rPr lang="en-US" sz="2200">
                    <a:effectLst/>
                    <a:latin typeface="+mn-lt"/>
                    <a:ea typeface="PMingLiU"/>
                    <a:cs typeface="Times New Roman" panose="02020603050405020304" pitchFamily="18" charset="0"/>
                  </a:rPr>
                  <a:t>. </a:t>
                </a:r>
                <a:endParaRPr lang="en-US" sz="2200" smtClean="0">
                  <a:effectLst/>
                  <a:latin typeface="+mn-lt"/>
                  <a:ea typeface="PMingLiU"/>
                  <a:cs typeface="Times New Roman" panose="02020603050405020304" pitchFamily="18" charset="0"/>
                </a:endParaRPr>
              </a:p>
              <a:p>
                <a:pPr algn="just">
                  <a:lnSpc>
                    <a:spcPct val="150000"/>
                  </a:lnSpc>
                  <a:spcBef>
                    <a:spcPts val="300"/>
                  </a:spcBef>
                  <a:spcAft>
                    <a:spcPts val="300"/>
                  </a:spcAft>
                </a:pPr>
                <a:r>
                  <a:rPr lang="en-US" sz="2200" smtClean="0">
                    <a:effectLst/>
                    <a:latin typeface="+mn-lt"/>
                    <a:ea typeface="PMingLiU"/>
                    <a:cs typeface="Times New Roman" panose="02020603050405020304" pitchFamily="18" charset="0"/>
                  </a:rPr>
                  <a:t>Khi </a:t>
                </a:r>
                <a:r>
                  <a:rPr lang="en-US" sz="2200">
                    <a:effectLst/>
                    <a:latin typeface="+mn-lt"/>
                    <a:ea typeface="PMingLiU"/>
                    <a:cs typeface="Times New Roman" panose="02020603050405020304" pitchFamily="18" charset="0"/>
                  </a:rPr>
                  <a:t>đó:</a:t>
                </a:r>
                <a:endParaRPr lang="en-US" sz="22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acc>
                        <m:accPr>
                          <m:chr m:val="⃗"/>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200" i="1">
                              <a:effectLst/>
                              <a:latin typeface="Cambria Math" panose="02040503050406030204" pitchFamily="18" charset="0"/>
                              <a:ea typeface="Arial" panose="020B0604020202020204" pitchFamily="34" charset="0"/>
                              <a:cs typeface="Times New Roman" panose="02020603050405020304" pitchFamily="18" charset="0"/>
                            </a:rPr>
                            <m:t>𝑀𝑁</m:t>
                          </m:r>
                        </m:e>
                      </m:acc>
                      <m:r>
                        <a:rPr lang="en-US" sz="22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dPr>
                        <m:e>
                          <m:sSub>
                            <m:sSub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22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2200" i="1">
                                  <a:effectLst/>
                                  <a:latin typeface="Cambria Math" panose="02040503050406030204" pitchFamily="18" charset="0"/>
                                  <a:ea typeface="Arial" panose="020B0604020202020204" pitchFamily="34" charset="0"/>
                                  <a:cs typeface="Times New Roman" panose="02020603050405020304" pitchFamily="18" charset="0"/>
                                </a:rPr>
                                <m:t>𝑁</m:t>
                              </m:r>
                            </m:sub>
                          </m:sSub>
                          <m:r>
                            <a:rPr lang="en-US" sz="22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2200" i="1">
                                  <a:effectLst/>
                                  <a:latin typeface="Cambria Math" panose="02040503050406030204" pitchFamily="18" charset="0"/>
                                  <a:ea typeface="Arial" panose="020B0604020202020204" pitchFamily="34" charset="0"/>
                                  <a:cs typeface="Times New Roman" panose="02020603050405020304" pitchFamily="18" charset="0"/>
                                </a:rPr>
                                <m:t>𝑥</m:t>
                              </m:r>
                            </m:e>
                            <m:sub>
                              <m:r>
                                <a:rPr lang="en-US" sz="2200" i="1">
                                  <a:effectLst/>
                                  <a:latin typeface="Cambria Math" panose="02040503050406030204" pitchFamily="18" charset="0"/>
                                  <a:ea typeface="Arial" panose="020B0604020202020204" pitchFamily="34" charset="0"/>
                                  <a:cs typeface="Times New Roman" panose="02020603050405020304" pitchFamily="18" charset="0"/>
                                </a:rPr>
                                <m:t>𝑀</m:t>
                              </m:r>
                            </m:sub>
                          </m:sSub>
                          <m:r>
                            <a:rPr lang="en-US" sz="22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2200" i="1">
                                  <a:effectLst/>
                                  <a:latin typeface="Cambria Math" panose="02040503050406030204" pitchFamily="18" charset="0"/>
                                  <a:ea typeface="Arial" panose="020B0604020202020204" pitchFamily="34" charset="0"/>
                                  <a:cs typeface="Times New Roman" panose="02020603050405020304" pitchFamily="18" charset="0"/>
                                </a:rPr>
                                <m:t>𝑦</m:t>
                              </m:r>
                            </m:e>
                            <m:sub>
                              <m:r>
                                <a:rPr lang="en-US" sz="2200" i="1">
                                  <a:effectLst/>
                                  <a:latin typeface="Cambria Math" panose="02040503050406030204" pitchFamily="18" charset="0"/>
                                  <a:ea typeface="Arial" panose="020B0604020202020204" pitchFamily="34" charset="0"/>
                                  <a:cs typeface="Times New Roman" panose="02020603050405020304" pitchFamily="18" charset="0"/>
                                </a:rPr>
                                <m:t>𝑁</m:t>
                              </m:r>
                            </m:sub>
                          </m:sSub>
                          <m:r>
                            <a:rPr lang="en-US" sz="22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2200" i="1">
                                  <a:effectLst/>
                                  <a:latin typeface="Cambria Math" panose="02040503050406030204" pitchFamily="18" charset="0"/>
                                  <a:ea typeface="Arial" panose="020B0604020202020204" pitchFamily="34" charset="0"/>
                                  <a:cs typeface="Times New Roman" panose="02020603050405020304" pitchFamily="18" charset="0"/>
                                </a:rPr>
                                <m:t>𝑦</m:t>
                              </m:r>
                            </m:e>
                            <m:sub>
                              <m:r>
                                <a:rPr lang="en-US" sz="2200" i="1">
                                  <a:effectLst/>
                                  <a:latin typeface="Cambria Math" panose="02040503050406030204" pitchFamily="18" charset="0"/>
                                  <a:ea typeface="Arial" panose="020B0604020202020204" pitchFamily="34" charset="0"/>
                                  <a:cs typeface="Times New Roman" panose="02020603050405020304" pitchFamily="18" charset="0"/>
                                </a:rPr>
                                <m:t>𝑀</m:t>
                              </m:r>
                            </m:sub>
                          </m:sSub>
                          <m:r>
                            <a:rPr lang="en-US" sz="22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2200" i="1">
                                  <a:effectLst/>
                                  <a:latin typeface="Cambria Math" panose="02040503050406030204" pitchFamily="18" charset="0"/>
                                  <a:ea typeface="Arial" panose="020B0604020202020204" pitchFamily="34" charset="0"/>
                                  <a:cs typeface="Times New Roman" panose="02020603050405020304" pitchFamily="18" charset="0"/>
                                </a:rPr>
                                <m:t>𝑧</m:t>
                              </m:r>
                            </m:e>
                            <m:sub>
                              <m:r>
                                <a:rPr lang="en-US" sz="2200" i="1">
                                  <a:effectLst/>
                                  <a:latin typeface="Cambria Math" panose="02040503050406030204" pitchFamily="18" charset="0"/>
                                  <a:ea typeface="Arial" panose="020B0604020202020204" pitchFamily="34" charset="0"/>
                                  <a:cs typeface="Times New Roman" panose="02020603050405020304" pitchFamily="18" charset="0"/>
                                </a:rPr>
                                <m:t>𝑁</m:t>
                              </m:r>
                            </m:sub>
                          </m:sSub>
                          <m:r>
                            <a:rPr lang="en-US" sz="2200" i="1">
                              <a:effectLst/>
                              <a:latin typeface="Cambria Math" panose="02040503050406030204" pitchFamily="18" charset="0"/>
                              <a:ea typeface="Arial" panose="020B0604020202020204" pitchFamily="34" charset="0"/>
                              <a:cs typeface="Times New Roman" panose="02020603050405020304" pitchFamily="18" charset="0"/>
                            </a:rPr>
                            <m:t>−</m:t>
                          </m:r>
                          <m:sSub>
                            <m:sSubPr>
                              <m:ctrlPr>
                                <a:rPr lang="en-US" sz="22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2200" i="1">
                                  <a:effectLst/>
                                  <a:latin typeface="Cambria Math" panose="02040503050406030204" pitchFamily="18" charset="0"/>
                                  <a:ea typeface="Arial" panose="020B0604020202020204" pitchFamily="34" charset="0"/>
                                  <a:cs typeface="Times New Roman" panose="02020603050405020304" pitchFamily="18" charset="0"/>
                                </a:rPr>
                                <m:t>𝑧</m:t>
                              </m:r>
                            </m:e>
                            <m:sub>
                              <m:r>
                                <a:rPr lang="en-US" sz="2200" i="1">
                                  <a:effectLst/>
                                  <a:latin typeface="Cambria Math" panose="02040503050406030204" pitchFamily="18" charset="0"/>
                                  <a:ea typeface="Arial" panose="020B0604020202020204" pitchFamily="34" charset="0"/>
                                  <a:cs typeface="Times New Roman" panose="02020603050405020304" pitchFamily="18" charset="0"/>
                                </a:rPr>
                                <m:t>𝑀</m:t>
                              </m:r>
                            </m:sub>
                          </m:sSub>
                        </m:e>
                      </m:d>
                    </m:oMath>
                  </m:oMathPara>
                </a14:m>
                <a:endParaRPr lang="en-US" sz="22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6752" y="1740016"/>
                <a:ext cx="5003613" cy="2339295"/>
              </a:xfrm>
              <a:prstGeom prst="rect">
                <a:avLst/>
              </a:prstGeom>
              <a:blipFill>
                <a:blip r:embed="rId4"/>
                <a:stretch>
                  <a:fillRect l="-1583" r="-1583"/>
                </a:stretch>
              </a:blipFill>
            </p:spPr>
            <p:txBody>
              <a:bodyPr/>
              <a:lstStyle/>
              <a:p>
                <a:r>
                  <a:rPr lang="en-US">
                    <a:noFill/>
                  </a:rPr>
                  <a:t> </a:t>
                </a:r>
              </a:p>
            </p:txBody>
          </p:sp>
        </mc:Fallback>
      </mc:AlternateContent>
    </p:spTree>
    <p:extLst>
      <p:ext uri="{BB962C8B-B14F-4D97-AF65-F5344CB8AC3E}">
        <p14:creationId xmlns:p14="http://schemas.microsoft.com/office/powerpoint/2010/main" val="2052996927"/>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59" name="Google Shape;859;p53"/>
          <p:cNvGrpSpPr/>
          <p:nvPr/>
        </p:nvGrpSpPr>
        <p:grpSpPr>
          <a:xfrm rot="-729626">
            <a:off x="8543214" y="4440999"/>
            <a:ext cx="618945" cy="549163"/>
            <a:chOff x="335988" y="3393302"/>
            <a:chExt cx="1236351" cy="1254523"/>
          </a:xfrm>
        </p:grpSpPr>
        <p:sp>
          <p:nvSpPr>
            <p:cNvPr id="860" name="Google Shape;860;p53"/>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861" name="Google Shape;861;p53"/>
            <p:cNvPicPr preferRelativeResize="0"/>
            <p:nvPr/>
          </p:nvPicPr>
          <p:blipFill>
            <a:blip r:embed="rId3">
              <a:alphaModFix/>
            </a:blip>
            <a:stretch>
              <a:fillRect/>
            </a:stretch>
          </p:blipFill>
          <p:spPr>
            <a:xfrm>
              <a:off x="335987" y="3393306"/>
              <a:ext cx="1236351" cy="1254519"/>
            </a:xfrm>
            <a:prstGeom prst="rect">
              <a:avLst/>
            </a:prstGeom>
            <a:noFill/>
            <a:ln>
              <a:noFill/>
            </a:ln>
          </p:spPr>
        </p:pic>
      </p:grpSp>
      <mc:AlternateContent xmlns:mc="http://schemas.openxmlformats.org/markup-compatibility/2006" xmlns:a14="http://schemas.microsoft.com/office/drawing/2010/main">
        <mc:Choice Requires="a14">
          <p:sp>
            <p:nvSpPr>
              <p:cNvPr id="42" name="TextBox 41"/>
              <p:cNvSpPr txBox="1"/>
              <p:nvPr/>
            </p:nvSpPr>
            <p:spPr>
              <a:xfrm>
                <a:off x="468463" y="352467"/>
                <a:ext cx="8480668" cy="1321067"/>
              </a:xfrm>
              <a:prstGeom prst="rect">
                <a:avLst/>
              </a:prstGeom>
              <a:noFill/>
            </p:spPr>
            <p:txBody>
              <a:bodyPr wrap="square" rtlCol="0">
                <a:spAutoFit/>
              </a:bodyPr>
              <a:lstStyle/>
              <a:p>
                <a:pPr algn="just">
                  <a:lnSpc>
                    <a:spcPct val="150000"/>
                  </a:lnSpc>
                  <a:buClr>
                    <a:srgbClr val="2D1549"/>
                  </a:buClr>
                  <a:buSzPts val="1100"/>
                  <a:defRPr/>
                </a:pPr>
                <a:r>
                  <a:rPr lang="en-US" sz="1700" b="1" smtClean="0">
                    <a:solidFill>
                      <a:srgbClr val="FFFFFF"/>
                    </a:solidFill>
                    <a:highlight>
                      <a:srgbClr val="CE4D8E"/>
                    </a:highlight>
                    <a:latin typeface="Arial" panose="020B0604020202020204" pitchFamily="34" charset="0"/>
                    <a:ea typeface="+mn-ea"/>
                    <a:cs typeface="Arial" panose="020B0604020202020204" pitchFamily="34" charset="0"/>
                  </a:rPr>
                  <a:t>Ví dụ 5:</a:t>
                </a:r>
                <a:r>
                  <a:rPr lang="en-US" sz="1700" kern="1200" smtClean="0">
                    <a:solidFill>
                      <a:srgbClr val="FFFFFF"/>
                    </a:solidFill>
                    <a:latin typeface="Arial" panose="020B0604020202020204" pitchFamily="34" charset="0"/>
                    <a:ea typeface="+mn-ea"/>
                    <a:cs typeface="Arial" panose="020B0604020202020204" pitchFamily="34" charset="0"/>
                  </a:rPr>
                  <a:t> </a:t>
                </a:r>
                <a:r>
                  <a:rPr lang="vi-VN" sz="1700" kern="1200" smtClean="0">
                    <a:solidFill>
                      <a:srgbClr val="FFFFFF"/>
                    </a:solidFill>
                    <a:latin typeface="Arial" panose="020B0604020202020204" pitchFamily="34" charset="0"/>
                    <a:ea typeface="+mn-ea"/>
                    <a:cs typeface="Arial" panose="020B0604020202020204" pitchFamily="34" charset="0"/>
                  </a:rPr>
                  <a:t> </a:t>
                </a:r>
                <a:r>
                  <a:rPr lang="vi-VN" sz="1700" kern="1200">
                    <a:latin typeface="Arial" panose="020B0604020202020204" pitchFamily="34" charset="0"/>
                    <a:ea typeface="+mn-ea"/>
                    <a:cs typeface="Arial" panose="020B0604020202020204" pitchFamily="34" charset="0"/>
                  </a:rPr>
                  <a:t>Trong không gian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𝑂𝑥𝑦𝑧</m:t>
                    </m:r>
                  </m:oMath>
                </a14:m>
                <a:r>
                  <a:rPr lang="vi-VN" sz="1700" kern="120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cho </a:t>
                </a:r>
                <a:r>
                  <a:rPr lang="vi-VN" sz="1700" kern="1200">
                    <a:latin typeface="Arial" panose="020B0604020202020204" pitchFamily="34" charset="0"/>
                    <a:ea typeface="+mn-ea"/>
                    <a:cs typeface="Arial" panose="020B0604020202020204" pitchFamily="34" charset="0"/>
                  </a:rPr>
                  <a:t>hình lăng trụ </a:t>
                </a:r>
                <a:r>
                  <a:rPr lang="vi-VN" sz="1700" kern="1200" smtClean="0">
                    <a:latin typeface="Arial" panose="020B0604020202020204" pitchFamily="34" charset="0"/>
                    <a:ea typeface="+mn-ea"/>
                    <a:cs typeface="Arial" panose="020B0604020202020204" pitchFamily="34" charset="0"/>
                  </a:rPr>
                  <a:t>tam</a:t>
                </a:r>
                <a:r>
                  <a:rPr lang="en-US" sz="1700" kern="1200" smtClean="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giác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𝐴𝐵𝐶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𝐵</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𝐶</m:t>
                    </m:r>
                    <m:r>
                      <a:rPr lang="vi-VN" sz="1700" i="1" kern="1200" smtClean="0">
                        <a:latin typeface="Cambria Math" panose="02040503050406030204" pitchFamily="18" charset="0"/>
                        <a:ea typeface="+mn-ea"/>
                        <a:cs typeface="Arial" panose="020B0604020202020204" pitchFamily="34" charset="0"/>
                      </a:rPr>
                      <m:t>′</m:t>
                    </m:r>
                  </m:oMath>
                </a14:m>
                <a:r>
                  <a:rPr lang="vi-VN" sz="1700" kern="1200">
                    <a:latin typeface="Arial" panose="020B0604020202020204" pitchFamily="34" charset="0"/>
                    <a:ea typeface="+mn-ea"/>
                    <a:cs typeface="Arial" panose="020B0604020202020204" pitchFamily="34" charset="0"/>
                  </a:rPr>
                  <a:t> có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m:t>
                    </m:r>
                    <m:d>
                      <m:dPr>
                        <m:ctrlPr>
                          <a:rPr lang="vi-VN" sz="1700" i="1" kern="1200" smtClean="0">
                            <a:latin typeface="Cambria Math" panose="02040503050406030204" pitchFamily="18" charset="0"/>
                            <a:ea typeface="+mn-ea"/>
                            <a:cs typeface="Arial" panose="020B0604020202020204" pitchFamily="34" charset="0"/>
                          </a:rPr>
                        </m:ctrlPr>
                      </m:dPr>
                      <m:e>
                        <m:r>
                          <a:rPr lang="vi-VN" sz="1700" i="1" kern="1200" smtClean="0">
                            <a:latin typeface="Cambria Math" panose="02040503050406030204" pitchFamily="18" charset="0"/>
                            <a:ea typeface="+mn-ea"/>
                            <a:cs typeface="Arial" panose="020B0604020202020204" pitchFamily="34" charset="0"/>
                          </a:rPr>
                          <m:t>1; 0; 2</m:t>
                        </m:r>
                      </m:e>
                    </m:d>
                    <m:r>
                      <a:rPr lang="vi-VN" sz="1700" i="1" kern="1200" smtClean="0">
                        <a:latin typeface="Cambria Math" panose="02040503050406030204" pitchFamily="18" charset="0"/>
                        <a:ea typeface="+mn-ea"/>
                        <a:cs typeface="Arial" panose="020B0604020202020204" pitchFamily="34" charset="0"/>
                      </a:rPr>
                      <m:t>, </m:t>
                    </m:r>
                  </m:oMath>
                </a14:m>
                <a:endParaRPr lang="en-US" sz="1700" i="1" kern="1200" smtClean="0">
                  <a:latin typeface="Cambria Math" panose="02040503050406030204" pitchFamily="18" charset="0"/>
                  <a:ea typeface="+mn-ea"/>
                  <a:cs typeface="Arial" panose="020B0604020202020204" pitchFamily="34" charset="0"/>
                </a:endParaRPr>
              </a:p>
              <a:p>
                <a:pPr algn="just">
                  <a:lnSpc>
                    <a:spcPct val="150000"/>
                  </a:lnSpc>
                  <a:buClr>
                    <a:srgbClr val="2D1549"/>
                  </a:buClr>
                  <a:buSzPts val="1100"/>
                  <a:defRPr/>
                </a:pPr>
                <a14:m>
                  <m:oMath xmlns:m="http://schemas.openxmlformats.org/officeDocument/2006/math">
                    <m:r>
                      <a:rPr lang="vi-VN" sz="1700" i="1" kern="1200">
                        <a:latin typeface="Cambria Math" panose="02040503050406030204" pitchFamily="18" charset="0"/>
                        <a:cs typeface="Arial" panose="020B0604020202020204" pitchFamily="34" charset="0"/>
                      </a:rPr>
                      <m:t>𝐵</m:t>
                    </m:r>
                    <m:r>
                      <a:rPr lang="vi-VN" sz="1700" i="1" kern="1200">
                        <a:latin typeface="Cambria Math" panose="02040503050406030204" pitchFamily="18" charset="0"/>
                        <a:cs typeface="Arial" panose="020B0604020202020204" pitchFamily="34" charset="0"/>
                      </a:rPr>
                      <m:t>(3; 2; 5), </m:t>
                    </m:r>
                    <m:r>
                      <a:rPr lang="vi-VN" sz="1700" i="1" kern="1200">
                        <a:latin typeface="Cambria Math" panose="02040503050406030204" pitchFamily="18" charset="0"/>
                        <a:cs typeface="Arial" panose="020B0604020202020204" pitchFamily="34" charset="0"/>
                      </a:rPr>
                      <m:t>𝐶</m:t>
                    </m:r>
                    <m:r>
                      <a:rPr lang="vi-VN" sz="1700" i="1" kern="1200">
                        <a:latin typeface="Cambria Math" panose="02040503050406030204" pitchFamily="18" charset="0"/>
                        <a:cs typeface="Arial" panose="020B0604020202020204" pitchFamily="34" charset="0"/>
                      </a:rPr>
                      <m:t>(7; –3; 9)</m:t>
                    </m:r>
                  </m:oMath>
                </a14:m>
                <a:r>
                  <a:rPr lang="en-US" sz="1700" kern="1200" smtClean="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và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′(5; 0; 1).</m:t>
                    </m:r>
                  </m:oMath>
                </a14:m>
                <a:endParaRPr lang="vi-VN" sz="1700" kern="1200">
                  <a:latin typeface="Arial" panose="020B0604020202020204" pitchFamily="34" charset="0"/>
                  <a:ea typeface="+mn-ea"/>
                  <a:cs typeface="Arial" panose="020B0604020202020204" pitchFamily="34" charset="0"/>
                </a:endParaRPr>
              </a:p>
              <a:p>
                <a:pPr algn="just">
                  <a:lnSpc>
                    <a:spcPct val="150000"/>
                  </a:lnSpc>
                  <a:buClr>
                    <a:srgbClr val="2D1549"/>
                  </a:buClr>
                  <a:buSzPts val="1100"/>
                  <a:defRPr/>
                </a:pPr>
                <a:r>
                  <a:rPr lang="en-US" sz="1700" kern="120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a</a:t>
                </a:r>
                <a:r>
                  <a:rPr lang="vi-VN" sz="1700" kern="1200">
                    <a:latin typeface="Arial" panose="020B0604020202020204" pitchFamily="34" charset="0"/>
                    <a:ea typeface="+mn-ea"/>
                    <a:cs typeface="Arial" panose="020B0604020202020204" pitchFamily="34" charset="0"/>
                  </a:rPr>
                  <a:t>) Tìm toạ độ của </a:t>
                </a:r>
                <a14:m>
                  <m:oMath xmlns:m="http://schemas.openxmlformats.org/officeDocument/2006/math">
                    <m:acc>
                      <m:accPr>
                        <m:chr m:val="⃗"/>
                        <m:ctrlPr>
                          <a:rPr lang="vi-VN" sz="1700" i="1" kern="1200" smtClean="0">
                            <a:latin typeface="Cambria Math" panose="02040503050406030204" pitchFamily="18" charset="0"/>
                            <a:ea typeface="+mn-ea"/>
                            <a:cs typeface="Arial" panose="020B0604020202020204" pitchFamily="34" charset="0"/>
                          </a:rPr>
                        </m:ctrlPr>
                      </m:accPr>
                      <m:e>
                        <m:r>
                          <a:rPr lang="en-US" sz="1700" b="0" i="1" kern="1200" smtClean="0">
                            <a:latin typeface="Cambria Math" panose="02040503050406030204" pitchFamily="18" charset="0"/>
                            <a:ea typeface="+mn-ea"/>
                            <a:cs typeface="Arial" panose="020B0604020202020204" pitchFamily="34" charset="0"/>
                          </a:rPr>
                          <m:t>𝐴</m:t>
                        </m:r>
                        <m:sSup>
                          <m:sSupPr>
                            <m:ctrlPr>
                              <a:rPr lang="en-US" sz="1700" b="0" i="1" kern="1200" smtClean="0">
                                <a:latin typeface="Cambria Math" panose="02040503050406030204" pitchFamily="18" charset="0"/>
                                <a:ea typeface="+mn-ea"/>
                                <a:cs typeface="Arial" panose="020B0604020202020204" pitchFamily="34" charset="0"/>
                              </a:rPr>
                            </m:ctrlPr>
                          </m:sSupPr>
                          <m:e>
                            <m:r>
                              <a:rPr lang="en-US" sz="1700" b="0" i="1" kern="1200" smtClean="0">
                                <a:latin typeface="Cambria Math" panose="02040503050406030204" pitchFamily="18" charset="0"/>
                                <a:ea typeface="+mn-ea"/>
                                <a:cs typeface="Arial" panose="020B0604020202020204" pitchFamily="34" charset="0"/>
                              </a:rPr>
                              <m:t>𝐴</m:t>
                            </m:r>
                          </m:e>
                          <m:sup>
                            <m:r>
                              <a:rPr lang="en-US" sz="1700" b="0" i="1" kern="1200" smtClean="0">
                                <a:latin typeface="Cambria Math" panose="02040503050406030204" pitchFamily="18" charset="0"/>
                                <a:ea typeface="+mn-ea"/>
                                <a:cs typeface="Arial" panose="020B0604020202020204" pitchFamily="34" charset="0"/>
                              </a:rPr>
                              <m:t>′</m:t>
                            </m:r>
                          </m:sup>
                        </m:sSup>
                      </m:e>
                    </m:acc>
                  </m:oMath>
                </a14:m>
                <a:r>
                  <a:rPr lang="vi-VN" sz="1700" kern="1200" smtClean="0">
                    <a:latin typeface="Arial" panose="020B0604020202020204" pitchFamily="34" charset="0"/>
                    <a:ea typeface="+mn-ea"/>
                    <a:cs typeface="Arial" panose="020B0604020202020204" pitchFamily="34" charset="0"/>
                  </a:rPr>
                  <a:t>.</a:t>
                </a:r>
                <a:r>
                  <a:rPr lang="en-US" sz="1700" kern="1200" smtClean="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b</a:t>
                </a:r>
                <a:r>
                  <a:rPr lang="vi-VN" sz="1700" kern="1200">
                    <a:latin typeface="Arial" panose="020B0604020202020204" pitchFamily="34" charset="0"/>
                    <a:ea typeface="+mn-ea"/>
                    <a:cs typeface="Arial" panose="020B0604020202020204" pitchFamily="34" charset="0"/>
                  </a:rPr>
                  <a:t>) Tìm toạ độ của các điểm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𝐵</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𝐶</m:t>
                    </m:r>
                    <m:r>
                      <a:rPr lang="vi-VN" sz="1700" i="1" kern="1200" smtClean="0">
                        <a:latin typeface="Cambria Math" panose="02040503050406030204" pitchFamily="18" charset="0"/>
                        <a:ea typeface="+mn-ea"/>
                        <a:cs typeface="Arial" panose="020B0604020202020204" pitchFamily="34" charset="0"/>
                      </a:rPr>
                      <m:t>′.</m:t>
                    </m:r>
                  </m:oMath>
                </a14:m>
                <a:endParaRPr lang="vi-VN" sz="1700" kern="1200">
                  <a:latin typeface="Arial" panose="020B0604020202020204" pitchFamily="34" charset="0"/>
                  <a:ea typeface="+mn-ea"/>
                  <a:cs typeface="Arial" panose="020B0604020202020204" pitchFamily="34" charset="0"/>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468463" y="352467"/>
                <a:ext cx="8480668" cy="1321067"/>
              </a:xfrm>
              <a:prstGeom prst="rect">
                <a:avLst/>
              </a:prstGeom>
              <a:blipFill>
                <a:blip r:embed="rId4"/>
                <a:stretch>
                  <a:fillRect l="-503" b="-922"/>
                </a:stretch>
              </a:blipFill>
            </p:spPr>
            <p:txBody>
              <a:bodyPr/>
              <a:lstStyle/>
              <a:p>
                <a:r>
                  <a:rPr lang="en-US">
                    <a:noFill/>
                  </a:rPr>
                  <a:t> </a:t>
                </a:r>
              </a:p>
            </p:txBody>
          </p:sp>
        </mc:Fallback>
      </mc:AlternateContent>
      <p:sp>
        <p:nvSpPr>
          <p:cNvPr id="43" name="Rectangle 42"/>
          <p:cNvSpPr/>
          <p:nvPr/>
        </p:nvSpPr>
        <p:spPr>
          <a:xfrm>
            <a:off x="444610" y="1766645"/>
            <a:ext cx="903475" cy="353943"/>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700" b="1" i="1" u="sng" strike="noStrike" kern="1200" cap="none" spc="0" normalizeH="0" baseline="0" noProof="0" smtClean="0">
                <a:ln>
                  <a:noFill/>
                </a:ln>
                <a:solidFill>
                  <a:srgbClr val="023E54"/>
                </a:solidFill>
                <a:effectLst/>
                <a:uLnTx/>
                <a:uFillTx/>
                <a:latin typeface="Arial"/>
                <a:ea typeface="+mn-ea"/>
                <a:cs typeface="Arial"/>
                <a:sym typeface="Arial"/>
              </a:rPr>
              <a:t>Giải:</a:t>
            </a:r>
            <a:endParaRPr kumimoji="0" lang="en-US" sz="1700" b="1" i="1" u="sng" strike="noStrike" kern="1200" cap="none" spc="0" normalizeH="0" baseline="0" noProof="0" dirty="0">
              <a:ln>
                <a:noFill/>
              </a:ln>
              <a:solidFill>
                <a:srgbClr val="023E54"/>
              </a:solidFill>
              <a:effectLst/>
              <a:uLnTx/>
              <a:uFillTx/>
              <a:latin typeface="Arial"/>
              <a:ea typeface="+mn-ea"/>
              <a:cs typeface="Arial"/>
              <a:sym typeface="Arial"/>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08221" y="2327934"/>
            <a:ext cx="3122813" cy="22003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819407" y="2128539"/>
                <a:ext cx="4572000" cy="2612895"/>
              </a:xfrm>
              <a:prstGeom prst="rect">
                <a:avLst/>
              </a:prstGeom>
            </p:spPr>
            <p:txBody>
              <a:bodyPr>
                <a:spAutoFit/>
              </a:bodyPr>
              <a:lstStyle/>
              <a:p>
                <a:pPr algn="just">
                  <a:lnSpc>
                    <a:spcPct val="150000"/>
                  </a:lnSpc>
                </a:pPr>
                <a:r>
                  <a:rPr lang="en-US" sz="1700" smtClean="0">
                    <a:solidFill>
                      <a:srgbClr val="393900"/>
                    </a:solidFill>
                    <a:latin typeface="+mj-lt"/>
                  </a:rPr>
                  <a:t>a) Ta có </a:t>
                </a:r>
                <a14:m>
                  <m:oMath xmlns:m="http://schemas.openxmlformats.org/officeDocument/2006/math">
                    <m:acc>
                      <m:accPr>
                        <m:chr m:val="⃗"/>
                        <m:ctrlPr>
                          <a:rPr lang="vi-VN" sz="1700" i="1" kern="1200">
                            <a:latin typeface="Cambria Math" panose="02040503050406030204" pitchFamily="18" charset="0"/>
                            <a:cs typeface="Arial" panose="020B0604020202020204" pitchFamily="34" charset="0"/>
                          </a:rPr>
                        </m:ctrlPr>
                      </m:accPr>
                      <m:e>
                        <m:r>
                          <a:rPr lang="en-US" sz="1700" i="1" kern="1200">
                            <a:latin typeface="Cambria Math" panose="02040503050406030204" pitchFamily="18" charset="0"/>
                            <a:cs typeface="Arial" panose="020B0604020202020204" pitchFamily="34" charset="0"/>
                          </a:rPr>
                          <m:t>𝐴</m:t>
                        </m:r>
                        <m:sSup>
                          <m:sSupPr>
                            <m:ctrlPr>
                              <a:rPr lang="en-US" sz="1700" i="1" kern="1200">
                                <a:latin typeface="Cambria Math" panose="02040503050406030204" pitchFamily="18" charset="0"/>
                                <a:cs typeface="Arial" panose="020B0604020202020204" pitchFamily="34" charset="0"/>
                              </a:rPr>
                            </m:ctrlPr>
                          </m:sSupPr>
                          <m:e>
                            <m:r>
                              <a:rPr lang="en-US" sz="1700" i="1" kern="1200">
                                <a:latin typeface="Cambria Math" panose="02040503050406030204" pitchFamily="18" charset="0"/>
                                <a:cs typeface="Arial" panose="020B0604020202020204" pitchFamily="34" charset="0"/>
                              </a:rPr>
                              <m:t>𝐴</m:t>
                            </m:r>
                          </m:e>
                          <m:sup>
                            <m:r>
                              <a:rPr lang="en-US" sz="1700" i="1" kern="1200">
                                <a:latin typeface="Cambria Math" panose="02040503050406030204" pitchFamily="18" charset="0"/>
                                <a:cs typeface="Arial" panose="020B0604020202020204" pitchFamily="34" charset="0"/>
                              </a:rPr>
                              <m:t>′</m:t>
                            </m:r>
                          </m:sup>
                        </m:sSup>
                      </m:e>
                    </m:acc>
                    <m:r>
                      <a:rPr lang="en-US" sz="1700" b="0" i="0" kern="1200" smtClean="0">
                        <a:latin typeface="Cambria Math" panose="02040503050406030204" pitchFamily="18" charset="0"/>
                        <a:cs typeface="Arial" panose="020B0604020202020204" pitchFamily="34" charset="0"/>
                      </a:rPr>
                      <m:t>=</m:t>
                    </m:r>
                    <m:d>
                      <m:dPr>
                        <m:ctrlPr>
                          <a:rPr lang="en-US" sz="1700" b="0" i="1" kern="1200" smtClean="0">
                            <a:latin typeface="Cambria Math" panose="02040503050406030204" pitchFamily="18" charset="0"/>
                            <a:cs typeface="Arial" panose="020B0604020202020204" pitchFamily="34" charset="0"/>
                          </a:rPr>
                        </m:ctrlPr>
                      </m:dPr>
                      <m:e>
                        <m:sSub>
                          <m:sSubPr>
                            <m:ctrlPr>
                              <a:rPr lang="en-US" sz="1700" b="0" i="1" kern="1200" smtClean="0">
                                <a:latin typeface="Cambria Math" panose="02040503050406030204" pitchFamily="18" charset="0"/>
                                <a:cs typeface="Arial" panose="020B0604020202020204" pitchFamily="34" charset="0"/>
                              </a:rPr>
                            </m:ctrlPr>
                          </m:sSubPr>
                          <m:e>
                            <m:r>
                              <a:rPr lang="en-US" sz="1700" b="0" i="1" kern="1200" smtClean="0">
                                <a:latin typeface="Cambria Math" panose="02040503050406030204" pitchFamily="18" charset="0"/>
                                <a:cs typeface="Arial" panose="020B0604020202020204" pitchFamily="34" charset="0"/>
                              </a:rPr>
                              <m:t>𝑥</m:t>
                            </m:r>
                          </m:e>
                          <m:sub>
                            <m:r>
                              <a:rPr lang="en-US" sz="1700" b="0" i="1" kern="1200" smtClean="0">
                                <a:latin typeface="Cambria Math" panose="02040503050406030204" pitchFamily="18" charset="0"/>
                                <a:cs typeface="Arial" panose="020B0604020202020204" pitchFamily="34" charset="0"/>
                              </a:rPr>
                              <m:t>𝐴</m:t>
                            </m:r>
                            <m:r>
                              <a:rPr lang="en-US" sz="1700" b="0" i="1" kern="1200" smtClean="0">
                                <a:latin typeface="Cambria Math" panose="02040503050406030204" pitchFamily="18" charset="0"/>
                                <a:cs typeface="Arial" panose="020B0604020202020204" pitchFamily="34" charset="0"/>
                              </a:rPr>
                              <m:t>′</m:t>
                            </m:r>
                          </m:sub>
                        </m:sSub>
                        <m:r>
                          <a:rPr lang="en-US" sz="1700" b="0" i="1" kern="1200" smtClean="0">
                            <a:latin typeface="Cambria Math" panose="02040503050406030204" pitchFamily="18" charset="0"/>
                            <a:cs typeface="Arial" panose="020B0604020202020204" pitchFamily="34" charset="0"/>
                          </a:rPr>
                          <m:t>−</m:t>
                        </m:r>
                        <m:sSub>
                          <m:sSubPr>
                            <m:ctrlPr>
                              <a:rPr lang="en-US" sz="1700" b="0" i="1" kern="1200" smtClean="0">
                                <a:latin typeface="Cambria Math" panose="02040503050406030204" pitchFamily="18" charset="0"/>
                                <a:cs typeface="Arial" panose="020B0604020202020204" pitchFamily="34" charset="0"/>
                              </a:rPr>
                            </m:ctrlPr>
                          </m:sSubPr>
                          <m:e>
                            <m:r>
                              <a:rPr lang="en-US" sz="1700" b="0" i="1" kern="1200" smtClean="0">
                                <a:latin typeface="Cambria Math" panose="02040503050406030204" pitchFamily="18" charset="0"/>
                                <a:cs typeface="Arial" panose="020B0604020202020204" pitchFamily="34" charset="0"/>
                              </a:rPr>
                              <m:t>𝑥</m:t>
                            </m:r>
                          </m:e>
                          <m:sub>
                            <m:r>
                              <a:rPr lang="en-US" sz="1700" b="0" i="1" kern="1200" smtClean="0">
                                <a:latin typeface="Cambria Math" panose="02040503050406030204" pitchFamily="18" charset="0"/>
                                <a:cs typeface="Arial" panose="020B0604020202020204" pitchFamily="34" charset="0"/>
                              </a:rPr>
                              <m:t>𝐴</m:t>
                            </m:r>
                          </m:sub>
                        </m:sSub>
                        <m:r>
                          <a:rPr lang="en-US" sz="1700" b="0" i="1" kern="1200" smtClean="0">
                            <a:latin typeface="Cambria Math" panose="02040503050406030204" pitchFamily="18" charset="0"/>
                            <a:cs typeface="Arial" panose="020B0604020202020204" pitchFamily="34" charset="0"/>
                          </a:rPr>
                          <m:t>;</m:t>
                        </m:r>
                        <m:sSub>
                          <m:sSubPr>
                            <m:ctrlPr>
                              <a:rPr lang="en-US" sz="1700" i="1" kern="1200">
                                <a:latin typeface="Cambria Math" panose="02040503050406030204" pitchFamily="18" charset="0"/>
                                <a:cs typeface="Arial" panose="020B0604020202020204" pitchFamily="34" charset="0"/>
                              </a:rPr>
                            </m:ctrlPr>
                          </m:sSubPr>
                          <m:e>
                            <m:r>
                              <a:rPr lang="en-US" sz="1700" b="0" i="1" kern="1200" smtClean="0">
                                <a:latin typeface="Cambria Math" panose="02040503050406030204" pitchFamily="18" charset="0"/>
                                <a:cs typeface="Arial" panose="020B0604020202020204" pitchFamily="34" charset="0"/>
                              </a:rPr>
                              <m:t>𝑦</m:t>
                            </m:r>
                          </m:e>
                          <m:sub>
                            <m:sSup>
                              <m:sSupPr>
                                <m:ctrlPr>
                                  <a:rPr lang="en-US" sz="1700" i="1" kern="1200">
                                    <a:latin typeface="Cambria Math" panose="02040503050406030204" pitchFamily="18" charset="0"/>
                                    <a:cs typeface="Arial" panose="020B0604020202020204" pitchFamily="34" charset="0"/>
                                  </a:rPr>
                                </m:ctrlPr>
                              </m:sSupPr>
                              <m:e>
                                <m:r>
                                  <a:rPr lang="en-US" sz="1700" i="1" kern="1200">
                                    <a:latin typeface="Cambria Math" panose="02040503050406030204" pitchFamily="18" charset="0"/>
                                    <a:cs typeface="Arial" panose="020B0604020202020204" pitchFamily="34" charset="0"/>
                                  </a:rPr>
                                  <m:t>𝐴</m:t>
                                </m:r>
                              </m:e>
                              <m:sup>
                                <m:r>
                                  <a:rPr lang="en-US" sz="1700" i="1" kern="1200">
                                    <a:latin typeface="Cambria Math" panose="02040503050406030204" pitchFamily="18" charset="0"/>
                                    <a:cs typeface="Arial" panose="020B0604020202020204" pitchFamily="34" charset="0"/>
                                  </a:rPr>
                                  <m:t>′</m:t>
                                </m:r>
                              </m:sup>
                            </m:sSup>
                          </m:sub>
                        </m:sSub>
                        <m:r>
                          <a:rPr lang="en-US" sz="1700" i="1" kern="1200">
                            <a:latin typeface="Cambria Math" panose="02040503050406030204" pitchFamily="18" charset="0"/>
                            <a:cs typeface="Arial" panose="020B0604020202020204" pitchFamily="34" charset="0"/>
                          </a:rPr>
                          <m:t>−</m:t>
                        </m:r>
                        <m:sSub>
                          <m:sSubPr>
                            <m:ctrlPr>
                              <a:rPr lang="en-US" sz="1700" i="1" kern="1200">
                                <a:latin typeface="Cambria Math" panose="02040503050406030204" pitchFamily="18" charset="0"/>
                                <a:cs typeface="Arial" panose="020B0604020202020204" pitchFamily="34" charset="0"/>
                              </a:rPr>
                            </m:ctrlPr>
                          </m:sSubPr>
                          <m:e>
                            <m:r>
                              <a:rPr lang="en-US" sz="1700" b="0" i="1" kern="1200" smtClean="0">
                                <a:latin typeface="Cambria Math" panose="02040503050406030204" pitchFamily="18" charset="0"/>
                                <a:cs typeface="Arial" panose="020B0604020202020204" pitchFamily="34" charset="0"/>
                              </a:rPr>
                              <m:t>𝑦</m:t>
                            </m:r>
                          </m:e>
                          <m:sub>
                            <m:r>
                              <a:rPr lang="en-US" sz="1700" i="1" kern="1200">
                                <a:latin typeface="Cambria Math" panose="02040503050406030204" pitchFamily="18" charset="0"/>
                                <a:cs typeface="Arial" panose="020B0604020202020204" pitchFamily="34" charset="0"/>
                              </a:rPr>
                              <m:t>𝐴</m:t>
                            </m:r>
                          </m:sub>
                        </m:sSub>
                        <m:r>
                          <a:rPr lang="en-US" sz="1700" b="0" i="1" kern="1200" smtClean="0">
                            <a:latin typeface="Cambria Math" panose="02040503050406030204" pitchFamily="18" charset="0"/>
                            <a:cs typeface="Arial" panose="020B0604020202020204" pitchFamily="34" charset="0"/>
                          </a:rPr>
                          <m:t>;</m:t>
                        </m:r>
                        <m:sSub>
                          <m:sSubPr>
                            <m:ctrlPr>
                              <a:rPr lang="en-US" sz="1700" i="1" kern="1200">
                                <a:latin typeface="Cambria Math" panose="02040503050406030204" pitchFamily="18" charset="0"/>
                                <a:cs typeface="Arial" panose="020B0604020202020204" pitchFamily="34" charset="0"/>
                              </a:rPr>
                            </m:ctrlPr>
                          </m:sSubPr>
                          <m:e>
                            <m:r>
                              <a:rPr lang="en-US" sz="1700" b="0" i="1" kern="1200" smtClean="0">
                                <a:latin typeface="Cambria Math" panose="02040503050406030204" pitchFamily="18" charset="0"/>
                                <a:cs typeface="Arial" panose="020B0604020202020204" pitchFamily="34" charset="0"/>
                              </a:rPr>
                              <m:t>𝑧</m:t>
                            </m:r>
                          </m:e>
                          <m:sub>
                            <m:r>
                              <a:rPr lang="en-US" sz="1700" i="1" kern="1200">
                                <a:latin typeface="Cambria Math" panose="02040503050406030204" pitchFamily="18" charset="0"/>
                                <a:cs typeface="Arial" panose="020B0604020202020204" pitchFamily="34" charset="0"/>
                              </a:rPr>
                              <m:t>𝐴</m:t>
                            </m:r>
                            <m:r>
                              <a:rPr lang="en-US" sz="1700" i="1" kern="1200">
                                <a:latin typeface="Cambria Math" panose="02040503050406030204" pitchFamily="18" charset="0"/>
                                <a:cs typeface="Arial" panose="020B0604020202020204" pitchFamily="34" charset="0"/>
                              </a:rPr>
                              <m:t>′</m:t>
                            </m:r>
                          </m:sub>
                        </m:sSub>
                        <m:r>
                          <a:rPr lang="en-US" sz="1700" i="1" kern="1200">
                            <a:latin typeface="Cambria Math" panose="02040503050406030204" pitchFamily="18" charset="0"/>
                            <a:cs typeface="Arial" panose="020B0604020202020204" pitchFamily="34" charset="0"/>
                          </a:rPr>
                          <m:t>−</m:t>
                        </m:r>
                        <m:sSub>
                          <m:sSubPr>
                            <m:ctrlPr>
                              <a:rPr lang="en-US" sz="1700" i="1" kern="1200">
                                <a:latin typeface="Cambria Math" panose="02040503050406030204" pitchFamily="18" charset="0"/>
                                <a:cs typeface="Arial" panose="020B0604020202020204" pitchFamily="34" charset="0"/>
                              </a:rPr>
                            </m:ctrlPr>
                          </m:sSubPr>
                          <m:e>
                            <m:r>
                              <a:rPr lang="en-US" sz="1700" b="0" i="1" kern="1200" smtClean="0">
                                <a:latin typeface="Cambria Math" panose="02040503050406030204" pitchFamily="18" charset="0"/>
                                <a:cs typeface="Arial" panose="020B0604020202020204" pitchFamily="34" charset="0"/>
                              </a:rPr>
                              <m:t>𝑧</m:t>
                            </m:r>
                          </m:e>
                          <m:sub>
                            <m:r>
                              <a:rPr lang="en-US" sz="1700" i="1" kern="1200">
                                <a:latin typeface="Cambria Math" panose="02040503050406030204" pitchFamily="18" charset="0"/>
                                <a:cs typeface="Arial" panose="020B0604020202020204" pitchFamily="34" charset="0"/>
                              </a:rPr>
                              <m:t>𝐴</m:t>
                            </m:r>
                          </m:sub>
                        </m:sSub>
                      </m:e>
                    </m:d>
                    <m:r>
                      <a:rPr lang="en-US" sz="1700" b="0" i="1" kern="1200" smtClean="0">
                        <a:latin typeface="Cambria Math" panose="02040503050406030204" pitchFamily="18" charset="0"/>
                        <a:cs typeface="Arial" panose="020B0604020202020204" pitchFamily="34" charset="0"/>
                      </a:rPr>
                      <m:t>=</m:t>
                    </m:r>
                    <m:d>
                      <m:dPr>
                        <m:ctrlPr>
                          <a:rPr lang="en-US" sz="1700" b="0" i="1" kern="1200" smtClean="0">
                            <a:latin typeface="Cambria Math" panose="02040503050406030204" pitchFamily="18" charset="0"/>
                            <a:cs typeface="Arial" panose="020B0604020202020204" pitchFamily="34" charset="0"/>
                          </a:rPr>
                        </m:ctrlPr>
                      </m:dPr>
                      <m:e>
                        <m:r>
                          <a:rPr lang="en-US" sz="1700" b="0" i="1" kern="1200" smtClean="0">
                            <a:latin typeface="Cambria Math" panose="02040503050406030204" pitchFamily="18" charset="0"/>
                            <a:cs typeface="Arial" panose="020B0604020202020204" pitchFamily="34" charset="0"/>
                          </a:rPr>
                          <m:t>4;0;−1</m:t>
                        </m:r>
                      </m:e>
                    </m:d>
                  </m:oMath>
                </a14:m>
                <a:r>
                  <a:rPr lang="en-US" sz="1700" kern="1200" smtClean="0">
                    <a:latin typeface="Arial" panose="020B0604020202020204" pitchFamily="34" charset="0"/>
                    <a:cs typeface="Arial" panose="020B0604020202020204" pitchFamily="34" charset="0"/>
                  </a:rPr>
                  <a:t>.</a:t>
                </a:r>
              </a:p>
              <a:p>
                <a:pPr algn="just">
                  <a:lnSpc>
                    <a:spcPct val="150000"/>
                  </a:lnSpc>
                </a:pPr>
                <a:r>
                  <a:rPr lang="en-US" sz="1700" smtClean="0">
                    <a:solidFill>
                      <a:srgbClr val="323200"/>
                    </a:solidFill>
                    <a:latin typeface="+mj-lt"/>
                  </a:rPr>
                  <a:t>b</a:t>
                </a:r>
                <a:r>
                  <a:rPr lang="en-US" sz="1700">
                    <a:solidFill>
                      <a:srgbClr val="323200"/>
                    </a:solidFill>
                    <a:latin typeface="+mj-lt"/>
                  </a:rPr>
                  <a:t>) Gọi toạ độ của điểm </a:t>
                </a:r>
                <a14:m>
                  <m:oMath xmlns:m="http://schemas.openxmlformats.org/officeDocument/2006/math">
                    <m:r>
                      <a:rPr lang="en-US" sz="1700" i="1" smtClean="0">
                        <a:solidFill>
                          <a:srgbClr val="323200"/>
                        </a:solidFill>
                        <a:latin typeface="Cambria Math" panose="02040503050406030204" pitchFamily="18" charset="0"/>
                      </a:rPr>
                      <m:t>𝐵</m:t>
                    </m:r>
                    <m:r>
                      <a:rPr lang="en-US" sz="1700" i="1" smtClean="0">
                        <a:solidFill>
                          <a:srgbClr val="323200"/>
                        </a:solidFill>
                        <a:latin typeface="Cambria Math" panose="02040503050406030204" pitchFamily="18" charset="0"/>
                      </a:rPr>
                      <m:t>′</m:t>
                    </m:r>
                  </m:oMath>
                </a14:m>
                <a:r>
                  <a:rPr lang="en-US" sz="1700" smtClean="0">
                    <a:solidFill>
                      <a:srgbClr val="323200"/>
                    </a:solidFill>
                    <a:latin typeface="+mj-lt"/>
                  </a:rPr>
                  <a:t> </a:t>
                </a:r>
                <a:r>
                  <a:rPr lang="en-US" sz="1700">
                    <a:solidFill>
                      <a:srgbClr val="323200"/>
                    </a:solidFill>
                    <a:latin typeface="+mj-lt"/>
                  </a:rPr>
                  <a:t>là </a:t>
                </a:r>
                <a14:m>
                  <m:oMath xmlns:m="http://schemas.openxmlformats.org/officeDocument/2006/math">
                    <m:r>
                      <a:rPr lang="en-US" sz="1700" i="1" smtClean="0">
                        <a:solidFill>
                          <a:srgbClr val="323200"/>
                        </a:solidFill>
                        <a:latin typeface="Cambria Math" panose="02040503050406030204" pitchFamily="18" charset="0"/>
                      </a:rPr>
                      <m:t>(</m:t>
                    </m:r>
                    <m:r>
                      <a:rPr lang="en-US" sz="1700" i="1" smtClean="0">
                        <a:solidFill>
                          <a:srgbClr val="323200"/>
                        </a:solidFill>
                        <a:latin typeface="Cambria Math" panose="02040503050406030204" pitchFamily="18" charset="0"/>
                      </a:rPr>
                      <m:t>𝑥</m:t>
                    </m:r>
                    <m:r>
                      <a:rPr lang="en-US" sz="1700" i="1" smtClean="0">
                        <a:solidFill>
                          <a:srgbClr val="323200"/>
                        </a:solidFill>
                        <a:latin typeface="Cambria Math" panose="02040503050406030204" pitchFamily="18" charset="0"/>
                      </a:rPr>
                      <m:t>; </m:t>
                    </m:r>
                    <m:r>
                      <a:rPr lang="en-US" sz="1700" i="1" smtClean="0">
                        <a:solidFill>
                          <a:srgbClr val="323200"/>
                        </a:solidFill>
                        <a:latin typeface="Cambria Math" panose="02040503050406030204" pitchFamily="18" charset="0"/>
                      </a:rPr>
                      <m:t>𝑦</m:t>
                    </m:r>
                    <m:r>
                      <a:rPr lang="en-US" sz="1700" i="1" smtClean="0">
                        <a:solidFill>
                          <a:srgbClr val="323200"/>
                        </a:solidFill>
                        <a:latin typeface="Cambria Math" panose="02040503050406030204" pitchFamily="18" charset="0"/>
                      </a:rPr>
                      <m:t>, </m:t>
                    </m:r>
                    <m:r>
                      <a:rPr lang="en-US" sz="1700" i="1" smtClean="0">
                        <a:solidFill>
                          <a:srgbClr val="323200"/>
                        </a:solidFill>
                        <a:latin typeface="Cambria Math" panose="02040503050406030204" pitchFamily="18" charset="0"/>
                      </a:rPr>
                      <m:t>𝑧</m:t>
                    </m:r>
                    <m:r>
                      <a:rPr lang="en-US" sz="1700" i="1" smtClean="0">
                        <a:solidFill>
                          <a:srgbClr val="323200"/>
                        </a:solidFill>
                        <a:latin typeface="Cambria Math" panose="02040503050406030204" pitchFamily="18" charset="0"/>
                      </a:rPr>
                      <m:t>)</m:t>
                    </m:r>
                  </m:oMath>
                </a14:m>
                <a:r>
                  <a:rPr lang="en-US" sz="1700">
                    <a:solidFill>
                      <a:srgbClr val="323200"/>
                    </a:solidFill>
                    <a:latin typeface="+mj-lt"/>
                  </a:rPr>
                  <a:t> thì </a:t>
                </a:r>
                <a14:m>
                  <m:oMath xmlns:m="http://schemas.openxmlformats.org/officeDocument/2006/math">
                    <m:acc>
                      <m:accPr>
                        <m:chr m:val="⃗"/>
                        <m:ctrlPr>
                          <a:rPr lang="vi-VN" sz="1700" i="1" kern="1200">
                            <a:latin typeface="Cambria Math" panose="02040503050406030204" pitchFamily="18" charset="0"/>
                            <a:cs typeface="Arial" panose="020B0604020202020204" pitchFamily="34" charset="0"/>
                          </a:rPr>
                        </m:ctrlPr>
                      </m:accPr>
                      <m:e>
                        <m:r>
                          <a:rPr lang="en-US" sz="1700" b="0" i="1" kern="1200" smtClean="0">
                            <a:latin typeface="Cambria Math" panose="02040503050406030204" pitchFamily="18" charset="0"/>
                            <a:cs typeface="Arial" panose="020B0604020202020204" pitchFamily="34" charset="0"/>
                          </a:rPr>
                          <m:t>𝐵</m:t>
                        </m:r>
                        <m:sSup>
                          <m:sSupPr>
                            <m:ctrlPr>
                              <a:rPr lang="en-US" sz="1700" i="1" kern="1200">
                                <a:latin typeface="Cambria Math" panose="02040503050406030204" pitchFamily="18" charset="0"/>
                                <a:cs typeface="Arial" panose="020B0604020202020204" pitchFamily="34" charset="0"/>
                              </a:rPr>
                            </m:ctrlPr>
                          </m:sSupPr>
                          <m:e>
                            <m:r>
                              <a:rPr lang="en-US" sz="1700" b="0" i="1" kern="1200" smtClean="0">
                                <a:latin typeface="Cambria Math" panose="02040503050406030204" pitchFamily="18" charset="0"/>
                                <a:cs typeface="Arial" panose="020B0604020202020204" pitchFamily="34" charset="0"/>
                              </a:rPr>
                              <m:t>𝐵</m:t>
                            </m:r>
                          </m:e>
                          <m:sup>
                            <m:r>
                              <a:rPr lang="en-US" sz="1700" i="1" kern="1200">
                                <a:latin typeface="Cambria Math" panose="02040503050406030204" pitchFamily="18" charset="0"/>
                                <a:cs typeface="Arial" panose="020B0604020202020204" pitchFamily="34" charset="0"/>
                              </a:rPr>
                              <m:t>′</m:t>
                            </m:r>
                          </m:sup>
                        </m:sSup>
                      </m:e>
                    </m:acc>
                    <m:r>
                      <a:rPr lang="en-US" sz="1700" kern="1200">
                        <a:latin typeface="Cambria Math" panose="02040503050406030204" pitchFamily="18" charset="0"/>
                        <a:cs typeface="Arial" panose="020B0604020202020204" pitchFamily="34" charset="0"/>
                      </a:rPr>
                      <m:t>=</m:t>
                    </m:r>
                    <m:d>
                      <m:dPr>
                        <m:ctrlPr>
                          <a:rPr lang="en-US" sz="1700" i="1" kern="1200">
                            <a:latin typeface="Cambria Math" panose="02040503050406030204" pitchFamily="18" charset="0"/>
                            <a:cs typeface="Arial" panose="020B0604020202020204" pitchFamily="34" charset="0"/>
                          </a:rPr>
                        </m:ctrlPr>
                      </m:dPr>
                      <m:e>
                        <m:r>
                          <a:rPr lang="en-US" sz="1700" b="0" i="1" kern="1200" smtClean="0">
                            <a:latin typeface="Cambria Math" panose="02040503050406030204" pitchFamily="18" charset="0"/>
                            <a:cs typeface="Arial" panose="020B0604020202020204" pitchFamily="34" charset="0"/>
                          </a:rPr>
                          <m:t>𝑥</m:t>
                        </m:r>
                        <m:r>
                          <a:rPr lang="en-US" sz="1700" b="0" i="1" kern="1200" smtClean="0">
                            <a:latin typeface="Cambria Math" panose="02040503050406030204" pitchFamily="18" charset="0"/>
                            <a:cs typeface="Arial" panose="020B0604020202020204" pitchFamily="34" charset="0"/>
                          </a:rPr>
                          <m:t>−3;</m:t>
                        </m:r>
                        <m:r>
                          <a:rPr lang="en-US" sz="1700" b="0" i="1" kern="1200" smtClean="0">
                            <a:latin typeface="Cambria Math" panose="02040503050406030204" pitchFamily="18" charset="0"/>
                            <a:cs typeface="Arial" panose="020B0604020202020204" pitchFamily="34" charset="0"/>
                          </a:rPr>
                          <m:t>𝑦</m:t>
                        </m:r>
                        <m:r>
                          <a:rPr lang="en-US" sz="1700" b="0" i="1" kern="1200" smtClean="0">
                            <a:latin typeface="Cambria Math" panose="02040503050406030204" pitchFamily="18" charset="0"/>
                            <a:cs typeface="Arial" panose="020B0604020202020204" pitchFamily="34" charset="0"/>
                          </a:rPr>
                          <m:t>−2;</m:t>
                        </m:r>
                        <m:r>
                          <a:rPr lang="en-US" sz="1700" b="0" i="1" kern="1200" smtClean="0">
                            <a:latin typeface="Cambria Math" panose="02040503050406030204" pitchFamily="18" charset="0"/>
                            <a:cs typeface="Arial" panose="020B0604020202020204" pitchFamily="34" charset="0"/>
                          </a:rPr>
                          <m:t>𝑥</m:t>
                        </m:r>
                        <m:r>
                          <a:rPr lang="en-US" sz="1700" b="0" i="1" kern="1200" smtClean="0">
                            <a:latin typeface="Cambria Math" panose="02040503050406030204" pitchFamily="18" charset="0"/>
                            <a:cs typeface="Arial" panose="020B0604020202020204" pitchFamily="34" charset="0"/>
                          </a:rPr>
                          <m:t>−5 </m:t>
                        </m:r>
                      </m:e>
                    </m:d>
                  </m:oMath>
                </a14:m>
                <a:r>
                  <a:rPr lang="en-US" sz="1700" smtClean="0">
                    <a:solidFill>
                      <a:srgbClr val="323200"/>
                    </a:solidFill>
                    <a:latin typeface="+mj-lt"/>
                  </a:rPr>
                  <a:t>. </a:t>
                </a:r>
              </a:p>
              <a:p>
                <a:pPr algn="just">
                  <a:lnSpc>
                    <a:spcPct val="150000"/>
                  </a:lnSpc>
                </a:pPr>
                <a:r>
                  <a:rPr lang="en-US" sz="1700" smtClean="0">
                    <a:solidFill>
                      <a:srgbClr val="323200"/>
                    </a:solidFill>
                    <a:latin typeface="+mj-lt"/>
                  </a:rPr>
                  <a:t>Vì </a:t>
                </a:r>
                <a14:m>
                  <m:oMath xmlns:m="http://schemas.openxmlformats.org/officeDocument/2006/math">
                    <m:r>
                      <a:rPr lang="en-US" sz="1700" i="1" smtClean="0">
                        <a:solidFill>
                          <a:srgbClr val="323200"/>
                        </a:solidFill>
                        <a:latin typeface="Cambria Math" panose="02040503050406030204" pitchFamily="18" charset="0"/>
                      </a:rPr>
                      <m:t>𝐴𝐵𝐶</m:t>
                    </m:r>
                    <m:r>
                      <a:rPr lang="en-US" sz="1700" i="1" smtClean="0">
                        <a:solidFill>
                          <a:srgbClr val="323200"/>
                        </a:solidFill>
                        <a:latin typeface="Cambria Math" panose="02040503050406030204" pitchFamily="18" charset="0"/>
                      </a:rPr>
                      <m:t>.</m:t>
                    </m:r>
                    <m:r>
                      <a:rPr lang="en-US" sz="1700" i="1" smtClean="0">
                        <a:solidFill>
                          <a:srgbClr val="323200"/>
                        </a:solidFill>
                        <a:latin typeface="Cambria Math" panose="02040503050406030204" pitchFamily="18" charset="0"/>
                      </a:rPr>
                      <m:t>𝐴</m:t>
                    </m:r>
                    <m:r>
                      <a:rPr lang="en-US" sz="1700" i="1" smtClean="0">
                        <a:solidFill>
                          <a:srgbClr val="323200"/>
                        </a:solidFill>
                        <a:latin typeface="Cambria Math" panose="02040503050406030204" pitchFamily="18" charset="0"/>
                      </a:rPr>
                      <m:t>′</m:t>
                    </m:r>
                    <m:r>
                      <a:rPr lang="en-US" sz="1700" i="1" smtClean="0">
                        <a:solidFill>
                          <a:srgbClr val="323200"/>
                        </a:solidFill>
                        <a:latin typeface="Cambria Math" panose="02040503050406030204" pitchFamily="18" charset="0"/>
                      </a:rPr>
                      <m:t>𝐵</m:t>
                    </m:r>
                    <m:r>
                      <a:rPr lang="en-US" sz="1700" i="1" smtClean="0">
                        <a:solidFill>
                          <a:srgbClr val="323200"/>
                        </a:solidFill>
                        <a:latin typeface="Cambria Math" panose="02040503050406030204" pitchFamily="18" charset="0"/>
                      </a:rPr>
                      <m:t>′</m:t>
                    </m:r>
                    <m:r>
                      <a:rPr lang="en-US" sz="1700" i="1" smtClean="0">
                        <a:solidFill>
                          <a:srgbClr val="323200"/>
                        </a:solidFill>
                        <a:latin typeface="Cambria Math" panose="02040503050406030204" pitchFamily="18" charset="0"/>
                      </a:rPr>
                      <m:t>𝐶</m:t>
                    </m:r>
                    <m:r>
                      <a:rPr lang="en-US" sz="1700" i="1" smtClean="0">
                        <a:solidFill>
                          <a:srgbClr val="323200"/>
                        </a:solidFill>
                        <a:latin typeface="Cambria Math" panose="02040503050406030204" pitchFamily="18" charset="0"/>
                      </a:rPr>
                      <m:t>′</m:t>
                    </m:r>
                  </m:oMath>
                </a14:m>
                <a:r>
                  <a:rPr lang="en-US" sz="1700">
                    <a:solidFill>
                      <a:srgbClr val="323200"/>
                    </a:solidFill>
                    <a:latin typeface="+mj-lt"/>
                  </a:rPr>
                  <a:t> là hình lăng trụ nên </a:t>
                </a:r>
                <a14:m>
                  <m:oMath xmlns:m="http://schemas.openxmlformats.org/officeDocument/2006/math">
                    <m:r>
                      <a:rPr lang="en-US" sz="1700" i="1" smtClean="0">
                        <a:solidFill>
                          <a:srgbClr val="323200"/>
                        </a:solidFill>
                        <a:latin typeface="Cambria Math" panose="02040503050406030204" pitchFamily="18" charset="0"/>
                      </a:rPr>
                      <m:t>𝐴𝐵𝐵</m:t>
                    </m:r>
                    <m:r>
                      <a:rPr lang="en-US" sz="1700" i="1" smtClean="0">
                        <a:solidFill>
                          <a:srgbClr val="323200"/>
                        </a:solidFill>
                        <a:latin typeface="Cambria Math" panose="02040503050406030204" pitchFamily="18" charset="0"/>
                      </a:rPr>
                      <m:t>′</m:t>
                    </m:r>
                    <m:r>
                      <a:rPr lang="en-US" sz="1700" i="1" smtClean="0">
                        <a:solidFill>
                          <a:srgbClr val="323200"/>
                        </a:solidFill>
                        <a:latin typeface="Cambria Math" panose="02040503050406030204" pitchFamily="18" charset="0"/>
                      </a:rPr>
                      <m:t>𝐴</m:t>
                    </m:r>
                    <m:r>
                      <a:rPr lang="en-US" sz="1700" i="1" smtClean="0">
                        <a:solidFill>
                          <a:srgbClr val="323200"/>
                        </a:solidFill>
                        <a:latin typeface="Cambria Math" panose="02040503050406030204" pitchFamily="18" charset="0"/>
                      </a:rPr>
                      <m:t>′</m:t>
                    </m:r>
                  </m:oMath>
                </a14:m>
                <a:r>
                  <a:rPr lang="en-US" sz="1700">
                    <a:solidFill>
                      <a:srgbClr val="323200"/>
                    </a:solidFill>
                    <a:latin typeface="+mj-lt"/>
                  </a:rPr>
                  <a:t> là hình bình hành, suy ra </a:t>
                </a:r>
                <a14:m>
                  <m:oMath xmlns:m="http://schemas.openxmlformats.org/officeDocument/2006/math">
                    <m:acc>
                      <m:accPr>
                        <m:chr m:val="⃗"/>
                        <m:ctrlPr>
                          <a:rPr lang="vi-VN" sz="1700" i="1" kern="1200">
                            <a:latin typeface="Cambria Math" panose="02040503050406030204" pitchFamily="18" charset="0"/>
                            <a:cs typeface="Arial" panose="020B0604020202020204" pitchFamily="34" charset="0"/>
                          </a:rPr>
                        </m:ctrlPr>
                      </m:accPr>
                      <m:e>
                        <m:r>
                          <a:rPr lang="en-US" sz="1700" i="1" kern="1200">
                            <a:latin typeface="Cambria Math" panose="02040503050406030204" pitchFamily="18" charset="0"/>
                            <a:cs typeface="Arial" panose="020B0604020202020204" pitchFamily="34" charset="0"/>
                          </a:rPr>
                          <m:t>𝐴</m:t>
                        </m:r>
                        <m:sSup>
                          <m:sSupPr>
                            <m:ctrlPr>
                              <a:rPr lang="en-US" sz="1700" i="1" kern="1200">
                                <a:latin typeface="Cambria Math" panose="02040503050406030204" pitchFamily="18" charset="0"/>
                                <a:cs typeface="Arial" panose="020B0604020202020204" pitchFamily="34" charset="0"/>
                              </a:rPr>
                            </m:ctrlPr>
                          </m:sSupPr>
                          <m:e>
                            <m:r>
                              <a:rPr lang="en-US" sz="1700" i="1" kern="1200">
                                <a:latin typeface="Cambria Math" panose="02040503050406030204" pitchFamily="18" charset="0"/>
                                <a:cs typeface="Arial" panose="020B0604020202020204" pitchFamily="34" charset="0"/>
                              </a:rPr>
                              <m:t>𝐴</m:t>
                            </m:r>
                          </m:e>
                          <m:sup>
                            <m:r>
                              <a:rPr lang="en-US" sz="1700" i="1" kern="1200">
                                <a:latin typeface="Cambria Math" panose="02040503050406030204" pitchFamily="18" charset="0"/>
                                <a:cs typeface="Arial" panose="020B0604020202020204" pitchFamily="34" charset="0"/>
                              </a:rPr>
                              <m:t>′</m:t>
                            </m:r>
                          </m:sup>
                        </m:sSup>
                      </m:e>
                    </m:acc>
                    <m:r>
                      <a:rPr lang="en-US" sz="1700" b="0" i="1" kern="1200" smtClean="0">
                        <a:latin typeface="Cambria Math" panose="02040503050406030204" pitchFamily="18" charset="0"/>
                        <a:cs typeface="Arial" panose="020B0604020202020204" pitchFamily="34" charset="0"/>
                      </a:rPr>
                      <m:t>=</m:t>
                    </m:r>
                    <m:acc>
                      <m:accPr>
                        <m:chr m:val="⃗"/>
                        <m:ctrlPr>
                          <a:rPr lang="vi-VN" sz="1700" i="1" kern="1200">
                            <a:latin typeface="Cambria Math" panose="02040503050406030204" pitchFamily="18" charset="0"/>
                            <a:cs typeface="Arial" panose="020B0604020202020204" pitchFamily="34" charset="0"/>
                          </a:rPr>
                        </m:ctrlPr>
                      </m:accPr>
                      <m:e>
                        <m:r>
                          <a:rPr lang="en-US" sz="1700" i="1" kern="1200">
                            <a:latin typeface="Cambria Math" panose="02040503050406030204" pitchFamily="18" charset="0"/>
                            <a:cs typeface="Arial" panose="020B0604020202020204" pitchFamily="34" charset="0"/>
                          </a:rPr>
                          <m:t>𝐵</m:t>
                        </m:r>
                        <m:sSup>
                          <m:sSupPr>
                            <m:ctrlPr>
                              <a:rPr lang="en-US" sz="1700" i="1" kern="1200">
                                <a:latin typeface="Cambria Math" panose="02040503050406030204" pitchFamily="18" charset="0"/>
                                <a:cs typeface="Arial" panose="020B0604020202020204" pitchFamily="34" charset="0"/>
                              </a:rPr>
                            </m:ctrlPr>
                          </m:sSupPr>
                          <m:e>
                            <m:r>
                              <a:rPr lang="en-US" sz="1700" i="1" kern="1200">
                                <a:latin typeface="Cambria Math" panose="02040503050406030204" pitchFamily="18" charset="0"/>
                                <a:cs typeface="Arial" panose="020B0604020202020204" pitchFamily="34" charset="0"/>
                              </a:rPr>
                              <m:t>𝐵</m:t>
                            </m:r>
                          </m:e>
                          <m:sup>
                            <m:r>
                              <a:rPr lang="en-US" sz="1700" i="1" kern="1200">
                                <a:latin typeface="Cambria Math" panose="02040503050406030204" pitchFamily="18" charset="0"/>
                                <a:cs typeface="Arial" panose="020B0604020202020204" pitchFamily="34" charset="0"/>
                              </a:rPr>
                              <m:t>′</m:t>
                            </m:r>
                          </m:sup>
                        </m:sSup>
                      </m:e>
                    </m:acc>
                    <m:r>
                      <a:rPr lang="en-US" sz="1700" b="0" i="0" kern="1200" smtClean="0">
                        <a:latin typeface="Cambria Math" panose="02040503050406030204" pitchFamily="18" charset="0"/>
                        <a:cs typeface="Arial" panose="020B0604020202020204" pitchFamily="34" charset="0"/>
                      </a:rPr>
                      <m:t>.</m:t>
                    </m:r>
                  </m:oMath>
                </a14:m>
                <a:endParaRPr lang="en-US" sz="1700">
                  <a:latin typeface="+mj-lt"/>
                </a:endParaRPr>
              </a:p>
            </p:txBody>
          </p:sp>
        </mc:Choice>
        <mc:Fallback xmlns="">
          <p:sp>
            <p:nvSpPr>
              <p:cNvPr id="7" name="Rectangle 6"/>
              <p:cNvSpPr>
                <a:spLocks noRot="1" noChangeAspect="1" noMove="1" noResize="1" noEditPoints="1" noAdjustHandles="1" noChangeArrowheads="1" noChangeShapeType="1" noTextEdit="1"/>
              </p:cNvSpPr>
              <p:nvPr/>
            </p:nvSpPr>
            <p:spPr>
              <a:xfrm>
                <a:off x="3819407" y="2128539"/>
                <a:ext cx="4572000" cy="2612895"/>
              </a:xfrm>
              <a:prstGeom prst="rect">
                <a:avLst/>
              </a:prstGeom>
              <a:blipFill>
                <a:blip r:embed="rId8"/>
                <a:stretch>
                  <a:fillRect l="-933" r="-800"/>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barn(inVertical)">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500"/>
                                        <p:tgtEl>
                                          <p:spTgt spid="7">
                                            <p:txEl>
                                              <p:pRg st="1" end="1"/>
                                            </p:txEl>
                                          </p:spTgt>
                                        </p:tgtEl>
                                      </p:cBhvr>
                                    </p:animEffect>
                                    <p:anim calcmode="lin" valueType="num">
                                      <p:cBhvr>
                                        <p:cTn id="30"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7">
                                            <p:txEl>
                                              <p:pRg st="2" end="2"/>
                                            </p:txEl>
                                          </p:spTgt>
                                        </p:tgtEl>
                                        <p:attrNameLst>
                                          <p:attrName>style.visibility</p:attrName>
                                        </p:attrNameLst>
                                      </p:cBhvr>
                                      <p:to>
                                        <p:strVal val="visible"/>
                                      </p:to>
                                    </p:set>
                                    <p:animEffect transition="in" filter="fade">
                                      <p:cBhvr>
                                        <p:cTn id="36" dur="500"/>
                                        <p:tgtEl>
                                          <p:spTgt spid="7">
                                            <p:txEl>
                                              <p:pRg st="2" end="2"/>
                                            </p:txEl>
                                          </p:spTgt>
                                        </p:tgtEl>
                                      </p:cBhvr>
                                    </p:animEffect>
                                    <p:anim calcmode="lin" valueType="num">
                                      <p:cBhvr>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59" name="Google Shape;859;p53"/>
          <p:cNvGrpSpPr/>
          <p:nvPr/>
        </p:nvGrpSpPr>
        <p:grpSpPr>
          <a:xfrm rot="-729626">
            <a:off x="8543214" y="4440999"/>
            <a:ext cx="618945" cy="549163"/>
            <a:chOff x="335988" y="3393302"/>
            <a:chExt cx="1236351" cy="1254523"/>
          </a:xfrm>
        </p:grpSpPr>
        <p:sp>
          <p:nvSpPr>
            <p:cNvPr id="860" name="Google Shape;860;p53"/>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861" name="Google Shape;861;p53"/>
            <p:cNvPicPr preferRelativeResize="0"/>
            <p:nvPr/>
          </p:nvPicPr>
          <p:blipFill>
            <a:blip r:embed="rId3">
              <a:alphaModFix/>
            </a:blip>
            <a:stretch>
              <a:fillRect/>
            </a:stretch>
          </p:blipFill>
          <p:spPr>
            <a:xfrm>
              <a:off x="335987" y="3393306"/>
              <a:ext cx="1236351" cy="1254519"/>
            </a:xfrm>
            <a:prstGeom prst="rect">
              <a:avLst/>
            </a:prstGeom>
            <a:noFill/>
            <a:ln>
              <a:noFill/>
            </a:ln>
          </p:spPr>
        </p:pic>
      </p:grpSp>
      <p:sp>
        <p:nvSpPr>
          <p:cNvPr id="43" name="Rectangle 42"/>
          <p:cNvSpPr/>
          <p:nvPr/>
        </p:nvSpPr>
        <p:spPr>
          <a:xfrm>
            <a:off x="444610" y="1766645"/>
            <a:ext cx="903475" cy="353943"/>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700" b="1" i="1" u="sng" strike="noStrike" kern="1200" cap="none" spc="0" normalizeH="0" baseline="0" noProof="0" smtClean="0">
                <a:ln>
                  <a:noFill/>
                </a:ln>
                <a:solidFill>
                  <a:srgbClr val="023E54"/>
                </a:solidFill>
                <a:effectLst/>
                <a:uLnTx/>
                <a:uFillTx/>
                <a:latin typeface="Arial"/>
                <a:ea typeface="+mn-ea"/>
                <a:cs typeface="Arial"/>
                <a:sym typeface="Arial"/>
              </a:rPr>
              <a:t>Giải:</a:t>
            </a:r>
            <a:endParaRPr kumimoji="0" lang="en-US" sz="1700" b="1" i="1" u="sng" strike="noStrike" kern="1200" cap="none" spc="0" normalizeH="0" baseline="0" noProof="0" dirty="0">
              <a:ln>
                <a:noFill/>
              </a:ln>
              <a:solidFill>
                <a:srgbClr val="023E54"/>
              </a:solidFill>
              <a:effectLst/>
              <a:uLnTx/>
              <a:uFillTx/>
              <a:latin typeface="Arial"/>
              <a:ea typeface="+mn-ea"/>
              <a:cs typeface="Arial"/>
              <a:sym typeface="Arial"/>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508221" y="2327934"/>
            <a:ext cx="3122813" cy="220031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032529" y="1936335"/>
                <a:ext cx="4572000" cy="2389308"/>
              </a:xfrm>
              <a:prstGeom prst="rect">
                <a:avLst/>
              </a:prstGeom>
            </p:spPr>
            <p:txBody>
              <a:bodyPr>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700" b="0" i="0" u="none" strike="noStrike" kern="0" cap="none" spc="0" normalizeH="0" baseline="0" noProof="0" smtClean="0">
                    <a:ln>
                      <a:noFill/>
                    </a:ln>
                    <a:solidFill>
                      <a:srgbClr val="393900"/>
                    </a:solidFill>
                    <a:effectLst/>
                    <a:uLnTx/>
                    <a:uFillTx/>
                    <a:latin typeface="Arial"/>
                    <a:cs typeface="Arial"/>
                    <a:sym typeface="Arial"/>
                  </a:rPr>
                  <a:t>Do đó</a:t>
                </a:r>
                <a:r>
                  <a:rPr kumimoji="0" lang="en-US" sz="1700" b="0" i="0" u="none" strike="noStrike" kern="0" cap="none" spc="0" normalizeH="0" noProof="0" smtClean="0">
                    <a:ln>
                      <a:noFill/>
                    </a:ln>
                    <a:solidFill>
                      <a:srgbClr val="393900"/>
                    </a:solidFill>
                    <a:effectLst/>
                    <a:uLnTx/>
                    <a:uFillTx/>
                    <a:latin typeface="Arial"/>
                    <a:cs typeface="Arial"/>
                    <a:sym typeface="Arial"/>
                  </a:rPr>
                  <a:t> </a:t>
                </a:r>
                <a14:m>
                  <m:oMath xmlns:m="http://schemas.openxmlformats.org/officeDocument/2006/math">
                    <m:d>
                      <m:dPr>
                        <m:begChr m:val="{"/>
                        <m:endChr m:val=""/>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dPr>
                      <m:e>
                        <m:eqArr>
                          <m:eqArrPr>
                            <m:ctrlP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eqArrPr>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𝑥</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−3=4</m:t>
                            </m:r>
                          </m:e>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𝑦</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−2=0</m:t>
                            </m:r>
                          </m:e>
                          <m:e>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𝑧</m:t>
                            </m:r>
                            <m:r>
                              <a:rPr kumimoji="0" lang="en-US" sz="170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−5=−1</m:t>
                            </m:r>
                          </m:e>
                        </m:eqArr>
                      </m:e>
                    </m:d>
                  </m:oMath>
                </a14:m>
                <a:r>
                  <a:rPr kumimoji="0" lang="en-US" sz="1700" b="0" i="0" u="none" strike="noStrike" kern="0" cap="none" spc="0" normalizeH="0" baseline="0" noProof="0" smtClean="0">
                    <a:ln>
                      <a:noFill/>
                    </a:ln>
                    <a:solidFill>
                      <a:srgbClr val="000000"/>
                    </a:solidFill>
                    <a:effectLst/>
                    <a:uLnTx/>
                    <a:uFillTx/>
                    <a:latin typeface="Arial"/>
                    <a:cs typeface="Arial"/>
                    <a:sym typeface="Arial"/>
                  </a:rPr>
                  <a:t> hay </a:t>
                </a:r>
                <a14:m>
                  <m:oMath xmlns:m="http://schemas.openxmlformats.org/officeDocument/2006/math">
                    <m:r>
                      <a:rPr lang="en-US" sz="1700" i="1">
                        <a:latin typeface="Cambria Math" panose="02040503050406030204" pitchFamily="18" charset="0"/>
                      </a:rPr>
                      <m:t>𝑥</m:t>
                    </m:r>
                    <m:r>
                      <a:rPr lang="en-US" sz="1700" i="1">
                        <a:latin typeface="Cambria Math" panose="02040503050406030204" pitchFamily="18" charset="0"/>
                      </a:rPr>
                      <m:t>=7;</m:t>
                    </m:r>
                    <m:r>
                      <a:rPr lang="en-US" sz="1700" b="0" i="1" smtClean="0">
                        <a:latin typeface="Cambria Math" panose="02040503050406030204" pitchFamily="18" charset="0"/>
                      </a:rPr>
                      <m:t>𝑦</m:t>
                    </m:r>
                    <m:r>
                      <a:rPr lang="en-US" sz="1700" b="0" i="1" smtClean="0">
                        <a:latin typeface="Cambria Math" panose="02040503050406030204" pitchFamily="18" charset="0"/>
                      </a:rPr>
                      <m:t>=2</m:t>
                    </m:r>
                  </m:oMath>
                </a14:m>
                <a:r>
                  <a:rPr kumimoji="0" lang="en-US" sz="1700" b="0" i="0" u="none" strike="noStrike" kern="0" cap="none" spc="0" normalizeH="0" baseline="0" noProof="0" smtClean="0">
                    <a:ln>
                      <a:noFill/>
                    </a:ln>
                    <a:solidFill>
                      <a:srgbClr val="000000"/>
                    </a:solidFill>
                    <a:effectLst/>
                    <a:uLnTx/>
                    <a:uFillTx/>
                    <a:latin typeface="Arial"/>
                    <a:cs typeface="Arial"/>
                    <a:sym typeface="Arial"/>
                  </a:rPr>
                  <a:t> và </a:t>
                </a:r>
                <a14:m>
                  <m:oMath xmlns:m="http://schemas.openxmlformats.org/officeDocument/2006/math">
                    <m:r>
                      <a:rPr lang="en-US" sz="1700" b="0" i="1" smtClean="0">
                        <a:latin typeface="Cambria Math" panose="02040503050406030204" pitchFamily="18" charset="0"/>
                      </a:rPr>
                      <m:t>𝑧</m:t>
                    </m:r>
                    <m:r>
                      <a:rPr lang="en-US" sz="1700" i="1">
                        <a:latin typeface="Cambria Math" panose="02040503050406030204" pitchFamily="18" charset="0"/>
                      </a:rPr>
                      <m:t>=</m:t>
                    </m:r>
                    <m:r>
                      <a:rPr lang="en-US" sz="1700" b="0" i="1" smtClean="0">
                        <a:latin typeface="Cambria Math" panose="02040503050406030204" pitchFamily="18" charset="0"/>
                      </a:rPr>
                      <m:t>4.</m:t>
                    </m:r>
                  </m:oMath>
                </a14:m>
                <a:endParaRPr kumimoji="0" lang="en-US" sz="1700" b="0" i="0" u="none" strike="noStrike" kern="0" cap="none" spc="0" normalizeH="0" noProof="0" smtClean="0">
                  <a:ln>
                    <a:noFill/>
                  </a:ln>
                  <a:solidFill>
                    <a:srgbClr val="000000"/>
                  </a:solidFill>
                  <a:effectLst/>
                  <a:uLnTx/>
                  <a:uFillTx/>
                  <a:latin typeface="Arial"/>
                  <a:cs typeface="Arial"/>
                  <a:sym typeface="Arial"/>
                </a:endParaRPr>
              </a:p>
              <a:p>
                <a:pPr lvl="0" algn="just">
                  <a:lnSpc>
                    <a:spcPct val="150000"/>
                  </a:lnSpc>
                  <a:spcBef>
                    <a:spcPts val="600"/>
                  </a:spcBef>
                  <a:spcAft>
                    <a:spcPts val="600"/>
                  </a:spcAft>
                </a:pPr>
                <a:r>
                  <a:rPr lang="en-US" sz="1700" smtClean="0"/>
                  <a:t>Vậy </a:t>
                </a:r>
                <a14:m>
                  <m:oMath xmlns:m="http://schemas.openxmlformats.org/officeDocument/2006/math">
                    <m:sSup>
                      <m:sSupPr>
                        <m:ctrlPr>
                          <a:rPr lang="en-US" sz="1700" b="0" i="1" kern="1200" smtClean="0">
                            <a:latin typeface="Cambria Math" panose="02040503050406030204" pitchFamily="18" charset="0"/>
                            <a:cs typeface="Arial" panose="020B0604020202020204" pitchFamily="34" charset="0"/>
                          </a:rPr>
                        </m:ctrlPr>
                      </m:sSupPr>
                      <m:e>
                        <m:r>
                          <a:rPr lang="vi-VN" sz="1700" i="1" kern="1200">
                            <a:latin typeface="Cambria Math" panose="02040503050406030204" pitchFamily="18" charset="0"/>
                            <a:cs typeface="Arial" panose="020B0604020202020204" pitchFamily="34" charset="0"/>
                          </a:rPr>
                          <m:t>𝐵</m:t>
                        </m:r>
                      </m:e>
                      <m:sup>
                        <m:r>
                          <a:rPr lang="en-US" sz="1700" b="0" i="1" kern="1200" smtClean="0">
                            <a:latin typeface="Cambria Math" panose="02040503050406030204" pitchFamily="18" charset="0"/>
                            <a:cs typeface="Arial" panose="020B0604020202020204" pitchFamily="34" charset="0"/>
                          </a:rPr>
                          <m:t>′</m:t>
                        </m:r>
                      </m:sup>
                    </m:sSup>
                    <m:d>
                      <m:dPr>
                        <m:ctrlPr>
                          <a:rPr lang="vi-VN" sz="1700" b="0" i="1" kern="1200" smtClean="0">
                            <a:latin typeface="Cambria Math" panose="02040503050406030204" pitchFamily="18" charset="0"/>
                            <a:cs typeface="Arial" panose="020B0604020202020204" pitchFamily="34" charset="0"/>
                          </a:rPr>
                        </m:ctrlPr>
                      </m:dPr>
                      <m:e>
                        <m:r>
                          <a:rPr lang="en-US" sz="1700" b="0" i="1" kern="1200" smtClean="0">
                            <a:latin typeface="Cambria Math" panose="02040503050406030204" pitchFamily="18" charset="0"/>
                            <a:cs typeface="Arial" panose="020B0604020202020204" pitchFamily="34" charset="0"/>
                          </a:rPr>
                          <m:t>7</m:t>
                        </m:r>
                        <m:r>
                          <a:rPr lang="vi-VN" sz="1700" i="1" kern="1200">
                            <a:latin typeface="Cambria Math" panose="02040503050406030204" pitchFamily="18" charset="0"/>
                            <a:cs typeface="Arial" panose="020B0604020202020204" pitchFamily="34" charset="0"/>
                          </a:rPr>
                          <m:t>; 2;</m:t>
                        </m:r>
                        <m:r>
                          <a:rPr lang="en-US" sz="1700" b="0" i="1" kern="1200" smtClean="0">
                            <a:latin typeface="Cambria Math" panose="02040503050406030204" pitchFamily="18" charset="0"/>
                            <a:cs typeface="Arial" panose="020B0604020202020204" pitchFamily="34" charset="0"/>
                          </a:rPr>
                          <m:t>4</m:t>
                        </m:r>
                      </m:e>
                    </m:d>
                    <m:r>
                      <a:rPr lang="en-US" sz="1700" b="0" i="1" kern="1200" smtClean="0">
                        <a:latin typeface="Cambria Math" panose="02040503050406030204" pitchFamily="18" charset="0"/>
                        <a:cs typeface="Arial" panose="020B0604020202020204" pitchFamily="34" charset="0"/>
                      </a:rPr>
                      <m:t>.</m:t>
                    </m:r>
                    <m:r>
                      <a:rPr lang="vi-VN" sz="1700" i="1" kern="1200">
                        <a:latin typeface="Cambria Math" panose="02040503050406030204" pitchFamily="18" charset="0"/>
                        <a:cs typeface="Arial" panose="020B0604020202020204" pitchFamily="34" charset="0"/>
                      </a:rPr>
                      <m:t> </m:t>
                    </m:r>
                  </m:oMath>
                </a14:m>
                <a:endParaRPr lang="en-US" sz="1700" kern="1200" smtClean="0">
                  <a:cs typeface="Arial" panose="020B0604020202020204" pitchFamily="34" charset="0"/>
                </a:endParaRPr>
              </a:p>
              <a:p>
                <a:pPr lvl="0" algn="just">
                  <a:lnSpc>
                    <a:spcPct val="150000"/>
                  </a:lnSpc>
                  <a:spcBef>
                    <a:spcPts val="600"/>
                  </a:spcBef>
                  <a:spcAft>
                    <a:spcPts val="600"/>
                  </a:spcAft>
                </a:pPr>
                <a:r>
                  <a:rPr kumimoji="0" lang="en-US" sz="1700" b="0" i="0" u="none" strike="noStrike" kern="0" cap="none" spc="0" normalizeH="0" baseline="0" noProof="0" smtClean="0">
                    <a:ln>
                      <a:noFill/>
                    </a:ln>
                    <a:solidFill>
                      <a:srgbClr val="000000"/>
                    </a:solidFill>
                    <a:effectLst/>
                    <a:uLnTx/>
                    <a:uFillTx/>
                    <a:latin typeface="Arial"/>
                    <a:cs typeface="Arial"/>
                    <a:sym typeface="Arial"/>
                  </a:rPr>
                  <a:t>Lập</a:t>
                </a:r>
                <a:r>
                  <a:rPr kumimoji="0" lang="en-US" sz="1700" b="0" i="0" u="none" strike="noStrike" kern="0" cap="none" spc="0" normalizeH="0" noProof="0" smtClean="0">
                    <a:ln>
                      <a:noFill/>
                    </a:ln>
                    <a:solidFill>
                      <a:srgbClr val="000000"/>
                    </a:solidFill>
                    <a:effectLst/>
                    <a:uLnTx/>
                    <a:uFillTx/>
                    <a:latin typeface="Arial"/>
                    <a:cs typeface="Arial"/>
                    <a:sym typeface="Arial"/>
                  </a:rPr>
                  <a:t> luận tương tự suy ra </a:t>
                </a:r>
                <a14:m>
                  <m:oMath xmlns:m="http://schemas.openxmlformats.org/officeDocument/2006/math">
                    <m:sSup>
                      <m:sSupPr>
                        <m:ctrlPr>
                          <a:rPr lang="en-US" sz="1700" i="1" kern="1200">
                            <a:latin typeface="Cambria Math" panose="02040503050406030204" pitchFamily="18" charset="0"/>
                            <a:cs typeface="Arial" panose="020B0604020202020204" pitchFamily="34" charset="0"/>
                          </a:rPr>
                        </m:ctrlPr>
                      </m:sSupPr>
                      <m:e>
                        <m:r>
                          <a:rPr lang="en-US" sz="1700" b="0" i="1" kern="1200" smtClean="0">
                            <a:latin typeface="Cambria Math" panose="02040503050406030204" pitchFamily="18" charset="0"/>
                            <a:cs typeface="Arial" panose="020B0604020202020204" pitchFamily="34" charset="0"/>
                          </a:rPr>
                          <m:t>𝐶</m:t>
                        </m:r>
                      </m:e>
                      <m:sup>
                        <m:r>
                          <a:rPr lang="en-US" sz="1700" i="1" kern="1200">
                            <a:latin typeface="Cambria Math" panose="02040503050406030204" pitchFamily="18" charset="0"/>
                            <a:cs typeface="Arial" panose="020B0604020202020204" pitchFamily="34" charset="0"/>
                          </a:rPr>
                          <m:t>′</m:t>
                        </m:r>
                      </m:sup>
                    </m:sSup>
                    <m:d>
                      <m:dPr>
                        <m:ctrlPr>
                          <a:rPr lang="vi-VN" sz="1700" i="1" kern="1200">
                            <a:latin typeface="Cambria Math" panose="02040503050406030204" pitchFamily="18" charset="0"/>
                            <a:cs typeface="Arial" panose="020B0604020202020204" pitchFamily="34" charset="0"/>
                          </a:rPr>
                        </m:ctrlPr>
                      </m:dPr>
                      <m:e>
                        <m:r>
                          <a:rPr lang="en-US" sz="1700" b="0" i="1" kern="1200" smtClean="0">
                            <a:latin typeface="Cambria Math" panose="02040503050406030204" pitchFamily="18" charset="0"/>
                            <a:cs typeface="Arial" panose="020B0604020202020204" pitchFamily="34" charset="0"/>
                          </a:rPr>
                          <m:t>11</m:t>
                        </m:r>
                        <m:r>
                          <a:rPr lang="vi-VN" sz="1700" i="1" kern="1200">
                            <a:latin typeface="Cambria Math" panose="02040503050406030204" pitchFamily="18" charset="0"/>
                            <a:cs typeface="Arial" panose="020B0604020202020204" pitchFamily="34" charset="0"/>
                          </a:rPr>
                          <m:t>;</m:t>
                        </m:r>
                        <m:r>
                          <a:rPr lang="en-US" sz="1700" b="0" i="1" kern="1200" smtClean="0">
                            <a:latin typeface="Cambria Math" panose="02040503050406030204" pitchFamily="18" charset="0"/>
                            <a:cs typeface="Arial" panose="020B0604020202020204" pitchFamily="34" charset="0"/>
                          </a:rPr>
                          <m:t>−3</m:t>
                        </m:r>
                        <m:r>
                          <a:rPr lang="vi-VN" sz="1700" i="1" kern="1200">
                            <a:latin typeface="Cambria Math" panose="02040503050406030204" pitchFamily="18" charset="0"/>
                            <a:cs typeface="Arial" panose="020B0604020202020204" pitchFamily="34" charset="0"/>
                          </a:rPr>
                          <m:t>;</m:t>
                        </m:r>
                        <m:r>
                          <a:rPr lang="en-US" sz="1700" b="0" i="1" kern="1200" smtClean="0">
                            <a:latin typeface="Cambria Math" panose="02040503050406030204" pitchFamily="18" charset="0"/>
                            <a:cs typeface="Arial" panose="020B0604020202020204" pitchFamily="34" charset="0"/>
                          </a:rPr>
                          <m:t>8</m:t>
                        </m:r>
                      </m:e>
                    </m:d>
                    <m:r>
                      <a:rPr lang="en-US" sz="1700" i="1" kern="1200">
                        <a:latin typeface="Cambria Math" panose="02040503050406030204" pitchFamily="18" charset="0"/>
                        <a:cs typeface="Arial" panose="020B0604020202020204" pitchFamily="34" charset="0"/>
                      </a:rPr>
                      <m:t>.</m:t>
                    </m:r>
                    <m:r>
                      <a:rPr lang="vi-VN" sz="1700" i="1" kern="1200">
                        <a:latin typeface="Cambria Math" panose="02040503050406030204" pitchFamily="18" charset="0"/>
                        <a:cs typeface="Arial" panose="020B0604020202020204" pitchFamily="34" charset="0"/>
                      </a:rPr>
                      <m:t> </m:t>
                    </m:r>
                  </m:oMath>
                </a14:m>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4032529" y="1936335"/>
                <a:ext cx="4572000" cy="2389308"/>
              </a:xfrm>
              <a:prstGeom prst="rect">
                <a:avLst/>
              </a:prstGeom>
              <a:blipFill>
                <a:blip r:embed="rId8"/>
                <a:stretch>
                  <a:fillRect l="-933" b="-25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468463" y="352467"/>
                <a:ext cx="8480668" cy="1321067"/>
              </a:xfrm>
              <a:prstGeom prst="rect">
                <a:avLst/>
              </a:prstGeom>
              <a:noFill/>
            </p:spPr>
            <p:txBody>
              <a:bodyPr wrap="square" rtlCol="0">
                <a:spAutoFit/>
              </a:bodyPr>
              <a:lstStyle/>
              <a:p>
                <a:pPr algn="just">
                  <a:lnSpc>
                    <a:spcPct val="150000"/>
                  </a:lnSpc>
                  <a:buClr>
                    <a:srgbClr val="2D1549"/>
                  </a:buClr>
                  <a:buSzPts val="1100"/>
                  <a:defRPr/>
                </a:pPr>
                <a:r>
                  <a:rPr lang="en-US" sz="1700" b="1" smtClean="0">
                    <a:solidFill>
                      <a:srgbClr val="FFFFFF"/>
                    </a:solidFill>
                    <a:highlight>
                      <a:srgbClr val="CE4D8E"/>
                    </a:highlight>
                    <a:latin typeface="Arial" panose="020B0604020202020204" pitchFamily="34" charset="0"/>
                    <a:ea typeface="+mn-ea"/>
                    <a:cs typeface="Arial" panose="020B0604020202020204" pitchFamily="34" charset="0"/>
                  </a:rPr>
                  <a:t>Ví dụ 5:</a:t>
                </a:r>
                <a:r>
                  <a:rPr lang="en-US" sz="1700" kern="1200" smtClean="0">
                    <a:solidFill>
                      <a:srgbClr val="FFFFFF"/>
                    </a:solidFill>
                    <a:latin typeface="Arial" panose="020B0604020202020204" pitchFamily="34" charset="0"/>
                    <a:ea typeface="+mn-ea"/>
                    <a:cs typeface="Arial" panose="020B0604020202020204" pitchFamily="34" charset="0"/>
                  </a:rPr>
                  <a:t> </a:t>
                </a:r>
                <a:r>
                  <a:rPr lang="vi-VN" sz="1700" kern="1200" smtClean="0">
                    <a:solidFill>
                      <a:srgbClr val="FFFFFF"/>
                    </a:solidFill>
                    <a:latin typeface="Arial" panose="020B0604020202020204" pitchFamily="34" charset="0"/>
                    <a:ea typeface="+mn-ea"/>
                    <a:cs typeface="Arial" panose="020B0604020202020204" pitchFamily="34" charset="0"/>
                  </a:rPr>
                  <a:t> </a:t>
                </a:r>
                <a:r>
                  <a:rPr lang="vi-VN" sz="1700" kern="1200">
                    <a:latin typeface="Arial" panose="020B0604020202020204" pitchFamily="34" charset="0"/>
                    <a:ea typeface="+mn-ea"/>
                    <a:cs typeface="Arial" panose="020B0604020202020204" pitchFamily="34" charset="0"/>
                  </a:rPr>
                  <a:t>Trong không gian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𝑂𝑥𝑦𝑧</m:t>
                    </m:r>
                  </m:oMath>
                </a14:m>
                <a:r>
                  <a:rPr lang="vi-VN" sz="1700" kern="120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cho </a:t>
                </a:r>
                <a:r>
                  <a:rPr lang="vi-VN" sz="1700" kern="1200">
                    <a:latin typeface="Arial" panose="020B0604020202020204" pitchFamily="34" charset="0"/>
                    <a:ea typeface="+mn-ea"/>
                    <a:cs typeface="Arial" panose="020B0604020202020204" pitchFamily="34" charset="0"/>
                  </a:rPr>
                  <a:t>hình lăng trụ </a:t>
                </a:r>
                <a:r>
                  <a:rPr lang="vi-VN" sz="1700" kern="1200" smtClean="0">
                    <a:latin typeface="Arial" panose="020B0604020202020204" pitchFamily="34" charset="0"/>
                    <a:ea typeface="+mn-ea"/>
                    <a:cs typeface="Arial" panose="020B0604020202020204" pitchFamily="34" charset="0"/>
                  </a:rPr>
                  <a:t>tam</a:t>
                </a:r>
                <a:r>
                  <a:rPr lang="en-US" sz="1700" kern="1200" smtClean="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giác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𝐴𝐵𝐶</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𝐵</m:t>
                    </m:r>
                    <m:r>
                      <a:rPr lang="vi-VN" sz="1700" i="1" kern="1200" smtClean="0">
                        <a:latin typeface="Cambria Math" panose="02040503050406030204" pitchFamily="18" charset="0"/>
                        <a:ea typeface="+mn-ea"/>
                        <a:cs typeface="Arial" panose="020B0604020202020204" pitchFamily="34" charset="0"/>
                      </a:rPr>
                      <m:t>′</m:t>
                    </m:r>
                    <m:r>
                      <a:rPr lang="vi-VN" sz="1700" i="1" kern="1200" smtClean="0">
                        <a:latin typeface="Cambria Math" panose="02040503050406030204" pitchFamily="18" charset="0"/>
                        <a:ea typeface="+mn-ea"/>
                        <a:cs typeface="Arial" panose="020B0604020202020204" pitchFamily="34" charset="0"/>
                      </a:rPr>
                      <m:t>𝐶</m:t>
                    </m:r>
                    <m:r>
                      <a:rPr lang="vi-VN" sz="1700" i="1" kern="1200" smtClean="0">
                        <a:latin typeface="Cambria Math" panose="02040503050406030204" pitchFamily="18" charset="0"/>
                        <a:ea typeface="+mn-ea"/>
                        <a:cs typeface="Arial" panose="020B0604020202020204" pitchFamily="34" charset="0"/>
                      </a:rPr>
                      <m:t>′</m:t>
                    </m:r>
                  </m:oMath>
                </a14:m>
                <a:r>
                  <a:rPr lang="vi-VN" sz="1700" kern="1200">
                    <a:latin typeface="Arial" panose="020B0604020202020204" pitchFamily="34" charset="0"/>
                    <a:ea typeface="+mn-ea"/>
                    <a:cs typeface="Arial" panose="020B0604020202020204" pitchFamily="34" charset="0"/>
                  </a:rPr>
                  <a:t> có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m:t>
                    </m:r>
                    <m:d>
                      <m:dPr>
                        <m:ctrlPr>
                          <a:rPr lang="vi-VN" sz="1700" i="1" kern="1200" smtClean="0">
                            <a:latin typeface="Cambria Math" panose="02040503050406030204" pitchFamily="18" charset="0"/>
                            <a:ea typeface="+mn-ea"/>
                            <a:cs typeface="Arial" panose="020B0604020202020204" pitchFamily="34" charset="0"/>
                          </a:rPr>
                        </m:ctrlPr>
                      </m:dPr>
                      <m:e>
                        <m:r>
                          <a:rPr lang="vi-VN" sz="1700" i="1" kern="1200" smtClean="0">
                            <a:latin typeface="Cambria Math" panose="02040503050406030204" pitchFamily="18" charset="0"/>
                            <a:ea typeface="+mn-ea"/>
                            <a:cs typeface="Arial" panose="020B0604020202020204" pitchFamily="34" charset="0"/>
                          </a:rPr>
                          <m:t>1; 0; 2</m:t>
                        </m:r>
                      </m:e>
                    </m:d>
                    <m:r>
                      <a:rPr lang="vi-VN" sz="1700" i="1" kern="1200" smtClean="0">
                        <a:latin typeface="Cambria Math" panose="02040503050406030204" pitchFamily="18" charset="0"/>
                        <a:ea typeface="+mn-ea"/>
                        <a:cs typeface="Arial" panose="020B0604020202020204" pitchFamily="34" charset="0"/>
                      </a:rPr>
                      <m:t>, </m:t>
                    </m:r>
                  </m:oMath>
                </a14:m>
                <a:endParaRPr lang="en-US" sz="1700" i="1" kern="1200" smtClean="0">
                  <a:latin typeface="Cambria Math" panose="02040503050406030204" pitchFamily="18" charset="0"/>
                  <a:ea typeface="+mn-ea"/>
                  <a:cs typeface="Arial" panose="020B0604020202020204" pitchFamily="34" charset="0"/>
                </a:endParaRPr>
              </a:p>
              <a:p>
                <a:pPr algn="just">
                  <a:lnSpc>
                    <a:spcPct val="150000"/>
                  </a:lnSpc>
                  <a:buClr>
                    <a:srgbClr val="2D1549"/>
                  </a:buClr>
                  <a:buSzPts val="1100"/>
                  <a:defRPr/>
                </a:pPr>
                <a14:m>
                  <m:oMath xmlns:m="http://schemas.openxmlformats.org/officeDocument/2006/math">
                    <m:r>
                      <a:rPr lang="vi-VN" sz="1700" i="1" kern="1200">
                        <a:latin typeface="Cambria Math" panose="02040503050406030204" pitchFamily="18" charset="0"/>
                        <a:cs typeface="Arial" panose="020B0604020202020204" pitchFamily="34" charset="0"/>
                      </a:rPr>
                      <m:t>𝐵</m:t>
                    </m:r>
                    <m:r>
                      <a:rPr lang="vi-VN" sz="1700" i="1" kern="1200">
                        <a:latin typeface="Cambria Math" panose="02040503050406030204" pitchFamily="18" charset="0"/>
                        <a:cs typeface="Arial" panose="020B0604020202020204" pitchFamily="34" charset="0"/>
                      </a:rPr>
                      <m:t>(3; 2; 5), </m:t>
                    </m:r>
                    <m:r>
                      <a:rPr lang="vi-VN" sz="1700" i="1" kern="1200">
                        <a:latin typeface="Cambria Math" panose="02040503050406030204" pitchFamily="18" charset="0"/>
                        <a:cs typeface="Arial" panose="020B0604020202020204" pitchFamily="34" charset="0"/>
                      </a:rPr>
                      <m:t>𝐶</m:t>
                    </m:r>
                    <m:r>
                      <a:rPr lang="vi-VN" sz="1700" i="1" kern="1200">
                        <a:latin typeface="Cambria Math" panose="02040503050406030204" pitchFamily="18" charset="0"/>
                        <a:cs typeface="Arial" panose="020B0604020202020204" pitchFamily="34" charset="0"/>
                      </a:rPr>
                      <m:t>(7; –3; 9)</m:t>
                    </m:r>
                  </m:oMath>
                </a14:m>
                <a:r>
                  <a:rPr lang="en-US" sz="1700" kern="1200" smtClean="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và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m:t>
                    </m:r>
                    <m:r>
                      <a:rPr lang="vi-VN" sz="1700" i="1" kern="1200" smtClean="0">
                        <a:latin typeface="Cambria Math" panose="02040503050406030204" pitchFamily="18" charset="0"/>
                        <a:ea typeface="+mn-ea"/>
                        <a:cs typeface="Arial" panose="020B0604020202020204" pitchFamily="34" charset="0"/>
                      </a:rPr>
                      <m:t>′(5; 0; 1).</m:t>
                    </m:r>
                  </m:oMath>
                </a14:m>
                <a:endParaRPr lang="vi-VN" sz="1700" kern="1200">
                  <a:latin typeface="Arial" panose="020B0604020202020204" pitchFamily="34" charset="0"/>
                  <a:ea typeface="+mn-ea"/>
                  <a:cs typeface="Arial" panose="020B0604020202020204" pitchFamily="34" charset="0"/>
                </a:endParaRPr>
              </a:p>
              <a:p>
                <a:pPr algn="just">
                  <a:lnSpc>
                    <a:spcPct val="150000"/>
                  </a:lnSpc>
                  <a:buClr>
                    <a:srgbClr val="2D1549"/>
                  </a:buClr>
                  <a:buSzPts val="1100"/>
                  <a:defRPr/>
                </a:pPr>
                <a:r>
                  <a:rPr lang="en-US" sz="1700" kern="120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a</a:t>
                </a:r>
                <a:r>
                  <a:rPr lang="vi-VN" sz="1700" kern="1200">
                    <a:latin typeface="Arial" panose="020B0604020202020204" pitchFamily="34" charset="0"/>
                    <a:ea typeface="+mn-ea"/>
                    <a:cs typeface="Arial" panose="020B0604020202020204" pitchFamily="34" charset="0"/>
                  </a:rPr>
                  <a:t>) Tìm toạ độ của </a:t>
                </a:r>
                <a14:m>
                  <m:oMath xmlns:m="http://schemas.openxmlformats.org/officeDocument/2006/math">
                    <m:acc>
                      <m:accPr>
                        <m:chr m:val="⃗"/>
                        <m:ctrlPr>
                          <a:rPr lang="vi-VN" sz="1700" i="1" kern="1200" smtClean="0">
                            <a:latin typeface="Cambria Math" panose="02040503050406030204" pitchFamily="18" charset="0"/>
                            <a:ea typeface="+mn-ea"/>
                            <a:cs typeface="Arial" panose="020B0604020202020204" pitchFamily="34" charset="0"/>
                          </a:rPr>
                        </m:ctrlPr>
                      </m:accPr>
                      <m:e>
                        <m:r>
                          <a:rPr lang="en-US" sz="1700" b="0" i="1" kern="1200" smtClean="0">
                            <a:latin typeface="Cambria Math" panose="02040503050406030204" pitchFamily="18" charset="0"/>
                            <a:ea typeface="+mn-ea"/>
                            <a:cs typeface="Arial" panose="020B0604020202020204" pitchFamily="34" charset="0"/>
                          </a:rPr>
                          <m:t>𝐴</m:t>
                        </m:r>
                        <m:sSup>
                          <m:sSupPr>
                            <m:ctrlPr>
                              <a:rPr lang="en-US" sz="1700" b="0" i="1" kern="1200" smtClean="0">
                                <a:latin typeface="Cambria Math" panose="02040503050406030204" pitchFamily="18" charset="0"/>
                                <a:ea typeface="+mn-ea"/>
                                <a:cs typeface="Arial" panose="020B0604020202020204" pitchFamily="34" charset="0"/>
                              </a:rPr>
                            </m:ctrlPr>
                          </m:sSupPr>
                          <m:e>
                            <m:r>
                              <a:rPr lang="en-US" sz="1700" b="0" i="1" kern="1200" smtClean="0">
                                <a:latin typeface="Cambria Math" panose="02040503050406030204" pitchFamily="18" charset="0"/>
                                <a:ea typeface="+mn-ea"/>
                                <a:cs typeface="Arial" panose="020B0604020202020204" pitchFamily="34" charset="0"/>
                              </a:rPr>
                              <m:t>𝐴</m:t>
                            </m:r>
                          </m:e>
                          <m:sup>
                            <m:r>
                              <a:rPr lang="en-US" sz="1700" b="0" i="1" kern="1200" smtClean="0">
                                <a:latin typeface="Cambria Math" panose="02040503050406030204" pitchFamily="18" charset="0"/>
                                <a:ea typeface="+mn-ea"/>
                                <a:cs typeface="Arial" panose="020B0604020202020204" pitchFamily="34" charset="0"/>
                              </a:rPr>
                              <m:t>′</m:t>
                            </m:r>
                          </m:sup>
                        </m:sSup>
                      </m:e>
                    </m:acc>
                  </m:oMath>
                </a14:m>
                <a:r>
                  <a:rPr lang="vi-VN" sz="1700" kern="1200" smtClean="0">
                    <a:latin typeface="Arial" panose="020B0604020202020204" pitchFamily="34" charset="0"/>
                    <a:ea typeface="+mn-ea"/>
                    <a:cs typeface="Arial" panose="020B0604020202020204" pitchFamily="34" charset="0"/>
                  </a:rPr>
                  <a:t>.</a:t>
                </a:r>
                <a:r>
                  <a:rPr lang="en-US" sz="1700" kern="1200" smtClean="0">
                    <a:latin typeface="Arial" panose="020B0604020202020204" pitchFamily="34" charset="0"/>
                    <a:ea typeface="+mn-ea"/>
                    <a:cs typeface="Arial" panose="020B0604020202020204" pitchFamily="34" charset="0"/>
                  </a:rPr>
                  <a:t>	</a:t>
                </a:r>
                <a:r>
                  <a:rPr lang="vi-VN" sz="1700" kern="1200" smtClean="0">
                    <a:latin typeface="Arial" panose="020B0604020202020204" pitchFamily="34" charset="0"/>
                    <a:ea typeface="+mn-ea"/>
                    <a:cs typeface="Arial" panose="020B0604020202020204" pitchFamily="34" charset="0"/>
                  </a:rPr>
                  <a:t>b</a:t>
                </a:r>
                <a:r>
                  <a:rPr lang="vi-VN" sz="1700" kern="1200">
                    <a:latin typeface="Arial" panose="020B0604020202020204" pitchFamily="34" charset="0"/>
                    <a:ea typeface="+mn-ea"/>
                    <a:cs typeface="Arial" panose="020B0604020202020204" pitchFamily="34" charset="0"/>
                  </a:rPr>
                  <a:t>) Tìm toạ độ của các điểm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𝐵</m:t>
                    </m:r>
                    <m:r>
                      <a:rPr lang="vi-VN" sz="1700" i="1" kern="1200" smtClean="0">
                        <a:latin typeface="Cambria Math" panose="02040503050406030204" pitchFamily="18" charset="0"/>
                        <a:ea typeface="+mn-ea"/>
                        <a:cs typeface="Arial" panose="020B0604020202020204" pitchFamily="34" charset="0"/>
                      </a:rPr>
                      <m:t>′, </m:t>
                    </m:r>
                    <m:r>
                      <a:rPr lang="vi-VN" sz="1700" i="1" kern="1200" smtClean="0">
                        <a:latin typeface="Cambria Math" panose="02040503050406030204" pitchFamily="18" charset="0"/>
                        <a:ea typeface="+mn-ea"/>
                        <a:cs typeface="Arial" panose="020B0604020202020204" pitchFamily="34" charset="0"/>
                      </a:rPr>
                      <m:t>𝐶</m:t>
                    </m:r>
                    <m:r>
                      <a:rPr lang="vi-VN" sz="1700" i="1" kern="1200" smtClean="0">
                        <a:latin typeface="Cambria Math" panose="02040503050406030204" pitchFamily="18" charset="0"/>
                        <a:ea typeface="+mn-ea"/>
                        <a:cs typeface="Arial" panose="020B0604020202020204" pitchFamily="34" charset="0"/>
                      </a:rPr>
                      <m:t>′.</m:t>
                    </m:r>
                  </m:oMath>
                </a14:m>
                <a:endParaRPr lang="vi-VN" sz="1700" kern="1200">
                  <a:latin typeface="Arial" panose="020B0604020202020204" pitchFamily="34" charset="0"/>
                  <a:ea typeface="+mn-ea"/>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68463" y="352467"/>
                <a:ext cx="8480668" cy="1321067"/>
              </a:xfrm>
              <a:prstGeom prst="rect">
                <a:avLst/>
              </a:prstGeom>
              <a:blipFill>
                <a:blip r:embed="rId9"/>
                <a:stretch>
                  <a:fillRect l="-503" b="-922"/>
                </a:stretch>
              </a:blipFill>
            </p:spPr>
            <p:txBody>
              <a:bodyPr/>
              <a:lstStyle/>
              <a:p>
                <a:r>
                  <a:rPr lang="en-US">
                    <a:noFill/>
                  </a:rPr>
                  <a:t> </a:t>
                </a:r>
              </a:p>
            </p:txBody>
          </p:sp>
        </mc:Fallback>
      </mc:AlternateContent>
    </p:spTree>
    <p:extLst>
      <p:ext uri="{BB962C8B-B14F-4D97-AF65-F5344CB8AC3E}">
        <p14:creationId xmlns:p14="http://schemas.microsoft.com/office/powerpoint/2010/main" val="26124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891" name="Google Shape;891;p54"/>
          <p:cNvGrpSpPr/>
          <p:nvPr/>
        </p:nvGrpSpPr>
        <p:grpSpPr>
          <a:xfrm rot="-796622">
            <a:off x="8363617" y="1114630"/>
            <a:ext cx="1272225" cy="1129121"/>
            <a:chOff x="9656" y="159686"/>
            <a:chExt cx="1608914" cy="1427937"/>
          </a:xfrm>
        </p:grpSpPr>
        <p:sp>
          <p:nvSpPr>
            <p:cNvPr id="892" name="Google Shape;892;p54"/>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893" name="Google Shape;893;p54"/>
            <p:cNvPicPr preferRelativeResize="0"/>
            <p:nvPr/>
          </p:nvPicPr>
          <p:blipFill>
            <a:blip r:embed="rId3">
              <a:alphaModFix/>
            </a:blip>
            <a:stretch>
              <a:fillRect/>
            </a:stretch>
          </p:blipFill>
          <p:spPr>
            <a:xfrm>
              <a:off x="219225" y="363900"/>
              <a:ext cx="1189799" cy="1045549"/>
            </a:xfrm>
            <a:prstGeom prst="rect">
              <a:avLst/>
            </a:prstGeom>
            <a:noFill/>
            <a:ln>
              <a:noFill/>
            </a:ln>
          </p:spPr>
        </p:pic>
      </p:grpSp>
      <p:grpSp>
        <p:nvGrpSpPr>
          <p:cNvPr id="34" name="Group 33"/>
          <p:cNvGrpSpPr/>
          <p:nvPr/>
        </p:nvGrpSpPr>
        <p:grpSpPr>
          <a:xfrm>
            <a:off x="913672" y="347809"/>
            <a:ext cx="7785057" cy="877163"/>
            <a:chOff x="1418714" y="566356"/>
            <a:chExt cx="15570114" cy="1754325"/>
          </a:xfrm>
        </p:grpSpPr>
        <p:sp>
          <p:nvSpPr>
            <p:cNvPr id="35" name="TextBox 34"/>
            <p:cNvSpPr txBox="1"/>
            <p:nvPr/>
          </p:nvSpPr>
          <p:spPr>
            <a:xfrm>
              <a:off x="1418714" y="947860"/>
              <a:ext cx="3372810" cy="110799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defRPr/>
              </a:pPr>
              <a:r>
                <a:rPr lang="en-US" sz="2000" b="1" kern="1200">
                  <a:solidFill>
                    <a:srgbClr val="070185"/>
                  </a:solidFill>
                  <a:ea typeface="+mn-ea"/>
                  <a:cs typeface="Arial" panose="020B0604020202020204" pitchFamily="34" charset="0"/>
                </a:rPr>
                <a:t>Luyện tập </a:t>
              </a:r>
              <a:r>
                <a:rPr lang="en-US" sz="2000" b="1" kern="1200" smtClean="0">
                  <a:solidFill>
                    <a:srgbClr val="070185"/>
                  </a:solidFill>
                  <a:ea typeface="+mn-ea"/>
                  <a:cs typeface="Arial" panose="020B0604020202020204" pitchFamily="34" charset="0"/>
                </a:rPr>
                <a:t>5</a:t>
              </a:r>
              <a:endParaRPr lang="en-US" sz="20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6" name="Rectangle 35"/>
                <p:cNvSpPr/>
                <p:nvPr/>
              </p:nvSpPr>
              <p:spPr>
                <a:xfrm>
                  <a:off x="4956464" y="566356"/>
                  <a:ext cx="12032364" cy="1754325"/>
                </a:xfrm>
                <a:prstGeom prst="rect">
                  <a:avLst/>
                </a:prstGeom>
              </p:spPr>
              <p:txBody>
                <a:bodyPr wrap="square">
                  <a:spAutoFit/>
                </a:bodyPr>
                <a:lstStyle/>
                <a:p>
                  <a:pPr lvl="0">
                    <a:lnSpc>
                      <a:spcPct val="150000"/>
                    </a:lnSpc>
                    <a:buClr>
                      <a:srgbClr val="2D1549"/>
                    </a:buClr>
                    <a:buSzPts val="1100"/>
                    <a:defRPr/>
                  </a:pPr>
                  <a:r>
                    <a:rPr lang="en-US" sz="1700" kern="1200" smtClean="0">
                      <a:latin typeface="Arial" panose="020B0604020202020204" pitchFamily="34" charset="0"/>
                      <a:ea typeface="+mn-ea"/>
                      <a:cs typeface="Arial" panose="020B0604020202020204" pitchFamily="34" charset="0"/>
                    </a:rPr>
                    <a:t>Trong ví dụ 5, xác định toạ độ của các điểm </a:t>
                  </a:r>
                  <a14:m>
                    <m:oMath xmlns:m="http://schemas.openxmlformats.org/officeDocument/2006/math">
                      <m:r>
                        <a:rPr lang="en-US" sz="1700" i="1" kern="1200" smtClean="0">
                          <a:latin typeface="Cambria Math" panose="02040503050406030204" pitchFamily="18" charset="0"/>
                          <a:ea typeface="+mn-ea"/>
                          <a:cs typeface="Arial" panose="020B0604020202020204" pitchFamily="34" charset="0"/>
                        </a:rPr>
                        <m:t>𝐷</m:t>
                      </m:r>
                    </m:oMath>
                  </a14:m>
                  <a:r>
                    <a:rPr lang="en-US" sz="1700" kern="1200" smtClean="0">
                      <a:latin typeface="Arial" panose="020B0604020202020204" pitchFamily="34" charset="0"/>
                      <a:ea typeface="+mn-ea"/>
                      <a:cs typeface="Arial" panose="020B0604020202020204" pitchFamily="34" charset="0"/>
                    </a:rPr>
                    <a:t> và </a:t>
                  </a:r>
                  <a14:m>
                    <m:oMath xmlns:m="http://schemas.openxmlformats.org/officeDocument/2006/math">
                      <m:r>
                        <a:rPr lang="en-US" sz="1700" i="1" kern="1200" smtClean="0">
                          <a:latin typeface="Cambria Math" panose="02040503050406030204" pitchFamily="18" charset="0"/>
                          <a:ea typeface="+mn-ea"/>
                          <a:cs typeface="Arial" panose="020B0604020202020204" pitchFamily="34" charset="0"/>
                        </a:rPr>
                        <m:t>𝐷</m:t>
                      </m:r>
                      <m:r>
                        <a:rPr lang="en-US" sz="1700" b="0" i="1" kern="1200" smtClean="0">
                          <a:latin typeface="Cambria Math" panose="02040503050406030204" pitchFamily="18" charset="0"/>
                          <a:ea typeface="+mn-ea"/>
                          <a:cs typeface="Arial" panose="020B0604020202020204" pitchFamily="34" charset="0"/>
                        </a:rPr>
                        <m:t>′</m:t>
                      </m:r>
                    </m:oMath>
                  </a14:m>
                  <a:r>
                    <a:rPr lang="en-US" sz="1700" kern="1200" smtClean="0">
                      <a:latin typeface="Arial" panose="020B0604020202020204" pitchFamily="34" charset="0"/>
                      <a:ea typeface="+mn-ea"/>
                      <a:cs typeface="Arial" panose="020B0604020202020204" pitchFamily="34" charset="0"/>
                    </a:rPr>
                    <a:t> sao cho </a:t>
                  </a:r>
                  <a14:m>
                    <m:oMath xmlns:m="http://schemas.openxmlformats.org/officeDocument/2006/math">
                      <m:r>
                        <a:rPr lang="en-US" sz="1700" i="1" kern="1200" smtClean="0">
                          <a:latin typeface="Cambria Math" panose="02040503050406030204" pitchFamily="18" charset="0"/>
                          <a:ea typeface="+mn-ea"/>
                          <a:cs typeface="Arial" panose="020B0604020202020204" pitchFamily="34" charset="0"/>
                        </a:rPr>
                        <m:t>𝐴𝐵𝐶𝐷</m:t>
                      </m:r>
                      <m:r>
                        <a:rPr lang="en-US" sz="1700" i="1" kern="1200" smtClean="0">
                          <a:latin typeface="Cambria Math" panose="02040503050406030204" pitchFamily="18" charset="0"/>
                          <a:ea typeface="+mn-ea"/>
                          <a:cs typeface="Arial" panose="020B0604020202020204" pitchFamily="34" charset="0"/>
                        </a:rPr>
                        <m:t>.</m:t>
                      </m:r>
                      <m:r>
                        <a:rPr lang="en-US" sz="1700" i="1" kern="1200" smtClean="0">
                          <a:latin typeface="Cambria Math" panose="02040503050406030204" pitchFamily="18" charset="0"/>
                          <a:ea typeface="+mn-ea"/>
                          <a:cs typeface="Arial" panose="020B0604020202020204" pitchFamily="34" charset="0"/>
                        </a:rPr>
                        <m:t>𝐴</m:t>
                      </m:r>
                      <m:r>
                        <a:rPr lang="en-US" sz="1700" b="0" i="1" kern="1200" smtClean="0">
                          <a:latin typeface="Cambria Math" panose="02040503050406030204" pitchFamily="18" charset="0"/>
                          <a:ea typeface="+mn-ea"/>
                          <a:cs typeface="Arial" panose="020B0604020202020204" pitchFamily="34" charset="0"/>
                        </a:rPr>
                        <m:t>′</m:t>
                      </m:r>
                      <m:r>
                        <a:rPr lang="en-US" sz="1700" i="1" kern="1200" smtClean="0">
                          <a:latin typeface="Cambria Math" panose="02040503050406030204" pitchFamily="18" charset="0"/>
                          <a:ea typeface="+mn-ea"/>
                          <a:cs typeface="Arial" panose="020B0604020202020204" pitchFamily="34" charset="0"/>
                        </a:rPr>
                        <m:t>𝐵</m:t>
                      </m:r>
                      <m:r>
                        <a:rPr lang="en-US" sz="1700" b="0" i="1" kern="1200" smtClean="0">
                          <a:latin typeface="Cambria Math" panose="02040503050406030204" pitchFamily="18" charset="0"/>
                          <a:ea typeface="+mn-ea"/>
                          <a:cs typeface="Arial" panose="020B0604020202020204" pitchFamily="34" charset="0"/>
                        </a:rPr>
                        <m:t>′</m:t>
                      </m:r>
                      <m:r>
                        <a:rPr lang="en-US" sz="1700" i="1" kern="1200" smtClean="0">
                          <a:latin typeface="Cambria Math" panose="02040503050406030204" pitchFamily="18" charset="0"/>
                          <a:ea typeface="+mn-ea"/>
                          <a:cs typeface="Arial" panose="020B0604020202020204" pitchFamily="34" charset="0"/>
                        </a:rPr>
                        <m:t>𝐶</m:t>
                      </m:r>
                      <m:r>
                        <a:rPr lang="en-US" sz="1700" b="0" i="1" kern="1200" smtClean="0">
                          <a:latin typeface="Cambria Math" panose="02040503050406030204" pitchFamily="18" charset="0"/>
                          <a:ea typeface="+mn-ea"/>
                          <a:cs typeface="Arial" panose="020B0604020202020204" pitchFamily="34" charset="0"/>
                        </a:rPr>
                        <m:t>′</m:t>
                      </m:r>
                      <m:r>
                        <a:rPr lang="en-US" sz="1700" i="1" kern="1200" smtClean="0">
                          <a:latin typeface="Cambria Math" panose="02040503050406030204" pitchFamily="18" charset="0"/>
                          <a:ea typeface="+mn-ea"/>
                          <a:cs typeface="Arial" panose="020B0604020202020204" pitchFamily="34" charset="0"/>
                        </a:rPr>
                        <m:t>𝐷</m:t>
                      </m:r>
                      <m:r>
                        <a:rPr lang="en-US" sz="1700" b="0" i="1" kern="1200" smtClean="0">
                          <a:latin typeface="Cambria Math" panose="02040503050406030204" pitchFamily="18" charset="0"/>
                          <a:ea typeface="+mn-ea"/>
                          <a:cs typeface="Arial" panose="020B0604020202020204" pitchFamily="34" charset="0"/>
                        </a:rPr>
                        <m:t>′</m:t>
                      </m:r>
                    </m:oMath>
                  </a14:m>
                  <a:r>
                    <a:rPr lang="en-US" sz="1700" kern="1200" smtClean="0">
                      <a:latin typeface="Arial" panose="020B0604020202020204" pitchFamily="34" charset="0"/>
                      <a:ea typeface="+mn-ea"/>
                      <a:cs typeface="Arial" panose="020B0604020202020204" pitchFamily="34" charset="0"/>
                    </a:rPr>
                    <a:t> là hình hộp.</a:t>
                  </a:r>
                  <a:endParaRPr lang="vi-VN" sz="1700" kern="1200">
                    <a:latin typeface="Arial" panose="020B0604020202020204" pitchFamily="34" charset="0"/>
                    <a:ea typeface="+mn-ea"/>
                    <a:cs typeface="Arial" panose="020B0604020202020204" pitchFamily="34" charset="0"/>
                  </a:endParaRPr>
                </a:p>
              </p:txBody>
            </p:sp>
          </mc:Choice>
          <mc:Fallback xmlns="">
            <p:sp>
              <p:nvSpPr>
                <p:cNvPr id="36" name="Rectangle 35"/>
                <p:cNvSpPr>
                  <a:spLocks noRot="1" noChangeAspect="1" noMove="1" noResize="1" noEditPoints="1" noAdjustHandles="1" noChangeArrowheads="1" noChangeShapeType="1" noTextEdit="1"/>
                </p:cNvSpPr>
                <p:nvPr/>
              </p:nvSpPr>
              <p:spPr>
                <a:xfrm>
                  <a:off x="4956464" y="566356"/>
                  <a:ext cx="12032364" cy="1754325"/>
                </a:xfrm>
                <a:prstGeom prst="rect">
                  <a:avLst/>
                </a:prstGeom>
                <a:blipFill>
                  <a:blip r:embed="rId5"/>
                  <a:stretch>
                    <a:fillRect l="-608" r="-912" b="-3472"/>
                  </a:stretch>
                </a:blipFill>
              </p:spPr>
              <p:txBody>
                <a:bodyPr/>
                <a:lstStyle/>
                <a:p>
                  <a:r>
                    <a:rPr lang="en-US">
                      <a:noFill/>
                    </a:rPr>
                    <a:t> </a:t>
                  </a:r>
                </a:p>
              </p:txBody>
            </p:sp>
          </mc:Fallback>
        </mc:AlternateContent>
      </p:grpSp>
      <p:sp>
        <p:nvSpPr>
          <p:cNvPr id="38" name="Rectangle 37"/>
          <p:cNvSpPr/>
          <p:nvPr/>
        </p:nvSpPr>
        <p:spPr>
          <a:xfrm>
            <a:off x="1286754" y="1278568"/>
            <a:ext cx="903475" cy="38472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9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856998" y="1764159"/>
                <a:ext cx="7687750" cy="3208635"/>
              </a:xfrm>
              <a:prstGeom prst="rect">
                <a:avLst/>
              </a:prstGeom>
            </p:spPr>
            <p:txBody>
              <a:bodyPr wrap="square">
                <a:spAutoFit/>
              </a:bodyPr>
              <a:lstStyle/>
              <a:p>
                <a:pPr algn="just">
                  <a:lnSpc>
                    <a:spcPct val="150000"/>
                  </a:lnSpc>
                  <a:spcBef>
                    <a:spcPts val="100"/>
                  </a:spcBef>
                  <a:spcAft>
                    <a:spcPts val="100"/>
                  </a:spcAft>
                </a:pPr>
                <a:r>
                  <a:rPr lang="en-US" sz="1700" smtClean="0">
                    <a:latin typeface="+mn-lt"/>
                    <a:ea typeface="Arial" panose="020B0604020202020204" pitchFamily="34" charset="0"/>
                    <a:cs typeface="Times New Roman" panose="02020603050405020304" pitchFamily="18" charset="0"/>
                  </a:rPr>
                  <a:t>Để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𝐷</m:t>
                    </m:r>
                  </m:oMath>
                </a14:m>
                <a:r>
                  <a:rPr lang="en-US" sz="1700">
                    <a:effectLst/>
                    <a:latin typeface="+mn-lt"/>
                    <a:ea typeface="PMingLiU"/>
                    <a:cs typeface="Times New Roman" panose="02020603050405020304" pitchFamily="18" charset="0"/>
                  </a:rPr>
                  <a:t> là hình hộp thì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𝐴𝐵𝐶𝐷</m:t>
                    </m:r>
                  </m:oMath>
                </a14:m>
                <a:r>
                  <a:rPr lang="en-US" sz="1700">
                    <a:effectLst/>
                    <a:latin typeface="+mn-lt"/>
                    <a:ea typeface="PMingLiU"/>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𝐴</m:t>
                    </m:r>
                    <m:r>
                      <a:rPr lang="en-US" sz="1700" i="1">
                        <a:effectLst/>
                        <a:latin typeface="Cambria Math" panose="02040503050406030204" pitchFamily="18" charset="0"/>
                        <a:ea typeface="PMingLiU"/>
                        <a:cs typeface="Times New Roman" panose="02020603050405020304" pitchFamily="18" charset="0"/>
                      </a:rPr>
                      <m:t>′</m:t>
                    </m:r>
                    <m:r>
                      <a:rPr lang="en-US" sz="1700" i="1">
                        <a:effectLst/>
                        <a:latin typeface="Cambria Math" panose="02040503050406030204" pitchFamily="18" charset="0"/>
                        <a:ea typeface="PMingLiU"/>
                        <a:cs typeface="Times New Roman" panose="02020603050405020304" pitchFamily="18" charset="0"/>
                      </a:rPr>
                      <m:t>𝐵</m:t>
                    </m:r>
                    <m:r>
                      <a:rPr lang="en-US" sz="1700" i="1">
                        <a:effectLst/>
                        <a:latin typeface="Cambria Math" panose="02040503050406030204" pitchFamily="18" charset="0"/>
                        <a:ea typeface="PMingLiU"/>
                        <a:cs typeface="Times New Roman" panose="02020603050405020304" pitchFamily="18" charset="0"/>
                      </a:rPr>
                      <m:t>′</m:t>
                    </m:r>
                    <m:r>
                      <a:rPr lang="en-US" sz="1700" i="1">
                        <a:effectLst/>
                        <a:latin typeface="Cambria Math" panose="02040503050406030204" pitchFamily="18" charset="0"/>
                        <a:ea typeface="PMingLiU"/>
                        <a:cs typeface="Times New Roman" panose="02020603050405020304" pitchFamily="18" charset="0"/>
                      </a:rPr>
                      <m:t>𝐶</m:t>
                    </m:r>
                    <m:r>
                      <a:rPr lang="en-US" sz="1700" i="1">
                        <a:effectLst/>
                        <a:latin typeface="Cambria Math" panose="02040503050406030204" pitchFamily="18" charset="0"/>
                        <a:ea typeface="PMingLiU"/>
                        <a:cs typeface="Times New Roman" panose="02020603050405020304" pitchFamily="18" charset="0"/>
                      </a:rPr>
                      <m:t>′</m:t>
                    </m:r>
                    <m:r>
                      <a:rPr lang="en-US" sz="1700" i="1">
                        <a:effectLst/>
                        <a:latin typeface="Cambria Math" panose="02040503050406030204" pitchFamily="18" charset="0"/>
                        <a:ea typeface="PMingLiU"/>
                        <a:cs typeface="Times New Roman" panose="02020603050405020304" pitchFamily="18" charset="0"/>
                      </a:rPr>
                      <m:t>𝐷</m:t>
                    </m:r>
                    <m:r>
                      <a:rPr lang="en-US" sz="1700" i="1">
                        <a:effectLst/>
                        <a:latin typeface="Cambria Math" panose="02040503050406030204" pitchFamily="18" charset="0"/>
                        <a:ea typeface="PMingLiU"/>
                        <a:cs typeface="Times New Roman" panose="02020603050405020304" pitchFamily="18" charset="0"/>
                      </a:rPr>
                      <m:t>′</m:t>
                    </m:r>
                  </m:oMath>
                </a14:m>
                <a:r>
                  <a:rPr lang="en-US" sz="1700">
                    <a:effectLst/>
                    <a:latin typeface="+mn-lt"/>
                    <a:ea typeface="PMingLiU"/>
                    <a:cs typeface="Times New Roman" panose="02020603050405020304" pitchFamily="18" charset="0"/>
                  </a:rPr>
                  <a:t> là hình chữ nhật.</a:t>
                </a:r>
                <a:endParaRPr lang="en-US" sz="1700">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1700">
                    <a:effectLst/>
                    <a:latin typeface="+mn-lt"/>
                    <a:ea typeface="Arial" panose="020B0604020202020204" pitchFamily="34" charset="0"/>
                    <a:cs typeface="Times New Roman" panose="02020603050405020304" pitchFamily="18" charset="0"/>
                  </a:rPr>
                  <a:t>* Để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en-US" sz="1700">
                    <a:effectLst/>
                    <a:latin typeface="+mn-lt"/>
                    <a:ea typeface="PMingLiU"/>
                    <a:cs typeface="Times New Roman" panose="02020603050405020304" pitchFamily="18" charset="0"/>
                  </a:rPr>
                  <a:t> là hình chữ nhật thì </a:t>
                </a:r>
                <a14:m>
                  <m:oMath xmlns:m="http://schemas.openxmlformats.org/officeDocument/2006/math">
                    <m:d>
                      <m:dPr>
                        <m:begChr m:val="{"/>
                        <m:endChr m:val=""/>
                        <m:ctrlPr>
                          <a:rPr lang="en-US" sz="1700" i="1">
                            <a:effectLst/>
                            <a:latin typeface="Cambria Math" panose="02040503050406030204" pitchFamily="18" charset="0"/>
                            <a:ea typeface="PMingLiU"/>
                            <a:cs typeface="Times New Roman" panose="02020603050405020304" pitchFamily="18" charset="0"/>
                          </a:rPr>
                        </m:ctrlPr>
                      </m:dPr>
                      <m:e>
                        <m:eqArr>
                          <m:eqArrPr>
                            <m:ctrlPr>
                              <a:rPr lang="en-US" sz="1700" i="1">
                                <a:effectLst/>
                                <a:latin typeface="Cambria Math" panose="02040503050406030204" pitchFamily="18" charset="0"/>
                                <a:ea typeface="PMingLiU"/>
                                <a:cs typeface="Times New Roman" panose="02020603050405020304" pitchFamily="18" charset="0"/>
                              </a:rPr>
                            </m:ctrlPr>
                          </m:eqArrPr>
                          <m:e>
                            <m:r>
                              <a:rPr lang="en-US" sz="1700" i="1">
                                <a:effectLst/>
                                <a:latin typeface="Cambria Math" panose="02040503050406030204" pitchFamily="18" charset="0"/>
                                <a:ea typeface="PMingLiU"/>
                                <a:cs typeface="Times New Roman" panose="02020603050405020304" pitchFamily="18" charset="0"/>
                              </a:rPr>
                              <m:t>𝐴𝐷</m:t>
                            </m:r>
                            <m:r>
                              <a:rPr lang="en-US" sz="1700" i="1">
                                <a:effectLst/>
                                <a:latin typeface="Cambria Math" panose="02040503050406030204" pitchFamily="18" charset="0"/>
                                <a:ea typeface="PMingLiU"/>
                                <a:cs typeface="Times New Roman" panose="02020603050405020304" pitchFamily="18" charset="0"/>
                              </a:rPr>
                              <m:t>//</m:t>
                            </m:r>
                            <m:r>
                              <a:rPr lang="en-US" sz="1700" i="1">
                                <a:effectLst/>
                                <a:latin typeface="Cambria Math" panose="02040503050406030204" pitchFamily="18" charset="0"/>
                                <a:ea typeface="PMingLiU"/>
                                <a:cs typeface="Times New Roman" panose="02020603050405020304" pitchFamily="18" charset="0"/>
                              </a:rPr>
                              <m:t>𝐵𝐶</m:t>
                            </m:r>
                          </m:e>
                          <m:e>
                            <m:r>
                              <a:rPr lang="en-US" sz="1700" i="1">
                                <a:effectLst/>
                                <a:latin typeface="Cambria Math" panose="02040503050406030204" pitchFamily="18" charset="0"/>
                                <a:ea typeface="PMingLiU"/>
                                <a:cs typeface="Times New Roman" panose="02020603050405020304" pitchFamily="18" charset="0"/>
                              </a:rPr>
                              <m:t>𝐴𝐷</m:t>
                            </m:r>
                            <m:r>
                              <a:rPr lang="en-US" sz="1700" i="1">
                                <a:effectLst/>
                                <a:latin typeface="Cambria Math" panose="02040503050406030204" pitchFamily="18" charset="0"/>
                                <a:ea typeface="PMingLiU"/>
                                <a:cs typeface="Times New Roman" panose="02020603050405020304" pitchFamily="18" charset="0"/>
                              </a:rPr>
                              <m:t>=</m:t>
                            </m:r>
                            <m:r>
                              <a:rPr lang="en-US" sz="1700" i="1">
                                <a:effectLst/>
                                <a:latin typeface="Cambria Math" panose="02040503050406030204" pitchFamily="18" charset="0"/>
                                <a:ea typeface="PMingLiU"/>
                                <a:cs typeface="Times New Roman" panose="02020603050405020304" pitchFamily="18" charset="0"/>
                              </a:rPr>
                              <m:t>𝐵𝐶</m:t>
                            </m:r>
                          </m:e>
                        </m:eqArr>
                      </m:e>
                    </m:d>
                  </m:oMath>
                </a14:m>
                <a:endParaRPr lang="en-US" sz="1700">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700" b="0" i="1" smtClean="0">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𝐴𝐷</m:t>
                        </m:r>
                      </m:e>
                    </m:acc>
                  </m:oMath>
                </a14:m>
                <a:r>
                  <a:rPr lang="en-US" sz="1700">
                    <a:effectLst/>
                    <a:latin typeface="+mn-lt"/>
                    <a:ea typeface="PMingLiU"/>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𝐵𝐶</m:t>
                        </m:r>
                      </m:e>
                    </m:acc>
                  </m:oMath>
                </a14:m>
                <a:r>
                  <a:rPr lang="en-US" sz="1700">
                    <a:effectLst/>
                    <a:latin typeface="+mn-lt"/>
                    <a:ea typeface="PMingLiU"/>
                    <a:cs typeface="Times New Roman" panose="02020603050405020304" pitchFamily="18" charset="0"/>
                  </a:rPr>
                  <a:t> cùng phương, cùng chiều </a:t>
                </a:r>
                <a14:m>
                  <m:oMath xmlns:m="http://schemas.openxmlformats.org/officeDocument/2006/math">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𝐴𝐷</m:t>
                        </m:r>
                      </m:e>
                    </m:acc>
                    <m:r>
                      <a:rPr lang="en-US" sz="1700" i="1">
                        <a:effectLst/>
                        <a:latin typeface="Cambria Math" panose="02040503050406030204" pitchFamily="18" charset="0"/>
                        <a:ea typeface="PMingLiU"/>
                        <a:cs typeface="Times New Roman" panose="02020603050405020304" pitchFamily="18" charset="0"/>
                      </a:rPr>
                      <m:t>=</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𝐵𝐶</m:t>
                        </m:r>
                      </m:e>
                    </m:acc>
                  </m:oMath>
                </a14:m>
                <a:endParaRPr lang="en-US" sz="1700">
                  <a:latin typeface="+mn-lt"/>
                  <a:ea typeface="Arial" panose="020B0604020202020204" pitchFamily="34" charset="0"/>
                  <a:cs typeface="Times New Roman" panose="02020603050405020304" pitchFamily="18" charset="0"/>
                </a:endParaRPr>
              </a:p>
              <a:p>
                <a:pPr>
                  <a:lnSpc>
                    <a:spcPct val="150000"/>
                  </a:lnSpc>
                  <a:spcBef>
                    <a:spcPts val="100"/>
                  </a:spcBef>
                  <a:spcAft>
                    <a:spcPts val="100"/>
                  </a:spcAft>
                </a:pPr>
                <a:r>
                  <a:rPr lang="en-US" sz="1700">
                    <a:effectLst/>
                    <a:latin typeface="+mn-lt"/>
                    <a:ea typeface="PMingLiU"/>
                    <a:cs typeface="Times New Roman" panose="02020603050405020304" pitchFamily="18" charset="0"/>
                  </a:rPr>
                  <a:t>Gọi tọa độ điểm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𝐷</m:t>
                    </m:r>
                  </m:oMath>
                </a14:m>
                <a:r>
                  <a:rPr lang="en-US" sz="1700">
                    <a:effectLst/>
                    <a:latin typeface="+mn-lt"/>
                    <a:ea typeface="PMingLiU"/>
                    <a:cs typeface="Times New Roman" panose="02020603050405020304" pitchFamily="18" charset="0"/>
                  </a:rPr>
                  <a:t> là </a:t>
                </a:r>
                <a14:m>
                  <m:oMath xmlns:m="http://schemas.openxmlformats.org/officeDocument/2006/math">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𝑥</m:t>
                        </m:r>
                        <m:r>
                          <a:rPr lang="en-US" sz="1700" i="1">
                            <a:effectLst/>
                            <a:latin typeface="Cambria Math" panose="02040503050406030204" pitchFamily="18" charset="0"/>
                            <a:ea typeface="PMingLiU"/>
                            <a:cs typeface="Times New Roman" panose="02020603050405020304" pitchFamily="18" charset="0"/>
                          </a:rPr>
                          <m:t>;</m:t>
                        </m:r>
                        <m:r>
                          <a:rPr lang="en-US" sz="1700" i="1">
                            <a:effectLst/>
                            <a:latin typeface="Cambria Math" panose="02040503050406030204" pitchFamily="18" charset="0"/>
                            <a:ea typeface="PMingLiU"/>
                            <a:cs typeface="Times New Roman" panose="02020603050405020304" pitchFamily="18" charset="0"/>
                          </a:rPr>
                          <m:t>𝑦</m:t>
                        </m:r>
                        <m:r>
                          <a:rPr lang="en-US" sz="1700" i="1">
                            <a:effectLst/>
                            <a:latin typeface="Cambria Math" panose="02040503050406030204" pitchFamily="18" charset="0"/>
                            <a:ea typeface="PMingLiU"/>
                            <a:cs typeface="Times New Roman" panose="02020603050405020304" pitchFamily="18" charset="0"/>
                          </a:rPr>
                          <m:t>;</m:t>
                        </m:r>
                        <m:r>
                          <a:rPr lang="en-US" sz="1700" i="1">
                            <a:effectLst/>
                            <a:latin typeface="Cambria Math" panose="02040503050406030204" pitchFamily="18" charset="0"/>
                            <a:ea typeface="PMingLiU"/>
                            <a:cs typeface="Times New Roman" panose="02020603050405020304" pitchFamily="18" charset="0"/>
                          </a:rPr>
                          <m:t>𝑧</m:t>
                        </m:r>
                      </m:e>
                    </m:d>
                  </m:oMath>
                </a14:m>
                <a:r>
                  <a:rPr lang="en-US" sz="1700">
                    <a:effectLst/>
                    <a:latin typeface="+mn-lt"/>
                    <a:ea typeface="PMingLiU"/>
                    <a:cs typeface="Times New Roman" panose="02020603050405020304" pitchFamily="18" charset="0"/>
                  </a:rPr>
                  <a:t> </a:t>
                </a:r>
                <a14:m>
                  <m:oMath xmlns:m="http://schemas.openxmlformats.org/officeDocument/2006/math">
                    <m:r>
                      <a:rPr lang="en-US" sz="1700" i="1">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700" i="1">
                            <a:effectLst/>
                            <a:latin typeface="Cambria Math" panose="02040503050406030204" pitchFamily="18" charset="0"/>
                            <a:ea typeface="PMingLiU"/>
                            <a:cs typeface="Times New Roman" panose="02020603050405020304" pitchFamily="18" charset="0"/>
                          </a:rPr>
                        </m:ctrlPr>
                      </m:accPr>
                      <m:e>
                        <m:r>
                          <a:rPr lang="en-US" sz="1700" i="1">
                            <a:effectLst/>
                            <a:latin typeface="Cambria Math" panose="02040503050406030204" pitchFamily="18" charset="0"/>
                            <a:ea typeface="PMingLiU"/>
                            <a:cs typeface="Times New Roman" panose="02020603050405020304" pitchFamily="18" charset="0"/>
                          </a:rPr>
                          <m:t>𝐴𝐷</m:t>
                        </m:r>
                      </m:e>
                    </m:acc>
                    <m:r>
                      <a:rPr lang="en-US" sz="1700" i="1">
                        <a:effectLst/>
                        <a:latin typeface="Cambria Math" panose="02040503050406030204" pitchFamily="18" charset="0"/>
                        <a:ea typeface="PMingLiU"/>
                        <a:cs typeface="Times New Roman" panose="02020603050405020304" pitchFamily="18" charset="0"/>
                      </a:rPr>
                      <m:t>=</m:t>
                    </m:r>
                    <m:d>
                      <m:dPr>
                        <m:ctrlPr>
                          <a:rPr lang="en-US" sz="1700" i="1">
                            <a:effectLst/>
                            <a:latin typeface="Cambria Math" panose="02040503050406030204" pitchFamily="18" charset="0"/>
                            <a:ea typeface="PMingLiU"/>
                            <a:cs typeface="Times New Roman" panose="02020603050405020304" pitchFamily="18" charset="0"/>
                          </a:rPr>
                        </m:ctrlPr>
                      </m:dPr>
                      <m:e>
                        <m:r>
                          <a:rPr lang="en-US" sz="1700" i="1">
                            <a:effectLst/>
                            <a:latin typeface="Cambria Math" panose="02040503050406030204" pitchFamily="18" charset="0"/>
                            <a:ea typeface="PMingLiU"/>
                            <a:cs typeface="Times New Roman" panose="02020603050405020304" pitchFamily="18" charset="0"/>
                          </a:rPr>
                          <m:t>𝑥</m:t>
                        </m:r>
                        <m:r>
                          <a:rPr lang="en-US" sz="1700" i="1">
                            <a:effectLst/>
                            <a:latin typeface="Cambria Math" panose="02040503050406030204" pitchFamily="18" charset="0"/>
                            <a:ea typeface="PMingLiU"/>
                            <a:cs typeface="Times New Roman" panose="02020603050405020304" pitchFamily="18" charset="0"/>
                          </a:rPr>
                          <m:t>−1;</m:t>
                        </m:r>
                        <m:r>
                          <a:rPr lang="en-US" sz="1700" i="1">
                            <a:effectLst/>
                            <a:latin typeface="Cambria Math" panose="02040503050406030204" pitchFamily="18" charset="0"/>
                            <a:ea typeface="PMingLiU"/>
                            <a:cs typeface="Times New Roman" panose="02020603050405020304" pitchFamily="18" charset="0"/>
                          </a:rPr>
                          <m:t>𝑦</m:t>
                        </m:r>
                        <m:r>
                          <a:rPr lang="en-US" sz="1700" i="1">
                            <a:effectLst/>
                            <a:latin typeface="Cambria Math" panose="02040503050406030204" pitchFamily="18" charset="0"/>
                            <a:ea typeface="PMingLiU"/>
                            <a:cs typeface="Times New Roman" panose="02020603050405020304" pitchFamily="18" charset="0"/>
                          </a:rPr>
                          <m:t>;</m:t>
                        </m:r>
                        <m:r>
                          <a:rPr lang="en-US" sz="1700" i="1">
                            <a:effectLst/>
                            <a:latin typeface="Cambria Math" panose="02040503050406030204" pitchFamily="18" charset="0"/>
                            <a:ea typeface="PMingLiU"/>
                            <a:cs typeface="Times New Roman" panose="02020603050405020304" pitchFamily="18" charset="0"/>
                          </a:rPr>
                          <m:t>𝑧</m:t>
                        </m:r>
                        <m:r>
                          <a:rPr lang="en-US" sz="1700" i="1">
                            <a:effectLst/>
                            <a:latin typeface="Cambria Math" panose="02040503050406030204" pitchFamily="18" charset="0"/>
                            <a:ea typeface="PMingLiU"/>
                            <a:cs typeface="Times New Roman" panose="02020603050405020304" pitchFamily="18" charset="0"/>
                          </a:rPr>
                          <m:t>−2</m:t>
                        </m:r>
                      </m:e>
                    </m:d>
                    <m:r>
                      <a:rPr lang="en-US" sz="1700" i="1">
                        <a:effectLst/>
                        <a:latin typeface="Cambria Math" panose="02040503050406030204" pitchFamily="18" charset="0"/>
                        <a:ea typeface="PMingLiU"/>
                        <a:cs typeface="Times New Roman" panose="02020603050405020304" pitchFamily="18" charset="0"/>
                      </a:rPr>
                      <m:t>;</m:t>
                    </m:r>
                  </m:oMath>
                </a14:m>
                <a:r>
                  <a:rPr lang="en-US" sz="1700">
                    <a:effectLst/>
                    <a:latin typeface="+mn-lt"/>
                    <a:ea typeface="Arial" panose="020B0604020202020204" pitchFamily="34" charset="0"/>
                    <a:cs typeface="Times New Roman" panose="02020603050405020304" pitchFamily="18" charset="0"/>
                  </a:rPr>
                  <a:t> </a:t>
                </a: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effectLst/>
                            <a:latin typeface="Cambria Math" panose="02040503050406030204" pitchFamily="18" charset="0"/>
                            <a:ea typeface="Arial" panose="020B0604020202020204" pitchFamily="34" charset="0"/>
                            <a:cs typeface="Times New Roman" panose="02020603050405020304" pitchFamily="18" charset="0"/>
                          </a:rPr>
                          <m:t>4; −5;4</m:t>
                        </m:r>
                      </m:e>
                    </m:d>
                  </m:oMath>
                </a14:m>
                <a:endParaRPr lang="en-US" sz="1700">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1700">
                    <a:effectLst/>
                    <a:latin typeface="+mn-lt"/>
                    <a:ea typeface="Arial" panose="020B0604020202020204" pitchFamily="34" charset="0"/>
                    <a:cs typeface="Times New Roman" panose="02020603050405020304" pitchFamily="18" charset="0"/>
                  </a:rPr>
                  <a:t>Mà </a:t>
                </a: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𝐴𝐷</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𝐵𝐶</m:t>
                        </m:r>
                      </m:e>
                    </m:acc>
                  </m:oMath>
                </a14:m>
                <a:r>
                  <a:rPr lang="en-US" sz="1700">
                    <a:effectLst/>
                    <a:latin typeface="+mn-lt"/>
                    <a:ea typeface="PMingLiU"/>
                    <a:cs typeface="Times New Roman" panose="02020603050405020304" pitchFamily="18" charset="0"/>
                  </a:rPr>
                  <a:t> suy ra </a:t>
                </a:r>
                <a14:m>
                  <m:oMath xmlns:m="http://schemas.openxmlformats.org/officeDocument/2006/math">
                    <m:r>
                      <a:rPr lang="en-US" sz="1700" i="1">
                        <a:effectLst/>
                        <a:latin typeface="Cambria Math" panose="02040503050406030204" pitchFamily="18" charset="0"/>
                        <a:ea typeface="PMingLiU"/>
                        <a:cs typeface="Times New Roman" panose="02020603050405020304" pitchFamily="18" charset="0"/>
                      </a:rPr>
                      <m:t>𝑥</m:t>
                    </m:r>
                    <m:r>
                      <a:rPr lang="en-US" sz="1700" i="1">
                        <a:effectLst/>
                        <a:latin typeface="Cambria Math" panose="02040503050406030204" pitchFamily="18" charset="0"/>
                        <a:ea typeface="PMingLiU"/>
                        <a:cs typeface="Times New Roman" panose="02020603050405020304" pitchFamily="18" charset="0"/>
                      </a:rPr>
                      <m:t>=5;</m:t>
                    </m:r>
                    <m:r>
                      <a:rPr lang="en-US" sz="1700" i="1">
                        <a:effectLst/>
                        <a:latin typeface="Cambria Math" panose="02040503050406030204" pitchFamily="18" charset="0"/>
                        <a:ea typeface="PMingLiU"/>
                        <a:cs typeface="Times New Roman" panose="02020603050405020304" pitchFamily="18" charset="0"/>
                      </a:rPr>
                      <m:t>𝑦</m:t>
                    </m:r>
                    <m:r>
                      <a:rPr lang="en-US" sz="1700" i="1">
                        <a:effectLst/>
                        <a:latin typeface="Cambria Math" panose="02040503050406030204" pitchFamily="18" charset="0"/>
                        <a:ea typeface="PMingLiU"/>
                        <a:cs typeface="Times New Roman" panose="02020603050405020304" pitchFamily="18" charset="0"/>
                      </a:rPr>
                      <m:t>=−5;</m:t>
                    </m:r>
                    <m:r>
                      <a:rPr lang="en-US" sz="1700" i="1">
                        <a:effectLst/>
                        <a:latin typeface="Cambria Math" panose="02040503050406030204" pitchFamily="18" charset="0"/>
                        <a:ea typeface="PMingLiU"/>
                        <a:cs typeface="Times New Roman" panose="02020603050405020304" pitchFamily="18" charset="0"/>
                      </a:rPr>
                      <m:t>𝑧</m:t>
                    </m:r>
                    <m:r>
                      <a:rPr lang="en-US" sz="1700" i="1">
                        <a:effectLst/>
                        <a:latin typeface="Cambria Math" panose="02040503050406030204" pitchFamily="18" charset="0"/>
                        <a:ea typeface="PMingLiU"/>
                        <a:cs typeface="Times New Roman" panose="02020603050405020304" pitchFamily="18" charset="0"/>
                      </a:rPr>
                      <m:t>=6</m:t>
                    </m:r>
                  </m:oMath>
                </a14:m>
                <a:endParaRPr lang="en-US" sz="1700">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en-US" sz="17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𝐷</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700" i="1">
                            <a:effectLst/>
                            <a:latin typeface="Cambria Math" panose="02040503050406030204" pitchFamily="18" charset="0"/>
                            <a:ea typeface="Arial" panose="020B0604020202020204" pitchFamily="34" charset="0"/>
                            <a:cs typeface="Times New Roman" panose="02020603050405020304" pitchFamily="18" charset="0"/>
                          </a:rPr>
                          <m:t>5;−5;6</m:t>
                        </m:r>
                      </m:e>
                    </m:d>
                  </m:oMath>
                </a14:m>
                <a:r>
                  <a:rPr lang="en-US" sz="1700" smtClean="0">
                    <a:effectLst/>
                    <a:latin typeface="+mn-lt"/>
                    <a:ea typeface="PMingLiU"/>
                    <a:cs typeface="Times New Roman" panose="02020603050405020304" pitchFamily="18" charset="0"/>
                  </a:rPr>
                  <a:t>.</a:t>
                </a:r>
                <a:endParaRPr lang="en-US" sz="17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56998" y="1764159"/>
                <a:ext cx="7687750" cy="3208635"/>
              </a:xfrm>
              <a:prstGeom prst="rect">
                <a:avLst/>
              </a:prstGeom>
              <a:blipFill>
                <a:blip r:embed="rId6"/>
                <a:stretch>
                  <a:fillRect l="-55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barn(inVertical)">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grpSp>
        <p:nvGrpSpPr>
          <p:cNvPr id="891" name="Google Shape;891;p54"/>
          <p:cNvGrpSpPr/>
          <p:nvPr/>
        </p:nvGrpSpPr>
        <p:grpSpPr>
          <a:xfrm rot="-796622">
            <a:off x="8363617" y="1114630"/>
            <a:ext cx="1272225" cy="1129121"/>
            <a:chOff x="9656" y="159686"/>
            <a:chExt cx="1608914" cy="1427937"/>
          </a:xfrm>
        </p:grpSpPr>
        <p:sp>
          <p:nvSpPr>
            <p:cNvPr id="892" name="Google Shape;892;p54"/>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893" name="Google Shape;893;p54"/>
            <p:cNvPicPr preferRelativeResize="0"/>
            <p:nvPr/>
          </p:nvPicPr>
          <p:blipFill>
            <a:blip r:embed="rId3">
              <a:alphaModFix/>
            </a:blip>
            <a:stretch>
              <a:fillRect/>
            </a:stretch>
          </p:blipFill>
          <p:spPr>
            <a:xfrm>
              <a:off x="219225" y="363900"/>
              <a:ext cx="1189799" cy="1045549"/>
            </a:xfrm>
            <a:prstGeom prst="rect">
              <a:avLst/>
            </a:prstGeom>
            <a:noFill/>
            <a:ln>
              <a:noFill/>
            </a:ln>
          </p:spPr>
        </p:pic>
      </p:grpSp>
      <p:sp>
        <p:nvSpPr>
          <p:cNvPr id="38" name="Rectangle 37"/>
          <p:cNvSpPr/>
          <p:nvPr/>
        </p:nvSpPr>
        <p:spPr>
          <a:xfrm>
            <a:off x="1286754" y="1278568"/>
            <a:ext cx="903475" cy="38472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9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825193" y="1804353"/>
                <a:ext cx="7687750" cy="2848537"/>
              </a:xfrm>
              <a:prstGeom prst="rect">
                <a:avLst/>
              </a:prstGeom>
            </p:spPr>
            <p:txBody>
              <a:bodyPr wrap="square">
                <a:spAutoFit/>
              </a:bodyPr>
              <a:lstStyle/>
              <a:p>
                <a:pPr lvl="0" algn="just">
                  <a:lnSpc>
                    <a:spcPct val="150000"/>
                  </a:lnSpc>
                  <a:spcBef>
                    <a:spcPts val="200"/>
                  </a:spcBef>
                  <a:spcAft>
                    <a:spcPts val="200"/>
                  </a:spcAft>
                  <a:defRPr/>
                </a:pPr>
                <a:r>
                  <a:rPr lang="en-US" sz="1700">
                    <a:ea typeface="Arial" panose="020B0604020202020204" pitchFamily="34" charset="0"/>
                    <a:cs typeface="Times New Roman" panose="02020603050405020304" pitchFamily="18" charset="0"/>
                  </a:rPr>
                  <a:t>* Để </a:t>
                </a:r>
                <a14:m>
                  <m:oMath xmlns:m="http://schemas.openxmlformats.org/officeDocument/2006/math">
                    <m:r>
                      <a:rPr lang="en-US" sz="1700" i="1">
                        <a:latin typeface="Cambria Math" panose="02040503050406030204" pitchFamily="18" charset="0"/>
                        <a:ea typeface="Arial" panose="020B0604020202020204" pitchFamily="34" charset="0"/>
                        <a:cs typeface="Times New Roman" panose="02020603050405020304" pitchFamily="18" charset="0"/>
                      </a:rPr>
                      <m:t>𝐴</m:t>
                    </m:r>
                    <m:r>
                      <a:rPr lang="en-US" sz="1700" i="1">
                        <a:latin typeface="Cambria Math" panose="02040503050406030204" pitchFamily="18" charset="0"/>
                        <a:ea typeface="Arial" panose="020B0604020202020204" pitchFamily="34" charset="0"/>
                        <a:cs typeface="Times New Roman" panose="02020603050405020304" pitchFamily="18" charset="0"/>
                      </a:rPr>
                      <m:t>′</m:t>
                    </m:r>
                    <m:r>
                      <a:rPr lang="en-US" sz="1700" i="1">
                        <a:latin typeface="Cambria Math" panose="02040503050406030204" pitchFamily="18" charset="0"/>
                        <a:ea typeface="Arial" panose="020B0604020202020204" pitchFamily="34" charset="0"/>
                        <a:cs typeface="Times New Roman" panose="02020603050405020304" pitchFamily="18" charset="0"/>
                      </a:rPr>
                      <m:t>𝐵</m:t>
                    </m:r>
                    <m:r>
                      <a:rPr lang="en-US" sz="1700" i="1">
                        <a:latin typeface="Cambria Math" panose="02040503050406030204" pitchFamily="18" charset="0"/>
                        <a:ea typeface="Arial" panose="020B0604020202020204" pitchFamily="34" charset="0"/>
                        <a:cs typeface="Times New Roman" panose="02020603050405020304" pitchFamily="18" charset="0"/>
                      </a:rPr>
                      <m:t>′</m:t>
                    </m:r>
                    <m:r>
                      <a:rPr lang="en-US" sz="1700" i="1">
                        <a:latin typeface="Cambria Math" panose="02040503050406030204" pitchFamily="18" charset="0"/>
                        <a:ea typeface="Arial" panose="020B0604020202020204" pitchFamily="34" charset="0"/>
                        <a:cs typeface="Times New Roman" panose="02020603050405020304" pitchFamily="18" charset="0"/>
                      </a:rPr>
                      <m:t>𝐶</m:t>
                    </m:r>
                    <m:r>
                      <a:rPr lang="en-US" sz="1700" i="1">
                        <a:latin typeface="Cambria Math" panose="02040503050406030204" pitchFamily="18" charset="0"/>
                        <a:ea typeface="Arial" panose="020B0604020202020204" pitchFamily="34" charset="0"/>
                        <a:cs typeface="Times New Roman" panose="02020603050405020304" pitchFamily="18" charset="0"/>
                      </a:rPr>
                      <m:t>′</m:t>
                    </m:r>
                    <m:r>
                      <a:rPr lang="en-US" sz="1700" i="1">
                        <a:latin typeface="Cambria Math" panose="02040503050406030204" pitchFamily="18" charset="0"/>
                        <a:ea typeface="Arial" panose="020B0604020202020204" pitchFamily="34" charset="0"/>
                        <a:cs typeface="Times New Roman" panose="02020603050405020304" pitchFamily="18" charset="0"/>
                      </a:rPr>
                      <m:t>𝐷</m:t>
                    </m:r>
                    <m:r>
                      <a:rPr lang="en-US" sz="1700" i="1">
                        <a:latin typeface="Cambria Math" panose="02040503050406030204" pitchFamily="18" charset="0"/>
                        <a:ea typeface="Arial" panose="020B0604020202020204" pitchFamily="34" charset="0"/>
                        <a:cs typeface="Times New Roman" panose="02020603050405020304" pitchFamily="18" charset="0"/>
                      </a:rPr>
                      <m:t>′</m:t>
                    </m:r>
                  </m:oMath>
                </a14:m>
                <a:r>
                  <a:rPr lang="en-US" sz="1700">
                    <a:ea typeface="PMingLiU"/>
                    <a:cs typeface="Times New Roman" panose="02020603050405020304" pitchFamily="18" charset="0"/>
                  </a:rPr>
                  <a:t> là hình chữ nhật thì </a:t>
                </a:r>
                <a14:m>
                  <m:oMath xmlns:m="http://schemas.openxmlformats.org/officeDocument/2006/math">
                    <m:d>
                      <m:dPr>
                        <m:begChr m:val="{"/>
                        <m:endChr m:val=""/>
                        <m:ctrlPr>
                          <a:rPr lang="en-US" sz="1700" i="1">
                            <a:latin typeface="Cambria Math" panose="02040503050406030204" pitchFamily="18" charset="0"/>
                            <a:ea typeface="PMingLiU"/>
                            <a:cs typeface="Times New Roman" panose="02020603050405020304" pitchFamily="18" charset="0"/>
                          </a:rPr>
                        </m:ctrlPr>
                      </m:dPr>
                      <m:e>
                        <m:eqArr>
                          <m:eqArrPr>
                            <m:ctrlPr>
                              <a:rPr lang="en-US" sz="1700" i="1">
                                <a:latin typeface="Cambria Math" panose="02040503050406030204" pitchFamily="18" charset="0"/>
                                <a:ea typeface="PMingLiU"/>
                                <a:cs typeface="Times New Roman" panose="02020603050405020304" pitchFamily="18" charset="0"/>
                              </a:rPr>
                            </m:ctrlPr>
                          </m:eqArrPr>
                          <m:e>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𝐴</m:t>
                                </m:r>
                              </m:e>
                              <m:sup>
                                <m:r>
                                  <a:rPr lang="en-US" sz="1700" i="1">
                                    <a:latin typeface="Cambria Math" panose="02040503050406030204" pitchFamily="18" charset="0"/>
                                    <a:ea typeface="PMingLiU"/>
                                    <a:cs typeface="Times New Roman" panose="02020603050405020304" pitchFamily="18" charset="0"/>
                                  </a:rPr>
                                  <m:t>′</m:t>
                                </m:r>
                              </m:sup>
                            </m:sSup>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𝐷</m:t>
                                </m:r>
                              </m:e>
                              <m:sup>
                                <m:r>
                                  <a:rPr lang="en-US" sz="1700" i="1">
                                    <a:latin typeface="Cambria Math" panose="02040503050406030204" pitchFamily="18" charset="0"/>
                                    <a:ea typeface="PMingLiU"/>
                                    <a:cs typeface="Times New Roman" panose="02020603050405020304" pitchFamily="18" charset="0"/>
                                  </a:rPr>
                                  <m:t>′</m:t>
                                </m:r>
                              </m:sup>
                            </m:sSup>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𝐵</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𝐶</m:t>
                            </m:r>
                            <m:r>
                              <a:rPr lang="en-US" sz="1700" i="1">
                                <a:latin typeface="Cambria Math" panose="02040503050406030204" pitchFamily="18" charset="0"/>
                                <a:ea typeface="PMingLiU"/>
                                <a:cs typeface="Times New Roman" panose="02020603050405020304" pitchFamily="18" charset="0"/>
                              </a:rPr>
                              <m:t>′</m:t>
                            </m:r>
                          </m:e>
                          <m:e>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𝐴</m:t>
                                </m:r>
                              </m:e>
                              <m:sup>
                                <m:r>
                                  <a:rPr lang="en-US" sz="1700" i="1">
                                    <a:latin typeface="Cambria Math" panose="02040503050406030204" pitchFamily="18" charset="0"/>
                                    <a:ea typeface="PMingLiU"/>
                                    <a:cs typeface="Times New Roman" panose="02020603050405020304" pitchFamily="18" charset="0"/>
                                  </a:rPr>
                                  <m:t>′</m:t>
                                </m:r>
                              </m:sup>
                            </m:sSup>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𝐷</m:t>
                                </m:r>
                              </m:e>
                              <m:sup>
                                <m:r>
                                  <a:rPr lang="en-US" sz="1700" i="1">
                                    <a:latin typeface="Cambria Math" panose="02040503050406030204" pitchFamily="18" charset="0"/>
                                    <a:ea typeface="PMingLiU"/>
                                    <a:cs typeface="Times New Roman" panose="02020603050405020304" pitchFamily="18" charset="0"/>
                                  </a:rPr>
                                  <m:t>′</m:t>
                                </m:r>
                              </m:sup>
                            </m:sSup>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𝐵</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𝐶</m:t>
                            </m:r>
                            <m:r>
                              <a:rPr lang="en-US" sz="1700" i="1">
                                <a:latin typeface="Cambria Math" panose="02040503050406030204" pitchFamily="18" charset="0"/>
                                <a:ea typeface="PMingLiU"/>
                                <a:cs typeface="Times New Roman" panose="02020603050405020304" pitchFamily="18" charset="0"/>
                              </a:rPr>
                              <m:t>′</m:t>
                            </m:r>
                          </m:e>
                        </m:eqArr>
                      </m:e>
                    </m:d>
                  </m:oMath>
                </a14:m>
                <a:endParaRPr lang="en-US" sz="1700">
                  <a:ea typeface="Arial" panose="020B0604020202020204" pitchFamily="34" charset="0"/>
                  <a:cs typeface="Times New Roman" panose="02020603050405020304" pitchFamily="18" charset="0"/>
                </a:endParaRPr>
              </a:p>
              <a:p>
                <a:pPr lvl="0" algn="just">
                  <a:lnSpc>
                    <a:spcPct val="150000"/>
                  </a:lnSpc>
                  <a:spcBef>
                    <a:spcPts val="200"/>
                  </a:spcBef>
                  <a:spcAft>
                    <a:spcPts val="200"/>
                  </a:spcAft>
                  <a:defRPr/>
                </a:pPr>
                <a14:m>
                  <m:oMath xmlns:m="http://schemas.openxmlformats.org/officeDocument/2006/math">
                    <m:r>
                      <a:rPr lang="en-US" sz="1700" i="1">
                        <a:latin typeface="Cambria Math" panose="02040503050406030204" pitchFamily="18" charset="0"/>
                        <a:ea typeface="Arial" panose="020B0604020202020204" pitchFamily="34" charset="0"/>
                        <a:cs typeface="Times New Roman" panose="02020603050405020304" pitchFamily="18" charset="0"/>
                      </a:rPr>
                      <m:t>⇒</m:t>
                    </m:r>
                  </m:oMath>
                </a14:m>
                <a:r>
                  <a:rPr lang="en-US" sz="1700">
                    <a:ea typeface="Arial" panose="020B0604020202020204" pitchFamily="34" charset="0"/>
                    <a:cs typeface="Times New Roman" panose="02020603050405020304" pitchFamily="18" charset="0"/>
                  </a:rPr>
                  <a:t> </a:t>
                </a:r>
                <a14:m>
                  <m:oMath xmlns:m="http://schemas.openxmlformats.org/officeDocument/2006/math">
                    <m:acc>
                      <m:accPr>
                        <m:chr m:val="⃗"/>
                        <m:ctrlPr>
                          <a:rPr lang="en-US" sz="17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700" i="1">
                                <a:latin typeface="Cambria Math" panose="02040503050406030204" pitchFamily="18" charset="0"/>
                                <a:ea typeface="Arial" panose="020B0604020202020204" pitchFamily="34" charset="0"/>
                                <a:cs typeface="Times New Roman" panose="02020603050405020304" pitchFamily="18" charset="0"/>
                              </a:rPr>
                            </m:ctrlPr>
                          </m:sSupPr>
                          <m:e>
                            <m:r>
                              <a:rPr lang="en-US" sz="1700" i="1">
                                <a:latin typeface="Cambria Math" panose="02040503050406030204" pitchFamily="18" charset="0"/>
                                <a:ea typeface="Arial" panose="020B0604020202020204" pitchFamily="34" charset="0"/>
                                <a:cs typeface="Times New Roman" panose="02020603050405020304" pitchFamily="18" charset="0"/>
                              </a:rPr>
                              <m:t>𝐴</m:t>
                            </m:r>
                          </m:e>
                          <m:sup>
                            <m:r>
                              <a:rPr lang="en-US" sz="1700" i="1">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latin typeface="Cambria Math" panose="02040503050406030204" pitchFamily="18" charset="0"/>
                                <a:ea typeface="Arial" panose="020B0604020202020204" pitchFamily="34" charset="0"/>
                                <a:cs typeface="Times New Roman" panose="02020603050405020304" pitchFamily="18" charset="0"/>
                              </a:rPr>
                            </m:ctrlPr>
                          </m:sSupPr>
                          <m:e>
                            <m:r>
                              <a:rPr lang="en-US" sz="1700" i="1">
                                <a:latin typeface="Cambria Math" panose="02040503050406030204" pitchFamily="18" charset="0"/>
                                <a:ea typeface="Arial" panose="020B0604020202020204" pitchFamily="34" charset="0"/>
                                <a:cs typeface="Times New Roman" panose="02020603050405020304" pitchFamily="18" charset="0"/>
                              </a:rPr>
                              <m:t>𝐷</m:t>
                            </m:r>
                          </m:e>
                          <m:sup>
                            <m:r>
                              <a:rPr lang="en-US" sz="1700" i="1">
                                <a:latin typeface="Cambria Math" panose="02040503050406030204" pitchFamily="18" charset="0"/>
                                <a:ea typeface="Arial" panose="020B0604020202020204" pitchFamily="34" charset="0"/>
                                <a:cs typeface="Times New Roman" panose="02020603050405020304" pitchFamily="18" charset="0"/>
                              </a:rPr>
                              <m:t>′</m:t>
                            </m:r>
                          </m:sup>
                        </m:sSup>
                      </m:e>
                    </m:acc>
                  </m:oMath>
                </a14:m>
                <a:r>
                  <a:rPr lang="en-US" sz="1700">
                    <a:ea typeface="PMingLiU"/>
                    <a:cs typeface="Times New Roman" panose="02020603050405020304" pitchFamily="18" charset="0"/>
                  </a:rPr>
                  <a:t> và </a:t>
                </a:r>
                <a14:m>
                  <m:oMath xmlns:m="http://schemas.openxmlformats.org/officeDocument/2006/math">
                    <m:acc>
                      <m:accPr>
                        <m:chr m:val="⃗"/>
                        <m:ctrlPr>
                          <a:rPr lang="en-US" sz="1700" i="1">
                            <a:latin typeface="Cambria Math" panose="02040503050406030204" pitchFamily="18" charset="0"/>
                            <a:ea typeface="PMingLiU"/>
                            <a:cs typeface="Times New Roman" panose="02020603050405020304" pitchFamily="18" charset="0"/>
                          </a:rPr>
                        </m:ctrlPr>
                      </m:accPr>
                      <m:e>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𝐵</m:t>
                            </m:r>
                          </m:e>
                          <m:sup>
                            <m:r>
                              <a:rPr lang="en-US" sz="1700" i="1">
                                <a:latin typeface="Cambria Math" panose="02040503050406030204" pitchFamily="18" charset="0"/>
                                <a:ea typeface="PMingLiU"/>
                                <a:cs typeface="Times New Roman" panose="02020603050405020304" pitchFamily="18" charset="0"/>
                              </a:rPr>
                              <m:t>′</m:t>
                            </m:r>
                          </m:sup>
                        </m:sSup>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𝐶</m:t>
                            </m:r>
                          </m:e>
                          <m:sup>
                            <m:r>
                              <a:rPr lang="en-US" sz="1700" i="1">
                                <a:latin typeface="Cambria Math" panose="02040503050406030204" pitchFamily="18" charset="0"/>
                                <a:ea typeface="PMingLiU"/>
                                <a:cs typeface="Times New Roman" panose="02020603050405020304" pitchFamily="18" charset="0"/>
                              </a:rPr>
                              <m:t>′</m:t>
                            </m:r>
                          </m:sup>
                        </m:sSup>
                      </m:e>
                    </m:acc>
                  </m:oMath>
                </a14:m>
                <a:r>
                  <a:rPr lang="en-US" sz="1700">
                    <a:ea typeface="PMingLiU"/>
                    <a:cs typeface="Times New Roman" panose="02020603050405020304" pitchFamily="18" charset="0"/>
                  </a:rPr>
                  <a:t> cùng phương, cùng chiều; </a:t>
                </a:r>
                <a14:m>
                  <m:oMath xmlns:m="http://schemas.openxmlformats.org/officeDocument/2006/math">
                    <m:acc>
                      <m:accPr>
                        <m:chr m:val="⃗"/>
                        <m:ctrlPr>
                          <a:rPr lang="en-US" sz="1700" i="1">
                            <a:latin typeface="Cambria Math" panose="02040503050406030204" pitchFamily="18" charset="0"/>
                            <a:ea typeface="PMingLiU"/>
                            <a:cs typeface="Times New Roman" panose="02020603050405020304" pitchFamily="18" charset="0"/>
                          </a:rPr>
                        </m:ctrlPr>
                      </m:accPr>
                      <m:e>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𝐴</m:t>
                            </m:r>
                          </m:e>
                          <m:sup>
                            <m:r>
                              <a:rPr lang="en-US" sz="1700" i="1">
                                <a:latin typeface="Cambria Math" panose="02040503050406030204" pitchFamily="18" charset="0"/>
                                <a:ea typeface="PMingLiU"/>
                                <a:cs typeface="Times New Roman" panose="02020603050405020304" pitchFamily="18" charset="0"/>
                              </a:rPr>
                              <m:t>′</m:t>
                            </m:r>
                          </m:sup>
                        </m:sSup>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𝐷</m:t>
                            </m:r>
                          </m:e>
                          <m:sup>
                            <m:r>
                              <a:rPr lang="en-US" sz="1700" i="1">
                                <a:latin typeface="Cambria Math" panose="02040503050406030204" pitchFamily="18" charset="0"/>
                                <a:ea typeface="PMingLiU"/>
                                <a:cs typeface="Times New Roman" panose="02020603050405020304" pitchFamily="18" charset="0"/>
                              </a:rPr>
                              <m:t>′</m:t>
                            </m:r>
                          </m:sup>
                        </m:sSup>
                      </m:e>
                    </m:acc>
                    <m:r>
                      <a:rPr lang="en-US" sz="1700" i="1">
                        <a:latin typeface="Cambria Math" panose="02040503050406030204" pitchFamily="18" charset="0"/>
                        <a:ea typeface="PMingLiU"/>
                        <a:cs typeface="Times New Roman" panose="02020603050405020304" pitchFamily="18" charset="0"/>
                      </a:rPr>
                      <m:t>=</m:t>
                    </m:r>
                    <m:acc>
                      <m:accPr>
                        <m:chr m:val="⃗"/>
                        <m:ctrlPr>
                          <a:rPr lang="en-US" sz="1700" i="1">
                            <a:latin typeface="Cambria Math" panose="02040503050406030204" pitchFamily="18" charset="0"/>
                            <a:ea typeface="PMingLiU"/>
                            <a:cs typeface="Times New Roman" panose="02020603050405020304" pitchFamily="18" charset="0"/>
                          </a:rPr>
                        </m:ctrlPr>
                      </m:accPr>
                      <m:e>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𝐵</m:t>
                            </m:r>
                          </m:e>
                          <m:sup>
                            <m:r>
                              <a:rPr lang="en-US" sz="1700" i="1">
                                <a:latin typeface="Cambria Math" panose="02040503050406030204" pitchFamily="18" charset="0"/>
                                <a:ea typeface="PMingLiU"/>
                                <a:cs typeface="Times New Roman" panose="02020603050405020304" pitchFamily="18" charset="0"/>
                              </a:rPr>
                              <m:t>′</m:t>
                            </m:r>
                          </m:sup>
                        </m:sSup>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𝐶</m:t>
                            </m:r>
                          </m:e>
                          <m:sup>
                            <m:r>
                              <a:rPr lang="en-US" sz="1700" i="1">
                                <a:latin typeface="Cambria Math" panose="02040503050406030204" pitchFamily="18" charset="0"/>
                                <a:ea typeface="PMingLiU"/>
                                <a:cs typeface="Times New Roman" panose="02020603050405020304" pitchFamily="18" charset="0"/>
                              </a:rPr>
                              <m:t>′</m:t>
                            </m:r>
                          </m:sup>
                        </m:sSup>
                      </m:e>
                    </m:acc>
                  </m:oMath>
                </a14:m>
                <a:endParaRPr lang="en-US" sz="1700">
                  <a:ea typeface="Arial" panose="020B0604020202020204" pitchFamily="34" charset="0"/>
                  <a:cs typeface="Times New Roman" panose="02020603050405020304" pitchFamily="18" charset="0"/>
                </a:endParaRPr>
              </a:p>
              <a:p>
                <a:pPr lvl="0" algn="just">
                  <a:lnSpc>
                    <a:spcPct val="150000"/>
                  </a:lnSpc>
                  <a:spcBef>
                    <a:spcPts val="200"/>
                  </a:spcBef>
                  <a:spcAft>
                    <a:spcPts val="200"/>
                  </a:spcAft>
                  <a:defRPr/>
                </a:pPr>
                <a:r>
                  <a:rPr lang="en-US" sz="1700">
                    <a:ea typeface="Arial" panose="020B0604020202020204" pitchFamily="34" charset="0"/>
                    <a:cs typeface="Times New Roman" panose="02020603050405020304" pitchFamily="18" charset="0"/>
                  </a:rPr>
                  <a:t>Gọi tọa độ của </a:t>
                </a:r>
                <a14:m>
                  <m:oMath xmlns:m="http://schemas.openxmlformats.org/officeDocument/2006/math">
                    <m:r>
                      <a:rPr lang="en-US" sz="1700" i="1">
                        <a:latin typeface="Cambria Math" panose="02040503050406030204" pitchFamily="18" charset="0"/>
                        <a:ea typeface="Arial" panose="020B0604020202020204" pitchFamily="34" charset="0"/>
                        <a:cs typeface="Times New Roman" panose="02020603050405020304" pitchFamily="18" charset="0"/>
                      </a:rPr>
                      <m:t>𝐷</m:t>
                    </m:r>
                    <m:r>
                      <a:rPr lang="en-US" sz="1700" i="1">
                        <a:latin typeface="Cambria Math" panose="02040503050406030204" pitchFamily="18" charset="0"/>
                        <a:ea typeface="Arial" panose="020B0604020202020204" pitchFamily="34" charset="0"/>
                        <a:cs typeface="Times New Roman" panose="02020603050405020304" pitchFamily="18" charset="0"/>
                      </a:rPr>
                      <m:t>′</m:t>
                    </m:r>
                  </m:oMath>
                </a14:m>
                <a:r>
                  <a:rPr lang="en-US" sz="1700">
                    <a:ea typeface="PMingLiU"/>
                    <a:cs typeface="Times New Roman" panose="02020603050405020304" pitchFamily="18" charset="0"/>
                  </a:rPr>
                  <a:t> là </a:t>
                </a:r>
                <a14:m>
                  <m:oMath xmlns:m="http://schemas.openxmlformats.org/officeDocument/2006/math">
                    <m:d>
                      <m:dPr>
                        <m:ctrlPr>
                          <a:rPr lang="en-US" sz="1700" i="1">
                            <a:latin typeface="Cambria Math" panose="02040503050406030204" pitchFamily="18" charset="0"/>
                            <a:ea typeface="PMingLiU"/>
                            <a:cs typeface="Times New Roman" panose="02020603050405020304" pitchFamily="18" charset="0"/>
                          </a:rPr>
                        </m:ctrlPr>
                      </m:dPr>
                      <m:e>
                        <m:r>
                          <a:rPr lang="en-US" sz="1700" i="1">
                            <a:latin typeface="Cambria Math" panose="02040503050406030204" pitchFamily="18" charset="0"/>
                            <a:ea typeface="PMingLiU"/>
                            <a:cs typeface="Times New Roman" panose="02020603050405020304" pitchFamily="18" charset="0"/>
                          </a:rPr>
                          <m:t>𝑚</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𝑛</m:t>
                        </m:r>
                        <m:r>
                          <a:rPr lang="en-US" sz="1700" i="1">
                            <a:latin typeface="Cambria Math" panose="02040503050406030204" pitchFamily="18" charset="0"/>
                            <a:ea typeface="PMingLiU"/>
                            <a:cs typeface="Times New Roman" panose="02020603050405020304" pitchFamily="18" charset="0"/>
                          </a:rPr>
                          <m:t>;</m:t>
                        </m:r>
                        <m:r>
                          <a:rPr lang="en-US" sz="1700" i="1">
                            <a:latin typeface="Cambria Math" panose="02040503050406030204" pitchFamily="18" charset="0"/>
                            <a:ea typeface="PMingLiU"/>
                            <a:cs typeface="Times New Roman" panose="02020603050405020304" pitchFamily="18" charset="0"/>
                          </a:rPr>
                          <m:t>𝑝</m:t>
                        </m:r>
                      </m:e>
                    </m:d>
                    <m:r>
                      <a:rPr lang="en-US" sz="1700" i="1">
                        <a:latin typeface="Cambria Math" panose="02040503050406030204" pitchFamily="18" charset="0"/>
                        <a:ea typeface="Arial" panose="020B0604020202020204" pitchFamily="34" charset="0"/>
                        <a:cs typeface="Times New Roman" panose="02020603050405020304" pitchFamily="18" charset="0"/>
                      </a:rPr>
                      <m:t>⇒</m:t>
                    </m:r>
                  </m:oMath>
                </a14:m>
                <a:r>
                  <a:rPr lang="en-US" sz="1700">
                    <a:ea typeface="Arial" panose="020B0604020202020204" pitchFamily="34" charset="0"/>
                    <a:cs typeface="Times New Roman" panose="02020603050405020304" pitchFamily="18" charset="0"/>
                  </a:rPr>
                  <a:t> </a:t>
                </a:r>
                <a14:m>
                  <m:oMath xmlns:m="http://schemas.openxmlformats.org/officeDocument/2006/math">
                    <m:acc>
                      <m:accPr>
                        <m:chr m:val="⃗"/>
                        <m:ctrlPr>
                          <a:rPr lang="en-US" sz="17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700" i="1">
                                <a:latin typeface="Cambria Math" panose="02040503050406030204" pitchFamily="18" charset="0"/>
                                <a:ea typeface="Arial" panose="020B0604020202020204" pitchFamily="34" charset="0"/>
                                <a:cs typeface="Times New Roman" panose="02020603050405020304" pitchFamily="18" charset="0"/>
                              </a:rPr>
                            </m:ctrlPr>
                          </m:sSupPr>
                          <m:e>
                            <m:r>
                              <a:rPr lang="en-US" sz="1700" i="1">
                                <a:latin typeface="Cambria Math" panose="02040503050406030204" pitchFamily="18" charset="0"/>
                                <a:ea typeface="Arial" panose="020B0604020202020204" pitchFamily="34" charset="0"/>
                                <a:cs typeface="Times New Roman" panose="02020603050405020304" pitchFamily="18" charset="0"/>
                              </a:rPr>
                              <m:t>𝐴</m:t>
                            </m:r>
                          </m:e>
                          <m:sup>
                            <m:r>
                              <a:rPr lang="en-US" sz="1700" i="1">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latin typeface="Cambria Math" panose="02040503050406030204" pitchFamily="18" charset="0"/>
                                <a:ea typeface="Arial" panose="020B0604020202020204" pitchFamily="34" charset="0"/>
                                <a:cs typeface="Times New Roman" panose="02020603050405020304" pitchFamily="18" charset="0"/>
                              </a:rPr>
                            </m:ctrlPr>
                          </m:sSupPr>
                          <m:e>
                            <m:r>
                              <a:rPr lang="en-US" sz="1700" i="1">
                                <a:latin typeface="Cambria Math" panose="02040503050406030204" pitchFamily="18" charset="0"/>
                                <a:ea typeface="Arial" panose="020B0604020202020204" pitchFamily="34" charset="0"/>
                                <a:cs typeface="Times New Roman" panose="02020603050405020304" pitchFamily="18" charset="0"/>
                              </a:rPr>
                              <m:t>𝐷</m:t>
                            </m:r>
                          </m:e>
                          <m:sup>
                            <m:r>
                              <a:rPr lang="en-US" sz="1700" i="1">
                                <a:latin typeface="Cambria Math" panose="02040503050406030204" pitchFamily="18" charset="0"/>
                                <a:ea typeface="Arial" panose="020B0604020202020204" pitchFamily="34" charset="0"/>
                                <a:cs typeface="Times New Roman" panose="02020603050405020304" pitchFamily="18" charset="0"/>
                              </a:rPr>
                              <m:t>′</m:t>
                            </m:r>
                          </m:sup>
                        </m:sSup>
                      </m:e>
                    </m:acc>
                    <m:r>
                      <a:rPr lang="en-US" sz="1700" i="1">
                        <a:latin typeface="Cambria Math" panose="02040503050406030204" pitchFamily="18" charset="0"/>
                        <a:ea typeface="Arial" panose="020B0604020202020204" pitchFamily="34" charset="0"/>
                        <a:cs typeface="Times New Roman" panose="02020603050405020304" pitchFamily="18" charset="0"/>
                      </a:rPr>
                      <m:t>=</m:t>
                    </m:r>
                    <m:d>
                      <m:dPr>
                        <m:ctrlPr>
                          <a:rPr lang="en-US" sz="1700" i="1">
                            <a:latin typeface="Cambria Math" panose="02040503050406030204" pitchFamily="18" charset="0"/>
                            <a:ea typeface="Arial" panose="020B0604020202020204" pitchFamily="34" charset="0"/>
                            <a:cs typeface="Times New Roman" panose="02020603050405020304" pitchFamily="18" charset="0"/>
                          </a:rPr>
                        </m:ctrlPr>
                      </m:dPr>
                      <m:e>
                        <m:r>
                          <a:rPr lang="en-US" sz="1700" i="1">
                            <a:latin typeface="Cambria Math" panose="02040503050406030204" pitchFamily="18" charset="0"/>
                            <a:ea typeface="Arial" panose="020B0604020202020204" pitchFamily="34" charset="0"/>
                            <a:cs typeface="Times New Roman" panose="02020603050405020304" pitchFamily="18" charset="0"/>
                          </a:rPr>
                          <m:t>𝑚</m:t>
                        </m:r>
                        <m:r>
                          <a:rPr lang="en-US" sz="1700" i="1">
                            <a:latin typeface="Cambria Math" panose="02040503050406030204" pitchFamily="18" charset="0"/>
                            <a:ea typeface="Arial" panose="020B0604020202020204" pitchFamily="34" charset="0"/>
                            <a:cs typeface="Times New Roman" panose="02020603050405020304" pitchFamily="18" charset="0"/>
                          </a:rPr>
                          <m:t>−5;</m:t>
                        </m:r>
                        <m:r>
                          <a:rPr lang="en-US" sz="1700" i="1">
                            <a:latin typeface="Cambria Math" panose="02040503050406030204" pitchFamily="18" charset="0"/>
                            <a:ea typeface="Arial" panose="020B0604020202020204" pitchFamily="34" charset="0"/>
                            <a:cs typeface="Times New Roman" panose="02020603050405020304" pitchFamily="18" charset="0"/>
                          </a:rPr>
                          <m:t>𝑛</m:t>
                        </m:r>
                        <m:r>
                          <a:rPr lang="en-US" sz="1700" i="1">
                            <a:latin typeface="Cambria Math" panose="02040503050406030204" pitchFamily="18" charset="0"/>
                            <a:ea typeface="Arial" panose="020B0604020202020204" pitchFamily="34" charset="0"/>
                            <a:cs typeface="Times New Roman" panose="02020603050405020304" pitchFamily="18" charset="0"/>
                          </a:rPr>
                          <m:t> ;</m:t>
                        </m:r>
                        <m:r>
                          <a:rPr lang="en-US" sz="1700" i="1">
                            <a:latin typeface="Cambria Math" panose="02040503050406030204" pitchFamily="18" charset="0"/>
                            <a:ea typeface="Arial" panose="020B0604020202020204" pitchFamily="34" charset="0"/>
                            <a:cs typeface="Times New Roman" panose="02020603050405020304" pitchFamily="18" charset="0"/>
                          </a:rPr>
                          <m:t>𝑝</m:t>
                        </m:r>
                        <m:r>
                          <a:rPr lang="en-US" sz="1700" i="1">
                            <a:latin typeface="Cambria Math" panose="02040503050406030204" pitchFamily="18" charset="0"/>
                            <a:ea typeface="Arial" panose="020B0604020202020204" pitchFamily="34" charset="0"/>
                            <a:cs typeface="Times New Roman" panose="02020603050405020304" pitchFamily="18" charset="0"/>
                          </a:rPr>
                          <m:t>−1</m:t>
                        </m:r>
                      </m:e>
                    </m:d>
                  </m:oMath>
                </a14:m>
                <a:r>
                  <a:rPr lang="en-US" sz="1700">
                    <a:ea typeface="PMingLiU"/>
                    <a:cs typeface="Times New Roman" panose="02020603050405020304" pitchFamily="18" charset="0"/>
                  </a:rPr>
                  <a:t> và </a:t>
                </a:r>
                <a14:m>
                  <m:oMath xmlns:m="http://schemas.openxmlformats.org/officeDocument/2006/math">
                    <m:acc>
                      <m:accPr>
                        <m:chr m:val="⃗"/>
                        <m:ctrlPr>
                          <a:rPr lang="en-US" sz="1700" i="1">
                            <a:latin typeface="Cambria Math" panose="02040503050406030204" pitchFamily="18" charset="0"/>
                            <a:ea typeface="PMingLiU"/>
                            <a:cs typeface="Times New Roman" panose="02020603050405020304" pitchFamily="18" charset="0"/>
                          </a:rPr>
                        </m:ctrlPr>
                      </m:accPr>
                      <m:e>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𝐵</m:t>
                            </m:r>
                          </m:e>
                          <m:sup>
                            <m:r>
                              <a:rPr lang="en-US" sz="1700" i="1">
                                <a:latin typeface="Cambria Math" panose="02040503050406030204" pitchFamily="18" charset="0"/>
                                <a:ea typeface="PMingLiU"/>
                                <a:cs typeface="Times New Roman" panose="02020603050405020304" pitchFamily="18" charset="0"/>
                              </a:rPr>
                              <m:t>′</m:t>
                            </m:r>
                          </m:sup>
                        </m:sSup>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𝐶</m:t>
                            </m:r>
                          </m:e>
                          <m:sup>
                            <m:r>
                              <a:rPr lang="en-US" sz="1700" i="1">
                                <a:latin typeface="Cambria Math" panose="02040503050406030204" pitchFamily="18" charset="0"/>
                                <a:ea typeface="PMingLiU"/>
                                <a:cs typeface="Times New Roman" panose="02020603050405020304" pitchFamily="18" charset="0"/>
                              </a:rPr>
                              <m:t>′</m:t>
                            </m:r>
                          </m:sup>
                        </m:sSup>
                      </m:e>
                    </m:acc>
                    <m:r>
                      <a:rPr lang="en-US" sz="1700" i="1">
                        <a:latin typeface="Cambria Math" panose="02040503050406030204" pitchFamily="18" charset="0"/>
                        <a:ea typeface="PMingLiU"/>
                        <a:cs typeface="Times New Roman" panose="02020603050405020304" pitchFamily="18" charset="0"/>
                      </a:rPr>
                      <m:t>=</m:t>
                    </m:r>
                    <m:d>
                      <m:dPr>
                        <m:ctrlPr>
                          <a:rPr lang="en-US" sz="1700" i="1">
                            <a:latin typeface="Cambria Math" panose="02040503050406030204" pitchFamily="18" charset="0"/>
                            <a:ea typeface="PMingLiU"/>
                            <a:cs typeface="Times New Roman" panose="02020603050405020304" pitchFamily="18" charset="0"/>
                          </a:rPr>
                        </m:ctrlPr>
                      </m:dPr>
                      <m:e>
                        <m:r>
                          <a:rPr lang="en-US" sz="1700" i="1">
                            <a:latin typeface="Cambria Math" panose="02040503050406030204" pitchFamily="18" charset="0"/>
                            <a:ea typeface="PMingLiU"/>
                            <a:cs typeface="Times New Roman" panose="02020603050405020304" pitchFamily="18" charset="0"/>
                          </a:rPr>
                          <m:t>4; −5;4</m:t>
                        </m:r>
                      </m:e>
                    </m:d>
                  </m:oMath>
                </a14:m>
                <a:endParaRPr lang="en-US" sz="1700">
                  <a:ea typeface="Arial" panose="020B0604020202020204" pitchFamily="34" charset="0"/>
                  <a:cs typeface="Times New Roman" panose="02020603050405020304" pitchFamily="18" charset="0"/>
                </a:endParaRPr>
              </a:p>
              <a:p>
                <a:pPr lvl="0" algn="just">
                  <a:lnSpc>
                    <a:spcPct val="150000"/>
                  </a:lnSpc>
                  <a:spcBef>
                    <a:spcPts val="200"/>
                  </a:spcBef>
                  <a:spcAft>
                    <a:spcPts val="200"/>
                  </a:spcAft>
                  <a:defRPr/>
                </a:pPr>
                <a:r>
                  <a:rPr lang="en-US" sz="1700">
                    <a:ea typeface="PMingLiU"/>
                    <a:cs typeface="Times New Roman" panose="02020603050405020304" pitchFamily="18" charset="0"/>
                  </a:rPr>
                  <a:t>Mà </a:t>
                </a:r>
                <a14:m>
                  <m:oMath xmlns:m="http://schemas.openxmlformats.org/officeDocument/2006/math">
                    <m:acc>
                      <m:accPr>
                        <m:chr m:val="⃗"/>
                        <m:ctrlPr>
                          <a:rPr lang="en-US" sz="1700" i="1">
                            <a:latin typeface="Cambria Math" panose="02040503050406030204" pitchFamily="18" charset="0"/>
                            <a:ea typeface="PMingLiU"/>
                            <a:cs typeface="Times New Roman" panose="02020603050405020304" pitchFamily="18" charset="0"/>
                          </a:rPr>
                        </m:ctrlPr>
                      </m:accPr>
                      <m:e>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𝐴</m:t>
                            </m:r>
                          </m:e>
                          <m:sup>
                            <m:r>
                              <a:rPr lang="en-US" sz="1700" i="1">
                                <a:latin typeface="Cambria Math" panose="02040503050406030204" pitchFamily="18" charset="0"/>
                                <a:ea typeface="PMingLiU"/>
                                <a:cs typeface="Times New Roman" panose="02020603050405020304" pitchFamily="18" charset="0"/>
                              </a:rPr>
                              <m:t>′</m:t>
                            </m:r>
                          </m:sup>
                        </m:sSup>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𝐷</m:t>
                            </m:r>
                          </m:e>
                          <m:sup>
                            <m:r>
                              <a:rPr lang="en-US" sz="1700" i="1">
                                <a:latin typeface="Cambria Math" panose="02040503050406030204" pitchFamily="18" charset="0"/>
                                <a:ea typeface="PMingLiU"/>
                                <a:cs typeface="Times New Roman" panose="02020603050405020304" pitchFamily="18" charset="0"/>
                              </a:rPr>
                              <m:t>′</m:t>
                            </m:r>
                          </m:sup>
                        </m:sSup>
                      </m:e>
                    </m:acc>
                    <m:r>
                      <a:rPr lang="en-US" sz="1700" i="1">
                        <a:latin typeface="Cambria Math" panose="02040503050406030204" pitchFamily="18" charset="0"/>
                        <a:ea typeface="PMingLiU"/>
                        <a:cs typeface="Times New Roman" panose="02020603050405020304" pitchFamily="18" charset="0"/>
                      </a:rPr>
                      <m:t>=</m:t>
                    </m:r>
                    <m:acc>
                      <m:accPr>
                        <m:chr m:val="⃗"/>
                        <m:ctrlPr>
                          <a:rPr lang="en-US" sz="1700" i="1">
                            <a:latin typeface="Cambria Math" panose="02040503050406030204" pitchFamily="18" charset="0"/>
                            <a:ea typeface="PMingLiU"/>
                            <a:cs typeface="Times New Roman" panose="02020603050405020304" pitchFamily="18" charset="0"/>
                          </a:rPr>
                        </m:ctrlPr>
                      </m:accPr>
                      <m:e>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𝐵</m:t>
                            </m:r>
                          </m:e>
                          <m:sup>
                            <m:r>
                              <a:rPr lang="en-US" sz="1700" i="1">
                                <a:latin typeface="Cambria Math" panose="02040503050406030204" pitchFamily="18" charset="0"/>
                                <a:ea typeface="PMingLiU"/>
                                <a:cs typeface="Times New Roman" panose="02020603050405020304" pitchFamily="18" charset="0"/>
                              </a:rPr>
                              <m:t>′</m:t>
                            </m:r>
                          </m:sup>
                        </m:sSup>
                        <m:sSup>
                          <m:sSupPr>
                            <m:ctrlPr>
                              <a:rPr lang="en-US" sz="1700" i="1">
                                <a:latin typeface="Cambria Math" panose="02040503050406030204" pitchFamily="18" charset="0"/>
                                <a:ea typeface="PMingLiU"/>
                                <a:cs typeface="Times New Roman" panose="02020603050405020304" pitchFamily="18" charset="0"/>
                              </a:rPr>
                            </m:ctrlPr>
                          </m:sSupPr>
                          <m:e>
                            <m:r>
                              <a:rPr lang="en-US" sz="1700" i="1">
                                <a:latin typeface="Cambria Math" panose="02040503050406030204" pitchFamily="18" charset="0"/>
                                <a:ea typeface="PMingLiU"/>
                                <a:cs typeface="Times New Roman" panose="02020603050405020304" pitchFamily="18" charset="0"/>
                              </a:rPr>
                              <m:t>𝐶</m:t>
                            </m:r>
                          </m:e>
                          <m:sup>
                            <m:r>
                              <a:rPr lang="en-US" sz="1700" i="1">
                                <a:latin typeface="Cambria Math" panose="02040503050406030204" pitchFamily="18" charset="0"/>
                                <a:ea typeface="PMingLiU"/>
                                <a:cs typeface="Times New Roman" panose="02020603050405020304" pitchFamily="18" charset="0"/>
                              </a:rPr>
                              <m:t>′</m:t>
                            </m:r>
                          </m:sup>
                        </m:sSup>
                      </m:e>
                    </m:acc>
                  </m:oMath>
                </a14:m>
                <a:r>
                  <a:rPr lang="en-US" sz="1700">
                    <a:ea typeface="PMingLiU"/>
                    <a:cs typeface="Times New Roman" panose="02020603050405020304" pitchFamily="18" charset="0"/>
                  </a:rPr>
                  <a:t> suy ra </a:t>
                </a:r>
                <a14:m>
                  <m:oMath xmlns:m="http://schemas.openxmlformats.org/officeDocument/2006/math">
                    <m:r>
                      <a:rPr lang="en-US" sz="1700" i="1">
                        <a:latin typeface="Cambria Math" panose="02040503050406030204" pitchFamily="18" charset="0"/>
                        <a:ea typeface="PMingLiU"/>
                        <a:cs typeface="Times New Roman" panose="02020603050405020304" pitchFamily="18" charset="0"/>
                      </a:rPr>
                      <m:t>𝑚</m:t>
                    </m:r>
                    <m:r>
                      <a:rPr lang="en-US" sz="1700" i="1">
                        <a:latin typeface="Cambria Math" panose="02040503050406030204" pitchFamily="18" charset="0"/>
                        <a:ea typeface="PMingLiU"/>
                        <a:cs typeface="Times New Roman" panose="02020603050405020304" pitchFamily="18" charset="0"/>
                      </a:rPr>
                      <m:t>=9;</m:t>
                    </m:r>
                    <m:r>
                      <a:rPr lang="en-US" sz="1700" i="1">
                        <a:latin typeface="Cambria Math" panose="02040503050406030204" pitchFamily="18" charset="0"/>
                        <a:ea typeface="PMingLiU"/>
                        <a:cs typeface="Times New Roman" panose="02020603050405020304" pitchFamily="18" charset="0"/>
                      </a:rPr>
                      <m:t>𝑛</m:t>
                    </m:r>
                    <m:r>
                      <a:rPr lang="en-US" sz="1700" i="1">
                        <a:latin typeface="Cambria Math" panose="02040503050406030204" pitchFamily="18" charset="0"/>
                        <a:ea typeface="PMingLiU"/>
                        <a:cs typeface="Times New Roman" panose="02020603050405020304" pitchFamily="18" charset="0"/>
                      </a:rPr>
                      <m:t>=−5;</m:t>
                    </m:r>
                    <m:r>
                      <a:rPr lang="en-US" sz="1700" i="1">
                        <a:latin typeface="Cambria Math" panose="02040503050406030204" pitchFamily="18" charset="0"/>
                        <a:ea typeface="PMingLiU"/>
                        <a:cs typeface="Times New Roman" panose="02020603050405020304" pitchFamily="18" charset="0"/>
                      </a:rPr>
                      <m:t>𝑝</m:t>
                    </m:r>
                    <m:r>
                      <a:rPr lang="en-US" sz="1700" i="1">
                        <a:latin typeface="Cambria Math" panose="02040503050406030204" pitchFamily="18" charset="0"/>
                        <a:ea typeface="PMingLiU"/>
                        <a:cs typeface="Times New Roman" panose="02020603050405020304" pitchFamily="18" charset="0"/>
                      </a:rPr>
                      <m:t>=5</m:t>
                    </m:r>
                  </m:oMath>
                </a14:m>
                <a:endParaRPr lang="en-US" sz="1700">
                  <a:ea typeface="Arial" panose="020B0604020202020204" pitchFamily="34" charset="0"/>
                  <a:cs typeface="Times New Roman" panose="02020603050405020304" pitchFamily="18" charset="0"/>
                </a:endParaRPr>
              </a:p>
              <a:p>
                <a:pPr lvl="0" algn="just">
                  <a:lnSpc>
                    <a:spcPct val="150000"/>
                  </a:lnSpc>
                  <a:spcBef>
                    <a:spcPts val="200"/>
                  </a:spcBef>
                  <a:spcAft>
                    <a:spcPts val="200"/>
                  </a:spcAft>
                  <a:defRPr/>
                </a:pPr>
                <a:r>
                  <a:rPr lang="en-US" sz="1700">
                    <a:ea typeface="Arial" panose="020B0604020202020204" pitchFamily="34" charset="0"/>
                    <a:cs typeface="Times New Roman" panose="02020603050405020304" pitchFamily="18" charset="0"/>
                  </a:rPr>
                  <a:t>Vậy </a:t>
                </a:r>
                <a14:m>
                  <m:oMath xmlns:m="http://schemas.openxmlformats.org/officeDocument/2006/math">
                    <m:sSup>
                      <m:sSupPr>
                        <m:ctrlPr>
                          <a:rPr lang="en-US" sz="1700" i="1">
                            <a:latin typeface="Cambria Math" panose="02040503050406030204" pitchFamily="18" charset="0"/>
                            <a:ea typeface="Arial" panose="020B0604020202020204" pitchFamily="34" charset="0"/>
                            <a:cs typeface="Times New Roman" panose="02020603050405020304" pitchFamily="18" charset="0"/>
                          </a:rPr>
                        </m:ctrlPr>
                      </m:sSupPr>
                      <m:e>
                        <m:r>
                          <a:rPr lang="en-US" sz="1700" i="1">
                            <a:latin typeface="Cambria Math" panose="02040503050406030204" pitchFamily="18" charset="0"/>
                            <a:ea typeface="Arial" panose="020B0604020202020204" pitchFamily="34" charset="0"/>
                            <a:cs typeface="Times New Roman" panose="02020603050405020304" pitchFamily="18" charset="0"/>
                          </a:rPr>
                          <m:t>𝐷</m:t>
                        </m:r>
                      </m:e>
                      <m:sup>
                        <m:r>
                          <a:rPr lang="en-US" sz="1700" i="1">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700" i="1">
                            <a:latin typeface="Cambria Math" panose="02040503050406030204" pitchFamily="18" charset="0"/>
                            <a:ea typeface="Arial" panose="020B0604020202020204" pitchFamily="34" charset="0"/>
                            <a:cs typeface="Times New Roman" panose="02020603050405020304" pitchFamily="18" charset="0"/>
                          </a:rPr>
                        </m:ctrlPr>
                      </m:dPr>
                      <m:e>
                        <m:r>
                          <a:rPr lang="en-US" sz="1700" i="1">
                            <a:latin typeface="Cambria Math" panose="02040503050406030204" pitchFamily="18" charset="0"/>
                            <a:ea typeface="Arial" panose="020B0604020202020204" pitchFamily="34" charset="0"/>
                            <a:cs typeface="Times New Roman" panose="02020603050405020304" pitchFamily="18" charset="0"/>
                          </a:rPr>
                          <m:t>9; −5;5</m:t>
                        </m:r>
                      </m:e>
                    </m:d>
                  </m:oMath>
                </a14:m>
                <a:r>
                  <a:rPr lang="en-US" sz="1700">
                    <a:ea typeface="PMingLiU"/>
                    <a:cs typeface="Times New Roman" panose="02020603050405020304" pitchFamily="18" charset="0"/>
                  </a:rPr>
                  <a:t>.</a:t>
                </a:r>
                <a:endParaRPr lang="en-US" sz="1700">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5193" y="1804353"/>
                <a:ext cx="7687750" cy="2848537"/>
              </a:xfrm>
              <a:prstGeom prst="rect">
                <a:avLst/>
              </a:prstGeom>
              <a:blipFill>
                <a:blip r:embed="rId5"/>
                <a:stretch>
                  <a:fillRect l="-476" b="-2141"/>
                </a:stretch>
              </a:blipFill>
            </p:spPr>
            <p:txBody>
              <a:bodyPr/>
              <a:lstStyle/>
              <a:p>
                <a:r>
                  <a:rPr lang="en-US">
                    <a:noFill/>
                  </a:rPr>
                  <a:t> </a:t>
                </a:r>
              </a:p>
            </p:txBody>
          </p:sp>
        </mc:Fallback>
      </mc:AlternateContent>
      <p:grpSp>
        <p:nvGrpSpPr>
          <p:cNvPr id="13" name="Group 12"/>
          <p:cNvGrpSpPr/>
          <p:nvPr/>
        </p:nvGrpSpPr>
        <p:grpSpPr>
          <a:xfrm>
            <a:off x="913672" y="347809"/>
            <a:ext cx="7785057" cy="877163"/>
            <a:chOff x="1418714" y="566356"/>
            <a:chExt cx="15570114" cy="1754325"/>
          </a:xfrm>
        </p:grpSpPr>
        <p:sp>
          <p:nvSpPr>
            <p:cNvPr id="14" name="TextBox 13"/>
            <p:cNvSpPr txBox="1"/>
            <p:nvPr/>
          </p:nvSpPr>
          <p:spPr>
            <a:xfrm>
              <a:off x="1418714" y="947860"/>
              <a:ext cx="3372810" cy="110799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buClrTx/>
                <a:defRPr/>
              </a:pPr>
              <a:r>
                <a:rPr lang="en-US" sz="2000" b="1" kern="1200">
                  <a:solidFill>
                    <a:srgbClr val="070185"/>
                  </a:solidFill>
                  <a:ea typeface="+mn-ea"/>
                  <a:cs typeface="Arial" panose="020B0604020202020204" pitchFamily="34" charset="0"/>
                </a:rPr>
                <a:t>Luyện tập </a:t>
              </a:r>
              <a:r>
                <a:rPr lang="en-US" sz="2000" b="1" kern="1200" smtClean="0">
                  <a:solidFill>
                    <a:srgbClr val="070185"/>
                  </a:solidFill>
                  <a:ea typeface="+mn-ea"/>
                  <a:cs typeface="Arial" panose="020B0604020202020204" pitchFamily="34" charset="0"/>
                </a:rPr>
                <a:t>5</a:t>
              </a:r>
              <a:endParaRPr lang="en-US" sz="2000" b="1" kern="1200" dirty="0">
                <a:solidFill>
                  <a:srgbClr val="070185"/>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p:cNvSpPr/>
                <p:nvPr/>
              </p:nvSpPr>
              <p:spPr>
                <a:xfrm>
                  <a:off x="4956464" y="566356"/>
                  <a:ext cx="12032364" cy="1754325"/>
                </a:xfrm>
                <a:prstGeom prst="rect">
                  <a:avLst/>
                </a:prstGeom>
              </p:spPr>
              <p:txBody>
                <a:bodyPr wrap="square">
                  <a:spAutoFit/>
                </a:bodyPr>
                <a:lstStyle/>
                <a:p>
                  <a:pPr lvl="0">
                    <a:lnSpc>
                      <a:spcPct val="150000"/>
                    </a:lnSpc>
                    <a:buClr>
                      <a:srgbClr val="2D1549"/>
                    </a:buClr>
                    <a:buSzPts val="1100"/>
                    <a:defRPr/>
                  </a:pPr>
                  <a:r>
                    <a:rPr lang="en-US" sz="1700" kern="1200" smtClean="0">
                      <a:latin typeface="Arial" panose="020B0604020202020204" pitchFamily="34" charset="0"/>
                      <a:ea typeface="+mn-ea"/>
                      <a:cs typeface="Arial" panose="020B0604020202020204" pitchFamily="34" charset="0"/>
                    </a:rPr>
                    <a:t>Trong ví dụ 5, xác định toạ độ của các điểm </a:t>
                  </a:r>
                  <a14:m>
                    <m:oMath xmlns:m="http://schemas.openxmlformats.org/officeDocument/2006/math">
                      <m:r>
                        <a:rPr lang="en-US" sz="1700" i="1" kern="1200" smtClean="0">
                          <a:latin typeface="Cambria Math" panose="02040503050406030204" pitchFamily="18" charset="0"/>
                          <a:ea typeface="+mn-ea"/>
                          <a:cs typeface="Arial" panose="020B0604020202020204" pitchFamily="34" charset="0"/>
                        </a:rPr>
                        <m:t>𝐷</m:t>
                      </m:r>
                    </m:oMath>
                  </a14:m>
                  <a:r>
                    <a:rPr lang="en-US" sz="1700" kern="1200" smtClean="0">
                      <a:latin typeface="Arial" panose="020B0604020202020204" pitchFamily="34" charset="0"/>
                      <a:ea typeface="+mn-ea"/>
                      <a:cs typeface="Arial" panose="020B0604020202020204" pitchFamily="34" charset="0"/>
                    </a:rPr>
                    <a:t> và </a:t>
                  </a:r>
                  <a14:m>
                    <m:oMath xmlns:m="http://schemas.openxmlformats.org/officeDocument/2006/math">
                      <m:r>
                        <a:rPr lang="en-US" sz="1700" i="1" kern="1200" smtClean="0">
                          <a:latin typeface="Cambria Math" panose="02040503050406030204" pitchFamily="18" charset="0"/>
                          <a:ea typeface="+mn-ea"/>
                          <a:cs typeface="Arial" panose="020B0604020202020204" pitchFamily="34" charset="0"/>
                        </a:rPr>
                        <m:t>𝐷</m:t>
                      </m:r>
                      <m:r>
                        <a:rPr lang="en-US" sz="1700" b="0" i="1" kern="1200" smtClean="0">
                          <a:latin typeface="Cambria Math" panose="02040503050406030204" pitchFamily="18" charset="0"/>
                          <a:ea typeface="+mn-ea"/>
                          <a:cs typeface="Arial" panose="020B0604020202020204" pitchFamily="34" charset="0"/>
                        </a:rPr>
                        <m:t>′</m:t>
                      </m:r>
                    </m:oMath>
                  </a14:m>
                  <a:r>
                    <a:rPr lang="en-US" sz="1700" kern="1200" smtClean="0">
                      <a:latin typeface="Arial" panose="020B0604020202020204" pitchFamily="34" charset="0"/>
                      <a:ea typeface="+mn-ea"/>
                      <a:cs typeface="Arial" panose="020B0604020202020204" pitchFamily="34" charset="0"/>
                    </a:rPr>
                    <a:t> sao cho </a:t>
                  </a:r>
                  <a14:m>
                    <m:oMath xmlns:m="http://schemas.openxmlformats.org/officeDocument/2006/math">
                      <m:r>
                        <a:rPr lang="en-US" sz="1700" i="1" kern="1200" smtClean="0">
                          <a:latin typeface="Cambria Math" panose="02040503050406030204" pitchFamily="18" charset="0"/>
                          <a:ea typeface="+mn-ea"/>
                          <a:cs typeface="Arial" panose="020B0604020202020204" pitchFamily="34" charset="0"/>
                        </a:rPr>
                        <m:t>𝐴𝐵𝐶𝐷</m:t>
                      </m:r>
                      <m:r>
                        <a:rPr lang="en-US" sz="1700" i="1" kern="1200" smtClean="0">
                          <a:latin typeface="Cambria Math" panose="02040503050406030204" pitchFamily="18" charset="0"/>
                          <a:ea typeface="+mn-ea"/>
                          <a:cs typeface="Arial" panose="020B0604020202020204" pitchFamily="34" charset="0"/>
                        </a:rPr>
                        <m:t>.</m:t>
                      </m:r>
                      <m:r>
                        <a:rPr lang="en-US" sz="1700" i="1" kern="1200" smtClean="0">
                          <a:latin typeface="Cambria Math" panose="02040503050406030204" pitchFamily="18" charset="0"/>
                          <a:ea typeface="+mn-ea"/>
                          <a:cs typeface="Arial" panose="020B0604020202020204" pitchFamily="34" charset="0"/>
                        </a:rPr>
                        <m:t>𝐴</m:t>
                      </m:r>
                      <m:r>
                        <a:rPr lang="en-US" sz="1700" b="0" i="1" kern="1200" smtClean="0">
                          <a:latin typeface="Cambria Math" panose="02040503050406030204" pitchFamily="18" charset="0"/>
                          <a:ea typeface="+mn-ea"/>
                          <a:cs typeface="Arial" panose="020B0604020202020204" pitchFamily="34" charset="0"/>
                        </a:rPr>
                        <m:t>′</m:t>
                      </m:r>
                      <m:r>
                        <a:rPr lang="en-US" sz="1700" i="1" kern="1200" smtClean="0">
                          <a:latin typeface="Cambria Math" panose="02040503050406030204" pitchFamily="18" charset="0"/>
                          <a:ea typeface="+mn-ea"/>
                          <a:cs typeface="Arial" panose="020B0604020202020204" pitchFamily="34" charset="0"/>
                        </a:rPr>
                        <m:t>𝐵</m:t>
                      </m:r>
                      <m:r>
                        <a:rPr lang="en-US" sz="1700" b="0" i="1" kern="1200" smtClean="0">
                          <a:latin typeface="Cambria Math" panose="02040503050406030204" pitchFamily="18" charset="0"/>
                          <a:ea typeface="+mn-ea"/>
                          <a:cs typeface="Arial" panose="020B0604020202020204" pitchFamily="34" charset="0"/>
                        </a:rPr>
                        <m:t>′</m:t>
                      </m:r>
                      <m:r>
                        <a:rPr lang="en-US" sz="1700" i="1" kern="1200" smtClean="0">
                          <a:latin typeface="Cambria Math" panose="02040503050406030204" pitchFamily="18" charset="0"/>
                          <a:ea typeface="+mn-ea"/>
                          <a:cs typeface="Arial" panose="020B0604020202020204" pitchFamily="34" charset="0"/>
                        </a:rPr>
                        <m:t>𝐶</m:t>
                      </m:r>
                      <m:r>
                        <a:rPr lang="en-US" sz="1700" b="0" i="1" kern="1200" smtClean="0">
                          <a:latin typeface="Cambria Math" panose="02040503050406030204" pitchFamily="18" charset="0"/>
                          <a:ea typeface="+mn-ea"/>
                          <a:cs typeface="Arial" panose="020B0604020202020204" pitchFamily="34" charset="0"/>
                        </a:rPr>
                        <m:t>′</m:t>
                      </m:r>
                      <m:r>
                        <a:rPr lang="en-US" sz="1700" i="1" kern="1200" smtClean="0">
                          <a:latin typeface="Cambria Math" panose="02040503050406030204" pitchFamily="18" charset="0"/>
                          <a:ea typeface="+mn-ea"/>
                          <a:cs typeface="Arial" panose="020B0604020202020204" pitchFamily="34" charset="0"/>
                        </a:rPr>
                        <m:t>𝐷</m:t>
                      </m:r>
                      <m:r>
                        <a:rPr lang="en-US" sz="1700" b="0" i="1" kern="1200" smtClean="0">
                          <a:latin typeface="Cambria Math" panose="02040503050406030204" pitchFamily="18" charset="0"/>
                          <a:ea typeface="+mn-ea"/>
                          <a:cs typeface="Arial" panose="020B0604020202020204" pitchFamily="34" charset="0"/>
                        </a:rPr>
                        <m:t>′</m:t>
                      </m:r>
                    </m:oMath>
                  </a14:m>
                  <a:r>
                    <a:rPr lang="en-US" sz="1700" kern="1200" smtClean="0">
                      <a:latin typeface="Arial" panose="020B0604020202020204" pitchFamily="34" charset="0"/>
                      <a:ea typeface="+mn-ea"/>
                      <a:cs typeface="Arial" panose="020B0604020202020204" pitchFamily="34" charset="0"/>
                    </a:rPr>
                    <a:t> là hình hộp.</a:t>
                  </a:r>
                  <a:endParaRPr lang="vi-VN" sz="1700" kern="1200">
                    <a:latin typeface="Arial" panose="020B0604020202020204" pitchFamily="34" charset="0"/>
                    <a:ea typeface="+mn-ea"/>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956464" y="566356"/>
                  <a:ext cx="12032364" cy="1754325"/>
                </a:xfrm>
                <a:prstGeom prst="rect">
                  <a:avLst/>
                </a:prstGeom>
                <a:blipFill>
                  <a:blip r:embed="rId6"/>
                  <a:stretch>
                    <a:fillRect l="-608" r="-912" b="-3472"/>
                  </a:stretch>
                </a:blipFill>
              </p:spPr>
              <p:txBody>
                <a:bodyPr/>
                <a:lstStyle/>
                <a:p>
                  <a:r>
                    <a:rPr lang="en-US">
                      <a:noFill/>
                    </a:rPr>
                    <a:t> </a:t>
                  </a:r>
                </a:p>
              </p:txBody>
            </p:sp>
          </mc:Fallback>
        </mc:AlternateContent>
      </p:grpSp>
    </p:spTree>
    <p:extLst>
      <p:ext uri="{BB962C8B-B14F-4D97-AF65-F5344CB8AC3E}">
        <p14:creationId xmlns:p14="http://schemas.microsoft.com/office/powerpoint/2010/main" val="166263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32" name="Google Shape;932;p55"/>
          <p:cNvGrpSpPr/>
          <p:nvPr/>
        </p:nvGrpSpPr>
        <p:grpSpPr>
          <a:xfrm>
            <a:off x="8266646" y="4349363"/>
            <a:ext cx="661005" cy="651013"/>
            <a:chOff x="8397275" y="2953713"/>
            <a:chExt cx="1302374" cy="1294050"/>
          </a:xfrm>
        </p:grpSpPr>
        <p:sp>
          <p:nvSpPr>
            <p:cNvPr id="933" name="Google Shape;933;p55"/>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34" name="Google Shape;934;p55"/>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935" name="Google Shape;935;p55"/>
          <p:cNvGrpSpPr/>
          <p:nvPr/>
        </p:nvGrpSpPr>
        <p:grpSpPr>
          <a:xfrm rot="-796720">
            <a:off x="8075007" y="54434"/>
            <a:ext cx="989260" cy="809427"/>
            <a:chOff x="9656" y="159686"/>
            <a:chExt cx="1608914" cy="1427937"/>
          </a:xfrm>
        </p:grpSpPr>
        <p:sp>
          <p:nvSpPr>
            <p:cNvPr id="936" name="Google Shape;936;p55"/>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937" name="Google Shape;937;p55"/>
            <p:cNvPicPr preferRelativeResize="0"/>
            <p:nvPr/>
          </p:nvPicPr>
          <p:blipFill>
            <a:blip r:embed="rId4">
              <a:alphaModFix/>
            </a:blip>
            <a:stretch>
              <a:fillRect/>
            </a:stretch>
          </p:blipFill>
          <p:spPr>
            <a:xfrm>
              <a:off x="219225" y="363900"/>
              <a:ext cx="1189799" cy="1045549"/>
            </a:xfrm>
            <a:prstGeom prst="rect">
              <a:avLst/>
            </a:prstGeom>
            <a:noFill/>
            <a:ln>
              <a:noFill/>
            </a:ln>
          </p:spPr>
        </p:pic>
      </p:grpSp>
      <p:grpSp>
        <p:nvGrpSpPr>
          <p:cNvPr id="40" name="Group 39"/>
          <p:cNvGrpSpPr/>
          <p:nvPr/>
        </p:nvGrpSpPr>
        <p:grpSpPr>
          <a:xfrm>
            <a:off x="486206" y="458820"/>
            <a:ext cx="5063806" cy="4485037"/>
            <a:chOff x="883414" y="925350"/>
            <a:chExt cx="10127612" cy="8970067"/>
          </a:xfrm>
        </p:grpSpPr>
        <p:sp>
          <p:nvSpPr>
            <p:cNvPr id="41" name="TextBox 40"/>
            <p:cNvSpPr txBox="1"/>
            <p:nvPr/>
          </p:nvSpPr>
          <p:spPr>
            <a:xfrm>
              <a:off x="1082702" y="925350"/>
              <a:ext cx="3137910" cy="1015661"/>
            </a:xfrm>
            <a:prstGeom prst="rect">
              <a:avLst/>
            </a:prstGeom>
            <a:solidFill>
              <a:srgbClr val="0070C0"/>
            </a:solidFill>
            <a:ln/>
          </p:spPr>
          <p:style>
            <a:lnRef idx="3">
              <a:schemeClr val="lt1"/>
            </a:lnRef>
            <a:fillRef idx="1">
              <a:schemeClr val="dk1"/>
            </a:fillRef>
            <a:effectRef idx="1">
              <a:schemeClr val="dk1"/>
            </a:effectRef>
            <a:fontRef idx="minor">
              <a:schemeClr val="lt1"/>
            </a:fontRef>
          </p:style>
          <p:txBody>
            <a:bodyPr wrap="square" rtlCol="0">
              <a:spAutoFit/>
            </a:bodyPr>
            <a:lstStyle/>
            <a:p>
              <a:pPr algn="ctr" defTabSz="457200">
                <a:lnSpc>
                  <a:spcPct val="150000"/>
                </a:lnSpc>
                <a:buClrTx/>
                <a:defRPr/>
              </a:pPr>
              <a:r>
                <a:rPr lang="en-US" sz="1800" b="1" kern="1200" smtClean="0">
                  <a:solidFill>
                    <a:schemeClr val="bg1"/>
                  </a:solidFill>
                  <a:ea typeface="+mn-ea"/>
                  <a:cs typeface="Arial" panose="020B0604020202020204" pitchFamily="34" charset="0"/>
                </a:rPr>
                <a:t>Vận dụng 2</a:t>
              </a:r>
              <a:endParaRPr lang="en-US" sz="1800" b="1" kern="1200" dirty="0">
                <a:solidFill>
                  <a:schemeClr val="bg1"/>
                </a:solidFill>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883414" y="2093287"/>
                  <a:ext cx="10127612" cy="7802130"/>
                </a:xfrm>
                <a:prstGeom prst="rect">
                  <a:avLst/>
                </a:prstGeom>
              </p:spPr>
              <p:txBody>
                <a:bodyPr wrap="square">
                  <a:spAutoFit/>
                </a:bodyPr>
                <a:lstStyle/>
                <a:p>
                  <a:pPr lvl="0" algn="just">
                    <a:lnSpc>
                      <a:spcPct val="150000"/>
                    </a:lnSpc>
                    <a:buClr>
                      <a:srgbClr val="2D1549"/>
                    </a:buClr>
                    <a:buSzPts val="1100"/>
                    <a:defRPr/>
                  </a:pPr>
                  <a:r>
                    <a:rPr lang="vi-VN" sz="1500" kern="1200">
                      <a:latin typeface="Arial" panose="020B0604020202020204" pitchFamily="34" charset="0"/>
                      <a:ea typeface="+mn-ea"/>
                      <a:cs typeface="Arial" panose="020B0604020202020204" pitchFamily="34" charset="0"/>
                    </a:rPr>
                    <a:t>Để theo dõi hành trình của một chiếc máy bay, ta có thể lập hệ toạ độ </a:t>
                  </a:r>
                  <a14:m>
                    <m:oMath xmlns:m="http://schemas.openxmlformats.org/officeDocument/2006/math">
                      <m:r>
                        <a:rPr lang="vi-VN" sz="1500" i="1" kern="1200" smtClean="0">
                          <a:latin typeface="Cambria Math" panose="02040503050406030204" pitchFamily="18" charset="0"/>
                          <a:ea typeface="+mn-ea"/>
                          <a:cs typeface="Arial" panose="020B0604020202020204" pitchFamily="34" charset="0"/>
                        </a:rPr>
                        <m:t>𝑂𝑥𝑦𝑧</m:t>
                      </m:r>
                    </m:oMath>
                  </a14:m>
                  <a:r>
                    <a:rPr lang="vi-VN" sz="1500" kern="1200">
                      <a:latin typeface="Arial" panose="020B0604020202020204" pitchFamily="34" charset="0"/>
                      <a:ea typeface="+mn-ea"/>
                      <a:cs typeface="Arial" panose="020B0604020202020204" pitchFamily="34" charset="0"/>
                    </a:rPr>
                    <a:t> có gốc </a:t>
                  </a:r>
                  <a14:m>
                    <m:oMath xmlns:m="http://schemas.openxmlformats.org/officeDocument/2006/math">
                      <m:r>
                        <a:rPr lang="vi-VN" sz="1500" i="1" kern="1200" smtClean="0">
                          <a:latin typeface="Cambria Math" panose="02040503050406030204" pitchFamily="18" charset="0"/>
                          <a:ea typeface="+mn-ea"/>
                          <a:cs typeface="Arial" panose="020B0604020202020204" pitchFamily="34" charset="0"/>
                        </a:rPr>
                        <m:t>𝑂</m:t>
                      </m:r>
                    </m:oMath>
                  </a14:m>
                  <a:r>
                    <a:rPr lang="vi-VN" sz="1500" kern="1200">
                      <a:latin typeface="Arial" panose="020B0604020202020204" pitchFamily="34" charset="0"/>
                      <a:ea typeface="+mn-ea"/>
                      <a:cs typeface="Arial" panose="020B0604020202020204" pitchFamily="34" charset="0"/>
                    </a:rPr>
                    <a:t> trùng với vị trí của trung tâm kiểm soát không lưu, mặt phẳng </a:t>
                  </a:r>
                  <a14:m>
                    <m:oMath xmlns:m="http://schemas.openxmlformats.org/officeDocument/2006/math">
                      <m:r>
                        <a:rPr lang="vi-VN" sz="1500" i="1" kern="1200" smtClean="0">
                          <a:latin typeface="Cambria Math" panose="02040503050406030204" pitchFamily="18" charset="0"/>
                          <a:ea typeface="+mn-ea"/>
                          <a:cs typeface="Arial" panose="020B0604020202020204" pitchFamily="34" charset="0"/>
                        </a:rPr>
                        <m:t>(</m:t>
                      </m:r>
                      <m:r>
                        <a:rPr lang="vi-VN" sz="1500" i="1" kern="1200" smtClean="0">
                          <a:latin typeface="Cambria Math" panose="02040503050406030204" pitchFamily="18" charset="0"/>
                          <a:ea typeface="+mn-ea"/>
                          <a:cs typeface="Arial" panose="020B0604020202020204" pitchFamily="34" charset="0"/>
                        </a:rPr>
                        <m:t>𝑂𝑥𝑦</m:t>
                      </m:r>
                      <m:r>
                        <a:rPr lang="vi-VN" sz="1500" i="1" kern="1200" smtClean="0">
                          <a:latin typeface="Cambria Math" panose="02040503050406030204" pitchFamily="18" charset="0"/>
                          <a:ea typeface="+mn-ea"/>
                          <a:cs typeface="Arial" panose="020B0604020202020204" pitchFamily="34" charset="0"/>
                        </a:rPr>
                        <m:t>) </m:t>
                      </m:r>
                    </m:oMath>
                  </a14:m>
                  <a:r>
                    <a:rPr lang="vi-VN" sz="1500" kern="1200">
                      <a:latin typeface="Arial" panose="020B0604020202020204" pitchFamily="34" charset="0"/>
                      <a:ea typeface="+mn-ea"/>
                      <a:cs typeface="Arial" panose="020B0604020202020204" pitchFamily="34" charset="0"/>
                    </a:rPr>
                    <a:t>trùng với mặt đất (được coi là phẳng) với trục </a:t>
                  </a:r>
                  <a14:m>
                    <m:oMath xmlns:m="http://schemas.openxmlformats.org/officeDocument/2006/math">
                      <m:r>
                        <a:rPr lang="vi-VN" sz="1500" i="1" kern="1200" smtClean="0">
                          <a:latin typeface="Cambria Math" panose="02040503050406030204" pitchFamily="18" charset="0"/>
                          <a:ea typeface="+mn-ea"/>
                          <a:cs typeface="Arial" panose="020B0604020202020204" pitchFamily="34" charset="0"/>
                        </a:rPr>
                        <m:t>𝑂𝑥</m:t>
                      </m:r>
                    </m:oMath>
                  </a14:m>
                  <a:r>
                    <a:rPr lang="vi-VN" sz="1500" kern="1200">
                      <a:latin typeface="Arial" panose="020B0604020202020204" pitchFamily="34" charset="0"/>
                      <a:ea typeface="+mn-ea"/>
                      <a:cs typeface="Arial" panose="020B0604020202020204" pitchFamily="34" charset="0"/>
                    </a:rPr>
                    <a:t> hướng về phía tây, trục </a:t>
                  </a:r>
                  <a14:m>
                    <m:oMath xmlns:m="http://schemas.openxmlformats.org/officeDocument/2006/math">
                      <m:r>
                        <a:rPr lang="vi-VN" sz="1500" i="1" kern="1200" smtClean="0">
                          <a:latin typeface="Cambria Math" panose="02040503050406030204" pitchFamily="18" charset="0"/>
                          <a:ea typeface="+mn-ea"/>
                          <a:cs typeface="Arial" panose="020B0604020202020204" pitchFamily="34" charset="0"/>
                        </a:rPr>
                        <m:t>𝑂𝑦</m:t>
                      </m:r>
                    </m:oMath>
                  </a14:m>
                  <a:r>
                    <a:rPr lang="vi-VN" sz="1500" kern="1200">
                      <a:latin typeface="Arial" panose="020B0604020202020204" pitchFamily="34" charset="0"/>
                      <a:ea typeface="+mn-ea"/>
                      <a:cs typeface="Arial" panose="020B0604020202020204" pitchFamily="34" charset="0"/>
                    </a:rPr>
                    <a:t> hướng về phía nam và trục </a:t>
                  </a:r>
                  <a14:m>
                    <m:oMath xmlns:m="http://schemas.openxmlformats.org/officeDocument/2006/math">
                      <m:r>
                        <a:rPr lang="vi-VN" sz="1500" i="1" kern="1200" smtClean="0">
                          <a:latin typeface="Cambria Math" panose="02040503050406030204" pitchFamily="18" charset="0"/>
                          <a:ea typeface="+mn-ea"/>
                          <a:cs typeface="Arial" panose="020B0604020202020204" pitchFamily="34" charset="0"/>
                        </a:rPr>
                        <m:t>𝑂𝑧</m:t>
                      </m:r>
                    </m:oMath>
                  </a14:m>
                  <a:r>
                    <a:rPr lang="vi-VN" sz="1500" kern="1200">
                      <a:latin typeface="Arial" panose="020B0604020202020204" pitchFamily="34" charset="0"/>
                      <a:ea typeface="+mn-ea"/>
                      <a:cs typeface="Arial" panose="020B0604020202020204" pitchFamily="34" charset="0"/>
                    </a:rPr>
                    <a:t> hướng thẳng đứng lên trời (H.2.43). Sau khi cất cánh và đạt độ cao nhất định, chiếc máy bay duy trì hướng bay về phía nam với tốc độ không đổi là 890 km/h trong nửa giờ. Xác định toạ độ của vectơ biểu diễn độ dịch chuyển của chiếc máy bay trong nửa giờ đó đối với hệ toạ độ đã chọn, biết rằng đơn vị đo trong không gian </a:t>
                  </a:r>
                  <a14:m>
                    <m:oMath xmlns:m="http://schemas.openxmlformats.org/officeDocument/2006/math">
                      <m:r>
                        <a:rPr lang="vi-VN" sz="1500" i="1" kern="1200" smtClean="0">
                          <a:latin typeface="Cambria Math" panose="02040503050406030204" pitchFamily="18" charset="0"/>
                          <a:ea typeface="+mn-ea"/>
                          <a:cs typeface="Arial" panose="020B0604020202020204" pitchFamily="34" charset="0"/>
                        </a:rPr>
                        <m:t>𝑂𝑥𝑦𝑧</m:t>
                      </m:r>
                    </m:oMath>
                  </a14:m>
                  <a:r>
                    <a:rPr lang="vi-VN" sz="1500" kern="1200">
                      <a:latin typeface="Arial" panose="020B0604020202020204" pitchFamily="34" charset="0"/>
                      <a:ea typeface="+mn-ea"/>
                      <a:cs typeface="Arial" panose="020B0604020202020204" pitchFamily="34" charset="0"/>
                    </a:rPr>
                    <a:t> được lấy theo kilômét.</a:t>
                  </a:r>
                </a:p>
              </p:txBody>
            </p:sp>
          </mc:Choice>
          <mc:Fallback xmlns="">
            <p:sp>
              <p:nvSpPr>
                <p:cNvPr id="42" name="Rectangle 41"/>
                <p:cNvSpPr>
                  <a:spLocks noRot="1" noChangeAspect="1" noMove="1" noResize="1" noEditPoints="1" noAdjustHandles="1" noChangeArrowheads="1" noChangeShapeType="1" noTextEdit="1"/>
                </p:cNvSpPr>
                <p:nvPr/>
              </p:nvSpPr>
              <p:spPr>
                <a:xfrm>
                  <a:off x="883414" y="2093287"/>
                  <a:ext cx="10127612" cy="7802130"/>
                </a:xfrm>
                <a:prstGeom prst="rect">
                  <a:avLst/>
                </a:prstGeom>
                <a:blipFill>
                  <a:blip r:embed="rId5"/>
                  <a:stretch>
                    <a:fillRect l="-482" r="-602"/>
                  </a:stretch>
                </a:blipFill>
              </p:spPr>
              <p:txBody>
                <a:bodyPr/>
                <a:lstStyle/>
                <a:p>
                  <a:r>
                    <a:rPr lang="en-US">
                      <a:noFill/>
                    </a:rPr>
                    <a:t> </a:t>
                  </a:r>
                </a:p>
              </p:txBody>
            </p:sp>
          </mc:Fallback>
        </mc:AlternateContent>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1123" y="1162628"/>
            <a:ext cx="2856026" cy="28853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5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32" name="Google Shape;932;p55"/>
          <p:cNvGrpSpPr/>
          <p:nvPr/>
        </p:nvGrpSpPr>
        <p:grpSpPr>
          <a:xfrm>
            <a:off x="202842" y="4611755"/>
            <a:ext cx="661005" cy="651013"/>
            <a:chOff x="8397275" y="2953713"/>
            <a:chExt cx="1302374" cy="1294050"/>
          </a:xfrm>
        </p:grpSpPr>
        <p:sp>
          <p:nvSpPr>
            <p:cNvPr id="933" name="Google Shape;933;p55"/>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34" name="Google Shape;934;p55"/>
            <p:cNvPicPr preferRelativeResize="0"/>
            <p:nvPr/>
          </p:nvPicPr>
          <p:blipFill>
            <a:blip r:embed="rId3">
              <a:alphaModFix/>
            </a:blip>
            <a:stretch>
              <a:fillRect/>
            </a:stretch>
          </p:blipFill>
          <p:spPr>
            <a:xfrm>
              <a:off x="8397275" y="2953713"/>
              <a:ext cx="1302374" cy="1294050"/>
            </a:xfrm>
            <a:prstGeom prst="rect">
              <a:avLst/>
            </a:prstGeom>
            <a:noFill/>
            <a:ln>
              <a:noFill/>
            </a:ln>
          </p:spPr>
        </p:pic>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110" y="1328850"/>
            <a:ext cx="2856026" cy="2885330"/>
          </a:xfrm>
          <a:prstGeom prst="rect">
            <a:avLst/>
          </a:prstGeom>
        </p:spPr>
      </p:pic>
      <p:grpSp>
        <p:nvGrpSpPr>
          <p:cNvPr id="12" name="Google Shape;935;p55"/>
          <p:cNvGrpSpPr/>
          <p:nvPr/>
        </p:nvGrpSpPr>
        <p:grpSpPr>
          <a:xfrm rot="-796720">
            <a:off x="8075007" y="54434"/>
            <a:ext cx="989260" cy="809427"/>
            <a:chOff x="9656" y="159686"/>
            <a:chExt cx="1608914" cy="1427937"/>
          </a:xfrm>
        </p:grpSpPr>
        <p:sp>
          <p:nvSpPr>
            <p:cNvPr id="13" name="Google Shape;936;p55"/>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14" name="Google Shape;937;p55"/>
            <p:cNvPicPr preferRelativeResize="0"/>
            <p:nvPr/>
          </p:nvPicPr>
          <p:blipFill>
            <a:blip r:embed="rId5">
              <a:alphaModFix/>
            </a:blip>
            <a:stretch>
              <a:fillRect/>
            </a:stretch>
          </p:blipFill>
          <p:spPr>
            <a:xfrm>
              <a:off x="219225" y="363900"/>
              <a:ext cx="1189799" cy="1045549"/>
            </a:xfrm>
            <a:prstGeom prst="rect">
              <a:avLst/>
            </a:prstGeom>
            <a:noFill/>
            <a:ln>
              <a:noFill/>
            </a:ln>
          </p:spPr>
        </p:pic>
      </p:grpSp>
      <p:sp>
        <p:nvSpPr>
          <p:cNvPr id="15" name="Rectangle 14"/>
          <p:cNvSpPr/>
          <p:nvPr/>
        </p:nvSpPr>
        <p:spPr>
          <a:xfrm>
            <a:off x="412109" y="556412"/>
            <a:ext cx="903475" cy="384721"/>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9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421958" y="1155304"/>
                <a:ext cx="5320866" cy="3363228"/>
              </a:xfrm>
              <a:prstGeom prst="rect">
                <a:avLst/>
              </a:prstGeom>
            </p:spPr>
            <p:txBody>
              <a:bodyPr wrap="square">
                <a:spAutoFit/>
              </a:bodyPr>
              <a:lstStyle/>
              <a:p>
                <a:pPr algn="just">
                  <a:lnSpc>
                    <a:spcPct val="150000"/>
                  </a:lnSpc>
                </a:pPr>
                <a:r>
                  <a:rPr lang="en-US" sz="1800" smtClean="0">
                    <a:latin typeface="+mn-lt"/>
                    <a:ea typeface="Arial" panose="020B0604020202020204" pitchFamily="34" charset="0"/>
                    <a:cs typeface="Times New Roman" panose="02020603050405020304" pitchFamily="18" charset="0"/>
                  </a:rPr>
                  <a:t>Chiếc máy bay bay về phía nam trong nửa giờ, nghĩa là nó di chuyển theo trục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𝑂𝑦</m:t>
                    </m:r>
                  </m:oMath>
                </a14:m>
                <a:r>
                  <a:rPr lang="en-US" sz="1800">
                    <a:effectLst/>
                    <a:latin typeface="+mn-lt"/>
                    <a:ea typeface="Arial" panose="020B0604020202020204" pitchFamily="34" charset="0"/>
                    <a:cs typeface="Times New Roman" panose="02020603050405020304" pitchFamily="18" charset="0"/>
                  </a:rPr>
                  <a:t> với độ dài </a:t>
                </a:r>
                <a:endParaRPr lang="en-US" sz="1800" smtClean="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890 .</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18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=445</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m:rPr>
                          <m:nor/>
                        </m:rPr>
                        <a:rPr lang="en-US" sz="1800">
                          <a:ea typeface="PMingLiU"/>
                          <a:cs typeface="Times New Roman" panose="02020603050405020304" pitchFamily="18" charset="0"/>
                        </a:rPr>
                        <m:t>(</m:t>
                      </m:r>
                      <m:r>
                        <m:rPr>
                          <m:nor/>
                        </m:rPr>
                        <a:rPr lang="en-US" sz="1800">
                          <a:ea typeface="PMingLiU"/>
                          <a:cs typeface="Times New Roman" panose="02020603050405020304" pitchFamily="18" charset="0"/>
                        </a:rPr>
                        <m:t>km</m:t>
                      </m:r>
                      <m:r>
                        <m:rPr>
                          <m:nor/>
                        </m:rPr>
                        <a:rPr lang="en-US" sz="1800">
                          <a:ea typeface="PMingLiU"/>
                          <a:cs typeface="Times New Roman" panose="02020603050405020304" pitchFamily="18" charset="0"/>
                        </a:rPr>
                        <m:t>)</m:t>
                      </m:r>
                    </m:oMath>
                  </m:oMathPara>
                </a14:m>
                <a:endParaRPr lang="en-US" sz="1800" smtClean="0">
                  <a:effectLst/>
                  <a:latin typeface="+mn-lt"/>
                  <a:ea typeface="PMingLiU"/>
                  <a:cs typeface="Times New Roman" panose="02020603050405020304" pitchFamily="18" charset="0"/>
                </a:endParaRPr>
              </a:p>
              <a:p>
                <a:pPr algn="just">
                  <a:lnSpc>
                    <a:spcPct val="150000"/>
                  </a:lnSpc>
                </a:pPr>
                <a:r>
                  <a:rPr lang="en-US" sz="1800" smtClean="0">
                    <a:effectLst/>
                    <a:latin typeface="+mn-lt"/>
                    <a:ea typeface="Arial" panose="020B0604020202020204" pitchFamily="34" charset="0"/>
                    <a:cs typeface="Times New Roman" panose="02020603050405020304" pitchFamily="18" charset="0"/>
                  </a:rPr>
                  <a:t>Do </a:t>
                </a:r>
                <a:r>
                  <a:rPr lang="en-US" sz="1800">
                    <a:effectLst/>
                    <a:latin typeface="+mn-lt"/>
                    <a:ea typeface="Arial" panose="020B0604020202020204" pitchFamily="34" charset="0"/>
                    <a:cs typeface="Times New Roman" panose="02020603050405020304" pitchFamily="18" charset="0"/>
                  </a:rPr>
                  <a:t>máy bay bay ở độ cao nhất định, nên độ dịch chuyển của nó theo trục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𝑂𝑥</m:t>
                    </m:r>
                  </m:oMath>
                </a14:m>
                <a:r>
                  <a:rPr lang="en-US" sz="1800">
                    <a:effectLst/>
                    <a:latin typeface="+mn-lt"/>
                    <a:ea typeface="Arial" panose="020B0604020202020204" pitchFamily="34" charset="0"/>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𝑂𝑧</m:t>
                    </m:r>
                  </m:oMath>
                </a14:m>
                <a:r>
                  <a:rPr lang="en-US" sz="1800">
                    <a:effectLst/>
                    <a:latin typeface="+mn-lt"/>
                    <a:ea typeface="Arial" panose="020B0604020202020204" pitchFamily="34" charset="0"/>
                    <a:cs typeface="Times New Roman" panose="02020603050405020304" pitchFamily="18" charset="0"/>
                  </a:rPr>
                  <a:t> bằng </a:t>
                </a:r>
                <a14:m>
                  <m:oMath xmlns:m="http://schemas.openxmlformats.org/officeDocument/2006/math">
                    <m:r>
                      <a:rPr lang="en-US" sz="1800" i="1" smtClean="0">
                        <a:effectLst/>
                        <a:latin typeface="Cambria Math" panose="02040503050406030204" pitchFamily="18" charset="0"/>
                        <a:ea typeface="Arial" panose="020B0604020202020204" pitchFamily="34" charset="0"/>
                        <a:cs typeface="Times New Roman" panose="02020603050405020304" pitchFamily="18" charset="0"/>
                      </a:rPr>
                      <m:t>0</m:t>
                    </m:r>
                  </m:oMath>
                </a14:m>
                <a:endParaRPr lang="en-US" sz="1800">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Vậy, toạ độ của vectơ biểu diễn độ dịch chuyển của chiếc máy bay trong nửa giờ đó là </a:t>
                </a:r>
                <a14:m>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0;445;0</m:t>
                        </m:r>
                      </m:e>
                    </m:d>
                  </m:oMath>
                </a14:m>
                <a:r>
                  <a:rPr lang="en-US" sz="1800">
                    <a:effectLst/>
                    <a:latin typeface="+mn-lt"/>
                    <a:ea typeface="PMingLiU"/>
                    <a:cs typeface="Times New Roman" panose="02020603050405020304" pitchFamily="18" charset="0"/>
                  </a:rPr>
                  <a:t>.</a:t>
                </a:r>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421958" y="1155304"/>
                <a:ext cx="5320866" cy="3363228"/>
              </a:xfrm>
              <a:prstGeom prst="rect">
                <a:avLst/>
              </a:prstGeom>
              <a:blipFill>
                <a:blip r:embed="rId6"/>
                <a:stretch>
                  <a:fillRect l="-916" r="-1031" b="-726"/>
                </a:stretch>
              </a:blipFill>
            </p:spPr>
            <p:txBody>
              <a:bodyPr/>
              <a:lstStyle/>
              <a:p>
                <a:r>
                  <a:rPr lang="en-US">
                    <a:noFill/>
                  </a:rPr>
                  <a:t> </a:t>
                </a:r>
              </a:p>
            </p:txBody>
          </p:sp>
        </mc:Fallback>
      </mc:AlternateContent>
    </p:spTree>
    <p:extLst>
      <p:ext uri="{BB962C8B-B14F-4D97-AF65-F5344CB8AC3E}">
        <p14:creationId xmlns:p14="http://schemas.microsoft.com/office/powerpoint/2010/main" val="243340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500"/>
                                        <p:tgtEl>
                                          <p:spTgt spid="2">
                                            <p:txEl>
                                              <p:pRg st="3" end="3"/>
                                            </p:txEl>
                                          </p:spTgt>
                                        </p:tgtEl>
                                      </p:cBhvr>
                                    </p:animEffect>
                                    <p:anim calcmode="lin" valueType="num">
                                      <p:cBhvr>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txBox="1">
            <a:spLocks noGrp="1"/>
          </p:cNvSpPr>
          <p:nvPr>
            <p:ph type="title"/>
          </p:nvPr>
        </p:nvSpPr>
        <p:spPr>
          <a:xfrm>
            <a:off x="1750822" y="1887399"/>
            <a:ext cx="5955336" cy="1277222"/>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7000" b="1" smtClean="0">
                <a:latin typeface="+mj-lt"/>
              </a:rPr>
              <a:t>LUYỆN TẬP</a:t>
            </a:r>
            <a:endParaRPr sz="7000" b="1">
              <a:latin typeface="+mj-lt"/>
            </a:endParaRPr>
          </a:p>
        </p:txBody>
      </p:sp>
      <p:grpSp>
        <p:nvGrpSpPr>
          <p:cNvPr id="411" name="Google Shape;411;p35"/>
          <p:cNvGrpSpPr/>
          <p:nvPr/>
        </p:nvGrpSpPr>
        <p:grpSpPr>
          <a:xfrm>
            <a:off x="2120158" y="1274267"/>
            <a:ext cx="5586000" cy="2431043"/>
            <a:chOff x="2223975" y="1325675"/>
            <a:chExt cx="5586000" cy="2324625"/>
          </a:xfrm>
        </p:grpSpPr>
        <p:cxnSp>
          <p:nvCxnSpPr>
            <p:cNvPr id="412" name="Google Shape;412;p35"/>
            <p:cNvCxnSpPr/>
            <p:nvPr/>
          </p:nvCxnSpPr>
          <p:spPr>
            <a:xfrm>
              <a:off x="5328975" y="3650300"/>
              <a:ext cx="2481000" cy="0"/>
            </a:xfrm>
            <a:prstGeom prst="straightConnector1">
              <a:avLst/>
            </a:prstGeom>
            <a:noFill/>
            <a:ln w="19050" cap="flat" cmpd="sng">
              <a:solidFill>
                <a:schemeClr val="dk2"/>
              </a:solidFill>
              <a:prstDash val="solid"/>
              <a:round/>
              <a:headEnd type="none" w="med" len="med"/>
              <a:tailEnd type="none" w="med" len="med"/>
            </a:ln>
          </p:spPr>
        </p:cxnSp>
        <p:cxnSp>
          <p:nvCxnSpPr>
            <p:cNvPr id="413" name="Google Shape;413;p35"/>
            <p:cNvCxnSpPr/>
            <p:nvPr/>
          </p:nvCxnSpPr>
          <p:spPr>
            <a:xfrm>
              <a:off x="2223975" y="1325675"/>
              <a:ext cx="2904600" cy="0"/>
            </a:xfrm>
            <a:prstGeom prst="straightConnector1">
              <a:avLst/>
            </a:prstGeom>
            <a:noFill/>
            <a:ln w="19050" cap="flat" cmpd="sng">
              <a:solidFill>
                <a:schemeClr val="dk2"/>
              </a:solidFill>
              <a:prstDash val="solid"/>
              <a:round/>
              <a:headEnd type="none" w="med" len="med"/>
              <a:tailEnd type="none" w="med" len="med"/>
            </a:ln>
          </p:spPr>
        </p:cxnSp>
      </p:grpSp>
      <p:grpSp>
        <p:nvGrpSpPr>
          <p:cNvPr id="414" name="Google Shape;414;p35"/>
          <p:cNvGrpSpPr/>
          <p:nvPr/>
        </p:nvGrpSpPr>
        <p:grpSpPr>
          <a:xfrm rot="1189513">
            <a:off x="7924787" y="3975479"/>
            <a:ext cx="1011968" cy="1026842"/>
            <a:chOff x="335988" y="3393302"/>
            <a:chExt cx="1236351" cy="1254523"/>
          </a:xfrm>
        </p:grpSpPr>
        <p:sp>
          <p:nvSpPr>
            <p:cNvPr id="415" name="Google Shape;415;p35"/>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16" name="Google Shape;416;p35"/>
            <p:cNvPicPr preferRelativeResize="0"/>
            <p:nvPr/>
          </p:nvPicPr>
          <p:blipFill>
            <a:blip r:embed="rId3">
              <a:alphaModFix/>
            </a:blip>
            <a:stretch>
              <a:fillRect/>
            </a:stretch>
          </p:blipFill>
          <p:spPr>
            <a:xfrm>
              <a:off x="335987" y="3393306"/>
              <a:ext cx="1236351" cy="1254519"/>
            </a:xfrm>
            <a:prstGeom prst="rect">
              <a:avLst/>
            </a:prstGeom>
            <a:noFill/>
            <a:ln>
              <a:noFill/>
            </a:ln>
          </p:spPr>
        </p:pic>
      </p:grpSp>
      <p:grpSp>
        <p:nvGrpSpPr>
          <p:cNvPr id="418" name="Google Shape;418;p35"/>
          <p:cNvGrpSpPr/>
          <p:nvPr/>
        </p:nvGrpSpPr>
        <p:grpSpPr>
          <a:xfrm>
            <a:off x="0" y="0"/>
            <a:ext cx="1251386" cy="1110626"/>
            <a:chOff x="9656" y="159686"/>
            <a:chExt cx="1608914" cy="1427937"/>
          </a:xfrm>
        </p:grpSpPr>
        <p:sp>
          <p:nvSpPr>
            <p:cNvPr id="419" name="Google Shape;419;p35"/>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420" name="Google Shape;420;p35"/>
            <p:cNvPicPr preferRelativeResize="0"/>
            <p:nvPr/>
          </p:nvPicPr>
          <p:blipFill>
            <a:blip r:embed="rId4">
              <a:alphaModFix/>
            </a:blip>
            <a:stretch>
              <a:fillRect/>
            </a:stretch>
          </p:blipFill>
          <p:spPr>
            <a:xfrm>
              <a:off x="219225" y="363900"/>
              <a:ext cx="1189799" cy="1045549"/>
            </a:xfrm>
            <a:prstGeom prst="rect">
              <a:avLst/>
            </a:prstGeom>
            <a:noFill/>
            <a:ln>
              <a:noFill/>
            </a:ln>
          </p:spPr>
        </p:pic>
      </p:grpSp>
    </p:spTree>
    <p:extLst>
      <p:ext uri="{BB962C8B-B14F-4D97-AF65-F5344CB8AC3E}">
        <p14:creationId xmlns:p14="http://schemas.microsoft.com/office/powerpoint/2010/main" val="676380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5"/>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9141604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03216" y="368594"/>
                <a:ext cx="7288032" cy="1687963"/>
              </a:xfrm>
              <a:prstGeom prst="rect">
                <a:avLst/>
              </a:prstGeom>
              <a:noFill/>
            </p:spPr>
            <p:txBody>
              <a:bodyPr wrap="square" rtlCol="0">
                <a:spAutoFit/>
              </a:bodyPr>
              <a:lstStyle/>
              <a:p>
                <a:pPr algn="just">
                  <a:lnSpc>
                    <a:spcPct val="150000"/>
                  </a:lnSpc>
                  <a:spcBef>
                    <a:spcPts val="300"/>
                  </a:spcBef>
                  <a:spcAft>
                    <a:spcPts val="300"/>
                  </a:spcAft>
                </a:pPr>
                <a:r>
                  <a:rPr lang="fr-FR" sz="2400" b="1" smtClean="0">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fr-FR" sz="240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Trong không gian với hệ tọa độ </a:t>
                </a:r>
                <a14:m>
                  <m:oMath xmlns:m="http://schemas.openxmlformats.org/officeDocument/2006/math">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𝑂𝑥𝑦𝑧</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cho điểm </a:t>
                </a:r>
                <a14:m>
                  <m:oMath xmlns:m="http://schemas.openxmlformats.org/officeDocument/2006/math">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(1;2;3)</m:t>
                    </m:r>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Tìm tọa độ điểm </a:t>
                </a:r>
                <a14:m>
                  <m:oMath xmlns:m="http://schemas.openxmlformats.org/officeDocument/2006/math">
                    <m:sSub>
                      <m:sSub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là hình chiếu vuông góc của </a:t>
                </a:r>
                <a14:m>
                  <m:oMath xmlns:m="http://schemas.openxmlformats.org/officeDocument/2006/math">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m:t>
                    </m:r>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lên mặt phẳng </a:t>
                </a:r>
                <a14:m>
                  <m:oMath xmlns:m="http://schemas.openxmlformats.org/officeDocument/2006/math">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𝑂𝑦𝑧</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03216" y="368594"/>
                <a:ext cx="7288032" cy="1687963"/>
              </a:xfrm>
              <a:prstGeom prst="rect">
                <a:avLst/>
              </a:prstGeom>
              <a:blipFill>
                <a:blip r:embed="rId11"/>
                <a:stretch>
                  <a:fillRect l="-1339" r="-1255" b="-7581"/>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10" y="2728214"/>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3" y="2712667"/>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571632" y="2824557"/>
                <a:ext cx="2066105" cy="646331"/>
              </a:xfrm>
              <a:prstGeom prst="rect">
                <a:avLst/>
              </a:prstGeom>
              <a:noFill/>
            </p:spPr>
            <p:txBody>
              <a:bodyPr wrap="square" rtlCol="0">
                <a:spAutoFit/>
              </a:bodyPr>
              <a:lstStyle/>
              <a:p>
                <a:pPr algn="just">
                  <a:lnSpc>
                    <a:spcPct val="150000"/>
                  </a:lnSpc>
                  <a:spcBef>
                    <a:spcPts val="300"/>
                  </a:spcBef>
                  <a:spcAft>
                    <a:spcPts val="300"/>
                  </a:spcAft>
                </a:pPr>
                <a:r>
                  <a:rPr lang="en-US" sz="2400" smtClean="0">
                    <a:solidFill>
                      <a:schemeClr val="bg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b>
                      <m:sSub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0;2;3</m:t>
                        </m:r>
                      </m:e>
                    </m:d>
                  </m:oMath>
                </a14:m>
                <a:endParaRPr lang="en-US" sz="24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571632" y="2824557"/>
                <a:ext cx="2066105" cy="646331"/>
              </a:xfrm>
              <a:prstGeom prst="rect">
                <a:avLst/>
              </a:prstGeom>
              <a:blipFill>
                <a:blip r:embed="rId12"/>
                <a:stretch>
                  <a:fillRect l="-4720"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86705" y="2816607"/>
                <a:ext cx="3098747" cy="646331"/>
              </a:xfrm>
              <a:prstGeom prst="rect">
                <a:avLst/>
              </a:prstGeom>
              <a:noFill/>
            </p:spPr>
            <p:txBody>
              <a:bodyPr wrap="square" rtlCol="0">
                <a:spAutoFit/>
              </a:bodyPr>
              <a:lstStyle/>
              <a:p>
                <a:pPr marR="15240" lvl="0" algn="ctr" defTabSz="457200">
                  <a:lnSpc>
                    <a:spcPct val="150000"/>
                  </a:lnSpc>
                  <a:buClrTx/>
                </a:pPr>
                <a:r>
                  <a:rPr lang="en-US" sz="2400" smtClean="0">
                    <a:solidFill>
                      <a:schemeClr val="bg1"/>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b>
                      <m:sSub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1;0;0</m:t>
                        </m:r>
                      </m:e>
                    </m:d>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a:t>
                </a:r>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86705" y="2816607"/>
                <a:ext cx="3098747" cy="646331"/>
              </a:xfrm>
              <a:prstGeom prst="rect">
                <a:avLst/>
              </a:prstGeom>
              <a:blipFill>
                <a:blip r:embed="rId13"/>
                <a:stretch>
                  <a:fillRect b="-11321"/>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958264"/>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67611" y="4079933"/>
                <a:ext cx="2162505" cy="587148"/>
              </a:xfrm>
              <a:prstGeom prst="rect">
                <a:avLst/>
              </a:prstGeom>
              <a:noFill/>
            </p:spPr>
            <p:txBody>
              <a:bodyPr wrap="square" rtlCol="0">
                <a:spAutoFit/>
              </a:bodyPr>
              <a:lstStyle/>
              <a:p>
                <a:pPr marR="30480" lvl="0" algn="ctr">
                  <a:lnSpc>
                    <a:spcPct val="150000"/>
                  </a:lnSpc>
                  <a:spcBef>
                    <a:spcPts val="600"/>
                  </a:spcBef>
                  <a:spcAft>
                    <a:spcPts val="600"/>
                  </a:spcAft>
                </a:pPr>
                <a:r>
                  <a:rPr lang="en-US" sz="2400" smtClean="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b>
                      <m:sSub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1;2;0</m:t>
                        </m:r>
                      </m:e>
                    </m:d>
                  </m:oMath>
                </a14:m>
                <a:endParaRPr kumimoji="0" lang="en-US" sz="2100" b="0" i="0" u="none" strike="noStrike" kern="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67611" y="4079933"/>
                <a:ext cx="2162505" cy="587148"/>
              </a:xfrm>
              <a:prstGeom prst="rect">
                <a:avLst/>
              </a:prstGeom>
              <a:blipFill>
                <a:blip r:embed="rId14"/>
                <a:stretch>
                  <a:fillRect b="-216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283875" y="4050341"/>
                <a:ext cx="2171448" cy="646331"/>
              </a:xfrm>
              <a:prstGeom prst="rect">
                <a:avLst/>
              </a:prstGeom>
              <a:noFill/>
            </p:spPr>
            <p:txBody>
              <a:bodyPr wrap="square" rtlCol="0">
                <a:spAutoFit/>
              </a:bodyPr>
              <a:lstStyle/>
              <a:p>
                <a:pPr marR="15240" lvl="0" algn="ctr" defTabSz="457200">
                  <a:lnSpc>
                    <a:spcPct val="150000"/>
                  </a:lnSpc>
                  <a:buClrTx/>
                </a:pPr>
                <a:r>
                  <a:rPr lang="en-US" sz="2400" smtClean="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b>
                      <m:sSub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m:t>
                        </m:r>
                      </m:e>
                      <m:sub>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m:t>
                        </m:r>
                      </m:sub>
                    </m:sSub>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1;0;3</m:t>
                        </m:r>
                      </m:e>
                    </m:d>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83875" y="4050341"/>
                <a:ext cx="2171448" cy="646331"/>
              </a:xfrm>
              <a:prstGeom prst="rect">
                <a:avLst/>
              </a:prstGeom>
              <a:blipFill>
                <a:blip r:embed="rId15"/>
                <a:stretch>
                  <a:fillRect b="-11321"/>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399331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3"/>
          <p:cNvSpPr txBox="1">
            <a:spLocks noGrp="1"/>
          </p:cNvSpPr>
          <p:nvPr>
            <p:ph type="title"/>
          </p:nvPr>
        </p:nvSpPr>
        <p:spPr>
          <a:xfrm>
            <a:off x="720000" y="486060"/>
            <a:ext cx="7704000" cy="572700"/>
          </a:xfrm>
          <a:prstGeom prst="rect">
            <a:avLst/>
          </a:prstGeom>
        </p:spPr>
        <p:txBody>
          <a:bodyPr spcFirstLastPara="1" wrap="square" lIns="91425" tIns="91425" rIns="91425" bIns="91425" anchor="t" anchorCtr="0">
            <a:noAutofit/>
          </a:bodyPr>
          <a:lstStyle/>
          <a:p>
            <a:pPr lvl="0"/>
            <a:r>
              <a:rPr lang="en-US" sz="3800" b="1">
                <a:latin typeface="+mj-lt"/>
              </a:rPr>
              <a:t>NỘI DUNG BÀI HỌC</a:t>
            </a:r>
          </a:p>
        </p:txBody>
      </p:sp>
      <p:sp>
        <p:nvSpPr>
          <p:cNvPr id="368" name="Google Shape;368;p33"/>
          <p:cNvSpPr txBox="1">
            <a:spLocks noGrp="1"/>
          </p:cNvSpPr>
          <p:nvPr>
            <p:ph type="title" idx="3"/>
          </p:nvPr>
        </p:nvSpPr>
        <p:spPr>
          <a:xfrm>
            <a:off x="1216549" y="1853489"/>
            <a:ext cx="810072" cy="5875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sp>
        <p:nvSpPr>
          <p:cNvPr id="369" name="Google Shape;369;p33"/>
          <p:cNvSpPr txBox="1">
            <a:spLocks noGrp="1"/>
          </p:cNvSpPr>
          <p:nvPr>
            <p:ph type="subTitle" idx="2"/>
          </p:nvPr>
        </p:nvSpPr>
        <p:spPr>
          <a:xfrm>
            <a:off x="2227593" y="1901196"/>
            <a:ext cx="5421015" cy="484800"/>
          </a:xfrm>
          <a:prstGeom prst="rect">
            <a:avLst/>
          </a:prstGeom>
        </p:spPr>
        <p:txBody>
          <a:bodyPr spcFirstLastPara="1" wrap="square" lIns="91425" tIns="91425" rIns="91425" bIns="91425" anchor="ctr" anchorCtr="0">
            <a:noAutofit/>
          </a:bodyPr>
          <a:lstStyle/>
          <a:p>
            <a:pPr marL="0" lvl="0" indent="0"/>
            <a:r>
              <a:rPr lang="en-US" b="1" smtClean="0">
                <a:latin typeface="+mj-lt"/>
              </a:rPr>
              <a:t>Hệ </a:t>
            </a:r>
            <a:r>
              <a:rPr lang="en-US" b="1">
                <a:latin typeface="+mj-lt"/>
              </a:rPr>
              <a:t>trục tọa độ trong không gian</a:t>
            </a:r>
            <a:endParaRPr b="1">
              <a:latin typeface="+mj-lt"/>
            </a:endParaRPr>
          </a:p>
        </p:txBody>
      </p:sp>
      <p:sp>
        <p:nvSpPr>
          <p:cNvPr id="371" name="Google Shape;371;p33"/>
          <p:cNvSpPr txBox="1">
            <a:spLocks noGrp="1"/>
          </p:cNvSpPr>
          <p:nvPr>
            <p:ph type="subTitle" idx="5"/>
          </p:nvPr>
        </p:nvSpPr>
        <p:spPr>
          <a:xfrm>
            <a:off x="2227594" y="3348334"/>
            <a:ext cx="6088924" cy="484800"/>
          </a:xfrm>
          <a:prstGeom prst="rect">
            <a:avLst/>
          </a:prstGeom>
        </p:spPr>
        <p:txBody>
          <a:bodyPr spcFirstLastPara="1" wrap="square" lIns="91425" tIns="91425" rIns="91425" bIns="91425" anchor="ctr" anchorCtr="0">
            <a:noAutofit/>
          </a:bodyPr>
          <a:lstStyle/>
          <a:p>
            <a:pPr marL="0" lvl="0" indent="0">
              <a:lnSpc>
                <a:spcPct val="150000"/>
              </a:lnSpc>
            </a:pPr>
            <a:r>
              <a:rPr lang="vi-VN" b="1">
                <a:latin typeface="+mn-lt"/>
              </a:rPr>
              <a:t>Tọa độ của điểm, tọa độ của vectơ trong không gian</a:t>
            </a:r>
            <a:endParaRPr b="1">
              <a:latin typeface="+mn-lt"/>
            </a:endParaRPr>
          </a:p>
        </p:txBody>
      </p:sp>
      <p:sp>
        <p:nvSpPr>
          <p:cNvPr id="372" name="Google Shape;372;p33"/>
          <p:cNvSpPr txBox="1">
            <a:spLocks noGrp="1"/>
          </p:cNvSpPr>
          <p:nvPr>
            <p:ph type="title" idx="6"/>
          </p:nvPr>
        </p:nvSpPr>
        <p:spPr>
          <a:xfrm>
            <a:off x="1216549" y="3332431"/>
            <a:ext cx="810072" cy="58755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02</a:t>
            </a:r>
            <a:endParaRPr b="1">
              <a:latin typeface="+mj-lt"/>
            </a:endParaRPr>
          </a:p>
        </p:txBody>
      </p:sp>
      <p:grpSp>
        <p:nvGrpSpPr>
          <p:cNvPr id="379" name="Google Shape;379;p33"/>
          <p:cNvGrpSpPr/>
          <p:nvPr/>
        </p:nvGrpSpPr>
        <p:grpSpPr>
          <a:xfrm>
            <a:off x="8033678" y="4202293"/>
            <a:ext cx="780643" cy="775783"/>
            <a:chOff x="8397275" y="2953713"/>
            <a:chExt cx="1302374" cy="1294050"/>
          </a:xfrm>
        </p:grpSpPr>
        <p:sp>
          <p:nvSpPr>
            <p:cNvPr id="380" name="Google Shape;380;p33"/>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1" name="Google Shape;381;p33"/>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382" name="Google Shape;382;p33"/>
          <p:cNvGrpSpPr/>
          <p:nvPr/>
        </p:nvGrpSpPr>
        <p:grpSpPr>
          <a:xfrm rot="1555003">
            <a:off x="238686" y="318099"/>
            <a:ext cx="962627" cy="976777"/>
            <a:chOff x="335988" y="3393302"/>
            <a:chExt cx="1236351" cy="1254523"/>
          </a:xfrm>
        </p:grpSpPr>
        <p:sp>
          <p:nvSpPr>
            <p:cNvPr id="383" name="Google Shape;383;p33"/>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384" name="Google Shape;384;p33"/>
            <p:cNvPicPr preferRelativeResize="0"/>
            <p:nvPr/>
          </p:nvPicPr>
          <p:blipFill>
            <a:blip r:embed="rId4">
              <a:alphaModFix/>
            </a:blip>
            <a:stretch>
              <a:fillRect/>
            </a:stretch>
          </p:blipFill>
          <p:spPr>
            <a:xfrm>
              <a:off x="335987" y="3393306"/>
              <a:ext cx="1236351" cy="125451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barn(inVertical)">
                                      <p:cBhvr>
                                        <p:cTn id="7" dur="500"/>
                                        <p:tgtEl>
                                          <p:spTgt spid="3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68"/>
                                        </p:tgtEl>
                                        <p:attrNameLst>
                                          <p:attrName>style.visibility</p:attrName>
                                        </p:attrNameLst>
                                      </p:cBhvr>
                                      <p:to>
                                        <p:strVal val="visible"/>
                                      </p:to>
                                    </p:set>
                                    <p:animEffect transition="in" filter="wipe(up)">
                                      <p:cBhvr>
                                        <p:cTn id="12" dur="500"/>
                                        <p:tgtEl>
                                          <p:spTgt spid="36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69">
                                            <p:txEl>
                                              <p:pRg st="0" end="0"/>
                                            </p:txEl>
                                          </p:spTgt>
                                        </p:tgtEl>
                                        <p:attrNameLst>
                                          <p:attrName>style.visibility</p:attrName>
                                        </p:attrNameLst>
                                      </p:cBhvr>
                                      <p:to>
                                        <p:strVal val="visible"/>
                                      </p:to>
                                    </p:set>
                                    <p:animEffect transition="in" filter="wipe(up)">
                                      <p:cBhvr>
                                        <p:cTn id="15" dur="500"/>
                                        <p:tgtEl>
                                          <p:spTgt spid="36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72"/>
                                        </p:tgtEl>
                                        <p:attrNameLst>
                                          <p:attrName>style.visibility</p:attrName>
                                        </p:attrNameLst>
                                      </p:cBhvr>
                                      <p:to>
                                        <p:strVal val="visible"/>
                                      </p:to>
                                    </p:set>
                                    <p:animEffect transition="in" filter="wipe(up)">
                                      <p:cBhvr>
                                        <p:cTn id="20" dur="500"/>
                                        <p:tgtEl>
                                          <p:spTgt spid="37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371">
                                            <p:txEl>
                                              <p:pRg st="0" end="0"/>
                                            </p:txEl>
                                          </p:spTgt>
                                        </p:tgtEl>
                                        <p:attrNameLst>
                                          <p:attrName>style.visibility</p:attrName>
                                        </p:attrNameLst>
                                      </p:cBhvr>
                                      <p:to>
                                        <p:strVal val="visible"/>
                                      </p:to>
                                    </p:set>
                                    <p:animEffect transition="in" filter="wipe(up)">
                                      <p:cBhvr>
                                        <p:cTn id="23" dur="500"/>
                                        <p:tgtEl>
                                          <p:spTgt spid="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 grpId="0"/>
      <p:bldP spid="368" grpId="0" animBg="1"/>
      <p:bldP spid="369" grpId="0" build="p"/>
      <p:bldP spid="371" grpId="0" build="p"/>
      <p:bldP spid="37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46928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2646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4453" y="143469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10470" y="359756"/>
            <a:ext cx="8254175" cy="21384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099090" y="565263"/>
                <a:ext cx="6861033" cy="1754326"/>
              </a:xfrm>
              <a:prstGeom prst="rect">
                <a:avLst/>
              </a:prstGeom>
              <a:noFill/>
            </p:spPr>
            <p:txBody>
              <a:bodyPr wrap="square" rtlCol="0">
                <a:spAutoFit/>
              </a:bodyPr>
              <a:lstStyle/>
              <a:p>
                <a:pPr algn="just">
                  <a:lnSpc>
                    <a:spcPct val="150000"/>
                  </a:lnSpc>
                </a:pPr>
                <a:r>
                  <a:rPr lang="fr-FR" sz="2400" b="1" smtClean="0">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fr-FR" sz="2400">
                    <a:solidFill>
                      <a:schemeClr val="bg1"/>
                    </a:solidFill>
                    <a:latin typeface="Arial" panose="020B0604020202020204" pitchFamily="34" charset="0"/>
                    <a:ea typeface="Calibri" panose="020F0502020204030204" pitchFamily="34" charset="0"/>
                    <a:cs typeface="Arial" panose="020B0604020202020204" pitchFamily="34" charset="0"/>
                  </a:rPr>
                  <a:t> Cho hai vectơ </a:t>
                </a:r>
                <a14:m>
                  <m:oMath xmlns:m="http://schemas.openxmlformats.org/officeDocument/2006/math">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𝑢</m:t>
                        </m:r>
                      </m:e>
                    </m:acc>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m:t>
                        </m:r>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;2;1</m:t>
                        </m:r>
                      </m:e>
                    </m:d>
                  </m:oMath>
                </a14:m>
                <a:r>
                  <a:rPr lang="fr-FR" sz="2400" smtClean="0">
                    <a:solidFill>
                      <a:schemeClr val="bg1"/>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𝑣</m:t>
                        </m:r>
                      </m:e>
                    </m:acc>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0;</m:t>
                        </m:r>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𝑛</m:t>
                        </m:r>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𝑝</m:t>
                        </m:r>
                      </m:e>
                    </m:d>
                  </m:oMath>
                </a14:m>
                <a:r>
                  <a:rPr lang="fr-FR" sz="2400">
                    <a:solidFill>
                      <a:schemeClr val="bg1"/>
                    </a:solidFill>
                    <a:latin typeface="Arial" panose="020B0604020202020204" pitchFamily="34" charset="0"/>
                    <a:ea typeface="Calibri" panose="020F0502020204030204" pitchFamily="34" charset="0"/>
                    <a:cs typeface="Arial" panose="020B0604020202020204" pitchFamily="34" charset="0"/>
                  </a:rPr>
                  <a:t>. Biết rằng </a:t>
                </a:r>
                <a14:m>
                  <m:oMath xmlns:m="http://schemas.openxmlformats.org/officeDocument/2006/math">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𝑢</m:t>
                        </m:r>
                      </m:e>
                    </m:acc>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fr-FR"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𝑣</m:t>
                        </m:r>
                      </m:e>
                    </m:acc>
                  </m:oMath>
                </a14:m>
                <a:r>
                  <a:rPr lang="fr-FR" sz="2400">
                    <a:solidFill>
                      <a:schemeClr val="bg1"/>
                    </a:solidFill>
                    <a:latin typeface="Arial" panose="020B0604020202020204" pitchFamily="34" charset="0"/>
                    <a:ea typeface="Calibri" panose="020F0502020204030204" pitchFamily="34" charset="0"/>
                    <a:cs typeface="Arial" panose="020B0604020202020204" pitchFamily="34" charset="0"/>
                  </a:rPr>
                  <a:t>, hãy tính giá trị biểu thức</a:t>
                </a:r>
                <a:r>
                  <a:rPr lang="vi-VN" sz="24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𝑇</m:t>
                      </m:r>
                      <m:r>
                        <a:rPr lang="vi-VN"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vi-VN"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𝑚</m:t>
                      </m:r>
                      <m:r>
                        <a:rPr lang="vi-VN"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vi-VN"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𝑛</m:t>
                      </m:r>
                      <m:r>
                        <a:rPr lang="vi-VN"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vi-VN"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𝑝</m:t>
                      </m:r>
                    </m:oMath>
                  </m:oMathPara>
                </a14:m>
                <a:endParaRPr lang="en-US" sz="24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099090" y="565263"/>
                <a:ext cx="6861033" cy="1754326"/>
              </a:xfrm>
              <a:prstGeom prst="rect">
                <a:avLst/>
              </a:prstGeom>
              <a:blipFill>
                <a:blip r:embed="rId11"/>
                <a:stretch>
                  <a:fillRect l="-1332" r="-133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27791" y="4038805"/>
            <a:ext cx="4127087" cy="8940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1" y="2799919"/>
            <a:ext cx="4127087" cy="929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119584" y="4168665"/>
                <a:ext cx="2925545" cy="723275"/>
              </a:xfrm>
              <a:prstGeom prst="rect">
                <a:avLst/>
              </a:prstGeom>
              <a:noFill/>
            </p:spPr>
            <p:txBody>
              <a:bodyPr wrap="square" rtlCol="0">
                <a:spAutoFit/>
              </a:bodyPr>
              <a:lstStyle/>
              <a:p>
                <a:pPr marL="0" marR="3048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m:t>D</m:t>
                      </m:r>
                      <m:r>
                        <m:rPr>
                          <m:nor/>
                        </m:rPr>
                        <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m:t>. </m:t>
                      </m:r>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−1</m:t>
                      </m:r>
                    </m:oMath>
                  </m:oMathPara>
                </a14:m>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119584" y="4168665"/>
                <a:ext cx="2925545" cy="72327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873964" y="2912005"/>
                <a:ext cx="3098747" cy="646331"/>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sym typeface="Arial"/>
                        </a:rPr>
                        <m:t>B</m:t>
                      </m:r>
                      <m:r>
                        <m:rPr>
                          <m:nor/>
                        </m:rPr>
                        <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sym typeface="Arial"/>
                        </a:rPr>
                        <m:t>. </m:t>
                      </m:r>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oMath>
                  </m:oMathPara>
                </a14:m>
                <a:endParaRPr kumimoji="0" lang="en-US" sz="24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4873964" y="2912005"/>
                <a:ext cx="3098747" cy="646331"/>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86617" y="2830639"/>
            <a:ext cx="4127087" cy="9067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17" y="4037333"/>
            <a:ext cx="4127087" cy="9073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348550" y="3036688"/>
                <a:ext cx="21625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sym typeface="Arial"/>
                        </a:rPr>
                        <m:t>A</m:t>
                      </m:r>
                      <m:r>
                        <m:rPr>
                          <m:nor/>
                        </m:rPr>
                        <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sym typeface="Arial"/>
                        </a:rPr>
                        <m:t>. </m:t>
                      </m:r>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Arial" panose="020B0604020202020204" pitchFamily="34" charset="0"/>
                          <a:sym typeface="Arial"/>
                        </a:rPr>
                        <m:t>3</m:t>
                      </m:r>
                    </m:oMath>
                  </m:oMathPara>
                </a14:m>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348550" y="3036688"/>
                <a:ext cx="2162505" cy="46166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332648" y="4164624"/>
                <a:ext cx="2171448" cy="646331"/>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m:rPr>
                          <m:nor/>
                        </m:rPr>
                        <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sym typeface="Arial"/>
                        </a:rPr>
                        <m:t>C</m:t>
                      </m:r>
                      <m:r>
                        <m:rPr>
                          <m:nor/>
                        </m:rPr>
                        <a:rPr kumimoji="0" lang="vi-VN" sz="2400" b="0" i="0" u="none" strike="noStrike" kern="0" cap="none" spc="0" normalizeH="0" baseline="0" noProof="0" smtClean="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sym typeface="Arial"/>
                        </a:rPr>
                        <m:t>. </m:t>
                      </m:r>
                      <m:r>
                        <a:rPr kumimoji="0" lang="en-US" sz="2400" b="0" i="1" u="none" strike="noStrike" kern="0" cap="none" spc="0" normalizeH="0" baseline="0" noProof="0" smtClean="0">
                          <a:ln>
                            <a:noFill/>
                          </a:ln>
                          <a:solidFill>
                            <a:prstClr val="white"/>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oMath>
                  </m:oMathPara>
                </a14:m>
                <a:endParaRPr kumimoji="0" lang="en-US" sz="24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332648" y="4164624"/>
                <a:ext cx="2171448" cy="646331"/>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283345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3133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2628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10457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2" y="263552"/>
            <a:ext cx="8254175" cy="168205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1434820" y="462894"/>
                <a:ext cx="6051476" cy="1267463"/>
              </a:xfrm>
              <a:prstGeom prst="rect">
                <a:avLst/>
              </a:prstGeom>
              <a:noFill/>
            </p:spPr>
            <p:txBody>
              <a:bodyPr wrap="square" rtlCol="0">
                <a:spAutoFit/>
              </a:bodyPr>
              <a:lstStyle/>
              <a:p>
                <a:pPr algn="just">
                  <a:lnSpc>
                    <a:spcPct val="150000"/>
                  </a:lnSpc>
                  <a:spcBef>
                    <a:spcPts val="300"/>
                  </a:spcBef>
                  <a:spcAft>
                    <a:spcPts val="300"/>
                  </a:spcAft>
                </a:pPr>
                <a:r>
                  <a:rPr lang="fr-FR" sz="2400" b="1" smtClean="0">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fr-FR" sz="240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Cho hai điểm </a:t>
                </a:r>
                <a14:m>
                  <m:oMath xmlns:m="http://schemas.openxmlformats.org/officeDocument/2006/math">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m:t>
                    </m:r>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−1;−2;−2</m:t>
                        </m:r>
                      </m:e>
                    </m:d>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𝑁</m:t>
                    </m:r>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−3;4;1</m:t>
                        </m:r>
                      </m:e>
                    </m:d>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Hãy tính </a:t>
                </a:r>
                <a14:m>
                  <m:oMath xmlns:m="http://schemas.openxmlformats.org/officeDocument/2006/math">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𝑀𝑁</m:t>
                        </m:r>
                      </m:e>
                    </m:acc>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1434820" y="462894"/>
                <a:ext cx="6051476" cy="1267463"/>
              </a:xfrm>
              <a:prstGeom prst="rect">
                <a:avLst/>
              </a:prstGeom>
              <a:blipFill>
                <a:blip r:embed="rId11"/>
                <a:stretch>
                  <a:fillRect l="-1511" r="-1611" b="-3846"/>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6622" y="2451315"/>
            <a:ext cx="4127087" cy="9335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2466056"/>
            <a:ext cx="4127087" cy="93866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824829" y="2527143"/>
                <a:ext cx="2864576" cy="744819"/>
              </a:xfrm>
              <a:prstGeom prst="rect">
                <a:avLst/>
              </a:prstGeom>
              <a:noFill/>
            </p:spPr>
            <p:txBody>
              <a:bodyPr wrap="square" rtlCol="0">
                <a:spAutoFit/>
              </a:bodyPr>
              <a:lstStyle/>
              <a:p>
                <a:pPr marR="15240" lvl="0" algn="ctr" defTabSz="457200">
                  <a:lnSpc>
                    <a:spcPct val="150000"/>
                  </a:lnSpc>
                  <a:spcBef>
                    <a:spcPts val="150"/>
                  </a:spcBef>
                  <a:spcAft>
                    <a:spcPts val="150"/>
                  </a:spcAft>
                  <a:buClrTx/>
                  <a:defRPr/>
                </a:pPr>
                <a14:m>
                  <m:oMathPara xmlns:m="http://schemas.openxmlformats.org/officeDocument/2006/math">
                    <m:oMathParaPr>
                      <m:jc m:val="centerGroup"/>
                    </m:oMathParaPr>
                    <m:oMath xmlns:m="http://schemas.openxmlformats.org/officeDocument/2006/math">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 </m:t>
                      </m:r>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𝑀𝑁</m:t>
                          </m:r>
                        </m:e>
                      </m:acc>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−2;6;3</m:t>
                          </m:r>
                        </m:e>
                      </m:d>
                      <m:r>
                        <m:rPr>
                          <m:nor/>
                        </m:rPr>
                        <a:rPr lang="nl-NL" sz="2400">
                          <a:solidFill>
                            <a:schemeClr val="bg1"/>
                          </a:solidFill>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1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824829" y="2527143"/>
                <a:ext cx="2864576" cy="744819"/>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4916233" y="2542099"/>
                <a:ext cx="2888071" cy="751937"/>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 </m:t>
                      </m:r>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𝑀𝑁</m:t>
                          </m:r>
                        </m:e>
                      </m:acc>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2;6;3</m:t>
                          </m:r>
                        </m:e>
                      </m:d>
                    </m:oMath>
                  </m:oMathPara>
                </a14:m>
                <a:endParaRPr lang="en-US" sz="24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4916233" y="2542099"/>
                <a:ext cx="2888071" cy="751937"/>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9" y="3864459"/>
            <a:ext cx="4127087" cy="9468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853723"/>
            <a:ext cx="4127087" cy="9474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149118" y="3929388"/>
                <a:ext cx="3001101" cy="751937"/>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 </m:t>
                      </m:r>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𝑀𝑁</m:t>
                          </m:r>
                        </m:e>
                      </m:acc>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−4;2;−1</m:t>
                          </m:r>
                        </m:e>
                      </m:d>
                    </m:oMath>
                  </m:oMathPara>
                </a14:m>
                <a:endParaRPr lang="en-US" sz="24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149118" y="3929388"/>
                <a:ext cx="3001101" cy="75193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78048" y="3940674"/>
                <a:ext cx="3013512" cy="713465"/>
              </a:xfrm>
              <a:prstGeom prst="rect">
                <a:avLst/>
              </a:prstGeom>
              <a:noFill/>
            </p:spPr>
            <p:txBody>
              <a:bodyPr wrap="square" rtlCol="0">
                <a:spAutoFit/>
              </a:bodyPr>
              <a:lstStyle/>
              <a:p>
                <a:pPr marR="15240" lvl="0" algn="ctr" defTabSz="457200">
                  <a:lnSpc>
                    <a:spcPct val="150000"/>
                  </a:lnSpc>
                  <a:buClrTx/>
                </a:pPr>
                <a14:m>
                  <m:oMathPara xmlns:m="http://schemas.openxmlformats.org/officeDocument/2006/math">
                    <m:oMathParaPr>
                      <m:jc m:val="centerGroup"/>
                    </m:oMathParaPr>
                    <m:oMath xmlns:m="http://schemas.openxmlformats.org/officeDocument/2006/math">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 </m:t>
                      </m:r>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𝑀𝑁</m:t>
                          </m:r>
                        </m:e>
                      </m:acc>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−2;−6;−3</m:t>
                          </m:r>
                        </m:e>
                      </m:d>
                    </m:oMath>
                  </m:oMathPara>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78048" y="3940674"/>
                <a:ext cx="3013512" cy="713465"/>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357502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5518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99784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07016"/>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2" y="366919"/>
            <a:ext cx="8254175" cy="16758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3818" y="519259"/>
                <a:ext cx="7246904" cy="1215846"/>
              </a:xfrm>
              <a:prstGeom prst="rect">
                <a:avLst/>
              </a:prstGeom>
              <a:noFill/>
            </p:spPr>
            <p:txBody>
              <a:bodyPr wrap="square" rtlCol="0">
                <a:spAutoFit/>
              </a:bodyPr>
              <a:lstStyle/>
              <a:p>
                <a:pPr algn="just">
                  <a:lnSpc>
                    <a:spcPct val="150000"/>
                  </a:lnSpc>
                  <a:spcBef>
                    <a:spcPts val="300"/>
                  </a:spcBef>
                  <a:spcAft>
                    <a:spcPts val="300"/>
                  </a:spcAft>
                </a:pPr>
                <a:r>
                  <a:rPr lang="fr-FR" sz="2400" b="1" smtClean="0">
                    <a:solidFill>
                      <a:schemeClr val="bg1"/>
                    </a:solidFill>
                    <a:latin typeface="Arial" panose="020B0604020202020204" pitchFamily="34" charset="0"/>
                    <a:ea typeface="Calibri" panose="020F0502020204030204" pitchFamily="34" charset="0"/>
                    <a:cs typeface="Arial" panose="020B0604020202020204" pitchFamily="34" charset="0"/>
                  </a:rPr>
                  <a:t>Câu </a:t>
                </a:r>
                <a:r>
                  <a:rPr lang="fr-FR" sz="2400" b="1">
                    <a:solidFill>
                      <a:schemeClr val="bg1"/>
                    </a:solidFill>
                    <a:latin typeface="Arial" panose="020B0604020202020204" pitchFamily="34" charset="0"/>
                    <a:ea typeface="Calibri" panose="020F0502020204030204" pitchFamily="34" charset="0"/>
                    <a:cs typeface="Arial" panose="020B0604020202020204" pitchFamily="34" charset="0"/>
                  </a:rPr>
                  <a:t>4:</a:t>
                </a:r>
                <a:r>
                  <a:rPr lang="fr-FR" sz="240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Nếu ta có </a:t>
                </a:r>
                <a14:m>
                  <m:oMath xmlns:m="http://schemas.openxmlformats.org/officeDocument/2006/math">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𝑂𝑀</m:t>
                        </m:r>
                      </m:e>
                    </m:acc>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𝑎</m:t>
                    </m:r>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𝑖</m:t>
                        </m:r>
                      </m:e>
                    </m:acc>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𝑏</m:t>
                    </m:r>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𝑗</m:t>
                        </m:r>
                      </m:e>
                    </m:acc>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𝑐</m:t>
                    </m:r>
                    <m:acc>
                      <m:accPr>
                        <m:chr m:val="⃗"/>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𝑘</m:t>
                        </m:r>
                      </m:e>
                    </m:acc>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với </a:t>
                </a:r>
                <a14:m>
                  <m:oMath xmlns:m="http://schemas.openxmlformats.org/officeDocument/2006/math">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𝑎</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𝑏</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𝑐</m:t>
                    </m:r>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là các số thực. Thì điểm </a:t>
                </a:r>
                <a14:m>
                  <m:oMath xmlns:m="http://schemas.openxmlformats.org/officeDocument/2006/math">
                    <m: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m:t>
                    </m:r>
                  </m:oMath>
                </a14:m>
                <a:r>
                  <a:rPr lang="en-US" sz="2400">
                    <a:solidFill>
                      <a:schemeClr val="bg1"/>
                    </a:solidFill>
                    <a:latin typeface="Arial" panose="020B0604020202020204" pitchFamily="34" charset="0"/>
                    <a:ea typeface="Calibri" panose="020F0502020204030204" pitchFamily="34" charset="0"/>
                    <a:cs typeface="Arial" panose="020B0604020202020204" pitchFamily="34" charset="0"/>
                  </a:rPr>
                  <a:t> có tọa độ là</a:t>
                </a:r>
                <a:r>
                  <a:rPr lang="en-US" sz="240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4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3818" y="519259"/>
                <a:ext cx="7246904" cy="1215846"/>
              </a:xfrm>
              <a:prstGeom prst="rect">
                <a:avLst/>
              </a:prstGeom>
              <a:blipFill>
                <a:blip r:embed="rId11"/>
                <a:stretch>
                  <a:fillRect l="-1347" r="-1347" b="-10500"/>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65764" y="3871366"/>
            <a:ext cx="4127087" cy="9626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2516263"/>
            <a:ext cx="4127087" cy="96797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26778" y="3970054"/>
                <a:ext cx="2925545" cy="739626"/>
              </a:xfrm>
              <a:prstGeom prst="rect">
                <a:avLst/>
              </a:prstGeom>
              <a:noFill/>
            </p:spPr>
            <p:txBody>
              <a:bodyPr wrap="square" rtlCol="0">
                <a:spAutoFit/>
              </a:bodyPr>
              <a:lstStyle/>
              <a:p>
                <a:pPr marR="15240" lvl="0" algn="ctr" defTabSz="457200">
                  <a:lnSpc>
                    <a:spcPct val="150000"/>
                  </a:lnSpc>
                  <a:spcBef>
                    <a:spcPts val="150"/>
                  </a:spcBef>
                  <a:spcAft>
                    <a:spcPts val="150"/>
                  </a:spcAft>
                  <a:buClrTx/>
                  <a:defRPr/>
                </a:pPr>
                <a14:m>
                  <m:oMathPara xmlns:m="http://schemas.openxmlformats.org/officeDocument/2006/math">
                    <m:oMathParaPr>
                      <m:jc m:val="centerGroup"/>
                    </m:oMathParaPr>
                    <m:oMath xmlns:m="http://schemas.openxmlformats.org/officeDocument/2006/math">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C</m:t>
                      </m:r>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m:t>
                      </m:r>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𝑎</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𝑏</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𝑐</m:t>
                          </m:r>
                        </m:e>
                      </m:d>
                      <m:r>
                        <m:rPr>
                          <m:nor/>
                        </m:rPr>
                        <a:rPr lang="nl-NL" sz="2400">
                          <a:solidFill>
                            <a:schemeClr val="bg1"/>
                          </a:solidFill>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2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26778" y="3970054"/>
                <a:ext cx="2925545" cy="73962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234603" y="2641312"/>
                <a:ext cx="2796213" cy="646331"/>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centerGroup"/>
                    </m:oMathParaPr>
                    <m:oMath xmlns:m="http://schemas.openxmlformats.org/officeDocument/2006/math">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B</m:t>
                      </m:r>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m:t>
                      </m:r>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𝑎</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𝑏</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 −</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𝑐</m:t>
                          </m:r>
                        </m:e>
                      </m:d>
                    </m:oMath>
                  </m:oMathPara>
                </a14:m>
                <a:endParaRPr kumimoji="0" lang="en-US" sz="22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234603" y="2641312"/>
                <a:ext cx="2796213" cy="646331"/>
              </a:xfrm>
              <a:prstGeom prst="rect">
                <a:avLst/>
              </a:prstGeom>
              <a:blipFill>
                <a:blip r:embed="rId13"/>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9" y="3866701"/>
            <a:ext cx="4127087" cy="9763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4" y="2501353"/>
            <a:ext cx="4127087" cy="9770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234603" y="4026192"/>
                <a:ext cx="2162505" cy="684803"/>
              </a:xfrm>
              <a:prstGeom prst="rect">
                <a:avLst/>
              </a:prstGeom>
              <a:noFill/>
            </p:spPr>
            <p:txBody>
              <a:bodyPr wrap="square" rtlCol="0">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D</m:t>
                      </m:r>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m:t>
                      </m:r>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0;0;0</m:t>
                          </m:r>
                        </m:e>
                      </m:d>
                    </m:oMath>
                  </m:oMathPara>
                </a14:m>
                <a:endParaRPr lang="en-US" sz="24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234603" y="4026192"/>
                <a:ext cx="2162505" cy="68480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303827" y="2611039"/>
                <a:ext cx="2171448" cy="713978"/>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centerGroup"/>
                    </m:oMathParaPr>
                    <m:oMath xmlns:m="http://schemas.openxmlformats.org/officeDocument/2006/math">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A</m:t>
                      </m:r>
                      <m:r>
                        <m:rPr>
                          <m:nor/>
                        </m:rPr>
                        <a:rPr lang="nl-NL" sz="2400" smtClean="0">
                          <a:solidFill>
                            <a:schemeClr val="bg1"/>
                          </a:solidFill>
                          <a:latin typeface="Arial" panose="020B0604020202020204" pitchFamily="34" charset="0"/>
                          <a:ea typeface="Calibri" panose="020F0502020204030204" pitchFamily="34" charset="0"/>
                          <a:cs typeface="Arial" panose="020B0604020202020204" pitchFamily="34" charset="0"/>
                        </a:rPr>
                        <m:t>. </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𝑀</m:t>
                      </m:r>
                      <m:d>
                        <m:dPr>
                          <m:ctrlPr>
                            <a:rPr lang="en-US"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dPr>
                        <m:e>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𝑎</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𝑐</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𝑏</m:t>
                          </m:r>
                        </m:e>
                      </m:d>
                      <m:r>
                        <m:rPr>
                          <m:nor/>
                        </m:rPr>
                        <a:rPr lang="nl-NL" sz="2400">
                          <a:solidFill>
                            <a:schemeClr val="bg1"/>
                          </a:solidFill>
                          <a:latin typeface="Arial" panose="020B0604020202020204" pitchFamily="34" charset="0"/>
                          <a:ea typeface="Calibri" panose="020F0502020204030204" pitchFamily="34" charset="0"/>
                          <a:cs typeface="Arial" panose="020B0604020202020204" pitchFamily="34" charset="0"/>
                        </a:rPr>
                        <m:t>	</m:t>
                      </m:r>
                    </m:oMath>
                  </m:oMathPara>
                </a14:m>
                <a:endParaRPr kumimoji="0" lang="en-US" sz="22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303827" y="2611039"/>
                <a:ext cx="2171448" cy="713978"/>
              </a:xfrm>
              <a:prstGeom prst="rect">
                <a:avLst/>
              </a:prstGeom>
              <a:blipFill>
                <a:blip r:embed="rId15"/>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156822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5380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586227"/>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10457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0" y="287405"/>
            <a:ext cx="8254175" cy="26667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0" y="3253347"/>
            <a:ext cx="4127087" cy="6721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4" y="3269532"/>
            <a:ext cx="4127087" cy="67586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78048" y="3293683"/>
                <a:ext cx="2864576" cy="579646"/>
              </a:xfrm>
              <a:prstGeom prst="rect">
                <a:avLst/>
              </a:prstGeom>
              <a:noFill/>
            </p:spPr>
            <p:txBody>
              <a:bodyPr wrap="square" rtlCol="0">
                <a:spAutoFit/>
              </a:bodyPr>
              <a:lstStyle/>
              <a:p>
                <a:pPr marR="15240" lvl="0" algn="ctr" defTabSz="457200">
                  <a:lnSpc>
                    <a:spcPct val="150000"/>
                  </a:lnSpc>
                  <a:spcBef>
                    <a:spcPts val="150"/>
                  </a:spcBef>
                  <a:spcAft>
                    <a:spcPts val="150"/>
                  </a:spcAft>
                  <a:buClrTx/>
                  <a:defRPr/>
                </a:pPr>
                <a14:m>
                  <m:oMathPara xmlns:m="http://schemas.openxmlformats.org/officeDocument/2006/math">
                    <m:oMathParaPr>
                      <m:jc m:val="centerGroup"/>
                    </m:oMathParaPr>
                    <m:oMath xmlns:m="http://schemas.openxmlformats.org/officeDocument/2006/math">
                      <m:r>
                        <m:rPr>
                          <m:nor/>
                        </m:rPr>
                        <a:rPr lang="nl-NL" sz="2000">
                          <a:solidFill>
                            <a:prstClr val="white"/>
                          </a:solidFill>
                          <a:latin typeface="Arial" panose="020B0604020202020204" pitchFamily="34" charset="0"/>
                          <a:ea typeface="Calibri" panose="020F0502020204030204" pitchFamily="34" charset="0"/>
                          <a:cs typeface="Arial" panose="020B0604020202020204" pitchFamily="34" charset="0"/>
                        </a:rPr>
                        <m:t>A</m:t>
                      </m:r>
                      <m:r>
                        <m:rPr>
                          <m:nor/>
                        </m:rPr>
                        <a:rPr lang="nl-NL" sz="2000">
                          <a:solidFill>
                            <a:prstClr val="white"/>
                          </a:solidFill>
                          <a:latin typeface="Arial" panose="020B0604020202020204" pitchFamily="34" charset="0"/>
                          <a:ea typeface="Calibri" panose="020F0502020204030204" pitchFamily="34" charset="0"/>
                          <a:cs typeface="Arial" panose="020B0604020202020204" pitchFamily="34" charset="0"/>
                        </a:rPr>
                        <m:t>. </m:t>
                      </m:r>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𝐷</m:t>
                      </m:r>
                      <m:d>
                        <m:dPr>
                          <m:ctrlPr>
                            <a:rPr lang="en-US"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−1;2;4</m:t>
                          </m:r>
                        </m:e>
                      </m:d>
                    </m:oMath>
                  </m:oMathPara>
                </a14:m>
                <a:endParaRPr lang="en-US" sz="19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78048" y="3293683"/>
                <a:ext cx="2864576" cy="57964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105135" y="3317130"/>
                <a:ext cx="2888071" cy="592470"/>
              </a:xfrm>
              <a:prstGeom prst="rect">
                <a:avLst/>
              </a:prstGeom>
              <a:noFill/>
            </p:spPr>
            <p:txBody>
              <a:bodyPr wrap="square" rtlCol="0">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nl-NL" sz="2000">
                          <a:solidFill>
                            <a:prstClr val="white"/>
                          </a:solidFill>
                          <a:latin typeface="Arial" panose="020B0604020202020204" pitchFamily="34" charset="0"/>
                          <a:ea typeface="Calibri" panose="020F0502020204030204" pitchFamily="34" charset="0"/>
                          <a:cs typeface="Arial" panose="020B0604020202020204" pitchFamily="34" charset="0"/>
                        </a:rPr>
                        <m:t>B</m:t>
                      </m:r>
                      <m:r>
                        <m:rPr>
                          <m:nor/>
                        </m:rPr>
                        <a:rPr lang="nl-NL" sz="2000">
                          <a:solidFill>
                            <a:prstClr val="white"/>
                          </a:solidFill>
                          <a:latin typeface="Arial" panose="020B0604020202020204" pitchFamily="34" charset="0"/>
                          <a:ea typeface="Calibri" panose="020F0502020204030204" pitchFamily="34" charset="0"/>
                          <a:cs typeface="Arial" panose="020B0604020202020204" pitchFamily="34" charset="0"/>
                        </a:rPr>
                        <m:t>. </m:t>
                      </m:r>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𝐷</m:t>
                      </m:r>
                      <m:d>
                        <m:dPr>
                          <m:ctrlPr>
                            <a:rPr lang="en-US"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1;2;4</m:t>
                          </m:r>
                        </m:e>
                      </m:d>
                    </m:oMath>
                  </m:oMathPara>
                </a14:m>
                <a:endParaRPr lang="en-US" sz="2000">
                  <a:solidFill>
                    <a:prstClr val="white"/>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105135" y="3317130"/>
                <a:ext cx="2888071" cy="592470"/>
              </a:xfrm>
              <a:prstGeom prst="rect">
                <a:avLst/>
              </a:prstGeom>
              <a:blipFill>
                <a:blip r:embed="rId12"/>
                <a:stretch>
                  <a:fillRect/>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07" y="4217003"/>
            <a:ext cx="4127087" cy="6817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0" y="4206439"/>
            <a:ext cx="4127087" cy="6821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212728" y="4262999"/>
                <a:ext cx="3001101" cy="592470"/>
              </a:xfrm>
              <a:prstGeom prst="rect">
                <a:avLst/>
              </a:prstGeom>
              <a:noFill/>
            </p:spPr>
            <p:txBody>
              <a:bodyPr wrap="square" rtlCol="0">
                <a:spAutoFit/>
              </a:bodyPr>
              <a:lstStyle/>
              <a:p>
                <a:pPr lvl="0"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m:rPr>
                          <m:nor/>
                        </m:rPr>
                        <a:rPr lang="nl-NL" sz="2000">
                          <a:solidFill>
                            <a:prstClr val="white"/>
                          </a:solidFill>
                          <a:latin typeface="Arial" panose="020B0604020202020204" pitchFamily="34" charset="0"/>
                          <a:ea typeface="Calibri" panose="020F0502020204030204" pitchFamily="34" charset="0"/>
                          <a:cs typeface="Arial" panose="020B0604020202020204" pitchFamily="34" charset="0"/>
                        </a:rPr>
                        <m:t>D</m:t>
                      </m:r>
                      <m:r>
                        <m:rPr>
                          <m:nor/>
                        </m:rPr>
                        <a:rPr lang="nl-NL" sz="2000">
                          <a:solidFill>
                            <a:prstClr val="white"/>
                          </a:solidFill>
                          <a:latin typeface="Arial" panose="020B0604020202020204" pitchFamily="34" charset="0"/>
                          <a:ea typeface="Calibri" panose="020F0502020204030204" pitchFamily="34" charset="0"/>
                          <a:cs typeface="Arial" panose="020B0604020202020204" pitchFamily="34" charset="0"/>
                        </a:rPr>
                        <m:t>. </m:t>
                      </m:r>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𝐷</m:t>
                      </m:r>
                      <m:d>
                        <m:dPr>
                          <m:ctrlPr>
                            <a:rPr lang="en-US"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1;2; −4</m:t>
                          </m:r>
                        </m:e>
                      </m:d>
                    </m:oMath>
                  </m:oMathPara>
                </a14:m>
                <a:endParaRPr lang="en-US" sz="2000">
                  <a:solidFill>
                    <a:prstClr val="white"/>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212728" y="4262999"/>
                <a:ext cx="3001101" cy="59247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978048" y="4258382"/>
                <a:ext cx="3013512" cy="553998"/>
              </a:xfrm>
              <a:prstGeom prst="rect">
                <a:avLst/>
              </a:prstGeom>
              <a:noFill/>
            </p:spPr>
            <p:txBody>
              <a:bodyPr wrap="square" rtlCol="0">
                <a:spAutoFit/>
              </a:bodyPr>
              <a:lstStyle/>
              <a:p>
                <a:pPr marR="15240" lvl="0" algn="ctr" defTabSz="457200">
                  <a:lnSpc>
                    <a:spcPct val="150000"/>
                  </a:lnSpc>
                  <a:buClrTx/>
                  <a:defRPr/>
                </a:pPr>
                <a14:m>
                  <m:oMathPara xmlns:m="http://schemas.openxmlformats.org/officeDocument/2006/math">
                    <m:oMathParaPr>
                      <m:jc m:val="centerGroup"/>
                    </m:oMathParaPr>
                    <m:oMath xmlns:m="http://schemas.openxmlformats.org/officeDocument/2006/math">
                      <m:r>
                        <m:rPr>
                          <m:nor/>
                        </m:rPr>
                        <a:rPr lang="nl-NL" sz="2000">
                          <a:solidFill>
                            <a:prstClr val="white"/>
                          </a:solidFill>
                          <a:latin typeface="Arial" panose="020B0604020202020204" pitchFamily="34" charset="0"/>
                          <a:ea typeface="Calibri" panose="020F0502020204030204" pitchFamily="34" charset="0"/>
                          <a:cs typeface="Arial" panose="020B0604020202020204" pitchFamily="34" charset="0"/>
                        </a:rPr>
                        <m:t>C</m:t>
                      </m:r>
                      <m:r>
                        <m:rPr>
                          <m:nor/>
                        </m:rPr>
                        <a:rPr lang="nl-NL" sz="2000">
                          <a:solidFill>
                            <a:prstClr val="white"/>
                          </a:solidFill>
                          <a:latin typeface="Arial" panose="020B0604020202020204" pitchFamily="34" charset="0"/>
                          <a:ea typeface="Calibri" panose="020F0502020204030204" pitchFamily="34" charset="0"/>
                          <a:cs typeface="Arial" panose="020B0604020202020204" pitchFamily="34" charset="0"/>
                        </a:rPr>
                        <m:t>. </m:t>
                      </m:r>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𝐷</m:t>
                      </m:r>
                      <m:d>
                        <m:dPr>
                          <m:ctrlPr>
                            <a:rPr lang="en-US"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ctrlPr>
                        </m:dPr>
                        <m:e>
                          <m:r>
                            <a:rPr lang="nl-NL" sz="2000" i="1">
                              <a:solidFill>
                                <a:prstClr val="white"/>
                              </a:solidFill>
                              <a:latin typeface="Cambria Math" panose="02040503050406030204" pitchFamily="18" charset="0"/>
                              <a:ea typeface="Calibri" panose="020F0502020204030204" pitchFamily="34" charset="0"/>
                              <a:cs typeface="Times New Roman" panose="02020603050405020304" pitchFamily="18" charset="0"/>
                            </a:rPr>
                            <m:t>−1;−2;4</m:t>
                          </m:r>
                        </m:e>
                      </m:d>
                    </m:oMath>
                  </m:oMathPara>
                </a14:m>
                <a:endParaRPr lang="en-US" sz="19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978048" y="4258382"/>
                <a:ext cx="3013512" cy="553998"/>
              </a:xfrm>
              <a:prstGeom prst="rect">
                <a:avLst/>
              </a:prstGeom>
              <a:blipFill>
                <a:blip r:embed="rId14"/>
                <a:stretch>
                  <a:fillRect/>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9366864" y="2887824"/>
            <a:ext cx="365523" cy="365523"/>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605F6AC-8356-4661-B6A4-309609CF4CCF}"/>
                  </a:ext>
                </a:extLst>
              </p:cNvPr>
              <p:cNvSpPr txBox="1"/>
              <p:nvPr/>
            </p:nvSpPr>
            <p:spPr>
              <a:xfrm>
                <a:off x="767831" y="458844"/>
                <a:ext cx="3943780" cy="2400657"/>
              </a:xfrm>
              <a:prstGeom prst="rect">
                <a:avLst/>
              </a:prstGeom>
              <a:noFill/>
            </p:spPr>
            <p:txBody>
              <a:bodyPr wrap="square" rtlCol="0">
                <a:spAutoFit/>
              </a:bodyPr>
              <a:lstStyle/>
              <a:p>
                <a:pPr algn="just">
                  <a:lnSpc>
                    <a:spcPct val="150000"/>
                  </a:lnSpc>
                  <a:spcBef>
                    <a:spcPts val="300"/>
                  </a:spcBef>
                  <a:spcAft>
                    <a:spcPts val="300"/>
                  </a:spcAft>
                </a:pPr>
                <a:r>
                  <a:rPr lang="fr-FR" sz="2000" b="1" smtClean="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fr-FR" sz="2000">
                    <a:solidFill>
                      <a:schemeClr val="bg1"/>
                    </a:solidFill>
                    <a:latin typeface="Arial" panose="020B0604020202020204" pitchFamily="34" charset="0"/>
                    <a:ea typeface="Calibri" panose="020F0502020204030204" pitchFamily="34" charset="0"/>
                    <a:cs typeface="Arial" panose="020B0604020202020204" pitchFamily="34" charset="0"/>
                  </a:rPr>
                  <a:t> </a:t>
                </a:r>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Trên hệ tọa độ </a:t>
                </a:r>
                <a14:m>
                  <m:oMath xmlns:m="http://schemas.openxmlformats.org/officeDocument/2006/math">
                    <m:r>
                      <a:rPr lang="vi-VN"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vi-VN" sz="2000">
                    <a:solidFill>
                      <a:schemeClr val="bg1"/>
                    </a:solidFill>
                    <a:latin typeface="Arial" panose="020B0604020202020204" pitchFamily="34" charset="0"/>
                    <a:ea typeface="Calibri" panose="020F0502020204030204" pitchFamily="34" charset="0"/>
                    <a:cs typeface="Arial" panose="020B0604020202020204" pitchFamily="34" charset="0"/>
                  </a:rPr>
                  <a:t>, c</a:t>
                </a:r>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ho hình hộp </a:t>
                </a:r>
                <a14:m>
                  <m:oMath xmlns:m="http://schemas.openxmlformats.org/officeDocument/2006/math">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𝐴𝐵𝐶𝐷</m:t>
                    </m:r>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m:t>
                    </m:r>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𝐵</m:t>
                    </m:r>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𝐶</m:t>
                    </m:r>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𝐷</m:t>
                    </m:r>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 với các đỉnh có tọa độ như hình vẽ. Biết rằng </a:t>
                </a:r>
                <a14:m>
                  <m:oMath xmlns:m="http://schemas.openxmlformats.org/officeDocument/2006/math">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 là hình bình hành. Tính tọa độ của đỉnh </a:t>
                </a:r>
                <a14:m>
                  <m:oMath xmlns:m="http://schemas.openxmlformats.org/officeDocument/2006/math">
                    <m:r>
                      <a:rPr lang="en-US" sz="2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𝐷</m:t>
                    </m:r>
                  </m:oMath>
                </a14:m>
                <a:r>
                  <a:rPr lang="en-US" sz="200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US" sz="2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767831" y="458844"/>
                <a:ext cx="3943780" cy="2400657"/>
              </a:xfrm>
              <a:prstGeom prst="rect">
                <a:avLst/>
              </a:prstGeom>
              <a:blipFill>
                <a:blip r:embed="rId16"/>
                <a:stretch>
                  <a:fillRect l="-1700" r="-1546" b="-1269"/>
                </a:stretch>
              </a:blipFill>
            </p:spPr>
            <p:txBody>
              <a:bodyPr/>
              <a:lstStyle/>
              <a:p>
                <a:r>
                  <a:rPr lang="en-US">
                    <a:noFill/>
                  </a:rPr>
                  <a:t> </a:t>
                </a:r>
              </a:p>
            </p:txBody>
          </p:sp>
        </mc:Fallback>
      </mc:AlternateContent>
      <p:pic>
        <p:nvPicPr>
          <p:cNvPr id="20" name="Picture 19"/>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4862731" y="688514"/>
            <a:ext cx="3287488" cy="1804947"/>
          </a:xfrm>
          <a:prstGeom prst="rect">
            <a:avLst/>
          </a:prstGeom>
        </p:spPr>
      </p:pic>
    </p:spTree>
    <p:extLst>
      <p:ext uri="{BB962C8B-B14F-4D97-AF65-F5344CB8AC3E}">
        <p14:creationId xmlns:p14="http://schemas.microsoft.com/office/powerpoint/2010/main" val="220040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32" name="Google Shape;932;p55"/>
          <p:cNvGrpSpPr/>
          <p:nvPr/>
        </p:nvGrpSpPr>
        <p:grpSpPr>
          <a:xfrm>
            <a:off x="8266646" y="4349363"/>
            <a:ext cx="661005" cy="651013"/>
            <a:chOff x="8397275" y="2953713"/>
            <a:chExt cx="1302374" cy="1294050"/>
          </a:xfrm>
        </p:grpSpPr>
        <p:sp>
          <p:nvSpPr>
            <p:cNvPr id="933" name="Google Shape;933;p55"/>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34" name="Google Shape;934;p55"/>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935" name="Google Shape;935;p55"/>
          <p:cNvGrpSpPr/>
          <p:nvPr/>
        </p:nvGrpSpPr>
        <p:grpSpPr>
          <a:xfrm rot="-796720">
            <a:off x="8075007" y="54434"/>
            <a:ext cx="989260" cy="809427"/>
            <a:chOff x="9656" y="159686"/>
            <a:chExt cx="1608914" cy="1427937"/>
          </a:xfrm>
        </p:grpSpPr>
        <p:sp>
          <p:nvSpPr>
            <p:cNvPr id="936" name="Google Shape;936;p55"/>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937" name="Google Shape;937;p55"/>
            <p:cNvPicPr preferRelativeResize="0"/>
            <p:nvPr/>
          </p:nvPicPr>
          <p:blipFill>
            <a:blip r:embed="rId4">
              <a:alphaModFix/>
            </a:blip>
            <a:stretch>
              <a:fillRect/>
            </a:stretch>
          </p:blipFill>
          <p:spPr>
            <a:xfrm>
              <a:off x="219225" y="363900"/>
              <a:ext cx="1189799" cy="1045549"/>
            </a:xfrm>
            <a:prstGeom prst="rect">
              <a:avLst/>
            </a:prstGeom>
            <a:noFill/>
            <a:ln>
              <a:noFill/>
            </a:ln>
          </p:spPr>
        </p:pic>
      </p:grpSp>
      <p:sp>
        <p:nvSpPr>
          <p:cNvPr id="12" name="Google Shape;672;p50"/>
          <p:cNvSpPr txBox="1">
            <a:spLocks/>
          </p:cNvSpPr>
          <p:nvPr/>
        </p:nvSpPr>
        <p:spPr>
          <a:xfrm>
            <a:off x="2543589" y="539176"/>
            <a:ext cx="4453559" cy="457876"/>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vi-VN" sz="23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13" name="Rectangle 12"/>
              <p:cNvSpPr/>
              <p:nvPr/>
            </p:nvSpPr>
            <p:spPr>
              <a:xfrm>
                <a:off x="1263429" y="1219701"/>
                <a:ext cx="7538665" cy="3534173"/>
              </a:xfrm>
              <a:prstGeom prst="rect">
                <a:avLst/>
              </a:prstGeom>
            </p:spPr>
            <p:txBody>
              <a:bodyPr wrap="square">
                <a:spAutoFit/>
              </a:bodyPr>
              <a:lstStyle/>
              <a:p>
                <a:pPr>
                  <a:lnSpc>
                    <a:spcPct val="200000"/>
                  </a:lnSpc>
                  <a:spcBef>
                    <a:spcPts val="300"/>
                  </a:spcBef>
                  <a:spcAft>
                    <a:spcPts val="300"/>
                  </a:spcAft>
                </a:pPr>
                <a:r>
                  <a:rPr lang="en-US" sz="1700" b="1">
                    <a:latin typeface="+mn-lt"/>
                    <a:ea typeface="Calibri" panose="020F0502020204030204" pitchFamily="34" charset="0"/>
                    <a:cs typeface="Times New Roman" panose="02020603050405020304" pitchFamily="18" charset="0"/>
                  </a:rPr>
                  <a:t>Câu 1: </a:t>
                </a:r>
                <a:r>
                  <a:rPr lang="en-US" sz="1700">
                    <a:latin typeface="+mn-lt"/>
                    <a:ea typeface="Calibri" panose="020F0502020204030204" pitchFamily="34" charset="0"/>
                    <a:cs typeface="Times New Roman" panose="02020603050405020304" pitchFamily="18" charset="0"/>
                  </a:rPr>
                  <a:t>Trong không gian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en-US" sz="1700">
                    <a:latin typeface="+mn-lt"/>
                    <a:ea typeface="Calibri" panose="020F0502020204030204" pitchFamily="34" charset="0"/>
                    <a:cs typeface="Times New Roman" panose="02020603050405020304" pitchFamily="18" charset="0"/>
                  </a:rPr>
                  <a:t>, cho ba điểm</a:t>
                </a:r>
                <a:r>
                  <a:rPr lang="en-US" sz="1700" smtClean="0">
                    <a:latin typeface="+mn-lt"/>
                    <a:ea typeface="Calibri" panose="020F0502020204030204" pitchFamily="34" charset="0"/>
                    <a:cs typeface="Times New Roman" panose="02020603050405020304" pitchFamily="18" charset="0"/>
                  </a:rPr>
                  <a:t>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2;2;2</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𝐵</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0;1;−1</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𝐶</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2;3;4</m:t>
                        </m:r>
                      </m:e>
                    </m: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effectLst/>
                  <a:latin typeface="+mn-lt"/>
                  <a:ea typeface="Arial" panose="020B0604020202020204" pitchFamily="34" charset="0"/>
                  <a:cs typeface="Times New Roman" panose="02020603050405020304" pitchFamily="18" charset="0"/>
                </a:endParaRPr>
              </a:p>
              <a:p>
                <a:pPr>
                  <a:lnSpc>
                    <a:spcPct val="250000"/>
                  </a:lnSpc>
                </a:pPr>
                <a:r>
                  <a:rPr lang="en-US" sz="1700">
                    <a:latin typeface="+mn-lt"/>
                    <a:ea typeface="Calibri" panose="020F0502020204030204" pitchFamily="34" charset="0"/>
                    <a:cs typeface="Times New Roman" panose="02020603050405020304" pitchFamily="18" charset="0"/>
                  </a:rPr>
                  <a:t>a)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𝑂𝐴</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2;2;2</m:t>
                        </m:r>
                      </m:e>
                    </m:d>
                  </m:oMath>
                </a14:m>
                <a:r>
                  <a:rPr lang="en-US" sz="1700">
                    <a:latin typeface="+mn-lt"/>
                    <a:ea typeface="Calibri" panose="020F0502020204030204" pitchFamily="34" charset="0"/>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nSpc>
                    <a:spcPct val="250000"/>
                  </a:lnSpc>
                </a:pPr>
                <a:r>
                  <a:rPr lang="en-US" sz="1700">
                    <a:latin typeface="+mn-lt"/>
                    <a:ea typeface="Calibri" panose="020F0502020204030204" pitchFamily="34" charset="0"/>
                    <a:cs typeface="Times New Roman" panose="02020603050405020304" pitchFamily="18" charset="0"/>
                  </a:rPr>
                  <a:t>b)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𝑂𝐵</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𝑗</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𝑘</m:t>
                        </m:r>
                      </m:e>
                    </m:acc>
                  </m:oMath>
                </a14:m>
                <a:r>
                  <a:rPr lang="en-US" sz="1700">
                    <a:latin typeface="+mn-lt"/>
                    <a:ea typeface="Calibri" panose="020F0502020204030204" pitchFamily="34" charset="0"/>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nSpc>
                    <a:spcPct val="250000"/>
                  </a:lnSpc>
                </a:pPr>
                <a:r>
                  <a:rPr lang="en-US" sz="1700">
                    <a:latin typeface="+mn-lt"/>
                    <a:ea typeface="Calibri" panose="020F0502020204030204" pitchFamily="34" charset="0"/>
                    <a:cs typeface="Times New Roman" panose="02020603050405020304" pitchFamily="18" charset="0"/>
                  </a:rPr>
                  <a:t>c)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𝐶𝐴</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0;1;2</m:t>
                        </m:r>
                      </m:e>
                    </m: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effectLst/>
                  <a:latin typeface="+mn-lt"/>
                  <a:ea typeface="Arial" panose="020B0604020202020204" pitchFamily="34" charset="0"/>
                  <a:cs typeface="Times New Roman" panose="02020603050405020304" pitchFamily="18" charset="0"/>
                </a:endParaRPr>
              </a:p>
              <a:p>
                <a:pPr>
                  <a:lnSpc>
                    <a:spcPct val="250000"/>
                  </a:lnSpc>
                </a:pPr>
                <a:r>
                  <a:rPr lang="en-US" sz="1700">
                    <a:latin typeface="+mn-lt"/>
                    <a:ea typeface="Calibri" panose="020F0502020204030204" pitchFamily="34" charset="0"/>
                    <a:cs typeface="Times New Roman" panose="02020603050405020304" pitchFamily="18" charset="0"/>
                  </a:rPr>
                  <a:t>d) Tọa độ của điểm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𝐷</m:t>
                    </m:r>
                  </m:oMath>
                </a14:m>
                <a:r>
                  <a:rPr lang="en-US" sz="1700">
                    <a:latin typeface="+mn-lt"/>
                    <a:ea typeface="Calibri" panose="020F0502020204030204" pitchFamily="34" charset="0"/>
                    <a:cs typeface="Times New Roman" panose="02020603050405020304" pitchFamily="18" charset="0"/>
                  </a:rPr>
                  <a:t> sao cho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1700">
                    <a:latin typeface="+mn-lt"/>
                    <a:ea typeface="Calibri" panose="020F0502020204030204" pitchFamily="34" charset="0"/>
                    <a:cs typeface="Times New Roman" panose="02020603050405020304" pitchFamily="18" charset="0"/>
                  </a:rPr>
                  <a:t> là hình bình hành là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4;4;2</m:t>
                        </m:r>
                      </m:e>
                    </m: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263429" y="1219701"/>
                <a:ext cx="7538665" cy="3534173"/>
              </a:xfrm>
              <a:prstGeom prst="rect">
                <a:avLst/>
              </a:prstGeom>
              <a:blipFill>
                <a:blip r:embed="rId5"/>
                <a:stretch>
                  <a:fillRect l="-485"/>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647064" y="2118732"/>
            <a:ext cx="406774" cy="386837"/>
          </a:xfrm>
          <a:prstGeom prst="rect">
            <a:avLst/>
          </a:prstGeom>
        </p:spPr>
      </p:pic>
      <p:pic>
        <p:nvPicPr>
          <p:cNvPr id="15" name="Picture 14"/>
          <p:cNvPicPr>
            <a:picLocks noChangeAspect="1"/>
          </p:cNvPicPr>
          <p:nvPr/>
        </p:nvPicPr>
        <p:blipFill>
          <a:blip r:embed="rId7"/>
          <a:stretch>
            <a:fillRect/>
          </a:stretch>
        </p:blipFill>
        <p:spPr>
          <a:xfrm>
            <a:off x="615260" y="4248802"/>
            <a:ext cx="413466" cy="378361"/>
          </a:xfrm>
          <a:prstGeom prst="rect">
            <a:avLst/>
          </a:prstGeom>
        </p:spPr>
      </p:pic>
      <p:pic>
        <p:nvPicPr>
          <p:cNvPr id="16" name="Picture 15"/>
          <p:cNvPicPr>
            <a:picLocks noChangeAspect="1"/>
          </p:cNvPicPr>
          <p:nvPr/>
        </p:nvPicPr>
        <p:blipFill>
          <a:blip r:embed="rId6"/>
          <a:stretch>
            <a:fillRect/>
          </a:stretch>
        </p:blipFill>
        <p:spPr>
          <a:xfrm>
            <a:off x="639113" y="2854317"/>
            <a:ext cx="406774" cy="386837"/>
          </a:xfrm>
          <a:prstGeom prst="rect">
            <a:avLst/>
          </a:prstGeom>
        </p:spPr>
      </p:pic>
      <p:pic>
        <p:nvPicPr>
          <p:cNvPr id="17" name="Picture 16"/>
          <p:cNvPicPr>
            <a:picLocks noChangeAspect="1"/>
          </p:cNvPicPr>
          <p:nvPr/>
        </p:nvPicPr>
        <p:blipFill>
          <a:blip r:embed="rId7"/>
          <a:stretch>
            <a:fillRect/>
          </a:stretch>
        </p:blipFill>
        <p:spPr>
          <a:xfrm>
            <a:off x="615260" y="3597853"/>
            <a:ext cx="413466" cy="378361"/>
          </a:xfrm>
          <a:prstGeom prst="rect">
            <a:avLst/>
          </a:prstGeom>
        </p:spPr>
      </p:pic>
    </p:spTree>
    <p:extLst>
      <p:ext uri="{BB962C8B-B14F-4D97-AF65-F5344CB8AC3E}">
        <p14:creationId xmlns:p14="http://schemas.microsoft.com/office/powerpoint/2010/main" val="362151285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32" name="Google Shape;932;p55"/>
          <p:cNvGrpSpPr/>
          <p:nvPr/>
        </p:nvGrpSpPr>
        <p:grpSpPr>
          <a:xfrm>
            <a:off x="8266646" y="4349363"/>
            <a:ext cx="661005" cy="651013"/>
            <a:chOff x="8397275" y="2953713"/>
            <a:chExt cx="1302374" cy="1294050"/>
          </a:xfrm>
        </p:grpSpPr>
        <p:sp>
          <p:nvSpPr>
            <p:cNvPr id="933" name="Google Shape;933;p55"/>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34" name="Google Shape;934;p55"/>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935" name="Google Shape;935;p55"/>
          <p:cNvGrpSpPr/>
          <p:nvPr/>
        </p:nvGrpSpPr>
        <p:grpSpPr>
          <a:xfrm rot="-796720">
            <a:off x="8075007" y="54434"/>
            <a:ext cx="989260" cy="809427"/>
            <a:chOff x="9656" y="159686"/>
            <a:chExt cx="1608914" cy="1427937"/>
          </a:xfrm>
        </p:grpSpPr>
        <p:sp>
          <p:nvSpPr>
            <p:cNvPr id="936" name="Google Shape;936;p55"/>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937" name="Google Shape;937;p55"/>
            <p:cNvPicPr preferRelativeResize="0"/>
            <p:nvPr/>
          </p:nvPicPr>
          <p:blipFill>
            <a:blip r:embed="rId4">
              <a:alphaModFix/>
            </a:blip>
            <a:stretch>
              <a:fillRect/>
            </a:stretch>
          </p:blipFill>
          <p:spPr>
            <a:xfrm>
              <a:off x="219225" y="363900"/>
              <a:ext cx="1189799" cy="1045549"/>
            </a:xfrm>
            <a:prstGeom prst="rect">
              <a:avLst/>
            </a:prstGeom>
            <a:noFill/>
            <a:ln>
              <a:noFill/>
            </a:ln>
          </p:spPr>
        </p:pic>
      </p:grpSp>
      <p:sp>
        <p:nvSpPr>
          <p:cNvPr id="12" name="Google Shape;672;p50"/>
          <p:cNvSpPr txBox="1">
            <a:spLocks/>
          </p:cNvSpPr>
          <p:nvPr/>
        </p:nvSpPr>
        <p:spPr>
          <a:xfrm>
            <a:off x="2543589" y="539176"/>
            <a:ext cx="4453559" cy="457876"/>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marL="0" marR="0" lvl="0" indent="0" algn="ctr" defTabSz="914400" rtl="0" eaLnBrk="1" fontAlgn="auto" latinLnBrk="0" hangingPunct="1">
              <a:lnSpc>
                <a:spcPct val="100000"/>
              </a:lnSpc>
              <a:spcBef>
                <a:spcPts val="0"/>
              </a:spcBef>
              <a:spcAft>
                <a:spcPts val="0"/>
              </a:spcAft>
              <a:buClr>
                <a:srgbClr val="143E63"/>
              </a:buClr>
              <a:buSzPts val="3000"/>
              <a:buFont typeface="Merriweather Sans"/>
              <a:buNone/>
              <a:tabLst/>
              <a:defRPr/>
            </a:pPr>
            <a:r>
              <a:rPr kumimoji="0" lang="vi-VN" sz="2300" b="1" i="0" u="none" strike="noStrike" kern="0" cap="none" spc="0" normalizeH="0" baseline="0" noProof="0">
                <a:ln>
                  <a:noFill/>
                </a:ln>
                <a:solidFill>
                  <a:srgbClr val="34679A"/>
                </a:solidFill>
                <a:effectLst/>
                <a:uLnTx/>
                <a:uFillTx/>
                <a:latin typeface="Arial"/>
                <a:cs typeface="Merriweather Sans"/>
                <a:sym typeface="Merriweather Sans"/>
              </a:rPr>
              <a:t>Câu trắc nghiệm đúng sai</a:t>
            </a:r>
            <a:endParaRPr kumimoji="0" lang="en-US" sz="2300" b="1" i="0" u="none" strike="noStrike" kern="0" cap="none" spc="0" normalizeH="0" baseline="0" noProof="0">
              <a:ln>
                <a:noFill/>
              </a:ln>
              <a:solidFill>
                <a:srgbClr val="34679A"/>
              </a:solidFill>
              <a:effectLst/>
              <a:uLnTx/>
              <a:uFillTx/>
              <a:latin typeface="Arial"/>
              <a:cs typeface="Merriweather Sans"/>
              <a:sym typeface="Merriweather Sans"/>
            </a:endParaRPr>
          </a:p>
        </p:txBody>
      </p:sp>
      <mc:AlternateContent xmlns:mc="http://schemas.openxmlformats.org/markup-compatibility/2006" xmlns:a14="http://schemas.microsoft.com/office/drawing/2010/main">
        <mc:Choice Requires="a14">
          <p:sp>
            <p:nvSpPr>
              <p:cNvPr id="13" name="Rectangle 12"/>
              <p:cNvSpPr/>
              <p:nvPr/>
            </p:nvSpPr>
            <p:spPr>
              <a:xfrm>
                <a:off x="1720265" y="1255448"/>
                <a:ext cx="6338018" cy="3478581"/>
              </a:xfrm>
              <a:prstGeom prst="rect">
                <a:avLst/>
              </a:prstGeom>
            </p:spPr>
            <p:txBody>
              <a:bodyPr wrap="square">
                <a:spAutoFit/>
              </a:bodyPr>
              <a:lstStyle/>
              <a:p>
                <a:pPr>
                  <a:lnSpc>
                    <a:spcPct val="150000"/>
                  </a:lnSpc>
                  <a:spcBef>
                    <a:spcPts val="300"/>
                  </a:spcBef>
                  <a:spcAft>
                    <a:spcPts val="300"/>
                  </a:spcAft>
                </a:pPr>
                <a:r>
                  <a:rPr lang="en-US" sz="1700" b="1">
                    <a:latin typeface="+mn-lt"/>
                    <a:ea typeface="Calibri" panose="020F0502020204030204" pitchFamily="34" charset="0"/>
                    <a:cs typeface="Times New Roman" panose="02020603050405020304" pitchFamily="18" charset="0"/>
                  </a:rPr>
                  <a:t>Câu 2: </a:t>
                </a:r>
                <a:r>
                  <a:rPr lang="en-US" sz="1700">
                    <a:latin typeface="+mn-lt"/>
                    <a:ea typeface="Calibri" panose="020F0502020204030204" pitchFamily="34" charset="0"/>
                    <a:cs typeface="Times New Roman" panose="02020603050405020304" pitchFamily="18" charset="0"/>
                  </a:rPr>
                  <a:t>Trong không gian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𝑂𝑥𝑦𝑧</m:t>
                    </m:r>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lang="en-US" sz="1700">
                    <a:latin typeface="+mn-lt"/>
                    <a:ea typeface="Calibri" panose="020F0502020204030204" pitchFamily="34" charset="0"/>
                    <a:cs typeface="Times New Roman" panose="02020603050405020304" pitchFamily="18" charset="0"/>
                  </a:rPr>
                  <a:t> cho hình hộp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𝐴𝐵𝐶𝐷</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𝐴</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𝐵</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𝐶</m:t>
                    </m:r>
                    <m:r>
                      <a:rPr lang="en-US" sz="1700" i="1">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𝐷</m:t>
                    </m:r>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lang="en-US" sz="1700">
                    <a:latin typeface="+mn-lt"/>
                    <a:ea typeface="Calibri" panose="020F0502020204030204" pitchFamily="34" charset="0"/>
                    <a:cs typeface="Times New Roman" panose="02020603050405020304" pitchFamily="18" charset="0"/>
                  </a:rPr>
                  <a:t> có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0;0;0</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𝐵</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1;0;0</m:t>
                        </m:r>
                      </m:e>
                    </m: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lang="en-US" sz="1700">
                    <a:latin typeface="+mn-lt"/>
                    <a:ea typeface="Calibri" panose="020F0502020204030204" pitchFamily="34" charset="0"/>
                    <a:cs typeface="Times New Roman" panose="02020603050405020304" pitchFamily="18" charset="0"/>
                  </a:rPr>
                  <a:t>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𝐷</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0;3;0</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sSup>
                      <m:sSupPr>
                        <m:ctrlPr>
                          <a:rPr lang="en-US" sz="1700" i="1">
                            <a:latin typeface="Cambria Math" panose="02040503050406030204" pitchFamily="18" charset="0"/>
                            <a:ea typeface="Calibri" panose="020F0502020204030204" pitchFamily="34" charset="0"/>
                            <a:cs typeface="Times New Roman" panose="02020603050405020304" pitchFamily="18" charset="0"/>
                          </a:rPr>
                        </m:ctrlPr>
                      </m:sSupPr>
                      <m:e>
                        <m:r>
                          <a:rPr lang="en-US" sz="1700" i="1">
                            <a:latin typeface="Cambria Math" panose="02040503050406030204" pitchFamily="18" charset="0"/>
                            <a:ea typeface="Calibri" panose="020F0502020204030204" pitchFamily="34" charset="0"/>
                            <a:cs typeface="Times New Roman" panose="02020603050405020304" pitchFamily="18" charset="0"/>
                          </a:rPr>
                          <m:t>𝐴</m:t>
                        </m:r>
                      </m:e>
                      <m:sup>
                        <m:r>
                          <a:rPr lang="en-US" sz="1700"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0;0;−2</m:t>
                        </m:r>
                      </m:e>
                    </m: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en-US" sz="1700">
                    <a:latin typeface="+mn-lt"/>
                    <a:ea typeface="Calibri" panose="020F0502020204030204" pitchFamily="34" charset="0"/>
                    <a:cs typeface="Times New Roman" panose="02020603050405020304" pitchFamily="18" charset="0"/>
                  </a:rPr>
                  <a:t>a) Tọa độ của vectơ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𝐵𝐷</m:t>
                        </m:r>
                      </m:e>
                    </m:acc>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en-US" sz="1700">
                    <a:latin typeface="+mn-lt"/>
                    <a:ea typeface="Calibri" panose="020F0502020204030204" pitchFamily="34" charset="0"/>
                    <a:cs typeface="Times New Roman" panose="02020603050405020304" pitchFamily="18" charset="0"/>
                  </a:rPr>
                  <a:t>là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0;−1;0</m:t>
                        </m:r>
                      </m:e>
                    </m:d>
                  </m:oMath>
                </a14:m>
                <a:r>
                  <a:rPr lang="en-US" sz="1700">
                    <a:latin typeface="+mn-lt"/>
                    <a:ea typeface="Calibri" panose="020F0502020204030204" pitchFamily="34" charset="0"/>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en-US" sz="1700">
                    <a:latin typeface="+mn-lt"/>
                    <a:ea typeface="Calibri" panose="020F0502020204030204" pitchFamily="34" charset="0"/>
                    <a:cs typeface="Times New Roman" panose="02020603050405020304" pitchFamily="18" charset="0"/>
                  </a:rPr>
                  <a:t>b)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𝑂𝐴</m:t>
                        </m:r>
                        <m:r>
                          <a:rPr lang="en-US" sz="1700" i="1">
                            <a:latin typeface="Cambria Math" panose="02040503050406030204" pitchFamily="18" charset="0"/>
                            <a:ea typeface="Calibri" panose="020F0502020204030204" pitchFamily="34" charset="0"/>
                            <a:cs typeface="Times New Roman" panose="02020603050405020304" pitchFamily="18" charset="0"/>
                          </a:rPr>
                          <m:t>′</m:t>
                        </m:r>
                      </m:e>
                    </m:acc>
                    <m:r>
                      <a:rPr lang="en-US" sz="1700" i="1">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𝑘</m:t>
                        </m:r>
                      </m:e>
                    </m:acc>
                  </m:oMath>
                </a14:m>
                <a:r>
                  <a:rPr lang="en-US" sz="1700">
                    <a:latin typeface="+mn-lt"/>
                    <a:ea typeface="Calibri" panose="020F0502020204030204" pitchFamily="34" charset="0"/>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en-US" sz="1700">
                    <a:latin typeface="+mn-lt"/>
                    <a:ea typeface="Calibri" panose="020F0502020204030204" pitchFamily="34" charset="0"/>
                    <a:cs typeface="Times New Roman" panose="02020603050405020304" pitchFamily="18" charset="0"/>
                  </a:rPr>
                  <a:t>c) Tọa độ của điểm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𝐵</m:t>
                    </m:r>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lang="en-US" sz="1700">
                    <a:latin typeface="+mn-lt"/>
                    <a:ea typeface="Calibri" panose="020F0502020204030204" pitchFamily="34" charset="0"/>
                    <a:cs typeface="Times New Roman" panose="02020603050405020304" pitchFamily="18" charset="0"/>
                  </a:rPr>
                  <a:t> là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1;0;−2</m:t>
                        </m:r>
                      </m:e>
                    </m:d>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endParaRPr lang="en-US" sz="1700">
                  <a:effectLst/>
                  <a:latin typeface="+mn-lt"/>
                  <a:ea typeface="Arial" panose="020B0604020202020204" pitchFamily="34" charset="0"/>
                  <a:cs typeface="Times New Roman" panose="02020603050405020304" pitchFamily="18" charset="0"/>
                </a:endParaRPr>
              </a:p>
              <a:p>
                <a:pPr>
                  <a:lnSpc>
                    <a:spcPct val="200000"/>
                  </a:lnSpc>
                  <a:spcBef>
                    <a:spcPts val="300"/>
                  </a:spcBef>
                  <a:spcAft>
                    <a:spcPts val="300"/>
                  </a:spcAft>
                </a:pPr>
                <a:r>
                  <a:rPr lang="en-US" sz="1700">
                    <a:latin typeface="+mn-lt"/>
                    <a:ea typeface="Calibri" panose="020F0502020204030204" pitchFamily="34" charset="0"/>
                    <a:cs typeface="Times New Roman" panose="02020603050405020304" pitchFamily="18" charset="0"/>
                  </a:rPr>
                  <a:t>d) Tọa độ của điểm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𝐶</m:t>
                    </m:r>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lang="en-US" sz="1700">
                    <a:latin typeface="+mn-lt"/>
                    <a:ea typeface="Calibri" panose="020F0502020204030204" pitchFamily="34" charset="0"/>
                    <a:cs typeface="Times New Roman" panose="02020603050405020304" pitchFamily="18" charset="0"/>
                  </a:rPr>
                  <a:t> là </a:t>
                </a:r>
                <a14:m>
                  <m:oMath xmlns:m="http://schemas.openxmlformats.org/officeDocument/2006/math">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1;3;−2</m:t>
                        </m:r>
                      </m:e>
                    </m:d>
                  </m:oMath>
                </a14:m>
                <a:r>
                  <a:rPr lang="en-US" sz="1700">
                    <a:latin typeface="+mn-lt"/>
                    <a:ea typeface="Calibri" panose="020F0502020204030204" pitchFamily="34" charset="0"/>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720265" y="1255448"/>
                <a:ext cx="6338018" cy="3478581"/>
              </a:xfrm>
              <a:prstGeom prst="rect">
                <a:avLst/>
              </a:prstGeom>
              <a:blipFill>
                <a:blip r:embed="rId5"/>
                <a:stretch>
                  <a:fillRect l="-577" r="-481"/>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863009" y="3034494"/>
            <a:ext cx="406774" cy="386837"/>
          </a:xfrm>
          <a:prstGeom prst="rect">
            <a:avLst/>
          </a:prstGeom>
        </p:spPr>
      </p:pic>
      <p:pic>
        <p:nvPicPr>
          <p:cNvPr id="15" name="Picture 14"/>
          <p:cNvPicPr>
            <a:picLocks noChangeAspect="1"/>
          </p:cNvPicPr>
          <p:nvPr/>
        </p:nvPicPr>
        <p:blipFill>
          <a:blip r:embed="rId7"/>
          <a:stretch>
            <a:fillRect/>
          </a:stretch>
        </p:blipFill>
        <p:spPr>
          <a:xfrm>
            <a:off x="839156" y="2375761"/>
            <a:ext cx="413466" cy="378361"/>
          </a:xfrm>
          <a:prstGeom prst="rect">
            <a:avLst/>
          </a:prstGeom>
        </p:spPr>
      </p:pic>
      <p:pic>
        <p:nvPicPr>
          <p:cNvPr id="16" name="Picture 15"/>
          <p:cNvPicPr>
            <a:picLocks noChangeAspect="1"/>
          </p:cNvPicPr>
          <p:nvPr/>
        </p:nvPicPr>
        <p:blipFill>
          <a:blip r:embed="rId6"/>
          <a:stretch>
            <a:fillRect/>
          </a:stretch>
        </p:blipFill>
        <p:spPr>
          <a:xfrm>
            <a:off x="863009" y="3701703"/>
            <a:ext cx="406774" cy="386837"/>
          </a:xfrm>
          <a:prstGeom prst="rect">
            <a:avLst/>
          </a:prstGeom>
        </p:spPr>
      </p:pic>
      <p:pic>
        <p:nvPicPr>
          <p:cNvPr id="18" name="Picture 17"/>
          <p:cNvPicPr>
            <a:picLocks noChangeAspect="1"/>
          </p:cNvPicPr>
          <p:nvPr/>
        </p:nvPicPr>
        <p:blipFill>
          <a:blip r:embed="rId6"/>
          <a:stretch>
            <a:fillRect/>
          </a:stretch>
        </p:blipFill>
        <p:spPr>
          <a:xfrm>
            <a:off x="863009" y="4288032"/>
            <a:ext cx="406774" cy="386837"/>
          </a:xfrm>
          <a:prstGeom prst="rect">
            <a:avLst/>
          </a:prstGeom>
        </p:spPr>
      </p:pic>
    </p:spTree>
    <p:extLst>
      <p:ext uri="{BB962C8B-B14F-4D97-AF65-F5344CB8AC3E}">
        <p14:creationId xmlns:p14="http://schemas.microsoft.com/office/powerpoint/2010/main" val="375399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036" name="Google Shape;1036;p61"/>
          <p:cNvGrpSpPr/>
          <p:nvPr/>
        </p:nvGrpSpPr>
        <p:grpSpPr>
          <a:xfrm>
            <a:off x="7862144" y="-151937"/>
            <a:ext cx="786634" cy="781477"/>
            <a:chOff x="8397275" y="2953713"/>
            <a:chExt cx="1302374" cy="1294050"/>
          </a:xfrm>
        </p:grpSpPr>
        <p:sp>
          <p:nvSpPr>
            <p:cNvPr id="1037" name="Google Shape;1037;p61"/>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38" name="Google Shape;1038;p61"/>
            <p:cNvPicPr preferRelativeResize="0"/>
            <p:nvPr/>
          </p:nvPicPr>
          <p:blipFill>
            <a:blip r:embed="rId3">
              <a:alphaModFix/>
            </a:blip>
            <a:stretch>
              <a:fillRect/>
            </a:stretch>
          </p:blipFill>
          <p:spPr>
            <a:xfrm>
              <a:off x="8397275" y="2953713"/>
              <a:ext cx="1302374" cy="1294050"/>
            </a:xfrm>
            <a:prstGeom prst="rect">
              <a:avLst/>
            </a:prstGeom>
            <a:noFill/>
            <a:ln>
              <a:noFill/>
            </a:ln>
          </p:spPr>
        </p:pic>
      </p:grpSp>
      <p:sp>
        <p:nvSpPr>
          <p:cNvPr id="8" name="Google Shape;672;p50"/>
          <p:cNvSpPr txBox="1">
            <a:spLocks/>
          </p:cNvSpPr>
          <p:nvPr/>
        </p:nvSpPr>
        <p:spPr>
          <a:xfrm>
            <a:off x="2479981" y="507372"/>
            <a:ext cx="4453559" cy="457876"/>
          </a:xfrm>
          <a:prstGeom prst="rect">
            <a:avLst/>
          </a:prstGeom>
          <a:solidFill>
            <a:srgbClr val="F7DE78"/>
          </a:solidFill>
          <a:ln w="28575" cap="flat" cmpd="sng">
            <a:solidFill>
              <a:srgbClr val="34679A"/>
            </a:solidFill>
            <a:prstDash val="solid"/>
            <a:round/>
            <a:headEnd type="none" w="sm" len="sm"/>
            <a:tailEnd type="none" w="sm" len="sm"/>
          </a:ln>
          <a:effectLst>
            <a:outerShdw dist="95250" dir="3000000" algn="bl" rotWithShape="0">
              <a:srgbClr val="34679A">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erriweather Sans"/>
              <a:buNone/>
              <a:defRPr sz="2500" b="1" i="0" u="none" strike="noStrike" cap="none">
                <a:solidFill>
                  <a:schemeClr val="lt1"/>
                </a:solidFill>
                <a:latin typeface="Merriweather Sans"/>
                <a:ea typeface="Merriweather Sans"/>
                <a:cs typeface="Merriweather Sans"/>
                <a:sym typeface="Merriweather Sans"/>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lvl="0">
              <a:buClr>
                <a:srgbClr val="143E63"/>
              </a:buClr>
              <a:defRPr/>
            </a:pPr>
            <a:r>
              <a:rPr lang="vi-VN" sz="2300">
                <a:solidFill>
                  <a:srgbClr val="34679A"/>
                </a:solidFill>
                <a:latin typeface="Arial"/>
              </a:rPr>
              <a:t>Câu trắc nghiệm trả lời ngắn</a:t>
            </a:r>
          </a:p>
        </p:txBody>
      </p:sp>
      <mc:AlternateContent xmlns:mc="http://schemas.openxmlformats.org/markup-compatibility/2006" xmlns:a14="http://schemas.microsoft.com/office/drawing/2010/main">
        <mc:Choice Requires="a14">
          <p:sp>
            <p:nvSpPr>
              <p:cNvPr id="9" name="Rectangle 8"/>
              <p:cNvSpPr/>
              <p:nvPr/>
            </p:nvSpPr>
            <p:spPr>
              <a:xfrm>
                <a:off x="720020" y="1170886"/>
                <a:ext cx="7706522" cy="3651192"/>
              </a:xfrm>
              <a:prstGeom prst="rect">
                <a:avLst/>
              </a:prstGeom>
            </p:spPr>
            <p:txBody>
              <a:bodyPr wrap="square">
                <a:spAutoFit/>
              </a:bodyPr>
              <a:lstStyle/>
              <a:p>
                <a:pPr algn="just">
                  <a:lnSpc>
                    <a:spcPct val="150000"/>
                  </a:lnSpc>
                  <a:spcBef>
                    <a:spcPts val="1500"/>
                  </a:spcBef>
                  <a:spcAft>
                    <a:spcPts val="1500"/>
                  </a:spcAft>
                </a:pPr>
                <a:r>
                  <a:rPr lang="en-US" sz="1700" b="1" smtClean="0">
                    <a:latin typeface="+mn-lt"/>
                    <a:ea typeface="Calibri" panose="020F0502020204030204" pitchFamily="34" charset="0"/>
                    <a:cs typeface="Times New Roman" panose="02020603050405020304" pitchFamily="18" charset="0"/>
                  </a:rPr>
                  <a:t>Câu </a:t>
                </a:r>
                <a:r>
                  <a:rPr lang="en-US" sz="1700" b="1">
                    <a:latin typeface="+mn-lt"/>
                    <a:ea typeface="Calibri" panose="020F0502020204030204" pitchFamily="34" charset="0"/>
                    <a:cs typeface="Times New Roman" panose="02020603050405020304" pitchFamily="18" charset="0"/>
                  </a:rPr>
                  <a:t>1: </a:t>
                </a:r>
                <a:r>
                  <a:rPr lang="en-US" sz="1700">
                    <a:latin typeface="+mn-lt"/>
                    <a:ea typeface="Calibri" panose="020F0502020204030204" pitchFamily="34" charset="0"/>
                    <a:cs typeface="Times New Roman" panose="02020603050405020304" pitchFamily="18" charset="0"/>
                  </a:rPr>
                  <a:t>Trong không gian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𝑂𝑥𝑦𝑧</m:t>
                    </m:r>
                  </m:oMath>
                </a14:m>
                <a:r>
                  <a:rPr lang="en-US" sz="1700">
                    <a:latin typeface="+mn-lt"/>
                    <a:ea typeface="Calibri" panose="020F0502020204030204" pitchFamily="34" charset="0"/>
                    <a:cs typeface="Times New Roman" panose="02020603050405020304" pitchFamily="18" charset="0"/>
                  </a:rPr>
                  <a:t>, cho vectơ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𝑎</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−3;2;1</m:t>
                        </m:r>
                      </m:e>
                    </m:d>
                  </m:oMath>
                </a14:m>
                <a:r>
                  <a:rPr lang="en-US" sz="1700">
                    <a:latin typeface="+mn-lt"/>
                    <a:ea typeface="Calibri" panose="020F0502020204030204" pitchFamily="34" charset="0"/>
                    <a:cs typeface="Times New Roman" panose="02020603050405020304" pitchFamily="18" charset="0"/>
                  </a:rPr>
                  <a:t>, điểm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0;0;−4</m:t>
                        </m:r>
                      </m:e>
                    </m:d>
                  </m:oMath>
                </a14:m>
                <a:r>
                  <a:rPr lang="en-US" sz="1700">
                    <a:latin typeface="+mn-lt"/>
                    <a:ea typeface="Calibri" panose="020F0502020204030204" pitchFamily="34" charset="0"/>
                    <a:cs typeface="Times New Roman" panose="02020603050405020304" pitchFamily="18" charset="0"/>
                  </a:rPr>
                  <a:t>. Tìm tọa độ điểm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𝐵</m:t>
                    </m:r>
                  </m:oMath>
                </a14:m>
                <a:r>
                  <a:rPr lang="en-US" sz="1700">
                    <a:latin typeface="+mn-lt"/>
                    <a:ea typeface="Calibri" panose="020F0502020204030204" pitchFamily="34" charset="0"/>
                    <a:cs typeface="Times New Roman" panose="02020603050405020304" pitchFamily="18" charset="0"/>
                  </a:rPr>
                  <a:t> sao cho </a:t>
                </a:r>
                <a14:m>
                  <m:oMath xmlns:m="http://schemas.openxmlformats.org/officeDocument/2006/math">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𝑎</m:t>
                        </m:r>
                      </m:e>
                    </m:acc>
                    <m:r>
                      <a:rPr lang="en-US" sz="1700" i="1">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latin typeface="Cambria Math" panose="02040503050406030204" pitchFamily="18" charset="0"/>
                            <a:ea typeface="Calibri" panose="020F0502020204030204" pitchFamily="34" charset="0"/>
                            <a:cs typeface="Times New Roman" panose="02020603050405020304" pitchFamily="18" charset="0"/>
                          </a:rPr>
                        </m:ctrlPr>
                      </m:accPr>
                      <m:e>
                        <m:r>
                          <a:rPr lang="en-US" sz="1700" i="1">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en-US" sz="1700" smtClean="0">
                    <a:latin typeface="+mn-lt"/>
                    <a:ea typeface="Calibri" panose="020F0502020204030204" pitchFamily="34" charset="0"/>
                    <a:cs typeface="Times New Roman" panose="02020603050405020304" pitchFamily="18" charset="0"/>
                  </a:rPr>
                  <a:t>.</a:t>
                </a:r>
                <a:endParaRPr lang="en-US" sz="1700" kern="1200" smtClean="0">
                  <a:latin typeface="Arial" panose="020B0604020202020204" pitchFamily="34" charset="0"/>
                  <a:ea typeface="Times New Roman" panose="02020603050405020304" pitchFamily="18" charset="0"/>
                  <a:cs typeface="Times New Roman" panose="02020603050405020304" pitchFamily="18" charset="0"/>
                </a:endParaRPr>
              </a:p>
              <a:p>
                <a:pPr algn="ctr" defTabSz="457200">
                  <a:lnSpc>
                    <a:spcPct val="150000"/>
                  </a:lnSpc>
                  <a:spcBef>
                    <a:spcPts val="1500"/>
                  </a:spcBef>
                  <a:spcAft>
                    <a:spcPts val="1500"/>
                  </a:spcAft>
                  <a:buClrTx/>
                  <a:defRPr/>
                </a:pPr>
                <a:r>
                  <a:rPr lang="en-US" sz="1700" kern="1200" smtClean="0">
                    <a:latin typeface="Arial" panose="020B0604020202020204" pitchFamily="34" charset="0"/>
                    <a:ea typeface="Times New Roman" panose="02020603050405020304" pitchFamily="18" charset="0"/>
                    <a:cs typeface="Times New Roman" panose="02020603050405020304" pitchFamily="18" charset="0"/>
                  </a:rPr>
                  <a:t>..</a:t>
                </a:r>
                <a:r>
                  <a:rPr lang="vi-VN" sz="1700" kern="1200" smtClean="0">
                    <a:latin typeface="Arial" panose="020B0604020202020204" pitchFamily="34" charset="0"/>
                    <a:ea typeface="Times New Roman" panose="02020603050405020304" pitchFamily="18" charset="0"/>
                    <a:cs typeface="Times New Roman" panose="02020603050405020304" pitchFamily="18" charset="0"/>
                  </a:rPr>
                  <a:t>..........................................................................................................................</a:t>
                </a:r>
                <a:endParaRPr lang="en-US" sz="1700" kern="1200">
                  <a:ea typeface="Calibri" panose="020F0502020204030204" pitchFamily="34" charset="0"/>
                  <a:cs typeface="Times New Roman" panose="02020603050405020304" pitchFamily="18" charset="0"/>
                </a:endParaRPr>
              </a:p>
              <a:p>
                <a:pPr algn="just">
                  <a:lnSpc>
                    <a:spcPct val="150000"/>
                  </a:lnSpc>
                  <a:spcBef>
                    <a:spcPts val="1500"/>
                  </a:spcBef>
                  <a:spcAft>
                    <a:spcPts val="1500"/>
                  </a:spcAft>
                </a:pPr>
                <a:r>
                  <a:rPr lang="en-US" sz="1700" b="1">
                    <a:latin typeface="+mn-lt"/>
                    <a:ea typeface="Calibri" panose="020F0502020204030204" pitchFamily="34" charset="0"/>
                    <a:cs typeface="Times New Roman" panose="02020603050405020304" pitchFamily="18" charset="0"/>
                  </a:rPr>
                  <a:t>Câu 2:</a:t>
                </a:r>
                <a:r>
                  <a:rPr lang="en-US" sz="1700">
                    <a:latin typeface="+mn-lt"/>
                    <a:ea typeface="Calibri" panose="020F0502020204030204" pitchFamily="34" charset="0"/>
                    <a:cs typeface="Times New Roman" panose="02020603050405020304" pitchFamily="18" charset="0"/>
                  </a:rPr>
                  <a:t> Trong không gian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𝑂𝑥𝑦𝑧</m:t>
                    </m:r>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lang="en-US" sz="1700">
                    <a:latin typeface="+mn-lt"/>
                    <a:ea typeface="Calibri" panose="020F0502020204030204" pitchFamily="34" charset="0"/>
                    <a:cs typeface="Times New Roman" panose="02020603050405020304" pitchFamily="18" charset="0"/>
                  </a:rPr>
                  <a:t> cho hình bình hành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en-US" sz="1700">
                    <a:latin typeface="+mn-lt"/>
                    <a:ea typeface="Calibri" panose="020F0502020204030204" pitchFamily="34" charset="0"/>
                    <a:cs typeface="Times New Roman" panose="02020603050405020304" pitchFamily="18" charset="0"/>
                  </a:rPr>
                  <a:t> có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𝐴</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−1;2;−2</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𝐵</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0;0−1</m:t>
                        </m:r>
                      </m:e>
                    </m:d>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latin typeface="Cambria Math" panose="02040503050406030204" pitchFamily="18" charset="0"/>
                        <a:ea typeface="Calibri" panose="020F0502020204030204" pitchFamily="34" charset="0"/>
                        <a:cs typeface="Times New Roman" panose="02020603050405020304" pitchFamily="18" charset="0"/>
                      </a:rPr>
                      <m:t>𝐷</m:t>
                    </m:r>
                    <m:d>
                      <m:dPr>
                        <m:ctrlPr>
                          <a:rPr lang="en-US" sz="1700" i="1">
                            <a:latin typeface="Cambria Math" panose="02040503050406030204" pitchFamily="18" charset="0"/>
                            <a:ea typeface="Calibri" panose="020F0502020204030204" pitchFamily="34" charset="0"/>
                            <a:cs typeface="Times New Roman" panose="02020603050405020304" pitchFamily="18" charset="0"/>
                          </a:rPr>
                        </m:ctrlPr>
                      </m:dPr>
                      <m:e>
                        <m:r>
                          <a:rPr lang="en-US" sz="1700" i="1">
                            <a:latin typeface="Cambria Math" panose="02040503050406030204" pitchFamily="18" charset="0"/>
                            <a:ea typeface="Calibri" panose="020F0502020204030204" pitchFamily="34" charset="0"/>
                            <a:cs typeface="Times New Roman" panose="02020603050405020304" pitchFamily="18" charset="0"/>
                          </a:rPr>
                          <m:t>−1;2;2</m:t>
                        </m:r>
                      </m:e>
                    </m:d>
                  </m:oMath>
                </a14:m>
                <a:r>
                  <a:rPr lang="en-US" sz="1700">
                    <a:latin typeface="+mn-lt"/>
                    <a:ea typeface="Calibri" panose="020F0502020204030204" pitchFamily="34" charset="0"/>
                    <a:cs typeface="Times New Roman" panose="02020603050405020304" pitchFamily="18" charset="0"/>
                  </a:rPr>
                  <a:t>. Tìm tọa độ của điểm </a:t>
                </a: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𝐶</m:t>
                    </m:r>
                  </m:oMath>
                </a14:m>
                <a:r>
                  <a:rPr lang="en-US" sz="1700" smtClean="0">
                    <a:latin typeface="+mn-lt"/>
                    <a:ea typeface="Calibri" panose="020F0502020204030204" pitchFamily="34" charset="0"/>
                    <a:cs typeface="Times New Roman" panose="02020603050405020304" pitchFamily="18" charset="0"/>
                  </a:rPr>
                  <a:t>.</a:t>
                </a:r>
                <a:endParaRPr lang="en-US" sz="1700">
                  <a:latin typeface="+mn-lt"/>
                  <a:ea typeface="Arial" panose="020B0604020202020204" pitchFamily="34" charset="0"/>
                  <a:cs typeface="Times New Roman" panose="02020603050405020304" pitchFamily="18" charset="0"/>
                </a:endParaRPr>
              </a:p>
              <a:p>
                <a:pPr algn="ctr" defTabSz="457200">
                  <a:lnSpc>
                    <a:spcPct val="150000"/>
                  </a:lnSpc>
                  <a:spcBef>
                    <a:spcPts val="1500"/>
                  </a:spcBef>
                  <a:spcAft>
                    <a:spcPts val="1500"/>
                  </a:spcAft>
                  <a:buClrTx/>
                  <a:defRPr/>
                </a:pPr>
                <a:r>
                  <a:rPr lang="en-US" sz="1700" kern="1200" smtClean="0">
                    <a:ea typeface="Times New Roman" panose="02020603050405020304" pitchFamily="18" charset="0"/>
                    <a:cs typeface="Times New Roman" panose="02020603050405020304" pitchFamily="18" charset="0"/>
                  </a:rPr>
                  <a:t>............................................................................................................................</a:t>
                </a:r>
                <a:endParaRPr lang="en-US" sz="1700" kern="120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20020" y="1170886"/>
                <a:ext cx="7706522" cy="3651192"/>
              </a:xfrm>
              <a:prstGeom prst="rect">
                <a:avLst/>
              </a:prstGeom>
              <a:blipFill>
                <a:blip r:embed="rId4"/>
                <a:stretch>
                  <a:fillRect l="-475" r="-5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907682" y="2235367"/>
                <a:ext cx="1331197" cy="353943"/>
              </a:xfrm>
              <a:prstGeom prst="rect">
                <a:avLst/>
              </a:prstGeom>
            </p:spPr>
            <p:txBody>
              <a:bodyPr wrap="none">
                <a:spAutoFit/>
              </a:bodyPr>
              <a:lstStyle/>
              <a:p>
                <a:pPr lvl="0" defTabSz="457200">
                  <a:buClrTx/>
                  <a:defRPr/>
                </a:pPr>
                <a14:m>
                  <m:oMathPara xmlns:m="http://schemas.openxmlformats.org/officeDocument/2006/math">
                    <m:oMathParaPr>
                      <m:jc m:val="centerGroup"/>
                    </m:oMathParaPr>
                    <m:oMath xmlns:m="http://schemas.openxmlformats.org/officeDocument/2006/math">
                      <m:d>
                        <m:dPr>
                          <m:ctrlPr>
                            <a:rPr lang="en-US" sz="17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e>
                      </m:d>
                    </m:oMath>
                  </m:oMathPara>
                </a14:m>
                <a:endParaRPr kumimoji="0" lang="en-US" sz="1700" b="1" i="0" u="none" strike="noStrike" kern="1200" cap="none" spc="0" normalizeH="0" baseline="0" noProof="0">
                  <a:ln>
                    <a:noFill/>
                  </a:ln>
                  <a:solidFill>
                    <a:srgbClr val="C00000"/>
                  </a:solidFill>
                  <a:effectLst/>
                  <a:uLnTx/>
                  <a:uFillTx/>
                  <a:ea typeface="+mn-ea"/>
                </a:endParaRPr>
              </a:p>
            </p:txBody>
          </p:sp>
        </mc:Choice>
        <mc:Fallback xmlns="">
          <p:sp>
            <p:nvSpPr>
              <p:cNvPr id="10" name="Rectangle 9"/>
              <p:cNvSpPr>
                <a:spLocks noRot="1" noChangeAspect="1" noMove="1" noResize="1" noEditPoints="1" noAdjustHandles="1" noChangeArrowheads="1" noChangeShapeType="1" noTextEdit="1"/>
              </p:cNvSpPr>
              <p:nvPr/>
            </p:nvSpPr>
            <p:spPr>
              <a:xfrm>
                <a:off x="3907682" y="2235367"/>
                <a:ext cx="1331197" cy="3539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003060" y="4222996"/>
                <a:ext cx="1140440" cy="353943"/>
              </a:xfrm>
              <a:prstGeom prst="rect">
                <a:avLst/>
              </a:prstGeom>
            </p:spPr>
            <p:txBody>
              <a:bodyPr wrap="none">
                <a:spAutoFit/>
              </a:bodyPr>
              <a:lstStyle/>
              <a:p>
                <a:pPr lvl="0" defTabSz="457200">
                  <a:buClrTx/>
                </a:pPr>
                <a14:m>
                  <m:oMathPara xmlns:m="http://schemas.openxmlformats.org/officeDocument/2006/math">
                    <m:oMathParaPr>
                      <m:jc m:val="center"/>
                    </m:oMathParaPr>
                    <m:oMath xmlns:m="http://schemas.openxmlformats.org/officeDocument/2006/math">
                      <m:r>
                        <a:rPr lang="fr-FR" sz="17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𝑪</m:t>
                      </m:r>
                      <m:d>
                        <m:dPr>
                          <m:ctrlPr>
                            <a:rPr lang="en-US"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1700" b="1"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𝟑</m:t>
                          </m:r>
                        </m:e>
                      </m:d>
                    </m:oMath>
                  </m:oMathPara>
                </a14:m>
                <a:endParaRPr kumimoji="0" lang="en-US" sz="1700" b="1" i="0" u="none" strike="noStrike" kern="1200" cap="none" spc="0" normalizeH="0" baseline="0" noProof="0" smtClean="0">
                  <a:ln>
                    <a:noFill/>
                  </a:ln>
                  <a:solidFill>
                    <a:srgbClr val="C00000"/>
                  </a:solidFill>
                  <a:effectLst/>
                  <a:uLnTx/>
                  <a:uFillTx/>
                  <a:ea typeface="+mn-ea"/>
                </a:endParaRPr>
              </a:p>
            </p:txBody>
          </p:sp>
        </mc:Choice>
        <mc:Fallback xmlns="">
          <p:sp>
            <p:nvSpPr>
              <p:cNvPr id="11" name="Rectangle 10"/>
              <p:cNvSpPr>
                <a:spLocks noRot="1" noChangeAspect="1" noMove="1" noResize="1" noEditPoints="1" noAdjustHandles="1" noChangeArrowheads="1" noChangeShapeType="1" noTextEdit="1"/>
              </p:cNvSpPr>
              <p:nvPr/>
            </p:nvSpPr>
            <p:spPr>
              <a:xfrm>
                <a:off x="4003060" y="4222996"/>
                <a:ext cx="1140440" cy="35394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389184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grpSp>
        <p:nvGrpSpPr>
          <p:cNvPr id="944" name="Google Shape;944;p56"/>
          <p:cNvGrpSpPr/>
          <p:nvPr/>
        </p:nvGrpSpPr>
        <p:grpSpPr>
          <a:xfrm>
            <a:off x="8296632" y="4412974"/>
            <a:ext cx="696293" cy="627159"/>
            <a:chOff x="8397275" y="2953713"/>
            <a:chExt cx="1302374" cy="1294050"/>
          </a:xfrm>
        </p:grpSpPr>
        <p:sp>
          <p:nvSpPr>
            <p:cNvPr id="945" name="Google Shape;945;p56"/>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46" name="Google Shape;946;p56"/>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947" name="Google Shape;947;p56"/>
          <p:cNvGrpSpPr/>
          <p:nvPr/>
        </p:nvGrpSpPr>
        <p:grpSpPr>
          <a:xfrm rot="746251">
            <a:off x="-84696" y="16107"/>
            <a:ext cx="942584" cy="956439"/>
            <a:chOff x="335988" y="3393302"/>
            <a:chExt cx="1236351" cy="1254523"/>
          </a:xfrm>
        </p:grpSpPr>
        <p:sp>
          <p:nvSpPr>
            <p:cNvPr id="948" name="Google Shape;948;p56"/>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49" name="Google Shape;949;p56"/>
            <p:cNvPicPr preferRelativeResize="0"/>
            <p:nvPr/>
          </p:nvPicPr>
          <p:blipFill>
            <a:blip r:embed="rId4">
              <a:alphaModFix/>
            </a:blip>
            <a:stretch>
              <a:fillRect/>
            </a:stretch>
          </p:blipFill>
          <p:spPr>
            <a:xfrm>
              <a:off x="335987" y="3393306"/>
              <a:ext cx="1236351" cy="1254519"/>
            </a:xfrm>
            <a:prstGeom prst="rect">
              <a:avLst/>
            </a:prstGeom>
            <a:noFill/>
            <a:ln>
              <a:noFill/>
            </a:ln>
          </p:spPr>
        </p:pic>
      </p:grpSp>
      <p:grpSp>
        <p:nvGrpSpPr>
          <p:cNvPr id="12" name="Group 11"/>
          <p:cNvGrpSpPr/>
          <p:nvPr/>
        </p:nvGrpSpPr>
        <p:grpSpPr>
          <a:xfrm>
            <a:off x="583777" y="521504"/>
            <a:ext cx="8045099" cy="4330224"/>
            <a:chOff x="699551" y="882443"/>
            <a:chExt cx="16090198" cy="8660448"/>
          </a:xfrm>
        </p:grpSpPr>
        <p:sp>
          <p:nvSpPr>
            <p:cNvPr id="15" name="Google Shape;3331;p61"/>
            <p:cNvSpPr txBox="1"/>
            <p:nvPr/>
          </p:nvSpPr>
          <p:spPr>
            <a:xfrm flipH="1">
              <a:off x="825777" y="979481"/>
              <a:ext cx="5110710" cy="858392"/>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spcBef>
                  <a:spcPts val="300"/>
                </a:spcBef>
                <a:spcAft>
                  <a:spcPts val="300"/>
                </a:spcAft>
                <a:buClrTx/>
                <a:defRPr/>
              </a:pPr>
              <a:r>
                <a:rPr lang="fr-FR" sz="185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5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2.13 </a:t>
              </a:r>
              <a:r>
                <a:rPr lang="fr-FR" sz="185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a:t>
              </a:r>
              <a:r>
                <a:rPr lang="fr-FR" sz="185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185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5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tr.64)</a:t>
              </a:r>
              <a:endParaRPr lang="en-US" sz="185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Rectangle 15"/>
                <p:cNvSpPr/>
                <p:nvPr/>
              </p:nvSpPr>
              <p:spPr>
                <a:xfrm>
                  <a:off x="699551" y="882443"/>
                  <a:ext cx="16090198" cy="8660448"/>
                </a:xfrm>
                <a:prstGeom prst="rect">
                  <a:avLst/>
                </a:prstGeom>
              </p:spPr>
              <p:txBody>
                <a:bodyPr wrap="square">
                  <a:spAutoFit/>
                </a:bodyPr>
                <a:lstStyle/>
                <a:p>
                  <a:pPr algn="just">
                    <a:lnSpc>
                      <a:spcPct val="150000"/>
                    </a:lnSpc>
                    <a:spcBef>
                      <a:spcPts val="300"/>
                    </a:spcBef>
                    <a:spcAft>
                      <a:spcPts val="300"/>
                    </a:spcAft>
                  </a:pPr>
                  <a:r>
                    <a:rPr lang="en-US" sz="1700" smtClean="0">
                      <a:solidFill>
                        <a:schemeClr val="bg1">
                          <a:lumMod val="10000"/>
                        </a:schemeClr>
                      </a:solidFill>
                      <a:latin typeface="Arial" panose="020B0604020202020204" pitchFamily="34" charset="0"/>
                    </a:rPr>
                    <a:t>                                            </a:t>
                  </a:r>
                  <a:r>
                    <a:rPr lang="vi-VN" sz="1700" smtClean="0">
                      <a:solidFill>
                        <a:schemeClr val="bg1">
                          <a:lumMod val="10000"/>
                        </a:schemeClr>
                      </a:solidFill>
                      <a:latin typeface="Arial" panose="020B0604020202020204" pitchFamily="34" charset="0"/>
                    </a:rPr>
                    <a:t>Trong không gian </a:t>
                  </a:r>
                  <a14:m>
                    <m:oMath xmlns:m="http://schemas.openxmlformats.org/officeDocument/2006/math">
                      <m:r>
                        <a:rPr lang="vi-VN" sz="1700" i="1" smtClean="0">
                          <a:solidFill>
                            <a:schemeClr val="bg1">
                              <a:lumMod val="10000"/>
                            </a:schemeClr>
                          </a:solidFill>
                          <a:latin typeface="Cambria Math" panose="02040503050406030204" pitchFamily="18" charset="0"/>
                        </a:rPr>
                        <m:t>𝑂𝑥𝑦𝑧</m:t>
                      </m:r>
                    </m:oMath>
                  </a14:m>
                  <a:r>
                    <a:rPr lang="vi-VN" sz="1700" smtClean="0">
                      <a:solidFill>
                        <a:schemeClr val="bg1">
                          <a:lumMod val="10000"/>
                        </a:schemeClr>
                      </a:solidFill>
                      <a:latin typeface="Arial" panose="020B0604020202020204" pitchFamily="34" charset="0"/>
                    </a:rPr>
                    <a:t>, cho ba vectơ </a:t>
                  </a:r>
                  <a14:m>
                    <m:oMath xmlns:m="http://schemas.openxmlformats.org/officeDocument/2006/math">
                      <m:acc>
                        <m:accPr>
                          <m:chr m:val="⃗"/>
                          <m:ctrlPr>
                            <a:rPr lang="vi-VN" sz="1700" i="1" smtClean="0">
                              <a:solidFill>
                                <a:schemeClr val="bg1">
                                  <a:lumMod val="10000"/>
                                </a:schemeClr>
                              </a:solidFill>
                              <a:latin typeface="Cambria Math" panose="02040503050406030204" pitchFamily="18" charset="0"/>
                            </a:rPr>
                          </m:ctrlPr>
                        </m:accPr>
                        <m:e>
                          <m:r>
                            <a:rPr lang="en-US" sz="1700" b="0" i="1" smtClean="0">
                              <a:solidFill>
                                <a:schemeClr val="bg1">
                                  <a:lumMod val="10000"/>
                                </a:schemeClr>
                              </a:solidFill>
                              <a:latin typeface="Cambria Math" panose="02040503050406030204" pitchFamily="18" charset="0"/>
                            </a:rPr>
                            <m:t>𝑎</m:t>
                          </m:r>
                        </m:e>
                      </m:acc>
                      <m:r>
                        <a:rPr lang="vi-VN" sz="1700" i="1" smtClean="0">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b="0" i="1" smtClean="0">
                              <a:solidFill>
                                <a:schemeClr val="bg1">
                                  <a:lumMod val="10000"/>
                                </a:schemeClr>
                              </a:solidFill>
                              <a:latin typeface="Cambria Math" panose="02040503050406030204" pitchFamily="18" charset="0"/>
                            </a:rPr>
                            <m:t>𝑏</m:t>
                          </m:r>
                        </m:e>
                      </m:acc>
                      <m:r>
                        <a:rPr lang="vi-VN" sz="1700" i="1" smtClean="0">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b="0" i="1" smtClean="0">
                              <a:solidFill>
                                <a:schemeClr val="bg1">
                                  <a:lumMod val="10000"/>
                                </a:schemeClr>
                              </a:solidFill>
                              <a:latin typeface="Cambria Math" panose="02040503050406030204" pitchFamily="18" charset="0"/>
                            </a:rPr>
                            <m:t>𝑐</m:t>
                          </m:r>
                        </m:e>
                      </m:acc>
                    </m:oMath>
                  </a14:m>
                  <a:r>
                    <a:rPr lang="en-US" sz="1700" smtClean="0">
                      <a:solidFill>
                        <a:schemeClr val="bg1">
                          <a:lumMod val="10000"/>
                        </a:schemeClr>
                      </a:solidFill>
                      <a:latin typeface="Arial" panose="020B0604020202020204" pitchFamily="34" charset="0"/>
                    </a:rPr>
                    <a:t> </a:t>
                  </a:r>
                  <a:r>
                    <a:rPr lang="vi-VN" sz="1700" smtClean="0">
                      <a:solidFill>
                        <a:schemeClr val="bg1">
                          <a:lumMod val="10000"/>
                        </a:schemeClr>
                      </a:solidFill>
                      <a:latin typeface="Arial" panose="020B0604020202020204" pitchFamily="34" charset="0"/>
                    </a:rPr>
                    <a:t>đều khác </a:t>
                  </a:r>
                  <a14:m>
                    <m:oMath xmlns:m="http://schemas.openxmlformats.org/officeDocument/2006/math">
                      <m:acc>
                        <m:accPr>
                          <m:chr m:val="⃗"/>
                          <m:ctrlPr>
                            <a:rPr lang="vi-VN" sz="1700" i="1" smtClean="0">
                              <a:solidFill>
                                <a:schemeClr val="bg1">
                                  <a:lumMod val="10000"/>
                                </a:schemeClr>
                              </a:solidFill>
                              <a:latin typeface="Cambria Math" panose="02040503050406030204" pitchFamily="18" charset="0"/>
                            </a:rPr>
                          </m:ctrlPr>
                        </m:accPr>
                        <m:e>
                          <m:r>
                            <a:rPr lang="en-US" sz="1700" b="0" i="1" smtClean="0">
                              <a:solidFill>
                                <a:schemeClr val="bg1">
                                  <a:lumMod val="10000"/>
                                </a:schemeClr>
                              </a:solidFill>
                              <a:latin typeface="Cambria Math" panose="02040503050406030204" pitchFamily="18" charset="0"/>
                            </a:rPr>
                            <m:t>0</m:t>
                          </m:r>
                        </m:e>
                      </m:acc>
                    </m:oMath>
                  </a14:m>
                  <a:r>
                    <a:rPr lang="vi-VN" sz="1700" smtClean="0">
                      <a:solidFill>
                        <a:schemeClr val="bg1">
                          <a:lumMod val="10000"/>
                        </a:schemeClr>
                      </a:solidFill>
                      <a:latin typeface="Arial" panose="020B0604020202020204" pitchFamily="34" charset="0"/>
                    </a:rPr>
                    <a:t> và có giá đôi một vuông góc. Những mệnh đề nào sau đây là đúng?</a:t>
                  </a:r>
                  <a:endParaRPr lang="vi-VN" sz="1700" smtClean="0">
                    <a:solidFill>
                      <a:schemeClr val="bg1">
                        <a:lumMod val="10000"/>
                      </a:schemeClr>
                    </a:solidFill>
                  </a:endParaRPr>
                </a:p>
                <a:p>
                  <a:pPr algn="just">
                    <a:lnSpc>
                      <a:spcPct val="150000"/>
                    </a:lnSpc>
                    <a:spcBef>
                      <a:spcPts val="300"/>
                    </a:spcBef>
                    <a:spcAft>
                      <a:spcPts val="300"/>
                    </a:spcAft>
                  </a:pPr>
                  <a:r>
                    <a:rPr lang="vi-VN" sz="1700" smtClean="0">
                      <a:solidFill>
                        <a:schemeClr val="bg1">
                          <a:lumMod val="10000"/>
                        </a:schemeClr>
                      </a:solidFill>
                      <a:latin typeface="Arial" panose="020B0604020202020204" pitchFamily="34" charset="0"/>
                    </a:rPr>
                    <a:t>a</a:t>
                  </a:r>
                  <a:r>
                    <a:rPr lang="vi-VN" sz="1700">
                      <a:solidFill>
                        <a:schemeClr val="bg1">
                          <a:lumMod val="10000"/>
                        </a:schemeClr>
                      </a:solidFill>
                      <a:latin typeface="Arial" panose="020B0604020202020204" pitchFamily="34" charset="0"/>
                    </a:rPr>
                    <a:t>) Có thể lập một hệ toạ độ </a:t>
                  </a:r>
                  <a14:m>
                    <m:oMath xmlns:m="http://schemas.openxmlformats.org/officeDocument/2006/math">
                      <m:r>
                        <a:rPr lang="vi-VN" sz="1700" i="1" smtClean="0">
                          <a:solidFill>
                            <a:schemeClr val="bg1">
                              <a:lumMod val="10000"/>
                            </a:schemeClr>
                          </a:solidFill>
                          <a:latin typeface="Cambria Math" panose="02040503050406030204" pitchFamily="18" charset="0"/>
                        </a:rPr>
                        <m:t>𝑂𝑥𝑦𝑧</m:t>
                      </m:r>
                    </m:oMath>
                  </a14:m>
                  <a:r>
                    <a:rPr lang="vi-VN" sz="1700">
                      <a:solidFill>
                        <a:schemeClr val="bg1">
                          <a:lumMod val="10000"/>
                        </a:schemeClr>
                      </a:solidFill>
                      <a:latin typeface="Arial" panose="020B0604020202020204" pitchFamily="34" charset="0"/>
                    </a:rPr>
                    <a:t> có các trục toạ độ lần lượt song song với giá của các vecto </a:t>
                  </a:r>
                  <a14:m>
                    <m:oMath xmlns:m="http://schemas.openxmlformats.org/officeDocument/2006/math">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𝑎</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𝑏</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𝑐</m:t>
                          </m:r>
                        </m:e>
                      </m:acc>
                    </m:oMath>
                  </a14:m>
                  <a:r>
                    <a:rPr lang="vi-VN" sz="1700">
                      <a:solidFill>
                        <a:schemeClr val="bg1">
                          <a:lumMod val="10000"/>
                        </a:schemeClr>
                      </a:solidFill>
                      <a:latin typeface="Arial" panose="020B0604020202020204" pitchFamily="34" charset="0"/>
                    </a:rPr>
                    <a:t>.</a:t>
                  </a:r>
                  <a:endParaRPr lang="vi-VN" sz="1700">
                    <a:solidFill>
                      <a:schemeClr val="bg1">
                        <a:lumMod val="10000"/>
                      </a:schemeClr>
                    </a:solidFill>
                  </a:endParaRPr>
                </a:p>
                <a:p>
                  <a:pPr algn="just">
                    <a:lnSpc>
                      <a:spcPct val="150000"/>
                    </a:lnSpc>
                    <a:spcBef>
                      <a:spcPts val="300"/>
                    </a:spcBef>
                    <a:spcAft>
                      <a:spcPts val="300"/>
                    </a:spcAft>
                  </a:pPr>
                  <a:r>
                    <a:rPr lang="vi-VN" sz="1700">
                      <a:solidFill>
                        <a:schemeClr val="bg1">
                          <a:lumMod val="10000"/>
                        </a:schemeClr>
                      </a:solidFill>
                      <a:latin typeface="Arial" panose="020B0604020202020204" pitchFamily="34" charset="0"/>
                    </a:rPr>
                    <a:t>b) Có thể lập một hệ toạ độ </a:t>
                  </a:r>
                  <a14:m>
                    <m:oMath xmlns:m="http://schemas.openxmlformats.org/officeDocument/2006/math">
                      <m:r>
                        <a:rPr lang="vi-VN" sz="1700" i="1" smtClean="0">
                          <a:solidFill>
                            <a:schemeClr val="bg1">
                              <a:lumMod val="10000"/>
                            </a:schemeClr>
                          </a:solidFill>
                          <a:latin typeface="Cambria Math" panose="02040503050406030204" pitchFamily="18" charset="0"/>
                        </a:rPr>
                        <m:t>𝑂𝑥𝑦𝑧</m:t>
                      </m:r>
                    </m:oMath>
                  </a14:m>
                  <a:r>
                    <a:rPr lang="vi-VN" sz="1700">
                      <a:solidFill>
                        <a:schemeClr val="bg1">
                          <a:lumMod val="10000"/>
                        </a:schemeClr>
                      </a:solidFill>
                      <a:latin typeface="Arial" panose="020B0604020202020204" pitchFamily="34" charset="0"/>
                    </a:rPr>
                    <a:t> có các trục toạ độ lần lượt trùng với giá của các vectơ </a:t>
                  </a:r>
                  <a14:m>
                    <m:oMath xmlns:m="http://schemas.openxmlformats.org/officeDocument/2006/math">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𝑎</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𝑏</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𝑐</m:t>
                          </m:r>
                        </m:e>
                      </m:acc>
                    </m:oMath>
                  </a14:m>
                  <a:r>
                    <a:rPr lang="vi-VN" sz="1700">
                      <a:solidFill>
                        <a:schemeClr val="bg1">
                          <a:lumMod val="10000"/>
                        </a:schemeClr>
                      </a:solidFill>
                      <a:latin typeface="Arial" panose="020B0604020202020204" pitchFamily="34" charset="0"/>
                    </a:rPr>
                    <a:t>.</a:t>
                  </a:r>
                  <a:endParaRPr lang="vi-VN" sz="1700">
                    <a:solidFill>
                      <a:schemeClr val="bg1">
                        <a:lumMod val="10000"/>
                      </a:schemeClr>
                    </a:solidFill>
                  </a:endParaRPr>
                </a:p>
                <a:p>
                  <a:pPr algn="just">
                    <a:lnSpc>
                      <a:spcPct val="150000"/>
                    </a:lnSpc>
                    <a:spcBef>
                      <a:spcPts val="300"/>
                    </a:spcBef>
                    <a:spcAft>
                      <a:spcPts val="300"/>
                    </a:spcAft>
                  </a:pPr>
                  <a:r>
                    <a:rPr lang="vi-VN" sz="1700">
                      <a:solidFill>
                        <a:schemeClr val="bg1">
                          <a:lumMod val="10000"/>
                        </a:schemeClr>
                      </a:solidFill>
                      <a:latin typeface="Arial" panose="020B0604020202020204" pitchFamily="34" charset="0"/>
                    </a:rPr>
                    <a:t>c) Có thể lập một hệ toạ độ </a:t>
                  </a:r>
                  <a14:m>
                    <m:oMath xmlns:m="http://schemas.openxmlformats.org/officeDocument/2006/math">
                      <m:r>
                        <a:rPr lang="vi-VN" sz="1700" i="1" smtClean="0">
                          <a:solidFill>
                            <a:schemeClr val="bg1">
                              <a:lumMod val="10000"/>
                            </a:schemeClr>
                          </a:solidFill>
                          <a:latin typeface="Cambria Math" panose="02040503050406030204" pitchFamily="18" charset="0"/>
                        </a:rPr>
                        <m:t>𝑂𝑥𝑦𝑧</m:t>
                      </m:r>
                    </m:oMath>
                  </a14:m>
                  <a:r>
                    <a:rPr lang="vi-VN" sz="1700">
                      <a:solidFill>
                        <a:schemeClr val="bg1">
                          <a:lumMod val="10000"/>
                        </a:schemeClr>
                      </a:solidFill>
                      <a:latin typeface="Arial" panose="020B0604020202020204" pitchFamily="34" charset="0"/>
                    </a:rPr>
                    <a:t> có các vectơ </a:t>
                  </a:r>
                  <a14:m>
                    <m:oMath xmlns:m="http://schemas.openxmlformats.org/officeDocument/2006/math">
                      <m:acc>
                        <m:accPr>
                          <m:chr m:val="⃗"/>
                          <m:ctrlPr>
                            <a:rPr lang="vi-VN" sz="1700" i="1">
                              <a:solidFill>
                                <a:schemeClr val="bg1">
                                  <a:lumMod val="10000"/>
                                </a:schemeClr>
                              </a:solidFill>
                              <a:latin typeface="Cambria Math" panose="02040503050406030204" pitchFamily="18" charset="0"/>
                            </a:rPr>
                          </m:ctrlPr>
                        </m:accPr>
                        <m:e>
                          <m:r>
                            <a:rPr lang="en-US" sz="1700" b="0" i="1" smtClean="0">
                              <a:solidFill>
                                <a:schemeClr val="bg1">
                                  <a:lumMod val="10000"/>
                                </a:schemeClr>
                              </a:solidFill>
                              <a:latin typeface="Cambria Math" panose="02040503050406030204" pitchFamily="18" charset="0"/>
                            </a:rPr>
                            <m:t>𝑖</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b="0" i="1" smtClean="0">
                              <a:solidFill>
                                <a:schemeClr val="bg1">
                                  <a:lumMod val="10000"/>
                                </a:schemeClr>
                              </a:solidFill>
                              <a:latin typeface="Cambria Math" panose="02040503050406030204" pitchFamily="18" charset="0"/>
                            </a:rPr>
                            <m:t>𝑗</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b="0" i="1" smtClean="0">
                              <a:solidFill>
                                <a:schemeClr val="bg1">
                                  <a:lumMod val="10000"/>
                                </a:schemeClr>
                              </a:solidFill>
                              <a:latin typeface="Cambria Math" panose="02040503050406030204" pitchFamily="18" charset="0"/>
                            </a:rPr>
                            <m:t>𝑘</m:t>
                          </m:r>
                        </m:e>
                      </m:acc>
                    </m:oMath>
                  </a14:m>
                  <a:r>
                    <a:rPr lang="en-US" sz="1700" smtClean="0">
                      <a:solidFill>
                        <a:schemeClr val="bg1">
                          <a:lumMod val="10000"/>
                        </a:schemeClr>
                      </a:solidFill>
                    </a:rPr>
                    <a:t> </a:t>
                  </a:r>
                  <a:r>
                    <a:rPr lang="vi-VN" sz="1700" smtClean="0">
                      <a:solidFill>
                        <a:schemeClr val="bg1">
                          <a:lumMod val="10000"/>
                        </a:schemeClr>
                      </a:solidFill>
                      <a:latin typeface="Arial" panose="020B0604020202020204" pitchFamily="34" charset="0"/>
                    </a:rPr>
                    <a:t>lần </a:t>
                  </a:r>
                  <a:r>
                    <a:rPr lang="vi-VN" sz="1700">
                      <a:solidFill>
                        <a:schemeClr val="bg1">
                          <a:lumMod val="10000"/>
                        </a:schemeClr>
                      </a:solidFill>
                      <a:latin typeface="Arial" panose="020B0604020202020204" pitchFamily="34" charset="0"/>
                    </a:rPr>
                    <a:t>lượt bằng các vectơ </a:t>
                  </a:r>
                  <a14:m>
                    <m:oMath xmlns:m="http://schemas.openxmlformats.org/officeDocument/2006/math">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𝑎</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𝑏</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𝑐</m:t>
                          </m:r>
                        </m:e>
                      </m:acc>
                    </m:oMath>
                  </a14:m>
                  <a:endParaRPr lang="en-US" sz="1700" smtClean="0">
                    <a:solidFill>
                      <a:schemeClr val="bg1">
                        <a:lumMod val="10000"/>
                      </a:schemeClr>
                    </a:solidFill>
                    <a:latin typeface="Arial" panose="020B0604020202020204" pitchFamily="34" charset="0"/>
                  </a:endParaRPr>
                </a:p>
                <a:p>
                  <a:pPr algn="just">
                    <a:lnSpc>
                      <a:spcPct val="150000"/>
                    </a:lnSpc>
                    <a:spcBef>
                      <a:spcPts val="300"/>
                    </a:spcBef>
                    <a:spcAft>
                      <a:spcPts val="300"/>
                    </a:spcAft>
                  </a:pPr>
                  <a:r>
                    <a:rPr lang="vi-VN" sz="1700" smtClean="0">
                      <a:solidFill>
                        <a:schemeClr val="bg1">
                          <a:lumMod val="10000"/>
                        </a:schemeClr>
                      </a:solidFill>
                      <a:latin typeface="Arial" panose="020B0604020202020204" pitchFamily="34" charset="0"/>
                    </a:rPr>
                    <a:t>d</a:t>
                  </a:r>
                  <a:r>
                    <a:rPr lang="vi-VN" sz="1700">
                      <a:solidFill>
                        <a:schemeClr val="bg1">
                          <a:lumMod val="10000"/>
                        </a:schemeClr>
                      </a:solidFill>
                      <a:latin typeface="Arial" panose="020B0604020202020204" pitchFamily="34" charset="0"/>
                    </a:rPr>
                    <a:t>) Có thể lập một hệ toạ độ </a:t>
                  </a:r>
                  <a14:m>
                    <m:oMath xmlns:m="http://schemas.openxmlformats.org/officeDocument/2006/math">
                      <m:r>
                        <a:rPr lang="vi-VN" sz="1700" i="1" smtClean="0">
                          <a:solidFill>
                            <a:schemeClr val="bg1">
                              <a:lumMod val="10000"/>
                            </a:schemeClr>
                          </a:solidFill>
                          <a:latin typeface="Cambria Math" panose="02040503050406030204" pitchFamily="18" charset="0"/>
                        </a:rPr>
                        <m:t>𝑂𝑥𝑦𝑧</m:t>
                      </m:r>
                    </m:oMath>
                  </a14:m>
                  <a:r>
                    <a:rPr lang="vi-VN" sz="1700">
                      <a:solidFill>
                        <a:schemeClr val="bg1">
                          <a:lumMod val="10000"/>
                        </a:schemeClr>
                      </a:solidFill>
                      <a:latin typeface="Arial" panose="020B0604020202020204" pitchFamily="34" charset="0"/>
                    </a:rPr>
                    <a:t> có các vectơ </a:t>
                  </a:r>
                  <a14:m>
                    <m:oMath xmlns:m="http://schemas.openxmlformats.org/officeDocument/2006/math">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𝑖</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𝑗</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𝑘</m:t>
                          </m:r>
                        </m:e>
                      </m:acc>
                    </m:oMath>
                  </a14:m>
                  <a:r>
                    <a:rPr lang="en-US" sz="1700" smtClean="0">
                      <a:solidFill>
                        <a:schemeClr val="bg1">
                          <a:lumMod val="10000"/>
                        </a:schemeClr>
                      </a:solidFill>
                      <a:latin typeface="Arial" panose="020B0604020202020204" pitchFamily="34" charset="0"/>
                    </a:rPr>
                    <a:t> </a:t>
                  </a:r>
                  <a:r>
                    <a:rPr lang="vi-VN" sz="1700" smtClean="0">
                      <a:solidFill>
                        <a:schemeClr val="bg1">
                          <a:lumMod val="10000"/>
                        </a:schemeClr>
                      </a:solidFill>
                      <a:latin typeface="Arial" panose="020B0604020202020204" pitchFamily="34" charset="0"/>
                    </a:rPr>
                    <a:t>lần </a:t>
                  </a:r>
                  <a:r>
                    <a:rPr lang="vi-VN" sz="1700">
                      <a:solidFill>
                        <a:schemeClr val="bg1">
                          <a:lumMod val="10000"/>
                        </a:schemeClr>
                      </a:solidFill>
                      <a:latin typeface="Arial" panose="020B0604020202020204" pitchFamily="34" charset="0"/>
                    </a:rPr>
                    <a:t>lượt cùng phương các vectơ </a:t>
                  </a:r>
                  <a14:m>
                    <m:oMath xmlns:m="http://schemas.openxmlformats.org/officeDocument/2006/math">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𝑎</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𝑏</m:t>
                          </m:r>
                        </m:e>
                      </m:acc>
                      <m:r>
                        <a:rPr lang="vi-VN" sz="1700" i="1">
                          <a:solidFill>
                            <a:schemeClr val="bg1">
                              <a:lumMod val="10000"/>
                            </a:schemeClr>
                          </a:solidFill>
                          <a:latin typeface="Cambria Math" panose="02040503050406030204" pitchFamily="18" charset="0"/>
                        </a:rPr>
                        <m:t>,</m:t>
                      </m:r>
                      <m:acc>
                        <m:accPr>
                          <m:chr m:val="⃗"/>
                          <m:ctrlPr>
                            <a:rPr lang="vi-VN" sz="1700" i="1">
                              <a:solidFill>
                                <a:schemeClr val="bg1">
                                  <a:lumMod val="10000"/>
                                </a:schemeClr>
                              </a:solidFill>
                              <a:latin typeface="Cambria Math" panose="02040503050406030204" pitchFamily="18" charset="0"/>
                            </a:rPr>
                          </m:ctrlPr>
                        </m:accPr>
                        <m:e>
                          <m:r>
                            <a:rPr lang="en-US" sz="1700" i="1">
                              <a:solidFill>
                                <a:schemeClr val="bg1">
                                  <a:lumMod val="10000"/>
                                </a:schemeClr>
                              </a:solidFill>
                              <a:latin typeface="Cambria Math" panose="02040503050406030204" pitchFamily="18" charset="0"/>
                            </a:rPr>
                            <m:t>𝑐</m:t>
                          </m:r>
                        </m:e>
                      </m:acc>
                    </m:oMath>
                  </a14:m>
                  <a:r>
                    <a:rPr lang="vi-VN" sz="1700" smtClean="0">
                      <a:solidFill>
                        <a:schemeClr val="bg1">
                          <a:lumMod val="10000"/>
                        </a:schemeClr>
                      </a:solidFill>
                      <a:latin typeface="Arial" panose="020B0604020202020204" pitchFamily="34" charset="0"/>
                    </a:rPr>
                    <a:t>.</a:t>
                  </a:r>
                  <a:endParaRPr lang="vi-VN" sz="1700">
                    <a:solidFill>
                      <a:schemeClr val="bg1">
                        <a:lumMod val="10000"/>
                      </a:schemeClr>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699551" y="882443"/>
                  <a:ext cx="16090198" cy="8660448"/>
                </a:xfrm>
                <a:prstGeom prst="rect">
                  <a:avLst/>
                </a:prstGeom>
                <a:blipFill>
                  <a:blip r:embed="rId5"/>
                  <a:stretch>
                    <a:fillRect l="-531" r="-3033"/>
                  </a:stretch>
                </a:blipFill>
              </p:spPr>
              <p:txBody>
                <a:bodyPr/>
                <a:lstStyle/>
                <a:p>
                  <a:r>
                    <a:rPr lang="en-US">
                      <a:noFill/>
                    </a:rPr>
                    <a:t> </a:t>
                  </a:r>
                </a:p>
              </p:txBody>
            </p:sp>
          </mc:Fallback>
        </mc:AlternateContent>
      </p:grpSp>
      <p:sp>
        <p:nvSpPr>
          <p:cNvPr id="5" name="Oval 4"/>
          <p:cNvSpPr/>
          <p:nvPr/>
        </p:nvSpPr>
        <p:spPr>
          <a:xfrm>
            <a:off x="445274" y="1502799"/>
            <a:ext cx="540689" cy="5009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45274" y="2412522"/>
            <a:ext cx="540689" cy="5009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52092" y="3896140"/>
            <a:ext cx="540689" cy="50093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grpSp>
        <p:nvGrpSpPr>
          <p:cNvPr id="963" name="Google Shape;963;p57"/>
          <p:cNvGrpSpPr/>
          <p:nvPr/>
        </p:nvGrpSpPr>
        <p:grpSpPr>
          <a:xfrm>
            <a:off x="8417842" y="127222"/>
            <a:ext cx="800309" cy="795194"/>
            <a:chOff x="8397275" y="2953713"/>
            <a:chExt cx="1302374" cy="1294050"/>
          </a:xfrm>
        </p:grpSpPr>
        <p:sp>
          <p:nvSpPr>
            <p:cNvPr id="964" name="Google Shape;964;p57"/>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65" name="Google Shape;965;p57"/>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966" name="Google Shape;966;p57"/>
          <p:cNvGrpSpPr/>
          <p:nvPr/>
        </p:nvGrpSpPr>
        <p:grpSpPr>
          <a:xfrm rot="-796838">
            <a:off x="-12280" y="4006962"/>
            <a:ext cx="1236867" cy="1097740"/>
            <a:chOff x="9656" y="159686"/>
            <a:chExt cx="1608914" cy="1427937"/>
          </a:xfrm>
        </p:grpSpPr>
        <p:sp>
          <p:nvSpPr>
            <p:cNvPr id="967" name="Google Shape;967;p57"/>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968" name="Google Shape;968;p57"/>
            <p:cNvPicPr preferRelativeResize="0"/>
            <p:nvPr/>
          </p:nvPicPr>
          <p:blipFill>
            <a:blip r:embed="rId4">
              <a:alphaModFix/>
            </a:blip>
            <a:stretch>
              <a:fillRect/>
            </a:stretch>
          </p:blipFill>
          <p:spPr>
            <a:xfrm>
              <a:off x="219225" y="363900"/>
              <a:ext cx="1189799" cy="1045549"/>
            </a:xfrm>
            <a:prstGeom prst="rect">
              <a:avLst/>
            </a:prstGeom>
            <a:noFill/>
            <a:ln>
              <a:noFill/>
            </a:ln>
          </p:spPr>
        </p:pic>
      </p:grpSp>
      <p:grpSp>
        <p:nvGrpSpPr>
          <p:cNvPr id="18" name="Group 17"/>
          <p:cNvGrpSpPr/>
          <p:nvPr/>
        </p:nvGrpSpPr>
        <p:grpSpPr>
          <a:xfrm>
            <a:off x="415323" y="599411"/>
            <a:ext cx="8402674" cy="3447093"/>
            <a:chOff x="648887" y="852265"/>
            <a:chExt cx="16805348" cy="6894186"/>
          </a:xfrm>
        </p:grpSpPr>
        <p:sp>
          <p:nvSpPr>
            <p:cNvPr id="19" name="Google Shape;3331;p61"/>
            <p:cNvSpPr txBox="1"/>
            <p:nvPr/>
          </p:nvSpPr>
          <p:spPr>
            <a:xfrm flipH="1">
              <a:off x="825775" y="852265"/>
              <a:ext cx="5110710" cy="102822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spcBef>
                  <a:spcPts val="300"/>
                </a:spcBef>
                <a:spcAft>
                  <a:spcPts val="300"/>
                </a:spcAft>
                <a:buClrTx/>
                <a:defRPr/>
              </a:pPr>
              <a:r>
                <a:rPr lang="fr-FR" sz="185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5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2.15 </a:t>
              </a:r>
              <a:r>
                <a:rPr lang="fr-FR" sz="185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a:t>
              </a:r>
              <a:r>
                <a:rPr lang="fr-FR" sz="185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185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5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tr.65)</a:t>
              </a:r>
              <a:endParaRPr lang="en-US" sz="185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648887" y="2007701"/>
                  <a:ext cx="16805348" cy="5738750"/>
                </a:xfrm>
                <a:prstGeom prst="rect">
                  <a:avLst/>
                </a:prstGeom>
              </p:spPr>
              <p:txBody>
                <a:bodyPr wrap="square">
                  <a:spAutoFit/>
                </a:bodyPr>
                <a:lstStyle/>
                <a:p>
                  <a:pPr algn="just">
                    <a:lnSpc>
                      <a:spcPct val="150000"/>
                    </a:lnSpc>
                    <a:spcBef>
                      <a:spcPts val="300"/>
                    </a:spcBef>
                    <a:spcAft>
                      <a:spcPts val="300"/>
                    </a:spcAft>
                  </a:pPr>
                  <a:r>
                    <a:rPr lang="vi-VN" sz="1800" smtClean="0">
                      <a:solidFill>
                        <a:schemeClr val="bg1">
                          <a:lumMod val="10000"/>
                        </a:schemeClr>
                      </a:solidFill>
                      <a:latin typeface="Arial" panose="020B0604020202020204" pitchFamily="34" charset="0"/>
                    </a:rPr>
                    <a:t>Trong </a:t>
                  </a:r>
                  <a:r>
                    <a:rPr lang="vi-VN" sz="1800">
                      <a:solidFill>
                        <a:schemeClr val="bg1">
                          <a:lumMod val="10000"/>
                        </a:schemeClr>
                      </a:solidFill>
                      <a:latin typeface="Arial" panose="020B0604020202020204" pitchFamily="34" charset="0"/>
                    </a:rPr>
                    <a:t>không gian </a:t>
                  </a:r>
                  <a14:m>
                    <m:oMath xmlns:m="http://schemas.openxmlformats.org/officeDocument/2006/math">
                      <m:r>
                        <a:rPr lang="vi-VN" sz="1800" i="1" smtClean="0">
                          <a:solidFill>
                            <a:schemeClr val="bg1">
                              <a:lumMod val="10000"/>
                            </a:schemeClr>
                          </a:solidFill>
                          <a:latin typeface="Cambria Math" panose="02040503050406030204" pitchFamily="18" charset="0"/>
                        </a:rPr>
                        <m:t>𝑂𝑥𝑦𝑧</m:t>
                      </m:r>
                    </m:oMath>
                  </a14:m>
                  <a:r>
                    <a:rPr lang="vi-VN" sz="1800">
                      <a:solidFill>
                        <a:schemeClr val="bg1">
                          <a:lumMod val="10000"/>
                        </a:schemeClr>
                      </a:solidFill>
                      <a:latin typeface="Arial" panose="020B0604020202020204" pitchFamily="34" charset="0"/>
                    </a:rPr>
                    <a:t>, xác định toạ độ của vectơ </a:t>
                  </a:r>
                  <a14:m>
                    <m:oMath xmlns:m="http://schemas.openxmlformats.org/officeDocument/2006/math">
                      <m:acc>
                        <m:accPr>
                          <m: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accPr>
                        <m:e>
                          <m:r>
                            <a:rPr lang="en-US" sz="1800" i="1" kern="0">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vi-VN" sz="1800">
                      <a:solidFill>
                        <a:schemeClr val="bg1">
                          <a:lumMod val="10000"/>
                        </a:schemeClr>
                      </a:solidFill>
                      <a:latin typeface="Arial" panose="020B0604020202020204" pitchFamily="34" charset="0"/>
                    </a:rPr>
                    <a:t> trong mỗi trường hợp sau:</a:t>
                  </a:r>
                </a:p>
                <a:p>
                  <a:pPr algn="just">
                    <a:lnSpc>
                      <a:spcPct val="250000"/>
                    </a:lnSpc>
                    <a:spcBef>
                      <a:spcPts val="300"/>
                    </a:spcBef>
                    <a:spcAft>
                      <a:spcPts val="300"/>
                    </a:spcAft>
                  </a:pPr>
                  <a:r>
                    <a:rPr lang="en-US" sz="1800" smtClean="0">
                      <a:solidFill>
                        <a:schemeClr val="bg1">
                          <a:lumMod val="10000"/>
                        </a:schemeClr>
                      </a:solidFill>
                      <a:latin typeface="Arial" panose="020B0604020202020204" pitchFamily="34" charset="0"/>
                    </a:rPr>
                    <a:t>	</a:t>
                  </a:r>
                  <a:r>
                    <a:rPr lang="vi-VN" sz="1800" smtClean="0">
                      <a:solidFill>
                        <a:schemeClr val="bg1">
                          <a:lumMod val="10000"/>
                        </a:schemeClr>
                      </a:solidFill>
                      <a:latin typeface="Arial" panose="020B0604020202020204" pitchFamily="34" charset="0"/>
                    </a:rPr>
                    <a:t>a</a:t>
                  </a:r>
                  <a:r>
                    <a:rPr lang="vi-VN" sz="1800">
                      <a:solidFill>
                        <a:schemeClr val="bg1">
                          <a:lumMod val="10000"/>
                        </a:schemeClr>
                      </a:solidFill>
                      <a:latin typeface="Arial" panose="020B0604020202020204" pitchFamily="34" charset="0"/>
                    </a:rPr>
                    <a:t>) </a:t>
                  </a:r>
                  <a14:m>
                    <m:oMath xmlns:m="http://schemas.openxmlformats.org/officeDocument/2006/math">
                      <m:r>
                        <a:rPr lang="vi-VN" sz="1800" i="1" smtClean="0">
                          <a:solidFill>
                            <a:schemeClr val="bg1">
                              <a:lumMod val="10000"/>
                            </a:schemeClr>
                          </a:solidFill>
                          <a:latin typeface="Cambria Math" panose="02040503050406030204" pitchFamily="18" charset="0"/>
                        </a:rPr>
                        <m:t>𝐴</m:t>
                      </m:r>
                      <m:r>
                        <a:rPr lang="vi-VN" sz="1800" i="1" smtClean="0">
                          <a:solidFill>
                            <a:schemeClr val="bg1">
                              <a:lumMod val="10000"/>
                            </a:schemeClr>
                          </a:solidFill>
                          <a:latin typeface="Cambria Math" panose="02040503050406030204" pitchFamily="18" charset="0"/>
                        </a:rPr>
                        <m:t>(0; 0; 0) </m:t>
                      </m:r>
                    </m:oMath>
                  </a14:m>
                  <a:r>
                    <a:rPr lang="vi-VN" sz="1800">
                      <a:solidFill>
                        <a:schemeClr val="bg1">
                          <a:lumMod val="10000"/>
                        </a:schemeClr>
                      </a:solidFill>
                      <a:latin typeface="Arial" panose="020B0604020202020204" pitchFamily="34" charset="0"/>
                    </a:rPr>
                    <a:t>và </a:t>
                  </a:r>
                  <a14:m>
                    <m:oMath xmlns:m="http://schemas.openxmlformats.org/officeDocument/2006/math">
                      <m:r>
                        <a:rPr lang="vi-VN" sz="1800" i="1" smtClean="0">
                          <a:solidFill>
                            <a:schemeClr val="bg1">
                              <a:lumMod val="10000"/>
                            </a:schemeClr>
                          </a:solidFill>
                          <a:latin typeface="Cambria Math" panose="02040503050406030204" pitchFamily="18" charset="0"/>
                        </a:rPr>
                        <m:t>𝐵</m:t>
                      </m:r>
                      <m:r>
                        <a:rPr lang="vi-VN" sz="1800" i="1" smtClean="0">
                          <a:solidFill>
                            <a:schemeClr val="bg1">
                              <a:lumMod val="10000"/>
                            </a:schemeClr>
                          </a:solidFill>
                          <a:latin typeface="Cambria Math" panose="02040503050406030204" pitchFamily="18" charset="0"/>
                        </a:rPr>
                        <m:t>(4; 2; –5)</m:t>
                      </m:r>
                    </m:oMath>
                  </a14:m>
                  <a:endParaRPr lang="vi-VN" sz="1800">
                    <a:solidFill>
                      <a:schemeClr val="bg1">
                        <a:lumMod val="10000"/>
                      </a:schemeClr>
                    </a:solidFill>
                    <a:latin typeface="Arial" panose="020B0604020202020204" pitchFamily="34" charset="0"/>
                  </a:endParaRPr>
                </a:p>
                <a:p>
                  <a:pPr algn="just">
                    <a:lnSpc>
                      <a:spcPct val="250000"/>
                    </a:lnSpc>
                    <a:spcBef>
                      <a:spcPts val="300"/>
                    </a:spcBef>
                    <a:spcAft>
                      <a:spcPts val="300"/>
                    </a:spcAft>
                  </a:pPr>
                  <a:r>
                    <a:rPr lang="en-US" sz="1800" smtClean="0">
                      <a:solidFill>
                        <a:schemeClr val="bg1">
                          <a:lumMod val="10000"/>
                        </a:schemeClr>
                      </a:solidFill>
                      <a:latin typeface="Arial" panose="020B0604020202020204" pitchFamily="34" charset="0"/>
                    </a:rPr>
                    <a:t>	</a:t>
                  </a:r>
                  <a:r>
                    <a:rPr lang="vi-VN" sz="1800" smtClean="0">
                      <a:solidFill>
                        <a:schemeClr val="bg1">
                          <a:lumMod val="10000"/>
                        </a:schemeClr>
                      </a:solidFill>
                      <a:latin typeface="Arial" panose="020B0604020202020204" pitchFamily="34" charset="0"/>
                    </a:rPr>
                    <a:t>b</a:t>
                  </a:r>
                  <a:r>
                    <a:rPr lang="vi-VN" sz="1800">
                      <a:solidFill>
                        <a:schemeClr val="bg1">
                          <a:lumMod val="10000"/>
                        </a:schemeClr>
                      </a:solidFill>
                      <a:latin typeface="Arial" panose="020B0604020202020204" pitchFamily="34" charset="0"/>
                    </a:rPr>
                    <a:t>) </a:t>
                  </a:r>
                  <a14:m>
                    <m:oMath xmlns:m="http://schemas.openxmlformats.org/officeDocument/2006/math">
                      <m:r>
                        <a:rPr lang="vi-VN" sz="1800" i="1" smtClean="0">
                          <a:solidFill>
                            <a:schemeClr val="bg1">
                              <a:lumMod val="10000"/>
                            </a:schemeClr>
                          </a:solidFill>
                          <a:latin typeface="Cambria Math" panose="02040503050406030204" pitchFamily="18" charset="0"/>
                        </a:rPr>
                        <m:t>𝐴</m:t>
                      </m:r>
                      <m:r>
                        <a:rPr lang="vi-VN" sz="1800" i="1" smtClean="0">
                          <a:solidFill>
                            <a:schemeClr val="bg1">
                              <a:lumMod val="10000"/>
                            </a:schemeClr>
                          </a:solidFill>
                          <a:latin typeface="Cambria Math" panose="02040503050406030204" pitchFamily="18" charset="0"/>
                        </a:rPr>
                        <m:t>(1; –3; 7)</m:t>
                      </m:r>
                    </m:oMath>
                  </a14:m>
                  <a:r>
                    <a:rPr lang="vi-VN" sz="1800">
                      <a:solidFill>
                        <a:schemeClr val="bg1">
                          <a:lumMod val="10000"/>
                        </a:schemeClr>
                      </a:solidFill>
                      <a:latin typeface="Arial" panose="020B0604020202020204" pitchFamily="34" charset="0"/>
                    </a:rPr>
                    <a:t> và </a:t>
                  </a:r>
                  <a14:m>
                    <m:oMath xmlns:m="http://schemas.openxmlformats.org/officeDocument/2006/math">
                      <m:r>
                        <a:rPr lang="vi-VN" sz="1800" i="1" smtClean="0">
                          <a:solidFill>
                            <a:schemeClr val="bg1">
                              <a:lumMod val="10000"/>
                            </a:schemeClr>
                          </a:solidFill>
                          <a:latin typeface="Cambria Math" panose="02040503050406030204" pitchFamily="18" charset="0"/>
                        </a:rPr>
                        <m:t>𝐵</m:t>
                      </m:r>
                      <m:r>
                        <a:rPr lang="vi-VN" sz="1800" i="1" smtClean="0">
                          <a:solidFill>
                            <a:schemeClr val="bg1">
                              <a:lumMod val="10000"/>
                            </a:schemeClr>
                          </a:solidFill>
                          <a:latin typeface="Cambria Math" panose="02040503050406030204" pitchFamily="18" charset="0"/>
                        </a:rPr>
                        <m:t>(1; –3; 7)</m:t>
                      </m:r>
                    </m:oMath>
                  </a14:m>
                  <a:endParaRPr lang="vi-VN" sz="1800">
                    <a:solidFill>
                      <a:schemeClr val="bg1">
                        <a:lumMod val="10000"/>
                      </a:schemeClr>
                    </a:solidFill>
                    <a:latin typeface="Arial" panose="020B0604020202020204" pitchFamily="34" charset="0"/>
                  </a:endParaRPr>
                </a:p>
                <a:p>
                  <a:pPr algn="just">
                    <a:lnSpc>
                      <a:spcPct val="250000"/>
                    </a:lnSpc>
                    <a:spcBef>
                      <a:spcPts val="300"/>
                    </a:spcBef>
                    <a:spcAft>
                      <a:spcPts val="300"/>
                    </a:spcAft>
                  </a:pPr>
                  <a:r>
                    <a:rPr lang="en-US" sz="1800" smtClean="0">
                      <a:solidFill>
                        <a:schemeClr val="bg1">
                          <a:lumMod val="10000"/>
                        </a:schemeClr>
                      </a:solidFill>
                      <a:latin typeface="Arial" panose="020B0604020202020204" pitchFamily="34" charset="0"/>
                    </a:rPr>
                    <a:t>	</a:t>
                  </a:r>
                  <a:r>
                    <a:rPr lang="vi-VN" sz="1800" smtClean="0">
                      <a:solidFill>
                        <a:schemeClr val="bg1">
                          <a:lumMod val="10000"/>
                        </a:schemeClr>
                      </a:solidFill>
                      <a:latin typeface="Arial" panose="020B0604020202020204" pitchFamily="34" charset="0"/>
                    </a:rPr>
                    <a:t>c</a:t>
                  </a:r>
                  <a:r>
                    <a:rPr lang="vi-VN" sz="1800">
                      <a:solidFill>
                        <a:schemeClr val="bg1">
                          <a:lumMod val="10000"/>
                        </a:schemeClr>
                      </a:solidFill>
                      <a:latin typeface="Arial" panose="020B0604020202020204" pitchFamily="34" charset="0"/>
                    </a:rPr>
                    <a:t>) </a:t>
                  </a:r>
                  <a14:m>
                    <m:oMath xmlns:m="http://schemas.openxmlformats.org/officeDocument/2006/math">
                      <m:r>
                        <a:rPr lang="vi-VN" sz="1800" i="1" smtClean="0">
                          <a:solidFill>
                            <a:schemeClr val="bg1">
                              <a:lumMod val="10000"/>
                            </a:schemeClr>
                          </a:solidFill>
                          <a:latin typeface="Cambria Math" panose="02040503050406030204" pitchFamily="18" charset="0"/>
                        </a:rPr>
                        <m:t>𝐴</m:t>
                      </m:r>
                      <m:r>
                        <a:rPr lang="vi-VN" sz="1800" i="1" smtClean="0">
                          <a:solidFill>
                            <a:schemeClr val="bg1">
                              <a:lumMod val="10000"/>
                            </a:schemeClr>
                          </a:solidFill>
                          <a:latin typeface="Cambria Math" panose="02040503050406030204" pitchFamily="18" charset="0"/>
                        </a:rPr>
                        <m:t>(5; 4; 9) </m:t>
                      </m:r>
                    </m:oMath>
                  </a14:m>
                  <a:r>
                    <a:rPr lang="vi-VN" sz="1800">
                      <a:solidFill>
                        <a:schemeClr val="bg1">
                          <a:lumMod val="10000"/>
                        </a:schemeClr>
                      </a:solidFill>
                      <a:latin typeface="Arial" panose="020B0604020202020204" pitchFamily="34" charset="0"/>
                    </a:rPr>
                    <a:t>và </a:t>
                  </a:r>
                  <a14:m>
                    <m:oMath xmlns:m="http://schemas.openxmlformats.org/officeDocument/2006/math">
                      <m:r>
                        <a:rPr lang="vi-VN" sz="1800" i="1" smtClean="0">
                          <a:solidFill>
                            <a:schemeClr val="bg1">
                              <a:lumMod val="10000"/>
                            </a:schemeClr>
                          </a:solidFill>
                          <a:latin typeface="Cambria Math" panose="02040503050406030204" pitchFamily="18" charset="0"/>
                        </a:rPr>
                        <m:t>𝐵</m:t>
                      </m:r>
                      <m:r>
                        <a:rPr lang="vi-VN" sz="1800" i="1" smtClean="0">
                          <a:solidFill>
                            <a:schemeClr val="bg1">
                              <a:lumMod val="10000"/>
                            </a:schemeClr>
                          </a:solidFill>
                          <a:latin typeface="Cambria Math" panose="02040503050406030204" pitchFamily="18" charset="0"/>
                        </a:rPr>
                        <m:t>(–5; 7; 2)</m:t>
                      </m:r>
                    </m:oMath>
                  </a14:m>
                  <a:endParaRPr lang="vi-VN" sz="1800">
                    <a:solidFill>
                      <a:schemeClr val="bg1">
                        <a:lumMod val="10000"/>
                      </a:schemeClr>
                    </a:solidFill>
                    <a:latin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648887" y="2007701"/>
                  <a:ext cx="16805348" cy="5738750"/>
                </a:xfrm>
                <a:prstGeom prst="rect">
                  <a:avLst/>
                </a:prstGeom>
                <a:blipFill>
                  <a:blip r:embed="rId5"/>
                  <a:stretch>
                    <a:fillRect l="-580" r="-43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Rectangle 5"/>
              <p:cNvSpPr/>
              <p:nvPr/>
            </p:nvSpPr>
            <p:spPr>
              <a:xfrm>
                <a:off x="4968409" y="1896568"/>
                <a:ext cx="2149178" cy="559512"/>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en-US"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18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𝑨𝑩</m:t>
                        </m:r>
                      </m:e>
                    </m:acc>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𝟓</m:t>
                        </m:r>
                      </m:e>
                    </m:d>
                  </m:oMath>
                </a14:m>
                <a:r>
                  <a:rPr lang="en-US" sz="18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968409" y="1896568"/>
                <a:ext cx="2149178" cy="5595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968409" y="2643032"/>
                <a:ext cx="1924758" cy="496354"/>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en-US"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18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𝑨𝑩</m:t>
                        </m:r>
                      </m:e>
                    </m:acc>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e>
                    </m:d>
                  </m:oMath>
                </a14:m>
                <a:r>
                  <a:rPr lang="en-US" sz="18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4968409" y="2643032"/>
                <a:ext cx="1924758" cy="4963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968409" y="3383219"/>
                <a:ext cx="2460161" cy="496354"/>
              </a:xfrm>
              <a:prstGeom prst="rect">
                <a:avLst/>
              </a:prstGeom>
            </p:spPr>
            <p:txBody>
              <a:bodyPr wrap="none">
                <a:spAutoFit/>
              </a:bodyPr>
              <a:lstStyle/>
              <a:p>
                <a:pPr algn="just">
                  <a:lnSpc>
                    <a:spcPct val="150000"/>
                  </a:lnSpc>
                  <a:spcBef>
                    <a:spcPts val="300"/>
                  </a:spcBef>
                  <a:spcAft>
                    <a:spcPts val="300"/>
                  </a:spcAft>
                </a:pPr>
                <a14:m>
                  <m:oMath xmlns:m="http://schemas.openxmlformats.org/officeDocument/2006/math">
                    <m:r>
                      <a:rPr lang="en-US" sz="18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18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accPr>
                      <m:e>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𝑨𝑩</m:t>
                        </m:r>
                      </m:e>
                    </m:acc>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𝟏𝟎</m:t>
                        </m:r>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18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1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18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𝟕</m:t>
                        </m:r>
                      </m:e>
                    </m:d>
                  </m:oMath>
                </a14:m>
                <a:r>
                  <a:rPr lang="en-US" sz="18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b="1">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4968409" y="3383219"/>
                <a:ext cx="2460161" cy="496354"/>
              </a:xfrm>
              <a:prstGeom prst="rect">
                <a:avLst/>
              </a:prstGeom>
              <a:blipFill>
                <a:blip r:embed="rId8"/>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grpSp>
        <p:nvGrpSpPr>
          <p:cNvPr id="986" name="Google Shape;986;p58"/>
          <p:cNvGrpSpPr/>
          <p:nvPr/>
        </p:nvGrpSpPr>
        <p:grpSpPr>
          <a:xfrm>
            <a:off x="106946" y="4117061"/>
            <a:ext cx="777908" cy="772936"/>
            <a:chOff x="8397275" y="2953713"/>
            <a:chExt cx="1302374" cy="1294050"/>
          </a:xfrm>
        </p:grpSpPr>
        <p:sp>
          <p:nvSpPr>
            <p:cNvPr id="987" name="Google Shape;987;p58"/>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988" name="Google Shape;988;p58"/>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28" name="Group 27"/>
          <p:cNvGrpSpPr/>
          <p:nvPr/>
        </p:nvGrpSpPr>
        <p:grpSpPr>
          <a:xfrm>
            <a:off x="470981" y="607362"/>
            <a:ext cx="8402674" cy="2131990"/>
            <a:chOff x="648887" y="852265"/>
            <a:chExt cx="16805348" cy="4263980"/>
          </a:xfrm>
        </p:grpSpPr>
        <p:sp>
          <p:nvSpPr>
            <p:cNvPr id="29" name="Google Shape;3331;p61"/>
            <p:cNvSpPr txBox="1"/>
            <p:nvPr/>
          </p:nvSpPr>
          <p:spPr>
            <a:xfrm flipH="1">
              <a:off x="825773" y="852265"/>
              <a:ext cx="5719274" cy="102822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spcBef>
                  <a:spcPts val="300"/>
                </a:spcBef>
                <a:spcAft>
                  <a:spcPts val="300"/>
                </a:spcAft>
                <a:buClrTx/>
                <a:defRPr/>
              </a:pP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2.16 </a:t>
              </a: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a:t>
              </a:r>
              <a:r>
                <a:rPr lang="fr-FR" sz="20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20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20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tr.65)</a:t>
              </a:r>
              <a:endParaRPr lang="en-US" sz="20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Rectangle 29"/>
                <p:cNvSpPr/>
                <p:nvPr/>
              </p:nvSpPr>
              <p:spPr>
                <a:xfrm>
                  <a:off x="648887" y="2007701"/>
                  <a:ext cx="16805348" cy="3108544"/>
                </a:xfrm>
                <a:prstGeom prst="rect">
                  <a:avLst/>
                </a:prstGeom>
              </p:spPr>
              <p:txBody>
                <a:bodyPr wrap="square">
                  <a:spAutoFit/>
                </a:bodyPr>
                <a:lstStyle/>
                <a:p>
                  <a:pPr algn="just">
                    <a:lnSpc>
                      <a:spcPct val="150000"/>
                    </a:lnSpc>
                    <a:spcBef>
                      <a:spcPts val="300"/>
                    </a:spcBef>
                    <a:spcAft>
                      <a:spcPts val="300"/>
                    </a:spcAft>
                  </a:pPr>
                  <a:r>
                    <a:rPr lang="vi-VN" sz="2000">
                      <a:solidFill>
                        <a:schemeClr val="bg1">
                          <a:lumMod val="10000"/>
                        </a:schemeClr>
                      </a:solidFill>
                      <a:latin typeface="Arial" panose="020B0604020202020204" pitchFamily="34" charset="0"/>
                    </a:rPr>
                    <a:t>Trong không gian </a:t>
                  </a:r>
                  <a14:m>
                    <m:oMath xmlns:m="http://schemas.openxmlformats.org/officeDocument/2006/math">
                      <m:r>
                        <a:rPr lang="vi-VN" sz="2000" i="1" smtClean="0">
                          <a:solidFill>
                            <a:schemeClr val="bg1">
                              <a:lumMod val="10000"/>
                            </a:schemeClr>
                          </a:solidFill>
                          <a:latin typeface="Cambria Math" panose="02040503050406030204" pitchFamily="18" charset="0"/>
                        </a:rPr>
                        <m:t>𝑂𝑥𝑦𝑧</m:t>
                      </m:r>
                    </m:oMath>
                  </a14:m>
                  <a:r>
                    <a:rPr lang="vi-VN" sz="2000">
                      <a:solidFill>
                        <a:schemeClr val="bg1">
                          <a:lumMod val="10000"/>
                        </a:schemeClr>
                      </a:solidFill>
                      <a:latin typeface="Arial" panose="020B0604020202020204" pitchFamily="34" charset="0"/>
                    </a:rPr>
                    <a:t>, xác định toạ độ của điểm </a:t>
                  </a:r>
                  <a14:m>
                    <m:oMath xmlns:m="http://schemas.openxmlformats.org/officeDocument/2006/math">
                      <m:r>
                        <a:rPr lang="vi-VN" sz="2000" i="1" smtClean="0">
                          <a:solidFill>
                            <a:schemeClr val="bg1">
                              <a:lumMod val="10000"/>
                            </a:schemeClr>
                          </a:solidFill>
                          <a:latin typeface="Cambria Math" panose="02040503050406030204" pitchFamily="18" charset="0"/>
                        </a:rPr>
                        <m:t>𝐴</m:t>
                      </m:r>
                    </m:oMath>
                  </a14:m>
                  <a:r>
                    <a:rPr lang="vi-VN" sz="2000">
                      <a:solidFill>
                        <a:schemeClr val="bg1">
                          <a:lumMod val="10000"/>
                        </a:schemeClr>
                      </a:solidFill>
                      <a:latin typeface="Arial" panose="020B0604020202020204" pitchFamily="34" charset="0"/>
                    </a:rPr>
                    <a:t> trong mỗi trường hợp sau:</a:t>
                  </a:r>
                </a:p>
                <a:p>
                  <a:pPr algn="just">
                    <a:lnSpc>
                      <a:spcPct val="150000"/>
                    </a:lnSpc>
                    <a:spcBef>
                      <a:spcPts val="300"/>
                    </a:spcBef>
                    <a:spcAft>
                      <a:spcPts val="300"/>
                    </a:spcAft>
                  </a:pPr>
                  <a:r>
                    <a:rPr lang="vi-VN" sz="2000">
                      <a:solidFill>
                        <a:schemeClr val="bg1">
                          <a:lumMod val="10000"/>
                        </a:schemeClr>
                      </a:solidFill>
                      <a:latin typeface="Arial" panose="020B0604020202020204" pitchFamily="34" charset="0"/>
                    </a:rPr>
                    <a:t>a) </a:t>
                  </a:r>
                  <a14:m>
                    <m:oMath xmlns:m="http://schemas.openxmlformats.org/officeDocument/2006/math">
                      <m:r>
                        <a:rPr lang="vi-VN" sz="2000" i="1" smtClean="0">
                          <a:solidFill>
                            <a:schemeClr val="bg1">
                              <a:lumMod val="10000"/>
                            </a:schemeClr>
                          </a:solidFill>
                          <a:latin typeface="Cambria Math" panose="02040503050406030204" pitchFamily="18" charset="0"/>
                        </a:rPr>
                        <m:t>𝐴</m:t>
                      </m:r>
                    </m:oMath>
                  </a14:m>
                  <a:r>
                    <a:rPr lang="vi-VN" sz="2000">
                      <a:solidFill>
                        <a:schemeClr val="bg1">
                          <a:lumMod val="10000"/>
                        </a:schemeClr>
                      </a:solidFill>
                      <a:latin typeface="Arial" panose="020B0604020202020204" pitchFamily="34" charset="0"/>
                    </a:rPr>
                    <a:t> trùng với gốc toạ </a:t>
                  </a:r>
                  <a:r>
                    <a:rPr lang="vi-VN" sz="2000" smtClean="0">
                      <a:solidFill>
                        <a:schemeClr val="bg1">
                          <a:lumMod val="10000"/>
                        </a:schemeClr>
                      </a:solidFill>
                      <a:latin typeface="Arial" panose="020B0604020202020204" pitchFamily="34" charset="0"/>
                    </a:rPr>
                    <a:t>độ</a:t>
                  </a:r>
                  <a:endParaRPr lang="vi-VN" sz="2000">
                    <a:solidFill>
                      <a:schemeClr val="bg1">
                        <a:lumMod val="10000"/>
                      </a:schemeClr>
                    </a:solidFill>
                    <a:latin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648887" y="2007701"/>
                  <a:ext cx="16805348" cy="3108544"/>
                </a:xfrm>
                <a:prstGeom prst="rect">
                  <a:avLst/>
                </a:prstGeom>
                <a:blipFill>
                  <a:blip r:embed="rId5"/>
                  <a:stretch>
                    <a:fillRect l="-725" r="-725" b="-274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1158245" y="2915700"/>
                <a:ext cx="1661993" cy="5924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b="1"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𝑨</m:t>
                      </m:r>
                      <m:d>
                        <m:dPr>
                          <m:ctrlP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e>
                      </m:d>
                    </m:oMath>
                  </m:oMathPara>
                </a14:m>
                <a:endParaRPr lang="en-US" sz="2000" b="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58245" y="2915700"/>
                <a:ext cx="1661993" cy="592470"/>
              </a:xfrm>
              <a:prstGeom prst="rect">
                <a:avLst/>
              </a:prstGeom>
              <a:blipFill>
                <a:blip r:embed="rId6"/>
                <a:stretch>
                  <a:fillRect/>
                </a:stretch>
              </a:blipFill>
            </p:spPr>
            <p:txBody>
              <a:bodyPr/>
              <a:lstStyle/>
              <a:p>
                <a:r>
                  <a:rPr lang="en-US">
                    <a:noFill/>
                  </a:rPr>
                  <a:t> </a:t>
                </a:r>
              </a:p>
            </p:txBody>
          </p:sp>
        </mc:Fallback>
      </mc:AlternateContent>
      <p:pic>
        <p:nvPicPr>
          <p:cNvPr id="32" name="Picture 3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766922" y="2441277"/>
            <a:ext cx="3163570" cy="227965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txBox="1">
            <a:spLocks noGrp="1"/>
          </p:cNvSpPr>
          <p:nvPr>
            <p:ph type="title"/>
          </p:nvPr>
        </p:nvSpPr>
        <p:spPr>
          <a:xfrm>
            <a:off x="2608061" y="2603014"/>
            <a:ext cx="5955336" cy="934200"/>
          </a:xfrm>
          <a:prstGeom prst="rect">
            <a:avLst/>
          </a:prstGeom>
        </p:spPr>
        <p:txBody>
          <a:bodyPr spcFirstLastPara="1" wrap="square" lIns="91425" tIns="91425" rIns="91425" bIns="91425" anchor="b" anchorCtr="0">
            <a:noAutofit/>
          </a:bodyPr>
          <a:lstStyle/>
          <a:p>
            <a:pPr marL="0" lvl="0" indent="0" algn="l" rtl="0">
              <a:lnSpc>
                <a:spcPct val="150000"/>
              </a:lnSpc>
              <a:spcBef>
                <a:spcPts val="0"/>
              </a:spcBef>
              <a:spcAft>
                <a:spcPts val="0"/>
              </a:spcAft>
              <a:buNone/>
            </a:pPr>
            <a:r>
              <a:rPr lang="en-US" sz="4300" b="1" smtClean="0">
                <a:latin typeface="+mj-lt"/>
              </a:rPr>
              <a:t>H</a:t>
            </a:r>
            <a:r>
              <a:rPr lang="en" sz="4300" b="1" smtClean="0">
                <a:latin typeface="+mj-lt"/>
              </a:rPr>
              <a:t>Ệ TRỤC TOẠ ĐỘ TRONG KHÔNG GIAN</a:t>
            </a:r>
            <a:endParaRPr sz="4300" b="1">
              <a:latin typeface="+mj-lt"/>
            </a:endParaRPr>
          </a:p>
        </p:txBody>
      </p:sp>
      <p:sp>
        <p:nvSpPr>
          <p:cNvPr id="409" name="Google Shape;409;p35"/>
          <p:cNvSpPr txBox="1">
            <a:spLocks noGrp="1"/>
          </p:cNvSpPr>
          <p:nvPr>
            <p:ph type="title" idx="2"/>
          </p:nvPr>
        </p:nvSpPr>
        <p:spPr>
          <a:xfrm>
            <a:off x="969887" y="1839688"/>
            <a:ext cx="1386600" cy="130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01</a:t>
            </a:r>
            <a:endParaRPr b="1">
              <a:latin typeface="+mj-lt"/>
            </a:endParaRPr>
          </a:p>
        </p:txBody>
      </p:sp>
      <p:grpSp>
        <p:nvGrpSpPr>
          <p:cNvPr id="411" name="Google Shape;411;p35"/>
          <p:cNvGrpSpPr/>
          <p:nvPr/>
        </p:nvGrpSpPr>
        <p:grpSpPr>
          <a:xfrm>
            <a:off x="2120158" y="1306071"/>
            <a:ext cx="5586000" cy="2431043"/>
            <a:chOff x="2223975" y="1325675"/>
            <a:chExt cx="5586000" cy="2324625"/>
          </a:xfrm>
        </p:grpSpPr>
        <p:cxnSp>
          <p:nvCxnSpPr>
            <p:cNvPr id="412" name="Google Shape;412;p35"/>
            <p:cNvCxnSpPr/>
            <p:nvPr/>
          </p:nvCxnSpPr>
          <p:spPr>
            <a:xfrm>
              <a:off x="5328975" y="3650300"/>
              <a:ext cx="2481000" cy="0"/>
            </a:xfrm>
            <a:prstGeom prst="straightConnector1">
              <a:avLst/>
            </a:prstGeom>
            <a:noFill/>
            <a:ln w="19050" cap="flat" cmpd="sng">
              <a:solidFill>
                <a:schemeClr val="dk2"/>
              </a:solidFill>
              <a:prstDash val="solid"/>
              <a:round/>
              <a:headEnd type="none" w="med" len="med"/>
              <a:tailEnd type="none" w="med" len="med"/>
            </a:ln>
          </p:spPr>
        </p:cxnSp>
        <p:cxnSp>
          <p:nvCxnSpPr>
            <p:cNvPr id="413" name="Google Shape;413;p35"/>
            <p:cNvCxnSpPr/>
            <p:nvPr/>
          </p:nvCxnSpPr>
          <p:spPr>
            <a:xfrm>
              <a:off x="2223975" y="1325675"/>
              <a:ext cx="2904600" cy="0"/>
            </a:xfrm>
            <a:prstGeom prst="straightConnector1">
              <a:avLst/>
            </a:prstGeom>
            <a:noFill/>
            <a:ln w="19050" cap="flat" cmpd="sng">
              <a:solidFill>
                <a:schemeClr val="dk2"/>
              </a:solidFill>
              <a:prstDash val="solid"/>
              <a:round/>
              <a:headEnd type="none" w="med" len="med"/>
              <a:tailEnd type="none" w="med" len="med"/>
            </a:ln>
          </p:spPr>
        </p:cxnSp>
      </p:grpSp>
      <p:grpSp>
        <p:nvGrpSpPr>
          <p:cNvPr id="414" name="Google Shape;414;p35"/>
          <p:cNvGrpSpPr/>
          <p:nvPr/>
        </p:nvGrpSpPr>
        <p:grpSpPr>
          <a:xfrm rot="1189513">
            <a:off x="7924787" y="3975479"/>
            <a:ext cx="1011968" cy="1026842"/>
            <a:chOff x="335988" y="3393302"/>
            <a:chExt cx="1236351" cy="1254523"/>
          </a:xfrm>
        </p:grpSpPr>
        <p:sp>
          <p:nvSpPr>
            <p:cNvPr id="415" name="Google Shape;415;p35"/>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16" name="Google Shape;416;p35"/>
            <p:cNvPicPr preferRelativeResize="0"/>
            <p:nvPr/>
          </p:nvPicPr>
          <p:blipFill>
            <a:blip r:embed="rId3">
              <a:alphaModFix/>
            </a:blip>
            <a:stretch>
              <a:fillRect/>
            </a:stretch>
          </p:blipFill>
          <p:spPr>
            <a:xfrm>
              <a:off x="335987" y="3393306"/>
              <a:ext cx="1236351" cy="1254519"/>
            </a:xfrm>
            <a:prstGeom prst="rect">
              <a:avLst/>
            </a:prstGeom>
            <a:noFill/>
            <a:ln>
              <a:noFill/>
            </a:ln>
          </p:spPr>
        </p:pic>
      </p:grpSp>
      <p:grpSp>
        <p:nvGrpSpPr>
          <p:cNvPr id="418" name="Google Shape;418;p35"/>
          <p:cNvGrpSpPr/>
          <p:nvPr/>
        </p:nvGrpSpPr>
        <p:grpSpPr>
          <a:xfrm>
            <a:off x="0" y="0"/>
            <a:ext cx="1251386" cy="1110626"/>
            <a:chOff x="9656" y="159686"/>
            <a:chExt cx="1608914" cy="1427937"/>
          </a:xfrm>
        </p:grpSpPr>
        <p:sp>
          <p:nvSpPr>
            <p:cNvPr id="419" name="Google Shape;419;p35"/>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420" name="Google Shape;420;p35"/>
            <p:cNvPicPr preferRelativeResize="0"/>
            <p:nvPr/>
          </p:nvPicPr>
          <p:blipFill>
            <a:blip r:embed="rId4">
              <a:alphaModFix/>
            </a:blip>
            <a:stretch>
              <a:fillRect/>
            </a:stretch>
          </p:blipFill>
          <p:spPr>
            <a:xfrm>
              <a:off x="219225" y="363900"/>
              <a:ext cx="1189799" cy="1045549"/>
            </a:xfrm>
            <a:prstGeom prst="rect">
              <a:avLst/>
            </a:prstGeom>
            <a:noFill/>
            <a:ln>
              <a:noFill/>
            </a:ln>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grpSp>
        <p:nvGrpSpPr>
          <p:cNvPr id="986" name="Google Shape;986;p58"/>
          <p:cNvGrpSpPr/>
          <p:nvPr/>
        </p:nvGrpSpPr>
        <p:grpSpPr>
          <a:xfrm>
            <a:off x="106946" y="4117061"/>
            <a:ext cx="777908" cy="772936"/>
            <a:chOff x="8397275" y="2953713"/>
            <a:chExt cx="1302374" cy="1294050"/>
          </a:xfrm>
        </p:grpSpPr>
        <p:sp>
          <p:nvSpPr>
            <p:cNvPr id="987" name="Google Shape;987;p58"/>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88" name="Google Shape;988;p58"/>
            <p:cNvPicPr preferRelativeResize="0"/>
            <p:nvPr/>
          </p:nvPicPr>
          <p:blipFill>
            <a:blip r:embed="rId3">
              <a:alphaModFix/>
            </a:blip>
            <a:stretch>
              <a:fillRect/>
            </a:stretch>
          </p:blipFill>
          <p:spPr>
            <a:xfrm>
              <a:off x="8397275" y="2953713"/>
              <a:ext cx="1302374" cy="1294050"/>
            </a:xfrm>
            <a:prstGeom prst="rect">
              <a:avLst/>
            </a:prstGeom>
            <a:noFill/>
            <a:ln>
              <a:noFill/>
            </a:ln>
          </p:spPr>
        </p:pic>
      </p:grpSp>
      <mc:AlternateContent xmlns:mc="http://schemas.openxmlformats.org/markup-compatibility/2006" xmlns:a14="http://schemas.microsoft.com/office/drawing/2010/main">
        <mc:Choice Requires="a14">
          <p:sp>
            <p:nvSpPr>
              <p:cNvPr id="30" name="Rectangle 29"/>
              <p:cNvSpPr/>
              <p:nvPr/>
            </p:nvSpPr>
            <p:spPr>
              <a:xfrm>
                <a:off x="439177" y="461512"/>
                <a:ext cx="8402674" cy="553998"/>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vi-VN" sz="2000" b="0" i="0" u="none" strike="noStrike" kern="0" cap="none" spc="0" normalizeH="0" baseline="0" noProof="0" smtClean="0">
                    <a:ln>
                      <a:noFill/>
                    </a:ln>
                    <a:solidFill>
                      <a:srgbClr val="FAFAFA">
                        <a:lumMod val="10000"/>
                      </a:srgbClr>
                    </a:solidFill>
                    <a:effectLst/>
                    <a:uLnTx/>
                    <a:uFillTx/>
                    <a:latin typeface="Arial" panose="020B0604020202020204" pitchFamily="34" charset="0"/>
                    <a:sym typeface="Arial"/>
                  </a:rPr>
                  <a:t>b</a:t>
                </a:r>
                <a:r>
                  <a:rPr kumimoji="0" lang="vi-VN" sz="20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 </a:t>
                </a:r>
                <a14:m>
                  <m:oMath xmlns:m="http://schemas.openxmlformats.org/officeDocument/2006/math">
                    <m:r>
                      <a:rPr kumimoji="0" lang="vi-VN" sz="2000" b="0" i="1" u="none" strike="noStrike" kern="0" cap="none" spc="0" normalizeH="0" baseline="0" noProof="0">
                        <a:ln>
                          <a:noFill/>
                        </a:ln>
                        <a:solidFill>
                          <a:srgbClr val="FAFAFA">
                            <a:lumMod val="10000"/>
                          </a:srgbClr>
                        </a:solidFill>
                        <a:effectLst/>
                        <a:uLnTx/>
                        <a:uFillTx/>
                        <a:latin typeface="Cambria Math" panose="02040503050406030204" pitchFamily="18" charset="0"/>
                        <a:sym typeface="Arial"/>
                      </a:rPr>
                      <m:t>𝐴</m:t>
                    </m:r>
                  </m:oMath>
                </a14:m>
                <a:r>
                  <a:rPr kumimoji="0" lang="vi-VN" sz="20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 nằm trên tia </a:t>
                </a:r>
                <a14:m>
                  <m:oMath xmlns:m="http://schemas.openxmlformats.org/officeDocument/2006/math">
                    <m:r>
                      <a:rPr kumimoji="0" lang="vi-VN" sz="20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𝑂𝑥</m:t>
                    </m:r>
                  </m:oMath>
                </a14:m>
                <a:r>
                  <a:rPr kumimoji="0" lang="vi-VN" sz="20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rPr>
                  <a:t> và </a:t>
                </a:r>
                <a14:m>
                  <m:oMath xmlns:m="http://schemas.openxmlformats.org/officeDocument/2006/math">
                    <m:r>
                      <a:rPr kumimoji="0" lang="vi-VN" sz="20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𝑂𝐴</m:t>
                    </m:r>
                    <m:r>
                      <a:rPr kumimoji="0" lang="vi-VN" sz="2000" b="0" i="1" u="none" strike="noStrike" kern="0" cap="none" spc="0" normalizeH="0" baseline="0" noProof="0" smtClean="0">
                        <a:ln>
                          <a:noFill/>
                        </a:ln>
                        <a:solidFill>
                          <a:srgbClr val="FAFAFA">
                            <a:lumMod val="10000"/>
                          </a:srgbClr>
                        </a:solidFill>
                        <a:effectLst/>
                        <a:uLnTx/>
                        <a:uFillTx/>
                        <a:latin typeface="Cambria Math" panose="02040503050406030204" pitchFamily="18" charset="0"/>
                        <a:sym typeface="Arial"/>
                      </a:rPr>
                      <m:t>=2</m:t>
                    </m:r>
                  </m:oMath>
                </a14:m>
                <a:endParaRPr kumimoji="0" lang="vi-VN" sz="2000" b="0" i="0" u="none" strike="noStrike" kern="0" cap="none" spc="0" normalizeH="0" baseline="0" noProof="0">
                  <a:ln>
                    <a:noFill/>
                  </a:ln>
                  <a:solidFill>
                    <a:srgbClr val="FAFAFA">
                      <a:lumMod val="10000"/>
                    </a:srgbClr>
                  </a:solidFill>
                  <a:effectLst/>
                  <a:uLnTx/>
                  <a:uFillTx/>
                  <a:latin typeface="Arial" panose="020B0604020202020204" pitchFamily="34" charset="0"/>
                  <a:sym typeface="Arial"/>
                </a:endParaRPr>
              </a:p>
            </p:txBody>
          </p:sp>
        </mc:Choice>
        <mc:Fallback xmlns="">
          <p:sp>
            <p:nvSpPr>
              <p:cNvPr id="30" name="Rectangle 29"/>
              <p:cNvSpPr>
                <a:spLocks noRot="1" noChangeAspect="1" noMove="1" noResize="1" noEditPoints="1" noAdjustHandles="1" noChangeArrowheads="1" noChangeShapeType="1" noTextEdit="1"/>
              </p:cNvSpPr>
              <p:nvPr/>
            </p:nvSpPr>
            <p:spPr>
              <a:xfrm>
                <a:off x="439177" y="461512"/>
                <a:ext cx="8402674" cy="553998"/>
              </a:xfrm>
              <a:prstGeom prst="rect">
                <a:avLst/>
              </a:prstGeom>
              <a:blipFill>
                <a:blip r:embed="rId5"/>
                <a:stretch>
                  <a:fillRect l="-726" b="-8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39177" y="2353275"/>
                <a:ext cx="4913076" cy="553998"/>
              </a:xfrm>
              <a:prstGeom prst="rect">
                <a:avLst/>
              </a:prstGeom>
            </p:spPr>
            <p:txBody>
              <a:bodyPr wrap="none">
                <a:spAutoFit/>
              </a:bodyPr>
              <a:lstStyle/>
              <a:p>
                <a:pPr lvl="0" algn="just">
                  <a:lnSpc>
                    <a:spcPct val="150000"/>
                  </a:lnSpc>
                  <a:spcBef>
                    <a:spcPts val="300"/>
                  </a:spcBef>
                  <a:spcAft>
                    <a:spcPts val="300"/>
                  </a:spcAft>
                  <a:defRPr/>
                </a:pPr>
                <a:r>
                  <a:rPr lang="vi-VN" sz="2000">
                    <a:solidFill>
                      <a:srgbClr val="FAFAFA">
                        <a:lumMod val="10000"/>
                      </a:srgbClr>
                    </a:solidFill>
                    <a:latin typeface="Arial" panose="020B0604020202020204" pitchFamily="34" charset="0"/>
                  </a:rPr>
                  <a:t>c) </a:t>
                </a:r>
                <a14:m>
                  <m:oMath xmlns:m="http://schemas.openxmlformats.org/officeDocument/2006/math">
                    <m:r>
                      <a:rPr lang="vi-VN" sz="2000" i="1">
                        <a:solidFill>
                          <a:srgbClr val="FAFAFA">
                            <a:lumMod val="10000"/>
                          </a:srgbClr>
                        </a:solidFill>
                        <a:latin typeface="Cambria Math" panose="02040503050406030204" pitchFamily="18" charset="0"/>
                      </a:rPr>
                      <m:t>𝐴</m:t>
                    </m:r>
                  </m:oMath>
                </a14:m>
                <a:r>
                  <a:rPr lang="vi-VN" sz="2000">
                    <a:solidFill>
                      <a:srgbClr val="FAFAFA">
                        <a:lumMod val="10000"/>
                      </a:srgbClr>
                    </a:solidFill>
                    <a:latin typeface="Arial" panose="020B0604020202020204" pitchFamily="34" charset="0"/>
                  </a:rPr>
                  <a:t> nằm trên tia đối của tia </a:t>
                </a:r>
                <a14:m>
                  <m:oMath xmlns:m="http://schemas.openxmlformats.org/officeDocument/2006/math">
                    <m:r>
                      <a:rPr lang="vi-VN" sz="2000" i="1">
                        <a:solidFill>
                          <a:srgbClr val="FAFAFA">
                            <a:lumMod val="10000"/>
                          </a:srgbClr>
                        </a:solidFill>
                        <a:latin typeface="Cambria Math" panose="02040503050406030204" pitchFamily="18" charset="0"/>
                      </a:rPr>
                      <m:t>𝑂𝑦</m:t>
                    </m:r>
                  </m:oMath>
                </a14:m>
                <a:r>
                  <a:rPr lang="vi-VN" sz="2000">
                    <a:solidFill>
                      <a:srgbClr val="FAFAFA">
                        <a:lumMod val="10000"/>
                      </a:srgbClr>
                    </a:solidFill>
                    <a:latin typeface="Arial" panose="020B0604020202020204" pitchFamily="34" charset="0"/>
                  </a:rPr>
                  <a:t> và </a:t>
                </a:r>
                <a14:m>
                  <m:oMath xmlns:m="http://schemas.openxmlformats.org/officeDocument/2006/math">
                    <m:r>
                      <a:rPr lang="vi-VN" sz="2000" i="1">
                        <a:solidFill>
                          <a:srgbClr val="FAFAFA">
                            <a:lumMod val="10000"/>
                          </a:srgbClr>
                        </a:solidFill>
                        <a:latin typeface="Cambria Math" panose="02040503050406030204" pitchFamily="18" charset="0"/>
                      </a:rPr>
                      <m:t>𝑂𝐴</m:t>
                    </m:r>
                    <m:r>
                      <a:rPr lang="vi-VN" sz="2000" i="1">
                        <a:solidFill>
                          <a:srgbClr val="FAFAFA">
                            <a:lumMod val="10000"/>
                          </a:srgbClr>
                        </a:solidFill>
                        <a:latin typeface="Cambria Math" panose="02040503050406030204" pitchFamily="18" charset="0"/>
                      </a:rPr>
                      <m:t>=3</m:t>
                    </m:r>
                  </m:oMath>
                </a14:m>
                <a:endParaRPr lang="vi-VN" sz="2000">
                  <a:solidFill>
                    <a:srgbClr val="FAFAFA">
                      <a:lumMod val="10000"/>
                    </a:srgbClr>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39177" y="2353275"/>
                <a:ext cx="4913076" cy="553998"/>
              </a:xfrm>
              <a:prstGeom prst="rect">
                <a:avLst/>
              </a:prstGeom>
              <a:blipFill>
                <a:blip r:embed="rId6"/>
                <a:stretch>
                  <a:fillRect l="-1241" b="-8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740015" y="1111788"/>
                <a:ext cx="1661993" cy="5924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b="1"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𝑨</m:t>
                      </m:r>
                      <m:d>
                        <m:dPr>
                          <m:ctrlP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e>
                      </m:d>
                    </m:oMath>
                  </m:oMathPara>
                </a14:m>
                <a:endParaRPr lang="en-US" sz="2000" b="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740015" y="1111788"/>
                <a:ext cx="1661993" cy="592470"/>
              </a:xfrm>
              <a:prstGeom prst="rect">
                <a:avLst/>
              </a:prstGeom>
              <a:blipFill>
                <a:blip r:embed="rId7"/>
                <a:stretch>
                  <a:fillRect/>
                </a:stretch>
              </a:blipFill>
            </p:spPr>
            <p:txBody>
              <a:bodyPr/>
              <a:lstStyle/>
              <a:p>
                <a:r>
                  <a:rPr lang="en-US">
                    <a:noFill/>
                  </a:rPr>
                  <a:t> </a:t>
                </a:r>
              </a:p>
            </p:txBody>
          </p:sp>
        </mc:Fallback>
      </mc:AlternateContent>
      <p:pic>
        <p:nvPicPr>
          <p:cNvPr id="14" name="Picture 13" descr="A diagram of a line with arrows and letters&#10;&#10;Description automatically generated"/>
          <p:cNvPicPr/>
          <p:nvPr/>
        </p:nvPicPr>
        <p:blipFill>
          <a:blip r:embed="rId8">
            <a:extLst>
              <a:ext uri="{BEBA8EAE-BF5A-486C-A8C5-ECC9F3942E4B}">
                <a14:imgProps xmlns:a14="http://schemas.microsoft.com/office/drawing/2010/main">
                  <a14:imgLayer r:embed="rId9">
                    <a14:imgEffect>
                      <a14:sharpenSoften amount="50000"/>
                    </a14:imgEffect>
                    <a14:imgEffect>
                      <a14:saturation sat="400000"/>
                    </a14:imgEffect>
                    <a14:imgEffect>
                      <a14:brightnessContrast contrast="-40000"/>
                    </a14:imgEffect>
                  </a14:imgLayer>
                </a14:imgProps>
              </a:ext>
            </a:extLst>
          </a:blip>
          <a:stretch>
            <a:fillRect/>
          </a:stretch>
        </p:blipFill>
        <p:spPr>
          <a:xfrm>
            <a:off x="5566686" y="674901"/>
            <a:ext cx="2474479" cy="1580248"/>
          </a:xfrm>
          <a:prstGeom prst="rect">
            <a:avLst/>
          </a:prstGeom>
        </p:spPr>
      </p:pic>
      <mc:AlternateContent xmlns:mc="http://schemas.openxmlformats.org/markup-compatibility/2006" xmlns:a14="http://schemas.microsoft.com/office/drawing/2010/main">
        <mc:Choice Requires="a14">
          <p:sp>
            <p:nvSpPr>
              <p:cNvPr id="15" name="Rectangle 14"/>
              <p:cNvSpPr/>
              <p:nvPr/>
            </p:nvSpPr>
            <p:spPr>
              <a:xfrm>
                <a:off x="1740015" y="3135138"/>
                <a:ext cx="1854354" cy="592470"/>
              </a:xfrm>
              <a:prstGeom prst="rect">
                <a:avLst/>
              </a:prstGeom>
            </p:spPr>
            <p:txBody>
              <a:bodyPr wrap="non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b="1"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𝑨</m:t>
                      </m:r>
                      <m:d>
                        <m:dPr>
                          <m:ctrlP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20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000" b="1" i="1"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20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𝟎</m:t>
                          </m:r>
                        </m:e>
                      </m:d>
                    </m:oMath>
                  </m:oMathPara>
                </a14:m>
                <a:endParaRPr lang="en-US" sz="2000" b="1">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740015" y="3135138"/>
                <a:ext cx="1854354" cy="592470"/>
              </a:xfrm>
              <a:prstGeom prst="rect">
                <a:avLst/>
              </a:prstGeom>
              <a:blipFill>
                <a:blip r:embed="rId10"/>
                <a:stretch>
                  <a:fillRect/>
                </a:stretch>
              </a:blipFill>
            </p:spPr>
            <p:txBody>
              <a:bodyPr/>
              <a:lstStyle/>
              <a:p>
                <a:r>
                  <a:rPr lang="en-US">
                    <a:noFill/>
                  </a:rPr>
                  <a:t> </a:t>
                </a:r>
              </a:p>
            </p:txBody>
          </p:sp>
        </mc:Fallback>
      </mc:AlternateContent>
      <p:pic>
        <p:nvPicPr>
          <p:cNvPr id="4" name="Picture 3"/>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saturation sat="400000"/>
                    </a14:imgEffect>
                    <a14:imgEffect>
                      <a14:brightnessContrast contrast="-40000"/>
                    </a14:imgEffect>
                  </a14:imgLayer>
                </a14:imgProps>
              </a:ext>
            </a:extLst>
          </a:blip>
          <a:stretch>
            <a:fillRect/>
          </a:stretch>
        </p:blipFill>
        <p:spPr>
          <a:xfrm>
            <a:off x="5566686" y="3000923"/>
            <a:ext cx="2474479" cy="1605668"/>
          </a:xfrm>
          <a:prstGeom prst="rect">
            <a:avLst/>
          </a:prstGeom>
        </p:spPr>
      </p:pic>
    </p:spTree>
    <p:extLst>
      <p:ext uri="{BB962C8B-B14F-4D97-AF65-F5344CB8AC3E}">
        <p14:creationId xmlns:p14="http://schemas.microsoft.com/office/powerpoint/2010/main" val="329294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up)">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13"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grpSp>
        <p:nvGrpSpPr>
          <p:cNvPr id="1000" name="Google Shape;1000;p59"/>
          <p:cNvGrpSpPr/>
          <p:nvPr/>
        </p:nvGrpSpPr>
        <p:grpSpPr>
          <a:xfrm rot="-796886">
            <a:off x="-7187" y="-10734"/>
            <a:ext cx="1199676" cy="1064732"/>
            <a:chOff x="9656" y="159686"/>
            <a:chExt cx="1608914" cy="1427937"/>
          </a:xfrm>
        </p:grpSpPr>
        <p:sp>
          <p:nvSpPr>
            <p:cNvPr id="1001" name="Google Shape;1001;p59"/>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1002" name="Google Shape;1002;p59"/>
            <p:cNvPicPr preferRelativeResize="0"/>
            <p:nvPr/>
          </p:nvPicPr>
          <p:blipFill>
            <a:blip r:embed="rId3">
              <a:alphaModFix/>
            </a:blip>
            <a:stretch>
              <a:fillRect/>
            </a:stretch>
          </p:blipFill>
          <p:spPr>
            <a:xfrm>
              <a:off x="219225" y="363900"/>
              <a:ext cx="1189799" cy="1045549"/>
            </a:xfrm>
            <a:prstGeom prst="rect">
              <a:avLst/>
            </a:prstGeom>
            <a:noFill/>
            <a:ln>
              <a:noFill/>
            </a:ln>
          </p:spPr>
        </p:pic>
      </p:grpSp>
      <p:grpSp>
        <p:nvGrpSpPr>
          <p:cNvPr id="4" name="Group 3"/>
          <p:cNvGrpSpPr/>
          <p:nvPr/>
        </p:nvGrpSpPr>
        <p:grpSpPr>
          <a:xfrm>
            <a:off x="439174" y="303555"/>
            <a:ext cx="8441456" cy="1252714"/>
            <a:chOff x="415321" y="327408"/>
            <a:chExt cx="8441456" cy="1252714"/>
          </a:xfrm>
        </p:grpSpPr>
        <p:grpSp>
          <p:nvGrpSpPr>
            <p:cNvPr id="17" name="Group 16"/>
            <p:cNvGrpSpPr/>
            <p:nvPr/>
          </p:nvGrpSpPr>
          <p:grpSpPr>
            <a:xfrm>
              <a:off x="415321" y="465878"/>
              <a:ext cx="8402674" cy="1114244"/>
              <a:chOff x="696593" y="766151"/>
              <a:chExt cx="16805348" cy="2228488"/>
            </a:xfrm>
          </p:grpSpPr>
          <p:sp>
            <p:nvSpPr>
              <p:cNvPr id="18" name="Google Shape;3331;p61"/>
              <p:cNvSpPr txBox="1"/>
              <p:nvPr/>
            </p:nvSpPr>
            <p:spPr>
              <a:xfrm flipH="1">
                <a:off x="825773" y="766151"/>
                <a:ext cx="5289904" cy="111433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spcBef>
                    <a:spcPts val="300"/>
                  </a:spcBef>
                  <a:spcAft>
                    <a:spcPts val="300"/>
                  </a:spcAft>
                  <a:buClrTx/>
                  <a:defRPr/>
                </a:pPr>
                <a:r>
                  <a:rPr lang="fr-FR" sz="18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2.18 </a:t>
                </a:r>
                <a:r>
                  <a:rPr lang="fr-FR" sz="18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a:t>
                </a:r>
                <a:r>
                  <a:rPr lang="fr-FR" sz="18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18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tr.65)</a:t>
                </a:r>
                <a:endParaRPr lang="en-US" sz="18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angle 18"/>
                  <p:cNvSpPr/>
                  <p:nvPr/>
                </p:nvSpPr>
                <p:spPr>
                  <a:xfrm>
                    <a:off x="696593" y="2071309"/>
                    <a:ext cx="16805348" cy="923330"/>
                  </a:xfrm>
                  <a:prstGeom prst="rect">
                    <a:avLst/>
                  </a:prstGeom>
                </p:spPr>
                <p:txBody>
                  <a:bodyPr wrap="square">
                    <a:spAutoFit/>
                  </a:bodyPr>
                  <a:lstStyle/>
                  <a:p>
                    <a:pPr algn="just">
                      <a:lnSpc>
                        <a:spcPct val="150000"/>
                      </a:lnSpc>
                    </a:pPr>
                    <a:r>
                      <a:rPr lang="vi-VN" sz="1600" smtClean="0">
                        <a:solidFill>
                          <a:schemeClr val="bg1">
                            <a:lumMod val="10000"/>
                          </a:schemeClr>
                        </a:solidFill>
                        <a:latin typeface="Arial" panose="020B0604020202020204" pitchFamily="34" charset="0"/>
                      </a:rPr>
                      <a:t>a</a:t>
                    </a:r>
                    <a:r>
                      <a:rPr lang="vi-VN" sz="1600">
                        <a:solidFill>
                          <a:schemeClr val="bg1">
                            <a:lumMod val="10000"/>
                          </a:schemeClr>
                        </a:solidFill>
                        <a:latin typeface="Arial" panose="020B0604020202020204" pitchFamily="34" charset="0"/>
                      </a:rPr>
                      <a:t>) Xác định toạ độ của điểm </a:t>
                    </a:r>
                    <a14:m>
                      <m:oMath xmlns:m="http://schemas.openxmlformats.org/officeDocument/2006/math">
                        <m:r>
                          <a:rPr lang="vi-VN" sz="1600" i="1" smtClean="0">
                            <a:solidFill>
                              <a:schemeClr val="bg1">
                                <a:lumMod val="10000"/>
                              </a:schemeClr>
                            </a:solidFill>
                            <a:latin typeface="Cambria Math" panose="02040503050406030204" pitchFamily="18" charset="0"/>
                          </a:rPr>
                          <m:t>𝐶</m:t>
                        </m:r>
                        <m:r>
                          <a:rPr lang="en-US" sz="1600" b="0" i="0" smtClean="0">
                            <a:solidFill>
                              <a:schemeClr val="bg1">
                                <a:lumMod val="10000"/>
                              </a:schemeClr>
                            </a:solidFill>
                            <a:latin typeface="Cambria Math" panose="02040503050406030204" pitchFamily="18" charset="0"/>
                          </a:rPr>
                          <m:t>;</m:t>
                        </m:r>
                      </m:oMath>
                    </a14:m>
                    <a:r>
                      <a:rPr lang="en-US" sz="1600" smtClean="0">
                        <a:solidFill>
                          <a:schemeClr val="bg1">
                            <a:lumMod val="10000"/>
                          </a:schemeClr>
                        </a:solidFill>
                        <a:latin typeface="Arial" panose="020B0604020202020204" pitchFamily="34" charset="0"/>
                      </a:rPr>
                      <a:t>         	  </a:t>
                    </a:r>
                    <a:r>
                      <a:rPr lang="vi-VN" sz="1600" smtClean="0">
                        <a:solidFill>
                          <a:schemeClr val="bg1">
                            <a:lumMod val="10000"/>
                          </a:schemeClr>
                        </a:solidFill>
                        <a:latin typeface="Arial" panose="020B0604020202020204" pitchFamily="34" charset="0"/>
                      </a:rPr>
                      <a:t>b</a:t>
                    </a:r>
                    <a:r>
                      <a:rPr lang="vi-VN" sz="1600">
                        <a:solidFill>
                          <a:schemeClr val="bg1">
                            <a:lumMod val="10000"/>
                          </a:schemeClr>
                        </a:solidFill>
                        <a:latin typeface="Arial" panose="020B0604020202020204" pitchFamily="34" charset="0"/>
                      </a:rPr>
                      <a:t>) Xác định toạ độ các đỉnh còn lại của hình hộp.</a:t>
                    </a:r>
                  </a:p>
                </p:txBody>
              </p:sp>
            </mc:Choice>
            <mc:Fallback xmlns="">
              <p:sp>
                <p:nvSpPr>
                  <p:cNvPr id="19" name="Rectangle 18"/>
                  <p:cNvSpPr>
                    <a:spLocks noRot="1" noChangeAspect="1" noMove="1" noResize="1" noEditPoints="1" noAdjustHandles="1" noChangeArrowheads="1" noChangeShapeType="1" noTextEdit="1"/>
                  </p:cNvSpPr>
                  <p:nvPr/>
                </p:nvSpPr>
                <p:spPr>
                  <a:xfrm>
                    <a:off x="696593" y="2071309"/>
                    <a:ext cx="16805348" cy="923330"/>
                  </a:xfrm>
                  <a:prstGeom prst="rect">
                    <a:avLst/>
                  </a:prstGeom>
                  <a:blipFill>
                    <a:blip r:embed="rId5"/>
                    <a:stretch>
                      <a:fillRect l="-363" b="-80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3124863" y="327408"/>
                  <a:ext cx="5731914" cy="830997"/>
                </a:xfrm>
                <a:prstGeom prst="rect">
                  <a:avLst/>
                </a:prstGeom>
              </p:spPr>
              <p:txBody>
                <a:bodyPr wrap="square">
                  <a:spAutoFit/>
                </a:bodyPr>
                <a:lstStyle/>
                <a:p>
                  <a:pPr lvl="0" algn="just">
                    <a:lnSpc>
                      <a:spcPct val="150000"/>
                    </a:lnSpc>
                    <a:spcBef>
                      <a:spcPts val="300"/>
                    </a:spcBef>
                    <a:spcAft>
                      <a:spcPts val="300"/>
                    </a:spcAft>
                  </a:pPr>
                  <a:r>
                    <a:rPr lang="vi-VN" sz="1600">
                      <a:solidFill>
                        <a:srgbClr val="FAFAFA">
                          <a:lumMod val="10000"/>
                        </a:srgbClr>
                      </a:solidFill>
                      <a:latin typeface="Arial" panose="020B0604020202020204" pitchFamily="34" charset="0"/>
                    </a:rPr>
                    <a:t>Trong không gian </a:t>
                  </a:r>
                  <a14:m>
                    <m:oMath xmlns:m="http://schemas.openxmlformats.org/officeDocument/2006/math">
                      <m:r>
                        <a:rPr lang="vi-VN" sz="1600" i="1" smtClean="0">
                          <a:solidFill>
                            <a:srgbClr val="FAFAFA">
                              <a:lumMod val="10000"/>
                            </a:srgbClr>
                          </a:solidFill>
                          <a:latin typeface="Cambria Math" panose="02040503050406030204" pitchFamily="18" charset="0"/>
                        </a:rPr>
                        <m:t>𝑂𝑥𝑦𝑧</m:t>
                      </m:r>
                    </m:oMath>
                  </a14:m>
                  <a:r>
                    <a:rPr lang="vi-VN" sz="1600">
                      <a:solidFill>
                        <a:srgbClr val="FAFAFA">
                          <a:lumMod val="10000"/>
                        </a:srgbClr>
                      </a:solidFill>
                      <a:latin typeface="Arial" panose="020B0604020202020204" pitchFamily="34" charset="0"/>
                    </a:rPr>
                    <a:t>, cho hình hộp </a:t>
                  </a:r>
                  <a14:m>
                    <m:oMath xmlns:m="http://schemas.openxmlformats.org/officeDocument/2006/math">
                      <m:r>
                        <a:rPr lang="vi-VN" sz="1600" i="1" smtClean="0">
                          <a:solidFill>
                            <a:srgbClr val="FAFAFA">
                              <a:lumMod val="10000"/>
                            </a:srgbClr>
                          </a:solidFill>
                          <a:latin typeface="Cambria Math" panose="02040503050406030204" pitchFamily="18" charset="0"/>
                        </a:rPr>
                        <m:t>𝑂𝐴𝐵𝐶</m:t>
                      </m:r>
                      <m:r>
                        <a:rPr lang="vi-VN" sz="1600" i="1" smtClean="0">
                          <a:solidFill>
                            <a:srgbClr val="FAFAFA">
                              <a:lumMod val="10000"/>
                            </a:srgbClr>
                          </a:solidFill>
                          <a:latin typeface="Cambria Math" panose="02040503050406030204" pitchFamily="18" charset="0"/>
                        </a:rPr>
                        <m:t>.</m:t>
                      </m:r>
                      <m:r>
                        <a:rPr lang="vi-VN" sz="1600" i="1" smtClean="0">
                          <a:solidFill>
                            <a:srgbClr val="FAFAFA">
                              <a:lumMod val="10000"/>
                            </a:srgbClr>
                          </a:solidFill>
                          <a:latin typeface="Cambria Math" panose="02040503050406030204" pitchFamily="18" charset="0"/>
                        </a:rPr>
                        <m:t>𝑂</m:t>
                      </m:r>
                      <m:r>
                        <a:rPr lang="vi-VN" sz="1600" i="1" smtClean="0">
                          <a:solidFill>
                            <a:srgbClr val="FAFAFA">
                              <a:lumMod val="10000"/>
                            </a:srgbClr>
                          </a:solidFill>
                          <a:latin typeface="Cambria Math" panose="02040503050406030204" pitchFamily="18" charset="0"/>
                        </a:rPr>
                        <m:t>′</m:t>
                      </m:r>
                      <m:r>
                        <a:rPr lang="vi-VN" sz="1600" i="1" smtClean="0">
                          <a:solidFill>
                            <a:srgbClr val="FAFAFA">
                              <a:lumMod val="10000"/>
                            </a:srgbClr>
                          </a:solidFill>
                          <a:latin typeface="Cambria Math" panose="02040503050406030204" pitchFamily="18" charset="0"/>
                        </a:rPr>
                        <m:t>𝐴</m:t>
                      </m:r>
                      <m:r>
                        <a:rPr lang="vi-VN" sz="1600" i="1" smtClean="0">
                          <a:solidFill>
                            <a:srgbClr val="FAFAFA">
                              <a:lumMod val="10000"/>
                            </a:srgbClr>
                          </a:solidFill>
                          <a:latin typeface="Cambria Math" panose="02040503050406030204" pitchFamily="18" charset="0"/>
                        </a:rPr>
                        <m:t>′</m:t>
                      </m:r>
                      <m:r>
                        <a:rPr lang="vi-VN" sz="1600" i="1" smtClean="0">
                          <a:solidFill>
                            <a:srgbClr val="FAFAFA">
                              <a:lumMod val="10000"/>
                            </a:srgbClr>
                          </a:solidFill>
                          <a:latin typeface="Cambria Math" panose="02040503050406030204" pitchFamily="18" charset="0"/>
                        </a:rPr>
                        <m:t>𝐵</m:t>
                      </m:r>
                      <m:r>
                        <a:rPr lang="vi-VN" sz="1600" i="1" smtClean="0">
                          <a:solidFill>
                            <a:srgbClr val="FAFAFA">
                              <a:lumMod val="10000"/>
                            </a:srgbClr>
                          </a:solidFill>
                          <a:latin typeface="Cambria Math" panose="02040503050406030204" pitchFamily="18" charset="0"/>
                        </a:rPr>
                        <m:t>′</m:t>
                      </m:r>
                      <m:r>
                        <a:rPr lang="vi-VN" sz="1600" i="1" smtClean="0">
                          <a:solidFill>
                            <a:srgbClr val="FAFAFA">
                              <a:lumMod val="10000"/>
                            </a:srgbClr>
                          </a:solidFill>
                          <a:latin typeface="Cambria Math" panose="02040503050406030204" pitchFamily="18" charset="0"/>
                        </a:rPr>
                        <m:t>𝐶</m:t>
                      </m:r>
                      <m:r>
                        <a:rPr lang="vi-VN" sz="1600" i="1" smtClean="0">
                          <a:solidFill>
                            <a:srgbClr val="FAFAFA">
                              <a:lumMod val="10000"/>
                            </a:srgbClr>
                          </a:solidFill>
                          <a:latin typeface="Cambria Math" panose="02040503050406030204" pitchFamily="18" charset="0"/>
                        </a:rPr>
                        <m:t>′</m:t>
                      </m:r>
                    </m:oMath>
                  </a14:m>
                  <a:r>
                    <a:rPr lang="vi-VN" sz="1600">
                      <a:solidFill>
                        <a:srgbClr val="FAFAFA">
                          <a:lumMod val="10000"/>
                        </a:srgbClr>
                      </a:solidFill>
                      <a:latin typeface="Arial" panose="020B0604020202020204" pitchFamily="34" charset="0"/>
                    </a:rPr>
                    <a:t> có </a:t>
                  </a:r>
                  <a14:m>
                    <m:oMath xmlns:m="http://schemas.openxmlformats.org/officeDocument/2006/math">
                      <m:r>
                        <a:rPr lang="vi-VN" sz="1600" i="1" smtClean="0">
                          <a:solidFill>
                            <a:srgbClr val="FAFAFA">
                              <a:lumMod val="10000"/>
                            </a:srgbClr>
                          </a:solidFill>
                          <a:latin typeface="Cambria Math" panose="02040503050406030204" pitchFamily="18" charset="0"/>
                        </a:rPr>
                        <m:t>𝐴</m:t>
                      </m:r>
                      <m:r>
                        <a:rPr lang="vi-VN" sz="1600" i="1" smtClean="0">
                          <a:solidFill>
                            <a:srgbClr val="FAFAFA">
                              <a:lumMod val="10000"/>
                            </a:srgbClr>
                          </a:solidFill>
                          <a:latin typeface="Cambria Math" panose="02040503050406030204" pitchFamily="18" charset="0"/>
                        </a:rPr>
                        <m:t>(1; 1; −1), </m:t>
                      </m:r>
                      <m:r>
                        <a:rPr lang="vi-VN" sz="1600" i="1" smtClean="0">
                          <a:solidFill>
                            <a:srgbClr val="FAFAFA">
                              <a:lumMod val="10000"/>
                            </a:srgbClr>
                          </a:solidFill>
                          <a:latin typeface="Cambria Math" panose="02040503050406030204" pitchFamily="18" charset="0"/>
                        </a:rPr>
                        <m:t>𝐵</m:t>
                      </m:r>
                      <m:r>
                        <a:rPr lang="vi-VN" sz="1600" i="1" smtClean="0">
                          <a:solidFill>
                            <a:srgbClr val="FAFAFA">
                              <a:lumMod val="10000"/>
                            </a:srgbClr>
                          </a:solidFill>
                          <a:latin typeface="Cambria Math" panose="02040503050406030204" pitchFamily="18" charset="0"/>
                        </a:rPr>
                        <m:t>(0; 3; 0), </m:t>
                      </m:r>
                      <m:r>
                        <a:rPr lang="vi-VN" sz="1600" i="1" smtClean="0">
                          <a:solidFill>
                            <a:srgbClr val="FAFAFA">
                              <a:lumMod val="10000"/>
                            </a:srgbClr>
                          </a:solidFill>
                          <a:latin typeface="Cambria Math" panose="02040503050406030204" pitchFamily="18" charset="0"/>
                        </a:rPr>
                        <m:t>𝐶</m:t>
                      </m:r>
                      <m:r>
                        <a:rPr lang="vi-VN" sz="1600" i="1" smtClean="0">
                          <a:solidFill>
                            <a:srgbClr val="FAFAFA">
                              <a:lumMod val="10000"/>
                            </a:srgbClr>
                          </a:solidFill>
                          <a:latin typeface="Cambria Math" panose="02040503050406030204" pitchFamily="18" charset="0"/>
                        </a:rPr>
                        <m:t>′(2; −3; 6).</m:t>
                      </m:r>
                    </m:oMath>
                  </a14:m>
                  <a:endParaRPr lang="vi-VN" sz="1600">
                    <a:solidFill>
                      <a:srgbClr val="FAFAFA">
                        <a:lumMod val="10000"/>
                      </a:srgbClr>
                    </a:solidFill>
                    <a:latin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124863" y="327408"/>
                  <a:ext cx="5731914" cy="830997"/>
                </a:xfrm>
                <a:prstGeom prst="rect">
                  <a:avLst/>
                </a:prstGeom>
                <a:blipFill>
                  <a:blip r:embed="rId6"/>
                  <a:stretch>
                    <a:fillRect l="-638" r="-532"/>
                  </a:stretch>
                </a:blipFill>
              </p:spPr>
              <p:txBody>
                <a:bodyPr/>
                <a:lstStyle/>
                <a:p>
                  <a:r>
                    <a:rPr lang="en-US">
                      <a:noFill/>
                    </a:rPr>
                    <a:t> </a:t>
                  </a:r>
                </a:p>
              </p:txBody>
            </p:sp>
          </mc:Fallback>
        </mc:AlternateContent>
      </p:grpSp>
      <p:sp>
        <p:nvSpPr>
          <p:cNvPr id="23" name="Rectangle 22"/>
          <p:cNvSpPr/>
          <p:nvPr/>
        </p:nvSpPr>
        <p:spPr>
          <a:xfrm>
            <a:off x="1374502" y="1663522"/>
            <a:ext cx="903475" cy="338554"/>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1200" cap="none" spc="0" normalizeH="0" baseline="0" noProof="0" dirty="0">
              <a:ln>
                <a:noFill/>
              </a:ln>
              <a:solidFill>
                <a:srgbClr val="C00000"/>
              </a:solidFill>
              <a:effectLst/>
              <a:uLnTx/>
              <a:uFillTx/>
              <a:latin typeface="Arial"/>
              <a:ea typeface="+mn-ea"/>
              <a:cs typeface="Arial"/>
              <a:sym typeface="Arial"/>
            </a:endParaRPr>
          </a:p>
        </p:txBody>
      </p:sp>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Lst>
          </a:blip>
          <a:stretch>
            <a:fillRect/>
          </a:stretch>
        </p:blipFill>
        <p:spPr>
          <a:xfrm>
            <a:off x="502782" y="2243043"/>
            <a:ext cx="3293687" cy="2071272"/>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4096183" y="2002076"/>
                <a:ext cx="4676833" cy="2819618"/>
              </a:xfrm>
              <a:prstGeom prst="rect">
                <a:avLst/>
              </a:prstGeom>
            </p:spPr>
            <p:txBody>
              <a:bodyPr wrap="square">
                <a:spAutoFit/>
              </a:bodyPr>
              <a:lstStyle/>
              <a:p>
                <a:pPr algn="just">
                  <a:lnSpc>
                    <a:spcPct val="150000"/>
                  </a:lnSpc>
                </a:pPr>
                <a:r>
                  <a:rPr lang="en-US" sz="1600" smtClean="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𝑂</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0;0;0</m:t>
                        </m:r>
                      </m:e>
                    </m:d>
                  </m:oMath>
                </a14:m>
                <a:r>
                  <a:rPr lang="en-US" sz="1600">
                    <a:effectLst/>
                    <a:latin typeface="Arial" panose="020B0604020202020204" pitchFamily="34" charset="0"/>
                    <a:ea typeface="Calibri" panose="020F0502020204030204" pitchFamily="34" charset="0"/>
                    <a:cs typeface="Arial" panose="020B0604020202020204" pitchFamily="34" charset="0"/>
                  </a:rPr>
                  <a:t> và gọi tọa độ điểm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16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𝑧</m:t>
                        </m:r>
                      </m:e>
                    </m:d>
                  </m:oMath>
                </a14:m>
                <a:r>
                  <a:rPr lang="en-US" sz="1600" smtClean="0">
                    <a:latin typeface="Arial" panose="020B0604020202020204" pitchFamily="34" charset="0"/>
                    <a:ea typeface="Arial" panose="020B0604020202020204" pitchFamily="34" charset="0"/>
                    <a:cs typeface="Arial" panose="020B0604020202020204" pitchFamily="34" charset="0"/>
                  </a:rPr>
                  <a:t> </a:t>
                </a:r>
              </a:p>
              <a:p>
                <a:pPr algn="just">
                  <a:lnSpc>
                    <a:spcPct val="150000"/>
                  </a:lnSpc>
                </a:pPr>
                <a:r>
                  <a:rPr lang="en-US" sz="1600" smtClean="0">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𝐴𝐵𝐶𝐷</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𝐴</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𝐵</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𝐶</m:t>
                    </m:r>
                    <m:r>
                      <a:rPr lang="en-US" sz="1600" i="1">
                        <a:latin typeface="Cambria Math" panose="02040503050406030204" pitchFamily="18" charset="0"/>
                        <a:ea typeface="Calibri" panose="020F0502020204030204" pitchFamily="34" charset="0"/>
                        <a:cs typeface="Times New Roman" panose="02020603050405020304" pitchFamily="18" charset="0"/>
                      </a:rPr>
                      <m:t>′</m:t>
                    </m:r>
                    <m:r>
                      <a:rPr lang="en-US" sz="1600" i="1">
                        <a:latin typeface="Cambria Math" panose="02040503050406030204" pitchFamily="18" charset="0"/>
                        <a:ea typeface="Calibri" panose="020F0502020204030204" pitchFamily="34" charset="0"/>
                        <a:cs typeface="Times New Roman" panose="02020603050405020304" pitchFamily="18" charset="0"/>
                      </a:rPr>
                      <m:t>𝐷</m:t>
                    </m:r>
                    <m:r>
                      <a:rPr lang="en-US" sz="1600" i="1">
                        <a:latin typeface="Cambria Math" panose="02040503050406030204" pitchFamily="18" charset="0"/>
                        <a:ea typeface="Calibri" panose="020F0502020204030204" pitchFamily="34" charset="0"/>
                        <a:cs typeface="Times New Roman" panose="02020603050405020304" pitchFamily="18" charset="0"/>
                      </a:rPr>
                      <m:t>′</m:t>
                    </m:r>
                  </m:oMath>
                </a14:m>
                <a:r>
                  <a:rPr lang="en-US" sz="1600">
                    <a:effectLst/>
                    <a:latin typeface="Arial" panose="020B0604020202020204" pitchFamily="34" charset="0"/>
                    <a:ea typeface="Calibri" panose="020F0502020204030204" pitchFamily="34" charset="0"/>
                    <a:cs typeface="Arial" panose="020B0604020202020204" pitchFamily="34" charset="0"/>
                  </a:rPr>
                  <a:t> là hình hộp nên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𝑂𝐴𝐵𝐶</m:t>
                    </m:r>
                  </m:oMath>
                </a14:m>
                <a:r>
                  <a:rPr lang="en-US" sz="1600">
                    <a:effectLst/>
                    <a:latin typeface="Arial" panose="020B0604020202020204" pitchFamily="34" charset="0"/>
                    <a:ea typeface="Calibri" panose="020F0502020204030204" pitchFamily="34" charset="0"/>
                    <a:cs typeface="Arial" panose="020B0604020202020204" pitchFamily="34" charset="0"/>
                  </a:rPr>
                  <a:t> là </a:t>
                </a:r>
                <a:r>
                  <a:rPr lang="en-US" sz="1600" smtClean="0">
                    <a:effectLst/>
                    <a:latin typeface="Arial" panose="020B0604020202020204" pitchFamily="34" charset="0"/>
                    <a:ea typeface="Calibri" panose="020F0502020204030204" pitchFamily="34" charset="0"/>
                    <a:cs typeface="Arial" panose="020B0604020202020204" pitchFamily="34" charset="0"/>
                  </a:rPr>
                  <a:t>     hình </a:t>
                </a:r>
                <a:r>
                  <a:rPr lang="en-US" sz="1600">
                    <a:effectLst/>
                    <a:latin typeface="Arial" panose="020B0604020202020204" pitchFamily="34" charset="0"/>
                    <a:ea typeface="Calibri" panose="020F0502020204030204" pitchFamily="34" charset="0"/>
                    <a:cs typeface="Arial" panose="020B0604020202020204" pitchFamily="34" charset="0"/>
                  </a:rPr>
                  <a:t>bình hành</a:t>
                </a:r>
                <a:r>
                  <a:rPr lang="en-US" sz="16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16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𝑂𝐶</m:t>
                    </m:r>
                  </m:oMath>
                </a14:m>
                <a:r>
                  <a:rPr lang="en-US" sz="1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𝑂𝐶</m:t>
                    </m:r>
                  </m:oMath>
                </a14:m>
                <a:r>
                  <a:rPr lang="en-US" sz="16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m:t>
                    </m:r>
                  </m:oMath>
                </a14:m>
                <a:r>
                  <a:rPr lang="en-US" sz="16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𝐴𝐵</m:t>
                        </m:r>
                      </m:e>
                    </m:acc>
                  </m:oMath>
                </a14:m>
                <a:r>
                  <a:rPr lang="en-US" sz="1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𝑂𝐶</m:t>
                        </m:r>
                      </m:e>
                    </m:acc>
                  </m:oMath>
                </a14:m>
                <a:r>
                  <a:rPr lang="en-US" sz="1600">
                    <a:effectLst/>
                    <a:latin typeface="Arial" panose="020B0604020202020204" pitchFamily="34" charset="0"/>
                    <a:ea typeface="Calibri" panose="020F0502020204030204" pitchFamily="34" charset="0"/>
                    <a:cs typeface="Arial" panose="020B0604020202020204" pitchFamily="34" charset="0"/>
                  </a:rPr>
                  <a:t> cùng phương, cùng chiều;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𝑂𝐶</m:t>
                        </m:r>
                      </m:e>
                    </m:acc>
                  </m:oMath>
                </a14:m>
                <a:endParaRPr lang="en-US" sz="1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16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−1;2;−1</m:t>
                        </m:r>
                      </m:e>
                    </m:d>
                  </m:oMath>
                </a14:m>
                <a:r>
                  <a:rPr lang="en-US" sz="1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𝑂𝐶</m:t>
                        </m:r>
                      </m:e>
                    </m:ac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𝑧</m:t>
                        </m:r>
                      </m:e>
                    </m:d>
                  </m:oMath>
                </a14:m>
                <a:endParaRPr lang="en-US" sz="1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16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𝐴𝐵</m:t>
                        </m:r>
                      </m:e>
                    </m:ac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𝑂𝐶</m:t>
                        </m:r>
                      </m:e>
                    </m:acc>
                  </m:oMath>
                </a14:m>
                <a:r>
                  <a:rPr lang="en-US" sz="1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𝑥</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𝑦</m:t>
                    </m:r>
                    <m:r>
                      <a:rPr lang="en-US" sz="1600" i="1">
                        <a:effectLst/>
                        <a:latin typeface="Cambria Math" panose="02040503050406030204" pitchFamily="18" charset="0"/>
                        <a:ea typeface="Calibri" panose="020F0502020204030204" pitchFamily="34" charset="0"/>
                        <a:cs typeface="Times New Roman" panose="02020603050405020304" pitchFamily="18" charset="0"/>
                      </a:rPr>
                      <m:t>=2;</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𝑧</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1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1600">
                    <a:effectLst/>
                    <a:latin typeface="Arial" panose="020B0604020202020204" pitchFamily="34" charset="0"/>
                    <a:ea typeface="Calibri" panose="020F0502020204030204" pitchFamily="34" charset="0"/>
                    <a:cs typeface="Arial" panose="020B0604020202020204" pitchFamily="34" charset="0"/>
                  </a:rPr>
                  <a:t>Vậy tọa độ điểm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16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−1;2;−1</m:t>
                        </m:r>
                      </m:e>
                    </m:d>
                  </m:oMath>
                </a14:m>
                <a:r>
                  <a:rPr lang="en-US" sz="1600" smtClean="0">
                    <a:effectLst/>
                    <a:latin typeface="Arial" panose="020B0604020202020204" pitchFamily="34" charset="0"/>
                    <a:ea typeface="Arial" panose="020B0604020202020204" pitchFamily="34" charset="0"/>
                    <a:cs typeface="Arial" panose="020B0604020202020204" pitchFamily="34" charset="0"/>
                  </a:rPr>
                  <a:t>.</a:t>
                </a:r>
                <a:endParaRPr lang="en-US" sz="16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096183" y="2002076"/>
                <a:ext cx="4676833" cy="2819618"/>
              </a:xfrm>
              <a:prstGeom prst="rect">
                <a:avLst/>
              </a:prstGeom>
              <a:blipFill>
                <a:blip r:embed="rId9"/>
                <a:stretch>
                  <a:fillRect l="-782" r="-652" b="-21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wipe(down)">
                                      <p:cBhvr>
                                        <p:cTn id="34" dur="500"/>
                                        <p:tgtEl>
                                          <p:spTgt spid="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500"/>
                                        <p:tgtEl>
                                          <p:spTgt spid="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wipe(left)">
                                      <p:cBhvr>
                                        <p:cTn id="44" dur="500"/>
                                        <p:tgtEl>
                                          <p:spTgt spid="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barn(inVertical)">
                                      <p:cBhvr>
                                        <p:cTn id="4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grpSp>
        <p:nvGrpSpPr>
          <p:cNvPr id="1000" name="Google Shape;1000;p59"/>
          <p:cNvGrpSpPr/>
          <p:nvPr/>
        </p:nvGrpSpPr>
        <p:grpSpPr>
          <a:xfrm rot="-796886">
            <a:off x="8106355" y="39786"/>
            <a:ext cx="891280" cy="888489"/>
            <a:chOff x="9656" y="159686"/>
            <a:chExt cx="1608914" cy="1427937"/>
          </a:xfrm>
        </p:grpSpPr>
        <p:sp>
          <p:nvSpPr>
            <p:cNvPr id="1001" name="Google Shape;1001;p59"/>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1002" name="Google Shape;1002;p59"/>
            <p:cNvPicPr preferRelativeResize="0"/>
            <p:nvPr/>
          </p:nvPicPr>
          <p:blipFill>
            <a:blip r:embed="rId3">
              <a:alphaModFix/>
            </a:blip>
            <a:stretch>
              <a:fillRect/>
            </a:stretch>
          </p:blipFill>
          <p:spPr>
            <a:xfrm>
              <a:off x="219225" y="363900"/>
              <a:ext cx="1189799" cy="1045549"/>
            </a:xfrm>
            <a:prstGeom prst="rect">
              <a:avLst/>
            </a:prstGeom>
            <a:noFill/>
            <a:ln>
              <a:noFill/>
            </a:ln>
          </p:spPr>
        </p:pic>
      </p:grpSp>
      <p:sp>
        <p:nvSpPr>
          <p:cNvPr id="23" name="Rectangle 22"/>
          <p:cNvSpPr/>
          <p:nvPr/>
        </p:nvSpPr>
        <p:spPr>
          <a:xfrm>
            <a:off x="325399" y="515835"/>
            <a:ext cx="903475" cy="369332"/>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Arial"/>
              <a:ea typeface="+mn-ea"/>
              <a:cs typeface="Arial"/>
              <a:sym typeface="Arial"/>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Lst>
          </a:blip>
          <a:stretch>
            <a:fillRect/>
          </a:stretch>
        </p:blipFill>
        <p:spPr>
          <a:xfrm>
            <a:off x="474065" y="1187003"/>
            <a:ext cx="3293687" cy="2071272"/>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921010" y="1030912"/>
                <a:ext cx="4873135" cy="3048399"/>
              </a:xfrm>
              <a:prstGeom prst="rect">
                <a:avLst/>
              </a:prstGeom>
            </p:spPr>
            <p:txBody>
              <a:bodyPr wrap="square">
                <a:spAutoFit/>
              </a:bodyPr>
              <a:lstStyle/>
              <a:p>
                <a:pPr algn="just">
                  <a:lnSpc>
                    <a:spcPct val="150000"/>
                  </a:lnSpc>
                </a:pPr>
                <a:r>
                  <a:rPr lang="en-US" sz="1600" smtClean="0">
                    <a:latin typeface="+mn-lt"/>
                    <a:ea typeface="Calibri" panose="020F0502020204030204" pitchFamily="34" charset="0"/>
                    <a:cs typeface="Times New Roman" panose="02020603050405020304" pitchFamily="18" charset="0"/>
                  </a:rPr>
                  <a:t>b) </a:t>
                </a:r>
                <a:r>
                  <a:rPr lang="en-US" sz="1600" smtClean="0">
                    <a:effectLst/>
                    <a:latin typeface="+mn-lt"/>
                    <a:ea typeface="Calibri" panose="020F0502020204030204" pitchFamily="34" charset="0"/>
                    <a:cs typeface="Times New Roman" panose="02020603050405020304" pitchFamily="18" charset="0"/>
                  </a:rPr>
                  <a:t>Do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𝐴</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𝐷</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1600">
                    <a:effectLst/>
                    <a:latin typeface="+mn-lt"/>
                    <a:ea typeface="Calibri" panose="020F0502020204030204" pitchFamily="34" charset="0"/>
                    <a:cs typeface="Times New Roman" panose="02020603050405020304" pitchFamily="18" charset="0"/>
                  </a:rPr>
                  <a:t> là hình hộp nên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𝐵𝐵</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en-US" sz="1600">
                    <a:effectLst/>
                    <a:latin typeface="+mn-lt"/>
                    <a:ea typeface="Calibri" panose="020F0502020204030204" pitchFamily="34" charset="0"/>
                    <a:cs typeface="Times New Roman" panose="02020603050405020304" pitchFamily="18" charset="0"/>
                  </a:rPr>
                  <a:t> là hình bình hành</a:t>
                </a:r>
                <a:endParaRPr lang="en-US" sz="16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600" i="1">
                        <a:latin typeface="Cambria Math" panose="02040503050406030204" pitchFamily="18" charset="0"/>
                        <a:ea typeface="Calibri" panose="020F0502020204030204" pitchFamily="34" charset="0"/>
                        <a:cs typeface="Times New Roman" panose="02020603050405020304" pitchFamily="18" charset="0"/>
                      </a:rPr>
                      <m:t>⇒</m:t>
                    </m:r>
                  </m:oMath>
                </a14:m>
                <a:r>
                  <a:rPr lang="en-US" sz="160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e>
                    </m:acc>
                  </m:oMath>
                </a14:m>
                <a:r>
                  <a:rPr lang="en-US" sz="1600">
                    <a:effectLst/>
                    <a:latin typeface="+mn-l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e>
                    </m:acc>
                  </m:oMath>
                </a14:m>
                <a:r>
                  <a:rPr lang="en-US" sz="1600">
                    <a:effectLst/>
                    <a:latin typeface="+mn-lt"/>
                    <a:ea typeface="Calibri" panose="020F0502020204030204" pitchFamily="34" charset="0"/>
                    <a:cs typeface="Times New Roman" panose="02020603050405020304" pitchFamily="18" charset="0"/>
                  </a:rPr>
                  <a:t> cùng phương, cùng chiều;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e>
                    </m:acc>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Calibri" panose="020F0502020204030204" pitchFamily="34" charset="0"/>
                    <a:cs typeface="Times New Roman" panose="02020603050405020304" pitchFamily="18" charset="0"/>
                  </a:rPr>
                  <a:t>Gọi tọa độ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1600">
                    <a:effectLst/>
                    <a:latin typeface="+mn-lt"/>
                    <a:ea typeface="Calibri" panose="020F0502020204030204" pitchFamily="34" charset="0"/>
                    <a:cs typeface="Times New Roman" panose="02020603050405020304" pitchFamily="18" charset="0"/>
                  </a:rPr>
                  <a:t> là </a:t>
                </a:r>
                <a14:m>
                  <m:oMath xmlns:m="http://schemas.openxmlformats.org/officeDocument/2006/math">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e>
                    </m:d>
                  </m:oMath>
                </a14:m>
                <a:endParaRPr lang="en-US" sz="1600" smtClean="0">
                  <a:effectLst/>
                  <a:latin typeface="+mn-lt"/>
                  <a:ea typeface="Calibri" panose="020F0502020204030204" pitchFamily="34" charset="0"/>
                  <a:cs typeface="Times New Roman" panose="02020603050405020304" pitchFamily="18" charset="0"/>
                </a:endParaRPr>
              </a:p>
              <a:p>
                <a:pPr algn="just">
                  <a:lnSpc>
                    <a:spcPct val="150000"/>
                  </a:lnSpc>
                </a:pPr>
                <a:r>
                  <a:rPr lang="en-US" sz="1600" smtClean="0">
                    <a:effectLst/>
                    <a:latin typeface="+mn-lt"/>
                    <a:ea typeface="Calibri" panose="020F0502020204030204" pitchFamily="34" charset="0"/>
                    <a:cs typeface="Times New Roman" panose="02020603050405020304" pitchFamily="18" charset="0"/>
                  </a:rPr>
                  <a:t>Ta </a:t>
                </a:r>
                <a:r>
                  <a:rPr lang="en-US" sz="1600">
                    <a:effectLst/>
                    <a:latin typeface="+mn-lt"/>
                    <a:ea typeface="Calibri" panose="020F0502020204030204" pitchFamily="34" charset="0"/>
                    <a:cs typeface="Times New Roman" panose="02020603050405020304" pitchFamily="18" charset="0"/>
                  </a:rPr>
                  <a:t>có: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1600" i="1">
                            <a:effectLst/>
                            <a:latin typeface="Cambria Math" panose="02040503050406030204" pitchFamily="18" charset="0"/>
                            <a:ea typeface="Calibri" panose="020F0502020204030204" pitchFamily="34" charset="0"/>
                            <a:cs typeface="Times New Roman" panose="02020603050405020304" pitchFamily="18" charset="0"/>
                          </a:rPr>
                          <m:t>;</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1600" i="1">
                            <a:effectLst/>
                            <a:latin typeface="Cambria Math" panose="02040503050406030204" pitchFamily="18" charset="0"/>
                            <a:ea typeface="Calibri" panose="020F0502020204030204" pitchFamily="34" charset="0"/>
                            <a:cs typeface="Times New Roman" panose="02020603050405020304" pitchFamily="18" charset="0"/>
                          </a:rPr>
                          <m:t>−3;</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e>
                    </m:d>
                  </m:oMath>
                </a14:m>
                <a:r>
                  <a:rPr lang="en-US" sz="1600">
                    <a:effectLst/>
                    <a:latin typeface="+mn-lt"/>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1; −2;1</m:t>
                        </m:r>
                      </m:e>
                    </m:d>
                  </m:oMath>
                </a14:m>
                <a:endParaRPr lang="en-US" sz="1600">
                  <a:effectLst/>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Calibri" panose="020F0502020204030204" pitchFamily="34" charset="0"/>
                    <a:cs typeface="Times New Roman" panose="02020603050405020304" pitchFamily="18" charset="0"/>
                  </a:rPr>
                  <a:t>Vì </a:t>
                </a:r>
                <a14:m>
                  <m:oMath xmlns:m="http://schemas.openxmlformats.org/officeDocument/2006/math">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6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e>
                    </m:acc>
                  </m:oMath>
                </a14:m>
                <a:r>
                  <a:rPr lang="en-US" sz="1600">
                    <a:effectLst/>
                    <a:latin typeface="+mn-lt"/>
                    <a:ea typeface="Calibri" panose="020F0502020204030204" pitchFamily="34" charset="0"/>
                    <a:cs typeface="Times New Roman" panose="02020603050405020304" pitchFamily="18" charset="0"/>
                  </a:rPr>
                  <a:t> nên </a:t>
                </a:r>
                <a14:m>
                  <m:oMath xmlns:m="http://schemas.openxmlformats.org/officeDocument/2006/math">
                    <m:r>
                      <a:rPr lang="en-US" sz="1600" i="1">
                        <a:effectLst/>
                        <a:latin typeface="Cambria Math" panose="02040503050406030204" pitchFamily="18" charset="0"/>
                        <a:ea typeface="Calibri" panose="020F0502020204030204" pitchFamily="34" charset="0"/>
                        <a:cs typeface="Times New Roman" panose="02020603050405020304" pitchFamily="18" charset="0"/>
                      </a:rPr>
                      <m:t>𝑎</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𝑏</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r>
                      <a:rPr lang="en-US" sz="1600" i="1">
                        <a:effectLst/>
                        <a:latin typeface="Cambria Math" panose="02040503050406030204" pitchFamily="18" charset="0"/>
                        <a:ea typeface="Calibri" panose="020F0502020204030204" pitchFamily="34" charset="0"/>
                        <a:cs typeface="Times New Roman" panose="02020603050405020304" pitchFamily="18" charset="0"/>
                      </a:rPr>
                      <m:t>𝑐</m:t>
                    </m:r>
                    <m:r>
                      <a:rPr lang="en-US" sz="16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1600" smtClean="0">
                  <a:effectLst/>
                  <a:latin typeface="+mn-lt"/>
                  <a:ea typeface="Calibri" panose="020F0502020204030204" pitchFamily="34" charset="0"/>
                  <a:cs typeface="Times New Roman" panose="02020603050405020304" pitchFamily="18" charset="0"/>
                </a:endParaRPr>
              </a:p>
              <a:p>
                <a:pPr algn="just">
                  <a:lnSpc>
                    <a:spcPct val="150000"/>
                  </a:lnSpc>
                </a:pPr>
                <a:r>
                  <a:rPr lang="en-US" sz="1600" smtClean="0">
                    <a:effectLst/>
                    <a:latin typeface="+mn-lt"/>
                    <a:ea typeface="Calibri" panose="020F0502020204030204" pitchFamily="34" charset="0"/>
                    <a:cs typeface="Times New Roman" panose="02020603050405020304" pitchFamily="18" charset="0"/>
                  </a:rPr>
                  <a:t>Vậy </a:t>
                </a:r>
                <a14:m>
                  <m:oMath xmlns:m="http://schemas.openxmlformats.org/officeDocument/2006/math">
                    <m:sSup>
                      <m:sSup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6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600"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1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600" i="1">
                            <a:effectLst/>
                            <a:latin typeface="Cambria Math" panose="02040503050406030204" pitchFamily="18" charset="0"/>
                            <a:ea typeface="Calibri" panose="020F0502020204030204" pitchFamily="34" charset="0"/>
                            <a:cs typeface="Times New Roman" panose="02020603050405020304" pitchFamily="18" charset="0"/>
                          </a:rPr>
                          <m:t>1;1;1</m:t>
                        </m:r>
                      </m:e>
                    </m:d>
                  </m:oMath>
                </a14:m>
                <a:r>
                  <a:rPr lang="en-US" sz="1600" smtClean="0">
                    <a:effectLst/>
                    <a:latin typeface="+mn-lt"/>
                    <a:ea typeface="Calibri" panose="020F0502020204030204" pitchFamily="34" charset="0"/>
                    <a:cs typeface="Times New Roman" panose="02020603050405020304" pitchFamily="18" charset="0"/>
                  </a:rPr>
                  <a:t>.</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921010" y="1030912"/>
                <a:ext cx="4873135" cy="3048399"/>
              </a:xfrm>
              <a:prstGeom prst="rect">
                <a:avLst/>
              </a:prstGeom>
              <a:blipFill>
                <a:blip r:embed="rId7"/>
                <a:stretch>
                  <a:fillRect l="-625" r="-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474065" y="4084575"/>
                <a:ext cx="7136296" cy="461665"/>
              </a:xfrm>
              <a:prstGeom prst="rect">
                <a:avLst/>
              </a:prstGeom>
            </p:spPr>
            <p:txBody>
              <a:bodyPr wrap="square">
                <a:spAutoFit/>
              </a:bodyPr>
              <a:lstStyle/>
              <a:p>
                <a:pPr lvl="0" algn="just">
                  <a:lnSpc>
                    <a:spcPct val="150000"/>
                  </a:lnSpc>
                </a:pPr>
                <a:r>
                  <a:rPr lang="en-US" sz="1600">
                    <a:ea typeface="Calibri" panose="020F0502020204030204" pitchFamily="34" charset="0"/>
                    <a:cs typeface="Times New Roman" panose="02020603050405020304" pitchFamily="18" charset="0"/>
                  </a:rPr>
                  <a:t>* Thực hiện tương tự, ta tìm được tọa độ điểm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𝑂</m:t>
                        </m:r>
                      </m:e>
                      <m:sup>
                        <m:r>
                          <a:rPr lang="en-US" sz="1600"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1; −2;1</m:t>
                        </m:r>
                      </m:e>
                    </m:d>
                  </m:oMath>
                </a14:m>
                <a:r>
                  <a:rPr lang="en-US" sz="1600">
                    <a:ea typeface="Calibri" panose="020F0502020204030204" pitchFamily="34" charset="0"/>
                    <a:cs typeface="Times New Roman" panose="02020603050405020304" pitchFamily="18" charset="0"/>
                  </a:rPr>
                  <a:t> và </a:t>
                </a:r>
                <a14:m>
                  <m:oMath xmlns:m="http://schemas.openxmlformats.org/officeDocument/2006/math">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en-US" sz="1600" i="1">
                            <a:latin typeface="Cambria Math" panose="02040503050406030204" pitchFamily="18" charset="0"/>
                            <a:ea typeface="Calibri" panose="020F0502020204030204" pitchFamily="34" charset="0"/>
                            <a:cs typeface="Times New Roman" panose="02020603050405020304" pitchFamily="18" charset="0"/>
                          </a:rPr>
                          <m:t>𝐴</m:t>
                        </m:r>
                      </m:e>
                      <m:sup>
                        <m:r>
                          <a:rPr lang="en-US" sz="1600"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1600" i="1">
                            <a:latin typeface="Cambria Math" panose="02040503050406030204" pitchFamily="18" charset="0"/>
                            <a:ea typeface="Calibri" panose="020F0502020204030204" pitchFamily="34" charset="0"/>
                            <a:cs typeface="Times New Roman" panose="02020603050405020304" pitchFamily="18" charset="0"/>
                          </a:rPr>
                        </m:ctrlPr>
                      </m:dPr>
                      <m:e>
                        <m:r>
                          <a:rPr lang="en-US" sz="1600" i="1">
                            <a:latin typeface="Cambria Math" panose="02040503050406030204" pitchFamily="18" charset="0"/>
                            <a:ea typeface="Calibri" panose="020F0502020204030204" pitchFamily="34" charset="0"/>
                            <a:cs typeface="Times New Roman" panose="02020603050405020304" pitchFamily="18" charset="0"/>
                          </a:rPr>
                          <m:t>2; −1;0</m:t>
                        </m:r>
                      </m:e>
                    </m:d>
                  </m:oMath>
                </a14:m>
                <a:r>
                  <a:rPr lang="en-US" sz="1600">
                    <a:ea typeface="Calibri" panose="020F0502020204030204" pitchFamily="34" charset="0"/>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74065" y="4084575"/>
                <a:ext cx="7136296" cy="461665"/>
              </a:xfrm>
              <a:prstGeom prst="rect">
                <a:avLst/>
              </a:prstGeom>
              <a:blipFill>
                <a:blip r:embed="rId8"/>
                <a:stretch>
                  <a:fillRect l="-513" b="-6579"/>
                </a:stretch>
              </a:blipFill>
            </p:spPr>
            <p:txBody>
              <a:bodyPr/>
              <a:lstStyle/>
              <a:p>
                <a:r>
                  <a:rPr lang="en-US">
                    <a:noFill/>
                  </a:rPr>
                  <a:t> </a:t>
                </a:r>
              </a:p>
            </p:txBody>
          </p:sp>
        </mc:Fallback>
      </mc:AlternateContent>
    </p:spTree>
    <p:extLst>
      <p:ext uri="{BB962C8B-B14F-4D97-AF65-F5344CB8AC3E}">
        <p14:creationId xmlns:p14="http://schemas.microsoft.com/office/powerpoint/2010/main" val="185682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barn(inVertical)">
                                      <p:cBhvr>
                                        <p:cTn id="3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5"/>
          <p:cNvSpPr txBox="1">
            <a:spLocks noGrp="1"/>
          </p:cNvSpPr>
          <p:nvPr>
            <p:ph type="title"/>
          </p:nvPr>
        </p:nvSpPr>
        <p:spPr>
          <a:xfrm>
            <a:off x="1750822" y="1887399"/>
            <a:ext cx="5955336" cy="1277222"/>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7000" b="1" smtClean="0">
                <a:latin typeface="+mj-lt"/>
              </a:rPr>
              <a:t>VẬN DỤNG</a:t>
            </a:r>
            <a:endParaRPr sz="7000" b="1">
              <a:latin typeface="+mj-lt"/>
            </a:endParaRPr>
          </a:p>
        </p:txBody>
      </p:sp>
      <p:grpSp>
        <p:nvGrpSpPr>
          <p:cNvPr id="411" name="Google Shape;411;p35"/>
          <p:cNvGrpSpPr/>
          <p:nvPr/>
        </p:nvGrpSpPr>
        <p:grpSpPr>
          <a:xfrm>
            <a:off x="2120158" y="1274267"/>
            <a:ext cx="5586000" cy="2431043"/>
            <a:chOff x="2223975" y="1325675"/>
            <a:chExt cx="5586000" cy="2324625"/>
          </a:xfrm>
        </p:grpSpPr>
        <p:cxnSp>
          <p:nvCxnSpPr>
            <p:cNvPr id="412" name="Google Shape;412;p35"/>
            <p:cNvCxnSpPr/>
            <p:nvPr/>
          </p:nvCxnSpPr>
          <p:spPr>
            <a:xfrm>
              <a:off x="5328975" y="3650300"/>
              <a:ext cx="2481000" cy="0"/>
            </a:xfrm>
            <a:prstGeom prst="straightConnector1">
              <a:avLst/>
            </a:prstGeom>
            <a:noFill/>
            <a:ln w="19050" cap="flat" cmpd="sng">
              <a:solidFill>
                <a:schemeClr val="dk2"/>
              </a:solidFill>
              <a:prstDash val="solid"/>
              <a:round/>
              <a:headEnd type="none" w="med" len="med"/>
              <a:tailEnd type="none" w="med" len="med"/>
            </a:ln>
          </p:spPr>
        </p:cxnSp>
        <p:cxnSp>
          <p:nvCxnSpPr>
            <p:cNvPr id="413" name="Google Shape;413;p35"/>
            <p:cNvCxnSpPr/>
            <p:nvPr/>
          </p:nvCxnSpPr>
          <p:spPr>
            <a:xfrm>
              <a:off x="2223975" y="1325675"/>
              <a:ext cx="2904600" cy="0"/>
            </a:xfrm>
            <a:prstGeom prst="straightConnector1">
              <a:avLst/>
            </a:prstGeom>
            <a:noFill/>
            <a:ln w="19050" cap="flat" cmpd="sng">
              <a:solidFill>
                <a:schemeClr val="dk2"/>
              </a:solidFill>
              <a:prstDash val="solid"/>
              <a:round/>
              <a:headEnd type="none" w="med" len="med"/>
              <a:tailEnd type="none" w="med" len="med"/>
            </a:ln>
          </p:spPr>
        </p:cxnSp>
      </p:grpSp>
      <p:grpSp>
        <p:nvGrpSpPr>
          <p:cNvPr id="414" name="Google Shape;414;p35"/>
          <p:cNvGrpSpPr/>
          <p:nvPr/>
        </p:nvGrpSpPr>
        <p:grpSpPr>
          <a:xfrm rot="1189513">
            <a:off x="7924787" y="3975479"/>
            <a:ext cx="1011968" cy="1026842"/>
            <a:chOff x="335988" y="3393302"/>
            <a:chExt cx="1236351" cy="1254523"/>
          </a:xfrm>
        </p:grpSpPr>
        <p:sp>
          <p:nvSpPr>
            <p:cNvPr id="415" name="Google Shape;415;p35"/>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16" name="Google Shape;416;p35"/>
            <p:cNvPicPr preferRelativeResize="0"/>
            <p:nvPr/>
          </p:nvPicPr>
          <p:blipFill>
            <a:blip r:embed="rId3">
              <a:alphaModFix/>
            </a:blip>
            <a:stretch>
              <a:fillRect/>
            </a:stretch>
          </p:blipFill>
          <p:spPr>
            <a:xfrm>
              <a:off x="335987" y="3393306"/>
              <a:ext cx="1236351" cy="1254519"/>
            </a:xfrm>
            <a:prstGeom prst="rect">
              <a:avLst/>
            </a:prstGeom>
            <a:noFill/>
            <a:ln>
              <a:noFill/>
            </a:ln>
          </p:spPr>
        </p:pic>
      </p:grpSp>
      <p:grpSp>
        <p:nvGrpSpPr>
          <p:cNvPr id="418" name="Google Shape;418;p35"/>
          <p:cNvGrpSpPr/>
          <p:nvPr/>
        </p:nvGrpSpPr>
        <p:grpSpPr>
          <a:xfrm>
            <a:off x="0" y="0"/>
            <a:ext cx="1251386" cy="1110626"/>
            <a:chOff x="9656" y="159686"/>
            <a:chExt cx="1608914" cy="1427937"/>
          </a:xfrm>
        </p:grpSpPr>
        <p:sp>
          <p:nvSpPr>
            <p:cNvPr id="419" name="Google Shape;419;p35"/>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420" name="Google Shape;420;p35"/>
            <p:cNvPicPr preferRelativeResize="0"/>
            <p:nvPr/>
          </p:nvPicPr>
          <p:blipFill>
            <a:blip r:embed="rId4">
              <a:alphaModFix/>
            </a:blip>
            <a:stretch>
              <a:fillRect/>
            </a:stretch>
          </p:blipFill>
          <p:spPr>
            <a:xfrm>
              <a:off x="219225" y="363900"/>
              <a:ext cx="1189799" cy="1045549"/>
            </a:xfrm>
            <a:prstGeom prst="rect">
              <a:avLst/>
            </a:prstGeom>
            <a:noFill/>
            <a:ln>
              <a:noFill/>
            </a:ln>
          </p:spPr>
        </p:pic>
      </p:grpSp>
    </p:spTree>
    <p:extLst>
      <p:ext uri="{BB962C8B-B14F-4D97-AF65-F5344CB8AC3E}">
        <p14:creationId xmlns:p14="http://schemas.microsoft.com/office/powerpoint/2010/main" val="1995514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grpSp>
        <p:nvGrpSpPr>
          <p:cNvPr id="1019" name="Google Shape;1019;p60"/>
          <p:cNvGrpSpPr/>
          <p:nvPr/>
        </p:nvGrpSpPr>
        <p:grpSpPr>
          <a:xfrm rot="-796643">
            <a:off x="7905433" y="103587"/>
            <a:ext cx="1010210" cy="929066"/>
            <a:chOff x="9656" y="159686"/>
            <a:chExt cx="1608914" cy="1427937"/>
          </a:xfrm>
        </p:grpSpPr>
        <p:sp>
          <p:nvSpPr>
            <p:cNvPr id="1020" name="Google Shape;1020;p60"/>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1021" name="Google Shape;1021;p60"/>
            <p:cNvPicPr preferRelativeResize="0"/>
            <p:nvPr/>
          </p:nvPicPr>
          <p:blipFill>
            <a:blip r:embed="rId3">
              <a:alphaModFix/>
            </a:blip>
            <a:stretch>
              <a:fillRect/>
            </a:stretch>
          </p:blipFill>
          <p:spPr>
            <a:xfrm>
              <a:off x="219225" y="363900"/>
              <a:ext cx="1189799" cy="1045549"/>
            </a:xfrm>
            <a:prstGeom prst="rect">
              <a:avLst/>
            </a:prstGeom>
            <a:noFill/>
            <a:ln>
              <a:noFill/>
            </a:ln>
          </p:spPr>
        </p:pic>
      </p:grpSp>
      <p:grpSp>
        <p:nvGrpSpPr>
          <p:cNvPr id="13" name="Group 12"/>
          <p:cNvGrpSpPr/>
          <p:nvPr/>
        </p:nvGrpSpPr>
        <p:grpSpPr>
          <a:xfrm>
            <a:off x="495405" y="442025"/>
            <a:ext cx="4498013" cy="2663363"/>
            <a:chOff x="431797" y="465878"/>
            <a:chExt cx="4498013" cy="2663363"/>
          </a:xfrm>
        </p:grpSpPr>
        <p:sp>
          <p:nvSpPr>
            <p:cNvPr id="16" name="Google Shape;3331;p61"/>
            <p:cNvSpPr txBox="1"/>
            <p:nvPr/>
          </p:nvSpPr>
          <p:spPr>
            <a:xfrm flipH="1">
              <a:off x="479911" y="465878"/>
              <a:ext cx="2556753" cy="557167"/>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spcBef>
                  <a:spcPts val="300"/>
                </a:spcBef>
                <a:spcAft>
                  <a:spcPts val="300"/>
                </a:spcAft>
                <a:buClrTx/>
                <a:defRPr/>
              </a:pPr>
              <a:r>
                <a:rPr lang="fr-FR" sz="18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2.14 </a:t>
              </a:r>
              <a:r>
                <a:rPr lang="fr-FR" sz="18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a:t>
              </a:r>
              <a:r>
                <a:rPr lang="fr-FR" sz="18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18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tr.64)</a:t>
              </a:r>
              <a:endParaRPr lang="en-US" sz="18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Rectangle 14"/>
                <p:cNvSpPr/>
                <p:nvPr/>
              </p:nvSpPr>
              <p:spPr>
                <a:xfrm>
                  <a:off x="431797" y="1074832"/>
                  <a:ext cx="4498013" cy="2054409"/>
                </a:xfrm>
                <a:prstGeom prst="rect">
                  <a:avLst/>
                </a:prstGeom>
              </p:spPr>
              <p:txBody>
                <a:bodyPr wrap="square">
                  <a:spAutoFit/>
                </a:bodyPr>
                <a:lstStyle/>
                <a:p>
                  <a:pPr lvl="0" algn="just">
                    <a:lnSpc>
                      <a:spcPct val="150000"/>
                    </a:lnSpc>
                    <a:spcBef>
                      <a:spcPts val="300"/>
                    </a:spcBef>
                    <a:spcAft>
                      <a:spcPts val="300"/>
                    </a:spcAft>
                  </a:pPr>
                  <a:r>
                    <a:rPr lang="vi-VN" sz="1700" smtClean="0">
                      <a:solidFill>
                        <a:srgbClr val="FAFAFA">
                          <a:lumMod val="10000"/>
                        </a:srgbClr>
                      </a:solidFill>
                      <a:latin typeface="Arial" panose="020B0604020202020204" pitchFamily="34" charset="0"/>
                    </a:rPr>
                    <a:t>Hãy </a:t>
                  </a:r>
                  <a:r>
                    <a:rPr lang="vi-VN" sz="1700">
                      <a:solidFill>
                        <a:srgbClr val="FAFAFA">
                          <a:lumMod val="10000"/>
                        </a:srgbClr>
                      </a:solidFill>
                      <a:latin typeface="Arial" panose="020B0604020202020204" pitchFamily="34" charset="0"/>
                    </a:rPr>
                    <a:t>mô tả hệ toạ độ </a:t>
                  </a:r>
                  <a14:m>
                    <m:oMath xmlns:m="http://schemas.openxmlformats.org/officeDocument/2006/math">
                      <m:r>
                        <a:rPr lang="vi-VN" sz="1700" i="1" smtClean="0">
                          <a:solidFill>
                            <a:srgbClr val="FAFAFA">
                              <a:lumMod val="10000"/>
                            </a:srgbClr>
                          </a:solidFill>
                          <a:latin typeface="Cambria Math" panose="02040503050406030204" pitchFamily="18" charset="0"/>
                        </a:rPr>
                        <m:t>𝑂𝑥𝑦𝑧</m:t>
                      </m:r>
                    </m:oMath>
                  </a14:m>
                  <a:r>
                    <a:rPr lang="vi-VN" sz="1700">
                      <a:solidFill>
                        <a:srgbClr val="FAFAFA">
                          <a:lumMod val="10000"/>
                        </a:srgbClr>
                      </a:solidFill>
                      <a:latin typeface="Arial" panose="020B0604020202020204" pitchFamily="34" charset="0"/>
                    </a:rPr>
                    <a:t> trong căn phòng ở Hình 2.44 sao cho gốc </a:t>
                  </a:r>
                  <a14:m>
                    <m:oMath xmlns:m="http://schemas.openxmlformats.org/officeDocument/2006/math">
                      <m:r>
                        <a:rPr lang="vi-VN" sz="1700" i="1" smtClean="0">
                          <a:solidFill>
                            <a:srgbClr val="FAFAFA">
                              <a:lumMod val="10000"/>
                            </a:srgbClr>
                          </a:solidFill>
                          <a:latin typeface="Cambria Math" panose="02040503050406030204" pitchFamily="18" charset="0"/>
                        </a:rPr>
                        <m:t>𝑂</m:t>
                      </m:r>
                    </m:oMath>
                  </a14:m>
                  <a:r>
                    <a:rPr lang="vi-VN" sz="1700">
                      <a:solidFill>
                        <a:srgbClr val="FAFAFA">
                          <a:lumMod val="10000"/>
                        </a:srgbClr>
                      </a:solidFill>
                      <a:latin typeface="Arial" panose="020B0604020202020204" pitchFamily="34" charset="0"/>
                    </a:rPr>
                    <a:t> trùng với góc trên của căn phòng, khung tranh nằm trong mặt phẳng </a:t>
                  </a:r>
                  <a14:m>
                    <m:oMath xmlns:m="http://schemas.openxmlformats.org/officeDocument/2006/math">
                      <m:r>
                        <a:rPr lang="vi-VN" sz="1700" i="1" smtClean="0">
                          <a:solidFill>
                            <a:srgbClr val="FAFAFA">
                              <a:lumMod val="10000"/>
                            </a:srgbClr>
                          </a:solidFill>
                          <a:latin typeface="Cambria Math" panose="02040503050406030204" pitchFamily="18" charset="0"/>
                        </a:rPr>
                        <m:t>(</m:t>
                      </m:r>
                      <m:r>
                        <a:rPr lang="vi-VN" sz="1700" i="1" smtClean="0">
                          <a:solidFill>
                            <a:srgbClr val="FAFAFA">
                              <a:lumMod val="10000"/>
                            </a:srgbClr>
                          </a:solidFill>
                          <a:latin typeface="Cambria Math" panose="02040503050406030204" pitchFamily="18" charset="0"/>
                        </a:rPr>
                        <m:t>𝑂𝑥𝑦</m:t>
                      </m:r>
                      <m:r>
                        <a:rPr lang="vi-VN" sz="1700" i="1" smtClean="0">
                          <a:solidFill>
                            <a:srgbClr val="FAFAFA">
                              <a:lumMod val="10000"/>
                            </a:srgbClr>
                          </a:solidFill>
                          <a:latin typeface="Cambria Math" panose="02040503050406030204" pitchFamily="18" charset="0"/>
                        </a:rPr>
                        <m:t>) </m:t>
                      </m:r>
                    </m:oMath>
                  </a14:m>
                  <a:r>
                    <a:rPr lang="vi-VN" sz="1700">
                      <a:solidFill>
                        <a:srgbClr val="FAFAFA">
                          <a:lumMod val="10000"/>
                        </a:srgbClr>
                      </a:solidFill>
                      <a:latin typeface="Arial" panose="020B0604020202020204" pitchFamily="34" charset="0"/>
                    </a:rPr>
                    <a:t>và mặt trần nhà trùng với mặt phẳng </a:t>
                  </a:r>
                  <a14:m>
                    <m:oMath xmlns:m="http://schemas.openxmlformats.org/officeDocument/2006/math">
                      <m:r>
                        <a:rPr lang="vi-VN" sz="1700" i="1" smtClean="0">
                          <a:solidFill>
                            <a:srgbClr val="FAFAFA">
                              <a:lumMod val="10000"/>
                            </a:srgbClr>
                          </a:solidFill>
                          <a:latin typeface="Cambria Math" panose="02040503050406030204" pitchFamily="18" charset="0"/>
                        </a:rPr>
                        <m:t>(</m:t>
                      </m:r>
                      <m:r>
                        <a:rPr lang="vi-VN" sz="1700" i="1" smtClean="0">
                          <a:solidFill>
                            <a:srgbClr val="FAFAFA">
                              <a:lumMod val="10000"/>
                            </a:srgbClr>
                          </a:solidFill>
                          <a:latin typeface="Cambria Math" panose="02040503050406030204" pitchFamily="18" charset="0"/>
                        </a:rPr>
                        <m:t>𝑂𝑥𝑧</m:t>
                      </m:r>
                      <m:r>
                        <a:rPr lang="vi-VN" sz="1700" i="1" smtClean="0">
                          <a:solidFill>
                            <a:srgbClr val="FAFAFA">
                              <a:lumMod val="10000"/>
                            </a:srgbClr>
                          </a:solidFill>
                          <a:latin typeface="Cambria Math" panose="02040503050406030204" pitchFamily="18" charset="0"/>
                        </a:rPr>
                        <m:t>).</m:t>
                      </m:r>
                    </m:oMath>
                  </a14:m>
                  <a:endParaRPr lang="vi-VN" sz="1700">
                    <a:solidFill>
                      <a:srgbClr val="FAFAFA">
                        <a:lumMod val="10000"/>
                      </a:srgbClr>
                    </a:solidFill>
                    <a:latin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31797" y="1074832"/>
                  <a:ext cx="4498013" cy="2054409"/>
                </a:xfrm>
                <a:prstGeom prst="rect">
                  <a:avLst/>
                </a:prstGeom>
                <a:blipFill>
                  <a:blip r:embed="rId5"/>
                  <a:stretch>
                    <a:fillRect l="-813" r="-949" b="-890"/>
                  </a:stretch>
                </a:blipFill>
              </p:spPr>
              <p:txBody>
                <a:bodyPr/>
                <a:lstStyle/>
                <a:p>
                  <a:r>
                    <a:rPr lang="en-US">
                      <a:noFill/>
                    </a:rPr>
                    <a:t> </a:t>
                  </a:r>
                </a:p>
              </p:txBody>
            </p:sp>
          </mc:Fallback>
        </mc:AlternateContent>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0084" y="1175654"/>
            <a:ext cx="3361956" cy="3589077"/>
          </a:xfrm>
          <a:prstGeom prst="rect">
            <a:avLst/>
          </a:prstGeom>
        </p:spPr>
      </p:pic>
      <p:sp>
        <p:nvSpPr>
          <p:cNvPr id="20" name="Rectangle 19"/>
          <p:cNvSpPr/>
          <p:nvPr/>
        </p:nvSpPr>
        <p:spPr>
          <a:xfrm>
            <a:off x="2292673" y="3232750"/>
            <a:ext cx="903475" cy="353943"/>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7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95405" y="3743150"/>
                <a:ext cx="4370792" cy="828688"/>
              </a:xfrm>
              <a:prstGeom prst="rect">
                <a:avLst/>
              </a:prstGeom>
            </p:spPr>
            <p:txBody>
              <a:bodyPr wrap="square">
                <a:spAutoFit/>
              </a:bodyPr>
              <a:lstStyle/>
              <a:p>
                <a:pPr algn="just">
                  <a:lnSpc>
                    <a:spcPct val="150000"/>
                  </a:lnSpc>
                  <a:spcBef>
                    <a:spcPts val="300"/>
                  </a:spcBef>
                  <a:spcAft>
                    <a:spcPts val="300"/>
                  </a:spcAft>
                </a:pPr>
                <a:r>
                  <a:rPr lang="en-US" sz="1700">
                    <a:latin typeface="+mn-lt"/>
                    <a:ea typeface="Arial" panose="020B0604020202020204" pitchFamily="34" charset="0"/>
                    <a:cs typeface="Times New Roman" panose="02020603050405020304" pitchFamily="18" charset="0"/>
                  </a:rPr>
                  <a:t>Ta mô tả được một hệ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700">
                    <a:effectLst/>
                    <a:latin typeface="+mn-lt"/>
                    <a:ea typeface="PMingLiU"/>
                    <a:cs typeface="Times New Roman" panose="02020603050405020304" pitchFamily="18" charset="0"/>
                  </a:rPr>
                  <a:t> theo yêu cầu của đề bài như sau:</a:t>
                </a:r>
                <a:endParaRPr lang="en-US" sz="17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95405" y="3743150"/>
                <a:ext cx="4370792" cy="828688"/>
              </a:xfrm>
              <a:prstGeom prst="rect">
                <a:avLst/>
              </a:prstGeom>
              <a:blipFill>
                <a:blip r:embed="rId7"/>
                <a:stretch>
                  <a:fillRect l="-837" r="-976" b="-9559"/>
                </a:stretch>
              </a:blipFill>
            </p:spPr>
            <p:txBody>
              <a:bodyPr/>
              <a:lstStyle/>
              <a:p>
                <a:r>
                  <a:rPr lang="en-US">
                    <a:noFill/>
                  </a:rPr>
                  <a:t> </a:t>
                </a:r>
              </a:p>
            </p:txBody>
          </p:sp>
        </mc:Fallback>
      </mc:AlternateContent>
      <p:cxnSp>
        <p:nvCxnSpPr>
          <p:cNvPr id="7" name="Straight Arrow Connector 6"/>
          <p:cNvCxnSpPr/>
          <p:nvPr/>
        </p:nvCxnSpPr>
        <p:spPr>
          <a:xfrm flipV="1">
            <a:off x="7859008" y="1541549"/>
            <a:ext cx="244165" cy="255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p:cNvSpPr/>
              <p:nvPr/>
            </p:nvSpPr>
            <p:spPr>
              <a:xfrm>
                <a:off x="8010185" y="1391897"/>
                <a:ext cx="355097" cy="3539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700" b="1" i="1" smtClean="0">
                          <a:solidFill>
                            <a:srgbClr val="FFFF00"/>
                          </a:solidFill>
                          <a:latin typeface="Cambria Math" panose="02040503050406030204" pitchFamily="18" charset="0"/>
                        </a:rPr>
                        <m:t>𝒛</m:t>
                      </m:r>
                    </m:oMath>
                  </m:oMathPara>
                </a14:m>
                <a:endParaRPr lang="en-US" b="1">
                  <a:solidFill>
                    <a:srgbClr val="FFFF00"/>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8010185" y="1391897"/>
                <a:ext cx="355097" cy="353943"/>
              </a:xfrm>
              <a:prstGeom prst="rect">
                <a:avLst/>
              </a:prstGeom>
              <a:blipFill>
                <a:blip r:embed="rId8"/>
                <a:stretch>
                  <a:fillRect/>
                </a:stretch>
              </a:blipFill>
            </p:spPr>
            <p:txBody>
              <a:bodyPr/>
              <a:lstStyle/>
              <a:p>
                <a:r>
                  <a:rPr lang="en-US">
                    <a:noFill/>
                  </a:rPr>
                  <a:t> </a:t>
                </a:r>
              </a:p>
            </p:txBody>
          </p:sp>
        </mc:Fallback>
      </mc:AlternateContent>
      <p:cxnSp>
        <p:nvCxnSpPr>
          <p:cNvPr id="26" name="Straight Arrow Connector 25"/>
          <p:cNvCxnSpPr/>
          <p:nvPr/>
        </p:nvCxnSpPr>
        <p:spPr>
          <a:xfrm>
            <a:off x="7854424" y="1824069"/>
            <a:ext cx="0" cy="19766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Rectangle 32"/>
              <p:cNvSpPr/>
              <p:nvPr/>
            </p:nvSpPr>
            <p:spPr>
              <a:xfrm>
                <a:off x="7796408" y="3562840"/>
                <a:ext cx="375423" cy="3539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700" b="1" i="1" smtClean="0">
                          <a:solidFill>
                            <a:srgbClr val="FFFF00"/>
                          </a:solidFill>
                          <a:latin typeface="Cambria Math" panose="02040503050406030204" pitchFamily="18" charset="0"/>
                        </a:rPr>
                        <m:t>𝒚</m:t>
                      </m:r>
                    </m:oMath>
                  </m:oMathPara>
                </a14:m>
                <a:endParaRPr lang="en-US" b="1">
                  <a:solidFill>
                    <a:srgbClr val="FFFF00"/>
                  </a:solidFill>
                </a:endParaRPr>
              </a:p>
            </p:txBody>
          </p:sp>
        </mc:Choice>
        <mc:Fallback xmlns="">
          <p:sp>
            <p:nvSpPr>
              <p:cNvPr id="33" name="Rectangle 32"/>
              <p:cNvSpPr>
                <a:spLocks noRot="1" noChangeAspect="1" noMove="1" noResize="1" noEditPoints="1" noAdjustHandles="1" noChangeArrowheads="1" noChangeShapeType="1" noTextEdit="1"/>
              </p:cNvSpPr>
              <p:nvPr/>
            </p:nvSpPr>
            <p:spPr>
              <a:xfrm>
                <a:off x="7796408" y="3562840"/>
                <a:ext cx="375423" cy="353943"/>
              </a:xfrm>
              <a:prstGeom prst="rect">
                <a:avLst/>
              </a:prstGeom>
              <a:blipFill>
                <a:blip r:embed="rId9"/>
                <a:stretch>
                  <a:fillRect b="-3390"/>
                </a:stretch>
              </a:blipFill>
            </p:spPr>
            <p:txBody>
              <a:bodyPr/>
              <a:lstStyle/>
              <a:p>
                <a:r>
                  <a:rPr lang="en-US">
                    <a:noFill/>
                  </a:rPr>
                  <a:t> </a:t>
                </a:r>
              </a:p>
            </p:txBody>
          </p:sp>
        </mc:Fallback>
      </mc:AlternateContent>
      <p:cxnSp>
        <p:nvCxnSpPr>
          <p:cNvPr id="34" name="Straight Arrow Connector 33"/>
          <p:cNvCxnSpPr/>
          <p:nvPr/>
        </p:nvCxnSpPr>
        <p:spPr>
          <a:xfrm flipH="1">
            <a:off x="5998044" y="1798813"/>
            <a:ext cx="183942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Rectangle 38"/>
              <p:cNvSpPr/>
              <p:nvPr/>
            </p:nvSpPr>
            <p:spPr>
              <a:xfrm>
                <a:off x="5823476" y="1448862"/>
                <a:ext cx="375423" cy="3539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700" b="1" i="1" smtClean="0">
                          <a:solidFill>
                            <a:srgbClr val="FFFF00"/>
                          </a:solidFill>
                          <a:latin typeface="Cambria Math" panose="02040503050406030204" pitchFamily="18" charset="0"/>
                        </a:rPr>
                        <m:t>𝒙</m:t>
                      </m:r>
                    </m:oMath>
                  </m:oMathPara>
                </a14:m>
                <a:endParaRPr lang="en-US" b="1">
                  <a:solidFill>
                    <a:srgbClr val="FFFF00"/>
                  </a:solidFill>
                </a:endParaRPr>
              </a:p>
            </p:txBody>
          </p:sp>
        </mc:Choice>
        <mc:Fallback xmlns="">
          <p:sp>
            <p:nvSpPr>
              <p:cNvPr id="39" name="Rectangle 38"/>
              <p:cNvSpPr>
                <a:spLocks noRot="1" noChangeAspect="1" noMove="1" noResize="1" noEditPoints="1" noAdjustHandles="1" noChangeArrowheads="1" noChangeShapeType="1" noTextEdit="1"/>
              </p:cNvSpPr>
              <p:nvPr/>
            </p:nvSpPr>
            <p:spPr>
              <a:xfrm>
                <a:off x="5823476" y="1448862"/>
                <a:ext cx="375423" cy="353943"/>
              </a:xfrm>
              <a:prstGeom prst="rect">
                <a:avLst/>
              </a:prstGeom>
              <a:blipFill>
                <a:blip r:embed="rId10"/>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53" presetClass="entr" presetSubtype="16"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par>
                                <p:cTn id="47" presetID="53"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 calcmode="lin" valueType="num">
                                      <p:cBhvr>
                                        <p:cTn id="54" dur="500" fill="hold"/>
                                        <p:tgtEl>
                                          <p:spTgt spid="39"/>
                                        </p:tgtEl>
                                        <p:attrNameLst>
                                          <p:attrName>ppt_w</p:attrName>
                                        </p:attrNameLst>
                                      </p:cBhvr>
                                      <p:tavLst>
                                        <p:tav tm="0">
                                          <p:val>
                                            <p:fltVal val="0"/>
                                          </p:val>
                                        </p:tav>
                                        <p:tav tm="100000">
                                          <p:val>
                                            <p:strVal val="#ppt_w"/>
                                          </p:val>
                                        </p:tav>
                                      </p:tavLst>
                                    </p:anim>
                                    <p:anim calcmode="lin" valueType="num">
                                      <p:cBhvr>
                                        <p:cTn id="55" dur="500" fill="hold"/>
                                        <p:tgtEl>
                                          <p:spTgt spid="39"/>
                                        </p:tgtEl>
                                        <p:attrNameLst>
                                          <p:attrName>ppt_h</p:attrName>
                                        </p:attrNameLst>
                                      </p:cBhvr>
                                      <p:tavLst>
                                        <p:tav tm="0">
                                          <p:val>
                                            <p:fltVal val="0"/>
                                          </p:val>
                                        </p:tav>
                                        <p:tav tm="100000">
                                          <p:val>
                                            <p:strVal val="#ppt_h"/>
                                          </p:val>
                                        </p:tav>
                                      </p:tavLst>
                                    </p:anim>
                                    <p:animEffect transition="in" filter="fade">
                                      <p:cBhvr>
                                        <p:cTn id="5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8" grpId="0"/>
      <p:bldP spid="33" grpId="0"/>
      <p:bldP spid="3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036" name="Google Shape;1036;p61"/>
          <p:cNvGrpSpPr/>
          <p:nvPr/>
        </p:nvGrpSpPr>
        <p:grpSpPr>
          <a:xfrm>
            <a:off x="8514151" y="4278284"/>
            <a:ext cx="786634" cy="781477"/>
            <a:chOff x="8397275" y="2953713"/>
            <a:chExt cx="1302374" cy="1294050"/>
          </a:xfrm>
        </p:grpSpPr>
        <p:sp>
          <p:nvSpPr>
            <p:cNvPr id="1037" name="Google Shape;1037;p61"/>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038" name="Google Shape;1038;p61"/>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17" name="Group 16"/>
          <p:cNvGrpSpPr/>
          <p:nvPr/>
        </p:nvGrpSpPr>
        <p:grpSpPr>
          <a:xfrm>
            <a:off x="342142" y="502311"/>
            <a:ext cx="8682590" cy="1200329"/>
            <a:chOff x="440151" y="532266"/>
            <a:chExt cx="8682590" cy="1200329"/>
          </a:xfrm>
        </p:grpSpPr>
        <p:sp>
          <p:nvSpPr>
            <p:cNvPr id="18" name="Google Shape;3331;p61"/>
            <p:cNvSpPr txBox="1"/>
            <p:nvPr/>
          </p:nvSpPr>
          <p:spPr>
            <a:xfrm flipH="1">
              <a:off x="527614" y="532266"/>
              <a:ext cx="2446173" cy="43005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spcBef>
                  <a:spcPts val="300"/>
                </a:spcBef>
                <a:spcAft>
                  <a:spcPts val="300"/>
                </a:spcAft>
                <a:buClrTx/>
                <a:defRPr/>
              </a:pPr>
              <a:r>
                <a:rPr lang="fr-FR" sz="17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7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2.17 </a:t>
              </a:r>
              <a:r>
                <a:rPr lang="fr-FR" sz="17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a:t>
              </a:r>
              <a:r>
                <a:rPr lang="fr-FR" sz="17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17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7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tr.65)</a:t>
              </a:r>
              <a:endParaRPr lang="en-US" sz="17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Rectangle 18"/>
                <p:cNvSpPr/>
                <p:nvPr/>
              </p:nvSpPr>
              <p:spPr>
                <a:xfrm>
                  <a:off x="440151" y="532266"/>
                  <a:ext cx="8682590" cy="1200329"/>
                </a:xfrm>
                <a:prstGeom prst="rect">
                  <a:avLst/>
                </a:prstGeom>
              </p:spPr>
              <p:txBody>
                <a:bodyPr wrap="square">
                  <a:spAutoFit/>
                </a:bodyPr>
                <a:lstStyle/>
                <a:p>
                  <a:pPr lvl="0" algn="just">
                    <a:lnSpc>
                      <a:spcPct val="150000"/>
                    </a:lnSpc>
                    <a:spcBef>
                      <a:spcPts val="300"/>
                    </a:spcBef>
                    <a:spcAft>
                      <a:spcPts val="300"/>
                    </a:spcAft>
                  </a:pPr>
                  <a:r>
                    <a:rPr lang="en-US" sz="1600" smtClean="0">
                      <a:solidFill>
                        <a:srgbClr val="FAFAFA">
                          <a:lumMod val="10000"/>
                        </a:srgbClr>
                      </a:solidFill>
                      <a:latin typeface="Arial" panose="020B0604020202020204" pitchFamily="34" charset="0"/>
                    </a:rPr>
                    <a:t>                                            T</a:t>
                  </a:r>
                  <a:r>
                    <a:rPr lang="vi-VN" sz="1600" smtClean="0">
                      <a:solidFill>
                        <a:srgbClr val="FAFAFA">
                          <a:lumMod val="10000"/>
                        </a:srgbClr>
                      </a:solidFill>
                      <a:latin typeface="Arial" panose="020B0604020202020204" pitchFamily="34" charset="0"/>
                    </a:rPr>
                    <a:t>rong </a:t>
                  </a:r>
                  <a:r>
                    <a:rPr lang="vi-VN" sz="1600">
                      <a:solidFill>
                        <a:srgbClr val="FAFAFA">
                          <a:lumMod val="10000"/>
                        </a:srgbClr>
                      </a:solidFill>
                      <a:latin typeface="Arial" panose="020B0604020202020204" pitchFamily="34" charset="0"/>
                    </a:rPr>
                    <a:t>không gian </a:t>
                  </a:r>
                  <a14:m>
                    <m:oMath xmlns:m="http://schemas.openxmlformats.org/officeDocument/2006/math">
                      <m:r>
                        <a:rPr lang="vi-VN" sz="1600" i="1" smtClean="0">
                          <a:solidFill>
                            <a:srgbClr val="FAFAFA">
                              <a:lumMod val="10000"/>
                            </a:srgbClr>
                          </a:solidFill>
                          <a:latin typeface="Cambria Math" panose="02040503050406030204" pitchFamily="18" charset="0"/>
                        </a:rPr>
                        <m:t>𝑂𝑥𝑦𝑧</m:t>
                      </m:r>
                    </m:oMath>
                  </a14:m>
                  <a:r>
                    <a:rPr lang="vi-VN" sz="1600">
                      <a:solidFill>
                        <a:srgbClr val="FAFAFA">
                          <a:lumMod val="10000"/>
                        </a:srgbClr>
                      </a:solidFill>
                      <a:latin typeface="Arial" panose="020B0604020202020204" pitchFamily="34" charset="0"/>
                    </a:rPr>
                    <a:t>, cho hình hộp chữ nhật </a:t>
                  </a:r>
                  <a14:m>
                    <m:oMath xmlns:m="http://schemas.openxmlformats.org/officeDocument/2006/math">
                      <m:r>
                        <a:rPr lang="vi-VN" sz="1600" i="1" smtClean="0">
                          <a:solidFill>
                            <a:srgbClr val="FAFAFA">
                              <a:lumMod val="10000"/>
                            </a:srgbClr>
                          </a:solidFill>
                          <a:latin typeface="Cambria Math" panose="02040503050406030204" pitchFamily="18" charset="0"/>
                        </a:rPr>
                        <m:t>𝐴𝐵𝐶𝐷</m:t>
                      </m:r>
                      <m:r>
                        <a:rPr lang="vi-VN" sz="1600" i="1" smtClean="0">
                          <a:solidFill>
                            <a:srgbClr val="FAFAFA">
                              <a:lumMod val="10000"/>
                            </a:srgbClr>
                          </a:solidFill>
                          <a:latin typeface="Cambria Math" panose="02040503050406030204" pitchFamily="18" charset="0"/>
                        </a:rPr>
                        <m:t>.</m:t>
                      </m:r>
                      <m:r>
                        <a:rPr lang="vi-VN" sz="1600" i="1" smtClean="0">
                          <a:solidFill>
                            <a:srgbClr val="FAFAFA">
                              <a:lumMod val="10000"/>
                            </a:srgbClr>
                          </a:solidFill>
                          <a:latin typeface="Cambria Math" panose="02040503050406030204" pitchFamily="18" charset="0"/>
                        </a:rPr>
                        <m:t>𝐴</m:t>
                      </m:r>
                      <m:r>
                        <a:rPr lang="vi-VN" sz="1600" i="1" smtClean="0">
                          <a:solidFill>
                            <a:srgbClr val="FAFAFA">
                              <a:lumMod val="10000"/>
                            </a:srgbClr>
                          </a:solidFill>
                          <a:latin typeface="Cambria Math" panose="02040503050406030204" pitchFamily="18" charset="0"/>
                        </a:rPr>
                        <m:t>′</m:t>
                      </m:r>
                      <m:r>
                        <a:rPr lang="vi-VN" sz="1600" i="1" smtClean="0">
                          <a:solidFill>
                            <a:srgbClr val="FAFAFA">
                              <a:lumMod val="10000"/>
                            </a:srgbClr>
                          </a:solidFill>
                          <a:latin typeface="Cambria Math" panose="02040503050406030204" pitchFamily="18" charset="0"/>
                        </a:rPr>
                        <m:t>𝐵</m:t>
                      </m:r>
                      <m:r>
                        <a:rPr lang="vi-VN" sz="1600" i="1" smtClean="0">
                          <a:solidFill>
                            <a:srgbClr val="FAFAFA">
                              <a:lumMod val="10000"/>
                            </a:srgbClr>
                          </a:solidFill>
                          <a:latin typeface="Cambria Math" panose="02040503050406030204" pitchFamily="18" charset="0"/>
                        </a:rPr>
                        <m:t>′</m:t>
                      </m:r>
                      <m:r>
                        <a:rPr lang="vi-VN" sz="1600" i="1" smtClean="0">
                          <a:solidFill>
                            <a:srgbClr val="FAFAFA">
                              <a:lumMod val="10000"/>
                            </a:srgbClr>
                          </a:solidFill>
                          <a:latin typeface="Cambria Math" panose="02040503050406030204" pitchFamily="18" charset="0"/>
                        </a:rPr>
                        <m:t>𝐶</m:t>
                      </m:r>
                      <m:r>
                        <a:rPr lang="vi-VN" sz="1600" i="1" smtClean="0">
                          <a:solidFill>
                            <a:srgbClr val="FAFAFA">
                              <a:lumMod val="10000"/>
                            </a:srgbClr>
                          </a:solidFill>
                          <a:latin typeface="Cambria Math" panose="02040503050406030204" pitchFamily="18" charset="0"/>
                        </a:rPr>
                        <m:t>′</m:t>
                      </m:r>
                      <m:r>
                        <a:rPr lang="vi-VN" sz="1600" i="1" smtClean="0">
                          <a:solidFill>
                            <a:srgbClr val="FAFAFA">
                              <a:lumMod val="10000"/>
                            </a:srgbClr>
                          </a:solidFill>
                          <a:latin typeface="Cambria Math" panose="02040503050406030204" pitchFamily="18" charset="0"/>
                        </a:rPr>
                        <m:t>𝐷</m:t>
                      </m:r>
                      <m:r>
                        <a:rPr lang="vi-VN" sz="1600" i="1" smtClean="0">
                          <a:solidFill>
                            <a:srgbClr val="FAFAFA">
                              <a:lumMod val="10000"/>
                            </a:srgbClr>
                          </a:solidFill>
                          <a:latin typeface="Cambria Math" panose="02040503050406030204" pitchFamily="18" charset="0"/>
                        </a:rPr>
                        <m:t>′</m:t>
                      </m:r>
                    </m:oMath>
                  </a14:m>
                  <a:r>
                    <a:rPr lang="vi-VN" sz="1600">
                      <a:solidFill>
                        <a:srgbClr val="FAFAFA">
                          <a:lumMod val="10000"/>
                        </a:srgbClr>
                      </a:solidFill>
                      <a:latin typeface="Arial" panose="020B0604020202020204" pitchFamily="34" charset="0"/>
                    </a:rPr>
                    <a:t> có đỉnh </a:t>
                  </a:r>
                  <a14:m>
                    <m:oMath xmlns:m="http://schemas.openxmlformats.org/officeDocument/2006/math">
                      <m:r>
                        <a:rPr lang="vi-VN" sz="1600" i="1" smtClean="0">
                          <a:solidFill>
                            <a:srgbClr val="FAFAFA">
                              <a:lumMod val="10000"/>
                            </a:srgbClr>
                          </a:solidFill>
                          <a:latin typeface="Cambria Math" panose="02040503050406030204" pitchFamily="18" charset="0"/>
                        </a:rPr>
                        <m:t>𝐴</m:t>
                      </m:r>
                    </m:oMath>
                  </a14:m>
                  <a:r>
                    <a:rPr lang="vi-VN" sz="1600">
                      <a:solidFill>
                        <a:srgbClr val="FAFAFA">
                          <a:lumMod val="10000"/>
                        </a:srgbClr>
                      </a:solidFill>
                      <a:latin typeface="Arial" panose="020B0604020202020204" pitchFamily="34" charset="0"/>
                    </a:rPr>
                    <a:t> trùng với gốc </a:t>
                  </a:r>
                  <a14:m>
                    <m:oMath xmlns:m="http://schemas.openxmlformats.org/officeDocument/2006/math">
                      <m:r>
                        <a:rPr lang="vi-VN" sz="1600" i="1" smtClean="0">
                          <a:solidFill>
                            <a:srgbClr val="FAFAFA">
                              <a:lumMod val="10000"/>
                            </a:srgbClr>
                          </a:solidFill>
                          <a:latin typeface="Cambria Math" panose="02040503050406030204" pitchFamily="18" charset="0"/>
                        </a:rPr>
                        <m:t>𝑂</m:t>
                      </m:r>
                    </m:oMath>
                  </a14:m>
                  <a:r>
                    <a:rPr lang="vi-VN" sz="1600">
                      <a:solidFill>
                        <a:srgbClr val="FAFAFA">
                          <a:lumMod val="10000"/>
                        </a:srgbClr>
                      </a:solidFill>
                      <a:latin typeface="Arial" panose="020B0604020202020204" pitchFamily="34" charset="0"/>
                    </a:rPr>
                    <a:t> và các đỉnh </a:t>
                  </a:r>
                  <a14:m>
                    <m:oMath xmlns:m="http://schemas.openxmlformats.org/officeDocument/2006/math">
                      <m:r>
                        <a:rPr lang="vi-VN" sz="1600" i="1" smtClean="0">
                          <a:solidFill>
                            <a:srgbClr val="FAFAFA">
                              <a:lumMod val="10000"/>
                            </a:srgbClr>
                          </a:solidFill>
                          <a:latin typeface="Cambria Math" panose="02040503050406030204" pitchFamily="18" charset="0"/>
                        </a:rPr>
                        <m:t>𝐷</m:t>
                      </m:r>
                      <m:r>
                        <a:rPr lang="vi-VN" sz="1600" i="1" smtClean="0">
                          <a:solidFill>
                            <a:srgbClr val="FAFAFA">
                              <a:lumMod val="10000"/>
                            </a:srgbClr>
                          </a:solidFill>
                          <a:latin typeface="Cambria Math" panose="02040503050406030204" pitchFamily="18" charset="0"/>
                        </a:rPr>
                        <m:t>, </m:t>
                      </m:r>
                      <m:r>
                        <a:rPr lang="vi-VN" sz="1600" i="1" smtClean="0">
                          <a:solidFill>
                            <a:srgbClr val="FAFAFA">
                              <a:lumMod val="10000"/>
                            </a:srgbClr>
                          </a:solidFill>
                          <a:latin typeface="Cambria Math" panose="02040503050406030204" pitchFamily="18" charset="0"/>
                        </a:rPr>
                        <m:t>𝐵</m:t>
                      </m:r>
                      <m:r>
                        <a:rPr lang="vi-VN" sz="1600" i="1" smtClean="0">
                          <a:solidFill>
                            <a:srgbClr val="FAFAFA">
                              <a:lumMod val="10000"/>
                            </a:srgbClr>
                          </a:solidFill>
                          <a:latin typeface="Cambria Math" panose="02040503050406030204" pitchFamily="18" charset="0"/>
                        </a:rPr>
                        <m:t>, </m:t>
                      </m:r>
                      <m:r>
                        <a:rPr lang="vi-VN" sz="1600" i="1" smtClean="0">
                          <a:solidFill>
                            <a:srgbClr val="FAFAFA">
                              <a:lumMod val="10000"/>
                            </a:srgbClr>
                          </a:solidFill>
                          <a:latin typeface="Cambria Math" panose="02040503050406030204" pitchFamily="18" charset="0"/>
                        </a:rPr>
                        <m:t>𝐴</m:t>
                      </m:r>
                      <m:r>
                        <a:rPr lang="en-US" sz="1600" b="0" i="1" smtClean="0">
                          <a:solidFill>
                            <a:srgbClr val="FAFAFA">
                              <a:lumMod val="10000"/>
                            </a:srgbClr>
                          </a:solidFill>
                          <a:latin typeface="Cambria Math" panose="02040503050406030204" pitchFamily="18" charset="0"/>
                        </a:rPr>
                        <m:t>′</m:t>
                      </m:r>
                    </m:oMath>
                  </a14:m>
                  <a:r>
                    <a:rPr lang="vi-VN" sz="1600">
                      <a:solidFill>
                        <a:srgbClr val="FAFAFA">
                          <a:lumMod val="10000"/>
                        </a:srgbClr>
                      </a:solidFill>
                      <a:latin typeface="Arial" panose="020B0604020202020204" pitchFamily="34" charset="0"/>
                    </a:rPr>
                    <a:t> có toạ độ lần lượt là </a:t>
                  </a:r>
                  <a14:m>
                    <m:oMath xmlns:m="http://schemas.openxmlformats.org/officeDocument/2006/math">
                      <m:r>
                        <a:rPr lang="vi-VN" sz="1600" i="1" smtClean="0">
                          <a:solidFill>
                            <a:srgbClr val="FAFAFA">
                              <a:lumMod val="10000"/>
                            </a:srgbClr>
                          </a:solidFill>
                          <a:latin typeface="Cambria Math" panose="02040503050406030204" pitchFamily="18" charset="0"/>
                        </a:rPr>
                        <m:t>(2; 0; 0), (0; 4; 0), (0; 0; 3)</m:t>
                      </m:r>
                    </m:oMath>
                  </a14:m>
                  <a:r>
                    <a:rPr lang="en-US" sz="1600" smtClean="0">
                      <a:solidFill>
                        <a:srgbClr val="FAFAFA">
                          <a:lumMod val="10000"/>
                        </a:srgbClr>
                      </a:solidFill>
                      <a:latin typeface="Arial" panose="020B0604020202020204" pitchFamily="34" charset="0"/>
                    </a:rPr>
                    <a:t> </a:t>
                  </a:r>
                  <a:r>
                    <a:rPr lang="vi-VN" sz="1600" smtClean="0">
                      <a:solidFill>
                        <a:srgbClr val="FAFAFA">
                          <a:lumMod val="10000"/>
                        </a:srgbClr>
                      </a:solidFill>
                      <a:latin typeface="Arial" panose="020B0604020202020204" pitchFamily="34" charset="0"/>
                    </a:rPr>
                    <a:t>(</a:t>
                  </a:r>
                  <a:r>
                    <a:rPr lang="vi-VN" sz="1600">
                      <a:solidFill>
                        <a:srgbClr val="FAFAFA">
                          <a:lumMod val="10000"/>
                        </a:srgbClr>
                      </a:solidFill>
                      <a:latin typeface="Arial" panose="020B0604020202020204" pitchFamily="34" charset="0"/>
                    </a:rPr>
                    <a:t>H.2.45). Xác định toạ độ của các đỉnh còn lại của hình hộp chữ nhật.</a:t>
                  </a:r>
                </a:p>
              </p:txBody>
            </p:sp>
          </mc:Choice>
          <mc:Fallback xmlns="">
            <p:sp>
              <p:nvSpPr>
                <p:cNvPr id="19" name="Rectangle 18"/>
                <p:cNvSpPr>
                  <a:spLocks noRot="1" noChangeAspect="1" noMove="1" noResize="1" noEditPoints="1" noAdjustHandles="1" noChangeArrowheads="1" noChangeShapeType="1" noTextEdit="1"/>
                </p:cNvSpPr>
                <p:nvPr/>
              </p:nvSpPr>
              <p:spPr>
                <a:xfrm>
                  <a:off x="440151" y="532266"/>
                  <a:ext cx="8682590" cy="1200329"/>
                </a:xfrm>
                <a:prstGeom prst="rect">
                  <a:avLst/>
                </a:prstGeom>
                <a:blipFill>
                  <a:blip r:embed="rId5"/>
                  <a:stretch>
                    <a:fillRect l="-351" r="-421" b="-2030"/>
                  </a:stretch>
                </a:blipFill>
              </p:spPr>
              <p:txBody>
                <a:bodyPr/>
                <a:lstStyle/>
                <a:p>
                  <a:r>
                    <a:rPr lang="en-US">
                      <a:noFill/>
                    </a:rPr>
                    <a:t> </a:t>
                  </a:r>
                </a:p>
              </p:txBody>
            </p:sp>
          </mc:Fallback>
        </mc:AlternateContent>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7556" y="1951407"/>
            <a:ext cx="2679355" cy="2517226"/>
          </a:xfrm>
          <a:prstGeom prst="rect">
            <a:avLst/>
          </a:prstGeom>
        </p:spPr>
      </p:pic>
      <p:sp>
        <p:nvSpPr>
          <p:cNvPr id="23" name="Rectangle 22"/>
          <p:cNvSpPr/>
          <p:nvPr/>
        </p:nvSpPr>
        <p:spPr>
          <a:xfrm>
            <a:off x="3445612" y="1899364"/>
            <a:ext cx="903475" cy="338554"/>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600" b="1" i="1" u="sng" strike="noStrike" kern="120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328444" y="2308312"/>
                <a:ext cx="5338476" cy="2309735"/>
              </a:xfrm>
              <a:prstGeom prst="rect">
                <a:avLst/>
              </a:prstGeom>
            </p:spPr>
            <p:txBody>
              <a:bodyPr wrap="square">
                <a:spAutoFit/>
              </a:bodyPr>
              <a:lstStyle/>
              <a:p>
                <a:pPr algn="just">
                  <a:lnSpc>
                    <a:spcPct val="150000"/>
                  </a:lnSpc>
                </a:pPr>
                <a:r>
                  <a:rPr lang="en-US" sz="1600">
                    <a:latin typeface="+mn-lt"/>
                    <a:ea typeface="Arial" panose="020B0604020202020204" pitchFamily="34" charset="0"/>
                    <a:cs typeface="Times New Roman" panose="02020603050405020304" pitchFamily="18" charset="0"/>
                  </a:rPr>
                  <a:t>Theo đề bài </a:t>
                </a:r>
                <a14:m>
                  <m:oMath xmlns:m="http://schemas.openxmlformats.org/officeDocument/2006/math">
                    <m:r>
                      <a:rPr lang="en-US" sz="1600" i="1">
                        <a:effectLst/>
                        <a:latin typeface="Cambria Math" panose="02040503050406030204" pitchFamily="18" charset="0"/>
                        <a:ea typeface="Arial" panose="020B0604020202020204" pitchFamily="34" charset="0"/>
                        <a:cs typeface="Times New Roman" panose="02020603050405020304" pitchFamily="18" charset="0"/>
                      </a:rPr>
                      <m:t>𝐷</m:t>
                    </m:r>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2;0;0</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m:t>
                    </m:r>
                    <m:r>
                      <a:rPr lang="en-US" sz="1600" i="1">
                        <a:effectLst/>
                        <a:latin typeface="Cambria Math" panose="02040503050406030204" pitchFamily="18" charset="0"/>
                        <a:ea typeface="Arial" panose="020B0604020202020204" pitchFamily="34" charset="0"/>
                        <a:cs typeface="Times New Roman" panose="02020603050405020304" pitchFamily="18" charset="0"/>
                      </a:rPr>
                      <m:t>𝐵</m:t>
                    </m:r>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0;4;0</m:t>
                        </m:r>
                      </m:e>
                    </m:d>
                    <m:r>
                      <a:rPr lang="en-US" sz="16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6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600" i="1">
                            <a:effectLst/>
                            <a:latin typeface="Cambria Math" panose="02040503050406030204" pitchFamily="18" charset="0"/>
                            <a:ea typeface="Arial" panose="020B0604020202020204" pitchFamily="34" charset="0"/>
                            <a:cs typeface="Times New Roman" panose="02020603050405020304" pitchFamily="18" charset="0"/>
                          </a:rPr>
                          <m:t>′</m:t>
                        </m:r>
                      </m:sup>
                    </m:sSup>
                    <m:d>
                      <m:dPr>
                        <m:ctrlPr>
                          <a:rPr lang="en-US" sz="16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600" i="1">
                            <a:effectLst/>
                            <a:latin typeface="Cambria Math" panose="02040503050406030204" pitchFamily="18" charset="0"/>
                            <a:ea typeface="Arial" panose="020B0604020202020204" pitchFamily="34" charset="0"/>
                            <a:cs typeface="Times New Roman" panose="02020603050405020304" pitchFamily="18" charset="0"/>
                          </a:rPr>
                          <m:t>0;0;3</m:t>
                        </m:r>
                      </m:e>
                    </m:d>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𝑂</m:t>
                    </m:r>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𝐴</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0;0;0</m:t>
                        </m:r>
                      </m:e>
                    </m:d>
                  </m:oMath>
                </a14:m>
                <a:endParaRPr lang="en-US" sz="1600">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𝐴</m:t>
                            </m:r>
                          </m:e>
                          <m:sup>
                            <m:r>
                              <a:rPr lang="en-US" sz="1600" i="1">
                                <a:effectLst/>
                                <a:latin typeface="Cambria Math" panose="02040503050406030204" pitchFamily="18" charset="0"/>
                                <a:ea typeface="PMingLiU"/>
                                <a:cs typeface="Times New Roman" panose="02020603050405020304" pitchFamily="18" charset="0"/>
                              </a:rPr>
                              <m:t>′</m:t>
                            </m:r>
                          </m:sup>
                        </m:sSup>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0;0;3</m:t>
                        </m:r>
                      </m:e>
                    </m:d>
                  </m:oMath>
                </a14:m>
                <a:r>
                  <a:rPr lang="en-US" sz="1600">
                    <a:effectLst/>
                    <a:latin typeface="+mn-lt"/>
                    <a:ea typeface="PMingLiU"/>
                    <a:cs typeface="Times New Roman" panose="02020603050405020304" pitchFamily="18" charset="0"/>
                  </a:rPr>
                  <a:t> </a:t>
                </a:r>
                <a:endParaRPr lang="en-US" sz="1600">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PMingLiU"/>
                    <a:cs typeface="Times New Roman" panose="02020603050405020304" pitchFamily="18" charset="0"/>
                  </a:rPr>
                  <a:t>* Gọi tọa độ của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𝐵</m:t>
                    </m:r>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n-lt"/>
                    <a:ea typeface="PMingLiU"/>
                    <a:cs typeface="Times New Roman" panose="02020603050405020304" pitchFamily="18" charset="0"/>
                  </a:rPr>
                  <a:t> là </a:t>
                </a:r>
                <a14:m>
                  <m:oMath xmlns:m="http://schemas.openxmlformats.org/officeDocument/2006/math">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𝑥</m:t>
                        </m:r>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𝑦</m:t>
                        </m:r>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𝑧</m:t>
                        </m:r>
                      </m:e>
                    </m:d>
                  </m:oMath>
                </a14:m>
                <a:r>
                  <a:rPr lang="en-US" sz="1600">
                    <a:effectLst/>
                    <a:latin typeface="+mn-lt"/>
                    <a:ea typeface="PMingLiU"/>
                    <a:cs typeface="Times New Roman" panose="02020603050405020304" pitchFamily="18" charset="0"/>
                  </a:rPr>
                  <a:t> thì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𝐵</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𝐵</m:t>
                            </m:r>
                          </m:e>
                          <m:sup>
                            <m:r>
                              <a:rPr lang="en-US" sz="1600" i="1">
                                <a:effectLst/>
                                <a:latin typeface="Cambria Math" panose="02040503050406030204" pitchFamily="18" charset="0"/>
                                <a:ea typeface="PMingLiU"/>
                                <a:cs typeface="Times New Roman" panose="02020603050405020304" pitchFamily="18" charset="0"/>
                              </a:rPr>
                              <m:t>′</m:t>
                            </m:r>
                          </m:sup>
                        </m:sSup>
                      </m:e>
                    </m:acc>
                    <m:r>
                      <a:rPr lang="en-US" sz="1600" i="1">
                        <a:effectLst/>
                        <a:latin typeface="Cambria Math" panose="02040503050406030204" pitchFamily="18" charset="0"/>
                        <a:ea typeface="PMingLiU"/>
                        <a:cs typeface="Times New Roman" panose="02020603050405020304" pitchFamily="18" charset="0"/>
                      </a:rPr>
                      <m:t>=</m:t>
                    </m:r>
                    <m:d>
                      <m:dPr>
                        <m:ctrlPr>
                          <a:rPr lang="en-US" sz="1600" i="1">
                            <a:effectLst/>
                            <a:latin typeface="Cambria Math" panose="02040503050406030204" pitchFamily="18" charset="0"/>
                            <a:ea typeface="PMingLiU"/>
                            <a:cs typeface="Times New Roman" panose="02020603050405020304" pitchFamily="18" charset="0"/>
                          </a:rPr>
                        </m:ctrlPr>
                      </m:dPr>
                      <m:e>
                        <m:r>
                          <a:rPr lang="en-US" sz="1600" i="1">
                            <a:effectLst/>
                            <a:latin typeface="Cambria Math" panose="02040503050406030204" pitchFamily="18" charset="0"/>
                            <a:ea typeface="PMingLiU"/>
                            <a:cs typeface="Times New Roman" panose="02020603050405020304" pitchFamily="18" charset="0"/>
                          </a:rPr>
                          <m:t>𝑥</m:t>
                        </m:r>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𝑦</m:t>
                        </m:r>
                        <m:r>
                          <a:rPr lang="en-US" sz="1600" i="1">
                            <a:effectLst/>
                            <a:latin typeface="Cambria Math" panose="02040503050406030204" pitchFamily="18" charset="0"/>
                            <a:ea typeface="PMingLiU"/>
                            <a:cs typeface="Times New Roman" panose="02020603050405020304" pitchFamily="18" charset="0"/>
                          </a:rPr>
                          <m:t>−4;</m:t>
                        </m:r>
                        <m:r>
                          <a:rPr lang="en-US" sz="1600" i="1">
                            <a:effectLst/>
                            <a:latin typeface="Cambria Math" panose="02040503050406030204" pitchFamily="18" charset="0"/>
                            <a:ea typeface="PMingLiU"/>
                            <a:cs typeface="Times New Roman" panose="02020603050405020304" pitchFamily="18" charset="0"/>
                          </a:rPr>
                          <m:t>𝑧</m:t>
                        </m:r>
                      </m:e>
                    </m:d>
                  </m:oMath>
                </a14:m>
                <a:endParaRPr lang="en-US" sz="1600">
                  <a:latin typeface="+mn-lt"/>
                  <a:ea typeface="Arial" panose="020B0604020202020204" pitchFamily="34" charset="0"/>
                  <a:cs typeface="Times New Roman" panose="02020603050405020304" pitchFamily="18" charset="0"/>
                </a:endParaRPr>
              </a:p>
              <a:p>
                <a:pPr algn="just">
                  <a:lnSpc>
                    <a:spcPct val="150000"/>
                  </a:lnSpc>
                </a:pPr>
                <a:r>
                  <a:rPr lang="en-US" sz="1600">
                    <a:effectLst/>
                    <a:latin typeface="+mn-lt"/>
                    <a:ea typeface="PMingLiU"/>
                    <a:cs typeface="Times New Roman" panose="02020603050405020304" pitchFamily="18" charset="0"/>
                  </a:rPr>
                  <a:t>Do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𝐴𝐵𝐶𝐷</m:t>
                    </m:r>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𝐴</m:t>
                    </m:r>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𝐵</m:t>
                    </m:r>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𝐶</m:t>
                    </m:r>
                    <m:r>
                      <a:rPr lang="en-US" sz="1600" i="1">
                        <a:effectLst/>
                        <a:latin typeface="Cambria Math" panose="02040503050406030204" pitchFamily="18" charset="0"/>
                        <a:ea typeface="PMingLiU"/>
                        <a:cs typeface="Times New Roman" panose="02020603050405020304" pitchFamily="18" charset="0"/>
                      </a:rPr>
                      <m:t>′</m:t>
                    </m:r>
                    <m:r>
                      <a:rPr lang="en-US" sz="1600" i="1">
                        <a:effectLst/>
                        <a:latin typeface="Cambria Math" panose="02040503050406030204" pitchFamily="18" charset="0"/>
                        <a:ea typeface="PMingLiU"/>
                        <a:cs typeface="Times New Roman" panose="02020603050405020304" pitchFamily="18" charset="0"/>
                      </a:rPr>
                      <m:t>𝐷</m:t>
                    </m:r>
                    <m:r>
                      <a:rPr lang="en-US" sz="1600" i="1">
                        <a:effectLst/>
                        <a:latin typeface="Cambria Math" panose="02040503050406030204" pitchFamily="18" charset="0"/>
                        <a:ea typeface="PMingLiU"/>
                        <a:cs typeface="Times New Roman" panose="02020603050405020304" pitchFamily="18" charset="0"/>
                      </a:rPr>
                      <m:t>′</m:t>
                    </m:r>
                  </m:oMath>
                </a14:m>
                <a:r>
                  <a:rPr lang="en-US" sz="1600">
                    <a:effectLst/>
                    <a:latin typeface="+mn-lt"/>
                    <a:ea typeface="PMingLiU"/>
                    <a:cs typeface="Times New Roman" panose="02020603050405020304" pitchFamily="18" charset="0"/>
                  </a:rPr>
                  <a:t> là hình hộp chữ nhật nên </a:t>
                </a:r>
                <a14:m>
                  <m:oMath xmlns:m="http://schemas.openxmlformats.org/officeDocument/2006/math">
                    <m:r>
                      <a:rPr lang="en-US" sz="1600" i="1">
                        <a:effectLst/>
                        <a:latin typeface="Cambria Math" panose="02040503050406030204" pitchFamily="18" charset="0"/>
                        <a:ea typeface="PMingLiU"/>
                        <a:cs typeface="Times New Roman" panose="02020603050405020304" pitchFamily="18" charset="0"/>
                      </a:rPr>
                      <m:t>𝐴</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𝐴</m:t>
                        </m:r>
                      </m:e>
                      <m:sup>
                        <m:r>
                          <a:rPr lang="en-US" sz="1600" i="1">
                            <a:effectLst/>
                            <a:latin typeface="Cambria Math" panose="02040503050406030204" pitchFamily="18" charset="0"/>
                            <a:ea typeface="PMingLiU"/>
                            <a:cs typeface="Times New Roman" panose="02020603050405020304" pitchFamily="18" charset="0"/>
                          </a:rPr>
                          <m:t>′</m:t>
                        </m:r>
                      </m:sup>
                    </m:sSup>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𝐵</m:t>
                        </m:r>
                      </m:e>
                      <m:sup>
                        <m:r>
                          <a:rPr lang="en-US" sz="1600" i="1">
                            <a:effectLst/>
                            <a:latin typeface="Cambria Math" panose="02040503050406030204" pitchFamily="18" charset="0"/>
                            <a:ea typeface="PMingLiU"/>
                            <a:cs typeface="Times New Roman" panose="02020603050405020304" pitchFamily="18" charset="0"/>
                          </a:rPr>
                          <m:t>′</m:t>
                        </m:r>
                      </m:sup>
                    </m:sSup>
                    <m:r>
                      <a:rPr lang="en-US" sz="1600" i="1">
                        <a:effectLst/>
                        <a:latin typeface="Cambria Math" panose="02040503050406030204" pitchFamily="18" charset="0"/>
                        <a:ea typeface="PMingLiU"/>
                        <a:cs typeface="Times New Roman" panose="02020603050405020304" pitchFamily="18" charset="0"/>
                      </a:rPr>
                      <m:t>𝐵</m:t>
                    </m:r>
                  </m:oMath>
                </a14:m>
                <a:r>
                  <a:rPr lang="en-US" sz="1600">
                    <a:effectLst/>
                    <a:latin typeface="+mn-lt"/>
                    <a:ea typeface="PMingLiU"/>
                    <a:cs typeface="Times New Roman" panose="02020603050405020304" pitchFamily="18" charset="0"/>
                  </a:rPr>
                  <a:t> là hình chữ nhật, suy ra </a:t>
                </a:r>
                <a14:m>
                  <m:oMath xmlns:m="http://schemas.openxmlformats.org/officeDocument/2006/math">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𝐴</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𝐴</m:t>
                            </m:r>
                          </m:e>
                          <m:sup>
                            <m:r>
                              <a:rPr lang="en-US" sz="1600" i="1">
                                <a:effectLst/>
                                <a:latin typeface="Cambria Math" panose="02040503050406030204" pitchFamily="18" charset="0"/>
                                <a:ea typeface="PMingLiU"/>
                                <a:cs typeface="Times New Roman" panose="02020603050405020304" pitchFamily="18" charset="0"/>
                              </a:rPr>
                              <m:t>′</m:t>
                            </m:r>
                          </m:sup>
                        </m:sSup>
                      </m:e>
                    </m:acc>
                    <m:r>
                      <a:rPr lang="en-US" sz="1600" i="1">
                        <a:effectLst/>
                        <a:latin typeface="Cambria Math" panose="02040503050406030204" pitchFamily="18" charset="0"/>
                        <a:ea typeface="PMingLiU"/>
                        <a:cs typeface="Times New Roman" panose="02020603050405020304" pitchFamily="18" charset="0"/>
                      </a:rPr>
                      <m:t>=</m:t>
                    </m:r>
                    <m:acc>
                      <m:accPr>
                        <m:chr m:val="⃗"/>
                        <m:ctrlPr>
                          <a:rPr lang="en-US" sz="1600" i="1">
                            <a:effectLst/>
                            <a:latin typeface="Cambria Math" panose="02040503050406030204" pitchFamily="18" charset="0"/>
                            <a:ea typeface="PMingLiU"/>
                            <a:cs typeface="Times New Roman" panose="02020603050405020304" pitchFamily="18" charset="0"/>
                          </a:rPr>
                        </m:ctrlPr>
                      </m:accPr>
                      <m:e>
                        <m:r>
                          <a:rPr lang="en-US" sz="1600" i="1">
                            <a:effectLst/>
                            <a:latin typeface="Cambria Math" panose="02040503050406030204" pitchFamily="18" charset="0"/>
                            <a:ea typeface="PMingLiU"/>
                            <a:cs typeface="Times New Roman" panose="02020603050405020304" pitchFamily="18" charset="0"/>
                          </a:rPr>
                          <m:t>𝐵</m:t>
                        </m:r>
                        <m:sSup>
                          <m:sSupPr>
                            <m:ctrlPr>
                              <a:rPr lang="en-US" sz="1600" i="1">
                                <a:effectLst/>
                                <a:latin typeface="Cambria Math" panose="02040503050406030204" pitchFamily="18" charset="0"/>
                                <a:ea typeface="PMingLiU"/>
                                <a:cs typeface="Times New Roman" panose="02020603050405020304" pitchFamily="18" charset="0"/>
                              </a:rPr>
                            </m:ctrlPr>
                          </m:sSupPr>
                          <m:e>
                            <m:r>
                              <a:rPr lang="en-US" sz="1600" i="1">
                                <a:effectLst/>
                                <a:latin typeface="Cambria Math" panose="02040503050406030204" pitchFamily="18" charset="0"/>
                                <a:ea typeface="PMingLiU"/>
                                <a:cs typeface="Times New Roman" panose="02020603050405020304" pitchFamily="18" charset="0"/>
                              </a:rPr>
                              <m:t>𝐵</m:t>
                            </m:r>
                          </m:e>
                          <m:sup>
                            <m:r>
                              <a:rPr lang="en-US" sz="1600" i="1">
                                <a:effectLst/>
                                <a:latin typeface="Cambria Math" panose="02040503050406030204" pitchFamily="18" charset="0"/>
                                <a:ea typeface="PMingLiU"/>
                                <a:cs typeface="Times New Roman" panose="02020603050405020304" pitchFamily="18" charset="0"/>
                              </a:rPr>
                              <m:t>′</m:t>
                            </m:r>
                          </m:sup>
                        </m:sSup>
                      </m:e>
                    </m:acc>
                  </m:oMath>
                </a14:m>
                <a:endParaRPr lang="en-US" sz="1600">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328444" y="2308312"/>
                <a:ext cx="5338476" cy="2309735"/>
              </a:xfrm>
              <a:prstGeom prst="rect">
                <a:avLst/>
              </a:prstGeom>
              <a:blipFill>
                <a:blip r:embed="rId8"/>
                <a:stretch>
                  <a:fillRect l="-571" r="-685"/>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fade">
                                      <p:cBhvr>
                                        <p:cTn id="37" dur="500"/>
                                        <p:tgtEl>
                                          <p:spTgt spid="5">
                                            <p:txEl>
                                              <p:pRg st="3" end="3"/>
                                            </p:txEl>
                                          </p:spTgt>
                                        </p:tgtEl>
                                      </p:cBhvr>
                                    </p:animEffect>
                                    <p:anim calcmode="lin" valueType="num">
                                      <p:cBhvr>
                                        <p:cTn id="3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036" name="Google Shape;1036;p61"/>
          <p:cNvGrpSpPr/>
          <p:nvPr/>
        </p:nvGrpSpPr>
        <p:grpSpPr>
          <a:xfrm>
            <a:off x="8514151" y="4278284"/>
            <a:ext cx="786634" cy="781477"/>
            <a:chOff x="8397275" y="2953713"/>
            <a:chExt cx="1302374" cy="1294050"/>
          </a:xfrm>
        </p:grpSpPr>
        <p:sp>
          <p:nvSpPr>
            <p:cNvPr id="1037" name="Google Shape;1037;p61"/>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38" name="Google Shape;1038;p61"/>
            <p:cNvPicPr preferRelativeResize="0"/>
            <p:nvPr/>
          </p:nvPicPr>
          <p:blipFill>
            <a:blip r:embed="rId3">
              <a:alphaModFix/>
            </a:blip>
            <a:stretch>
              <a:fillRect/>
            </a:stretch>
          </p:blipFill>
          <p:spPr>
            <a:xfrm>
              <a:off x="8397275" y="2953713"/>
              <a:ext cx="1302374" cy="1294050"/>
            </a:xfrm>
            <a:prstGeom prst="rect">
              <a:avLst/>
            </a:prstGeom>
            <a:noFill/>
            <a:ln>
              <a:noFill/>
            </a:ln>
          </p:spPr>
        </p:pic>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53460" y="830468"/>
            <a:ext cx="2295973" cy="2063812"/>
          </a:xfrm>
          <a:prstGeom prst="rect">
            <a:avLst/>
          </a:prstGeom>
        </p:spPr>
      </p:pic>
      <p:sp>
        <p:nvSpPr>
          <p:cNvPr id="23" name="Rectangle 22"/>
          <p:cNvSpPr/>
          <p:nvPr/>
        </p:nvSpPr>
        <p:spPr>
          <a:xfrm>
            <a:off x="274084" y="360707"/>
            <a:ext cx="903475" cy="369332"/>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874400" y="631424"/>
                <a:ext cx="6031064" cy="2442207"/>
              </a:xfrm>
              <a:prstGeom prst="rect">
                <a:avLst/>
              </a:prstGeom>
            </p:spPr>
            <p:txBody>
              <a:bodyPr wrap="square">
                <a:spAutoFit/>
              </a:bodyPr>
              <a:lstStyle/>
              <a:p>
                <a:pPr lvl="0" algn="just">
                  <a:lnSpc>
                    <a:spcPct val="145000"/>
                  </a:lnSpc>
                  <a:defRPr/>
                </a:pPr>
                <a:r>
                  <a:rPr lang="en-US" sz="1600" smtClean="0">
                    <a:latin typeface="+mn-lt"/>
                    <a:ea typeface="PMingLiU"/>
                    <a:cs typeface="Times New Roman" panose="02020603050405020304" pitchFamily="18" charset="0"/>
                  </a:rPr>
                  <a:t>Ta </a:t>
                </a:r>
                <a:r>
                  <a:rPr lang="en-US" sz="1600">
                    <a:latin typeface="+mn-lt"/>
                    <a:ea typeface="PMingLiU"/>
                    <a:cs typeface="Times New Roman" panose="02020603050405020304" pitchFamily="18" charset="0"/>
                  </a:rPr>
                  <a:t>tính được: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𝑥</m:t>
                    </m:r>
                    <m:r>
                      <a:rPr lang="en-US" sz="1600" i="1">
                        <a:latin typeface="Cambria Math" panose="02040503050406030204" pitchFamily="18" charset="0"/>
                        <a:ea typeface="PMingLiU"/>
                        <a:cs typeface="Times New Roman" panose="02020603050405020304" pitchFamily="18" charset="0"/>
                      </a:rPr>
                      <m:t>=0;</m:t>
                    </m:r>
                    <m:r>
                      <a:rPr lang="en-US" sz="1600" i="1">
                        <a:latin typeface="Cambria Math" panose="02040503050406030204" pitchFamily="18" charset="0"/>
                        <a:ea typeface="PMingLiU"/>
                        <a:cs typeface="Times New Roman" panose="02020603050405020304" pitchFamily="18" charset="0"/>
                      </a:rPr>
                      <m:t>𝑦</m:t>
                    </m:r>
                    <m:r>
                      <a:rPr lang="en-US" sz="1600" i="1">
                        <a:latin typeface="Cambria Math" panose="02040503050406030204" pitchFamily="18" charset="0"/>
                        <a:ea typeface="PMingLiU"/>
                        <a:cs typeface="Times New Roman" panose="02020603050405020304" pitchFamily="18" charset="0"/>
                      </a:rPr>
                      <m:t>=4;</m:t>
                    </m:r>
                    <m:r>
                      <a:rPr lang="en-US" sz="1600" i="1">
                        <a:latin typeface="Cambria Math" panose="02040503050406030204" pitchFamily="18" charset="0"/>
                        <a:ea typeface="PMingLiU"/>
                        <a:cs typeface="Times New Roman" panose="02020603050405020304" pitchFamily="18" charset="0"/>
                      </a:rPr>
                      <m:t>𝑧</m:t>
                    </m:r>
                    <m:r>
                      <a:rPr lang="en-US" sz="1600" i="1">
                        <a:latin typeface="Cambria Math" panose="02040503050406030204" pitchFamily="18" charset="0"/>
                        <a:ea typeface="PMingLiU"/>
                        <a:cs typeface="Times New Roman" panose="02020603050405020304" pitchFamily="18" charset="0"/>
                      </a:rPr>
                      <m:t>=3</m:t>
                    </m:r>
                    <m:r>
                      <a:rPr lang="en-US" sz="1600" b="0" i="0" smtClean="0">
                        <a:latin typeface="Cambria Math" panose="02040503050406030204" pitchFamily="18" charset="0"/>
                        <a:ea typeface="PMingLiU"/>
                        <a:cs typeface="Times New Roman" panose="02020603050405020304" pitchFamily="18" charset="0"/>
                      </a:rPr>
                      <m:t>.</m:t>
                    </m:r>
                  </m:oMath>
                </a14:m>
                <a:r>
                  <a:rPr lang="en-US" sz="1600" smtClean="0">
                    <a:latin typeface="+mn-lt"/>
                    <a:ea typeface="PMingLiU"/>
                    <a:cs typeface="Times New Roman" panose="02020603050405020304" pitchFamily="18" charset="0"/>
                  </a:rPr>
                  <a:t> </a:t>
                </a:r>
                <a:r>
                  <a:rPr lang="en-US" sz="1600">
                    <a:latin typeface="+mn-lt"/>
                    <a:ea typeface="PMingLiU"/>
                    <a:cs typeface="Times New Roman" panose="02020603050405020304" pitchFamily="18" charset="0"/>
                  </a:rPr>
                  <a:t>Vậy tọa độ của điểm </a:t>
                </a:r>
                <a14:m>
                  <m:oMath xmlns:m="http://schemas.openxmlformats.org/officeDocument/2006/math">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𝐵</m:t>
                        </m:r>
                      </m:e>
                      <m:sup>
                        <m:r>
                          <a:rPr lang="en-US" sz="1600" i="1">
                            <a:latin typeface="Cambria Math" panose="02040503050406030204" pitchFamily="18" charset="0"/>
                            <a:ea typeface="PMingLiU"/>
                            <a:cs typeface="Times New Roman" panose="02020603050405020304" pitchFamily="18" charset="0"/>
                          </a:rPr>
                          <m:t>′</m:t>
                        </m:r>
                      </m:sup>
                    </m:sSup>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0;4;3</m:t>
                        </m:r>
                      </m:e>
                    </m:d>
                  </m:oMath>
                </a14:m>
                <a:endParaRPr lang="en-US" sz="1600">
                  <a:latin typeface="+mn-lt"/>
                  <a:ea typeface="Arial" panose="020B0604020202020204" pitchFamily="34" charset="0"/>
                  <a:cs typeface="Times New Roman" panose="02020603050405020304" pitchFamily="18" charset="0"/>
                </a:endParaRPr>
              </a:p>
              <a:p>
                <a:pPr lvl="0" algn="just">
                  <a:lnSpc>
                    <a:spcPct val="145000"/>
                  </a:lnSpc>
                  <a:defRPr/>
                </a:pPr>
                <a:r>
                  <a:rPr lang="en-US" sz="1600">
                    <a:latin typeface="+mn-lt"/>
                    <a:ea typeface="PMingLiU"/>
                    <a:cs typeface="Times New Roman" panose="02020603050405020304" pitchFamily="18" charset="0"/>
                  </a:rPr>
                  <a:t>* Gọi tọa độ của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𝐷</m:t>
                    </m:r>
                    <m:r>
                      <a:rPr lang="en-US" sz="1600" i="1">
                        <a:latin typeface="Cambria Math" panose="02040503050406030204" pitchFamily="18" charset="0"/>
                        <a:ea typeface="PMingLiU"/>
                        <a:cs typeface="Times New Roman" panose="02020603050405020304" pitchFamily="18" charset="0"/>
                      </a:rPr>
                      <m:t>′</m:t>
                    </m:r>
                  </m:oMath>
                </a14:m>
                <a:r>
                  <a:rPr lang="en-US" sz="1600">
                    <a:latin typeface="+mn-lt"/>
                    <a:ea typeface="PMingLiU"/>
                    <a:cs typeface="Times New Roman" panose="02020603050405020304" pitchFamily="18" charset="0"/>
                  </a:rPr>
                  <a:t> là </a:t>
                </a:r>
                <a14:m>
                  <m:oMath xmlns:m="http://schemas.openxmlformats.org/officeDocument/2006/math">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𝑎</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𝑏</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𝑐</m:t>
                        </m:r>
                      </m:e>
                    </m:d>
                  </m:oMath>
                </a14:m>
                <a:r>
                  <a:rPr lang="en-US" sz="1600">
                    <a:latin typeface="+mn-lt"/>
                    <a:ea typeface="PMingLiU"/>
                    <a:cs typeface="Times New Roman" panose="02020603050405020304" pitchFamily="18" charset="0"/>
                  </a:rPr>
                  <a:t> thì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𝐷</m:t>
                        </m:r>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𝐷</m:t>
                            </m:r>
                          </m:e>
                          <m:sup>
                            <m:r>
                              <a:rPr lang="en-US" sz="1600" i="1">
                                <a:latin typeface="Cambria Math" panose="02040503050406030204" pitchFamily="18" charset="0"/>
                                <a:ea typeface="PMingLiU"/>
                                <a:cs typeface="Times New Roman" panose="02020603050405020304" pitchFamily="18" charset="0"/>
                              </a:rPr>
                              <m:t>′</m:t>
                            </m:r>
                          </m:sup>
                        </m:sSup>
                      </m:e>
                    </m:acc>
                    <m:r>
                      <a:rPr lang="en-US"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𝑎</m:t>
                        </m:r>
                        <m:r>
                          <a:rPr lang="en-US" sz="1600" i="1">
                            <a:latin typeface="Cambria Math" panose="02040503050406030204" pitchFamily="18" charset="0"/>
                            <a:ea typeface="PMingLiU"/>
                            <a:cs typeface="Times New Roman" panose="02020603050405020304" pitchFamily="18" charset="0"/>
                          </a:rPr>
                          <m:t>−2;</m:t>
                        </m:r>
                        <m:r>
                          <a:rPr lang="en-US" sz="1600" i="1">
                            <a:latin typeface="Cambria Math" panose="02040503050406030204" pitchFamily="18" charset="0"/>
                            <a:ea typeface="PMingLiU"/>
                            <a:cs typeface="Times New Roman" panose="02020603050405020304" pitchFamily="18" charset="0"/>
                          </a:rPr>
                          <m:t>𝑏</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𝑐</m:t>
                        </m:r>
                      </m:e>
                    </m:d>
                  </m:oMath>
                </a14:m>
                <a:endParaRPr lang="en-US" sz="1600">
                  <a:latin typeface="+mn-lt"/>
                  <a:ea typeface="Arial" panose="020B0604020202020204" pitchFamily="34" charset="0"/>
                  <a:cs typeface="Times New Roman" panose="02020603050405020304" pitchFamily="18" charset="0"/>
                </a:endParaRPr>
              </a:p>
              <a:p>
                <a:pPr lvl="0" algn="just">
                  <a:lnSpc>
                    <a:spcPct val="145000"/>
                  </a:lnSpc>
                  <a:defRPr/>
                </a:pPr>
                <a:r>
                  <a:rPr lang="en-US" sz="1600">
                    <a:latin typeface="+mn-lt"/>
                    <a:ea typeface="PMingLiU"/>
                    <a:cs typeface="Times New Roman" panose="02020603050405020304" pitchFamily="18" charset="0"/>
                  </a:rPr>
                  <a:t>Do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𝐴𝐵𝐶𝐷</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𝐴</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𝐵</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𝐶</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𝐷</m:t>
                    </m:r>
                    <m:r>
                      <a:rPr lang="en-US" sz="1600" i="1">
                        <a:latin typeface="Cambria Math" panose="02040503050406030204" pitchFamily="18" charset="0"/>
                        <a:ea typeface="PMingLiU"/>
                        <a:cs typeface="Times New Roman" panose="02020603050405020304" pitchFamily="18" charset="0"/>
                      </a:rPr>
                      <m:t>′</m:t>
                    </m:r>
                  </m:oMath>
                </a14:m>
                <a:r>
                  <a:rPr lang="en-US" sz="1600">
                    <a:latin typeface="+mn-lt"/>
                    <a:ea typeface="PMingLiU"/>
                    <a:cs typeface="Times New Roman" panose="02020603050405020304" pitchFamily="18" charset="0"/>
                  </a:rPr>
                  <a:t> là hình hộp chữ nhật nên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𝐴𝐴</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𝐷</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𝐷</m:t>
                    </m:r>
                  </m:oMath>
                </a14:m>
                <a:r>
                  <a:rPr lang="en-US" sz="1600">
                    <a:latin typeface="+mn-lt"/>
                    <a:ea typeface="PMingLiU"/>
                    <a:cs typeface="Times New Roman" panose="02020603050405020304" pitchFamily="18" charset="0"/>
                  </a:rPr>
                  <a:t> là hình chữ nhật, suy ra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m:t>
                        </m:r>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𝐴</m:t>
                            </m:r>
                          </m:e>
                          <m:sup>
                            <m:r>
                              <a:rPr lang="en-US" sz="1600" i="1">
                                <a:latin typeface="Cambria Math" panose="02040503050406030204" pitchFamily="18" charset="0"/>
                                <a:ea typeface="PMingLiU"/>
                                <a:cs typeface="Times New Roman" panose="02020603050405020304" pitchFamily="18" charset="0"/>
                              </a:rPr>
                              <m:t>′</m:t>
                            </m:r>
                          </m:sup>
                        </m:sSup>
                      </m:e>
                    </m:acc>
                    <m:r>
                      <a:rPr lang="en-US" sz="1600" i="1">
                        <a:latin typeface="Cambria Math" panose="02040503050406030204" pitchFamily="18" charset="0"/>
                        <a:ea typeface="PMingLiU"/>
                        <a:cs typeface="Times New Roman" panose="02020603050405020304" pitchFamily="18" charset="0"/>
                      </a:rPr>
                      <m:t>=</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𝐷</m:t>
                        </m:r>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𝐷</m:t>
                            </m:r>
                          </m:e>
                          <m:sup>
                            <m:r>
                              <a:rPr lang="en-US" sz="1600" i="1">
                                <a:latin typeface="Cambria Math" panose="02040503050406030204" pitchFamily="18" charset="0"/>
                                <a:ea typeface="PMingLiU"/>
                                <a:cs typeface="Times New Roman" panose="02020603050405020304" pitchFamily="18" charset="0"/>
                              </a:rPr>
                              <m:t>′</m:t>
                            </m:r>
                          </m:sup>
                        </m:sSup>
                      </m:e>
                    </m:acc>
                  </m:oMath>
                </a14:m>
                <a:endParaRPr lang="en-US" sz="1600">
                  <a:latin typeface="+mn-lt"/>
                  <a:ea typeface="Arial" panose="020B0604020202020204" pitchFamily="34" charset="0"/>
                  <a:cs typeface="Times New Roman" panose="02020603050405020304" pitchFamily="18" charset="0"/>
                </a:endParaRPr>
              </a:p>
              <a:p>
                <a:pPr lvl="0" algn="just">
                  <a:lnSpc>
                    <a:spcPct val="145000"/>
                  </a:lnSpc>
                  <a:defRPr/>
                </a:pPr>
                <a:r>
                  <a:rPr lang="en-US" sz="1600">
                    <a:latin typeface="+mn-lt"/>
                    <a:ea typeface="PMingLiU"/>
                    <a:cs typeface="Times New Roman" panose="02020603050405020304" pitchFamily="18" charset="0"/>
                  </a:rPr>
                  <a:t>Ta tính được: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𝑎</m:t>
                    </m:r>
                    <m:r>
                      <a:rPr lang="en-US" sz="1600" i="1">
                        <a:latin typeface="Cambria Math" panose="02040503050406030204" pitchFamily="18" charset="0"/>
                        <a:ea typeface="PMingLiU"/>
                        <a:cs typeface="Times New Roman" panose="02020603050405020304" pitchFamily="18" charset="0"/>
                      </a:rPr>
                      <m:t>=2;</m:t>
                    </m:r>
                    <m:r>
                      <a:rPr lang="en-US" sz="1600" i="1">
                        <a:latin typeface="Cambria Math" panose="02040503050406030204" pitchFamily="18" charset="0"/>
                        <a:ea typeface="PMingLiU"/>
                        <a:cs typeface="Times New Roman" panose="02020603050405020304" pitchFamily="18" charset="0"/>
                      </a:rPr>
                      <m:t>𝑏</m:t>
                    </m:r>
                    <m:r>
                      <a:rPr lang="en-US" sz="1600" i="1">
                        <a:latin typeface="Cambria Math" panose="02040503050406030204" pitchFamily="18" charset="0"/>
                        <a:ea typeface="PMingLiU"/>
                        <a:cs typeface="Times New Roman" panose="02020603050405020304" pitchFamily="18" charset="0"/>
                      </a:rPr>
                      <m:t>=0;</m:t>
                    </m:r>
                    <m:r>
                      <a:rPr lang="en-US" sz="1600" i="1">
                        <a:latin typeface="Cambria Math" panose="02040503050406030204" pitchFamily="18" charset="0"/>
                        <a:ea typeface="PMingLiU"/>
                        <a:cs typeface="Times New Roman" panose="02020603050405020304" pitchFamily="18" charset="0"/>
                      </a:rPr>
                      <m:t>𝑐</m:t>
                    </m:r>
                    <m:r>
                      <a:rPr lang="en-US" sz="1600" i="1">
                        <a:latin typeface="Cambria Math" panose="02040503050406030204" pitchFamily="18" charset="0"/>
                        <a:ea typeface="PMingLiU"/>
                        <a:cs typeface="Times New Roman" panose="02020603050405020304" pitchFamily="18" charset="0"/>
                      </a:rPr>
                      <m:t>=3</m:t>
                    </m:r>
                  </m:oMath>
                </a14:m>
                <a:endParaRPr lang="en-US" sz="1600">
                  <a:latin typeface="+mn-lt"/>
                  <a:ea typeface="Arial" panose="020B0604020202020204" pitchFamily="34" charset="0"/>
                  <a:cs typeface="Times New Roman" panose="02020603050405020304" pitchFamily="18" charset="0"/>
                </a:endParaRPr>
              </a:p>
              <a:p>
                <a:pPr lvl="0" algn="just">
                  <a:lnSpc>
                    <a:spcPct val="145000"/>
                  </a:lnSpc>
                  <a:defRPr/>
                </a:pPr>
                <a:r>
                  <a:rPr lang="en-US" sz="1600">
                    <a:latin typeface="+mn-lt"/>
                    <a:ea typeface="PMingLiU"/>
                    <a:cs typeface="Times New Roman" panose="02020603050405020304" pitchFamily="18" charset="0"/>
                  </a:rPr>
                  <a:t>Vậy tọa độ của điểm </a:t>
                </a:r>
                <a14:m>
                  <m:oMath xmlns:m="http://schemas.openxmlformats.org/officeDocument/2006/math">
                    <m:sSup>
                      <m:sSupPr>
                        <m:ctrlPr>
                          <a:rPr lang="en-US" sz="1600" i="1">
                            <a:latin typeface="Cambria Math" panose="02040503050406030204" pitchFamily="18" charset="0"/>
                            <a:ea typeface="PMingLiU"/>
                            <a:cs typeface="Times New Roman" panose="02020603050405020304" pitchFamily="18" charset="0"/>
                          </a:rPr>
                        </m:ctrlPr>
                      </m:sSupPr>
                      <m:e>
                        <m:r>
                          <a:rPr lang="en-US" sz="1600" i="1">
                            <a:latin typeface="Cambria Math" panose="02040503050406030204" pitchFamily="18" charset="0"/>
                            <a:ea typeface="PMingLiU"/>
                            <a:cs typeface="Times New Roman" panose="02020603050405020304" pitchFamily="18" charset="0"/>
                          </a:rPr>
                          <m:t>𝐷</m:t>
                        </m:r>
                      </m:e>
                      <m:sup>
                        <m:r>
                          <a:rPr lang="en-US" sz="1600" i="1">
                            <a:latin typeface="Cambria Math" panose="02040503050406030204" pitchFamily="18" charset="0"/>
                            <a:ea typeface="PMingLiU"/>
                            <a:cs typeface="Times New Roman" panose="02020603050405020304" pitchFamily="18" charset="0"/>
                          </a:rPr>
                          <m:t>′</m:t>
                        </m:r>
                      </m:sup>
                    </m:sSup>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2;0;3</m:t>
                        </m:r>
                      </m:e>
                    </m:d>
                  </m:oMath>
                </a14:m>
                <a:r>
                  <a:rPr lang="en-US" sz="1600" smtClean="0">
                    <a:latin typeface="+mn-lt"/>
                    <a:ea typeface="PMingLiU"/>
                    <a:cs typeface="Times New Roman" panose="02020603050405020304" pitchFamily="18" charset="0"/>
                  </a:rPr>
                  <a:t>.</a:t>
                </a:r>
                <a:endParaRPr lang="en-US" sz="16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874400" y="631424"/>
                <a:ext cx="6031064" cy="2442207"/>
              </a:xfrm>
              <a:prstGeom prst="rect">
                <a:avLst/>
              </a:prstGeom>
              <a:blipFill>
                <a:blip r:embed="rId7"/>
                <a:stretch>
                  <a:fillRect l="-607" r="-506"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68290" y="2986758"/>
                <a:ext cx="8010940" cy="1972015"/>
              </a:xfrm>
              <a:prstGeom prst="rect">
                <a:avLst/>
              </a:prstGeom>
            </p:spPr>
            <p:txBody>
              <a:bodyPr wrap="square">
                <a:spAutoFit/>
              </a:bodyPr>
              <a:lstStyle/>
              <a:p>
                <a:pPr lvl="0" algn="just">
                  <a:lnSpc>
                    <a:spcPct val="145000"/>
                  </a:lnSpc>
                  <a:defRPr/>
                </a:pPr>
                <a:r>
                  <a:rPr lang="en-US" sz="1600">
                    <a:ea typeface="PMingLiU"/>
                    <a:cs typeface="Times New Roman" panose="02020603050405020304" pitchFamily="18" charset="0"/>
                  </a:rPr>
                  <a:t>* Ta có: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𝐴𝐵</m:t>
                        </m:r>
                      </m:e>
                    </m:acc>
                    <m:r>
                      <a:rPr lang="en-US" sz="1600" i="1">
                        <a:latin typeface="Cambria Math" panose="02040503050406030204" pitchFamily="18" charset="0"/>
                        <a:ea typeface="PMingLiU"/>
                        <a:cs typeface="Times New Roman" panose="02020603050405020304" pitchFamily="18" charset="0"/>
                      </a:rPr>
                      <m:t>=</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0;4;0</m:t>
                        </m:r>
                      </m:e>
                    </m:d>
                  </m:oMath>
                </a14:m>
                <a:endParaRPr lang="en-US" sz="1600">
                  <a:ea typeface="Arial" panose="020B0604020202020204" pitchFamily="34" charset="0"/>
                  <a:cs typeface="Times New Roman" panose="02020603050405020304" pitchFamily="18" charset="0"/>
                </a:endParaRPr>
              </a:p>
              <a:p>
                <a:pPr lvl="0" algn="just">
                  <a:lnSpc>
                    <a:spcPct val="145000"/>
                  </a:lnSpc>
                  <a:defRPr/>
                </a:pPr>
                <a:r>
                  <a:rPr lang="en-US" sz="1600">
                    <a:ea typeface="PMingLiU"/>
                    <a:cs typeface="Times New Roman" panose="02020603050405020304" pitchFamily="18" charset="0"/>
                  </a:rPr>
                  <a:t>Gọi tọa độ điểm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𝐶</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𝑚</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𝑛</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𝑝</m:t>
                        </m:r>
                      </m:e>
                    </m:d>
                  </m:oMath>
                </a14:m>
                <a:r>
                  <a:rPr lang="en-US" sz="1600">
                    <a:ea typeface="PMingLiU"/>
                    <a:cs typeface="Times New Roman" panose="02020603050405020304" pitchFamily="18" charset="0"/>
                  </a:rPr>
                  <a:t> thì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𝐷𝐶</m:t>
                        </m:r>
                      </m:e>
                    </m:acc>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𝑚</m:t>
                    </m:r>
                    <m:r>
                      <a:rPr lang="en-US" sz="1600" i="1">
                        <a:latin typeface="Cambria Math" panose="02040503050406030204" pitchFamily="18" charset="0"/>
                        <a:ea typeface="PMingLiU"/>
                        <a:cs typeface="Times New Roman" panose="02020603050405020304" pitchFamily="18" charset="0"/>
                      </a:rPr>
                      <m:t>−2;</m:t>
                    </m:r>
                    <m:r>
                      <a:rPr lang="en-US" sz="1600" i="1">
                        <a:latin typeface="Cambria Math" panose="02040503050406030204" pitchFamily="18" charset="0"/>
                        <a:ea typeface="PMingLiU"/>
                        <a:cs typeface="Times New Roman" panose="02020603050405020304" pitchFamily="18" charset="0"/>
                      </a:rPr>
                      <m:t>𝑛</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𝑝</m:t>
                    </m:r>
                    <m:r>
                      <a:rPr lang="en-US" sz="1600" i="1">
                        <a:latin typeface="Cambria Math" panose="02040503050406030204" pitchFamily="18" charset="0"/>
                        <a:ea typeface="PMingLiU"/>
                        <a:cs typeface="Times New Roman" panose="02020603050405020304" pitchFamily="18" charset="0"/>
                      </a:rPr>
                      <m:t>)</m:t>
                    </m:r>
                  </m:oMath>
                </a14:m>
                <a:endParaRPr lang="en-US" sz="1600">
                  <a:ea typeface="Arial" panose="020B0604020202020204" pitchFamily="34" charset="0"/>
                  <a:cs typeface="Times New Roman" panose="02020603050405020304" pitchFamily="18" charset="0"/>
                </a:endParaRPr>
              </a:p>
              <a:p>
                <a:pPr lvl="0" algn="just">
                  <a:lnSpc>
                    <a:spcPct val="145000"/>
                  </a:lnSpc>
                  <a:defRPr/>
                </a:pPr>
                <a:r>
                  <a:rPr lang="en-US" sz="1600">
                    <a:ea typeface="PMingLiU"/>
                    <a:cs typeface="Times New Roman" panose="02020603050405020304" pitchFamily="18" charset="0"/>
                  </a:rPr>
                  <a:t>Do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𝐴𝐵𝐶𝐷</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𝐴</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𝐵</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𝐶</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𝐷</m:t>
                    </m:r>
                    <m:r>
                      <a:rPr lang="en-US" sz="1600" i="1">
                        <a:latin typeface="Cambria Math" panose="02040503050406030204" pitchFamily="18" charset="0"/>
                        <a:ea typeface="PMingLiU"/>
                        <a:cs typeface="Times New Roman" panose="02020603050405020304" pitchFamily="18" charset="0"/>
                      </a:rPr>
                      <m:t>′</m:t>
                    </m:r>
                  </m:oMath>
                </a14:m>
                <a:r>
                  <a:rPr lang="en-US" sz="1600">
                    <a:ea typeface="PMingLiU"/>
                    <a:cs typeface="Times New Roman" panose="02020603050405020304" pitchFamily="18" charset="0"/>
                  </a:rPr>
                  <a:t> là hình hộp chữ nhật nên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𝐴𝐵𝐶𝐷</m:t>
                    </m:r>
                  </m:oMath>
                </a14:m>
                <a:r>
                  <a:rPr lang="en-US" sz="1600">
                    <a:ea typeface="PMingLiU"/>
                    <a:cs typeface="Times New Roman" panose="02020603050405020304" pitchFamily="18" charset="0"/>
                  </a:rPr>
                  <a:t> là hình chữ nhật, suy ra </a:t>
                </a:r>
                <a14:m>
                  <m:oMath xmlns:m="http://schemas.openxmlformats.org/officeDocument/2006/math">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𝐴𝐵</m:t>
                        </m:r>
                      </m:e>
                    </m:acc>
                    <m:r>
                      <a:rPr lang="en-US" sz="1600" i="1">
                        <a:latin typeface="Cambria Math" panose="02040503050406030204" pitchFamily="18" charset="0"/>
                        <a:ea typeface="PMingLiU"/>
                        <a:cs typeface="Times New Roman" panose="02020603050405020304" pitchFamily="18" charset="0"/>
                      </a:rPr>
                      <m:t>=</m:t>
                    </m:r>
                    <m:acc>
                      <m:accPr>
                        <m:chr m:val="⃗"/>
                        <m:ctrlPr>
                          <a:rPr lang="en-US" sz="1600" i="1">
                            <a:latin typeface="Cambria Math" panose="02040503050406030204" pitchFamily="18" charset="0"/>
                            <a:ea typeface="PMingLiU"/>
                            <a:cs typeface="Times New Roman" panose="02020603050405020304" pitchFamily="18" charset="0"/>
                          </a:rPr>
                        </m:ctrlPr>
                      </m:accPr>
                      <m:e>
                        <m:r>
                          <a:rPr lang="en-US" sz="1600" i="1">
                            <a:latin typeface="Cambria Math" panose="02040503050406030204" pitchFamily="18" charset="0"/>
                            <a:ea typeface="PMingLiU"/>
                            <a:cs typeface="Times New Roman" panose="02020603050405020304" pitchFamily="18" charset="0"/>
                          </a:rPr>
                          <m:t>𝐷𝐶</m:t>
                        </m:r>
                      </m:e>
                    </m:acc>
                  </m:oMath>
                </a14:m>
                <a:endParaRPr lang="en-US" sz="1600">
                  <a:ea typeface="Arial" panose="020B0604020202020204" pitchFamily="34" charset="0"/>
                  <a:cs typeface="Times New Roman" panose="02020603050405020304" pitchFamily="18" charset="0"/>
                </a:endParaRPr>
              </a:p>
              <a:p>
                <a:pPr lvl="0" algn="just">
                  <a:lnSpc>
                    <a:spcPct val="145000"/>
                  </a:lnSpc>
                  <a:defRPr/>
                </a:pPr>
                <a:r>
                  <a:rPr lang="en-US" sz="1600">
                    <a:ea typeface="PMingLiU"/>
                    <a:cs typeface="Times New Roman" panose="02020603050405020304" pitchFamily="18" charset="0"/>
                  </a:rPr>
                  <a:t>Ta tính được: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𝑚</m:t>
                    </m:r>
                    <m:r>
                      <a:rPr lang="en-US" sz="1600" i="1">
                        <a:latin typeface="Cambria Math" panose="02040503050406030204" pitchFamily="18" charset="0"/>
                        <a:ea typeface="PMingLiU"/>
                        <a:cs typeface="Times New Roman" panose="02020603050405020304" pitchFamily="18" charset="0"/>
                      </a:rPr>
                      <m:t>=2;</m:t>
                    </m:r>
                    <m:r>
                      <a:rPr lang="en-US" sz="1600" i="1">
                        <a:latin typeface="Cambria Math" panose="02040503050406030204" pitchFamily="18" charset="0"/>
                        <a:ea typeface="PMingLiU"/>
                        <a:cs typeface="Times New Roman" panose="02020603050405020304" pitchFamily="18" charset="0"/>
                      </a:rPr>
                      <m:t>𝑛</m:t>
                    </m:r>
                    <m:r>
                      <a:rPr lang="en-US" sz="1600" i="1">
                        <a:latin typeface="Cambria Math" panose="02040503050406030204" pitchFamily="18" charset="0"/>
                        <a:ea typeface="PMingLiU"/>
                        <a:cs typeface="Times New Roman" panose="02020603050405020304" pitchFamily="18" charset="0"/>
                      </a:rPr>
                      <m:t>=4;</m:t>
                    </m:r>
                    <m:r>
                      <a:rPr lang="en-US" sz="1600" i="1">
                        <a:latin typeface="Cambria Math" panose="02040503050406030204" pitchFamily="18" charset="0"/>
                        <a:ea typeface="PMingLiU"/>
                        <a:cs typeface="Times New Roman" panose="02020603050405020304" pitchFamily="18" charset="0"/>
                      </a:rPr>
                      <m:t>𝑝</m:t>
                    </m:r>
                    <m:r>
                      <a:rPr lang="en-US" sz="1600" i="1">
                        <a:latin typeface="Cambria Math" panose="02040503050406030204" pitchFamily="18" charset="0"/>
                        <a:ea typeface="PMingLiU"/>
                        <a:cs typeface="Times New Roman" panose="02020603050405020304" pitchFamily="18" charset="0"/>
                      </a:rPr>
                      <m:t>=0</m:t>
                    </m:r>
                  </m:oMath>
                </a14:m>
                <a:endParaRPr lang="en-US" sz="1600">
                  <a:ea typeface="Arial" panose="020B0604020202020204" pitchFamily="34" charset="0"/>
                  <a:cs typeface="Times New Roman" panose="02020603050405020304" pitchFamily="18" charset="0"/>
                </a:endParaRPr>
              </a:p>
              <a:p>
                <a:pPr lvl="0" algn="just">
                  <a:lnSpc>
                    <a:spcPct val="145000"/>
                  </a:lnSpc>
                  <a:defRPr/>
                </a:pPr>
                <a:r>
                  <a:rPr lang="en-US" sz="1600">
                    <a:ea typeface="PMingLiU"/>
                    <a:cs typeface="Times New Roman" panose="02020603050405020304" pitchFamily="18" charset="0"/>
                  </a:rPr>
                  <a:t>Vậy tọa độ điểm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𝐶</m:t>
                    </m:r>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2;4;0</m:t>
                        </m:r>
                      </m:e>
                    </m:d>
                  </m:oMath>
                </a14:m>
                <a:r>
                  <a:rPr lang="en-US" sz="1600" smtClean="0">
                    <a:ea typeface="PMingLiU"/>
                    <a:cs typeface="Times New Roman" panose="02020603050405020304" pitchFamily="18" charset="0"/>
                  </a:rPr>
                  <a:t>.</a:t>
                </a:r>
                <a:endParaRPr lang="en-US" sz="1600">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68290" y="2986758"/>
                <a:ext cx="8010940" cy="1972015"/>
              </a:xfrm>
              <a:prstGeom prst="rect">
                <a:avLst/>
              </a:prstGeom>
              <a:blipFill>
                <a:blip r:embed="rId8"/>
                <a:stretch>
                  <a:fillRect l="-380" b="-3406"/>
                </a:stretch>
              </a:blipFill>
            </p:spPr>
            <p:txBody>
              <a:bodyPr/>
              <a:lstStyle/>
              <a:p>
                <a:r>
                  <a:rPr lang="en-US">
                    <a:noFill/>
                  </a:rPr>
                  <a:t> </a:t>
                </a:r>
              </a:p>
            </p:txBody>
          </p:sp>
        </mc:Fallback>
      </mc:AlternateContent>
    </p:spTree>
    <p:extLst>
      <p:ext uri="{BB962C8B-B14F-4D97-AF65-F5344CB8AC3E}">
        <p14:creationId xmlns:p14="http://schemas.microsoft.com/office/powerpoint/2010/main" val="72958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wipe(down)">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fade">
                                      <p:cBhvr>
                                        <p:cTn id="47" dur="5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wipe(left)">
                                      <p:cBhvr>
                                        <p:cTn id="5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grpSp>
        <p:nvGrpSpPr>
          <p:cNvPr id="1036" name="Google Shape;1036;p61"/>
          <p:cNvGrpSpPr/>
          <p:nvPr/>
        </p:nvGrpSpPr>
        <p:grpSpPr>
          <a:xfrm>
            <a:off x="8514151" y="4278284"/>
            <a:ext cx="786634" cy="781477"/>
            <a:chOff x="8397275" y="2953713"/>
            <a:chExt cx="1302374" cy="1294050"/>
          </a:xfrm>
        </p:grpSpPr>
        <p:sp>
          <p:nvSpPr>
            <p:cNvPr id="1037" name="Google Shape;1037;p61"/>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038" name="Google Shape;1038;p61"/>
            <p:cNvPicPr preferRelativeResize="0"/>
            <p:nvPr/>
          </p:nvPicPr>
          <p:blipFill>
            <a:blip r:embed="rId3">
              <a:alphaModFix/>
            </a:blip>
            <a:stretch>
              <a:fillRect/>
            </a:stretch>
          </p:blipFill>
          <p:spPr>
            <a:xfrm>
              <a:off x="8397275" y="2953713"/>
              <a:ext cx="1302374" cy="1294050"/>
            </a:xfrm>
            <a:prstGeom prst="rect">
              <a:avLst/>
            </a:prstGeom>
            <a:noFill/>
            <a:ln>
              <a:noFill/>
            </a:ln>
          </p:spPr>
        </p:pic>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19050" y="1395289"/>
            <a:ext cx="2511956" cy="2257956"/>
          </a:xfrm>
          <a:prstGeom prst="rect">
            <a:avLst/>
          </a:prstGeom>
        </p:spPr>
      </p:pic>
      <p:sp>
        <p:nvSpPr>
          <p:cNvPr id="23" name="Rectangle 22"/>
          <p:cNvSpPr/>
          <p:nvPr/>
        </p:nvSpPr>
        <p:spPr>
          <a:xfrm>
            <a:off x="464915" y="625341"/>
            <a:ext cx="903475" cy="369332"/>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2" name="Rectangle 11"/>
              <p:cNvSpPr/>
              <p:nvPr/>
            </p:nvSpPr>
            <p:spPr>
              <a:xfrm>
                <a:off x="3467603" y="1217628"/>
                <a:ext cx="5046548" cy="2658933"/>
              </a:xfrm>
              <a:prstGeom prst="rect">
                <a:avLst/>
              </a:prstGeom>
            </p:spPr>
            <p:txBody>
              <a:bodyPr wrap="square">
                <a:spAutoFit/>
              </a:bodyPr>
              <a:lstStyle/>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600" b="0" i="0" u="none" strike="noStrike" kern="0" cap="none" spc="0" normalizeH="0" baseline="0" noProof="0" smtClean="0">
                    <a:ln>
                      <a:noFill/>
                    </a:ln>
                    <a:solidFill>
                      <a:srgbClr val="000000"/>
                    </a:solidFill>
                    <a:effectLst/>
                    <a:uLnTx/>
                    <a:uFillTx/>
                    <a:latin typeface="Arial"/>
                    <a:ea typeface="PMingLiU"/>
                    <a:cs typeface="Times New Roman" panose="02020603050405020304" pitchFamily="18" charset="0"/>
                    <a:sym typeface="Arial"/>
                  </a:rPr>
                  <a:t>* </a:t>
                </a:r>
                <a:r>
                  <a:rPr kumimoji="0" lang="en-US" sz="1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Ta có: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𝐷</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𝐷</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0;0;3</m:t>
                        </m:r>
                      </m:e>
                    </m:d>
                  </m:oMath>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Gọi tọa độ điểm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oMath>
                </a14:m>
                <a:r>
                  <a:rPr kumimoji="0" lang="en-US" sz="1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là </a:t>
                </a:r>
                <a14:m>
                  <m:oMath xmlns:m="http://schemas.openxmlformats.org/officeDocument/2006/math">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𝑟</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 </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𝑠</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 </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𝑡</m:t>
                        </m:r>
                      </m:e>
                    </m:d>
                  </m:oMath>
                </a14:m>
                <a:r>
                  <a:rPr kumimoji="0" lang="en-US" sz="1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thì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𝑟</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−2;</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𝑠</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−4;</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𝑡</m:t>
                        </m:r>
                      </m:e>
                    </m:d>
                  </m:oMath>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Do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𝐴𝐵𝐶𝐷</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𝐴</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𝐵</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𝐷</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oMath>
                </a14:m>
                <a:r>
                  <a:rPr kumimoji="0" lang="en-US" sz="1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là hình hộp chữ nhật nên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𝐶𝐶</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𝐷</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𝐷</m:t>
                    </m:r>
                  </m:oMath>
                </a14:m>
                <a:r>
                  <a:rPr kumimoji="0" lang="en-US" sz="1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 là hình chữ nhật nên </a:t>
                </a:r>
                <a14:m>
                  <m:oMath xmlns:m="http://schemas.openxmlformats.org/officeDocument/2006/math">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e>
                    </m:acc>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acc>
                      <m:accPr>
                        <m:chr m:val="⃗"/>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acc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𝐷</m:t>
                        </m:r>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𝐷</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e>
                    </m:acc>
                  </m:oMath>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Ta tính được: </a:t>
                </a:r>
                <a14:m>
                  <m:oMath xmlns:m="http://schemas.openxmlformats.org/officeDocument/2006/math">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𝑟</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=2;</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𝑠</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=4;</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𝑡</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=3</m:t>
                    </m:r>
                  </m:oMath>
                </a14:m>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200"/>
                  </a:spcBef>
                  <a:spcAft>
                    <a:spcPts val="20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PMingLiU"/>
                    <a:cs typeface="Times New Roman" panose="02020603050405020304" pitchFamily="18" charset="0"/>
                    <a:sym typeface="Arial"/>
                  </a:rPr>
                  <a:t>Vậy tọa độ điểm </a:t>
                </a:r>
                <a14:m>
                  <m:oMath xmlns:m="http://schemas.openxmlformats.org/officeDocument/2006/math">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𝐶</m:t>
                        </m:r>
                      </m:e>
                      <m:sup>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m:t>
                        </m:r>
                      </m:sup>
                    </m:sSup>
                    <m:d>
                      <m:d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ctrlPr>
                      </m:d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PMingLiU"/>
                            <a:cs typeface="Times New Roman" panose="02020603050405020304" pitchFamily="18" charset="0"/>
                            <a:sym typeface="Arial"/>
                          </a:rPr>
                          <m:t>2;4;3</m:t>
                        </m:r>
                      </m:e>
                    </m:d>
                  </m:oMath>
                </a14:m>
                <a:r>
                  <a:rPr kumimoji="0" lang="en-US" sz="1600" b="0" i="0" u="none" strike="noStrike" kern="0" cap="none" spc="0" normalizeH="0" baseline="0" noProof="0" smtClean="0">
                    <a:ln>
                      <a:noFill/>
                    </a:ln>
                    <a:solidFill>
                      <a:srgbClr val="000000"/>
                    </a:solidFill>
                    <a:effectLst/>
                    <a:uLnTx/>
                    <a:uFillTx/>
                    <a:latin typeface="Arial"/>
                    <a:ea typeface="Arial" panose="020B0604020202020204" pitchFamily="34" charset="0"/>
                    <a:cs typeface="Times New Roman" panose="02020603050405020304" pitchFamily="18" charset="0"/>
                    <a:sym typeface="Arial"/>
                  </a:rPr>
                  <a:t>.</a:t>
                </a:r>
                <a:endParaRPr kumimoji="0" lang="en-US" sz="16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3467603" y="1217628"/>
                <a:ext cx="5046548" cy="2658933"/>
              </a:xfrm>
              <a:prstGeom prst="rect">
                <a:avLst/>
              </a:prstGeom>
              <a:blipFill>
                <a:blip r:embed="rId7"/>
                <a:stretch>
                  <a:fillRect l="-725" b="-459"/>
                </a:stretch>
              </a:blipFill>
            </p:spPr>
            <p:txBody>
              <a:bodyPr/>
              <a:lstStyle/>
              <a:p>
                <a:r>
                  <a:rPr lang="en-US">
                    <a:noFill/>
                  </a:rPr>
                  <a:t> </a:t>
                </a:r>
              </a:p>
            </p:txBody>
          </p:sp>
        </mc:Fallback>
      </mc:AlternateContent>
    </p:spTree>
    <p:extLst>
      <p:ext uri="{BB962C8B-B14F-4D97-AF65-F5344CB8AC3E}">
        <p14:creationId xmlns:p14="http://schemas.microsoft.com/office/powerpoint/2010/main" val="42918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wipe(down)">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arn(inVertical)">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grpSp>
        <p:nvGrpSpPr>
          <p:cNvPr id="13" name="Google Shape;1156;p66"/>
          <p:cNvGrpSpPr/>
          <p:nvPr/>
        </p:nvGrpSpPr>
        <p:grpSpPr>
          <a:xfrm>
            <a:off x="7974633" y="121450"/>
            <a:ext cx="1339045" cy="337455"/>
            <a:chOff x="3128874" y="3712979"/>
            <a:chExt cx="1843797" cy="384121"/>
          </a:xfrm>
        </p:grpSpPr>
        <p:sp>
          <p:nvSpPr>
            <p:cNvPr id="14" name="Google Shape;1157;p66"/>
            <p:cNvSpPr/>
            <p:nvPr/>
          </p:nvSpPr>
          <p:spPr>
            <a:xfrm>
              <a:off x="3128874" y="3712979"/>
              <a:ext cx="1843797" cy="384121"/>
            </a:xfrm>
            <a:custGeom>
              <a:avLst/>
              <a:gdLst/>
              <a:ahLst/>
              <a:cxnLst/>
              <a:rect l="l" t="t" r="r" b="b"/>
              <a:pathLst>
                <a:path w="3478863" h="724757" extrusionOk="0">
                  <a:moveTo>
                    <a:pt x="3476866" y="234791"/>
                  </a:moveTo>
                  <a:cubicBezTo>
                    <a:pt x="3476770" y="234124"/>
                    <a:pt x="3476485" y="233458"/>
                    <a:pt x="3476390" y="232886"/>
                  </a:cubicBezTo>
                  <a:cubicBezTo>
                    <a:pt x="3476104" y="231457"/>
                    <a:pt x="3475724" y="230124"/>
                    <a:pt x="3475248" y="228695"/>
                  </a:cubicBezTo>
                  <a:cubicBezTo>
                    <a:pt x="3474962" y="227933"/>
                    <a:pt x="3474581" y="227171"/>
                    <a:pt x="3474201" y="226409"/>
                  </a:cubicBezTo>
                  <a:cubicBezTo>
                    <a:pt x="3473630" y="225171"/>
                    <a:pt x="3473154" y="223933"/>
                    <a:pt x="3472488" y="222599"/>
                  </a:cubicBezTo>
                  <a:cubicBezTo>
                    <a:pt x="3472012" y="221837"/>
                    <a:pt x="3471441" y="220980"/>
                    <a:pt x="3470965" y="220218"/>
                  </a:cubicBezTo>
                  <a:cubicBezTo>
                    <a:pt x="3470204" y="218980"/>
                    <a:pt x="3469538" y="217837"/>
                    <a:pt x="3468681" y="216598"/>
                  </a:cubicBezTo>
                  <a:cubicBezTo>
                    <a:pt x="3468110" y="215741"/>
                    <a:pt x="3467349" y="214979"/>
                    <a:pt x="3466683" y="214122"/>
                  </a:cubicBezTo>
                  <a:cubicBezTo>
                    <a:pt x="3465731" y="212979"/>
                    <a:pt x="3464875" y="211741"/>
                    <a:pt x="3463733" y="210598"/>
                  </a:cubicBezTo>
                  <a:cubicBezTo>
                    <a:pt x="3462972" y="209740"/>
                    <a:pt x="3462115" y="208979"/>
                    <a:pt x="3461354" y="208121"/>
                  </a:cubicBezTo>
                  <a:cubicBezTo>
                    <a:pt x="3460212" y="206978"/>
                    <a:pt x="3459070" y="205835"/>
                    <a:pt x="3457833" y="204692"/>
                  </a:cubicBezTo>
                  <a:cubicBezTo>
                    <a:pt x="3456976" y="203835"/>
                    <a:pt x="3455929" y="203073"/>
                    <a:pt x="3454977" y="202216"/>
                  </a:cubicBezTo>
                  <a:cubicBezTo>
                    <a:pt x="3453645" y="201073"/>
                    <a:pt x="3452313" y="199930"/>
                    <a:pt x="3450885" y="198787"/>
                  </a:cubicBezTo>
                  <a:cubicBezTo>
                    <a:pt x="3449839" y="197929"/>
                    <a:pt x="3448697" y="197167"/>
                    <a:pt x="3447555" y="196310"/>
                  </a:cubicBezTo>
                  <a:cubicBezTo>
                    <a:pt x="3446032" y="195167"/>
                    <a:pt x="3444509" y="194024"/>
                    <a:pt x="3442892" y="192976"/>
                  </a:cubicBezTo>
                  <a:cubicBezTo>
                    <a:pt x="3441654" y="192119"/>
                    <a:pt x="3440417" y="191357"/>
                    <a:pt x="3439180" y="190500"/>
                  </a:cubicBezTo>
                  <a:cubicBezTo>
                    <a:pt x="3437467" y="189357"/>
                    <a:pt x="3435754" y="188309"/>
                    <a:pt x="3433946" y="187166"/>
                  </a:cubicBezTo>
                  <a:cubicBezTo>
                    <a:pt x="3432614" y="186309"/>
                    <a:pt x="3431186" y="185547"/>
                    <a:pt x="3429759" y="184690"/>
                  </a:cubicBezTo>
                  <a:cubicBezTo>
                    <a:pt x="3427856" y="183547"/>
                    <a:pt x="3425952" y="182499"/>
                    <a:pt x="3423954" y="181356"/>
                  </a:cubicBezTo>
                  <a:cubicBezTo>
                    <a:pt x="3422431" y="180499"/>
                    <a:pt x="3420908" y="179737"/>
                    <a:pt x="3419290" y="178879"/>
                  </a:cubicBezTo>
                  <a:cubicBezTo>
                    <a:pt x="3417197" y="177832"/>
                    <a:pt x="3415103" y="176689"/>
                    <a:pt x="3413010" y="175641"/>
                  </a:cubicBezTo>
                  <a:cubicBezTo>
                    <a:pt x="3411392" y="174784"/>
                    <a:pt x="3409584" y="174022"/>
                    <a:pt x="3407871" y="173164"/>
                  </a:cubicBezTo>
                  <a:cubicBezTo>
                    <a:pt x="3405682" y="172117"/>
                    <a:pt x="3403398" y="171069"/>
                    <a:pt x="3401114" y="170021"/>
                  </a:cubicBezTo>
                  <a:cubicBezTo>
                    <a:pt x="3399306" y="169164"/>
                    <a:pt x="3397403" y="168402"/>
                    <a:pt x="3395594" y="167545"/>
                  </a:cubicBezTo>
                  <a:cubicBezTo>
                    <a:pt x="3393215" y="166497"/>
                    <a:pt x="3390836" y="165449"/>
                    <a:pt x="3388362" y="164401"/>
                  </a:cubicBezTo>
                  <a:cubicBezTo>
                    <a:pt x="3386363" y="163544"/>
                    <a:pt x="3384365" y="162782"/>
                    <a:pt x="3382271" y="161925"/>
                  </a:cubicBezTo>
                  <a:cubicBezTo>
                    <a:pt x="3379797" y="160877"/>
                    <a:pt x="3377228" y="159925"/>
                    <a:pt x="3374658" y="158877"/>
                  </a:cubicBezTo>
                  <a:cubicBezTo>
                    <a:pt x="3372469" y="158020"/>
                    <a:pt x="3370280" y="157163"/>
                    <a:pt x="3367996" y="156400"/>
                  </a:cubicBezTo>
                  <a:cubicBezTo>
                    <a:pt x="3365332" y="155448"/>
                    <a:pt x="3362762" y="154496"/>
                    <a:pt x="3360003" y="153543"/>
                  </a:cubicBezTo>
                  <a:cubicBezTo>
                    <a:pt x="3357623" y="152686"/>
                    <a:pt x="3355149" y="151829"/>
                    <a:pt x="3352770" y="150971"/>
                  </a:cubicBezTo>
                  <a:cubicBezTo>
                    <a:pt x="3350105" y="150019"/>
                    <a:pt x="3347345" y="149066"/>
                    <a:pt x="3344586" y="148209"/>
                  </a:cubicBezTo>
                  <a:cubicBezTo>
                    <a:pt x="3341921" y="147352"/>
                    <a:pt x="3339352" y="146494"/>
                    <a:pt x="3336592" y="145637"/>
                  </a:cubicBezTo>
                  <a:cubicBezTo>
                    <a:pt x="3333832" y="144780"/>
                    <a:pt x="3331072" y="143827"/>
                    <a:pt x="3328217" y="142970"/>
                  </a:cubicBezTo>
                  <a:cubicBezTo>
                    <a:pt x="3325362" y="142113"/>
                    <a:pt x="3322507" y="141160"/>
                    <a:pt x="3319557" y="140303"/>
                  </a:cubicBezTo>
                  <a:cubicBezTo>
                    <a:pt x="3316797" y="139446"/>
                    <a:pt x="3313943" y="138589"/>
                    <a:pt x="3310993" y="137731"/>
                  </a:cubicBezTo>
                  <a:cubicBezTo>
                    <a:pt x="3307852" y="136779"/>
                    <a:pt x="3304712" y="135922"/>
                    <a:pt x="3301476" y="134969"/>
                  </a:cubicBezTo>
                  <a:cubicBezTo>
                    <a:pt x="3298716" y="134207"/>
                    <a:pt x="3295861" y="133445"/>
                    <a:pt x="3293006" y="132588"/>
                  </a:cubicBezTo>
                  <a:cubicBezTo>
                    <a:pt x="3289580" y="131635"/>
                    <a:pt x="3286059" y="130683"/>
                    <a:pt x="3282538" y="129730"/>
                  </a:cubicBezTo>
                  <a:cubicBezTo>
                    <a:pt x="3279778" y="128968"/>
                    <a:pt x="3277018" y="128302"/>
                    <a:pt x="3274259" y="127540"/>
                  </a:cubicBezTo>
                  <a:cubicBezTo>
                    <a:pt x="3270452" y="126587"/>
                    <a:pt x="3266645" y="125539"/>
                    <a:pt x="3262744" y="124587"/>
                  </a:cubicBezTo>
                  <a:cubicBezTo>
                    <a:pt x="3260174" y="123920"/>
                    <a:pt x="3257509" y="123254"/>
                    <a:pt x="3254845" y="122587"/>
                  </a:cubicBezTo>
                  <a:cubicBezTo>
                    <a:pt x="3250657" y="121539"/>
                    <a:pt x="3246375" y="120491"/>
                    <a:pt x="3242093" y="119539"/>
                  </a:cubicBezTo>
                  <a:cubicBezTo>
                    <a:pt x="3239713" y="118967"/>
                    <a:pt x="3237239" y="118396"/>
                    <a:pt x="3234765" y="117824"/>
                  </a:cubicBezTo>
                  <a:cubicBezTo>
                    <a:pt x="3230102" y="116776"/>
                    <a:pt x="3225344" y="115633"/>
                    <a:pt x="3220585" y="114586"/>
                  </a:cubicBezTo>
                  <a:cubicBezTo>
                    <a:pt x="3218492" y="114109"/>
                    <a:pt x="3216303" y="113633"/>
                    <a:pt x="3214114" y="113157"/>
                  </a:cubicBezTo>
                  <a:cubicBezTo>
                    <a:pt x="3208880" y="112014"/>
                    <a:pt x="3203646" y="110871"/>
                    <a:pt x="3198222" y="109728"/>
                  </a:cubicBezTo>
                  <a:cubicBezTo>
                    <a:pt x="3196509" y="109347"/>
                    <a:pt x="3194700" y="108966"/>
                    <a:pt x="3192892" y="108585"/>
                  </a:cubicBezTo>
                  <a:cubicBezTo>
                    <a:pt x="3186992" y="107347"/>
                    <a:pt x="3181092" y="106108"/>
                    <a:pt x="3175001" y="104870"/>
                  </a:cubicBezTo>
                  <a:cubicBezTo>
                    <a:pt x="3173859" y="104680"/>
                    <a:pt x="3172622" y="104394"/>
                    <a:pt x="3171480" y="104204"/>
                  </a:cubicBezTo>
                  <a:cubicBezTo>
                    <a:pt x="3164723" y="102870"/>
                    <a:pt x="3157967" y="101537"/>
                    <a:pt x="3151115" y="100203"/>
                  </a:cubicBezTo>
                  <a:cubicBezTo>
                    <a:pt x="3150639" y="100108"/>
                    <a:pt x="3150163" y="100013"/>
                    <a:pt x="3149687" y="99917"/>
                  </a:cubicBezTo>
                  <a:cubicBezTo>
                    <a:pt x="2844397" y="41434"/>
                    <a:pt x="2353534" y="2667"/>
                    <a:pt x="1796246" y="190"/>
                  </a:cubicBezTo>
                  <a:cubicBezTo>
                    <a:pt x="1777213" y="95"/>
                    <a:pt x="1757989" y="0"/>
                    <a:pt x="1738671" y="0"/>
                  </a:cubicBezTo>
                  <a:cubicBezTo>
                    <a:pt x="778357" y="0"/>
                    <a:pt x="0" y="107537"/>
                    <a:pt x="0" y="240411"/>
                  </a:cubicBezTo>
                  <a:lnTo>
                    <a:pt x="1427" y="484632"/>
                  </a:lnTo>
                  <a:cubicBezTo>
                    <a:pt x="1427" y="617220"/>
                    <a:pt x="779880" y="724757"/>
                    <a:pt x="1740098" y="724757"/>
                  </a:cubicBezTo>
                  <a:cubicBezTo>
                    <a:pt x="1768362" y="724757"/>
                    <a:pt x="1796246" y="724757"/>
                    <a:pt x="1823844" y="724472"/>
                  </a:cubicBezTo>
                  <a:cubicBezTo>
                    <a:pt x="2745330" y="718375"/>
                    <a:pt x="3478864" y="613410"/>
                    <a:pt x="3478864" y="484632"/>
                  </a:cubicBezTo>
                  <a:lnTo>
                    <a:pt x="3477437" y="240411"/>
                  </a:lnTo>
                  <a:cubicBezTo>
                    <a:pt x="3477437" y="238887"/>
                    <a:pt x="3477246" y="236887"/>
                    <a:pt x="3476866" y="23479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5" name="Google Shape;1158;p66"/>
            <p:cNvPicPr preferRelativeResize="0"/>
            <p:nvPr/>
          </p:nvPicPr>
          <p:blipFill>
            <a:blip r:embed="rId3">
              <a:alphaModFix/>
            </a:blip>
            <a:stretch>
              <a:fillRect/>
            </a:stretch>
          </p:blipFill>
          <p:spPr>
            <a:xfrm>
              <a:off x="3128875" y="3713225"/>
              <a:ext cx="1835628" cy="383625"/>
            </a:xfrm>
            <a:prstGeom prst="rect">
              <a:avLst/>
            </a:prstGeom>
            <a:noFill/>
            <a:ln>
              <a:noFill/>
            </a:ln>
          </p:spPr>
        </p:pic>
      </p:grpSp>
      <p:grpSp>
        <p:nvGrpSpPr>
          <p:cNvPr id="16" name="Group 15"/>
          <p:cNvGrpSpPr/>
          <p:nvPr/>
        </p:nvGrpSpPr>
        <p:grpSpPr>
          <a:xfrm>
            <a:off x="442540" y="406666"/>
            <a:ext cx="8238405" cy="1303373"/>
            <a:chOff x="440152" y="474042"/>
            <a:chExt cx="8238405" cy="1303373"/>
          </a:xfrm>
        </p:grpSpPr>
        <p:sp>
          <p:nvSpPr>
            <p:cNvPr id="17" name="Google Shape;3331;p61"/>
            <p:cNvSpPr txBox="1"/>
            <p:nvPr/>
          </p:nvSpPr>
          <p:spPr>
            <a:xfrm flipH="1">
              <a:off x="527614" y="474042"/>
              <a:ext cx="2623697" cy="488278"/>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spcBef>
                  <a:spcPts val="300"/>
                </a:spcBef>
                <a:spcAft>
                  <a:spcPts val="300"/>
                </a:spcAft>
                <a:buClrTx/>
                <a:defRPr/>
              </a:pPr>
              <a:r>
                <a:rPr lang="fr-FR" sz="18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 </a:t>
              </a:r>
              <a:r>
                <a:rPr lang="fr-FR" sz="18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2.19 </a:t>
              </a:r>
              <a:r>
                <a:rPr lang="fr-FR" sz="18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a:t>
              </a:r>
              <a:r>
                <a:rPr lang="fr-FR" sz="180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SGK </a:t>
              </a:r>
              <a:r>
                <a:rPr lang="fr-FR" sz="1800" b="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a:t>
              </a:r>
              <a:r>
                <a:rPr lang="fr-FR" sz="1800" b="1"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tr.65)</a:t>
              </a:r>
              <a:endParaRPr lang="en-US" sz="180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Rectangle 17"/>
                <p:cNvSpPr/>
                <p:nvPr/>
              </p:nvSpPr>
              <p:spPr>
                <a:xfrm>
                  <a:off x="440152" y="946418"/>
                  <a:ext cx="8238405" cy="830997"/>
                </a:xfrm>
                <a:prstGeom prst="rect">
                  <a:avLst/>
                </a:prstGeom>
              </p:spPr>
              <p:txBody>
                <a:bodyPr wrap="square">
                  <a:spAutoFit/>
                </a:bodyPr>
                <a:lstStyle/>
                <a:p>
                  <a:pPr lvl="0" algn="just">
                    <a:lnSpc>
                      <a:spcPct val="150000"/>
                    </a:lnSpc>
                    <a:spcBef>
                      <a:spcPts val="300"/>
                    </a:spcBef>
                    <a:spcAft>
                      <a:spcPts val="300"/>
                    </a:spcAft>
                  </a:pPr>
                  <a:r>
                    <a:rPr lang="vi-VN" sz="1600" smtClean="0">
                      <a:solidFill>
                        <a:srgbClr val="FAFAFA">
                          <a:lumMod val="10000"/>
                        </a:srgbClr>
                      </a:solidFill>
                      <a:latin typeface="Arial" panose="020B0604020202020204" pitchFamily="34" charset="0"/>
                    </a:rPr>
                    <a:t>Trong </a:t>
                  </a:r>
                  <a:r>
                    <a:rPr lang="vi-VN" sz="1600">
                      <a:solidFill>
                        <a:srgbClr val="FAFAFA">
                          <a:lumMod val="10000"/>
                        </a:srgbClr>
                      </a:solidFill>
                      <a:latin typeface="Arial" panose="020B0604020202020204" pitchFamily="34" charset="0"/>
                    </a:rPr>
                    <a:t>Vận dụng 2, hãy giải thích vì sao tại mỗi thời điểm chiếc máy bay di chuyển trên đường băng thì toạ độ của nó luôn có dạng </a:t>
                  </a:r>
                  <a14:m>
                    <m:oMath xmlns:m="http://schemas.openxmlformats.org/officeDocument/2006/math">
                      <m:r>
                        <a:rPr lang="vi-VN" sz="1600" i="1" smtClean="0">
                          <a:solidFill>
                            <a:srgbClr val="FAFAFA">
                              <a:lumMod val="10000"/>
                            </a:srgbClr>
                          </a:solidFill>
                          <a:latin typeface="Cambria Math" panose="02040503050406030204" pitchFamily="18" charset="0"/>
                        </a:rPr>
                        <m:t>(</m:t>
                      </m:r>
                      <m:r>
                        <a:rPr lang="vi-VN" sz="1600" i="1" smtClean="0">
                          <a:solidFill>
                            <a:srgbClr val="FAFAFA">
                              <a:lumMod val="10000"/>
                            </a:srgbClr>
                          </a:solidFill>
                          <a:latin typeface="Cambria Math" panose="02040503050406030204" pitchFamily="18" charset="0"/>
                        </a:rPr>
                        <m:t>𝑥</m:t>
                      </m:r>
                      <m:r>
                        <a:rPr lang="vi-VN" sz="1600" i="1" smtClean="0">
                          <a:solidFill>
                            <a:srgbClr val="FAFAFA">
                              <a:lumMod val="10000"/>
                            </a:srgbClr>
                          </a:solidFill>
                          <a:latin typeface="Cambria Math" panose="02040503050406030204" pitchFamily="18" charset="0"/>
                        </a:rPr>
                        <m:t>; </m:t>
                      </m:r>
                      <m:r>
                        <a:rPr lang="vi-VN" sz="1600" i="1" smtClean="0">
                          <a:solidFill>
                            <a:srgbClr val="FAFAFA">
                              <a:lumMod val="10000"/>
                            </a:srgbClr>
                          </a:solidFill>
                          <a:latin typeface="Cambria Math" panose="02040503050406030204" pitchFamily="18" charset="0"/>
                        </a:rPr>
                        <m:t>𝑦</m:t>
                      </m:r>
                      <m:r>
                        <a:rPr lang="vi-VN" sz="1600" i="1" smtClean="0">
                          <a:solidFill>
                            <a:srgbClr val="FAFAFA">
                              <a:lumMod val="10000"/>
                            </a:srgbClr>
                          </a:solidFill>
                          <a:latin typeface="Cambria Math" panose="02040503050406030204" pitchFamily="18" charset="0"/>
                        </a:rPr>
                        <m:t>; 0) </m:t>
                      </m:r>
                    </m:oMath>
                  </a14:m>
                  <a:r>
                    <a:rPr lang="vi-VN" sz="1600">
                      <a:solidFill>
                        <a:srgbClr val="FAFAFA">
                          <a:lumMod val="10000"/>
                        </a:srgbClr>
                      </a:solidFill>
                      <a:latin typeface="Arial" panose="020B0604020202020204" pitchFamily="34" charset="0"/>
                    </a:rPr>
                    <a:t>với </a:t>
                  </a:r>
                  <a14:m>
                    <m:oMath xmlns:m="http://schemas.openxmlformats.org/officeDocument/2006/math">
                      <m:r>
                        <a:rPr lang="vi-VN" sz="1600" i="1" smtClean="0">
                          <a:solidFill>
                            <a:srgbClr val="FAFAFA">
                              <a:lumMod val="10000"/>
                            </a:srgbClr>
                          </a:solidFill>
                          <a:latin typeface="Cambria Math" panose="02040503050406030204" pitchFamily="18" charset="0"/>
                        </a:rPr>
                        <m:t>𝑥</m:t>
                      </m:r>
                      <m:r>
                        <a:rPr lang="vi-VN" sz="1600" i="1" smtClean="0">
                          <a:solidFill>
                            <a:srgbClr val="FAFAFA">
                              <a:lumMod val="10000"/>
                            </a:srgbClr>
                          </a:solidFill>
                          <a:latin typeface="Cambria Math" panose="02040503050406030204" pitchFamily="18" charset="0"/>
                        </a:rPr>
                        <m:t>, </m:t>
                      </m:r>
                      <m:r>
                        <a:rPr lang="vi-VN" sz="1600" i="1" smtClean="0">
                          <a:solidFill>
                            <a:srgbClr val="FAFAFA">
                              <a:lumMod val="10000"/>
                            </a:srgbClr>
                          </a:solidFill>
                          <a:latin typeface="Cambria Math" panose="02040503050406030204" pitchFamily="18" charset="0"/>
                        </a:rPr>
                        <m:t>𝑦</m:t>
                      </m:r>
                      <m:r>
                        <a:rPr lang="vi-VN" sz="1600" i="1" smtClean="0">
                          <a:solidFill>
                            <a:srgbClr val="FAFAFA">
                              <a:lumMod val="10000"/>
                            </a:srgbClr>
                          </a:solidFill>
                          <a:latin typeface="Cambria Math" panose="02040503050406030204" pitchFamily="18" charset="0"/>
                        </a:rPr>
                        <m:t> </m:t>
                      </m:r>
                    </m:oMath>
                  </a14:m>
                  <a:r>
                    <a:rPr lang="vi-VN" sz="1600">
                      <a:solidFill>
                        <a:srgbClr val="FAFAFA">
                          <a:lumMod val="10000"/>
                        </a:srgbClr>
                      </a:solidFill>
                      <a:latin typeface="Arial" panose="020B0604020202020204" pitchFamily="34" charset="0"/>
                    </a:rPr>
                    <a:t>là hai số thực nào đó.</a:t>
                  </a:r>
                </a:p>
              </p:txBody>
            </p:sp>
          </mc:Choice>
          <mc:Fallback xmlns="">
            <p:sp>
              <p:nvSpPr>
                <p:cNvPr id="18" name="Rectangle 17"/>
                <p:cNvSpPr>
                  <a:spLocks noRot="1" noChangeAspect="1" noMove="1" noResize="1" noEditPoints="1" noAdjustHandles="1" noChangeArrowheads="1" noChangeShapeType="1" noTextEdit="1"/>
                </p:cNvSpPr>
                <p:nvPr/>
              </p:nvSpPr>
              <p:spPr>
                <a:xfrm>
                  <a:off x="440152" y="946418"/>
                  <a:ext cx="8238405" cy="830997"/>
                </a:xfrm>
                <a:prstGeom prst="rect">
                  <a:avLst/>
                </a:prstGeom>
                <a:blipFill>
                  <a:blip r:embed="rId5"/>
                  <a:stretch>
                    <a:fillRect l="-444" r="-370" b="-2920"/>
                  </a:stretch>
                </a:blipFill>
              </p:spPr>
              <p:txBody>
                <a:bodyPr/>
                <a:lstStyle/>
                <a:p>
                  <a:r>
                    <a:rPr lang="en-US">
                      <a:noFill/>
                    </a:rPr>
                    <a:t> </a:t>
                  </a:r>
                </a:p>
              </p:txBody>
            </p:sp>
          </mc:Fallback>
        </mc:AlternateContent>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002" y="2323842"/>
            <a:ext cx="2329498" cy="2353400"/>
          </a:xfrm>
          <a:prstGeom prst="rect">
            <a:avLst/>
          </a:prstGeom>
        </p:spPr>
      </p:pic>
      <p:sp>
        <p:nvSpPr>
          <p:cNvPr id="20" name="Rectangle 19"/>
          <p:cNvSpPr/>
          <p:nvPr/>
        </p:nvSpPr>
        <p:spPr>
          <a:xfrm>
            <a:off x="791276" y="1754415"/>
            <a:ext cx="903475" cy="353943"/>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700" b="1" i="1" u="sng" strike="noStrike" kern="1200" cap="none" spc="0" normalizeH="0" baseline="0" noProof="0" smtClean="0">
                <a:ln>
                  <a:noFill/>
                </a:ln>
                <a:solidFill>
                  <a:srgbClr val="C00000"/>
                </a:solidFill>
                <a:effectLst/>
                <a:uLnTx/>
                <a:uFillTx/>
                <a:latin typeface="Arial"/>
                <a:ea typeface="+mn-ea"/>
                <a:cs typeface="Arial"/>
                <a:sym typeface="Arial"/>
              </a:rPr>
              <a:t>Giải:</a:t>
            </a:r>
            <a:endParaRPr kumimoji="0" lang="en-US" sz="1700" b="1" i="1" u="sng" strike="noStrike" kern="1200" cap="none" spc="0" normalizeH="0" baseline="0" noProof="0" dirty="0">
              <a:ln>
                <a:noFill/>
              </a:ln>
              <a:solidFill>
                <a:srgbClr val="C00000"/>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126880" y="1947872"/>
                <a:ext cx="5506359" cy="2798202"/>
              </a:xfrm>
              <a:prstGeom prst="rect">
                <a:avLst/>
              </a:prstGeom>
            </p:spPr>
            <p:txBody>
              <a:bodyPr wrap="square">
                <a:spAutoFit/>
              </a:bodyPr>
              <a:lstStyle/>
              <a:p>
                <a:pPr algn="just">
                  <a:lnSpc>
                    <a:spcPct val="160000"/>
                  </a:lnSpc>
                </a:pPr>
                <a:r>
                  <a:rPr lang="en-US" sz="1600">
                    <a:latin typeface="+mn-lt"/>
                    <a:ea typeface="Arial" panose="020B0604020202020204" pitchFamily="34" charset="0"/>
                    <a:cs typeface="Times New Roman" panose="02020603050405020304" pitchFamily="18" charset="0"/>
                  </a:rPr>
                  <a:t>Theo đề bài, mặt phẳng </a:t>
                </a:r>
                <a14:m>
                  <m:oMath xmlns:m="http://schemas.openxmlformats.org/officeDocument/2006/math">
                    <m:d>
                      <m:dPr>
                        <m:ctrlPr>
                          <a:rPr lang="en-US" sz="1600" i="1">
                            <a:latin typeface="Cambria Math" panose="02040503050406030204" pitchFamily="18" charset="0"/>
                            <a:ea typeface="Arial" panose="020B0604020202020204" pitchFamily="34" charset="0"/>
                            <a:cs typeface="Times New Roman" panose="02020603050405020304" pitchFamily="18" charset="0"/>
                          </a:rPr>
                        </m:ctrlPr>
                      </m:dPr>
                      <m:e>
                        <m:r>
                          <a:rPr lang="en-US" sz="1600" i="1">
                            <a:latin typeface="Cambria Math" panose="02040503050406030204" pitchFamily="18" charset="0"/>
                            <a:ea typeface="Arial" panose="020B0604020202020204" pitchFamily="34" charset="0"/>
                            <a:cs typeface="Times New Roman" panose="02020603050405020304" pitchFamily="18" charset="0"/>
                          </a:rPr>
                          <m:t>𝑂𝑥𝑦</m:t>
                        </m:r>
                      </m:e>
                    </m:d>
                  </m:oMath>
                </a14:m>
                <a:r>
                  <a:rPr lang="en-US" sz="1600">
                    <a:latin typeface="+mn-lt"/>
                    <a:ea typeface="PMingLiU"/>
                    <a:cs typeface="Times New Roman" panose="02020603050405020304" pitchFamily="18" charset="0"/>
                  </a:rPr>
                  <a:t> trùng với mặt </a:t>
                </a:r>
                <a:r>
                  <a:rPr lang="en-US" sz="1600" smtClean="0">
                    <a:latin typeface="+mn-lt"/>
                    <a:ea typeface="PMingLiU"/>
                    <a:cs typeface="Times New Roman" panose="02020603050405020304" pitchFamily="18" charset="0"/>
                  </a:rPr>
                  <a:t>đất</a:t>
                </a:r>
                <a:endParaRPr lang="en-US" sz="1600">
                  <a:effectLst/>
                  <a:latin typeface="+mn-lt"/>
                  <a:ea typeface="Arial" panose="020B0604020202020204" pitchFamily="34" charset="0"/>
                  <a:cs typeface="Times New Roman" panose="02020603050405020304" pitchFamily="18" charset="0"/>
                </a:endParaRPr>
              </a:p>
              <a:p>
                <a:pPr algn="just">
                  <a:lnSpc>
                    <a:spcPct val="160000"/>
                  </a:lnSpc>
                </a:pPr>
                <a:r>
                  <a:rPr lang="en-US" sz="1600">
                    <a:latin typeface="+mn-lt"/>
                    <a:ea typeface="PMingLiU"/>
                    <a:cs typeface="Times New Roman" panose="02020603050405020304" pitchFamily="18" charset="0"/>
                  </a:rPr>
                  <a:t>Mà đường băng là đường cho máy bay chạy để cất, hạ cánh, do đó mà nó nằm trên mặt </a:t>
                </a:r>
                <a:r>
                  <a:rPr lang="en-US" sz="1600" smtClean="0">
                    <a:latin typeface="+mn-lt"/>
                    <a:ea typeface="PMingLiU"/>
                    <a:cs typeface="Times New Roman" panose="02020603050405020304" pitchFamily="18" charset="0"/>
                  </a:rPr>
                  <a:t>đất</a:t>
                </a:r>
              </a:p>
              <a:p>
                <a:pPr algn="just">
                  <a:lnSpc>
                    <a:spcPct val="160000"/>
                  </a:lnSpc>
                </a:pPr>
                <a:r>
                  <a:rPr lang="en-US" sz="1600" smtClean="0">
                    <a:latin typeface="+mn-lt"/>
                    <a:ea typeface="PMingLiU"/>
                    <a:cs typeface="Times New Roman" panose="02020603050405020304" pitchFamily="18" charset="0"/>
                  </a:rPr>
                  <a:t>Hay </a:t>
                </a:r>
                <a:r>
                  <a:rPr lang="en-US" sz="1600">
                    <a:latin typeface="+mn-lt"/>
                    <a:ea typeface="PMingLiU"/>
                    <a:cs typeface="Times New Roman" panose="02020603050405020304" pitchFamily="18" charset="0"/>
                  </a:rPr>
                  <a:t>nói cách khác, đường băng thuộc mặt phẳng </a:t>
                </a:r>
                <a14:m>
                  <m:oMath xmlns:m="http://schemas.openxmlformats.org/officeDocument/2006/math">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𝑂𝑥𝑦</m:t>
                        </m:r>
                      </m:e>
                    </m:d>
                  </m:oMath>
                </a14:m>
                <a:endParaRPr lang="en-US" sz="1600">
                  <a:effectLst/>
                  <a:latin typeface="+mn-lt"/>
                  <a:ea typeface="Arial" panose="020B0604020202020204" pitchFamily="34" charset="0"/>
                  <a:cs typeface="Times New Roman" panose="02020603050405020304" pitchFamily="18" charset="0"/>
                </a:endParaRPr>
              </a:p>
              <a:p>
                <a:pPr algn="just">
                  <a:lnSpc>
                    <a:spcPct val="160000"/>
                  </a:lnSpc>
                </a:pPr>
                <a:r>
                  <a:rPr lang="en-US" sz="1600">
                    <a:latin typeface="+mn-lt"/>
                    <a:ea typeface="Arial" panose="020B0604020202020204" pitchFamily="34" charset="0"/>
                    <a:cs typeface="Times New Roman" panose="02020603050405020304" pitchFamily="18" charset="0"/>
                  </a:rPr>
                  <a:t>Do đó mà khi máy bay di chuyển trên đường băng thì độ dịch chuyển trên </a:t>
                </a:r>
                <a14:m>
                  <m:oMath xmlns:m="http://schemas.openxmlformats.org/officeDocument/2006/math">
                    <m:r>
                      <a:rPr lang="en-US" sz="1600" i="1">
                        <a:latin typeface="Cambria Math" panose="02040503050406030204" pitchFamily="18" charset="0"/>
                        <a:ea typeface="Arial" panose="020B0604020202020204" pitchFamily="34" charset="0"/>
                        <a:cs typeface="Times New Roman" panose="02020603050405020304" pitchFamily="18" charset="0"/>
                      </a:rPr>
                      <m:t>𝑂𝑧</m:t>
                    </m:r>
                  </m:oMath>
                </a14:m>
                <a:r>
                  <a:rPr lang="en-US" sz="1600">
                    <a:latin typeface="+mn-lt"/>
                    <a:ea typeface="PMingLiU"/>
                    <a:cs typeface="Times New Roman" panose="02020603050405020304" pitchFamily="18" charset="0"/>
                  </a:rPr>
                  <a:t> bằng 0, nên tọa độ của nó luôn có dạng </a:t>
                </a:r>
                <a14:m>
                  <m:oMath xmlns:m="http://schemas.openxmlformats.org/officeDocument/2006/math">
                    <m:d>
                      <m:dPr>
                        <m:ctrlPr>
                          <a:rPr lang="en-US" sz="1600" i="1">
                            <a:latin typeface="Cambria Math" panose="02040503050406030204" pitchFamily="18" charset="0"/>
                            <a:ea typeface="PMingLiU"/>
                            <a:cs typeface="Times New Roman" panose="02020603050405020304" pitchFamily="18" charset="0"/>
                          </a:rPr>
                        </m:ctrlPr>
                      </m:dPr>
                      <m:e>
                        <m:r>
                          <a:rPr lang="en-US" sz="1600" i="1">
                            <a:latin typeface="Cambria Math" panose="02040503050406030204" pitchFamily="18" charset="0"/>
                            <a:ea typeface="PMingLiU"/>
                            <a:cs typeface="Times New Roman" panose="02020603050405020304" pitchFamily="18" charset="0"/>
                          </a:rPr>
                          <m:t>𝑥</m:t>
                        </m:r>
                        <m:r>
                          <a:rPr lang="en-US" sz="1600" i="1">
                            <a:latin typeface="Cambria Math" panose="02040503050406030204" pitchFamily="18" charset="0"/>
                            <a:ea typeface="PMingLiU"/>
                            <a:cs typeface="Times New Roman" panose="02020603050405020304" pitchFamily="18" charset="0"/>
                          </a:rPr>
                          <m:t>;</m:t>
                        </m:r>
                        <m:r>
                          <a:rPr lang="en-US" sz="1600" i="1">
                            <a:latin typeface="Cambria Math" panose="02040503050406030204" pitchFamily="18" charset="0"/>
                            <a:ea typeface="PMingLiU"/>
                            <a:cs typeface="Times New Roman" panose="02020603050405020304" pitchFamily="18" charset="0"/>
                          </a:rPr>
                          <m:t>𝑦</m:t>
                        </m:r>
                        <m:r>
                          <a:rPr lang="en-US" sz="1600" i="1">
                            <a:latin typeface="Cambria Math" panose="02040503050406030204" pitchFamily="18" charset="0"/>
                            <a:ea typeface="PMingLiU"/>
                            <a:cs typeface="Times New Roman" panose="02020603050405020304" pitchFamily="18" charset="0"/>
                          </a:rPr>
                          <m:t>;0</m:t>
                        </m:r>
                      </m:e>
                    </m:d>
                  </m:oMath>
                </a14:m>
                <a:r>
                  <a:rPr lang="en-US" sz="1600">
                    <a:latin typeface="+mn-lt"/>
                    <a:ea typeface="PMingLiU"/>
                    <a:cs typeface="Times New Roman" panose="02020603050405020304" pitchFamily="18" charset="0"/>
                  </a:rPr>
                  <a:t> với </a:t>
                </a:r>
                <a14:m>
                  <m:oMath xmlns:m="http://schemas.openxmlformats.org/officeDocument/2006/math">
                    <m:r>
                      <a:rPr lang="en-US" sz="1600" i="1">
                        <a:latin typeface="Cambria Math" panose="02040503050406030204" pitchFamily="18" charset="0"/>
                        <a:ea typeface="PMingLiU"/>
                        <a:cs typeface="Times New Roman" panose="02020603050405020304" pitchFamily="18" charset="0"/>
                      </a:rPr>
                      <m:t>𝑥</m:t>
                    </m:r>
                    <m:r>
                      <a:rPr lang="en-US" sz="1600" i="1">
                        <a:latin typeface="Cambria Math" panose="02040503050406030204" pitchFamily="18" charset="0"/>
                        <a:ea typeface="PMingLiU"/>
                        <a:cs typeface="Times New Roman" panose="02020603050405020304" pitchFamily="18" charset="0"/>
                      </a:rPr>
                      <m:t>, </m:t>
                    </m:r>
                    <m:r>
                      <a:rPr lang="en-US" sz="1600" i="1">
                        <a:latin typeface="Cambria Math" panose="02040503050406030204" pitchFamily="18" charset="0"/>
                        <a:ea typeface="PMingLiU"/>
                        <a:cs typeface="Times New Roman" panose="02020603050405020304" pitchFamily="18" charset="0"/>
                      </a:rPr>
                      <m:t>𝑦</m:t>
                    </m:r>
                  </m:oMath>
                </a14:m>
                <a:r>
                  <a:rPr lang="en-US" sz="1600">
                    <a:latin typeface="+mn-lt"/>
                    <a:ea typeface="PMingLiU"/>
                    <a:cs typeface="Times New Roman" panose="02020603050405020304" pitchFamily="18" charset="0"/>
                  </a:rPr>
                  <a:t> là hai số thực nào đó.</a:t>
                </a:r>
                <a:endParaRPr lang="en-US" sz="16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126880" y="1947872"/>
                <a:ext cx="5506359" cy="2798202"/>
              </a:xfrm>
              <a:prstGeom prst="rect">
                <a:avLst/>
              </a:prstGeom>
              <a:blipFill>
                <a:blip r:embed="rId7"/>
                <a:stretch>
                  <a:fillRect l="-664" r="-554" b="-1961"/>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anim calcmode="lin" valueType="num">
                                      <p:cBhvr>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anim calcmode="lin" valueType="num">
                                      <p:cBhvr>
                                        <p:cTn id="3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anim calcmode="lin" valueType="num">
                                      <p:cBhvr>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anim calcmode="lin" valueType="num">
                                      <p:cBhvr>
                                        <p:cTn id="4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grpSp>
        <p:nvGrpSpPr>
          <p:cNvPr id="1100" name="Google Shape;1100;p64"/>
          <p:cNvGrpSpPr/>
          <p:nvPr/>
        </p:nvGrpSpPr>
        <p:grpSpPr>
          <a:xfrm rot="-729661">
            <a:off x="120608" y="4327023"/>
            <a:ext cx="806393" cy="818123"/>
            <a:chOff x="335988" y="3393302"/>
            <a:chExt cx="1236351" cy="1254523"/>
          </a:xfrm>
        </p:grpSpPr>
        <p:sp>
          <p:nvSpPr>
            <p:cNvPr id="1101" name="Google Shape;1101;p64"/>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02" name="Google Shape;1102;p64"/>
            <p:cNvPicPr preferRelativeResize="0"/>
            <p:nvPr/>
          </p:nvPicPr>
          <p:blipFill>
            <a:blip r:embed="rId3">
              <a:alphaModFix/>
            </a:blip>
            <a:stretch>
              <a:fillRect/>
            </a:stretch>
          </p:blipFill>
          <p:spPr>
            <a:xfrm>
              <a:off x="335987" y="3393306"/>
              <a:ext cx="1236351" cy="1254519"/>
            </a:xfrm>
            <a:prstGeom prst="rect">
              <a:avLst/>
            </a:prstGeom>
            <a:noFill/>
            <a:ln>
              <a:noFill/>
            </a:ln>
          </p:spPr>
        </p:pic>
      </p:grpSp>
      <p:grpSp>
        <p:nvGrpSpPr>
          <p:cNvPr id="1103" name="Google Shape;1103;p64"/>
          <p:cNvGrpSpPr/>
          <p:nvPr/>
        </p:nvGrpSpPr>
        <p:grpSpPr>
          <a:xfrm rot="-796891">
            <a:off x="7988828" y="79764"/>
            <a:ext cx="965758" cy="857127"/>
            <a:chOff x="9656" y="159686"/>
            <a:chExt cx="1608914" cy="1427937"/>
          </a:xfrm>
        </p:grpSpPr>
        <p:sp>
          <p:nvSpPr>
            <p:cNvPr id="1104" name="Google Shape;1104;p64"/>
            <p:cNvSpPr/>
            <p:nvPr/>
          </p:nvSpPr>
          <p:spPr>
            <a:xfrm rot="-1058263">
              <a:off x="140032" y="338788"/>
              <a:ext cx="1348162" cy="1069735"/>
            </a:xfrm>
            <a:custGeom>
              <a:avLst/>
              <a:gdLst/>
              <a:ahLst/>
              <a:cxnLst/>
              <a:rect l="l" t="t" r="r" b="b"/>
              <a:pathLst>
                <a:path w="53926" h="42789" extrusionOk="0">
                  <a:moveTo>
                    <a:pt x="19761" y="41868"/>
                  </a:moveTo>
                  <a:lnTo>
                    <a:pt x="0" y="27800"/>
                  </a:lnTo>
                  <a:lnTo>
                    <a:pt x="9211" y="0"/>
                  </a:lnTo>
                  <a:lnTo>
                    <a:pt x="33075" y="3098"/>
                  </a:lnTo>
                  <a:lnTo>
                    <a:pt x="53926" y="15072"/>
                  </a:lnTo>
                  <a:lnTo>
                    <a:pt x="44715" y="42789"/>
                  </a:lnTo>
                  <a:close/>
                </a:path>
              </a:pathLst>
            </a:custGeom>
            <a:solidFill>
              <a:schemeClr val="lt1"/>
            </a:solidFill>
            <a:ln w="114300" cap="flat" cmpd="sng">
              <a:solidFill>
                <a:schemeClr val="accent3"/>
              </a:solidFill>
              <a:prstDash val="solid"/>
              <a:round/>
              <a:headEnd type="none" w="med" len="med"/>
              <a:tailEnd type="none" w="med" len="med"/>
            </a:ln>
            <a:effectLst>
              <a:outerShdw blurRad="57150" dist="19050" dir="5400000" algn="bl" rotWithShape="0">
                <a:schemeClr val="dk1">
                  <a:alpha val="50000"/>
                </a:schemeClr>
              </a:outerShdw>
            </a:effectLst>
          </p:spPr>
        </p:sp>
        <p:pic>
          <p:nvPicPr>
            <p:cNvPr id="1105" name="Google Shape;1105;p64"/>
            <p:cNvPicPr preferRelativeResize="0"/>
            <p:nvPr/>
          </p:nvPicPr>
          <p:blipFill>
            <a:blip r:embed="rId4">
              <a:alphaModFix/>
            </a:blip>
            <a:stretch>
              <a:fillRect/>
            </a:stretch>
          </p:blipFill>
          <p:spPr>
            <a:xfrm>
              <a:off x="219225" y="363900"/>
              <a:ext cx="1189799" cy="1045549"/>
            </a:xfrm>
            <a:prstGeom prst="rect">
              <a:avLst/>
            </a:prstGeom>
            <a:noFill/>
            <a:ln>
              <a:noFill/>
            </a:ln>
          </p:spPr>
        </p:pic>
      </p:grpSp>
      <p:sp>
        <p:nvSpPr>
          <p:cNvPr id="15" name="Google Shape;366;p33"/>
          <p:cNvSpPr txBox="1">
            <a:spLocks noGrp="1"/>
          </p:cNvSpPr>
          <p:nvPr>
            <p:ph type="title"/>
          </p:nvPr>
        </p:nvSpPr>
        <p:spPr>
          <a:xfrm>
            <a:off x="656997" y="471972"/>
            <a:ext cx="5315038" cy="572700"/>
          </a:xfrm>
          <a:prstGeom prst="rect">
            <a:avLst/>
          </a:prstGeom>
        </p:spPr>
        <p:txBody>
          <a:bodyPr spcFirstLastPara="1" wrap="square" lIns="91425" tIns="91425" rIns="91425" bIns="91425" anchor="t" anchorCtr="0">
            <a:noAutofit/>
          </a:bodyPr>
          <a:lstStyle/>
          <a:p>
            <a:pPr lvl="0" algn="l"/>
            <a:r>
              <a:rPr lang="vi-VN" sz="3700" b="1">
                <a:latin typeface="+mn-lt"/>
              </a:rPr>
              <a:t>HƯỚNG DẪN VỀ NHÀ</a:t>
            </a:r>
            <a:endParaRPr lang="en-US" sz="3700" b="1">
              <a:latin typeface="+mn-lt"/>
            </a:endParaRPr>
          </a:p>
        </p:txBody>
      </p:sp>
      <p:grpSp>
        <p:nvGrpSpPr>
          <p:cNvPr id="3" name="Group 2"/>
          <p:cNvGrpSpPr/>
          <p:nvPr/>
        </p:nvGrpSpPr>
        <p:grpSpPr>
          <a:xfrm>
            <a:off x="754206" y="1415331"/>
            <a:ext cx="7717500" cy="3134009"/>
            <a:chOff x="754206" y="1415331"/>
            <a:chExt cx="7717500" cy="3134009"/>
          </a:xfrm>
        </p:grpSpPr>
        <p:sp>
          <p:nvSpPr>
            <p:cNvPr id="1096" name="Google Shape;1096;p64"/>
            <p:cNvSpPr txBox="1"/>
            <p:nvPr/>
          </p:nvSpPr>
          <p:spPr>
            <a:xfrm>
              <a:off x="754206" y="1415331"/>
              <a:ext cx="7717500" cy="3134009"/>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i="1">
                <a:solidFill>
                  <a:schemeClr val="dk1"/>
                </a:solidFill>
                <a:latin typeface="Barlow"/>
                <a:ea typeface="Barlow"/>
                <a:cs typeface="Barlow"/>
                <a:sym typeface="Barlow"/>
              </a:endParaRPr>
            </a:p>
          </p:txBody>
        </p:sp>
        <p:sp>
          <p:nvSpPr>
            <p:cNvPr id="16" name="Rectangle 15"/>
            <p:cNvSpPr/>
            <p:nvPr/>
          </p:nvSpPr>
          <p:spPr>
            <a:xfrm>
              <a:off x="1027172" y="1657806"/>
              <a:ext cx="3838711" cy="496996"/>
            </a:xfrm>
            <a:prstGeom prst="rect">
              <a:avLst/>
            </a:prstGeom>
          </p:spPr>
          <p:txBody>
            <a:bodyPr wrap="square">
              <a:spAutoFit/>
            </a:bodyPr>
            <a:lstStyle/>
            <a:p>
              <a:pPr marL="342900" marR="0" lvl="0" indent="-342900" algn="just" defTabSz="45720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000" b="0" i="0" u="none" strike="noStrike" kern="0" cap="none" spc="0" normalizeH="0" baseline="0" noProof="0" smtClean="0">
                  <a:ln>
                    <a:noFill/>
                  </a:ln>
                  <a:solidFill>
                    <a:sysClr val="windowText" lastClr="000000"/>
                  </a:solidFill>
                  <a:effectLst/>
                  <a:uLnTx/>
                  <a:uFillTx/>
                  <a:ea typeface="+mn-ea"/>
                </a:rPr>
                <a:t>Ôn </a:t>
              </a:r>
              <a:r>
                <a:rPr kumimoji="0" lang="en-US" sz="2000" b="0" i="0" u="none" strike="noStrike" kern="0" cap="none" spc="0" normalizeH="0" baseline="0" noProof="0" dirty="0" err="1">
                  <a:ln>
                    <a:noFill/>
                  </a:ln>
                  <a:solidFill>
                    <a:sysClr val="windowText" lastClr="000000"/>
                  </a:solidFill>
                  <a:effectLst/>
                  <a:uLnTx/>
                  <a:uFillTx/>
                  <a:ea typeface="+mn-ea"/>
                </a:rPr>
                <a:t>tập</a:t>
              </a:r>
              <a:r>
                <a:rPr kumimoji="0" lang="en-US" sz="2000" b="0" i="0" u="none" strike="noStrike" kern="0" cap="none" spc="0" normalizeH="0" baseline="0" noProof="0" dirty="0">
                  <a:ln>
                    <a:noFill/>
                  </a:ln>
                  <a:solidFill>
                    <a:sysClr val="windowText" lastClr="000000"/>
                  </a:solidFill>
                  <a:effectLst/>
                  <a:uLnTx/>
                  <a:uFillTx/>
                  <a:ea typeface="+mn-ea"/>
                </a:rPr>
                <a:t> </a:t>
              </a:r>
              <a:r>
                <a:rPr kumimoji="0" lang="en-US" sz="2000" b="0" i="0" u="none" strike="noStrike" kern="0" cap="none" spc="0" normalizeH="0" baseline="0" noProof="0" dirty="0" err="1">
                  <a:ln>
                    <a:noFill/>
                  </a:ln>
                  <a:solidFill>
                    <a:sysClr val="windowText" lastClr="000000"/>
                  </a:solidFill>
                  <a:effectLst/>
                  <a:uLnTx/>
                  <a:uFillTx/>
                  <a:ea typeface="+mn-ea"/>
                </a:rPr>
                <a:t>kiến</a:t>
              </a:r>
              <a:r>
                <a:rPr kumimoji="0" lang="en-US" sz="2000" b="0" i="0" u="none" strike="noStrike" kern="0" cap="none" spc="0" normalizeH="0" baseline="0" noProof="0" dirty="0">
                  <a:ln>
                    <a:noFill/>
                  </a:ln>
                  <a:solidFill>
                    <a:sysClr val="windowText" lastClr="000000"/>
                  </a:solidFill>
                  <a:effectLst/>
                  <a:uLnTx/>
                  <a:uFillTx/>
                  <a:ea typeface="+mn-ea"/>
                </a:rPr>
                <a:t> </a:t>
              </a:r>
              <a:r>
                <a:rPr kumimoji="0" lang="en-US" sz="2000" b="0" i="0" u="none" strike="noStrike" kern="0" cap="none" spc="0" normalizeH="0" baseline="0" noProof="0" dirty="0" err="1">
                  <a:ln>
                    <a:noFill/>
                  </a:ln>
                  <a:solidFill>
                    <a:sysClr val="windowText" lastClr="000000"/>
                  </a:solidFill>
                  <a:effectLst/>
                  <a:uLnTx/>
                  <a:uFillTx/>
                  <a:ea typeface="+mn-ea"/>
                </a:rPr>
                <a:t>thức</a:t>
              </a:r>
              <a:r>
                <a:rPr kumimoji="0" lang="en-US" sz="2000" b="0" i="0" u="none" strike="noStrike" kern="0" cap="none" spc="0" normalizeH="0" baseline="0" noProof="0" dirty="0">
                  <a:ln>
                    <a:noFill/>
                  </a:ln>
                  <a:solidFill>
                    <a:sysClr val="windowText" lastClr="000000"/>
                  </a:solidFill>
                  <a:effectLst/>
                  <a:uLnTx/>
                  <a:uFillTx/>
                  <a:ea typeface="+mn-ea"/>
                </a:rPr>
                <a:t> </a:t>
              </a:r>
              <a:r>
                <a:rPr kumimoji="0" lang="en-US" sz="2000" b="0" i="0" u="none" strike="noStrike" kern="0" cap="none" spc="0" normalizeH="0" baseline="0" noProof="0" err="1">
                  <a:ln>
                    <a:noFill/>
                  </a:ln>
                  <a:solidFill>
                    <a:sysClr val="windowText" lastClr="000000"/>
                  </a:solidFill>
                  <a:effectLst/>
                  <a:uLnTx/>
                  <a:uFillTx/>
                  <a:ea typeface="+mn-ea"/>
                </a:rPr>
                <a:t>đã</a:t>
              </a:r>
              <a:r>
                <a:rPr kumimoji="0" lang="en-US" sz="2000" b="0" i="0" u="none" strike="noStrike" kern="0" cap="none" spc="0" normalizeH="0" baseline="0" noProof="0">
                  <a:ln>
                    <a:noFill/>
                  </a:ln>
                  <a:solidFill>
                    <a:sysClr val="windowText" lastClr="000000"/>
                  </a:solidFill>
                  <a:effectLst/>
                  <a:uLnTx/>
                  <a:uFillTx/>
                  <a:ea typeface="+mn-ea"/>
                </a:rPr>
                <a:t> </a:t>
              </a:r>
              <a:r>
                <a:rPr kumimoji="0" lang="en-US" sz="2000" b="0" i="0" u="none" strike="noStrike" kern="0" cap="none" spc="0" normalizeH="0" baseline="0" noProof="0" smtClean="0">
                  <a:ln>
                    <a:noFill/>
                  </a:ln>
                  <a:solidFill>
                    <a:sysClr val="windowText" lastClr="000000"/>
                  </a:solidFill>
                  <a:effectLst/>
                  <a:uLnTx/>
                  <a:uFillTx/>
                  <a:ea typeface="+mn-ea"/>
                </a:rPr>
                <a:t>học.</a:t>
              </a:r>
              <a:endParaRPr kumimoji="0" lang="en-US" sz="2000" b="0" i="0" u="none" strike="noStrike" kern="0" cap="none" spc="0" normalizeH="0" baseline="0" noProof="0" dirty="0">
                <a:ln>
                  <a:noFill/>
                </a:ln>
                <a:solidFill>
                  <a:sysClr val="windowText" lastClr="000000"/>
                </a:solidFill>
                <a:effectLst/>
                <a:uLnTx/>
                <a:uFillTx/>
                <a:ea typeface="+mn-ea"/>
              </a:endParaRPr>
            </a:p>
          </p:txBody>
        </p:sp>
        <p:sp>
          <p:nvSpPr>
            <p:cNvPr id="17" name="Rectangle 16"/>
            <p:cNvSpPr/>
            <p:nvPr/>
          </p:nvSpPr>
          <p:spPr>
            <a:xfrm>
              <a:off x="1027172" y="2493365"/>
              <a:ext cx="5071295" cy="496996"/>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000">
                  <a:latin typeface="Arial" panose="020B0604020202020204" pitchFamily="34" charset="0"/>
                  <a:ea typeface="Times New Roman" panose="02020603050405020304" pitchFamily="18" charset="0"/>
                  <a:cs typeface="Times New Roman" panose="02020603050405020304" pitchFamily="18" charset="0"/>
                </a:rPr>
                <a:t>Hoàn thành bài tập </a:t>
              </a:r>
              <a:r>
                <a:rPr lang="vi-VN" sz="2000" smtClean="0">
                  <a:latin typeface="Arial" panose="020B0604020202020204" pitchFamily="34" charset="0"/>
                  <a:ea typeface="Times New Roman" panose="02020603050405020304" pitchFamily="18" charset="0"/>
                  <a:cs typeface="Times New Roman" panose="02020603050405020304" pitchFamily="18" charset="0"/>
                </a:rPr>
                <a:t>trong SBT</a:t>
              </a:r>
              <a:r>
                <a:rPr lang="en-US" sz="2000" smtClean="0">
                  <a:latin typeface="Arial" panose="020B0604020202020204" pitchFamily="34" charset="0"/>
                  <a:ea typeface="Times New Roman" panose="02020603050405020304" pitchFamily="18" charset="0"/>
                  <a:cs typeface="Times New Roman" panose="02020603050405020304" pitchFamily="18" charset="0"/>
                </a:rPr>
                <a:t>.</a:t>
              </a:r>
              <a:endParaRPr lang="en-US" sz="2000" b="1" i="1" dirty="0">
                <a:ea typeface="DengXian"/>
                <a:cs typeface="Times New Roman" panose="02020603050405020304" pitchFamily="18" charset="0"/>
              </a:endParaRPr>
            </a:p>
          </p:txBody>
        </p:sp>
        <p:sp>
          <p:nvSpPr>
            <p:cNvPr id="18" name="Rectangle 17"/>
            <p:cNvSpPr/>
            <p:nvPr/>
          </p:nvSpPr>
          <p:spPr>
            <a:xfrm>
              <a:off x="1027172" y="3328924"/>
              <a:ext cx="7154720" cy="1015663"/>
            </a:xfrm>
            <a:prstGeom prst="rect">
              <a:avLst/>
            </a:prstGeom>
          </p:spPr>
          <p:txBody>
            <a:bodyPr wrap="square">
              <a:spAutoFit/>
            </a:bodyPr>
            <a:lstStyle/>
            <a:p>
              <a:pPr marL="342900" indent="-342900" algn="just" defTabSz="457200">
                <a:lnSpc>
                  <a:spcPct val="150000"/>
                </a:lnSpc>
                <a:buClrTx/>
                <a:buFont typeface="Wingdings" panose="05000000000000000000" pitchFamily="2" charset="2"/>
                <a:buChar char="q"/>
                <a:defRPr/>
              </a:pPr>
              <a:r>
                <a:rPr lang="en-US" sz="200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Đọc</a:t>
              </a:r>
              <a:r>
                <a:rPr lang="en-US" sz="20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0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chuẩn</a:t>
              </a:r>
              <a:r>
                <a:rPr lang="en-US" sz="20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bị</a:t>
              </a:r>
              <a:r>
                <a:rPr lang="en-US" sz="20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kern="1200" err="1">
                  <a:solidFill>
                    <a:prstClr val="black"/>
                  </a:solidFill>
                  <a:latin typeface="Arial" panose="020B0604020202020204" pitchFamily="34" charset="0"/>
                  <a:ea typeface="Times New Roman" panose="02020603050405020304" pitchFamily="18" charset="0"/>
                  <a:cs typeface="Arial" panose="020B0604020202020204" pitchFamily="34" charset="0"/>
                </a:rPr>
                <a:t>trước</a:t>
              </a:r>
              <a:r>
                <a:rPr lang="en-US" sz="2000" kern="12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0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a:t>
              </a:r>
              <a:r>
                <a:rPr lang="en-US" sz="20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8: </a:t>
              </a:r>
              <a:r>
                <a:rPr lang="vi-VN" sz="20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Biểu thức tọa độ của các phép toán </a:t>
              </a:r>
              <a:r>
                <a:rPr lang="vi-VN" sz="20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vectơ</a:t>
              </a:r>
              <a:r>
                <a:rPr lang="en-US" sz="2000" b="1" i="1" kern="120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000" b="1" kern="1200" dirty="0">
                <a:solidFill>
                  <a:prstClr val="black"/>
                </a:solidFill>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31" name="Google Shape;431;p36"/>
          <p:cNvGrpSpPr/>
          <p:nvPr/>
        </p:nvGrpSpPr>
        <p:grpSpPr>
          <a:xfrm>
            <a:off x="7963482" y="-354326"/>
            <a:ext cx="870417" cy="858645"/>
            <a:chOff x="8397275" y="2953713"/>
            <a:chExt cx="1302374" cy="1294050"/>
          </a:xfrm>
        </p:grpSpPr>
        <p:sp>
          <p:nvSpPr>
            <p:cNvPr id="432" name="Google Shape;432;p36"/>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3" name="Google Shape;433;p36"/>
            <p:cNvPicPr preferRelativeResize="0"/>
            <p:nvPr/>
          </p:nvPicPr>
          <p:blipFill>
            <a:blip r:embed="rId3">
              <a:alphaModFix/>
            </a:blip>
            <a:stretch>
              <a:fillRect/>
            </a:stretch>
          </p:blipFill>
          <p:spPr>
            <a:xfrm>
              <a:off x="8397275" y="2953713"/>
              <a:ext cx="1302374" cy="1294050"/>
            </a:xfrm>
            <a:prstGeom prst="rect">
              <a:avLst/>
            </a:prstGeom>
            <a:noFill/>
            <a:ln>
              <a:noFill/>
            </a:ln>
          </p:spPr>
        </p:pic>
      </p:grpSp>
      <p:grpSp>
        <p:nvGrpSpPr>
          <p:cNvPr id="434" name="Google Shape;434;p36"/>
          <p:cNvGrpSpPr/>
          <p:nvPr/>
        </p:nvGrpSpPr>
        <p:grpSpPr>
          <a:xfrm rot="861438">
            <a:off x="73819" y="4516661"/>
            <a:ext cx="933742" cy="712986"/>
            <a:chOff x="335988" y="3393302"/>
            <a:chExt cx="1236351" cy="1254523"/>
          </a:xfrm>
        </p:grpSpPr>
        <p:sp>
          <p:nvSpPr>
            <p:cNvPr id="435" name="Google Shape;435;p36"/>
            <p:cNvSpPr/>
            <p:nvPr/>
          </p:nvSpPr>
          <p:spPr>
            <a:xfrm>
              <a:off x="357910" y="3393302"/>
              <a:ext cx="1192508" cy="1225707"/>
            </a:xfrm>
            <a:custGeom>
              <a:avLst/>
              <a:gdLst/>
              <a:ahLst/>
              <a:cxnLst/>
              <a:rect l="l" t="t" r="r" b="b"/>
              <a:pathLst>
                <a:path w="957838" h="984504" extrusionOk="0">
                  <a:moveTo>
                    <a:pt x="478967" y="0"/>
                  </a:moveTo>
                  <a:lnTo>
                    <a:pt x="0" y="830199"/>
                  </a:lnTo>
                  <a:lnTo>
                    <a:pt x="478967" y="984504"/>
                  </a:lnTo>
                  <a:lnTo>
                    <a:pt x="957839" y="830199"/>
                  </a:ln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436" name="Google Shape;436;p36"/>
            <p:cNvPicPr preferRelativeResize="0"/>
            <p:nvPr/>
          </p:nvPicPr>
          <p:blipFill>
            <a:blip r:embed="rId4">
              <a:alphaModFix/>
            </a:blip>
            <a:stretch>
              <a:fillRect/>
            </a:stretch>
          </p:blipFill>
          <p:spPr>
            <a:xfrm>
              <a:off x="335987" y="3393306"/>
              <a:ext cx="1236351" cy="1254519"/>
            </a:xfrm>
            <a:prstGeom prst="rect">
              <a:avLst/>
            </a:prstGeom>
            <a:noFill/>
            <a:ln>
              <a:noFill/>
            </a:ln>
          </p:spPr>
        </p:pic>
      </p:grpSp>
      <mc:AlternateContent xmlns:mc="http://schemas.openxmlformats.org/markup-compatibility/2006" xmlns:a14="http://schemas.microsoft.com/office/drawing/2010/main">
        <mc:Choice Requires="a14">
          <p:sp>
            <p:nvSpPr>
              <p:cNvPr id="14" name="Rectangle 13"/>
              <p:cNvSpPr/>
              <p:nvPr/>
            </p:nvSpPr>
            <p:spPr>
              <a:xfrm>
                <a:off x="463163" y="474623"/>
                <a:ext cx="8370736" cy="1950277"/>
              </a:xfrm>
              <a:prstGeom prst="rect">
                <a:avLst/>
              </a:prstGeom>
            </p:spPr>
            <p:txBody>
              <a:bodyPr wrap="square">
                <a:spAutoFit/>
              </a:bodyPr>
              <a:lstStyle/>
              <a:p>
                <a:pPr marL="341313" lvl="0" indent="-341313" algn="just" defTabSz="1828800">
                  <a:lnSpc>
                    <a:spcPct val="150000"/>
                  </a:lnSpc>
                  <a:buClr>
                    <a:srgbClr val="C00000"/>
                  </a:buClr>
                  <a:buFont typeface="Wingdings" panose="05000000000000000000" pitchFamily="2" charset="2"/>
                  <a:buChar char="q"/>
                  <a:defRPr/>
                </a:pPr>
                <a:r>
                  <a:rPr kumimoji="0" lang="en-US" sz="2000" b="1" i="0" u="none" strike="noStrike" kern="0" cap="none" spc="0" normalizeH="0" baseline="0" noProof="0" smtClean="0">
                    <a:ln>
                      <a:noFill/>
                    </a:ln>
                    <a:solidFill>
                      <a:srgbClr val="C00000"/>
                    </a:solidFill>
                    <a:effectLst/>
                    <a:uLnTx/>
                    <a:uFillTx/>
                    <a:ea typeface="Dotum" panose="020B0600000101010101" pitchFamily="34" charset="-127"/>
                    <a:cs typeface="Times New Roman" panose="02020603050405020304" pitchFamily="18" charset="0"/>
                  </a:rPr>
                  <a:t>HĐ1</a:t>
                </a:r>
                <a:r>
                  <a:rPr kumimoji="0" lang="en-US" sz="2000" b="0" i="0" u="none" strike="noStrike" kern="0" cap="none" spc="0" normalizeH="0" baseline="0" noProof="0">
                    <a:ln>
                      <a:noFill/>
                    </a:ln>
                    <a:solidFill>
                      <a:srgbClr val="C00000"/>
                    </a:solidFill>
                    <a:effectLst/>
                    <a:uLnTx/>
                    <a:uFillTx/>
                    <a:ea typeface="Dotum" panose="020B0600000101010101" pitchFamily="34" charset="-127"/>
                    <a:cs typeface="Times New Roman" panose="02020603050405020304" pitchFamily="18" charset="0"/>
                  </a:rPr>
                  <a:t>:</a:t>
                </a:r>
                <a:r>
                  <a:rPr kumimoji="0" lang="en-US" sz="2000" b="0" i="0" u="none" strike="noStrike" kern="0" cap="none" spc="0" normalizeH="0" baseline="0" noProof="0">
                    <a:ln>
                      <a:noFill/>
                    </a:ln>
                    <a:solidFill>
                      <a:srgbClr val="F7F7F7">
                        <a:lumMod val="10000"/>
                      </a:srgbClr>
                    </a:solidFill>
                    <a:effectLst/>
                    <a:uLnTx/>
                    <a:uFillTx/>
                    <a:ea typeface="Dotum" panose="020B0600000101010101" pitchFamily="34" charset="-127"/>
                    <a:cs typeface="Times New Roman" panose="02020603050405020304" pitchFamily="18" charset="0"/>
                  </a:rPr>
                  <a:t> </a:t>
                </a:r>
                <a:r>
                  <a:rPr lang="vi-VN" sz="2000" b="1" i="1">
                    <a:solidFill>
                      <a:sysClr val="windowText" lastClr="000000"/>
                    </a:solidFill>
                    <a:ea typeface="+mn-ea"/>
                  </a:rPr>
                  <a:t>Hình thành khái niệm hệ trục toạ độ trong không gian</a:t>
                </a:r>
                <a:r>
                  <a:rPr lang="vi-VN" sz="2000">
                    <a:solidFill>
                      <a:sysClr val="windowText" lastClr="000000"/>
                    </a:solidFill>
                    <a:ea typeface="+mn-ea"/>
                  </a:rPr>
                  <a:t> </a:t>
                </a:r>
                <a:endParaRPr lang="en-US" sz="2000" smtClean="0">
                  <a:solidFill>
                    <a:sysClr val="windowText" lastClr="000000"/>
                  </a:solidFill>
                  <a:ea typeface="+mn-ea"/>
                </a:endParaRPr>
              </a:p>
              <a:p>
                <a:pPr lvl="0" algn="just" defTabSz="1828800">
                  <a:lnSpc>
                    <a:spcPct val="150000"/>
                  </a:lnSpc>
                  <a:buClr>
                    <a:srgbClr val="C00000"/>
                  </a:buClr>
                  <a:defRPr/>
                </a:pPr>
                <a:r>
                  <a:rPr lang="vi-VN" sz="2000" smtClean="0">
                    <a:solidFill>
                      <a:sysClr val="windowText" lastClr="000000"/>
                    </a:solidFill>
                    <a:ea typeface="+mn-ea"/>
                  </a:rPr>
                  <a:t>Trong </a:t>
                </a:r>
                <a:r>
                  <a:rPr lang="vi-VN" sz="2000">
                    <a:solidFill>
                      <a:sysClr val="windowText" lastClr="000000"/>
                    </a:solidFill>
                    <a:ea typeface="+mn-ea"/>
                  </a:rPr>
                  <a:t>không gian, xét ba trục </a:t>
                </a:r>
                <a14:m>
                  <m:oMath xmlns:m="http://schemas.openxmlformats.org/officeDocument/2006/math">
                    <m:r>
                      <a:rPr lang="vi-VN" sz="2000" i="1" smtClean="0">
                        <a:solidFill>
                          <a:sysClr val="windowText" lastClr="000000"/>
                        </a:solidFill>
                        <a:latin typeface="Cambria Math" panose="02040503050406030204" pitchFamily="18" charset="0"/>
                        <a:ea typeface="+mn-ea"/>
                      </a:rPr>
                      <m:t>𝑂𝑥</m:t>
                    </m:r>
                    <m:r>
                      <a:rPr lang="vi-VN" sz="2000" i="1" smtClean="0">
                        <a:solidFill>
                          <a:sysClr val="windowText" lastClr="000000"/>
                        </a:solidFill>
                        <a:latin typeface="Cambria Math" panose="02040503050406030204" pitchFamily="18" charset="0"/>
                        <a:ea typeface="+mn-ea"/>
                      </a:rPr>
                      <m:t>, </m:t>
                    </m:r>
                    <m:r>
                      <a:rPr lang="vi-VN" sz="2000" i="1" smtClean="0">
                        <a:solidFill>
                          <a:sysClr val="windowText" lastClr="000000"/>
                        </a:solidFill>
                        <a:latin typeface="Cambria Math" panose="02040503050406030204" pitchFamily="18" charset="0"/>
                        <a:ea typeface="+mn-ea"/>
                      </a:rPr>
                      <m:t>𝑂𝑦</m:t>
                    </m:r>
                    <m:r>
                      <a:rPr lang="vi-VN" sz="2000" i="1" smtClean="0">
                        <a:solidFill>
                          <a:sysClr val="windowText" lastClr="000000"/>
                        </a:solidFill>
                        <a:latin typeface="Cambria Math" panose="02040503050406030204" pitchFamily="18" charset="0"/>
                        <a:ea typeface="+mn-ea"/>
                      </a:rPr>
                      <m:t>, </m:t>
                    </m:r>
                    <m:r>
                      <a:rPr lang="vi-VN" sz="2000" i="1" smtClean="0">
                        <a:solidFill>
                          <a:sysClr val="windowText" lastClr="000000"/>
                        </a:solidFill>
                        <a:latin typeface="Cambria Math" panose="02040503050406030204" pitchFamily="18" charset="0"/>
                        <a:ea typeface="+mn-ea"/>
                      </a:rPr>
                      <m:t>𝑂𝑧</m:t>
                    </m:r>
                    <m:r>
                      <a:rPr lang="vi-VN" sz="2000" i="1" smtClean="0">
                        <a:solidFill>
                          <a:sysClr val="windowText" lastClr="000000"/>
                        </a:solidFill>
                        <a:latin typeface="Cambria Math" panose="02040503050406030204" pitchFamily="18" charset="0"/>
                        <a:ea typeface="+mn-ea"/>
                      </a:rPr>
                      <m:t> </m:t>
                    </m:r>
                  </m:oMath>
                </a14:m>
                <a:r>
                  <a:rPr lang="vi-VN" sz="2000">
                    <a:solidFill>
                      <a:sysClr val="windowText" lastClr="000000"/>
                    </a:solidFill>
                    <a:ea typeface="+mn-ea"/>
                  </a:rPr>
                  <a:t>có chung gốc </a:t>
                </a:r>
                <a14:m>
                  <m:oMath xmlns:m="http://schemas.openxmlformats.org/officeDocument/2006/math">
                    <m:r>
                      <a:rPr lang="vi-VN" sz="2000" i="1" smtClean="0">
                        <a:solidFill>
                          <a:sysClr val="windowText" lastClr="000000"/>
                        </a:solidFill>
                        <a:latin typeface="Cambria Math" panose="02040503050406030204" pitchFamily="18" charset="0"/>
                        <a:ea typeface="+mn-ea"/>
                      </a:rPr>
                      <m:t>𝑂</m:t>
                    </m:r>
                  </m:oMath>
                </a14:m>
                <a:r>
                  <a:rPr lang="vi-VN" sz="2000">
                    <a:solidFill>
                      <a:sysClr val="windowText" lastClr="000000"/>
                    </a:solidFill>
                    <a:ea typeface="+mn-ea"/>
                  </a:rPr>
                  <a:t> và đôi một vuông góc với nhau. Gọi </a:t>
                </a:r>
                <a14:m>
                  <m:oMath xmlns:m="http://schemas.openxmlformats.org/officeDocument/2006/math">
                    <m:acc>
                      <m:accPr>
                        <m:chr m:val="⃗"/>
                        <m:ctrlPr>
                          <a:rPr lang="vi-VN" sz="2000" i="1" smtClean="0">
                            <a:solidFill>
                              <a:sysClr val="windowText" lastClr="000000"/>
                            </a:solidFill>
                            <a:latin typeface="Cambria Math" panose="02040503050406030204" pitchFamily="18" charset="0"/>
                            <a:ea typeface="+mn-ea"/>
                          </a:rPr>
                        </m:ctrlPr>
                      </m:accPr>
                      <m:e>
                        <m:r>
                          <a:rPr lang="en-US" sz="2000" b="0" i="1" smtClean="0">
                            <a:solidFill>
                              <a:sysClr val="windowText" lastClr="000000"/>
                            </a:solidFill>
                            <a:latin typeface="Cambria Math" panose="02040503050406030204" pitchFamily="18" charset="0"/>
                            <a:ea typeface="+mn-ea"/>
                          </a:rPr>
                          <m:t>𝑖</m:t>
                        </m:r>
                      </m:e>
                    </m:acc>
                    <m:r>
                      <a:rPr lang="en-US" sz="2000" b="0" i="1" smtClean="0">
                        <a:solidFill>
                          <a:sysClr val="windowText" lastClr="000000"/>
                        </a:solidFill>
                        <a:latin typeface="Cambria Math" panose="02040503050406030204" pitchFamily="18" charset="0"/>
                        <a:ea typeface="+mn-ea"/>
                      </a:rPr>
                      <m:t>, </m:t>
                    </m:r>
                    <m:acc>
                      <m:accPr>
                        <m:chr m:val="⃗"/>
                        <m:ctrlPr>
                          <a:rPr lang="en-US" sz="2000" b="0" i="1" smtClean="0">
                            <a:solidFill>
                              <a:sysClr val="windowText" lastClr="000000"/>
                            </a:solidFill>
                            <a:latin typeface="Cambria Math" panose="02040503050406030204" pitchFamily="18" charset="0"/>
                            <a:ea typeface="+mn-ea"/>
                          </a:rPr>
                        </m:ctrlPr>
                      </m:accPr>
                      <m:e>
                        <m:r>
                          <a:rPr lang="en-US" sz="2000" b="0" i="1" smtClean="0">
                            <a:solidFill>
                              <a:sysClr val="windowText" lastClr="000000"/>
                            </a:solidFill>
                            <a:latin typeface="Cambria Math" panose="02040503050406030204" pitchFamily="18" charset="0"/>
                            <a:ea typeface="+mn-ea"/>
                          </a:rPr>
                          <m:t>𝑗</m:t>
                        </m:r>
                      </m:e>
                    </m:acc>
                    <m:r>
                      <a:rPr lang="en-US" sz="2000" b="0" i="1" smtClean="0">
                        <a:solidFill>
                          <a:sysClr val="windowText" lastClr="000000"/>
                        </a:solidFill>
                        <a:latin typeface="Cambria Math" panose="02040503050406030204" pitchFamily="18" charset="0"/>
                        <a:ea typeface="+mn-ea"/>
                      </a:rPr>
                      <m:t>,</m:t>
                    </m:r>
                    <m:acc>
                      <m:accPr>
                        <m:chr m:val="⃗"/>
                        <m:ctrlPr>
                          <a:rPr lang="en-US" sz="2000" b="0" i="1" smtClean="0">
                            <a:solidFill>
                              <a:sysClr val="windowText" lastClr="000000"/>
                            </a:solidFill>
                            <a:latin typeface="Cambria Math" panose="02040503050406030204" pitchFamily="18" charset="0"/>
                            <a:ea typeface="+mn-ea"/>
                          </a:rPr>
                        </m:ctrlPr>
                      </m:accPr>
                      <m:e>
                        <m:r>
                          <a:rPr lang="en-US" sz="2000" b="0" i="1" smtClean="0">
                            <a:solidFill>
                              <a:sysClr val="windowText" lastClr="000000"/>
                            </a:solidFill>
                            <a:latin typeface="Cambria Math" panose="02040503050406030204" pitchFamily="18" charset="0"/>
                            <a:ea typeface="+mn-ea"/>
                          </a:rPr>
                          <m:t>𝑘</m:t>
                        </m:r>
                      </m:e>
                    </m:acc>
                  </m:oMath>
                </a14:m>
                <a:r>
                  <a:rPr lang="vi-VN" sz="2000" smtClean="0">
                    <a:solidFill>
                      <a:sysClr val="windowText" lastClr="000000"/>
                    </a:solidFill>
                    <a:ea typeface="+mn-ea"/>
                  </a:rPr>
                  <a:t> </a:t>
                </a:r>
                <a:r>
                  <a:rPr lang="vi-VN" sz="2000">
                    <a:solidFill>
                      <a:sysClr val="windowText" lastClr="000000"/>
                    </a:solidFill>
                    <a:ea typeface="+mn-ea"/>
                  </a:rPr>
                  <a:t>là các vectơ đơn </a:t>
                </a:r>
                <a:r>
                  <a:rPr lang="vi-VN" sz="2000" smtClean="0">
                    <a:solidFill>
                      <a:sysClr val="windowText" lastClr="000000"/>
                    </a:solidFill>
                    <a:ea typeface="+mn-ea"/>
                  </a:rPr>
                  <a:t>vị</a:t>
                </a:r>
                <a:r>
                  <a:rPr lang="en-US" sz="2000" smtClean="0">
                    <a:solidFill>
                      <a:sysClr val="windowText" lastClr="000000"/>
                    </a:solidFill>
                    <a:ea typeface="+mn-ea"/>
                  </a:rPr>
                  <a:t> </a:t>
                </a:r>
                <a:r>
                  <a:rPr lang="vi-VN" sz="2000" smtClean="0">
                    <a:solidFill>
                      <a:sysClr val="windowText" lastClr="000000"/>
                    </a:solidFill>
                    <a:ea typeface="+mn-ea"/>
                  </a:rPr>
                  <a:t>trên </a:t>
                </a:r>
                <a:r>
                  <a:rPr lang="vi-VN" sz="2000">
                    <a:solidFill>
                      <a:sysClr val="windowText" lastClr="000000"/>
                    </a:solidFill>
                    <a:ea typeface="+mn-ea"/>
                  </a:rPr>
                  <a:t>các trục đó (H.2.35</a:t>
                </a:r>
                <a:r>
                  <a:rPr lang="vi-VN" sz="2000" smtClean="0">
                    <a:solidFill>
                      <a:sysClr val="windowText" lastClr="000000"/>
                    </a:solidFill>
                    <a:ea typeface="+mn-ea"/>
                  </a:rPr>
                  <a:t>).</a:t>
                </a:r>
                <a:endParaRPr lang="vi-VN" sz="2000">
                  <a:solidFill>
                    <a:sysClr val="windowText" lastClr="000000"/>
                  </a:solidFill>
                  <a:ea typeface="+mn-ea"/>
                </a:endParaRPr>
              </a:p>
            </p:txBody>
          </p:sp>
        </mc:Choice>
        <mc:Fallback xmlns="">
          <p:sp>
            <p:nvSpPr>
              <p:cNvPr id="14" name="Rectangle 13"/>
              <p:cNvSpPr>
                <a:spLocks noRot="1" noChangeAspect="1" noMove="1" noResize="1" noEditPoints="1" noAdjustHandles="1" noChangeArrowheads="1" noChangeShapeType="1" noTextEdit="1"/>
              </p:cNvSpPr>
              <p:nvPr/>
            </p:nvSpPr>
            <p:spPr>
              <a:xfrm>
                <a:off x="463163" y="474623"/>
                <a:ext cx="8370736" cy="1950277"/>
              </a:xfrm>
              <a:prstGeom prst="rect">
                <a:avLst/>
              </a:prstGeom>
              <a:blipFill>
                <a:blip r:embed="rId5"/>
                <a:stretch>
                  <a:fillRect l="-801" r="-728" b="-4688"/>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9381" y="2074355"/>
            <a:ext cx="2695492" cy="2617575"/>
          </a:xfrm>
          <a:prstGeom prst="rect">
            <a:avLst/>
          </a:prstGeom>
        </p:spPr>
      </p:pic>
      <p:sp>
        <p:nvSpPr>
          <p:cNvPr id="7" name="Rectangle 6"/>
          <p:cNvSpPr/>
          <p:nvPr/>
        </p:nvSpPr>
        <p:spPr>
          <a:xfrm>
            <a:off x="471114" y="2448753"/>
            <a:ext cx="5062994" cy="1938992"/>
          </a:xfrm>
          <a:prstGeom prst="rect">
            <a:avLst/>
          </a:prstGeom>
        </p:spPr>
        <p:txBody>
          <a:bodyPr wrap="square">
            <a:spAutoFit/>
          </a:bodyPr>
          <a:lstStyle/>
          <a:p>
            <a:pPr lvl="0" algn="just" defTabSz="1828800">
              <a:lnSpc>
                <a:spcPct val="150000"/>
              </a:lnSpc>
              <a:buClr>
                <a:srgbClr val="C00000"/>
              </a:buClr>
              <a:defRPr/>
            </a:pPr>
            <a:r>
              <a:rPr lang="vi-VN" sz="2000">
                <a:solidFill>
                  <a:sysClr val="windowText" lastClr="000000"/>
                </a:solidFill>
                <a:ea typeface="+mn-ea"/>
              </a:rPr>
              <a:t>a) Gọi tên các mặt phẳng toạ độ có trong Hình 2.35.</a:t>
            </a:r>
          </a:p>
          <a:p>
            <a:pPr lvl="0" algn="just" defTabSz="1828800">
              <a:lnSpc>
                <a:spcPct val="150000"/>
              </a:lnSpc>
              <a:buClr>
                <a:srgbClr val="C00000"/>
              </a:buClr>
              <a:defRPr/>
            </a:pPr>
            <a:r>
              <a:rPr lang="vi-VN" sz="2000">
                <a:solidFill>
                  <a:sysClr val="windowText" lastClr="000000"/>
                </a:solidFill>
                <a:ea typeface="+mn-ea"/>
              </a:rPr>
              <a:t>b) Các mặt phẳng toạ độ trong Hình 2.35 có đôi một</a:t>
            </a:r>
            <a:r>
              <a:rPr lang="en-US" sz="2000">
                <a:solidFill>
                  <a:sysClr val="windowText" lastClr="000000"/>
                </a:solidFill>
                <a:ea typeface="+mn-ea"/>
              </a:rPr>
              <a:t> </a:t>
            </a:r>
            <a:r>
              <a:rPr lang="vi-VN" sz="2000">
                <a:solidFill>
                  <a:sysClr val="windowText" lastClr="000000"/>
                </a:solidFill>
                <a:ea typeface="+mn-ea"/>
              </a:rPr>
              <a:t>vuông góc với nhau không?</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grpSp>
        <p:nvGrpSpPr>
          <p:cNvPr id="1144" name="Google Shape;1144;p66"/>
          <p:cNvGrpSpPr/>
          <p:nvPr/>
        </p:nvGrpSpPr>
        <p:grpSpPr>
          <a:xfrm>
            <a:off x="7967975" y="4260989"/>
            <a:ext cx="710047" cy="710588"/>
            <a:chOff x="1365464" y="1242597"/>
            <a:chExt cx="914538" cy="915352"/>
          </a:xfrm>
        </p:grpSpPr>
        <p:sp>
          <p:nvSpPr>
            <p:cNvPr id="1145" name="Google Shape;1145;p66"/>
            <p:cNvSpPr/>
            <p:nvPr/>
          </p:nvSpPr>
          <p:spPr>
            <a:xfrm>
              <a:off x="1365475" y="1242600"/>
              <a:ext cx="913794" cy="914607"/>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gradFill>
              <a:gsLst>
                <a:gs pos="0">
                  <a:srgbClr val="FFFFFF"/>
                </a:gs>
                <a:gs pos="100000">
                  <a:srgbClr val="97C7E4"/>
                </a:gs>
              </a:gsLst>
              <a:path path="circle">
                <a:fillToRect l="50000" t="50000" r="50000" b="50000"/>
              </a:path>
              <a:tileRect/>
            </a:gra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6" name="Google Shape;1146;p66"/>
            <p:cNvSpPr/>
            <p:nvPr/>
          </p:nvSpPr>
          <p:spPr>
            <a:xfrm>
              <a:off x="1365464" y="1242597"/>
              <a:ext cx="914538" cy="915352"/>
            </a:xfrm>
            <a:custGeom>
              <a:avLst/>
              <a:gdLst/>
              <a:ahLst/>
              <a:cxnLst/>
              <a:rect l="l" t="t" r="r" b="b"/>
              <a:pathLst>
                <a:path w="914538" h="915352" extrusionOk="0">
                  <a:moveTo>
                    <a:pt x="914539" y="457676"/>
                  </a:moveTo>
                  <a:cubicBezTo>
                    <a:pt x="914539" y="710444"/>
                    <a:pt x="709813" y="915352"/>
                    <a:pt x="457269" y="915352"/>
                  </a:cubicBezTo>
                  <a:cubicBezTo>
                    <a:pt x="204727" y="915352"/>
                    <a:pt x="0" y="710444"/>
                    <a:pt x="0" y="457676"/>
                  </a:cubicBezTo>
                  <a:cubicBezTo>
                    <a:pt x="0" y="204909"/>
                    <a:pt x="204727" y="0"/>
                    <a:pt x="457269" y="0"/>
                  </a:cubicBezTo>
                  <a:cubicBezTo>
                    <a:pt x="709812" y="0"/>
                    <a:pt x="914539" y="204909"/>
                    <a:pt x="914539" y="457676"/>
                  </a:cubicBezTo>
                  <a:close/>
                </a:path>
              </a:pathLst>
            </a:custGeom>
            <a:gradFill>
              <a:gsLst>
                <a:gs pos="0">
                  <a:srgbClr val="FFFFFF"/>
                </a:gs>
                <a:gs pos="100000">
                  <a:srgbClr val="97C7E4"/>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47" name="Google Shape;1147;p66"/>
          <p:cNvGrpSpPr/>
          <p:nvPr/>
        </p:nvGrpSpPr>
        <p:grpSpPr>
          <a:xfrm rot="754884">
            <a:off x="-106417" y="82165"/>
            <a:ext cx="1040739" cy="1058548"/>
            <a:chOff x="7749940" y="3491026"/>
            <a:chExt cx="1159001" cy="1178833"/>
          </a:xfrm>
        </p:grpSpPr>
        <p:sp>
          <p:nvSpPr>
            <p:cNvPr id="1148" name="Google Shape;1148;p66"/>
            <p:cNvSpPr/>
            <p:nvPr/>
          </p:nvSpPr>
          <p:spPr>
            <a:xfrm rot="798371">
              <a:off x="7850696" y="3587972"/>
              <a:ext cx="957194" cy="983842"/>
            </a:xfrm>
            <a:custGeom>
              <a:avLst/>
              <a:gdLst/>
              <a:ahLst/>
              <a:cxnLst/>
              <a:rect l="l" t="t" r="r" b="b"/>
              <a:pathLst>
                <a:path w="957838" h="984504" extrusionOk="0">
                  <a:moveTo>
                    <a:pt x="478967" y="0"/>
                  </a:moveTo>
                  <a:lnTo>
                    <a:pt x="0" y="830199"/>
                  </a:lnTo>
                  <a:lnTo>
                    <a:pt x="478967" y="984504"/>
                  </a:lnTo>
                  <a:lnTo>
                    <a:pt x="957839" y="830199"/>
                  </a:lnTo>
                  <a:close/>
                </a:path>
              </a:pathLst>
            </a:custGeom>
            <a:gradFill>
              <a:gsLst>
                <a:gs pos="0">
                  <a:srgbClr val="FFFFFF"/>
                </a:gs>
                <a:gs pos="100000">
                  <a:srgbClr val="97C7E4"/>
                </a:gs>
              </a:gsLst>
              <a:path path="circle">
                <a:fillToRect l="50000" t="50000" r="50000" b="50000"/>
              </a:path>
              <a:tileRect/>
            </a:gra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149" name="Google Shape;1149;p66"/>
            <p:cNvGrpSpPr/>
            <p:nvPr/>
          </p:nvGrpSpPr>
          <p:grpSpPr>
            <a:xfrm rot="799569">
              <a:off x="7850508" y="3588194"/>
              <a:ext cx="957865" cy="984530"/>
              <a:chOff x="3174462" y="1488626"/>
              <a:chExt cx="957839" cy="984503"/>
            </a:xfrm>
          </p:grpSpPr>
          <p:sp>
            <p:nvSpPr>
              <p:cNvPr id="1150" name="Google Shape;1150;p66"/>
              <p:cNvSpPr/>
              <p:nvPr/>
            </p:nvSpPr>
            <p:spPr>
              <a:xfrm>
                <a:off x="3174462" y="1488626"/>
                <a:ext cx="957839" cy="984503"/>
              </a:xfrm>
              <a:custGeom>
                <a:avLst/>
                <a:gdLst/>
                <a:ahLst/>
                <a:cxnLst/>
                <a:rect l="l" t="t" r="r" b="b"/>
                <a:pathLst>
                  <a:path w="957839" h="984503" extrusionOk="0">
                    <a:moveTo>
                      <a:pt x="478872" y="0"/>
                    </a:moveTo>
                    <a:lnTo>
                      <a:pt x="957839" y="830199"/>
                    </a:lnTo>
                    <a:lnTo>
                      <a:pt x="478872" y="984504"/>
                    </a:lnTo>
                    <a:lnTo>
                      <a:pt x="0" y="830199"/>
                    </a:lnTo>
                    <a:close/>
                  </a:path>
                </a:pathLst>
              </a:custGeom>
              <a:gradFill>
                <a:gsLst>
                  <a:gs pos="0">
                    <a:srgbClr val="FFFFFF"/>
                  </a:gs>
                  <a:gs pos="100000">
                    <a:srgbClr val="97C7E4"/>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1" name="Google Shape;1151;p66"/>
              <p:cNvSpPr/>
              <p:nvPr/>
            </p:nvSpPr>
            <p:spPr>
              <a:xfrm>
                <a:off x="3653334" y="1488626"/>
                <a:ext cx="478967" cy="984503"/>
              </a:xfrm>
              <a:custGeom>
                <a:avLst/>
                <a:gdLst/>
                <a:ahLst/>
                <a:cxnLst/>
                <a:rect l="l" t="t" r="r" b="b"/>
                <a:pathLst>
                  <a:path w="478967" h="984503" extrusionOk="0">
                    <a:moveTo>
                      <a:pt x="0" y="0"/>
                    </a:moveTo>
                    <a:lnTo>
                      <a:pt x="478967" y="830199"/>
                    </a:lnTo>
                    <a:lnTo>
                      <a:pt x="0" y="984504"/>
                    </a:lnTo>
                    <a:close/>
                  </a:path>
                </a:pathLst>
              </a:custGeom>
              <a:gradFill>
                <a:gsLst>
                  <a:gs pos="0">
                    <a:srgbClr val="FFFFFF"/>
                  </a:gs>
                  <a:gs pos="100000">
                    <a:srgbClr val="97C7E4"/>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156" name="Google Shape;1156;p66"/>
          <p:cNvGrpSpPr/>
          <p:nvPr/>
        </p:nvGrpSpPr>
        <p:grpSpPr>
          <a:xfrm>
            <a:off x="7760207" y="610928"/>
            <a:ext cx="1843797" cy="384121"/>
            <a:chOff x="3128874" y="3712979"/>
            <a:chExt cx="1843797" cy="384121"/>
          </a:xfrm>
        </p:grpSpPr>
        <p:sp>
          <p:nvSpPr>
            <p:cNvPr id="1157" name="Google Shape;1157;p66"/>
            <p:cNvSpPr/>
            <p:nvPr/>
          </p:nvSpPr>
          <p:spPr>
            <a:xfrm>
              <a:off x="3128874" y="3712979"/>
              <a:ext cx="1843797" cy="384121"/>
            </a:xfrm>
            <a:custGeom>
              <a:avLst/>
              <a:gdLst/>
              <a:ahLst/>
              <a:cxnLst/>
              <a:rect l="l" t="t" r="r" b="b"/>
              <a:pathLst>
                <a:path w="3478863" h="724757" extrusionOk="0">
                  <a:moveTo>
                    <a:pt x="3476866" y="234791"/>
                  </a:moveTo>
                  <a:cubicBezTo>
                    <a:pt x="3476770" y="234124"/>
                    <a:pt x="3476485" y="233458"/>
                    <a:pt x="3476390" y="232886"/>
                  </a:cubicBezTo>
                  <a:cubicBezTo>
                    <a:pt x="3476104" y="231457"/>
                    <a:pt x="3475724" y="230124"/>
                    <a:pt x="3475248" y="228695"/>
                  </a:cubicBezTo>
                  <a:cubicBezTo>
                    <a:pt x="3474962" y="227933"/>
                    <a:pt x="3474581" y="227171"/>
                    <a:pt x="3474201" y="226409"/>
                  </a:cubicBezTo>
                  <a:cubicBezTo>
                    <a:pt x="3473630" y="225171"/>
                    <a:pt x="3473154" y="223933"/>
                    <a:pt x="3472488" y="222599"/>
                  </a:cubicBezTo>
                  <a:cubicBezTo>
                    <a:pt x="3472012" y="221837"/>
                    <a:pt x="3471441" y="220980"/>
                    <a:pt x="3470965" y="220218"/>
                  </a:cubicBezTo>
                  <a:cubicBezTo>
                    <a:pt x="3470204" y="218980"/>
                    <a:pt x="3469538" y="217837"/>
                    <a:pt x="3468681" y="216598"/>
                  </a:cubicBezTo>
                  <a:cubicBezTo>
                    <a:pt x="3468110" y="215741"/>
                    <a:pt x="3467349" y="214979"/>
                    <a:pt x="3466683" y="214122"/>
                  </a:cubicBezTo>
                  <a:cubicBezTo>
                    <a:pt x="3465731" y="212979"/>
                    <a:pt x="3464875" y="211741"/>
                    <a:pt x="3463733" y="210598"/>
                  </a:cubicBezTo>
                  <a:cubicBezTo>
                    <a:pt x="3462972" y="209740"/>
                    <a:pt x="3462115" y="208979"/>
                    <a:pt x="3461354" y="208121"/>
                  </a:cubicBezTo>
                  <a:cubicBezTo>
                    <a:pt x="3460212" y="206978"/>
                    <a:pt x="3459070" y="205835"/>
                    <a:pt x="3457833" y="204692"/>
                  </a:cubicBezTo>
                  <a:cubicBezTo>
                    <a:pt x="3456976" y="203835"/>
                    <a:pt x="3455929" y="203073"/>
                    <a:pt x="3454977" y="202216"/>
                  </a:cubicBezTo>
                  <a:cubicBezTo>
                    <a:pt x="3453645" y="201073"/>
                    <a:pt x="3452313" y="199930"/>
                    <a:pt x="3450885" y="198787"/>
                  </a:cubicBezTo>
                  <a:cubicBezTo>
                    <a:pt x="3449839" y="197929"/>
                    <a:pt x="3448697" y="197167"/>
                    <a:pt x="3447555" y="196310"/>
                  </a:cubicBezTo>
                  <a:cubicBezTo>
                    <a:pt x="3446032" y="195167"/>
                    <a:pt x="3444509" y="194024"/>
                    <a:pt x="3442892" y="192976"/>
                  </a:cubicBezTo>
                  <a:cubicBezTo>
                    <a:pt x="3441654" y="192119"/>
                    <a:pt x="3440417" y="191357"/>
                    <a:pt x="3439180" y="190500"/>
                  </a:cubicBezTo>
                  <a:cubicBezTo>
                    <a:pt x="3437467" y="189357"/>
                    <a:pt x="3435754" y="188309"/>
                    <a:pt x="3433946" y="187166"/>
                  </a:cubicBezTo>
                  <a:cubicBezTo>
                    <a:pt x="3432614" y="186309"/>
                    <a:pt x="3431186" y="185547"/>
                    <a:pt x="3429759" y="184690"/>
                  </a:cubicBezTo>
                  <a:cubicBezTo>
                    <a:pt x="3427856" y="183547"/>
                    <a:pt x="3425952" y="182499"/>
                    <a:pt x="3423954" y="181356"/>
                  </a:cubicBezTo>
                  <a:cubicBezTo>
                    <a:pt x="3422431" y="180499"/>
                    <a:pt x="3420908" y="179737"/>
                    <a:pt x="3419290" y="178879"/>
                  </a:cubicBezTo>
                  <a:cubicBezTo>
                    <a:pt x="3417197" y="177832"/>
                    <a:pt x="3415103" y="176689"/>
                    <a:pt x="3413010" y="175641"/>
                  </a:cubicBezTo>
                  <a:cubicBezTo>
                    <a:pt x="3411392" y="174784"/>
                    <a:pt x="3409584" y="174022"/>
                    <a:pt x="3407871" y="173164"/>
                  </a:cubicBezTo>
                  <a:cubicBezTo>
                    <a:pt x="3405682" y="172117"/>
                    <a:pt x="3403398" y="171069"/>
                    <a:pt x="3401114" y="170021"/>
                  </a:cubicBezTo>
                  <a:cubicBezTo>
                    <a:pt x="3399306" y="169164"/>
                    <a:pt x="3397403" y="168402"/>
                    <a:pt x="3395594" y="167545"/>
                  </a:cubicBezTo>
                  <a:cubicBezTo>
                    <a:pt x="3393215" y="166497"/>
                    <a:pt x="3390836" y="165449"/>
                    <a:pt x="3388362" y="164401"/>
                  </a:cubicBezTo>
                  <a:cubicBezTo>
                    <a:pt x="3386363" y="163544"/>
                    <a:pt x="3384365" y="162782"/>
                    <a:pt x="3382271" y="161925"/>
                  </a:cubicBezTo>
                  <a:cubicBezTo>
                    <a:pt x="3379797" y="160877"/>
                    <a:pt x="3377228" y="159925"/>
                    <a:pt x="3374658" y="158877"/>
                  </a:cubicBezTo>
                  <a:cubicBezTo>
                    <a:pt x="3372469" y="158020"/>
                    <a:pt x="3370280" y="157163"/>
                    <a:pt x="3367996" y="156400"/>
                  </a:cubicBezTo>
                  <a:cubicBezTo>
                    <a:pt x="3365332" y="155448"/>
                    <a:pt x="3362762" y="154496"/>
                    <a:pt x="3360003" y="153543"/>
                  </a:cubicBezTo>
                  <a:cubicBezTo>
                    <a:pt x="3357623" y="152686"/>
                    <a:pt x="3355149" y="151829"/>
                    <a:pt x="3352770" y="150971"/>
                  </a:cubicBezTo>
                  <a:cubicBezTo>
                    <a:pt x="3350105" y="150019"/>
                    <a:pt x="3347345" y="149066"/>
                    <a:pt x="3344586" y="148209"/>
                  </a:cubicBezTo>
                  <a:cubicBezTo>
                    <a:pt x="3341921" y="147352"/>
                    <a:pt x="3339352" y="146494"/>
                    <a:pt x="3336592" y="145637"/>
                  </a:cubicBezTo>
                  <a:cubicBezTo>
                    <a:pt x="3333832" y="144780"/>
                    <a:pt x="3331072" y="143827"/>
                    <a:pt x="3328217" y="142970"/>
                  </a:cubicBezTo>
                  <a:cubicBezTo>
                    <a:pt x="3325362" y="142113"/>
                    <a:pt x="3322507" y="141160"/>
                    <a:pt x="3319557" y="140303"/>
                  </a:cubicBezTo>
                  <a:cubicBezTo>
                    <a:pt x="3316797" y="139446"/>
                    <a:pt x="3313943" y="138589"/>
                    <a:pt x="3310993" y="137731"/>
                  </a:cubicBezTo>
                  <a:cubicBezTo>
                    <a:pt x="3307852" y="136779"/>
                    <a:pt x="3304712" y="135922"/>
                    <a:pt x="3301476" y="134969"/>
                  </a:cubicBezTo>
                  <a:cubicBezTo>
                    <a:pt x="3298716" y="134207"/>
                    <a:pt x="3295861" y="133445"/>
                    <a:pt x="3293006" y="132588"/>
                  </a:cubicBezTo>
                  <a:cubicBezTo>
                    <a:pt x="3289580" y="131635"/>
                    <a:pt x="3286059" y="130683"/>
                    <a:pt x="3282538" y="129730"/>
                  </a:cubicBezTo>
                  <a:cubicBezTo>
                    <a:pt x="3279778" y="128968"/>
                    <a:pt x="3277018" y="128302"/>
                    <a:pt x="3274259" y="127540"/>
                  </a:cubicBezTo>
                  <a:cubicBezTo>
                    <a:pt x="3270452" y="126587"/>
                    <a:pt x="3266645" y="125539"/>
                    <a:pt x="3262744" y="124587"/>
                  </a:cubicBezTo>
                  <a:cubicBezTo>
                    <a:pt x="3260174" y="123920"/>
                    <a:pt x="3257509" y="123254"/>
                    <a:pt x="3254845" y="122587"/>
                  </a:cubicBezTo>
                  <a:cubicBezTo>
                    <a:pt x="3250657" y="121539"/>
                    <a:pt x="3246375" y="120491"/>
                    <a:pt x="3242093" y="119539"/>
                  </a:cubicBezTo>
                  <a:cubicBezTo>
                    <a:pt x="3239713" y="118967"/>
                    <a:pt x="3237239" y="118396"/>
                    <a:pt x="3234765" y="117824"/>
                  </a:cubicBezTo>
                  <a:cubicBezTo>
                    <a:pt x="3230102" y="116776"/>
                    <a:pt x="3225344" y="115633"/>
                    <a:pt x="3220585" y="114586"/>
                  </a:cubicBezTo>
                  <a:cubicBezTo>
                    <a:pt x="3218492" y="114109"/>
                    <a:pt x="3216303" y="113633"/>
                    <a:pt x="3214114" y="113157"/>
                  </a:cubicBezTo>
                  <a:cubicBezTo>
                    <a:pt x="3208880" y="112014"/>
                    <a:pt x="3203646" y="110871"/>
                    <a:pt x="3198222" y="109728"/>
                  </a:cubicBezTo>
                  <a:cubicBezTo>
                    <a:pt x="3196509" y="109347"/>
                    <a:pt x="3194700" y="108966"/>
                    <a:pt x="3192892" y="108585"/>
                  </a:cubicBezTo>
                  <a:cubicBezTo>
                    <a:pt x="3186992" y="107347"/>
                    <a:pt x="3181092" y="106108"/>
                    <a:pt x="3175001" y="104870"/>
                  </a:cubicBezTo>
                  <a:cubicBezTo>
                    <a:pt x="3173859" y="104680"/>
                    <a:pt x="3172622" y="104394"/>
                    <a:pt x="3171480" y="104204"/>
                  </a:cubicBezTo>
                  <a:cubicBezTo>
                    <a:pt x="3164723" y="102870"/>
                    <a:pt x="3157967" y="101537"/>
                    <a:pt x="3151115" y="100203"/>
                  </a:cubicBezTo>
                  <a:cubicBezTo>
                    <a:pt x="3150639" y="100108"/>
                    <a:pt x="3150163" y="100013"/>
                    <a:pt x="3149687" y="99917"/>
                  </a:cubicBezTo>
                  <a:cubicBezTo>
                    <a:pt x="2844397" y="41434"/>
                    <a:pt x="2353534" y="2667"/>
                    <a:pt x="1796246" y="190"/>
                  </a:cubicBezTo>
                  <a:cubicBezTo>
                    <a:pt x="1777213" y="95"/>
                    <a:pt x="1757989" y="0"/>
                    <a:pt x="1738671" y="0"/>
                  </a:cubicBezTo>
                  <a:cubicBezTo>
                    <a:pt x="778357" y="0"/>
                    <a:pt x="0" y="107537"/>
                    <a:pt x="0" y="240411"/>
                  </a:cubicBezTo>
                  <a:lnTo>
                    <a:pt x="1427" y="484632"/>
                  </a:lnTo>
                  <a:cubicBezTo>
                    <a:pt x="1427" y="617220"/>
                    <a:pt x="779880" y="724757"/>
                    <a:pt x="1740098" y="724757"/>
                  </a:cubicBezTo>
                  <a:cubicBezTo>
                    <a:pt x="1768362" y="724757"/>
                    <a:pt x="1796246" y="724757"/>
                    <a:pt x="1823844" y="724472"/>
                  </a:cubicBezTo>
                  <a:cubicBezTo>
                    <a:pt x="2745330" y="718375"/>
                    <a:pt x="3478864" y="613410"/>
                    <a:pt x="3478864" y="484632"/>
                  </a:cubicBezTo>
                  <a:lnTo>
                    <a:pt x="3477437" y="240411"/>
                  </a:lnTo>
                  <a:cubicBezTo>
                    <a:pt x="3477437" y="238887"/>
                    <a:pt x="3477246" y="236887"/>
                    <a:pt x="3476866" y="23479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58" name="Google Shape;1158;p66"/>
            <p:cNvPicPr preferRelativeResize="0"/>
            <p:nvPr/>
          </p:nvPicPr>
          <p:blipFill>
            <a:blip r:embed="rId3">
              <a:alphaModFix/>
            </a:blip>
            <a:stretch>
              <a:fillRect/>
            </a:stretch>
          </p:blipFill>
          <p:spPr>
            <a:xfrm>
              <a:off x="3128875" y="3713225"/>
              <a:ext cx="1835628" cy="383625"/>
            </a:xfrm>
            <a:prstGeom prst="rect">
              <a:avLst/>
            </a:prstGeom>
            <a:noFill/>
            <a:ln>
              <a:noFill/>
            </a:ln>
          </p:spPr>
        </p:pic>
      </p:grpSp>
      <p:grpSp>
        <p:nvGrpSpPr>
          <p:cNvPr id="1162" name="Google Shape;1162;p66"/>
          <p:cNvGrpSpPr/>
          <p:nvPr/>
        </p:nvGrpSpPr>
        <p:grpSpPr>
          <a:xfrm rot="1502862">
            <a:off x="24477" y="3905844"/>
            <a:ext cx="710063" cy="1568511"/>
            <a:chOff x="7063813" y="2733803"/>
            <a:chExt cx="710063" cy="1568511"/>
          </a:xfrm>
        </p:grpSpPr>
        <p:sp>
          <p:nvSpPr>
            <p:cNvPr id="1163" name="Google Shape;1163;p66"/>
            <p:cNvSpPr/>
            <p:nvPr/>
          </p:nvSpPr>
          <p:spPr>
            <a:xfrm>
              <a:off x="7063813" y="2734099"/>
              <a:ext cx="709305" cy="1567947"/>
            </a:xfrm>
            <a:custGeom>
              <a:avLst/>
              <a:gdLst/>
              <a:ahLst/>
              <a:cxnLst/>
              <a:rect l="l" t="t" r="r" b="b"/>
              <a:pathLst>
                <a:path w="854584" h="1889093" extrusionOk="0">
                  <a:moveTo>
                    <a:pt x="431670" y="95"/>
                  </a:moveTo>
                  <a:lnTo>
                    <a:pt x="431099" y="0"/>
                  </a:lnTo>
                  <a:lnTo>
                    <a:pt x="5805" y="78296"/>
                  </a:lnTo>
                  <a:lnTo>
                    <a:pt x="0" y="1755362"/>
                  </a:lnTo>
                  <a:lnTo>
                    <a:pt x="0" y="1757744"/>
                  </a:lnTo>
                  <a:lnTo>
                    <a:pt x="419869" y="1887093"/>
                  </a:lnTo>
                  <a:lnTo>
                    <a:pt x="419869" y="1888998"/>
                  </a:lnTo>
                  <a:lnTo>
                    <a:pt x="423010" y="1888141"/>
                  </a:lnTo>
                  <a:lnTo>
                    <a:pt x="426245" y="1889093"/>
                  </a:lnTo>
                  <a:lnTo>
                    <a:pt x="426245" y="1887188"/>
                  </a:lnTo>
                  <a:lnTo>
                    <a:pt x="846496" y="1767840"/>
                  </a:lnTo>
                  <a:lnTo>
                    <a:pt x="848780" y="1767173"/>
                  </a:lnTo>
                  <a:lnTo>
                    <a:pt x="854585" y="90392"/>
                  </a:lnTo>
                  <a:lnTo>
                    <a:pt x="854585" y="87821"/>
                  </a:lnTo>
                  <a:lnTo>
                    <a:pt x="431670" y="95"/>
                  </a:lnTo>
                  <a:close/>
                  <a:moveTo>
                    <a:pt x="429862" y="167735"/>
                  </a:moveTo>
                  <a:lnTo>
                    <a:pt x="429862" y="167735"/>
                  </a:lnTo>
                  <a:lnTo>
                    <a:pt x="429862" y="167735"/>
                  </a:lnTo>
                  <a:lnTo>
                    <a:pt x="429862" y="167735"/>
                  </a:lnTo>
                  <a:lnTo>
                    <a:pt x="429862" y="167735"/>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1164" name="Google Shape;1164;p66"/>
            <p:cNvPicPr preferRelativeResize="0"/>
            <p:nvPr/>
          </p:nvPicPr>
          <p:blipFill>
            <a:blip r:embed="rId4">
              <a:alphaModFix/>
            </a:blip>
            <a:stretch>
              <a:fillRect/>
            </a:stretch>
          </p:blipFill>
          <p:spPr>
            <a:xfrm>
              <a:off x="7063825" y="2733803"/>
              <a:ext cx="710050" cy="1568511"/>
            </a:xfrm>
            <a:prstGeom prst="rect">
              <a:avLst/>
            </a:prstGeom>
            <a:noFill/>
            <a:ln>
              <a:noFill/>
            </a:ln>
          </p:spPr>
        </p:pic>
      </p:grpSp>
      <p:sp>
        <p:nvSpPr>
          <p:cNvPr id="26" name="Google Shape;335;p31"/>
          <p:cNvSpPr txBox="1">
            <a:spLocks/>
          </p:cNvSpPr>
          <p:nvPr/>
        </p:nvSpPr>
        <p:spPr>
          <a:xfrm>
            <a:off x="723085" y="1129021"/>
            <a:ext cx="7673493" cy="22247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500"/>
              <a:buFont typeface="Righteous"/>
              <a:buNone/>
              <a:defRPr sz="3500" b="0" i="0" u="none" strike="noStrike" cap="none">
                <a:solidFill>
                  <a:schemeClr val="dk1"/>
                </a:solidFill>
                <a:latin typeface="Righteous"/>
                <a:ea typeface="Righteous"/>
                <a:cs typeface="Righteous"/>
                <a:sym typeface="Righteous"/>
              </a:defRPr>
            </a:lvl1pPr>
            <a:lvl2pPr marR="0" lvl="1" algn="l" rtl="0">
              <a:lnSpc>
                <a:spcPct val="100000"/>
              </a:lnSpc>
              <a:spcBef>
                <a:spcPts val="0"/>
              </a:spcBef>
              <a:spcAft>
                <a:spcPts val="0"/>
              </a:spcAft>
              <a:buClr>
                <a:schemeClr val="dk1"/>
              </a:buClr>
              <a:buSzPts val="3500"/>
              <a:buFont typeface="Righteous"/>
              <a:buNone/>
              <a:defRPr sz="3500" b="1" i="0" u="none" strike="noStrike" cap="none">
                <a:solidFill>
                  <a:schemeClr val="dk1"/>
                </a:solidFill>
                <a:latin typeface="Righteous"/>
                <a:ea typeface="Righteous"/>
                <a:cs typeface="Righteous"/>
                <a:sym typeface="Righteous"/>
              </a:defRPr>
            </a:lvl2pPr>
            <a:lvl3pPr marR="0" lvl="2" algn="l" rtl="0">
              <a:lnSpc>
                <a:spcPct val="100000"/>
              </a:lnSpc>
              <a:spcBef>
                <a:spcPts val="0"/>
              </a:spcBef>
              <a:spcAft>
                <a:spcPts val="0"/>
              </a:spcAft>
              <a:buClr>
                <a:schemeClr val="dk1"/>
              </a:buClr>
              <a:buSzPts val="3500"/>
              <a:buFont typeface="Righteous"/>
              <a:buNone/>
              <a:defRPr sz="3500" b="1" i="0" u="none" strike="noStrike" cap="none">
                <a:solidFill>
                  <a:schemeClr val="dk1"/>
                </a:solidFill>
                <a:latin typeface="Righteous"/>
                <a:ea typeface="Righteous"/>
                <a:cs typeface="Righteous"/>
                <a:sym typeface="Righteous"/>
              </a:defRPr>
            </a:lvl3pPr>
            <a:lvl4pPr marR="0" lvl="3" algn="l" rtl="0">
              <a:lnSpc>
                <a:spcPct val="100000"/>
              </a:lnSpc>
              <a:spcBef>
                <a:spcPts val="0"/>
              </a:spcBef>
              <a:spcAft>
                <a:spcPts val="0"/>
              </a:spcAft>
              <a:buClr>
                <a:schemeClr val="dk1"/>
              </a:buClr>
              <a:buSzPts val="3500"/>
              <a:buFont typeface="Righteous"/>
              <a:buNone/>
              <a:defRPr sz="3500" b="1" i="0" u="none" strike="noStrike" cap="none">
                <a:solidFill>
                  <a:schemeClr val="dk1"/>
                </a:solidFill>
                <a:latin typeface="Righteous"/>
                <a:ea typeface="Righteous"/>
                <a:cs typeface="Righteous"/>
                <a:sym typeface="Righteous"/>
              </a:defRPr>
            </a:lvl4pPr>
            <a:lvl5pPr marR="0" lvl="4" algn="l" rtl="0">
              <a:lnSpc>
                <a:spcPct val="100000"/>
              </a:lnSpc>
              <a:spcBef>
                <a:spcPts val="0"/>
              </a:spcBef>
              <a:spcAft>
                <a:spcPts val="0"/>
              </a:spcAft>
              <a:buClr>
                <a:schemeClr val="dk1"/>
              </a:buClr>
              <a:buSzPts val="3500"/>
              <a:buFont typeface="Righteous"/>
              <a:buNone/>
              <a:defRPr sz="3500" b="1" i="0" u="none" strike="noStrike" cap="none">
                <a:solidFill>
                  <a:schemeClr val="dk1"/>
                </a:solidFill>
                <a:latin typeface="Righteous"/>
                <a:ea typeface="Righteous"/>
                <a:cs typeface="Righteous"/>
                <a:sym typeface="Righteous"/>
              </a:defRPr>
            </a:lvl5pPr>
            <a:lvl6pPr marR="0" lvl="5" algn="l" rtl="0">
              <a:lnSpc>
                <a:spcPct val="100000"/>
              </a:lnSpc>
              <a:spcBef>
                <a:spcPts val="0"/>
              </a:spcBef>
              <a:spcAft>
                <a:spcPts val="0"/>
              </a:spcAft>
              <a:buClr>
                <a:schemeClr val="dk1"/>
              </a:buClr>
              <a:buSzPts val="3500"/>
              <a:buFont typeface="Righteous"/>
              <a:buNone/>
              <a:defRPr sz="3500" b="1" i="0" u="none" strike="noStrike" cap="none">
                <a:solidFill>
                  <a:schemeClr val="dk1"/>
                </a:solidFill>
                <a:latin typeface="Righteous"/>
                <a:ea typeface="Righteous"/>
                <a:cs typeface="Righteous"/>
                <a:sym typeface="Righteous"/>
              </a:defRPr>
            </a:lvl6pPr>
            <a:lvl7pPr marR="0" lvl="6" algn="l" rtl="0">
              <a:lnSpc>
                <a:spcPct val="100000"/>
              </a:lnSpc>
              <a:spcBef>
                <a:spcPts val="0"/>
              </a:spcBef>
              <a:spcAft>
                <a:spcPts val="0"/>
              </a:spcAft>
              <a:buClr>
                <a:schemeClr val="dk1"/>
              </a:buClr>
              <a:buSzPts val="3500"/>
              <a:buFont typeface="Righteous"/>
              <a:buNone/>
              <a:defRPr sz="3500" b="1" i="0" u="none" strike="noStrike" cap="none">
                <a:solidFill>
                  <a:schemeClr val="dk1"/>
                </a:solidFill>
                <a:latin typeface="Righteous"/>
                <a:ea typeface="Righteous"/>
                <a:cs typeface="Righteous"/>
                <a:sym typeface="Righteous"/>
              </a:defRPr>
            </a:lvl7pPr>
            <a:lvl8pPr marR="0" lvl="7" algn="l" rtl="0">
              <a:lnSpc>
                <a:spcPct val="100000"/>
              </a:lnSpc>
              <a:spcBef>
                <a:spcPts val="0"/>
              </a:spcBef>
              <a:spcAft>
                <a:spcPts val="0"/>
              </a:spcAft>
              <a:buClr>
                <a:schemeClr val="dk1"/>
              </a:buClr>
              <a:buSzPts val="3500"/>
              <a:buFont typeface="Righteous"/>
              <a:buNone/>
              <a:defRPr sz="3500" b="1" i="0" u="none" strike="noStrike" cap="none">
                <a:solidFill>
                  <a:schemeClr val="dk1"/>
                </a:solidFill>
                <a:latin typeface="Righteous"/>
                <a:ea typeface="Righteous"/>
                <a:cs typeface="Righteous"/>
                <a:sym typeface="Righteous"/>
              </a:defRPr>
            </a:lvl8pPr>
            <a:lvl9pPr marR="0" lvl="8" algn="l" rtl="0">
              <a:lnSpc>
                <a:spcPct val="100000"/>
              </a:lnSpc>
              <a:spcBef>
                <a:spcPts val="0"/>
              </a:spcBef>
              <a:spcAft>
                <a:spcPts val="0"/>
              </a:spcAft>
              <a:buClr>
                <a:schemeClr val="dk1"/>
              </a:buClr>
              <a:buSzPts val="3500"/>
              <a:buFont typeface="Righteous"/>
              <a:buNone/>
              <a:defRPr sz="3500" b="1" i="0" u="none" strike="noStrike" cap="none">
                <a:solidFill>
                  <a:schemeClr val="dk1"/>
                </a:solidFill>
                <a:latin typeface="Righteous"/>
                <a:ea typeface="Righteous"/>
                <a:cs typeface="Righteous"/>
                <a:sym typeface="Righteous"/>
              </a:defRPr>
            </a:lvl9pPr>
          </a:lstStyle>
          <a:p>
            <a:pPr algn="ctr">
              <a:lnSpc>
                <a:spcPct val="150000"/>
              </a:lnSpc>
            </a:pPr>
            <a:r>
              <a:rPr lang="vi-VN" sz="4800" b="1">
                <a:latin typeface="+mn-lt"/>
              </a:rPr>
              <a:t>CẢM ƠN CÁC EM</a:t>
            </a:r>
          </a:p>
          <a:p>
            <a:pPr algn="ctr">
              <a:lnSpc>
                <a:spcPct val="150000"/>
              </a:lnSpc>
            </a:pPr>
            <a:r>
              <a:rPr lang="vi-VN" sz="4800" b="1">
                <a:latin typeface="+mn-lt"/>
              </a:rPr>
              <a:t>ĐÃ THAM GIA </a:t>
            </a:r>
            <a:r>
              <a:rPr lang="en-US" sz="4800" b="1" smtClean="0">
                <a:latin typeface="+mn-lt"/>
              </a:rPr>
              <a:t>BUỔI</a:t>
            </a:r>
            <a:r>
              <a:rPr lang="vi-VN" sz="4800" b="1" smtClean="0">
                <a:latin typeface="+mn-lt"/>
              </a:rPr>
              <a:t> </a:t>
            </a:r>
            <a:r>
              <a:rPr lang="vi-VN" sz="4800" b="1">
                <a:latin typeface="+mn-lt"/>
              </a:rPr>
              <a:t>HỌC!</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grpSp>
        <p:nvGrpSpPr>
          <p:cNvPr id="431" name="Google Shape;431;p36"/>
          <p:cNvGrpSpPr/>
          <p:nvPr/>
        </p:nvGrpSpPr>
        <p:grpSpPr>
          <a:xfrm>
            <a:off x="7963482" y="-354326"/>
            <a:ext cx="870417" cy="858645"/>
            <a:chOff x="8397275" y="2953713"/>
            <a:chExt cx="1302374" cy="1294050"/>
          </a:xfrm>
        </p:grpSpPr>
        <p:sp>
          <p:nvSpPr>
            <p:cNvPr id="432" name="Google Shape;432;p36"/>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433" name="Google Shape;433;p36"/>
            <p:cNvPicPr preferRelativeResize="0"/>
            <p:nvPr/>
          </p:nvPicPr>
          <p:blipFill>
            <a:blip r:embed="rId3">
              <a:alphaModFix/>
            </a:blip>
            <a:stretch>
              <a:fillRect/>
            </a:stretch>
          </p:blipFill>
          <p:spPr>
            <a:xfrm>
              <a:off x="8397275" y="2953713"/>
              <a:ext cx="1302374" cy="1294050"/>
            </a:xfrm>
            <a:prstGeom prst="rect">
              <a:avLst/>
            </a:prstGeom>
            <a:noFill/>
            <a:ln>
              <a:noFill/>
            </a:ln>
          </p:spPr>
        </p:pic>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364" y="1353248"/>
            <a:ext cx="2725706" cy="264691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76473" y="1170397"/>
                <a:ext cx="4856260" cy="3717300"/>
              </a:xfrm>
              <a:prstGeom prst="rect">
                <a:avLst/>
              </a:prstGeom>
            </p:spPr>
            <p:txBody>
              <a:bodyPr wrap="square">
                <a:spAutoFit/>
              </a:bodyPr>
              <a:lstStyle/>
              <a:p>
                <a:pPr algn="just">
                  <a:lnSpc>
                    <a:spcPct val="150000"/>
                  </a:lnSpc>
                  <a:spcBef>
                    <a:spcPts val="200"/>
                  </a:spcBef>
                  <a:spcAft>
                    <a:spcPts val="200"/>
                  </a:spcAft>
                </a:pPr>
                <a:r>
                  <a:rPr lang="en-US" sz="1800">
                    <a:latin typeface="+mn-lt"/>
                    <a:ea typeface="Arial" panose="020B0604020202020204" pitchFamily="34" charset="0"/>
                    <a:cs typeface="Times New Roman" panose="02020603050405020304" pitchFamily="18" charset="0"/>
                  </a:rPr>
                  <a:t>a) Các mặt phẳng tọa độ có trong hình là: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𝑂𝑥𝑦</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𝑂𝑦𝑧</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𝑂𝑧𝑥</m:t>
                    </m:r>
                  </m:oMath>
                </a14:m>
                <a:r>
                  <a:rPr lang="en-US" sz="1800">
                    <a:effectLst/>
                    <a:latin typeface="+mn-lt"/>
                    <a:ea typeface="PMingLiU"/>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nl-NL" sz="1800">
                    <a:latin typeface="+mj-lt"/>
                    <a:ea typeface="PMingLiU"/>
                    <a:cs typeface="Times New Roman" panose="02020603050405020304" pitchFamily="18" charset="0"/>
                  </a:rPr>
                  <a:t>b) Vì </a:t>
                </a:r>
                <a14:m>
                  <m:oMath xmlns:m="http://schemas.openxmlformats.org/officeDocument/2006/math">
                    <m:d>
                      <m:dPr>
                        <m:begChr m:val="{"/>
                        <m:endChr m:val=""/>
                        <m:ctrlPr>
                          <a:rPr lang="en-US" sz="1800" i="1">
                            <a:effectLst/>
                            <a:latin typeface="Cambria Math" panose="02040503050406030204" pitchFamily="18" charset="0"/>
                            <a:ea typeface="PMingLiU"/>
                            <a:cs typeface="Times New Roman" panose="02020603050405020304" pitchFamily="18" charset="0"/>
                          </a:rPr>
                        </m:ctrlPr>
                      </m:dPr>
                      <m:e>
                        <m:eqArr>
                          <m:eqArrPr>
                            <m:ctrlPr>
                              <a:rPr lang="en-US" sz="1800" i="1">
                                <a:effectLst/>
                                <a:latin typeface="Cambria Math" panose="02040503050406030204" pitchFamily="18" charset="0"/>
                                <a:ea typeface="PMingLiU"/>
                                <a:cs typeface="Times New Roman" panose="02020603050405020304" pitchFamily="18" charset="0"/>
                              </a:rPr>
                            </m:ctrlPr>
                          </m:eqArrPr>
                          <m:e>
                            <m:r>
                              <a:rPr lang="nl-NL" sz="1800" i="1">
                                <a:effectLst/>
                                <a:latin typeface="Cambria Math" panose="02040503050406030204" pitchFamily="18" charset="0"/>
                                <a:ea typeface="PMingLiU"/>
                                <a:cs typeface="Times New Roman" panose="02020603050405020304" pitchFamily="18" charset="0"/>
                              </a:rPr>
                              <m:t>𝑂𝑥</m:t>
                            </m:r>
                            <m:r>
                              <a:rPr lang="nl-NL" sz="1800" i="1">
                                <a:effectLst/>
                                <a:latin typeface="Cambria Math" panose="02040503050406030204" pitchFamily="18" charset="0"/>
                                <a:ea typeface="PMingLiU"/>
                                <a:cs typeface="Times New Roman" panose="02020603050405020304" pitchFamily="18" charset="0"/>
                              </a:rPr>
                              <m:t>⊥</m:t>
                            </m:r>
                            <m:r>
                              <a:rPr lang="nl-NL" sz="1800" i="1">
                                <a:effectLst/>
                                <a:latin typeface="Cambria Math" panose="02040503050406030204" pitchFamily="18" charset="0"/>
                                <a:ea typeface="PMingLiU"/>
                                <a:cs typeface="Times New Roman" panose="02020603050405020304" pitchFamily="18" charset="0"/>
                              </a:rPr>
                              <m:t>𝑂𝑦</m:t>
                            </m:r>
                          </m:e>
                          <m:e>
                            <m:r>
                              <a:rPr lang="nl-NL" sz="1800" i="1">
                                <a:effectLst/>
                                <a:latin typeface="Cambria Math" panose="02040503050406030204" pitchFamily="18" charset="0"/>
                                <a:ea typeface="PMingLiU"/>
                                <a:cs typeface="Times New Roman" panose="02020603050405020304" pitchFamily="18" charset="0"/>
                              </a:rPr>
                              <m:t>𝑂𝑥</m:t>
                            </m:r>
                            <m:r>
                              <a:rPr lang="nl-NL" sz="1800" i="1">
                                <a:effectLst/>
                                <a:latin typeface="Cambria Math" panose="02040503050406030204" pitchFamily="18" charset="0"/>
                                <a:ea typeface="PMingLiU"/>
                                <a:cs typeface="Times New Roman" panose="02020603050405020304" pitchFamily="18" charset="0"/>
                              </a:rPr>
                              <m:t>⊥</m:t>
                            </m:r>
                            <m:r>
                              <a:rPr lang="nl-NL" sz="1800" i="1">
                                <a:effectLst/>
                                <a:latin typeface="Cambria Math" panose="02040503050406030204" pitchFamily="18" charset="0"/>
                                <a:ea typeface="PMingLiU"/>
                                <a:cs typeface="Times New Roman" panose="02020603050405020304" pitchFamily="18" charset="0"/>
                              </a:rPr>
                              <m:t>𝑂𝑧</m:t>
                            </m:r>
                          </m:e>
                        </m:eqArr>
                      </m:e>
                    </m:d>
                  </m:oMath>
                </a14:m>
                <a:r>
                  <a:rPr lang="nl-NL" sz="1800">
                    <a:effectLst/>
                    <a:latin typeface="+mj-lt"/>
                    <a:ea typeface="PMingLiU"/>
                    <a:cs typeface="Times New Roman" panose="02020603050405020304" pitchFamily="18" charset="0"/>
                  </a:rPr>
                  <a:t> nên </a:t>
                </a:r>
                <a14:m>
                  <m:oMath xmlns:m="http://schemas.openxmlformats.org/officeDocument/2006/math">
                    <m:r>
                      <a:rPr lang="nl-NL" sz="1800" i="1">
                        <a:effectLst/>
                        <a:latin typeface="Cambria Math" panose="02040503050406030204" pitchFamily="18" charset="0"/>
                        <a:ea typeface="PMingLiU"/>
                        <a:cs typeface="Times New Roman" panose="02020603050405020304" pitchFamily="18" charset="0"/>
                      </a:rPr>
                      <m:t>𝑂𝑥</m:t>
                    </m:r>
                    <m:r>
                      <a:rPr lang="nl-NL" sz="1800" i="1">
                        <a:effectLst/>
                        <a:latin typeface="Cambria Math" panose="02040503050406030204" pitchFamily="18" charset="0"/>
                        <a:ea typeface="PMingLiU"/>
                        <a:cs typeface="Times New Roman" panose="02020603050405020304" pitchFamily="18" charset="0"/>
                      </a:rPr>
                      <m:t>⊥(</m:t>
                    </m:r>
                    <m:r>
                      <a:rPr lang="nl-NL" sz="1800" i="1">
                        <a:effectLst/>
                        <a:latin typeface="Cambria Math" panose="02040503050406030204" pitchFamily="18" charset="0"/>
                        <a:ea typeface="PMingLiU"/>
                        <a:cs typeface="Times New Roman" panose="02020603050405020304" pitchFamily="18" charset="0"/>
                      </a:rPr>
                      <m:t>𝑂𝑦𝑧</m:t>
                    </m:r>
                    <m:r>
                      <a:rPr lang="nl-NL" sz="1800" i="1">
                        <a:effectLst/>
                        <a:latin typeface="Cambria Math" panose="02040503050406030204" pitchFamily="18" charset="0"/>
                        <a:ea typeface="PMingLiU"/>
                        <a:cs typeface="Times New Roman" panose="02020603050405020304" pitchFamily="18" charset="0"/>
                      </a:rPr>
                      <m:t>)</m:t>
                    </m:r>
                  </m:oMath>
                </a14:m>
                <a:r>
                  <a:rPr lang="nl-NL" sz="1800">
                    <a:effectLst/>
                    <a:latin typeface="+mj-lt"/>
                    <a:ea typeface="PMingLiU"/>
                    <a:cs typeface="Times New Roman" panose="02020603050405020304" pitchFamily="18" charset="0"/>
                  </a:rPr>
                  <a:t> </a:t>
                </a:r>
                <a:endParaRPr lang="en-US" sz="1800">
                  <a:effectLst/>
                  <a:latin typeface="+mj-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smtClean="0">
                    <a:effectLst/>
                    <a:latin typeface="+mn-lt"/>
                    <a:ea typeface="PMingLiU"/>
                    <a:cs typeface="Times New Roman" panose="02020603050405020304" pitchFamily="18" charset="0"/>
                  </a:rPr>
                  <a:t>Suy </a:t>
                </a:r>
                <a:r>
                  <a:rPr lang="en-US" sz="1800">
                    <a:effectLst/>
                    <a:latin typeface="+mn-lt"/>
                    <a:ea typeface="PMingLiU"/>
                    <a:cs typeface="Times New Roman" panose="02020603050405020304" pitchFamily="18" charset="0"/>
                  </a:rPr>
                  <a:t>ra </a:t>
                </a:r>
                <a14:m>
                  <m:oMath xmlns:m="http://schemas.openxmlformats.org/officeDocument/2006/math">
                    <m:d>
                      <m:dPr>
                        <m:ctrlPr>
                          <a:rPr lang="en-US" sz="1800" i="1">
                            <a:effectLst/>
                            <a:latin typeface="Cambria Math" panose="02040503050406030204" pitchFamily="18" charset="0"/>
                            <a:ea typeface="PMingLiU"/>
                            <a:cs typeface="Times New Roman" panose="02020603050405020304" pitchFamily="18" charset="0"/>
                          </a:rPr>
                        </m:ctrlPr>
                      </m:dPr>
                      <m:e>
                        <m:r>
                          <a:rPr lang="nl-NL" sz="1800" i="1">
                            <a:effectLst/>
                            <a:latin typeface="Cambria Math" panose="02040503050406030204" pitchFamily="18" charset="0"/>
                            <a:ea typeface="PMingLiU"/>
                            <a:cs typeface="Times New Roman" panose="02020603050405020304" pitchFamily="18" charset="0"/>
                          </a:rPr>
                          <m:t>𝑂𝑥𝑦</m:t>
                        </m:r>
                      </m:e>
                    </m:d>
                    <m:r>
                      <a:rPr lang="en-US" sz="1800" i="1">
                        <a:effectLst/>
                        <a:latin typeface="Cambria Math" panose="02040503050406030204" pitchFamily="18" charset="0"/>
                        <a:ea typeface="PMingLiU"/>
                        <a:cs typeface="Times New Roman" panose="02020603050405020304" pitchFamily="18" charset="0"/>
                      </a:rPr>
                      <m:t>⊥</m:t>
                    </m:r>
                    <m:d>
                      <m:dPr>
                        <m:ctrlPr>
                          <a:rPr lang="en-US" sz="1800" i="1">
                            <a:effectLst/>
                            <a:latin typeface="Cambria Math" panose="02040503050406030204" pitchFamily="18" charset="0"/>
                            <a:ea typeface="PMingLiU"/>
                            <a:cs typeface="Times New Roman" panose="02020603050405020304" pitchFamily="18" charset="0"/>
                          </a:rPr>
                        </m:ctrlPr>
                      </m:dPr>
                      <m:e>
                        <m:r>
                          <a:rPr lang="nl-NL" sz="1800" i="1">
                            <a:effectLst/>
                            <a:latin typeface="Cambria Math" panose="02040503050406030204" pitchFamily="18" charset="0"/>
                            <a:ea typeface="PMingLiU"/>
                            <a:cs typeface="Times New Roman" panose="02020603050405020304" pitchFamily="18" charset="0"/>
                          </a:rPr>
                          <m:t>𝑂𝑦𝑧</m:t>
                        </m:r>
                      </m:e>
                    </m:d>
                    <m:r>
                      <a:rPr lang="en-US" sz="1800" i="1">
                        <a:effectLst/>
                        <a:latin typeface="Cambria Math" panose="02040503050406030204" pitchFamily="18" charset="0"/>
                        <a:ea typeface="PMingLiU"/>
                        <a:cs typeface="Times New Roman" panose="02020603050405020304" pitchFamily="18" charset="0"/>
                      </a:rPr>
                      <m:t>, (</m:t>
                    </m:r>
                    <m:r>
                      <a:rPr lang="nl-NL" sz="1800" i="1">
                        <a:effectLst/>
                        <a:latin typeface="Cambria Math" panose="02040503050406030204" pitchFamily="18" charset="0"/>
                        <a:ea typeface="PMingLiU"/>
                        <a:cs typeface="Times New Roman" panose="02020603050405020304" pitchFamily="18" charset="0"/>
                      </a:rPr>
                      <m:t>𝑂𝑥𝑧</m:t>
                    </m:r>
                    <m:r>
                      <a:rPr lang="en-US" sz="1800" i="1">
                        <a:effectLst/>
                        <a:latin typeface="Cambria Math" panose="02040503050406030204" pitchFamily="18" charset="0"/>
                        <a:ea typeface="PMingLiU"/>
                        <a:cs typeface="Times New Roman" panose="02020603050405020304" pitchFamily="18" charset="0"/>
                      </a:rPr>
                      <m:t>)⊥(</m:t>
                    </m:r>
                    <m:r>
                      <a:rPr lang="nl-NL" sz="1800" i="1">
                        <a:effectLst/>
                        <a:latin typeface="Cambria Math" panose="02040503050406030204" pitchFamily="18" charset="0"/>
                        <a:ea typeface="PMingLiU"/>
                        <a:cs typeface="Times New Roman" panose="02020603050405020304" pitchFamily="18" charset="0"/>
                      </a:rPr>
                      <m:t>𝑂𝑦𝑧</m:t>
                    </m:r>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PMingLiU"/>
                    <a:cs typeface="Times New Roman" panose="02020603050405020304" pitchFamily="18" charset="0"/>
                  </a:rPr>
                  <a:t>Tương t</a:t>
                </a:r>
                <a:r>
                  <a:rPr lang="en-US" sz="1800" smtClean="0">
                    <a:latin typeface="+mn-lt"/>
                    <a:ea typeface="PMingLiU"/>
                    <a:cs typeface="Times New Roman" panose="02020603050405020304" pitchFamily="18" charset="0"/>
                  </a:rPr>
                  <a:t>ự</a:t>
                </a:r>
                <a:r>
                  <a:rPr lang="en-US" sz="1800">
                    <a:effectLst/>
                    <a:latin typeface="+mn-lt"/>
                    <a:ea typeface="PMingLiU"/>
                    <a:cs typeface="Times New Roman" panose="02020603050405020304" pitchFamily="18" charset="0"/>
                  </a:rPr>
                  <a:t>,</a:t>
                </a:r>
                <a:r>
                  <a:rPr lang="en-US" sz="1800" smtClean="0">
                    <a:effectLst/>
                    <a:latin typeface="+mn-lt"/>
                    <a:ea typeface="PMingLiU"/>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 (</m:t>
                    </m:r>
                    <m:r>
                      <a:rPr lang="nl-NL" sz="1800" i="1">
                        <a:effectLst/>
                        <a:latin typeface="Cambria Math" panose="02040503050406030204" pitchFamily="18" charset="0"/>
                        <a:ea typeface="PMingLiU"/>
                        <a:cs typeface="Times New Roman" panose="02020603050405020304" pitchFamily="18" charset="0"/>
                      </a:rPr>
                      <m:t>𝑂𝑥𝑦</m:t>
                    </m:r>
                    <m:r>
                      <a:rPr lang="en-US" sz="1800" i="1">
                        <a:effectLst/>
                        <a:latin typeface="Cambria Math" panose="02040503050406030204" pitchFamily="18" charset="0"/>
                        <a:ea typeface="PMingLiU"/>
                        <a:cs typeface="Times New Roman" panose="02020603050405020304" pitchFamily="18" charset="0"/>
                      </a:rPr>
                      <m:t>)⊥(</m:t>
                    </m:r>
                    <m:r>
                      <a:rPr lang="nl-NL" sz="1800" i="1">
                        <a:effectLst/>
                        <a:latin typeface="Cambria Math" panose="02040503050406030204" pitchFamily="18" charset="0"/>
                        <a:ea typeface="PMingLiU"/>
                        <a:cs typeface="Times New Roman" panose="02020603050405020304" pitchFamily="18" charset="0"/>
                      </a:rPr>
                      <m:t>𝑂𝑥𝑧</m:t>
                    </m:r>
                    <m:r>
                      <a:rPr lang="en-US" sz="1800" i="1">
                        <a:effectLst/>
                        <a:latin typeface="Cambria Math" panose="02040503050406030204" pitchFamily="18" charset="0"/>
                        <a:ea typeface="PMingLiU"/>
                        <a:cs typeface="Times New Roman" panose="02020603050405020304" pitchFamily="18" charset="0"/>
                      </a:rPr>
                      <m:t>)</m:t>
                    </m:r>
                  </m:oMath>
                </a14:m>
                <a:r>
                  <a:rPr lang="en-US" sz="1800">
                    <a:effectLst/>
                    <a:latin typeface="+mn-lt"/>
                    <a:ea typeface="PMingLiU"/>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800">
                    <a:effectLst/>
                    <a:latin typeface="+mn-lt"/>
                    <a:ea typeface="PMingLiU"/>
                    <a:cs typeface="Times New Roman" panose="02020603050405020304" pitchFamily="18" charset="0"/>
                  </a:rPr>
                  <a:t>Các mặt phẳng tọa độ trong hình 2.35 đôi một vuông góc với nhau.</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76473" y="1170397"/>
                <a:ext cx="4856260" cy="3717300"/>
              </a:xfrm>
              <a:prstGeom prst="rect">
                <a:avLst/>
              </a:prstGeom>
              <a:blipFill>
                <a:blip r:embed="rId5"/>
                <a:stretch>
                  <a:fillRect l="-1131" r="-1005" b="-328"/>
                </a:stretch>
              </a:blipFill>
            </p:spPr>
            <p:txBody>
              <a:bodyPr/>
              <a:lstStyle/>
              <a:p>
                <a:r>
                  <a:rPr lang="en-US">
                    <a:noFill/>
                  </a:rPr>
                  <a:t> </a:t>
                </a:r>
              </a:p>
            </p:txBody>
          </p:sp>
        </mc:Fallback>
      </mc:AlternateContent>
      <p:sp>
        <p:nvSpPr>
          <p:cNvPr id="12" name="Rectangle 11"/>
          <p:cNvSpPr/>
          <p:nvPr/>
        </p:nvSpPr>
        <p:spPr>
          <a:xfrm>
            <a:off x="576473" y="607519"/>
            <a:ext cx="1228476" cy="400110"/>
          </a:xfrm>
          <a:prstGeom prst="rect">
            <a:avLst/>
          </a:prstGeom>
        </p:spPr>
        <p:txBody>
          <a:bodyPr wrap="square">
            <a:spAutoFit/>
          </a:bodyPr>
          <a:lstStyle/>
          <a:p>
            <a:pPr marL="0" marR="0" lvl="0" indent="0" defTabSz="1828800" rtl="0" eaLnBrk="1" fontAlgn="auto" latinLnBrk="0" hangingPunct="1">
              <a:lnSpc>
                <a:spcPct val="100000"/>
              </a:lnSpc>
              <a:spcBef>
                <a:spcPts val="0"/>
              </a:spcBef>
              <a:spcAft>
                <a:spcPts val="0"/>
              </a:spcAft>
              <a:buClrTx/>
              <a:buSzTx/>
              <a:buFontTx/>
              <a:buNone/>
              <a:tabLst/>
              <a:defRPr/>
            </a:pPr>
            <a:r>
              <a:rPr kumimoji="0" lang="en-US" sz="2000" b="1" i="1" u="sng" strike="noStrike" kern="1200" cap="none" spc="0" normalizeH="0" baseline="0" noProof="0" smtClean="0">
                <a:ln>
                  <a:noFill/>
                </a:ln>
                <a:solidFill>
                  <a:srgbClr val="011C26">
                    <a:lumMod val="90000"/>
                    <a:lumOff val="10000"/>
                  </a:srgbClr>
                </a:solidFill>
                <a:effectLst/>
                <a:uLnTx/>
                <a:uFillTx/>
                <a:latin typeface="Arial"/>
                <a:ea typeface="+mn-ea"/>
                <a:cs typeface="Arial"/>
                <a:sym typeface="Arial"/>
              </a:rPr>
              <a:t>Trả</a:t>
            </a:r>
            <a:r>
              <a:rPr kumimoji="0" lang="en-US" sz="2000" b="1" i="1" u="sng" strike="noStrike" kern="1200" cap="none" spc="0" normalizeH="0" noProof="0" smtClean="0">
                <a:ln>
                  <a:noFill/>
                </a:ln>
                <a:solidFill>
                  <a:srgbClr val="011C26">
                    <a:lumMod val="90000"/>
                    <a:lumOff val="10000"/>
                  </a:srgbClr>
                </a:solidFill>
                <a:effectLst/>
                <a:uLnTx/>
                <a:uFillTx/>
                <a:latin typeface="Arial"/>
                <a:ea typeface="+mn-ea"/>
                <a:cs typeface="Arial"/>
                <a:sym typeface="Arial"/>
              </a:rPr>
              <a:t> lời:</a:t>
            </a:r>
            <a:endParaRPr kumimoji="0" lang="en-US" sz="20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endParaRPr>
          </a:p>
        </p:txBody>
      </p:sp>
    </p:spTree>
    <p:extLst>
      <p:ext uri="{BB962C8B-B14F-4D97-AF65-F5344CB8AC3E}">
        <p14:creationId xmlns:p14="http://schemas.microsoft.com/office/powerpoint/2010/main" val="225115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up)">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2" name="Rectangle 1"/>
          <p:cNvSpPr/>
          <p:nvPr/>
        </p:nvSpPr>
        <p:spPr>
          <a:xfrm>
            <a:off x="3522923" y="433086"/>
            <a:ext cx="2129109" cy="553998"/>
          </a:xfrm>
          <a:prstGeom prst="rect">
            <a:avLst/>
          </a:prstGeom>
        </p:spPr>
        <p:txBody>
          <a:bodyPr wrap="none">
            <a:spAutoFit/>
          </a:bodyPr>
          <a:lstStyle/>
          <a:p>
            <a:r>
              <a:rPr lang="en" sz="3000" b="1">
                <a:solidFill>
                  <a:srgbClr val="06075E"/>
                </a:solidFill>
                <a:sym typeface="Righteous"/>
              </a:rPr>
              <a:t>KẾT LUẬN</a:t>
            </a:r>
            <a:endParaRPr lang="en-US" sz="3000"/>
          </a:p>
        </p:txBody>
      </p:sp>
      <mc:AlternateContent xmlns:mc="http://schemas.openxmlformats.org/markup-compatibility/2006" xmlns:a14="http://schemas.microsoft.com/office/drawing/2010/main">
        <mc:Choice Requires="a14">
          <p:sp>
            <p:nvSpPr>
              <p:cNvPr id="4" name="Rectangle 3"/>
              <p:cNvSpPr/>
              <p:nvPr/>
            </p:nvSpPr>
            <p:spPr>
              <a:xfrm>
                <a:off x="571647" y="995035"/>
                <a:ext cx="8031663" cy="3893310"/>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Trong không gian, ba trục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𝑂𝑥</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𝑂𝑦</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𝑂𝑧</m:t>
                    </m:r>
                  </m:oMath>
                </a14:m>
                <a:r>
                  <a:rPr lang="en-US" sz="1800">
                    <a:effectLst/>
                    <a:latin typeface="+mn-lt"/>
                    <a:ea typeface="PMingLiU"/>
                    <a:cs typeface="Times New Roman" panose="02020603050405020304" pitchFamily="18" charset="0"/>
                  </a:rPr>
                  <a:t> đôi một vuông góc với nhau tại gốc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𝑂</m:t>
                    </m:r>
                  </m:oMath>
                </a14:m>
                <a:r>
                  <a:rPr lang="en-US" sz="1800">
                    <a:effectLst/>
                    <a:latin typeface="+mn-lt"/>
                    <a:ea typeface="PMingLiU"/>
                    <a:cs typeface="Times New Roman" panose="02020603050405020304" pitchFamily="18" charset="0"/>
                  </a:rPr>
                  <a:t> của mỗi trục.</a:t>
                </a:r>
                <a:endParaRPr lang="en-US" sz="1800">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Gọi </a:t>
                </a:r>
                <a14:m>
                  <m:oMath xmlns:m="http://schemas.openxmlformats.org/officeDocument/2006/math">
                    <m:acc>
                      <m:accPr>
                        <m: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effectLst/>
                            <a:latin typeface="Cambria Math" panose="02040503050406030204" pitchFamily="18" charset="0"/>
                            <a:ea typeface="Arial" panose="020B0604020202020204" pitchFamily="34" charset="0"/>
                            <a:cs typeface="Times New Roman" panose="02020603050405020304" pitchFamily="18" charset="0"/>
                          </a:rPr>
                          <m:t>𝑖</m:t>
                        </m:r>
                      </m:e>
                    </m:acc>
                    <m:r>
                      <a:rPr lang="en-US" sz="1800" i="1">
                        <a:effectLst/>
                        <a:latin typeface="Cambria Math" panose="02040503050406030204" pitchFamily="18" charset="0"/>
                        <a:ea typeface="PMingLiU"/>
                        <a:cs typeface="Times New Roman" panose="02020603050405020304" pitchFamily="18" charset="0"/>
                      </a:rPr>
                      <m:t>, </m:t>
                    </m:r>
                    <m:acc>
                      <m:accPr>
                        <m:chr m:val="⃗"/>
                        <m:ctrlPr>
                          <a:rPr lang="en-US" sz="1800" i="1">
                            <a:effectLst/>
                            <a:latin typeface="Cambria Math" panose="02040503050406030204" pitchFamily="18" charset="0"/>
                            <a:ea typeface="PMingLiU"/>
                            <a:cs typeface="Times New Roman" panose="02020603050405020304" pitchFamily="18" charset="0"/>
                          </a:rPr>
                        </m:ctrlPr>
                      </m:accPr>
                      <m:e>
                        <m:r>
                          <a:rPr lang="en-US" sz="1800" i="1">
                            <a:effectLst/>
                            <a:latin typeface="Cambria Math" panose="02040503050406030204" pitchFamily="18" charset="0"/>
                            <a:ea typeface="PMingLiU"/>
                            <a:cs typeface="Times New Roman" panose="02020603050405020304" pitchFamily="18" charset="0"/>
                          </a:rPr>
                          <m:t>𝑗</m:t>
                        </m:r>
                      </m:e>
                    </m:acc>
                    <m:r>
                      <a:rPr lang="en-US" sz="1800" i="1">
                        <a:effectLst/>
                        <a:latin typeface="Cambria Math" panose="02040503050406030204" pitchFamily="18" charset="0"/>
                        <a:ea typeface="PMingLiU"/>
                        <a:cs typeface="Times New Roman" panose="02020603050405020304" pitchFamily="18" charset="0"/>
                      </a:rPr>
                      <m:t>, </m:t>
                    </m:r>
                    <m:acc>
                      <m:accPr>
                        <m:chr m:val="⃗"/>
                        <m:ctrlPr>
                          <a:rPr lang="en-US" sz="1800" i="1">
                            <a:effectLst/>
                            <a:latin typeface="Cambria Math" panose="02040503050406030204" pitchFamily="18" charset="0"/>
                            <a:ea typeface="PMingLiU"/>
                            <a:cs typeface="Times New Roman" panose="02020603050405020304" pitchFamily="18" charset="0"/>
                          </a:rPr>
                        </m:ctrlPr>
                      </m:accPr>
                      <m:e>
                        <m:r>
                          <a:rPr lang="en-US" sz="1800" i="1">
                            <a:effectLst/>
                            <a:latin typeface="Cambria Math" panose="02040503050406030204" pitchFamily="18" charset="0"/>
                            <a:ea typeface="PMingLiU"/>
                            <a:cs typeface="Times New Roman" panose="02020603050405020304" pitchFamily="18" charset="0"/>
                          </a:rPr>
                          <m:t>𝑘</m:t>
                        </m:r>
                      </m:e>
                    </m:acc>
                  </m:oMath>
                </a14:m>
                <a:r>
                  <a:rPr lang="en-US" sz="1800">
                    <a:effectLst/>
                    <a:latin typeface="+mn-lt"/>
                    <a:ea typeface="PMingLiU"/>
                    <a:cs typeface="Times New Roman" panose="02020603050405020304" pitchFamily="18" charset="0"/>
                  </a:rPr>
                  <a:t> lần lượt là các vectơ đơn vị trên các trục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𝑂𝑥</m:t>
                    </m:r>
                    <m:r>
                      <a:rPr lang="en-US" sz="1800" i="1">
                        <a:effectLst/>
                        <a:latin typeface="Cambria Math" panose="02040503050406030204" pitchFamily="18" charset="0"/>
                        <a:ea typeface="PMingLiU"/>
                        <a:cs typeface="Times New Roman" panose="02020603050405020304" pitchFamily="18" charset="0"/>
                      </a:rPr>
                      <m:t>, </m:t>
                    </m:r>
                    <m:r>
                      <a:rPr lang="en-US" sz="1800" i="1">
                        <a:effectLst/>
                        <a:latin typeface="Cambria Math" panose="02040503050406030204" pitchFamily="18" charset="0"/>
                        <a:ea typeface="PMingLiU"/>
                        <a:cs typeface="Times New Roman" panose="02020603050405020304" pitchFamily="18" charset="0"/>
                      </a:rPr>
                      <m:t>𝑂𝑦</m:t>
                    </m:r>
                    <m:r>
                      <a:rPr lang="en-US" sz="1800" i="1">
                        <a:effectLst/>
                        <a:latin typeface="Cambria Math" panose="02040503050406030204" pitchFamily="18" charset="0"/>
                        <a:ea typeface="PMingLiU"/>
                        <a:cs typeface="Times New Roman" panose="02020603050405020304" pitchFamily="18" charset="0"/>
                      </a:rPr>
                      <m:t>, </m:t>
                    </m:r>
                    <m:r>
                      <a:rPr lang="en-US" sz="1800" i="1">
                        <a:effectLst/>
                        <a:latin typeface="Cambria Math" panose="02040503050406030204" pitchFamily="18" charset="0"/>
                        <a:ea typeface="PMingLiU"/>
                        <a:cs typeface="Times New Roman" panose="02020603050405020304" pitchFamily="18" charset="0"/>
                      </a:rPr>
                      <m:t>𝑂𝑧</m:t>
                    </m:r>
                  </m:oMath>
                </a14:m>
                <a:r>
                  <a:rPr lang="en-US" sz="1800">
                    <a:effectLst/>
                    <a:latin typeface="+mn-lt"/>
                    <a:ea typeface="PMingLiU"/>
                    <a:cs typeface="Times New Roman" panose="02020603050405020304" pitchFamily="18" charset="0"/>
                  </a:rPr>
                  <a:t>.</a:t>
                </a:r>
                <a:endParaRPr lang="en-US" sz="1800">
                  <a:latin typeface="+mn-lt"/>
                  <a:ea typeface="Arial" panose="020B060402020202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1800" smtClean="0">
                    <a:effectLst/>
                    <a:latin typeface="+mn-lt"/>
                    <a:ea typeface="Arial" panose="020B0604020202020204" pitchFamily="34" charset="0"/>
                    <a:cs typeface="Times New Roman" panose="02020603050405020304" pitchFamily="18" charset="0"/>
                  </a:rPr>
                  <a:t>Hệ </a:t>
                </a:r>
                <a:r>
                  <a:rPr lang="en-US" sz="1800">
                    <a:effectLst/>
                    <a:latin typeface="+mn-lt"/>
                    <a:ea typeface="Arial" panose="020B0604020202020204" pitchFamily="34" charset="0"/>
                    <a:cs typeface="Times New Roman" panose="02020603050405020304" pitchFamily="18" charset="0"/>
                  </a:rPr>
                  <a:t>ba trục như vậy được gọi là </a:t>
                </a:r>
                <a:r>
                  <a:rPr lang="en-US" sz="1800">
                    <a:solidFill>
                      <a:srgbClr val="FF0000"/>
                    </a:solidFill>
                    <a:effectLst/>
                    <a:latin typeface="+mn-lt"/>
                    <a:ea typeface="Arial" panose="020B0604020202020204" pitchFamily="34" charset="0"/>
                    <a:cs typeface="Times New Roman" panose="02020603050405020304" pitchFamily="18" charset="0"/>
                  </a:rPr>
                  <a:t>hệ trục tọa độ Descartes vuông góc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800">
                    <a:effectLst/>
                    <a:latin typeface="+mn-lt"/>
                    <a:ea typeface="PMingLiU"/>
                    <a:cs typeface="Times New Roman" panose="02020603050405020304" pitchFamily="18" charset="0"/>
                  </a:rPr>
                  <a:t>, hay đơn giản là </a:t>
                </a:r>
                <a:r>
                  <a:rPr lang="en-US" sz="1800">
                    <a:solidFill>
                      <a:srgbClr val="FF0000"/>
                    </a:solidFill>
                    <a:effectLst/>
                    <a:latin typeface="+mn-lt"/>
                    <a:ea typeface="PMingLiU"/>
                    <a:cs typeface="Times New Roman" panose="02020603050405020304" pitchFamily="18" charset="0"/>
                  </a:rPr>
                  <a:t>hệ tọa độ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𝑂𝑥𝑦𝑧</m:t>
                    </m:r>
                  </m:oMath>
                </a14:m>
                <a:r>
                  <a:rPr lang="en-US" sz="1800" smtClean="0">
                    <a:effectLst/>
                    <a:latin typeface="+mn-lt"/>
                    <a:ea typeface="PMingLiU"/>
                    <a:cs typeface="Times New Roman" panose="02020603050405020304" pitchFamily="18" charset="0"/>
                  </a:rPr>
                  <a:t>.</a:t>
                </a:r>
                <a:endParaRPr lang="en-US" sz="1800" smtClean="0">
                  <a:latin typeface="+mn-lt"/>
                  <a:ea typeface="PMingLiU"/>
                  <a:cs typeface="Times New Roman" panose="02020603050405020304" pitchFamily="18" charset="0"/>
                </a:endParaRPr>
              </a:p>
              <a:p>
                <a:pPr marL="342900" indent="-342900" algn="just">
                  <a:lnSpc>
                    <a:spcPct val="150000"/>
                  </a:lnSpc>
                  <a:buFont typeface="Arial" panose="020B0604020202020204" pitchFamily="34" charset="0"/>
                  <a:buChar char="•"/>
                </a:pPr>
                <a:r>
                  <a:rPr lang="en-US" sz="1800" smtClean="0">
                    <a:effectLst/>
                    <a:latin typeface="+mn-lt"/>
                    <a:ea typeface="Arial" panose="020B0604020202020204" pitchFamily="34" charset="0"/>
                    <a:cs typeface="Times New Roman" panose="02020603050405020304" pitchFamily="18" charset="0"/>
                  </a:rPr>
                  <a:t>Điểm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m:t>
                    </m:r>
                  </m:oMath>
                </a14:m>
                <a:r>
                  <a:rPr lang="en-US" sz="1800">
                    <a:effectLst/>
                    <a:latin typeface="+mn-lt"/>
                    <a:ea typeface="PMingLiU"/>
                    <a:cs typeface="Times New Roman" panose="02020603050405020304" pitchFamily="18" charset="0"/>
                  </a:rPr>
                  <a:t> được gọi là gốc tọa </a:t>
                </a:r>
                <a:r>
                  <a:rPr lang="en-US" sz="1800" smtClean="0">
                    <a:effectLst/>
                    <a:latin typeface="+mn-lt"/>
                    <a:ea typeface="PMingLiU"/>
                    <a:cs typeface="Times New Roman" panose="02020603050405020304" pitchFamily="18" charset="0"/>
                  </a:rPr>
                  <a:t>độ.</a:t>
                </a:r>
                <a:endParaRPr lang="en-US" sz="1800" smtClean="0">
                  <a:latin typeface="+mn-lt"/>
                  <a:ea typeface="PMingLiU"/>
                  <a:cs typeface="Times New Roman" panose="02020603050405020304" pitchFamily="18" charset="0"/>
                </a:endParaRPr>
              </a:p>
              <a:p>
                <a:pPr marL="342900" indent="-342900" algn="just">
                  <a:lnSpc>
                    <a:spcPct val="150000"/>
                  </a:lnSpc>
                  <a:buFont typeface="Arial" panose="020B0604020202020204" pitchFamily="34" charset="0"/>
                  <a:buChar char="•"/>
                </a:pPr>
                <a:r>
                  <a:rPr lang="en-US" sz="1800" smtClean="0">
                    <a:effectLst/>
                    <a:latin typeface="+mn-lt"/>
                    <a:ea typeface="Arial" panose="020B0604020202020204" pitchFamily="34" charset="0"/>
                    <a:cs typeface="Times New Roman" panose="02020603050405020304" pitchFamily="18" charset="0"/>
                  </a:rPr>
                  <a:t>Các </a:t>
                </a:r>
                <a:r>
                  <a:rPr lang="en-US" sz="1800">
                    <a:effectLst/>
                    <a:latin typeface="+mn-lt"/>
                    <a:ea typeface="Arial" panose="020B0604020202020204" pitchFamily="34" charset="0"/>
                    <a:cs typeface="Times New Roman" panose="02020603050405020304" pitchFamily="18" charset="0"/>
                  </a:rPr>
                  <a:t>mặt phẳng </a:t>
                </a:r>
                <a14:m>
                  <m:oMath xmlns:m="http://schemas.openxmlformats.org/officeDocument/2006/math">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𝑂𝑥𝑦</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𝑂𝑦𝑧</m:t>
                        </m:r>
                      </m:e>
                    </m:d>
                    <m:r>
                      <a:rPr lang="en-US" sz="1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𝑂𝑧𝑥</m:t>
                        </m:r>
                      </m:e>
                    </m:d>
                  </m:oMath>
                </a14:m>
                <a:r>
                  <a:rPr lang="en-US" sz="1800" smtClean="0">
                    <a:latin typeface="+mn-lt"/>
                    <a:ea typeface="Arial" panose="020B0604020202020204" pitchFamily="34" charset="0"/>
                    <a:cs typeface="Times New Roman" panose="02020603050405020304" pitchFamily="18" charset="0"/>
                  </a:rPr>
                  <a:t> đôi một vuông góc với nhau được gọi là các mặt phẳng toạ độ.</a:t>
                </a:r>
                <a:endParaRPr lang="en-US" sz="1800">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Không gian với hệ tọa độ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800">
                    <a:effectLst/>
                    <a:latin typeface="+mn-lt"/>
                    <a:ea typeface="PMingLiU"/>
                    <a:cs typeface="Times New Roman" panose="02020603050405020304" pitchFamily="18" charset="0"/>
                  </a:rPr>
                  <a:t> còn được gọi là không gian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𝑂𝑥𝑦𝑧</m:t>
                    </m:r>
                  </m:oMath>
                </a14:m>
                <a:r>
                  <a:rPr lang="en-US" sz="1800">
                    <a:effectLst/>
                    <a:latin typeface="+mn-lt"/>
                    <a:ea typeface="PMingLiU"/>
                    <a:cs typeface="Times New Roman" panose="02020603050405020304" pitchFamily="18" charset="0"/>
                  </a:rPr>
                  <a:t>.</a:t>
                </a:r>
                <a:endParaRPr lang="en-US" sz="18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71647" y="995035"/>
                <a:ext cx="8031663" cy="3893310"/>
              </a:xfrm>
              <a:prstGeom prst="rect">
                <a:avLst/>
              </a:prstGeom>
              <a:blipFill>
                <a:blip r:embed="rId3"/>
                <a:stretch>
                  <a:fillRect l="-683" r="-683" b="-31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7935033" y="23853"/>
            <a:ext cx="1122377" cy="1082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grpSp>
        <p:nvGrpSpPr>
          <p:cNvPr id="524" name="Google Shape;524;p40"/>
          <p:cNvGrpSpPr/>
          <p:nvPr/>
        </p:nvGrpSpPr>
        <p:grpSpPr>
          <a:xfrm>
            <a:off x="8118480" y="4254267"/>
            <a:ext cx="791062" cy="786006"/>
            <a:chOff x="8397275" y="2953713"/>
            <a:chExt cx="1302374" cy="1294050"/>
          </a:xfrm>
        </p:grpSpPr>
        <p:sp>
          <p:nvSpPr>
            <p:cNvPr id="525" name="Google Shape;525;p40"/>
            <p:cNvSpPr/>
            <p:nvPr/>
          </p:nvSpPr>
          <p:spPr>
            <a:xfrm>
              <a:off x="8430787" y="2982554"/>
              <a:ext cx="1236184" cy="1237284"/>
            </a:xfrm>
            <a:custGeom>
              <a:avLst/>
              <a:gdLst/>
              <a:ahLst/>
              <a:cxnLst/>
              <a:rect l="l" t="t" r="r" b="b"/>
              <a:pathLst>
                <a:path w="854013" h="854773" extrusionOk="0">
                  <a:moveTo>
                    <a:pt x="854014" y="427387"/>
                  </a:moveTo>
                  <a:cubicBezTo>
                    <a:pt x="854014" y="663426"/>
                    <a:pt x="662836" y="854774"/>
                    <a:pt x="427007" y="854774"/>
                  </a:cubicBezTo>
                  <a:cubicBezTo>
                    <a:pt x="191178" y="854774"/>
                    <a:pt x="0" y="663426"/>
                    <a:pt x="0" y="427387"/>
                  </a:cubicBezTo>
                  <a:cubicBezTo>
                    <a:pt x="0" y="191348"/>
                    <a:pt x="191178" y="0"/>
                    <a:pt x="427007" y="0"/>
                  </a:cubicBezTo>
                  <a:cubicBezTo>
                    <a:pt x="662836" y="0"/>
                    <a:pt x="854014" y="191348"/>
                    <a:pt x="854014" y="427387"/>
                  </a:cubicBezTo>
                  <a:close/>
                </a:path>
              </a:pathLst>
            </a:custGeom>
            <a:solidFill>
              <a:schemeClr val="accent1"/>
            </a:solidFill>
            <a:ln w="114300" cap="flat" cmpd="sng">
              <a:solidFill>
                <a:schemeClr val="accent3"/>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pic>
          <p:nvPicPr>
            <p:cNvPr id="526" name="Google Shape;526;p40"/>
            <p:cNvPicPr preferRelativeResize="0"/>
            <p:nvPr/>
          </p:nvPicPr>
          <p:blipFill>
            <a:blip r:embed="rId3">
              <a:alphaModFix/>
            </a:blip>
            <a:stretch>
              <a:fillRect/>
            </a:stretch>
          </p:blipFill>
          <p:spPr>
            <a:xfrm>
              <a:off x="8397275" y="2953713"/>
              <a:ext cx="1302374" cy="1294050"/>
            </a:xfrm>
            <a:prstGeom prst="rect">
              <a:avLst/>
            </a:prstGeom>
            <a:noFill/>
            <a:ln>
              <a:noFill/>
            </a:ln>
          </p:spPr>
        </p:pic>
      </p:grpSp>
      <p:pic>
        <p:nvPicPr>
          <p:cNvPr id="12" name="Picture 11"/>
          <p:cNvPicPr>
            <a:picLocks noChangeAspect="1"/>
          </p:cNvPicPr>
          <p:nvPr/>
        </p:nvPicPr>
        <p:blipFill>
          <a:blip r:embed="rId4"/>
          <a:stretch>
            <a:fillRect/>
          </a:stretch>
        </p:blipFill>
        <p:spPr>
          <a:xfrm>
            <a:off x="554992" y="513646"/>
            <a:ext cx="768643" cy="728046"/>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427260" y="368557"/>
                <a:ext cx="7199906" cy="1287532"/>
              </a:xfrm>
              <a:prstGeom prst="rect">
                <a:avLst/>
              </a:prstGeom>
            </p:spPr>
            <p:txBody>
              <a:bodyPr wrap="square">
                <a:spAutoFit/>
              </a:bodyPr>
              <a:lstStyle/>
              <a:p>
                <a:pPr algn="just">
                  <a:lnSpc>
                    <a:spcPct val="150000"/>
                  </a:lnSpc>
                  <a:spcAft>
                    <a:spcPts val="500"/>
                  </a:spcAft>
                </a:pPr>
                <a:r>
                  <a:rPr lang="en-US" sz="1800">
                    <a:solidFill>
                      <a:srgbClr val="242400"/>
                    </a:solidFill>
                    <a:latin typeface="Arial" panose="020B0604020202020204" pitchFamily="34" charset="0"/>
                  </a:rPr>
                  <a:t>Góc căn phòng trong Hình 2.34 có gợi lên hình ảnh về hệ toạ độ </a:t>
                </a:r>
                <a14:m>
                  <m:oMath xmlns:m="http://schemas.openxmlformats.org/officeDocument/2006/math">
                    <m:r>
                      <a:rPr lang="en-US" sz="1800" i="1" smtClean="0">
                        <a:solidFill>
                          <a:srgbClr val="242400"/>
                        </a:solidFill>
                        <a:latin typeface="Cambria Math" panose="02040503050406030204" pitchFamily="18" charset="0"/>
                      </a:rPr>
                      <m:t>𝑂𝑥𝑦𝑧</m:t>
                    </m:r>
                    <m:r>
                      <a:rPr lang="en-US" sz="1800" i="1" smtClean="0">
                        <a:solidFill>
                          <a:srgbClr val="242400"/>
                        </a:solidFill>
                        <a:latin typeface="Cambria Math" panose="02040503050406030204" pitchFamily="18" charset="0"/>
                      </a:rPr>
                      <m:t> </m:t>
                    </m:r>
                  </m:oMath>
                </a14:m>
                <a:r>
                  <a:rPr lang="en-US" sz="1800">
                    <a:solidFill>
                      <a:srgbClr val="242400"/>
                    </a:solidFill>
                    <a:latin typeface="Arial" panose="020B0604020202020204" pitchFamily="34" charset="0"/>
                  </a:rPr>
                  <a:t>trong không gian hay không? Nếu có, hãy mô tả gốc toạ độ và các mặt phẳng toạ độ trong hình ảnh đó</a:t>
                </a:r>
                <a:r>
                  <a:rPr lang="en-US" sz="1800" smtClean="0">
                    <a:solidFill>
                      <a:srgbClr val="242400"/>
                    </a:solidFill>
                    <a:latin typeface="Arial" panose="020B0604020202020204" pitchFamily="34" charset="0"/>
                  </a:rPr>
                  <a:t>.</a:t>
                </a:r>
                <a:endParaRPr lang="en-US" sz="1800"/>
              </a:p>
            </p:txBody>
          </p:sp>
        </mc:Choice>
        <mc:Fallback xmlns="">
          <p:sp>
            <p:nvSpPr>
              <p:cNvPr id="13" name="Rectangle 12"/>
              <p:cNvSpPr>
                <a:spLocks noRot="1" noChangeAspect="1" noMove="1" noResize="1" noEditPoints="1" noAdjustHandles="1" noChangeArrowheads="1" noChangeShapeType="1" noTextEdit="1"/>
              </p:cNvSpPr>
              <p:nvPr/>
            </p:nvSpPr>
            <p:spPr>
              <a:xfrm>
                <a:off x="1427260" y="368557"/>
                <a:ext cx="7199906" cy="1287532"/>
              </a:xfrm>
              <a:prstGeom prst="rect">
                <a:avLst/>
              </a:prstGeom>
              <a:blipFill>
                <a:blip r:embed="rId5"/>
                <a:stretch>
                  <a:fillRect l="-677" r="-762" b="-6604"/>
                </a:stretch>
              </a:blipFill>
            </p:spPr>
            <p:txBody>
              <a:bodyPr/>
              <a:lstStyle/>
              <a:p>
                <a:r>
                  <a:rPr lang="en-US">
                    <a:noFill/>
                  </a:rPr>
                  <a:t> </a:t>
                </a:r>
              </a:p>
            </p:txBody>
          </p:sp>
        </mc:Fallback>
      </mc:AlternateContent>
      <p:pic>
        <p:nvPicPr>
          <p:cNvPr id="46" name="Picture 4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538542" y="2349192"/>
            <a:ext cx="2390380" cy="2122145"/>
          </a:xfrm>
          <a:prstGeom prst="rect">
            <a:avLst/>
          </a:prstGeom>
        </p:spPr>
      </p:pic>
      <p:sp>
        <p:nvSpPr>
          <p:cNvPr id="47" name="Rectangle 46"/>
          <p:cNvSpPr/>
          <p:nvPr/>
        </p:nvSpPr>
        <p:spPr>
          <a:xfrm>
            <a:off x="396476" y="1726033"/>
            <a:ext cx="1228476" cy="369332"/>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1" u="sng" strike="noStrike" kern="1200" cap="none" spc="0" normalizeH="0" baseline="0" noProof="0" smtClean="0">
                <a:ln>
                  <a:noFill/>
                </a:ln>
                <a:solidFill>
                  <a:srgbClr val="011C26">
                    <a:lumMod val="90000"/>
                    <a:lumOff val="10000"/>
                  </a:srgbClr>
                </a:solidFill>
                <a:effectLst/>
                <a:uLnTx/>
                <a:uFillTx/>
                <a:latin typeface="Arial"/>
                <a:ea typeface="+mn-ea"/>
                <a:cs typeface="Arial"/>
                <a:sym typeface="Arial"/>
              </a:rPr>
              <a:t>Trả</a:t>
            </a:r>
            <a:r>
              <a:rPr kumimoji="0" lang="en-US" sz="1800" b="1" i="1" u="sng" strike="noStrike" kern="1200" cap="none" spc="0" normalizeH="0" noProof="0" smtClean="0">
                <a:ln>
                  <a:noFill/>
                </a:ln>
                <a:solidFill>
                  <a:srgbClr val="011C26">
                    <a:lumMod val="90000"/>
                    <a:lumOff val="10000"/>
                  </a:srgbClr>
                </a:solidFill>
                <a:effectLst/>
                <a:uLnTx/>
                <a:uFillTx/>
                <a:latin typeface="Arial"/>
                <a:ea typeface="+mn-ea"/>
                <a:cs typeface="Arial"/>
                <a:sym typeface="Arial"/>
              </a:rPr>
              <a:t> lời:</a:t>
            </a:r>
            <a:endParaRPr kumimoji="0" lang="en-US" sz="18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endParaRPr>
          </a:p>
        </p:txBody>
      </p:sp>
      <mc:AlternateContent xmlns:mc="http://schemas.openxmlformats.org/markup-compatibility/2006" xmlns:a14="http://schemas.microsoft.com/office/drawing/2010/main">
        <mc:Choice Requires="a14">
          <p:sp>
            <p:nvSpPr>
              <p:cNvPr id="14" name="Rectangle 13"/>
              <p:cNvSpPr/>
              <p:nvPr/>
            </p:nvSpPr>
            <p:spPr>
              <a:xfrm>
                <a:off x="3024157" y="2149408"/>
                <a:ext cx="5821954" cy="2585323"/>
              </a:xfrm>
              <a:prstGeom prst="rect">
                <a:avLst/>
              </a:prstGeom>
            </p:spPr>
            <p:txBody>
              <a:bodyPr wrap="square">
                <a:spAutoFit/>
              </a:bodyPr>
              <a:lstStyle/>
              <a:p>
                <a:pPr algn="just">
                  <a:lnSpc>
                    <a:spcPct val="150000"/>
                  </a:lnSpc>
                </a:pPr>
                <a:r>
                  <a:rPr lang="en-US" sz="1800">
                    <a:latin typeface="+mn-lt"/>
                    <a:ea typeface="Arial" panose="020B0604020202020204" pitchFamily="34" charset="0"/>
                    <a:cs typeface="Times New Roman" panose="02020603050405020304" pitchFamily="18" charset="0"/>
                  </a:rPr>
                  <a:t>Hình 2.34 có gợi lên hình ảnh về một hệ tọa độ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𝑂𝑥𝑦𝑧</m:t>
                    </m:r>
                  </m:oMath>
                </a14:m>
                <a:r>
                  <a:rPr lang="en-US" sz="1800">
                    <a:effectLst/>
                    <a:latin typeface="+mn-lt"/>
                    <a:ea typeface="PMingLiU"/>
                    <a:cs typeface="Times New Roman" panose="02020603050405020304" pitchFamily="18" charset="0"/>
                  </a:rPr>
                  <a:t>.</a:t>
                </a:r>
                <a:endParaRPr lang="en-US" sz="1800">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PMingLiU"/>
                    <a:cs typeface="Times New Roman" panose="02020603050405020304" pitchFamily="18" charset="0"/>
                  </a:rPr>
                  <a:t>Gốc tọa độ </a:t>
                </a:r>
                <a14:m>
                  <m:oMath xmlns:m="http://schemas.openxmlformats.org/officeDocument/2006/math">
                    <m:r>
                      <a:rPr lang="en-US" sz="1800" i="1">
                        <a:effectLst/>
                        <a:latin typeface="Cambria Math" panose="02040503050406030204" pitchFamily="18" charset="0"/>
                        <a:ea typeface="PMingLiU"/>
                        <a:cs typeface="Times New Roman" panose="02020603050405020304" pitchFamily="18" charset="0"/>
                      </a:rPr>
                      <m:t>𝑂</m:t>
                    </m:r>
                  </m:oMath>
                </a14:m>
                <a:r>
                  <a:rPr lang="en-US" sz="1800">
                    <a:effectLst/>
                    <a:latin typeface="+mn-lt"/>
                    <a:ea typeface="PMingLiU"/>
                    <a:cs typeface="Times New Roman" panose="02020603050405020304" pitchFamily="18" charset="0"/>
                  </a:rPr>
                  <a:t> là </a:t>
                </a:r>
                <a:r>
                  <a:rPr lang="vi-VN" sz="1800">
                    <a:effectLst/>
                    <a:latin typeface="+mn-lt"/>
                    <a:ea typeface="PMingLiU"/>
                    <a:cs typeface="Times New Roman" panose="02020603050405020304" pitchFamily="18" charset="0"/>
                  </a:rPr>
                  <a:t>góc tường.</a:t>
                </a:r>
                <a:endParaRPr lang="en-US" sz="1800">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Có 3 mặt phẳng tọa độ:</a:t>
                </a:r>
                <a:endParaRPr lang="en-US" sz="1800">
                  <a:latin typeface="+mn-lt"/>
                  <a:ea typeface="Arial" panose="020B0604020202020204" pitchFamily="34" charset="0"/>
                  <a:cs typeface="Times New Roman" panose="02020603050405020304" pitchFamily="18" charset="0"/>
                </a:endParaRPr>
              </a:p>
              <a:p>
                <a:pPr marL="285750" indent="-285750" algn="just">
                  <a:lnSpc>
                    <a:spcPct val="150000"/>
                  </a:lnSpc>
                  <a:buFontTx/>
                  <a:buChar char="-"/>
                </a:pPr>
                <a:r>
                  <a:rPr lang="en-US" sz="1800" smtClean="0">
                    <a:effectLst/>
                    <a:latin typeface="+mn-lt"/>
                    <a:ea typeface="Arial" panose="020B0604020202020204" pitchFamily="34" charset="0"/>
                    <a:cs typeface="Times New Roman" panose="02020603050405020304" pitchFamily="18" charset="0"/>
                  </a:rPr>
                  <a:t>Mặt </a:t>
                </a:r>
                <a:r>
                  <a:rPr lang="en-US" sz="1800">
                    <a:effectLst/>
                    <a:latin typeface="+mn-lt"/>
                    <a:ea typeface="Arial" panose="020B0604020202020204" pitchFamily="34" charset="0"/>
                    <a:cs typeface="Times New Roman" panose="02020603050405020304" pitchFamily="18" charset="0"/>
                  </a:rPr>
                  <a:t>phẳng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𝑂𝑥𝑦</m:t>
                    </m:r>
                  </m:oMath>
                </a14:m>
                <a:r>
                  <a:rPr lang="vi-VN" sz="1800">
                    <a:effectLst/>
                    <a:latin typeface="+mn-lt"/>
                    <a:ea typeface="PMingLiU"/>
                    <a:cs typeface="Times New Roman" panose="02020603050405020304" pitchFamily="18" charset="0"/>
                  </a:rPr>
                  <a:t>: là nền căn </a:t>
                </a:r>
                <a:r>
                  <a:rPr lang="vi-VN" sz="1800" smtClean="0">
                    <a:effectLst/>
                    <a:latin typeface="+mn-lt"/>
                    <a:ea typeface="PMingLiU"/>
                    <a:cs typeface="Times New Roman" panose="02020603050405020304" pitchFamily="18" charset="0"/>
                  </a:rPr>
                  <a:t>phòng.</a:t>
                </a:r>
                <a:endParaRPr lang="en-US" sz="1800">
                  <a:latin typeface="+mn-lt"/>
                  <a:ea typeface="PMingLiU"/>
                  <a:cs typeface="Times New Roman" panose="02020603050405020304" pitchFamily="18" charset="0"/>
                </a:endParaRPr>
              </a:p>
              <a:p>
                <a:pPr marL="285750" indent="-285750" algn="just">
                  <a:lnSpc>
                    <a:spcPct val="150000"/>
                  </a:lnSpc>
                  <a:buFontTx/>
                  <a:buChar char="-"/>
                </a:pPr>
                <a:r>
                  <a:rPr lang="en-US" sz="1800" smtClean="0">
                    <a:effectLst/>
                    <a:latin typeface="+mn-lt"/>
                    <a:ea typeface="Arial" panose="020B0604020202020204" pitchFamily="34" charset="0"/>
                    <a:cs typeface="Times New Roman" panose="02020603050405020304" pitchFamily="18" charset="0"/>
                  </a:rPr>
                  <a:t>Mặt </a:t>
                </a:r>
                <a:r>
                  <a:rPr lang="en-US" sz="1800">
                    <a:effectLst/>
                    <a:latin typeface="+mn-lt"/>
                    <a:ea typeface="Arial" panose="020B0604020202020204" pitchFamily="34" charset="0"/>
                    <a:cs typeface="Times New Roman" panose="02020603050405020304" pitchFamily="18" charset="0"/>
                  </a:rPr>
                  <a:t>phẳng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𝑂𝑦𝑧</m:t>
                    </m:r>
                  </m:oMath>
                </a14:m>
                <a:r>
                  <a:rPr lang="vi-VN" sz="1800">
                    <a:effectLst/>
                    <a:latin typeface="+mn-lt"/>
                    <a:ea typeface="PMingLiU"/>
                    <a:cs typeface="Times New Roman" panose="02020603050405020304" pitchFamily="18" charset="0"/>
                  </a:rPr>
                  <a:t>: là bức tường bên </a:t>
                </a:r>
                <a:r>
                  <a:rPr lang="vi-VN" sz="1800" smtClean="0">
                    <a:effectLst/>
                    <a:latin typeface="+mn-lt"/>
                    <a:ea typeface="PMingLiU"/>
                    <a:cs typeface="Times New Roman" panose="02020603050405020304" pitchFamily="18" charset="0"/>
                  </a:rPr>
                  <a:t>phải.</a:t>
                </a:r>
                <a:endParaRPr lang="en-US" sz="1800" smtClean="0">
                  <a:latin typeface="+mn-lt"/>
                  <a:ea typeface="PMingLiU"/>
                  <a:cs typeface="Times New Roman" panose="02020603050405020304" pitchFamily="18" charset="0"/>
                </a:endParaRPr>
              </a:p>
              <a:p>
                <a:pPr marL="285750" indent="-285750" algn="just">
                  <a:lnSpc>
                    <a:spcPct val="150000"/>
                  </a:lnSpc>
                  <a:buFontTx/>
                  <a:buChar char="-"/>
                </a:pPr>
                <a:r>
                  <a:rPr lang="en-US" sz="1800" smtClean="0">
                    <a:effectLst/>
                    <a:latin typeface="+mn-lt"/>
                    <a:ea typeface="Arial" panose="020B0604020202020204" pitchFamily="34" charset="0"/>
                    <a:cs typeface="Times New Roman" panose="02020603050405020304" pitchFamily="18" charset="0"/>
                  </a:rPr>
                  <a:t>Mặt </a:t>
                </a:r>
                <a:r>
                  <a:rPr lang="en-US" sz="1800">
                    <a:effectLst/>
                    <a:latin typeface="+mn-lt"/>
                    <a:ea typeface="Arial" panose="020B0604020202020204" pitchFamily="34" charset="0"/>
                    <a:cs typeface="Times New Roman" panose="02020603050405020304" pitchFamily="18" charset="0"/>
                  </a:rPr>
                  <a:t>phẳng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𝑂𝑧𝑥</m:t>
                    </m:r>
                  </m:oMath>
                </a14:m>
                <a:r>
                  <a:rPr lang="vi-VN" sz="1800">
                    <a:effectLst/>
                    <a:latin typeface="+mn-lt"/>
                    <a:ea typeface="PMingLiU"/>
                    <a:cs typeface="Times New Roman" panose="02020603050405020304" pitchFamily="18" charset="0"/>
                  </a:rPr>
                  <a:t>: là bức tường bên trái.</a:t>
                </a:r>
                <a:endParaRPr lang="en-US" sz="1800">
                  <a:latin typeface="+mn-lt"/>
                  <a:ea typeface="Arial" panose="020B0604020202020204" pitchFamily="34"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3024157" y="2149408"/>
                <a:ext cx="5821954" cy="2585323"/>
              </a:xfrm>
              <a:prstGeom prst="rect">
                <a:avLst/>
              </a:prstGeom>
              <a:blipFill>
                <a:blip r:embed="rId8"/>
                <a:stretch>
                  <a:fillRect l="-838" b="-94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up)">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xEl>
                                              <p:pRg st="1" end="1"/>
                                            </p:txEl>
                                          </p:spTgt>
                                        </p:tgtEl>
                                        <p:attrNameLst>
                                          <p:attrName>style.visibility</p:attrName>
                                        </p:attrNameLst>
                                      </p:cBhvr>
                                      <p:to>
                                        <p:strVal val="visible"/>
                                      </p:to>
                                    </p:set>
                                    <p:animEffect transition="in" filter="fade">
                                      <p:cBhvr>
                                        <p:cTn id="30" dur="500"/>
                                        <p:tgtEl>
                                          <p:spTgt spid="1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Effect transition="in" filter="wipe(up)">
                                      <p:cBhvr>
                                        <p:cTn id="35" dur="500"/>
                                        <p:tgtEl>
                                          <p:spTgt spid="1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wipe(up)">
                                      <p:cBhvr>
                                        <p:cTn id="40" dur="500"/>
                                        <p:tgtEl>
                                          <p:spTgt spid="1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xEl>
                                              <p:pRg st="4" end="4"/>
                                            </p:txEl>
                                          </p:spTgt>
                                        </p:tgtEl>
                                        <p:attrNameLst>
                                          <p:attrName>style.visibility</p:attrName>
                                        </p:attrNameLst>
                                      </p:cBhvr>
                                      <p:to>
                                        <p:strVal val="visible"/>
                                      </p:to>
                                    </p:set>
                                    <p:animEffect transition="in" filter="wipe(up)">
                                      <p:cBhvr>
                                        <p:cTn id="45" dur="500"/>
                                        <p:tgtEl>
                                          <p:spTgt spid="14">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4">
                                            <p:txEl>
                                              <p:pRg st="5" end="5"/>
                                            </p:txEl>
                                          </p:spTgt>
                                        </p:tgtEl>
                                        <p:attrNameLst>
                                          <p:attrName>style.visibility</p:attrName>
                                        </p:attrNameLst>
                                      </p:cBhvr>
                                      <p:to>
                                        <p:strVal val="visible"/>
                                      </p:to>
                                    </p:set>
                                    <p:animEffect transition="in" filter="wipe(up)">
                                      <p:cBhvr>
                                        <p:cTn id="50"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7" grpId="0"/>
    </p:bldLst>
  </p:timing>
</p:sld>
</file>

<file path=ppt/theme/theme1.xml><?xml version="1.0" encoding="utf-8"?>
<a:theme xmlns:a="http://schemas.openxmlformats.org/drawingml/2006/main" name="Geometry Lesson - Math - 9th Grade by Slidesgo">
  <a:themeElements>
    <a:clrScheme name="Simple Light">
      <a:dk1>
        <a:srgbClr val="06075E"/>
      </a:dk1>
      <a:lt1>
        <a:srgbClr val="FAFAFA"/>
      </a:lt1>
      <a:dk2>
        <a:srgbClr val="023F8A"/>
      </a:dk2>
      <a:lt2>
        <a:srgbClr val="DAF2F7"/>
      </a:lt2>
      <a:accent1>
        <a:srgbClr val="FFFFFF"/>
      </a:accent1>
      <a:accent2>
        <a:srgbClr val="FFFFFF"/>
      </a:accent2>
      <a:accent3>
        <a:srgbClr val="FFFFFF"/>
      </a:accent3>
      <a:accent4>
        <a:srgbClr val="FFFFFF"/>
      </a:accent4>
      <a:accent5>
        <a:srgbClr val="FFFFFF"/>
      </a:accent5>
      <a:accent6>
        <a:srgbClr val="FFFFFF"/>
      </a:accent6>
      <a:hlink>
        <a:srgbClr val="06075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658</TotalTime>
  <Words>2223</Words>
  <Application>Microsoft Office PowerPoint</Application>
  <PresentationFormat>On-screen Show (16:9)</PresentationFormat>
  <Paragraphs>323</Paragraphs>
  <Slides>60</Slides>
  <Notes>60</Notes>
  <HiddenSlides>0</HiddenSlides>
  <MMClips>21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60</vt:i4>
      </vt:variant>
    </vt:vector>
  </HeadingPairs>
  <TitlesOfParts>
    <vt:vector size="80" baseType="lpstr">
      <vt:lpstr>Calibri Light</vt:lpstr>
      <vt:lpstr>Calibri</vt:lpstr>
      <vt:lpstr>Barlow</vt:lpstr>
      <vt:lpstr>Wingdings</vt:lpstr>
      <vt:lpstr>Dotum</vt:lpstr>
      <vt:lpstr>PMingLiU</vt:lpstr>
      <vt:lpstr>Arial</vt:lpstr>
      <vt:lpstr>DengXian</vt:lpstr>
      <vt:lpstr>Lilita One</vt:lpstr>
      <vt:lpstr>Cambria Math</vt:lpstr>
      <vt:lpstr>Times New Roman</vt:lpstr>
      <vt:lpstr>Merriweather Sans</vt:lpstr>
      <vt:lpstr>Nunito Light</vt:lpstr>
      <vt:lpstr>Lato Light</vt:lpstr>
      <vt:lpstr>Elsie</vt:lpstr>
      <vt:lpstr>Righteous</vt:lpstr>
      <vt:lpstr>等线 Light</vt:lpstr>
      <vt:lpstr>Geometry Lesson - Math - 9th Grade by Slidesgo</vt:lpstr>
      <vt:lpstr>1_Office 主题​​</vt:lpstr>
      <vt:lpstr>1_Office Theme</vt:lpstr>
      <vt:lpstr>CHÀO MỪNG CÁC EM  ĐẾN VỚI BUỔI HỌC MÔN TOÁN!</vt:lpstr>
      <vt:lpstr>KHỞI ĐỘNG</vt:lpstr>
      <vt:lpstr>PowerPoint Presentation</vt:lpstr>
      <vt:lpstr>NỘI DUNG BÀI HỌC</vt:lpstr>
      <vt:lpstr>HỆ TRỤC TOẠ ĐỘ TRONG KHÔNG GIAN</vt:lpstr>
      <vt:lpstr>PowerPoint Presentation</vt:lpstr>
      <vt:lpstr>PowerPoint Presentation</vt:lpstr>
      <vt:lpstr>PowerPoint Presentation</vt:lpstr>
      <vt:lpstr>PowerPoint Presentation</vt:lpstr>
      <vt:lpstr>PowerPoint Presentation</vt:lpstr>
      <vt:lpstr>PowerPoint Presentation</vt:lpstr>
      <vt:lpstr>TOẠ ĐỘ CỦA ĐIỂM, TOẠ ĐỘ  CỦA VECTƠ TRONG KHÔNG GIAN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MÔN TOÁN!</dc:title>
  <dc:creator>Hà Ngân</dc:creator>
  <cp:lastModifiedBy>Admin</cp:lastModifiedBy>
  <cp:revision>53</cp:revision>
  <dcterms:modified xsi:type="dcterms:W3CDTF">2024-07-17T08:59:37Z</dcterms:modified>
</cp:coreProperties>
</file>