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M Sans Semi Bold" panose="020B0604020202020204" charset="0"/>
      <p:regular r:id="rId17"/>
    </p:embeddedFont>
    <p:embeddedFont>
      <p:font typeface="Inter Medium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2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20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5F5F5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40887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KIẾN TẠO ĐỊA HÌNH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1" y="4457819"/>
            <a:ext cx="69582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Uốn Nếp và Đứt Gãy: Bí mật tạo nên vẻ đẹp Trái Đất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663190"/>
            <a:ext cx="729591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KHÁM PHÁ LUÔN TIẾP DIỄN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71213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Thế giới tự nhiên luôn ẩn chứa bao điều kỳ diệu.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133951" y="4585335"/>
            <a:ext cx="721625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Hãy giữ lấy </a:t>
            </a:r>
            <a:r>
              <a:rPr lang="en-US" sz="1750" dirty="0">
                <a:solidFill>
                  <a:srgbClr val="1C9770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lòng yêu thích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khám phá Địa lí và những </a:t>
            </a:r>
            <a:r>
              <a:rPr lang="en-US" sz="1750" dirty="0">
                <a:solidFill>
                  <a:srgbClr val="7AD1C3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hiện tượng tự nhiên</a:t>
            </a: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quanh ta!</a:t>
            </a:r>
            <a:endParaRPr lang="en-US" sz="1750" dirty="0"/>
          </a:p>
        </p:txBody>
      </p:sp>
      <p:sp>
        <p:nvSpPr>
          <p:cNvPr id="6" name="Shape 3"/>
          <p:cNvSpPr/>
          <p:nvPr/>
        </p:nvSpPr>
        <p:spPr>
          <a:xfrm>
            <a:off x="793790" y="4330184"/>
            <a:ext cx="30480" cy="1236107"/>
          </a:xfrm>
          <a:prstGeom prst="rect">
            <a:avLst/>
          </a:prstGeom>
          <a:solidFill>
            <a:srgbClr val="1C9770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9335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KHÁM PHÁ ĐỊA LÝ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5575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8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Điều gì đã định hình nên cảnh quan hùng vĩ của hành tinh chúng ta?</a:t>
            </a:r>
            <a:endParaRPr lang="en-US" sz="2800" dirty="0"/>
          </a:p>
        </p:txBody>
      </p:sp>
      <p:sp>
        <p:nvSpPr>
          <p:cNvPr id="4" name="Shape 2"/>
          <p:cNvSpPr/>
          <p:nvPr/>
        </p:nvSpPr>
        <p:spPr>
          <a:xfrm>
            <a:off x="793790" y="3213973"/>
            <a:ext cx="6407944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3183493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</p:sp>
      <p:sp>
        <p:nvSpPr>
          <p:cNvPr id="6" name="Shape 4"/>
          <p:cNvSpPr/>
          <p:nvPr/>
        </p:nvSpPr>
        <p:spPr>
          <a:xfrm>
            <a:off x="3657540" y="287381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C9770"/>
          </a:solidFill>
          <a:ln/>
        </p:spPr>
      </p:sp>
      <p:sp>
        <p:nvSpPr>
          <p:cNvPr id="7" name="Text 5"/>
          <p:cNvSpPr/>
          <p:nvPr/>
        </p:nvSpPr>
        <p:spPr>
          <a:xfrm>
            <a:off x="3861614" y="304395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1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1051084" y="37809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Hiểu rõ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1051084" y="4271367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0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Khái niệm &amp; nguyên nhân của uốn nếp.</a:t>
            </a:r>
            <a:endParaRPr lang="en-US" sz="2000" dirty="0"/>
          </a:p>
        </p:txBody>
      </p:sp>
      <p:sp>
        <p:nvSpPr>
          <p:cNvPr id="10" name="Shape 8"/>
          <p:cNvSpPr/>
          <p:nvPr/>
        </p:nvSpPr>
        <p:spPr>
          <a:xfrm>
            <a:off x="7428548" y="3213973"/>
            <a:ext cx="6408063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</p:sp>
      <p:sp>
        <p:nvSpPr>
          <p:cNvPr id="11" name="Shape 9"/>
          <p:cNvSpPr/>
          <p:nvPr/>
        </p:nvSpPr>
        <p:spPr>
          <a:xfrm>
            <a:off x="7428548" y="3183493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</p:sp>
      <p:sp>
        <p:nvSpPr>
          <p:cNvPr id="12" name="Shape 10"/>
          <p:cNvSpPr/>
          <p:nvPr/>
        </p:nvSpPr>
        <p:spPr>
          <a:xfrm>
            <a:off x="10292298" y="287381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C9770"/>
          </a:solidFill>
          <a:ln/>
        </p:spPr>
      </p:sp>
      <p:sp>
        <p:nvSpPr>
          <p:cNvPr id="13" name="Text 11"/>
          <p:cNvSpPr/>
          <p:nvPr/>
        </p:nvSpPr>
        <p:spPr>
          <a:xfrm>
            <a:off x="10496371" y="304395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2</a:t>
            </a:r>
            <a:endParaRPr lang="en-US" sz="2100" dirty="0"/>
          </a:p>
        </p:txBody>
      </p:sp>
      <p:sp>
        <p:nvSpPr>
          <p:cNvPr id="14" name="Text 12"/>
          <p:cNvSpPr/>
          <p:nvPr/>
        </p:nvSpPr>
        <p:spPr>
          <a:xfrm>
            <a:off x="7685842" y="378094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Phân biệt</a:t>
            </a:r>
            <a:endParaRPr lang="en-US" sz="2200" dirty="0"/>
          </a:p>
        </p:txBody>
      </p:sp>
      <p:sp>
        <p:nvSpPr>
          <p:cNvPr id="15" name="Text 13"/>
          <p:cNvSpPr/>
          <p:nvPr/>
        </p:nvSpPr>
        <p:spPr>
          <a:xfrm>
            <a:off x="7685842" y="4271367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Đứt gãy và những dấu hiệu nhận biết.</a:t>
            </a:r>
            <a:endParaRPr lang="en-US" sz="1750" dirty="0"/>
          </a:p>
        </p:txBody>
      </p:sp>
      <p:sp>
        <p:nvSpPr>
          <p:cNvPr id="16" name="Shape 14"/>
          <p:cNvSpPr/>
          <p:nvPr/>
        </p:nvSpPr>
        <p:spPr>
          <a:xfrm>
            <a:off x="793790" y="5458539"/>
            <a:ext cx="6407944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</p:sp>
      <p:sp>
        <p:nvSpPr>
          <p:cNvPr id="17" name="Shape 15"/>
          <p:cNvSpPr/>
          <p:nvPr/>
        </p:nvSpPr>
        <p:spPr>
          <a:xfrm>
            <a:off x="793790" y="5428059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</p:sp>
      <p:sp>
        <p:nvSpPr>
          <p:cNvPr id="18" name="Shape 16"/>
          <p:cNvSpPr/>
          <p:nvPr/>
        </p:nvSpPr>
        <p:spPr>
          <a:xfrm>
            <a:off x="3657540" y="511837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C9770"/>
          </a:solidFill>
          <a:ln/>
        </p:spPr>
      </p:sp>
      <p:sp>
        <p:nvSpPr>
          <p:cNvPr id="19" name="Text 17"/>
          <p:cNvSpPr/>
          <p:nvPr/>
        </p:nvSpPr>
        <p:spPr>
          <a:xfrm>
            <a:off x="3861614" y="5288518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3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1051084" y="60255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Vận dụng</a:t>
            </a:r>
            <a:endParaRPr lang="en-US" sz="2200" dirty="0"/>
          </a:p>
        </p:txBody>
      </p:sp>
      <p:sp>
        <p:nvSpPr>
          <p:cNvPr id="21" name="Text 19"/>
          <p:cNvSpPr/>
          <p:nvPr/>
        </p:nvSpPr>
        <p:spPr>
          <a:xfrm>
            <a:off x="1051084" y="6515933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Giải thích sự hình thành địa hình thực tế.</a:t>
            </a:r>
            <a:endParaRPr lang="en-US" sz="1750" dirty="0"/>
          </a:p>
        </p:txBody>
      </p:sp>
      <p:sp>
        <p:nvSpPr>
          <p:cNvPr id="22" name="Shape 20"/>
          <p:cNvSpPr/>
          <p:nvPr/>
        </p:nvSpPr>
        <p:spPr>
          <a:xfrm>
            <a:off x="7428548" y="5458539"/>
            <a:ext cx="6408063" cy="1677591"/>
          </a:xfrm>
          <a:prstGeom prst="roundRect">
            <a:avLst>
              <a:gd name="adj" fmla="val 8721"/>
            </a:avLst>
          </a:prstGeom>
          <a:solidFill>
            <a:srgbClr val="FFFFFF"/>
          </a:solidFill>
          <a:ln/>
        </p:spPr>
      </p:sp>
      <p:sp>
        <p:nvSpPr>
          <p:cNvPr id="23" name="Shape 21"/>
          <p:cNvSpPr/>
          <p:nvPr/>
        </p:nvSpPr>
        <p:spPr>
          <a:xfrm>
            <a:off x="7428548" y="5428059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1C9770"/>
          </a:solidFill>
          <a:ln/>
        </p:spPr>
      </p:sp>
      <p:sp>
        <p:nvSpPr>
          <p:cNvPr id="24" name="Shape 22"/>
          <p:cNvSpPr/>
          <p:nvPr/>
        </p:nvSpPr>
        <p:spPr>
          <a:xfrm>
            <a:off x="10292298" y="5118378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1C9770"/>
          </a:solidFill>
          <a:ln/>
        </p:spPr>
      </p:sp>
      <p:sp>
        <p:nvSpPr>
          <p:cNvPr id="25" name="Text 23"/>
          <p:cNvSpPr/>
          <p:nvPr/>
        </p:nvSpPr>
        <p:spPr>
          <a:xfrm>
            <a:off x="10496371" y="5288518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dirty="0">
                <a:solidFill>
                  <a:srgbClr val="FFFFFF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4</a:t>
            </a:r>
            <a:endParaRPr lang="en-US" sz="2100" dirty="0"/>
          </a:p>
        </p:txBody>
      </p:sp>
      <p:sp>
        <p:nvSpPr>
          <p:cNvPr id="26" name="Text 24"/>
          <p:cNvSpPr/>
          <p:nvPr/>
        </p:nvSpPr>
        <p:spPr>
          <a:xfrm>
            <a:off x="7685842" y="60255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Phát triển</a:t>
            </a:r>
            <a:endParaRPr lang="en-US" sz="2200" dirty="0"/>
          </a:p>
        </p:txBody>
      </p:sp>
      <p:sp>
        <p:nvSpPr>
          <p:cNvPr id="27" name="Text 25"/>
          <p:cNvSpPr/>
          <p:nvPr/>
        </p:nvSpPr>
        <p:spPr>
          <a:xfrm>
            <a:off x="7685842" y="6515933"/>
            <a:ext cx="58934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Kỹ năng phân tích &amp; làm việc nhóm.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3760" y="435054"/>
            <a:ext cx="4223147" cy="494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HIỆN TƯỢNG UỐN NẾP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553760" y="1245751"/>
            <a:ext cx="13522881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Khi Lực Nén Biến Đổi Địa Hình</a:t>
            </a:r>
            <a:endParaRPr lang="en-US" sz="12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60" y="1854875"/>
            <a:ext cx="7263884" cy="726388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8211264" y="1834991"/>
            <a:ext cx="2373273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Khái Niệm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8211264" y="2289691"/>
            <a:ext cx="5872996" cy="506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Hiện tượng </a:t>
            </a:r>
            <a:r>
              <a:rPr lang="en-US" sz="12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uốn nếp</a:t>
            </a: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là quá trình các lớp đá bị biến dạng thành các nếp uốn lượn do tác động của lực nén ngang từ nội lực Trái Đất.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8211264" y="2954060"/>
            <a:ext cx="2373273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Biểu Hiện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8211264" y="3408759"/>
            <a:ext cx="5872996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Các lớp đá không bị phá vỡ.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8211264" y="3717250"/>
            <a:ext cx="5872996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Tạo thành hình cung, sóng lượn.</a:t>
            </a:r>
            <a:endParaRPr lang="en-US" sz="1200" dirty="0"/>
          </a:p>
        </p:txBody>
      </p:sp>
      <p:sp>
        <p:nvSpPr>
          <p:cNvPr id="10" name="Text 7"/>
          <p:cNvSpPr/>
          <p:nvPr/>
        </p:nvSpPr>
        <p:spPr>
          <a:xfrm>
            <a:off x="8211264" y="4025741"/>
            <a:ext cx="5872996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Thường xuất hiện ở các loại đá </a:t>
            </a:r>
            <a:r>
              <a:rPr lang="en-US" sz="12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mềm dẻo</a:t>
            </a: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như đá phiến, đá sét.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612934"/>
            <a:ext cx="9670494" cy="696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UỐN NẾP: NGUYÊN NHÂN &amp; KẾT QUẢ</a:t>
            </a:r>
            <a:endParaRPr lang="en-US" sz="4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8" y="1755219"/>
            <a:ext cx="6395799" cy="39528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0098" y="5930979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Nguyên Nhân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780098" y="6412944"/>
            <a:ext cx="6395799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Lực nén ngang mạnh mẽ từ vận động kiến tạo.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503" y="1755219"/>
            <a:ext cx="6395799" cy="39528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4503" y="5930979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Địa Hình Hình Thành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7454503" y="6412944"/>
            <a:ext cx="6395799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Dãy núi uốn nếp, đồi lượn sóng.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454503" y="6903244"/>
            <a:ext cx="6395799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Dãy Ural (Nga)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7454503" y="7337822"/>
            <a:ext cx="6395799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Thiên Sơn (Trung Á)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3760" y="435054"/>
            <a:ext cx="4228624" cy="4943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10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HIỆN TƯỢNG ĐỨT GÃY</a:t>
            </a:r>
            <a:endParaRPr lang="en-US" sz="3100" dirty="0"/>
          </a:p>
        </p:txBody>
      </p:sp>
      <p:sp>
        <p:nvSpPr>
          <p:cNvPr id="3" name="Text 1"/>
          <p:cNvSpPr/>
          <p:nvPr/>
        </p:nvSpPr>
        <p:spPr>
          <a:xfrm>
            <a:off x="553760" y="1245751"/>
            <a:ext cx="13522881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Khi Lực Ép Phá Vỡ Cấu Trúc Địa Chất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553760" y="1834991"/>
            <a:ext cx="2373273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Khái Niệm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53760" y="2289691"/>
            <a:ext cx="5872996" cy="506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Hiện tượng </a:t>
            </a:r>
            <a:r>
              <a:rPr lang="en-US" sz="12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đứt gãy</a:t>
            </a: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là quá trình các khối đá bị nứt, tách rời và dịch chuyển tương đối nhau do tác động của lực căng hoặc lực nén quá lớn.</a:t>
            </a:r>
            <a:endParaRPr lang="en-US" sz="1200" dirty="0"/>
          </a:p>
        </p:txBody>
      </p:sp>
      <p:sp>
        <p:nvSpPr>
          <p:cNvPr id="6" name="Text 4"/>
          <p:cNvSpPr/>
          <p:nvPr/>
        </p:nvSpPr>
        <p:spPr>
          <a:xfrm>
            <a:off x="553760" y="2954060"/>
            <a:ext cx="2373273" cy="296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Biểu Hiện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553760" y="3408759"/>
            <a:ext cx="5872996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Các lớp đá bị phá vỡ, tách rời.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553760" y="3717250"/>
            <a:ext cx="5872996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Hình thành các </a:t>
            </a:r>
            <a:r>
              <a:rPr lang="en-US" sz="12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khe nứt, vết nứt</a:t>
            </a: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lớn.</a:t>
            </a:r>
            <a:endParaRPr lang="en-US" sz="1200" dirty="0"/>
          </a:p>
        </p:txBody>
      </p:sp>
      <p:sp>
        <p:nvSpPr>
          <p:cNvPr id="9" name="Text 7"/>
          <p:cNvSpPr/>
          <p:nvPr/>
        </p:nvSpPr>
        <p:spPr>
          <a:xfrm>
            <a:off x="553760" y="4025741"/>
            <a:ext cx="5872996" cy="253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50"/>
              </a:lnSpc>
              <a:buSzPct val="100000"/>
              <a:buChar char="•"/>
            </a:pP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Thường xảy ra ở các loại đá </a:t>
            </a:r>
            <a:r>
              <a:rPr lang="en-US" sz="12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cứng, giòn</a:t>
            </a:r>
            <a:r>
              <a:rPr lang="en-US" sz="12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 như đá granite, đá bazan.</a:t>
            </a:r>
            <a:endParaRPr lang="en-US" sz="120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376" y="1854875"/>
            <a:ext cx="7263884" cy="726388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0098" y="612934"/>
            <a:ext cx="9658707" cy="696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ĐỨT GÃY: NGUYÊN NHÂN &amp; KẾT QUẢ</a:t>
            </a:r>
            <a:endParaRPr lang="en-US" sz="43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8" y="1755219"/>
            <a:ext cx="6395799" cy="395287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80098" y="5930979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Nguyên Nhân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780098" y="6412944"/>
            <a:ext cx="6395799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Lực căng hoặc lực nén mạnh vượt quá giới hạn chịu đựng của đá.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503" y="1755219"/>
            <a:ext cx="6395799" cy="39528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54503" y="5930979"/>
            <a:ext cx="2786301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Địa Hình Hình Thành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7454503" y="6412944"/>
            <a:ext cx="6395799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Thung lũng, hẻm vực, địa hào, địa lũy.</a:t>
            </a:r>
            <a:endParaRPr lang="en-US" sz="1750" dirty="0"/>
          </a:p>
        </p:txBody>
      </p:sp>
      <p:sp>
        <p:nvSpPr>
          <p:cNvPr id="9" name="Text 5"/>
          <p:cNvSpPr/>
          <p:nvPr/>
        </p:nvSpPr>
        <p:spPr>
          <a:xfrm>
            <a:off x="7454503" y="6903244"/>
            <a:ext cx="6395799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Thung lũng Sông Hồng (Việt Nam)</a:t>
            </a:r>
            <a:endParaRPr lang="en-US" sz="1750" dirty="0"/>
          </a:p>
        </p:txBody>
      </p:sp>
      <p:sp>
        <p:nvSpPr>
          <p:cNvPr id="10" name="Text 6"/>
          <p:cNvSpPr/>
          <p:nvPr/>
        </p:nvSpPr>
        <p:spPr>
          <a:xfrm>
            <a:off x="7454503" y="7337822"/>
            <a:ext cx="6395799" cy="356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Hẻm vực Grand Canyon (Mỹ)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1155" y="677466"/>
            <a:ext cx="4793933" cy="5991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UỐN NẾP &amp; ĐỨT GÃY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671155" y="1564124"/>
            <a:ext cx="3423404" cy="359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Điểm giống và khác nhau</a:t>
            </a:r>
            <a:endParaRPr lang="en-US" sz="2250" dirty="0"/>
          </a:p>
        </p:txBody>
      </p:sp>
      <p:sp>
        <p:nvSpPr>
          <p:cNvPr id="4" name="Shape 2"/>
          <p:cNvSpPr/>
          <p:nvPr/>
        </p:nvSpPr>
        <p:spPr>
          <a:xfrm>
            <a:off x="671155" y="2211229"/>
            <a:ext cx="6548199" cy="1994178"/>
          </a:xfrm>
          <a:prstGeom prst="roundRect">
            <a:avLst>
              <a:gd name="adj" fmla="val 1442"/>
            </a:avLst>
          </a:prstGeom>
          <a:solidFill>
            <a:srgbClr val="FFFFFF"/>
          </a:solidFill>
          <a:ln w="22860">
            <a:solidFill>
              <a:srgbClr val="1C9770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71155" y="2211229"/>
            <a:ext cx="91440" cy="1994178"/>
          </a:xfrm>
          <a:prstGeom prst="roundRect">
            <a:avLst>
              <a:gd name="adj" fmla="val 31457"/>
            </a:avLst>
          </a:prstGeom>
          <a:solidFill>
            <a:srgbClr val="1C9770"/>
          </a:solidFill>
          <a:ln/>
        </p:spPr>
      </p:sp>
      <p:sp>
        <p:nvSpPr>
          <p:cNvPr id="6" name="Text 4"/>
          <p:cNvSpPr/>
          <p:nvPr/>
        </p:nvSpPr>
        <p:spPr>
          <a:xfrm>
            <a:off x="977146" y="2425779"/>
            <a:ext cx="2396966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Uốn Nếp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77146" y="2840355"/>
            <a:ext cx="6027658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Đá </a:t>
            </a:r>
            <a:r>
              <a:rPr lang="en-US" sz="15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biến dạng dẻo</a:t>
            </a: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, không bị phá vỡ. Hình thành núi uốn nếp, đồi.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977146" y="3262193"/>
            <a:ext cx="6027658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Nguyên nhân: Lực nén ngang.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977146" y="3684032"/>
            <a:ext cx="6027658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Xảy ra ở đá </a:t>
            </a:r>
            <a:r>
              <a:rPr lang="en-US" sz="15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mềm, dẻo</a:t>
            </a: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500" dirty="0"/>
          </a:p>
        </p:txBody>
      </p:sp>
      <p:sp>
        <p:nvSpPr>
          <p:cNvPr id="10" name="Shape 8"/>
          <p:cNvSpPr/>
          <p:nvPr/>
        </p:nvSpPr>
        <p:spPr>
          <a:xfrm>
            <a:off x="7411045" y="2211229"/>
            <a:ext cx="6548199" cy="1994178"/>
          </a:xfrm>
          <a:prstGeom prst="roundRect">
            <a:avLst>
              <a:gd name="adj" fmla="val 1442"/>
            </a:avLst>
          </a:prstGeom>
          <a:solidFill>
            <a:srgbClr val="FFFFFF"/>
          </a:solidFill>
          <a:ln w="22860">
            <a:solidFill>
              <a:srgbClr val="93CB52"/>
            </a:solidFill>
            <a:prstDash val="solid"/>
          </a:ln>
        </p:spPr>
      </p:sp>
      <p:sp>
        <p:nvSpPr>
          <p:cNvPr id="11" name="Shape 9"/>
          <p:cNvSpPr/>
          <p:nvPr/>
        </p:nvSpPr>
        <p:spPr>
          <a:xfrm>
            <a:off x="7411045" y="2211229"/>
            <a:ext cx="91440" cy="1994178"/>
          </a:xfrm>
          <a:prstGeom prst="roundRect">
            <a:avLst>
              <a:gd name="adj" fmla="val 31457"/>
            </a:avLst>
          </a:prstGeom>
          <a:solidFill>
            <a:srgbClr val="93CB52"/>
          </a:solidFill>
          <a:ln/>
        </p:spPr>
      </p:sp>
      <p:sp>
        <p:nvSpPr>
          <p:cNvPr id="12" name="Text 10"/>
          <p:cNvSpPr/>
          <p:nvPr/>
        </p:nvSpPr>
        <p:spPr>
          <a:xfrm>
            <a:off x="7717036" y="2425779"/>
            <a:ext cx="2396966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Đứt Gãy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717036" y="2840355"/>
            <a:ext cx="6027658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Đá </a:t>
            </a:r>
            <a:r>
              <a:rPr lang="en-US" sz="15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bị phá vỡ</a:t>
            </a: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, dịch chuyển. Hình thành thung lũng, hẻm vực.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7717036" y="3262193"/>
            <a:ext cx="6027658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Nguyên nhân: Lực nén/căng quá giới hạn.</a:t>
            </a:r>
            <a:endParaRPr lang="en-US" sz="1500" dirty="0"/>
          </a:p>
        </p:txBody>
      </p:sp>
      <p:sp>
        <p:nvSpPr>
          <p:cNvPr id="15" name="Text 13"/>
          <p:cNvSpPr/>
          <p:nvPr/>
        </p:nvSpPr>
        <p:spPr>
          <a:xfrm>
            <a:off x="7717036" y="3684032"/>
            <a:ext cx="6027658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Xảy ra ở đá </a:t>
            </a:r>
            <a:r>
              <a:rPr lang="en-US" sz="1500" b="1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cứng, giòn</a:t>
            </a: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.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671155" y="4421029"/>
            <a:ext cx="13288089" cy="306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Cả hai đều là kết quả của nội lực Trái Đất, góp phần kiến tạo địa hình.</a:t>
            </a:r>
            <a:endParaRPr lang="en-US" sz="1500" dirty="0"/>
          </a:p>
        </p:txBody>
      </p:sp>
      <p:pic>
        <p:nvPicPr>
          <p:cNvPr id="1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41" y="5068014"/>
            <a:ext cx="3365183" cy="2301002"/>
          </a:xfrm>
          <a:prstGeom prst="rect">
            <a:avLst/>
          </a:prstGeom>
        </p:spPr>
      </p:pic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876" y="5068014"/>
            <a:ext cx="3365183" cy="230100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367677"/>
            <a:ext cx="616362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ỨNG DỤNG THỰC TIỄN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353008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Hiểu biết về uốn nếp và đứt gãy mang lại ý nghĩa gì?</a:t>
            </a: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148138"/>
            <a:ext cx="566976" cy="566976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644253" y="4282797"/>
            <a:ext cx="28660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Quy Hoạch Xây Dựng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644253" y="4773216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Xác định vị trí an toàn cho công trình, tránh vùng đứt gãy nguy hiểm.</a:t>
            </a:r>
            <a:endParaRPr lang="en-US" sz="17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893" y="4148138"/>
            <a:ext cx="566976" cy="566976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086356" y="4282797"/>
            <a:ext cx="28794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Khai Thác Tài Nguyên</a:t>
            </a:r>
            <a:endParaRPr lang="en-US" sz="2200" dirty="0"/>
          </a:p>
        </p:txBody>
      </p:sp>
      <p:sp>
        <p:nvSpPr>
          <p:cNvPr id="9" name="Text 5"/>
          <p:cNvSpPr/>
          <p:nvPr/>
        </p:nvSpPr>
        <p:spPr>
          <a:xfrm>
            <a:off x="6086356" y="4773216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Tìm kiếm khoáng sản, dầu khí thường tích tụ ở các nếp uốn, đứt gãy.</a:t>
            </a:r>
            <a:endParaRPr lang="en-US" sz="17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995" y="4148138"/>
            <a:ext cx="566976" cy="566976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0528459" y="4282797"/>
            <a:ext cx="296013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64646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Phòng Tránh Thiên Tai</a:t>
            </a:r>
            <a:endParaRPr lang="en-US" sz="2200" dirty="0"/>
          </a:p>
        </p:txBody>
      </p:sp>
      <p:sp>
        <p:nvSpPr>
          <p:cNvPr id="12" name="Text 7"/>
          <p:cNvSpPr/>
          <p:nvPr/>
        </p:nvSpPr>
        <p:spPr>
          <a:xfrm>
            <a:off x="10528459" y="4773216"/>
            <a:ext cx="330815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Dự báo động đất, cảnh báo sạt lở đất tại các khu vực hoạt động đứt gãy.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38394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HOẠT ĐỘNG NHÓM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487335"/>
            <a:ext cx="514873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030303"/>
                </a:solidFill>
                <a:latin typeface="DM Sans Semi Bold" pitchFamily="34" charset="0"/>
                <a:ea typeface="DM Sans Semi Bold" pitchFamily="34" charset="-122"/>
                <a:cs typeface="DM Sans Semi Bold" pitchFamily="34" charset="-120"/>
              </a:rPr>
              <a:t>Cùng Kiến Tạo Địa Hình!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59854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Phân tích hình ảnh &amp; sơ đồ.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404074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Thảo luận, chia sẻ ý kiến.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93790" y="448294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Trình bày kết quả.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4925139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Phát triển kỹ năng làm việc nhóm &amp; thuyết trình.</a:t>
            </a:r>
            <a:endParaRPr lang="en-US" sz="17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521" y="3649623"/>
            <a:ext cx="4082891" cy="226826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793790" y="642818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64646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Cùng nhau, chúng ta sẽ làm chủ kiến thức!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636</Words>
  <Application>Microsoft Office PowerPoint</Application>
  <PresentationFormat>Custom</PresentationFormat>
  <Paragraphs>85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DM Sans Semi Bold</vt:lpstr>
      <vt:lpstr>Arial</vt:lpstr>
      <vt:lpstr>Inter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Hồng Lưu</cp:lastModifiedBy>
  <cp:revision>2</cp:revision>
  <dcterms:created xsi:type="dcterms:W3CDTF">2025-09-08T15:34:54Z</dcterms:created>
  <dcterms:modified xsi:type="dcterms:W3CDTF">2025-11-23T22:05:17Z</dcterms:modified>
</cp:coreProperties>
</file>