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481D-B0EC-4710-8F30-C22AD2BC295C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8983-C530-4D11-BB32-A883BD1F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9BDD-B84F-FA32-BF05-C672603B7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8A198-2A24-AC27-1E37-096E75A68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4C447-ADAE-F8DF-66B9-8E47D911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4E80-5E06-40DD-AFE0-872A10DF842A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3D06-D6ED-4D0F-B8D9-818AC9BE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FD0A-9533-2FDA-D40E-56BBEED4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C4F6-5DCE-B6F7-BCCB-4049CFD9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8239-2938-88B6-34A5-8F68814FA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D29B-75CB-719D-6036-53BBA7234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1F57-2B7F-424D-945A-F6EC767AD65F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137C4-AFAE-DD94-45F0-F6F580EA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848C-4903-8B50-85E4-0A261F90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8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1BC23-D280-58F8-8811-1042D3C40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474D0-F3EF-BD7A-2EC9-3931AA07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2B50-99A7-F709-06E6-40FF5EAF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F3DB-CC14-4906-9A2C-487D014E87F2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0AE6D-6F5B-235F-838E-7F503114B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4920A-2F93-CB75-DA54-69BE8BB5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3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1C36-E445-AE89-799D-FFC602DB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49BB7-F607-B7F9-90FE-8B247C44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19F6A-68D2-BFEB-8072-F82B14D2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2BF-5F2F-4934-BEA9-49D0164163E9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E7D99-832F-868A-F364-93F06800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F967-67B6-9B81-38A1-10513BB1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9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CA0E-A6F2-7BE9-568C-5A7FEEEB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FF39F-17D8-3F51-FDBC-23BD2EAC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16FA-1D1F-952A-3F66-8824D8A9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05289-382A-44A8-8264-5ECFC4D5E328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E5AED-C904-9BD7-5342-7A9B4DE0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3BEA-4F4E-186F-957E-5EF871DA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F583-A35D-1D19-3079-A2ADE5F3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E6C6-4BE6-7286-6CDA-D07FA58A9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B6D7E-E92B-4FC9-4BAF-274A21271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3B635-0F86-5202-F289-98BFBD28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97D9-6F9D-4C0C-946E-81569D07E2D3}" type="datetime1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E308-E5C2-51B3-0838-C4EEF74E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C74-4960-13E7-D145-3960E0C1E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579F-EB4F-DF18-F0EA-E7934BF7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7A3-E054-A0EA-9BC3-FEF6429F0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511A3-9120-299E-7ADF-4D2568BE6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921E1-0F68-FE60-9BCA-6D0A4FC47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4EDE0-C8E3-398C-6538-0DD734912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730F7-FDEB-42AB-35FE-C2975B8B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3820-8BFD-4DA4-B2B9-EDBB98491B51}" type="datetime1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674DA-3655-0D2C-C458-5B1CF2F6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C28B5-26A6-9EB6-4BEC-103C60DE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9C3B4-D022-2767-73FB-7C628855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2AE23-3583-A08A-E5CA-37B3E32C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7B7A-A37F-400D-BEDE-65055A8F76A7}" type="datetime1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481C3-3CB7-FC18-7F34-97C34D21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423F-EE2A-EC48-C550-961C33E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5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BFD58-9E0E-4160-2D28-7A6FAD96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C4F-34F6-4CA7-8C4B-AA488B7738F4}" type="datetime1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5F536-080F-5488-298C-9F2F904B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EC714-BAC4-5DB8-599E-6FE0CFA5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944D-7724-9DC7-5F4F-A7B340CB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035B4-FA5D-2472-66AC-91A275112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6D73A-8C69-4165-984C-2D678846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EF1FB-AE63-9C8D-FDC7-DE430DE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52F2-053D-47F7-98F3-9D6C3AE4431A}" type="datetime1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DFE5-9C12-F1E8-B84C-AB7ABA3E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2B36E-625C-D7C8-543F-7B5D5E52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8FF1-CCEA-787D-D584-90055531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7C32A-5881-E293-B089-4B6C12577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1B339-CAC3-302C-2F28-02244F54D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B560D-618A-4B12-39E8-1481BBA5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2109-C735-4A8A-A5C5-1054952ED398}" type="datetime1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6ABB0-A1F2-18EB-3FE6-000760CE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3791E-B3FC-79A7-8953-F5D78004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A7C69-5667-4C94-561E-B78EC732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88C9-3CC4-44D1-CF25-B38A6834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52E9-15A1-6DB8-6B1A-3832AB321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6E96-0E6E-4C7D-AFD7-487EFA0E253F}" type="datetime1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EC584-2FA7-CF8D-0E4A-84738A294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8A61-3721-B04B-FE0D-D2E28B40C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29AE-D386-42B3-8B98-59D7E2AA3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Ban%20Phi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1414-2709-4366-C0D9-2D8EF304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29"/>
            <a:ext cx="10515600" cy="13255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pPr algn="ctr"/>
            <a:r>
              <a:rPr lang="en-US"/>
              <a:t>GIẢI QUYẾT VẤN ĐỀ</a:t>
            </a:r>
            <a:br>
              <a:rPr lang="en-US"/>
            </a:br>
            <a:r>
              <a:rPr lang="en-US"/>
              <a:t>VỚI SỰ TRỢ GIÚP CỦA MÁY TÍNH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5B143-7147-2B33-ECE1-57302D6E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2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96" y="1098503"/>
            <a:ext cx="10515600" cy="544978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2. Môi trường lập trình Python</a:t>
            </a:r>
          </a:p>
          <a:p>
            <a:pPr marL="0" indent="0">
              <a:buNone/>
            </a:pPr>
            <a:r>
              <a:rPr lang="en-US" i="1"/>
              <a:t>b) Chế độ soạn thảo</a:t>
            </a:r>
            <a:endParaRPr lang="en-US"/>
          </a:p>
          <a:p>
            <a:pPr marL="0" indent="0">
              <a:buNone/>
            </a:pPr>
            <a:r>
              <a:rPr lang="en-US"/>
              <a:t>Các bước thực </a:t>
            </a:r>
            <a:r>
              <a:rPr lang="en-US">
                <a:hlinkClick r:id="rId2" action="ppaction://hlinkfile"/>
              </a:rPr>
              <a:t>hiện</a:t>
            </a:r>
            <a:endParaRPr lang="en-US"/>
          </a:p>
          <a:p>
            <a:r>
              <a:rPr lang="en-US" b="1"/>
              <a:t>bước 1. Mở màn hình soạn thảo: </a:t>
            </a:r>
            <a:br>
              <a:rPr lang="en-US" b="1"/>
            </a:br>
            <a:r>
              <a:rPr lang="en-US"/>
              <a:t>Trong màn hình làm việc với Python</a:t>
            </a:r>
            <a:br>
              <a:rPr lang="en-US"/>
            </a:br>
            <a:r>
              <a:rPr lang="en-US"/>
              <a:t>vào File\New File mở bài mới</a:t>
            </a:r>
          </a:p>
          <a:p>
            <a:r>
              <a:rPr lang="en-US" b="1"/>
              <a:t>bước 2. Soạn thảo chương trình: </a:t>
            </a:r>
            <a:br>
              <a:rPr lang="en-US" b="1"/>
            </a:br>
            <a:r>
              <a:rPr lang="en-US"/>
              <a:t>Gõ các lệnh giống như trong hình bên phải</a:t>
            </a:r>
          </a:p>
          <a:p>
            <a:r>
              <a:rPr lang="en-US" b="1"/>
              <a:t>bước 3. Lưu chương trình: </a:t>
            </a:r>
            <a:r>
              <a:rPr lang="en-US"/>
              <a:t>Gõ phím Ctrl+S,</a:t>
            </a:r>
            <a:br>
              <a:rPr lang="en-US"/>
            </a:br>
            <a:r>
              <a:rPr lang="en-US"/>
              <a:t>gõ tên chương trình, nhấn phím Enter</a:t>
            </a:r>
          </a:p>
          <a:p>
            <a:r>
              <a:rPr lang="en-US" b="1"/>
              <a:t>bước 4.</a:t>
            </a:r>
            <a:r>
              <a:rPr lang="en-US"/>
              <a:t> Thực hiện chương trình: Gõ phím F5</a:t>
            </a:r>
          </a:p>
          <a:p>
            <a:r>
              <a:rPr lang="en-US" b="1"/>
              <a:t>bước 5. </a:t>
            </a:r>
            <a:r>
              <a:rPr lang="en-US"/>
              <a:t>Thoát chương trình: Gõ phím Ctrl+Q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Sau khi gõ xong các lệnh, nhấn phím F5 để máy tính thực hiện các lệnh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BD7DD-C1B2-07B3-36FD-6E1CBA5BD392}"/>
              </a:ext>
            </a:extLst>
          </p:cNvPr>
          <p:cNvGrpSpPr/>
          <p:nvPr/>
        </p:nvGrpSpPr>
        <p:grpSpPr>
          <a:xfrm>
            <a:off x="6319837" y="2146689"/>
            <a:ext cx="7324725" cy="1781175"/>
            <a:chOff x="6319837" y="2146689"/>
            <a:chExt cx="7324725" cy="178117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BA9977-9768-4347-1E76-646FBA2AD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9837" y="2146689"/>
              <a:ext cx="7324725" cy="17811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1067D6-30B6-952D-7C53-B458DBFB911F}"/>
                </a:ext>
              </a:extLst>
            </p:cNvPr>
            <p:cNvSpPr txBox="1"/>
            <p:nvPr/>
          </p:nvSpPr>
          <p:spPr>
            <a:xfrm>
              <a:off x="8339272" y="3039112"/>
              <a:ext cx="4757296" cy="442674"/>
            </a:xfrm>
            <a:prstGeom prst="roundRect">
              <a:avLst>
                <a:gd name="adj" fmla="val 1222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Gõ vào các lệnh cần máy tính thực hiện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50395-6DDE-CC1E-ADBF-48957FFA5367}"/>
              </a:ext>
            </a:extLst>
          </p:cNvPr>
          <p:cNvGrpSpPr/>
          <p:nvPr/>
        </p:nvGrpSpPr>
        <p:grpSpPr>
          <a:xfrm>
            <a:off x="6901878" y="4116978"/>
            <a:ext cx="8903844" cy="2502287"/>
            <a:chOff x="6901878" y="4116978"/>
            <a:chExt cx="8903844" cy="25022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F05AD7C-B40F-B345-AE19-7FA890E59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1878" y="4116978"/>
              <a:ext cx="8903844" cy="250228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F6DA95-FF72-796B-A27D-2E655CA1F745}"/>
                </a:ext>
              </a:extLst>
            </p:cNvPr>
            <p:cNvSpPr txBox="1"/>
            <p:nvPr/>
          </p:nvSpPr>
          <p:spPr>
            <a:xfrm>
              <a:off x="8002493" y="5740040"/>
              <a:ext cx="6345206" cy="427196"/>
            </a:xfrm>
            <a:prstGeom prst="roundRect">
              <a:avLst>
                <a:gd name="adj" fmla="val 1222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Kết quả máy tính thực hiện các lệnh trong chương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14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96" y="1098503"/>
            <a:ext cx="10515600" cy="544978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3. Một số lệnh Python đầu tiên</a:t>
            </a:r>
          </a:p>
          <a:p>
            <a:r>
              <a:rPr lang="en-US" b="1"/>
              <a:t>bước 1: </a:t>
            </a:r>
            <a:r>
              <a:rPr lang="en-US"/>
              <a:t>Khởi động màn hình làm việc với Python</a:t>
            </a:r>
          </a:p>
          <a:p>
            <a:r>
              <a:rPr lang="en-US" b="1"/>
              <a:t>bước 2:</a:t>
            </a:r>
            <a:r>
              <a:rPr lang="en-US"/>
              <a:t> Thực hiện trong chế độ gõ lệnh trực tiếp các ví dụ sau</a:t>
            </a:r>
          </a:p>
          <a:p>
            <a:pPr marL="0" indent="0">
              <a:buNone/>
            </a:pPr>
            <a:r>
              <a:rPr lang="en-US" b="1"/>
              <a:t>Ví dụ 1: </a:t>
            </a:r>
            <a:r>
              <a:rPr lang="en-US"/>
              <a:t>Python tự nhận biết dạng dữ liệu trên dòng lệnh: </a:t>
            </a:r>
          </a:p>
          <a:p>
            <a:pPr marL="0" indent="0">
              <a:buNone/>
            </a:pPr>
            <a:r>
              <a:rPr lang="en-US"/>
              <a:t>- dạng số nguyên</a:t>
            </a:r>
          </a:p>
          <a:p>
            <a:pPr marL="0" indent="0">
              <a:buNone/>
            </a:pPr>
            <a:r>
              <a:rPr lang="en-US"/>
              <a:t>- dạng số thực</a:t>
            </a:r>
          </a:p>
          <a:p>
            <a:pPr marL="0" indent="0">
              <a:buNone/>
            </a:pPr>
            <a:r>
              <a:rPr lang="en-US"/>
              <a:t>- dạng xâu ký tự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8BDC4-8D8F-EA24-CD28-65C4827DC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9" t="19382" r="13789" b="44814"/>
          <a:stretch/>
        </p:blipFill>
        <p:spPr>
          <a:xfrm>
            <a:off x="2916023" y="3429000"/>
            <a:ext cx="9275977" cy="2455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435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96" y="1098503"/>
            <a:ext cx="10515600" cy="544978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3. Một số lệnh Python đầu tiên</a:t>
            </a:r>
          </a:p>
          <a:p>
            <a:pPr marL="0" indent="0">
              <a:buNone/>
            </a:pPr>
            <a:r>
              <a:rPr lang="en-US"/>
              <a:t>Ví dụ 2: Các lệnh thao tác với phép toán: cộng +; trừ -; nhân *; chia 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8BDC4-8D8F-EA24-CD28-65C4827DC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0" t="63505" r="15953" b="11478"/>
          <a:stretch/>
        </p:blipFill>
        <p:spPr>
          <a:xfrm>
            <a:off x="1583704" y="2187018"/>
            <a:ext cx="8173040" cy="17156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295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96" y="1098503"/>
            <a:ext cx="10515600" cy="5449781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3. Một số lệnh Python đầu tiên</a:t>
            </a:r>
          </a:p>
          <a:p>
            <a:pPr marL="0" indent="0">
              <a:buNone/>
            </a:pPr>
            <a:r>
              <a:rPr lang="en-US"/>
              <a:t>Ví dụ 3: Một số thao tác với lệnh </a:t>
            </a:r>
            <a:r>
              <a:rPr lang="en-US" b="1"/>
              <a:t>print()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DE94A-5D76-C7FF-2ACC-787DEF883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1" t="21327" r="9613" b="5199"/>
          <a:stretch/>
        </p:blipFill>
        <p:spPr>
          <a:xfrm>
            <a:off x="1847653" y="1955900"/>
            <a:ext cx="8777231" cy="4765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49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13566-E247-540A-53B9-27251F3B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8" y="1027522"/>
            <a:ext cx="11353800" cy="3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4D829-9601-BB17-3395-6775D67A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81" y="1123956"/>
            <a:ext cx="10165237" cy="55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7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DDB65-212B-8975-8AD5-71050E1C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2" y="1472184"/>
            <a:ext cx="10583638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3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A4004A-1485-3A8B-0C48-0FBFDFEF80C0}"/>
              </a:ext>
            </a:extLst>
          </p:cNvPr>
          <p:cNvGrpSpPr/>
          <p:nvPr/>
        </p:nvGrpSpPr>
        <p:grpSpPr>
          <a:xfrm>
            <a:off x="838200" y="1123392"/>
            <a:ext cx="10571103" cy="4611216"/>
            <a:chOff x="838200" y="1123392"/>
            <a:chExt cx="10571103" cy="4611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BE8B64-10D7-09C2-6934-35C1F0B9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423448"/>
              <a:ext cx="10571103" cy="43111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C16210-669C-67AE-C42B-2D36C026F222}"/>
                </a:ext>
              </a:extLst>
            </p:cNvPr>
            <p:cNvSpPr txBox="1"/>
            <p:nvPr/>
          </p:nvSpPr>
          <p:spPr>
            <a:xfrm>
              <a:off x="4326902" y="1123392"/>
              <a:ext cx="4751110" cy="10746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144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Ôn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9985-30E3-EB6E-FEF5-8850377A8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 Python là loại ngôn ngữ lập trình?</a:t>
            </a:r>
          </a:p>
          <a:p>
            <a:pPr marL="0" indent="0">
              <a:buNone/>
            </a:pPr>
            <a:r>
              <a:rPr lang="en-US"/>
              <a:t>A) ngôn ngữ máy B) ngôn ngữ hợp ngữ C) NNLT bậc trung D) NNLT bậc cao</a:t>
            </a:r>
          </a:p>
          <a:p>
            <a:pPr marL="0" indent="0">
              <a:buNone/>
            </a:pPr>
            <a:r>
              <a:rPr lang="en-US"/>
              <a:t>2. Trong NNLT Python có mấy chế độ làm việc?</a:t>
            </a:r>
          </a:p>
          <a:p>
            <a:pPr marL="0" indent="0">
              <a:buNone/>
            </a:pPr>
            <a:r>
              <a:rPr lang="en-US"/>
              <a:t>A) 2    B) 5      C) 4       D) 3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232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Giới thiệu</a:t>
            </a:r>
          </a:p>
          <a:p>
            <a:r>
              <a:rPr lang="en-US" sz="2800"/>
              <a:t>Máy vi tính là 1 công cụ</a:t>
            </a:r>
            <a:br>
              <a:rPr lang="en-US" sz="2800"/>
            </a:br>
            <a:r>
              <a:rPr lang="en-US" sz="2800"/>
              <a:t>đa năng của Tin Học</a:t>
            </a:r>
            <a:br>
              <a:rPr lang="en-US" sz="2800"/>
            </a:br>
            <a:r>
              <a:rPr lang="en-US" sz="2800"/>
              <a:t>hỗ trợ cho con người</a:t>
            </a:r>
            <a:br>
              <a:rPr lang="en-US" sz="2800"/>
            </a:br>
            <a:r>
              <a:rPr lang="en-US" sz="2800"/>
              <a:t>xử lý nhiều loại công việc</a:t>
            </a:r>
            <a:br>
              <a:rPr lang="en-US" sz="2800"/>
            </a:br>
            <a:r>
              <a:rPr lang="en-US" sz="2800"/>
              <a:t>trong đời sống:</a:t>
            </a:r>
          </a:p>
          <a:p>
            <a:pPr lvl="1"/>
            <a:r>
              <a:rPr lang="en-US" sz="2400"/>
              <a:t>Soạn thảo văn bản</a:t>
            </a:r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40592-008C-0EE5-4573-F78FAF28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196" y="1273699"/>
            <a:ext cx="7048500" cy="4924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0E97A-F22A-E6BE-33D6-65A7241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2329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Giới thiệu</a:t>
            </a:r>
          </a:p>
          <a:p>
            <a:pPr lvl="1"/>
            <a:r>
              <a:rPr lang="en-US"/>
              <a:t>Thiết kế đồ họa</a:t>
            </a:r>
          </a:p>
          <a:p>
            <a:pPr lvl="1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9FE30D-981B-0E61-9AB4-5692366D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442" y="2580585"/>
            <a:ext cx="1676971" cy="21756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EA2EF20-7037-2777-214A-544CDCE92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4652" y="2019282"/>
            <a:ext cx="745019" cy="27573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CB2A66-F2B1-4F10-EC44-B7C305CC8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7465" y="1874272"/>
            <a:ext cx="2592356" cy="2881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55E25C-E609-E3D4-F705-1C6D35403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2" y="2560217"/>
            <a:ext cx="2291911" cy="217818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C7038F9-857F-FB4F-96AC-2122A75B7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45740" y="2870144"/>
            <a:ext cx="2783899" cy="18657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9B893-ED50-2F7B-0BC6-E1B9579A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43445"/>
            <a:ext cx="10515600" cy="563073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Giới thiệu</a:t>
            </a:r>
          </a:p>
          <a:p>
            <a:pPr lvl="1"/>
            <a:r>
              <a:rPr lang="en-US"/>
              <a:t>Giải các bài toán. Ví dụ: cộng 2 số có nhiều chữ số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1D4DF-7B4A-9536-B6D3-34F2E5C2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4" y="2209210"/>
            <a:ext cx="10851222" cy="30239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068-B743-A3F6-3026-D6438CF92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43444"/>
            <a:ext cx="10515600" cy="52159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1. Ngôn ngữ lập trình bậc cao</a:t>
            </a:r>
          </a:p>
          <a:p>
            <a:r>
              <a:rPr lang="en-US" b="1"/>
              <a:t>Giao tiếp với máy tính:</a:t>
            </a:r>
            <a:r>
              <a:rPr lang="en-US"/>
              <a:t> là việc con người sử dụng </a:t>
            </a:r>
            <a:r>
              <a:rPr lang="en-US" b="1"/>
              <a:t>ngôn ngữ</a:t>
            </a:r>
            <a:r>
              <a:rPr lang="en-US"/>
              <a:t> để nói chuyện với máy tính</a:t>
            </a:r>
          </a:p>
          <a:p>
            <a:r>
              <a:rPr lang="en-US" b="1"/>
              <a:t>Ngôn ngữ lập trình: </a:t>
            </a:r>
            <a:r>
              <a:rPr lang="en-US"/>
              <a:t>Là loại ngôn ngữ do con người tạo ra để nói chuyện với máy tính, ngôn ngữ lập trình là dạng ngôn ngữ viết</a:t>
            </a:r>
          </a:p>
          <a:p>
            <a:r>
              <a:rPr lang="en-US" b="1"/>
              <a:t>Lập trình:</a:t>
            </a:r>
            <a:r>
              <a:rPr lang="en-US"/>
              <a:t> chúng ta viết những yêu cầu cho máy  tính (</a:t>
            </a:r>
            <a:r>
              <a:rPr lang="en-US" i="1"/>
              <a:t>gọi là những câu lệnh</a:t>
            </a:r>
            <a:r>
              <a:rPr lang="en-US"/>
              <a:t>) bằng một ngôn ngữ lập trình cụ thể, rồi đưa cho máy tính thực hiện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3901-8B07-E712-18E2-0DA0874C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43444"/>
            <a:ext cx="10515600" cy="52159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1. Ngôn ngữ lập trình bậc cao</a:t>
            </a:r>
          </a:p>
          <a:p>
            <a:r>
              <a:rPr lang="en-US" b="1"/>
              <a:t>Có 3 loại ngôn ngữ lập trình: </a:t>
            </a:r>
            <a:r>
              <a:rPr lang="en-US"/>
              <a:t>Hình 16.1, SGK, Tr.86</a:t>
            </a:r>
          </a:p>
          <a:p>
            <a:pPr lvl="1"/>
            <a:r>
              <a:rPr lang="en-US" b="1"/>
              <a:t>Ngôn ngữ máy:</a:t>
            </a:r>
            <a:r>
              <a:rPr lang="en-US"/>
              <a:t> viết ở dạng mã nhị phân gồm hai con số 0 và 1 rất khó hiểu, dành cho kỹ sư hệ thống </a:t>
            </a:r>
          </a:p>
          <a:p>
            <a:pPr lvl="1"/>
            <a:r>
              <a:rPr lang="en-US" b="1"/>
              <a:t>Ngôn ngữ hợp ngữ:</a:t>
            </a:r>
            <a:r>
              <a:rPr lang="en-US"/>
              <a:t> viết bằng các từ tiếng Anh </a:t>
            </a:r>
            <a:r>
              <a:rPr lang="en-US" b="1"/>
              <a:t>viết tắt</a:t>
            </a:r>
            <a:r>
              <a:rPr lang="en-US"/>
              <a:t> khó hiểu, dành cho chuyên gia</a:t>
            </a:r>
            <a:endParaRPr lang="en-US" b="1"/>
          </a:p>
          <a:p>
            <a:pPr lvl="1"/>
            <a:r>
              <a:rPr lang="en-US" b="1"/>
              <a:t>Ngôn ngữ lập trình bậc cao:</a:t>
            </a:r>
            <a:r>
              <a:rPr lang="en-US"/>
              <a:t> viết bằng các từ tiếng Anh, dễ hiểu, dễ học</a:t>
            </a:r>
          </a:p>
          <a:p>
            <a:r>
              <a:rPr lang="en-US" b="1"/>
              <a:t>Giới thiệu ngôn ngữ lập trình Python: SGK, Tr.87</a:t>
            </a:r>
          </a:p>
          <a:p>
            <a:pPr lvl="1"/>
            <a:r>
              <a:rPr lang="en-US"/>
              <a:t>Là ngôn ngữ lập trình bậc cao do ông Guido van Rossum, người Hà Lan tạo ra năm 1991</a:t>
            </a:r>
          </a:p>
          <a:p>
            <a:pPr lvl="1"/>
            <a:r>
              <a:rPr lang="en-US"/>
              <a:t>Các câu lệnh của NNLT Python có cú pháp đơn giản dễ học</a:t>
            </a:r>
          </a:p>
          <a:p>
            <a:pPr lvl="1"/>
            <a:r>
              <a:rPr lang="en-US"/>
              <a:t>Môi trường lập trình Python có thể chạy trên máy tính, điện thoại thông minh</a:t>
            </a:r>
          </a:p>
          <a:p>
            <a:pPr lvl="1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A7A82-ED6D-754D-4DB2-057A41BF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27522"/>
            <a:ext cx="10515600" cy="52159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2. Môi trường lập trình Python</a:t>
            </a:r>
          </a:p>
          <a:p>
            <a:r>
              <a:rPr lang="en-US"/>
              <a:t>Tải và cài đặt phần mềm trên máy tính theo đường link: https://www.python.org/downloads/</a:t>
            </a:r>
          </a:p>
          <a:p>
            <a:r>
              <a:rPr lang="en-US"/>
              <a:t>Tải và cài đặt phần mềm trên điện thoại thông minh:</a:t>
            </a:r>
          </a:p>
          <a:p>
            <a:pPr lvl="1"/>
            <a:r>
              <a:rPr lang="en-US"/>
              <a:t>Điện thoại android vào CH PLAY</a:t>
            </a:r>
          </a:p>
          <a:p>
            <a:pPr lvl="1"/>
            <a:r>
              <a:rPr lang="en-US"/>
              <a:t>Điện thoại IOS vào APP Store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324F5-AEBA-56DE-7DE4-D4F8DB24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75" y="3554478"/>
            <a:ext cx="7263178" cy="2434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B7C624-C990-26FE-21C2-37A19722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27522"/>
            <a:ext cx="10515600" cy="52159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2. Môi trường lập trình Python</a:t>
            </a:r>
          </a:p>
          <a:p>
            <a:r>
              <a:rPr lang="en-US"/>
              <a:t>Khởi động màn hình là việc của Python:</a:t>
            </a:r>
            <a:br>
              <a:rPr lang="en-US"/>
            </a:br>
            <a:r>
              <a:rPr lang="en-US"/>
              <a:t>kích 2 lần chuột trái vào biểu tượng trên màn hình nền</a:t>
            </a:r>
          </a:p>
          <a:p>
            <a:r>
              <a:rPr lang="en-US"/>
              <a:t>Màn hình làm việc với Python xuất hiện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930D2-2915-71F2-6DA3-DDF99C6F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59" y="1093294"/>
            <a:ext cx="1533525" cy="168592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556C52-B7BF-8918-BA4B-3BB5DFB0C13B}"/>
              </a:ext>
            </a:extLst>
          </p:cNvPr>
          <p:cNvGrpSpPr/>
          <p:nvPr/>
        </p:nvGrpSpPr>
        <p:grpSpPr>
          <a:xfrm>
            <a:off x="1352513" y="2779219"/>
            <a:ext cx="9694363" cy="3646818"/>
            <a:chOff x="1248818" y="2770197"/>
            <a:chExt cx="9694363" cy="36468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DFFF75-1640-07EE-FFD4-DF156426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8818" y="2770197"/>
              <a:ext cx="9694363" cy="3646818"/>
            </a:xfrm>
            <a:prstGeom prst="rect">
              <a:avLst/>
            </a:prstGeom>
          </p:spPr>
        </p:pic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F75CAF7-DB99-08F9-15EC-149F8ABB582D}"/>
                </a:ext>
              </a:extLst>
            </p:cNvPr>
            <p:cNvSpPr/>
            <p:nvPr/>
          </p:nvSpPr>
          <p:spPr>
            <a:xfrm>
              <a:off x="1520070" y="5569576"/>
              <a:ext cx="5031557" cy="424075"/>
            </a:xfrm>
            <a:prstGeom prst="wedgeRoundRectCallout">
              <a:avLst>
                <a:gd name="adj1" fmla="val -23368"/>
                <a:gd name="adj2" fmla="val -4952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Ký hiệu &gt;&gt;&gt; là dấu nhắc lệnh của Python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8B889DB0-08EA-5D36-9649-3713FB06AB0C}"/>
                </a:ext>
              </a:extLst>
            </p:cNvPr>
            <p:cNvSpPr/>
            <p:nvPr/>
          </p:nvSpPr>
          <p:spPr>
            <a:xfrm>
              <a:off x="3694368" y="4571782"/>
              <a:ext cx="5765277" cy="592056"/>
            </a:xfrm>
            <a:prstGeom prst="wedgeRoundRectCallout">
              <a:avLst>
                <a:gd name="adj1" fmla="val -26125"/>
                <a:gd name="adj2" fmla="val -45358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</a:rPr>
                <a:t>Đây là nơi gõ lệnh của Python</a:t>
              </a:r>
            </a:p>
            <a:p>
              <a:r>
                <a:rPr lang="en-US" b="1">
                  <a:solidFill>
                    <a:schemeClr val="tx1"/>
                  </a:solidFill>
                </a:rPr>
                <a:t>Gõ xong lệnh, nhấn phím Enter cho máy thực hiện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77E5D2A-1740-FC02-DCA9-806988B2929A}"/>
                </a:ext>
              </a:extLst>
            </p:cNvPr>
            <p:cNvCxnSpPr>
              <a:cxnSpLocks/>
            </p:cNvCxnSpPr>
            <p:nvPr/>
          </p:nvCxnSpPr>
          <p:spPr>
            <a:xfrm>
              <a:off x="2045616" y="4896013"/>
              <a:ext cx="16487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116B4DD-7740-91A9-6BE1-38CAA2408B4A}"/>
                </a:ext>
              </a:extLst>
            </p:cNvPr>
            <p:cNvCxnSpPr>
              <a:cxnSpLocks/>
            </p:cNvCxnSpPr>
            <p:nvPr/>
          </p:nvCxnSpPr>
          <p:spPr>
            <a:xfrm>
              <a:off x="1631623" y="4997497"/>
              <a:ext cx="0" cy="5720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53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FE-1735-704F-5BF4-640C5CB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9263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/>
          <a:lstStyle/>
          <a:p>
            <a:r>
              <a:rPr lang="en-US"/>
              <a:t>Bài 16. Ngôn ngữ lập trình bậc cao và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590CB-D7F9-6FB2-516B-2D8622413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027522"/>
            <a:ext cx="10515600" cy="521595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2. Môi trường lập trình Python</a:t>
            </a:r>
          </a:p>
          <a:p>
            <a:r>
              <a:rPr lang="en-US"/>
              <a:t>Có 2 chế độ làm việc với môi trường Python:</a:t>
            </a:r>
          </a:p>
          <a:p>
            <a:pPr lvl="1"/>
            <a:r>
              <a:rPr lang="en-US"/>
              <a:t>Chế độ gõ lệnh trực tiếp: Sử dụng khi tính toán đơn giản hoặc kiểm tra nhanh kết quả của các lệnh</a:t>
            </a:r>
          </a:p>
          <a:p>
            <a:pPr lvl="1"/>
            <a:r>
              <a:rPr lang="en-US"/>
              <a:t>Chế độ soạn thảo: Sử dụng khi viết chương trình lớn có nhiều dòng lệnh</a:t>
            </a:r>
          </a:p>
          <a:p>
            <a:pPr marL="0" indent="0">
              <a:buNone/>
            </a:pPr>
            <a:r>
              <a:rPr lang="en-US" i="1"/>
              <a:t>a) Chế độ gõ lệnh trực tiếp</a:t>
            </a:r>
          </a:p>
          <a:p>
            <a:pPr marL="0" indent="0">
              <a:buNone/>
            </a:pPr>
            <a:r>
              <a:rPr lang="en-US"/>
              <a:t>Trong màn hình làm việc với Python, gõ lệnh cần máy tính thực hiện sau dấu nhắc lệnh &gt;&gt;&gt; rồi nhấn phím Enter cho máy thực hiện. </a:t>
            </a:r>
            <a:br>
              <a:rPr lang="en-US"/>
            </a:br>
            <a:r>
              <a:rPr lang="en-US"/>
              <a:t>Ví dụ: Tính tuổi</a:t>
            </a:r>
            <a:br>
              <a:rPr lang="en-US"/>
            </a:br>
            <a:r>
              <a:rPr lang="en-US"/>
              <a:t>của học sinh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F615B-9254-744B-198D-634B6F65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29AE-D386-42B3-8B98-59D7E2AA346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F9D12-29F0-94CA-34E6-F78A61E25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17" y="4157221"/>
            <a:ext cx="9085490" cy="25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4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1047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GIẢI QUYẾT VẤN ĐỀ VỚI SỰ TRỢ GIÚP CỦA MÁY TÍNH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Ngôn ngữ lập trình bậc cao và Python</vt:lpstr>
      <vt:lpstr>Bài 16. Ôn Tập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péon</dc:creator>
  <cp:lastModifiedBy>Personal</cp:lastModifiedBy>
  <cp:revision>180</cp:revision>
  <dcterms:created xsi:type="dcterms:W3CDTF">2022-12-13T08:56:52Z</dcterms:created>
  <dcterms:modified xsi:type="dcterms:W3CDTF">2024-11-27T08:59:02Z</dcterms:modified>
</cp:coreProperties>
</file>