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1"/>
  </p:notesMasterIdLst>
  <p:sldIdLst>
    <p:sldId id="454" r:id="rId2"/>
    <p:sldId id="257" r:id="rId3"/>
    <p:sldId id="348" r:id="rId4"/>
    <p:sldId id="477" r:id="rId5"/>
    <p:sldId id="478" r:id="rId6"/>
    <p:sldId id="479" r:id="rId7"/>
    <p:sldId id="506" r:id="rId8"/>
    <p:sldId id="487" r:id="rId9"/>
    <p:sldId id="445" r:id="rId10"/>
    <p:sldId id="507" r:id="rId11"/>
    <p:sldId id="488" r:id="rId12"/>
    <p:sldId id="490" r:id="rId13"/>
    <p:sldId id="491" r:id="rId14"/>
    <p:sldId id="492" r:id="rId15"/>
    <p:sldId id="496" r:id="rId16"/>
    <p:sldId id="513" r:id="rId17"/>
    <p:sldId id="494" r:id="rId18"/>
    <p:sldId id="512" r:id="rId19"/>
    <p:sldId id="495" r:id="rId20"/>
    <p:sldId id="493" r:id="rId21"/>
    <p:sldId id="504" r:id="rId22"/>
    <p:sldId id="502" r:id="rId23"/>
    <p:sldId id="505" r:id="rId24"/>
    <p:sldId id="503" r:id="rId25"/>
    <p:sldId id="501" r:id="rId26"/>
    <p:sldId id="508" r:id="rId27"/>
    <p:sldId id="511" r:id="rId28"/>
    <p:sldId id="509" r:id="rId29"/>
    <p:sldId id="4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010D2"/>
    <a:srgbClr val="FFFF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6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76417E-9E21-489C-854E-AA0047DF0AB3}"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D0F8A-6FB5-4115-B7A6-027A154851F2}" type="slidenum">
              <a:rPr lang="en-US" smtClean="0"/>
              <a:t>‹#›</a:t>
            </a:fld>
            <a:endParaRPr lang="en-US"/>
          </a:p>
        </p:txBody>
      </p:sp>
    </p:spTree>
    <p:extLst>
      <p:ext uri="{BB962C8B-B14F-4D97-AF65-F5344CB8AC3E}">
        <p14:creationId xmlns:p14="http://schemas.microsoft.com/office/powerpoint/2010/main" val="405541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B40AEB23-B7BA-453A-BF76-C1412F754C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B86B829B-1D77-4202-9EFC-B448898C9D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7108" name="Slide Number Placeholder 3">
            <a:extLst>
              <a:ext uri="{FF2B5EF4-FFF2-40B4-BE49-F238E27FC236}">
                <a16:creationId xmlns:a16="http://schemas.microsoft.com/office/drawing/2014/main" id="{3607EE5B-468B-45B8-B16D-650CDA6481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BD6C417-AB26-4E58-8D4E-2B7E769E5C09}" type="slidenum">
              <a:rPr lang="en-US" altLang="en-US"/>
              <a:pPr eaLnBrk="1" hangingPunct="1"/>
              <a:t>1</a:t>
            </a:fld>
            <a:endParaRPr lang="en-US" altLang="en-US"/>
          </a:p>
        </p:txBody>
      </p:sp>
    </p:spTree>
    <p:extLst>
      <p:ext uri="{BB962C8B-B14F-4D97-AF65-F5344CB8AC3E}">
        <p14:creationId xmlns:p14="http://schemas.microsoft.com/office/powerpoint/2010/main" val="3748414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9836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9290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3578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9386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3763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024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0984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5737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2047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1338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0594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4348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4260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5395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04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03102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002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3349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8501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133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890569-EE9D-4B17-8BC9-B1C34074F9EE}"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15C3C-98F0-4815-8DF0-A8E4F9E4C435}" type="slidenum">
              <a:rPr lang="en-US" smtClean="0"/>
              <a:t>‹#›</a:t>
            </a:fld>
            <a:endParaRPr lang="en-US"/>
          </a:p>
        </p:txBody>
      </p:sp>
    </p:spTree>
    <p:extLst>
      <p:ext uri="{BB962C8B-B14F-4D97-AF65-F5344CB8AC3E}">
        <p14:creationId xmlns:p14="http://schemas.microsoft.com/office/powerpoint/2010/main" val="1136958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890569-EE9D-4B17-8BC9-B1C34074F9EE}"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15C3C-98F0-4815-8DF0-A8E4F9E4C435}" type="slidenum">
              <a:rPr lang="en-US" smtClean="0"/>
              <a:t>‹#›</a:t>
            </a:fld>
            <a:endParaRPr lang="en-US"/>
          </a:p>
        </p:txBody>
      </p:sp>
    </p:spTree>
    <p:extLst>
      <p:ext uri="{BB962C8B-B14F-4D97-AF65-F5344CB8AC3E}">
        <p14:creationId xmlns:p14="http://schemas.microsoft.com/office/powerpoint/2010/main" val="3171081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890569-EE9D-4B17-8BC9-B1C34074F9EE}"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15C3C-98F0-4815-8DF0-A8E4F9E4C435}" type="slidenum">
              <a:rPr lang="en-US" smtClean="0"/>
              <a:t>‹#›</a:t>
            </a:fld>
            <a:endParaRPr lang="en-US"/>
          </a:p>
        </p:txBody>
      </p:sp>
    </p:spTree>
    <p:extLst>
      <p:ext uri="{BB962C8B-B14F-4D97-AF65-F5344CB8AC3E}">
        <p14:creationId xmlns:p14="http://schemas.microsoft.com/office/powerpoint/2010/main" val="3520039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890569-EE9D-4B17-8BC9-B1C34074F9EE}"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15C3C-98F0-4815-8DF0-A8E4F9E4C435}" type="slidenum">
              <a:rPr lang="en-US" smtClean="0"/>
              <a:t>‹#›</a:t>
            </a:fld>
            <a:endParaRPr lang="en-US"/>
          </a:p>
        </p:txBody>
      </p:sp>
    </p:spTree>
    <p:extLst>
      <p:ext uri="{BB962C8B-B14F-4D97-AF65-F5344CB8AC3E}">
        <p14:creationId xmlns:p14="http://schemas.microsoft.com/office/powerpoint/2010/main" val="2219454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890569-EE9D-4B17-8BC9-B1C34074F9EE}"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15C3C-98F0-4815-8DF0-A8E4F9E4C435}" type="slidenum">
              <a:rPr lang="en-US" smtClean="0"/>
              <a:t>‹#›</a:t>
            </a:fld>
            <a:endParaRPr lang="en-US"/>
          </a:p>
        </p:txBody>
      </p:sp>
    </p:spTree>
    <p:extLst>
      <p:ext uri="{BB962C8B-B14F-4D97-AF65-F5344CB8AC3E}">
        <p14:creationId xmlns:p14="http://schemas.microsoft.com/office/powerpoint/2010/main" val="2867504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890569-EE9D-4B17-8BC9-B1C34074F9EE}"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15C3C-98F0-4815-8DF0-A8E4F9E4C435}" type="slidenum">
              <a:rPr lang="en-US" smtClean="0"/>
              <a:t>‹#›</a:t>
            </a:fld>
            <a:endParaRPr lang="en-US"/>
          </a:p>
        </p:txBody>
      </p:sp>
    </p:spTree>
    <p:extLst>
      <p:ext uri="{BB962C8B-B14F-4D97-AF65-F5344CB8AC3E}">
        <p14:creationId xmlns:p14="http://schemas.microsoft.com/office/powerpoint/2010/main" val="378058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890569-EE9D-4B17-8BC9-B1C34074F9EE}" type="datetimeFigureOut">
              <a:rPr lang="en-US" smtClean="0"/>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215C3C-98F0-4815-8DF0-A8E4F9E4C435}" type="slidenum">
              <a:rPr lang="en-US" smtClean="0"/>
              <a:t>‹#›</a:t>
            </a:fld>
            <a:endParaRPr lang="en-US"/>
          </a:p>
        </p:txBody>
      </p:sp>
    </p:spTree>
    <p:extLst>
      <p:ext uri="{BB962C8B-B14F-4D97-AF65-F5344CB8AC3E}">
        <p14:creationId xmlns:p14="http://schemas.microsoft.com/office/powerpoint/2010/main" val="2023637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890569-EE9D-4B17-8BC9-B1C34074F9EE}" type="datetimeFigureOut">
              <a:rPr lang="en-US" smtClean="0"/>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215C3C-98F0-4815-8DF0-A8E4F9E4C435}" type="slidenum">
              <a:rPr lang="en-US" smtClean="0"/>
              <a:t>‹#›</a:t>
            </a:fld>
            <a:endParaRPr lang="en-US"/>
          </a:p>
        </p:txBody>
      </p:sp>
    </p:spTree>
    <p:extLst>
      <p:ext uri="{BB962C8B-B14F-4D97-AF65-F5344CB8AC3E}">
        <p14:creationId xmlns:p14="http://schemas.microsoft.com/office/powerpoint/2010/main" val="2384023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890569-EE9D-4B17-8BC9-B1C34074F9EE}"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215C3C-98F0-4815-8DF0-A8E4F9E4C435}" type="slidenum">
              <a:rPr lang="en-US" smtClean="0"/>
              <a:t>‹#›</a:t>
            </a:fld>
            <a:endParaRPr lang="en-US"/>
          </a:p>
        </p:txBody>
      </p:sp>
    </p:spTree>
    <p:extLst>
      <p:ext uri="{BB962C8B-B14F-4D97-AF65-F5344CB8AC3E}">
        <p14:creationId xmlns:p14="http://schemas.microsoft.com/office/powerpoint/2010/main" val="1677174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890569-EE9D-4B17-8BC9-B1C34074F9EE}"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15C3C-98F0-4815-8DF0-A8E4F9E4C435}" type="slidenum">
              <a:rPr lang="en-US" smtClean="0"/>
              <a:t>‹#›</a:t>
            </a:fld>
            <a:endParaRPr lang="en-US"/>
          </a:p>
        </p:txBody>
      </p:sp>
    </p:spTree>
    <p:extLst>
      <p:ext uri="{BB962C8B-B14F-4D97-AF65-F5344CB8AC3E}">
        <p14:creationId xmlns:p14="http://schemas.microsoft.com/office/powerpoint/2010/main" val="2148593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890569-EE9D-4B17-8BC9-B1C34074F9EE}"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15C3C-98F0-4815-8DF0-A8E4F9E4C435}" type="slidenum">
              <a:rPr lang="en-US" smtClean="0"/>
              <a:t>‹#›</a:t>
            </a:fld>
            <a:endParaRPr lang="en-US"/>
          </a:p>
        </p:txBody>
      </p:sp>
    </p:spTree>
    <p:extLst>
      <p:ext uri="{BB962C8B-B14F-4D97-AF65-F5344CB8AC3E}">
        <p14:creationId xmlns:p14="http://schemas.microsoft.com/office/powerpoint/2010/main" val="1126452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90569-EE9D-4B17-8BC9-B1C34074F9EE}" type="datetimeFigureOut">
              <a:rPr lang="en-US" smtClean="0"/>
              <a:t>3/26/2025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215C3C-98F0-4815-8DF0-A8E4F9E4C435}" type="slidenum">
              <a:rPr lang="en-US" smtClean="0"/>
              <a:t>‹#›</a:t>
            </a:fld>
            <a:endParaRPr lang="en-US"/>
          </a:p>
        </p:txBody>
      </p:sp>
    </p:spTree>
    <p:extLst>
      <p:ext uri="{BB962C8B-B14F-4D97-AF65-F5344CB8AC3E}">
        <p14:creationId xmlns:p14="http://schemas.microsoft.com/office/powerpoint/2010/main" val="3389760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4.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4.wmf"/><Relationship Id="rId5" Type="http://schemas.openxmlformats.org/officeDocument/2006/relationships/oleObject" Target="../embeddings/oleObject3.bin"/><Relationship Id="rId4" Type="http://schemas.openxmlformats.org/officeDocument/2006/relationships/image" Target="../media/image15.wmf"/></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thuvienphapluat.vn/van-ban/Van-hoa-Xa-hoi/Luat-nguoi-khuyet-tat-2010-108081.aspx?anchor=dieu_32"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4.w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4.w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p4"/><Relationship Id="rId1" Type="http://schemas.openxmlformats.org/officeDocument/2006/relationships/video" Target="NULL" TargetMode="Externa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4.wmf"/><Relationship Id="rId5" Type="http://schemas.openxmlformats.org/officeDocument/2006/relationships/oleObject" Target="../embeddings/oleObject4.bin"/><Relationship Id="rId4" Type="http://schemas.openxmlformats.org/officeDocument/2006/relationships/image" Target="../media/image19.wmf"/></Relationships>
</file>

<file path=ppt/slides/_rels/slide3.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9.gif"/><Relationship Id="rId17" Type="http://schemas.openxmlformats.org/officeDocument/2006/relationships/image" Target="../media/image13.png"/><Relationship Id="rId2" Type="http://schemas.microsoft.com/office/2007/relationships/media" Target="../media/media1.MP3"/><Relationship Id="rId16" Type="http://schemas.openxmlformats.org/officeDocument/2006/relationships/hyperlink" Target="video%201.mp4" TargetMode="External"/><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8.wmf"/><Relationship Id="rId5" Type="http://schemas.openxmlformats.org/officeDocument/2006/relationships/audio" Target="../media/audio2.wav"/><Relationship Id="rId15" Type="http://schemas.openxmlformats.org/officeDocument/2006/relationships/image" Target="../media/image12.gif"/><Relationship Id="rId10" Type="http://schemas.openxmlformats.org/officeDocument/2006/relationships/image" Target="../media/image7.gif"/><Relationship Id="rId4" Type="http://schemas.openxmlformats.org/officeDocument/2006/relationships/audio" Target="../media/audio1.wav"/><Relationship Id="rId9" Type="http://schemas.openxmlformats.org/officeDocument/2006/relationships/image" Target="../media/image6.gif"/><Relationship Id="rId14" Type="http://schemas.openxmlformats.org/officeDocument/2006/relationships/image" Target="../media/image11.gif"/></Relationships>
</file>

<file path=ppt/slides/_rels/slide4.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9.gif"/><Relationship Id="rId17" Type="http://schemas.openxmlformats.org/officeDocument/2006/relationships/image" Target="../media/image13.png"/><Relationship Id="rId2" Type="http://schemas.openxmlformats.org/officeDocument/2006/relationships/audio" Target="../media/media2.mp3"/><Relationship Id="rId16" Type="http://schemas.openxmlformats.org/officeDocument/2006/relationships/hyperlink" Target="video%201.mp4" TargetMode="Externa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wmf"/><Relationship Id="rId5" Type="http://schemas.openxmlformats.org/officeDocument/2006/relationships/audio" Target="../media/audio2.wav"/><Relationship Id="rId15" Type="http://schemas.openxmlformats.org/officeDocument/2006/relationships/image" Target="../media/image12.gif"/><Relationship Id="rId10" Type="http://schemas.openxmlformats.org/officeDocument/2006/relationships/image" Target="../media/image7.gif"/><Relationship Id="rId4" Type="http://schemas.openxmlformats.org/officeDocument/2006/relationships/audio" Target="../media/audio1.wav"/><Relationship Id="rId9" Type="http://schemas.openxmlformats.org/officeDocument/2006/relationships/image" Target="../media/image6.gif"/><Relationship Id="rId14"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9.gif"/><Relationship Id="rId17" Type="http://schemas.openxmlformats.org/officeDocument/2006/relationships/image" Target="../media/image13.png"/><Relationship Id="rId2" Type="http://schemas.openxmlformats.org/officeDocument/2006/relationships/audio" Target="../media/media3.MP3"/><Relationship Id="rId16" Type="http://schemas.openxmlformats.org/officeDocument/2006/relationships/hyperlink" Target="video%201.mp4" TargetMode="External"/><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8.wmf"/><Relationship Id="rId5" Type="http://schemas.openxmlformats.org/officeDocument/2006/relationships/audio" Target="../media/audio2.wav"/><Relationship Id="rId15" Type="http://schemas.openxmlformats.org/officeDocument/2006/relationships/image" Target="../media/image12.gif"/><Relationship Id="rId10" Type="http://schemas.openxmlformats.org/officeDocument/2006/relationships/image" Target="../media/image7.gif"/><Relationship Id="rId4" Type="http://schemas.openxmlformats.org/officeDocument/2006/relationships/audio" Target="../media/audio1.wav"/><Relationship Id="rId9" Type="http://schemas.openxmlformats.org/officeDocument/2006/relationships/image" Target="../media/image6.gif"/><Relationship Id="rId14" Type="http://schemas.openxmlformats.org/officeDocument/2006/relationships/image" Target="../media/image11.gif"/></Relationships>
</file>

<file path=ppt/slides/_rels/slide6.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9.gif"/><Relationship Id="rId17" Type="http://schemas.openxmlformats.org/officeDocument/2006/relationships/image" Target="../media/image13.png"/><Relationship Id="rId2" Type="http://schemas.openxmlformats.org/officeDocument/2006/relationships/audio" Target="../media/media4.MP3"/><Relationship Id="rId16" Type="http://schemas.openxmlformats.org/officeDocument/2006/relationships/hyperlink" Target="video%201.mp4" TargetMode="External"/><Relationship Id="rId1" Type="http://schemas.microsoft.com/office/2007/relationships/media" Target="../media/media4.MP3"/><Relationship Id="rId6" Type="http://schemas.openxmlformats.org/officeDocument/2006/relationships/audio" Target="../media/audio3.wav"/><Relationship Id="rId11" Type="http://schemas.openxmlformats.org/officeDocument/2006/relationships/image" Target="../media/image8.wmf"/><Relationship Id="rId5" Type="http://schemas.openxmlformats.org/officeDocument/2006/relationships/audio" Target="../media/audio2.wav"/><Relationship Id="rId15" Type="http://schemas.openxmlformats.org/officeDocument/2006/relationships/image" Target="../media/image12.gif"/><Relationship Id="rId10" Type="http://schemas.openxmlformats.org/officeDocument/2006/relationships/image" Target="../media/image7.gif"/><Relationship Id="rId4" Type="http://schemas.openxmlformats.org/officeDocument/2006/relationships/audio" Target="../media/audio1.wav"/><Relationship Id="rId9" Type="http://schemas.openxmlformats.org/officeDocument/2006/relationships/image" Target="../media/image6.gif"/><Relationship Id="rId14" Type="http://schemas.openxmlformats.org/officeDocument/2006/relationships/image" Target="../media/image11.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F0D57639-AB74-4753-9ABB-E8A5DC2969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42" y="0"/>
            <a:ext cx="12259694" cy="705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44">
            <a:extLst>
              <a:ext uri="{FF2B5EF4-FFF2-40B4-BE49-F238E27FC236}">
                <a16:creationId xmlns:a16="http://schemas.microsoft.com/office/drawing/2014/main" id="{71C075AA-61D4-4E39-9684-54A5A5F4A73E}"/>
              </a:ext>
            </a:extLst>
          </p:cNvPr>
          <p:cNvSpPr>
            <a:spLocks noChangeArrowheads="1" noChangeShapeType="1" noTextEdit="1"/>
          </p:cNvSpPr>
          <p:nvPr/>
        </p:nvSpPr>
        <p:spPr bwMode="auto">
          <a:xfrm>
            <a:off x="338359" y="297239"/>
            <a:ext cx="11631967" cy="1531562"/>
          </a:xfrm>
          <a:prstGeom prst="rect">
            <a:avLst/>
          </a:prstGeom>
        </p:spPr>
        <p:txBody>
          <a:bodyPr wrap="none" fromWordArt="1">
            <a:prstTxWarp prst="textDeflateBottom">
              <a:avLst>
                <a:gd name="adj" fmla="val 53125"/>
              </a:avLst>
            </a:prstTxWarp>
          </a:bodyPr>
          <a:lstStyle/>
          <a:p>
            <a:pPr algn="ctr"/>
            <a:r>
              <a:rPr lang="vi-VN" sz="3600" b="1" kern="10" dirty="0">
                <a:ln w="19050">
                  <a:solidFill>
                    <a:srgbClr val="99CCFF"/>
                  </a:solidFill>
                  <a:round/>
                  <a:headEnd/>
                  <a:tailEnd/>
                </a:ln>
                <a:solidFill>
                  <a:srgbClr val="006600"/>
                </a:solidFill>
                <a:effectLst>
                  <a:outerShdw dist="107763" dir="18900000" algn="ctr" rotWithShape="0">
                    <a:srgbClr val="FF6600">
                      <a:alpha val="50000"/>
                    </a:srgbClr>
                  </a:outerShdw>
                </a:effectLst>
                <a:latin typeface="Times New Roman" panose="02020603050405020304" pitchFamily="18" charset="0"/>
                <a:cs typeface="Times New Roman" panose="02020603050405020304" pitchFamily="18" charset="0"/>
              </a:rPr>
              <a:t>NHIỆT LIỆT CHÀO MỪNG QUÝ THẦY CÔ </a:t>
            </a:r>
          </a:p>
        </p:txBody>
      </p:sp>
      <p:pic>
        <p:nvPicPr>
          <p:cNvPr id="8" name="Picture 50" descr="pink_flower_divider_md_clr">
            <a:extLst>
              <a:ext uri="{FF2B5EF4-FFF2-40B4-BE49-F238E27FC236}">
                <a16:creationId xmlns:a16="http://schemas.microsoft.com/office/drawing/2014/main" id="{3B2E0552-1BD8-4696-8939-7F61900EEC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 y="-69060"/>
            <a:ext cx="344515" cy="6886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45">
            <a:extLst>
              <a:ext uri="{FF2B5EF4-FFF2-40B4-BE49-F238E27FC236}">
                <a16:creationId xmlns:a16="http://schemas.microsoft.com/office/drawing/2014/main" id="{965CE1ED-0987-4BB1-9293-BBC8CAD5CE43}"/>
              </a:ext>
            </a:extLst>
          </p:cNvPr>
          <p:cNvSpPr>
            <a:spLocks noChangeArrowheads="1" noChangeShapeType="1" noTextEdit="1"/>
          </p:cNvSpPr>
          <p:nvPr/>
        </p:nvSpPr>
        <p:spPr bwMode="auto">
          <a:xfrm>
            <a:off x="524713" y="2122211"/>
            <a:ext cx="11358828" cy="1714445"/>
          </a:xfrm>
          <a:prstGeom prst="rect">
            <a:avLst/>
          </a:prstGeom>
        </p:spPr>
        <p:txBody>
          <a:bodyPr wrap="none" fromWordArt="1">
            <a:prstTxWarp prst="textTriangleInverted">
              <a:avLst>
                <a:gd name="adj" fmla="val 50000"/>
              </a:avLst>
            </a:prstTxWarp>
          </a:bodyPr>
          <a:lstStyle/>
          <a:p>
            <a:r>
              <a:rPr lang="en-US" b="1" dirty="0">
                <a:solidFill>
                  <a:srgbClr val="0326BD"/>
                </a:solidFill>
                <a:latin typeface="Times New Roman" panose="02020603050405020304" pitchFamily="18" charset="0"/>
                <a:ea typeface="SimSun-ExtB" panose="02010609060101010101" pitchFamily="49" charset="-122"/>
                <a:cs typeface="Times New Roman" panose="02020603050405020304" pitchFamily="18" charset="0"/>
              </a:rPr>
              <a:t>VỀ  </a:t>
            </a:r>
            <a:r>
              <a:rPr lang="vi-VN" b="1" dirty="0">
                <a:solidFill>
                  <a:srgbClr val="0326BD"/>
                </a:solidFill>
                <a:latin typeface="Times New Roman" panose="02020603050405020304" pitchFamily="18" charset="0"/>
                <a:ea typeface="SimSun-ExtB" panose="02010609060101010101" pitchFamily="49" charset="-122"/>
                <a:cs typeface="Times New Roman" panose="02020603050405020304" pitchFamily="18" charset="0"/>
              </a:rPr>
              <a:t>THAM DỰ TIẾT  TỔ CHỨC HOẠT ĐỘNG GIÁO DỤC LỚP 11A7</a:t>
            </a:r>
          </a:p>
        </p:txBody>
      </p:sp>
      <p:sp>
        <p:nvSpPr>
          <p:cNvPr id="2" name="Rectangle 1">
            <a:extLst>
              <a:ext uri="{FF2B5EF4-FFF2-40B4-BE49-F238E27FC236}">
                <a16:creationId xmlns:a16="http://schemas.microsoft.com/office/drawing/2014/main" id="{3F0E2255-4E35-497A-9A0B-277BA93A2967}"/>
              </a:ext>
            </a:extLst>
          </p:cNvPr>
          <p:cNvSpPr/>
          <p:nvPr/>
        </p:nvSpPr>
        <p:spPr>
          <a:xfrm>
            <a:off x="640080" y="3836656"/>
            <a:ext cx="11057107" cy="1384995"/>
          </a:xfrm>
          <a:prstGeom prst="rect">
            <a:avLst/>
          </a:prstGeom>
        </p:spPr>
        <p:txBody>
          <a:bodyPr wrap="square">
            <a:spAutoFit/>
          </a:bodyPr>
          <a:lstStyle/>
          <a:p>
            <a:pPr algn="ctr"/>
            <a:r>
              <a:rPr lang="en-US" sz="28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HOẠT ĐỘNG TRẢI NGHIỆM, HƯỚNG NGHIỆP</a:t>
            </a:r>
            <a:r>
              <a:rPr lang="vi-VN" sz="28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 11</a:t>
            </a:r>
          </a:p>
          <a:p>
            <a:pPr algn="ctr"/>
            <a:r>
              <a:rPr lang="vi-VN" sz="28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CHỦ ĐỀ</a:t>
            </a:r>
            <a:r>
              <a:rPr lang="vi-VN" sz="2800" b="1">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 RÈN </a:t>
            </a:r>
            <a:r>
              <a:rPr lang="vi-VN" sz="28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LUYỆN PHẨM CHẤT, NĂNG LỰC PHÙ HỢP VỚI ĐỊNH HƯỚNG NGHỀ NGHIỆP.</a:t>
            </a:r>
            <a:r>
              <a:rPr lang="en-US" sz="28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altLang="en-US" sz="2800" b="1" dirty="0">
              <a:solidFill>
                <a:srgbClr val="FF0000"/>
              </a:solidFill>
              <a:latin typeface="+mj-lt"/>
            </a:endParaRPr>
          </a:p>
        </p:txBody>
      </p:sp>
      <p:sp>
        <p:nvSpPr>
          <p:cNvPr id="11" name="Text Box 47">
            <a:extLst>
              <a:ext uri="{FF2B5EF4-FFF2-40B4-BE49-F238E27FC236}">
                <a16:creationId xmlns:a16="http://schemas.microsoft.com/office/drawing/2014/main" id="{1B4027EE-301C-4759-A1E4-714F75A4E2DF}"/>
              </a:ext>
            </a:extLst>
          </p:cNvPr>
          <p:cNvSpPr txBox="1">
            <a:spLocks noChangeArrowheads="1"/>
          </p:cNvSpPr>
          <p:nvPr/>
        </p:nvSpPr>
        <p:spPr bwMode="auto">
          <a:xfrm>
            <a:off x="7103191" y="5375877"/>
            <a:ext cx="4780350" cy="12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buNone/>
            </a:pPr>
            <a:r>
              <a:rPr lang="vi-VN" altLang="en-US" sz="2400" b="1" dirty="0">
                <a:solidFill>
                  <a:srgbClr val="0000FF"/>
                </a:solidFill>
                <a:latin typeface="+mj-lt"/>
              </a:rPr>
              <a:t>Giáo viên: Lưu Thị Hồng</a:t>
            </a:r>
          </a:p>
          <a:p>
            <a:pPr algn="ctr">
              <a:lnSpc>
                <a:spcPct val="150000"/>
              </a:lnSpc>
              <a:buNone/>
            </a:pPr>
            <a:r>
              <a:rPr lang="vi-VN" altLang="en-US" sz="2400" b="1" dirty="0">
                <a:solidFill>
                  <a:srgbClr val="0000FF"/>
                </a:solidFill>
                <a:latin typeface="+mj-lt"/>
              </a:rPr>
              <a:t>TRƯỜNG THPT NGUYỄN HUỆ</a:t>
            </a:r>
            <a:endParaRPr lang="en-US" altLang="en-US" sz="2400" b="1" dirty="0">
              <a:solidFill>
                <a:srgbClr val="0000FF"/>
              </a:solidFill>
              <a:latin typeface="+mj-lt"/>
            </a:endParaRPr>
          </a:p>
        </p:txBody>
      </p:sp>
    </p:spTree>
    <p:custDataLst>
      <p:tags r:id="rId1"/>
    </p:custDataLst>
    <p:extLst>
      <p:ext uri="{BB962C8B-B14F-4D97-AF65-F5344CB8AC3E}">
        <p14:creationId xmlns:p14="http://schemas.microsoft.com/office/powerpoint/2010/main" val="13198080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2">
            <a:hlinkClick r:id="" action="ppaction://noaction"/>
          </p:cNvPr>
          <p:cNvSpPr>
            <a:spLocks noChangeArrowheads="1"/>
          </p:cNvSpPr>
          <p:nvPr/>
        </p:nvSpPr>
        <p:spPr bwMode="gray">
          <a:xfrm>
            <a:off x="402672" y="348353"/>
            <a:ext cx="11249636" cy="1025446"/>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r>
              <a:rPr lang="vi-VN" sz="2300" b="1" dirty="0">
                <a:solidFill>
                  <a:schemeClr val="accent2">
                    <a:lumMod val="50000"/>
                  </a:schemeClr>
                </a:solidFill>
                <a:latin typeface="Times New Roman" pitchFamily="18" charset="0"/>
                <a:cs typeface="Times New Roman" pitchFamily="18" charset="0"/>
              </a:rPr>
              <a:t>HĐ 1: </a:t>
            </a:r>
            <a:r>
              <a:rPr lang="en-US" sz="2300" b="1" dirty="0">
                <a:solidFill>
                  <a:schemeClr val="accent2">
                    <a:lumMod val="50000"/>
                  </a:schemeClr>
                </a:solidFill>
                <a:latin typeface="Times New Roman" pitchFamily="18" charset="0"/>
                <a:cs typeface="Times New Roman" pitchFamily="18" charset="0"/>
              </a:rPr>
              <a:t>Khám </a:t>
            </a:r>
            <a:r>
              <a:rPr lang="en-US" sz="2300" b="1" dirty="0" err="1">
                <a:solidFill>
                  <a:schemeClr val="accent2">
                    <a:lumMod val="50000"/>
                  </a:schemeClr>
                </a:solidFill>
                <a:latin typeface="Times New Roman" pitchFamily="18" charset="0"/>
                <a:cs typeface="Times New Roman" pitchFamily="18" charset="0"/>
              </a:rPr>
              <a:t>phá</a:t>
            </a:r>
            <a:r>
              <a:rPr lang="vi-VN" sz="2300" b="1" dirty="0">
                <a:solidFill>
                  <a:schemeClr val="accent2">
                    <a:lumMod val="50000"/>
                  </a:schemeClr>
                </a:solidFill>
                <a:latin typeface="Times New Roman" pitchFamily="18" charset="0"/>
                <a:cs typeface="Times New Roman" pitchFamily="18" charset="0"/>
              </a:rPr>
              <a:t> hứng thú của bản thân, đánh giá điểm mạnh, điểm yếu của bản thân</a:t>
            </a:r>
          </a:p>
          <a:p>
            <a:pPr algn="ctr"/>
            <a:r>
              <a:rPr lang="vi-VN" sz="2300" b="1" dirty="0">
                <a:solidFill>
                  <a:schemeClr val="accent2">
                    <a:lumMod val="50000"/>
                  </a:schemeClr>
                </a:solidFill>
                <a:latin typeface="Times New Roman" pitchFamily="18" charset="0"/>
                <a:cs typeface="Times New Roman" pitchFamily="18" charset="0"/>
              </a:rPr>
              <a:t> với từng nhóm nghề </a:t>
            </a:r>
            <a:endParaRPr lang="en-US" sz="2300" dirty="0">
              <a:solidFill>
                <a:schemeClr val="accent2">
                  <a:lumMod val="50000"/>
                </a:schemeClr>
              </a:solidFill>
              <a:latin typeface="Times New Roman" pitchFamily="18" charset="0"/>
              <a:cs typeface="Times New Roman" pitchFamily="18" charset="0"/>
            </a:endParaRPr>
          </a:p>
        </p:txBody>
      </p:sp>
      <p:sp>
        <p:nvSpPr>
          <p:cNvPr id="15" name="Rectangle 14"/>
          <p:cNvSpPr/>
          <p:nvPr/>
        </p:nvSpPr>
        <p:spPr>
          <a:xfrm>
            <a:off x="4383992" y="1809451"/>
            <a:ext cx="342401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THẢO LUẬN NHÓM</a:t>
            </a:r>
          </a:p>
        </p:txBody>
      </p:sp>
      <p:sp>
        <p:nvSpPr>
          <p:cNvPr id="1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8BD7E4A5-D848-4396-B830-6138D5CCA15A}"/>
              </a:ext>
            </a:extLst>
          </p:cNvPr>
          <p:cNvSpPr/>
          <p:nvPr/>
        </p:nvSpPr>
        <p:spPr>
          <a:xfrm>
            <a:off x="309548" y="4585955"/>
            <a:ext cx="10753107" cy="1815882"/>
          </a:xfrm>
          <a:prstGeom prst="rect">
            <a:avLst/>
          </a:prstGeom>
        </p:spPr>
        <p:txBody>
          <a:bodyPr wrap="square">
            <a:spAutoFit/>
          </a:bodyPr>
          <a:lstStyle/>
          <a:p>
            <a:r>
              <a:rPr lang="vi-VN" sz="2800" dirty="0">
                <a:solidFill>
                  <a:srgbClr val="0000FF"/>
                </a:solidFill>
                <a:latin typeface="Times New Roman" panose="02020603050405020304" pitchFamily="18" charset="0"/>
                <a:ea typeface="SimSun" panose="02010600030101010101" pitchFamily="2" charset="-122"/>
              </a:rPr>
              <a:t>- Cá nhân viết ra hứng thú của bản thân với 03 nhóm nghề/nghề vào giấy ghi nhớ rồi dán vào phần mức độ trên bảng của nhóm.</a:t>
            </a:r>
          </a:p>
          <a:p>
            <a:r>
              <a:rPr lang="vi-VN" sz="2800" dirty="0">
                <a:solidFill>
                  <a:srgbClr val="0000FF"/>
                </a:solidFill>
                <a:latin typeface="Times New Roman" panose="02020603050405020304" pitchFamily="18" charset="0"/>
                <a:ea typeface="SimSun" panose="02010600030101010101" pitchFamily="2" charset="-122"/>
              </a:rPr>
              <a:t>- Trao đổi, chia sẻ với các bạn trong nhóm và trước lớp về hứng thú với nhóm nghề nào và không hứng thú với nhóm nghề nào? Vì sao?</a:t>
            </a:r>
            <a:endParaRPr lang="en-US" sz="2800" dirty="0">
              <a:solidFill>
                <a:srgbClr val="0000FF"/>
              </a:solidFill>
            </a:endParaRPr>
          </a:p>
        </p:txBody>
      </p:sp>
      <p:sp>
        <p:nvSpPr>
          <p:cNvPr id="17" name="Rectangle 16">
            <a:extLst>
              <a:ext uri="{FF2B5EF4-FFF2-40B4-BE49-F238E27FC236}">
                <a16:creationId xmlns:a16="http://schemas.microsoft.com/office/drawing/2014/main" id="{C9748C03-22C0-4385-96A6-68514426AE70}"/>
              </a:ext>
            </a:extLst>
          </p:cNvPr>
          <p:cNvSpPr/>
          <p:nvPr/>
        </p:nvSpPr>
        <p:spPr>
          <a:xfrm>
            <a:off x="471825" y="2449288"/>
            <a:ext cx="11328290" cy="1815882"/>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itchFamily="18" charset="0"/>
              </a:rPr>
              <a:t>Yêu </a:t>
            </a:r>
            <a:r>
              <a:rPr lang="en-US" sz="2800" b="1" dirty="0" err="1">
                <a:solidFill>
                  <a:srgbClr val="FF0000"/>
                </a:solidFill>
                <a:latin typeface="Times New Roman" panose="02020603050405020304" pitchFamily="18" charset="0"/>
                <a:cs typeface="Times New Roman" pitchFamily="18" charset="0"/>
              </a:rPr>
              <a:t>cầu</a:t>
            </a:r>
            <a:r>
              <a:rPr lang="en-US" sz="2800" b="1" dirty="0">
                <a:solidFill>
                  <a:srgbClr val="FF0000"/>
                </a:solidFill>
                <a:latin typeface="Times New Roman" panose="02020603050405020304" pitchFamily="18" charset="0"/>
                <a:cs typeface="Times New Roman" pitchFamily="18" charset="0"/>
              </a:rPr>
              <a:t>: </a:t>
            </a:r>
            <a:r>
              <a:rPr lang="en-US" sz="2800" dirty="0">
                <a:solidFill>
                  <a:srgbClr val="0000FF"/>
                </a:solidFill>
                <a:latin typeface="Times New Roman" panose="02020603050405020304" pitchFamily="18" charset="0"/>
                <a:cs typeface="Times New Roman" pitchFamily="18" charset="0"/>
              </a:rPr>
              <a:t>Chia </a:t>
            </a:r>
            <a:r>
              <a:rPr lang="en-US" sz="2800" dirty="0" err="1">
                <a:solidFill>
                  <a:srgbClr val="0000FF"/>
                </a:solidFill>
                <a:latin typeface="Times New Roman" panose="02020603050405020304" pitchFamily="18" charset="0"/>
                <a:cs typeface="Times New Roman" pitchFamily="18" charset="0"/>
              </a:rPr>
              <a:t>lớp</a:t>
            </a:r>
            <a:r>
              <a:rPr lang="en-US" sz="2800" dirty="0">
                <a:solidFill>
                  <a:srgbClr val="0000FF"/>
                </a:solidFill>
                <a:latin typeface="Times New Roman" panose="02020603050405020304" pitchFamily="18" charset="0"/>
                <a:cs typeface="Times New Roman" pitchFamily="18" charset="0"/>
              </a:rPr>
              <a:t> </a:t>
            </a:r>
            <a:r>
              <a:rPr lang="en-US" sz="2800" dirty="0" err="1">
                <a:solidFill>
                  <a:srgbClr val="0000FF"/>
                </a:solidFill>
                <a:latin typeface="Times New Roman" panose="02020603050405020304" pitchFamily="18" charset="0"/>
                <a:cs typeface="Times New Roman" pitchFamily="18" charset="0"/>
              </a:rPr>
              <a:t>thành</a:t>
            </a:r>
            <a:r>
              <a:rPr lang="en-US" sz="2800" dirty="0">
                <a:solidFill>
                  <a:srgbClr val="0000FF"/>
                </a:solidFill>
                <a:latin typeface="Times New Roman" panose="02020603050405020304" pitchFamily="18" charset="0"/>
                <a:cs typeface="Times New Roman" pitchFamily="18" charset="0"/>
              </a:rPr>
              <a:t> </a:t>
            </a:r>
            <a:r>
              <a:rPr lang="vi-VN" sz="2800" dirty="0">
                <a:solidFill>
                  <a:srgbClr val="0000FF"/>
                </a:solidFill>
                <a:latin typeface="Times New Roman" panose="02020603050405020304" pitchFamily="18" charset="0"/>
                <a:cs typeface="Times New Roman" pitchFamily="18" charset="0"/>
              </a:rPr>
              <a:t>6 nhóm </a:t>
            </a:r>
            <a:r>
              <a:rPr lang="en-US" sz="2800" dirty="0">
                <a:solidFill>
                  <a:srgbClr val="0000FF"/>
                </a:solidFill>
                <a:latin typeface="Times New Roman" panose="02020603050405020304" pitchFamily="18" charset="0"/>
                <a:cs typeface="Times New Roman" pitchFamily="18" charset="0"/>
              </a:rPr>
              <a:t>HS </a:t>
            </a:r>
            <a:endParaRPr lang="vi-VN" sz="2800" dirty="0">
              <a:solidFill>
                <a:srgbClr val="0000FF"/>
              </a:solidFill>
              <a:latin typeface="Times New Roman" panose="02020603050405020304" pitchFamily="18" charset="0"/>
              <a:cs typeface="Times New Roman" pitchFamily="18" charset="0"/>
            </a:endParaRPr>
          </a:p>
          <a:p>
            <a:r>
              <a:rPr lang="vi-VN" sz="2800" dirty="0">
                <a:solidFill>
                  <a:srgbClr val="0000FF"/>
                </a:solidFill>
                <a:latin typeface="Times New Roman" panose="02020603050405020304" pitchFamily="18" charset="0"/>
                <a:cs typeface="Times New Roman" pitchFamily="18" charset="0"/>
              </a:rPr>
              <a:t>Sử dụng thông tin đặc trưng cơ bản của các nhóm nghề đã được học ở chủ đề trước. Cá nhân xác định mức độ hứng thú với 03 nghề theo 03 mức</a:t>
            </a:r>
            <a:endParaRPr lang="en-US" sz="2800" dirty="0">
              <a:solidFill>
                <a:srgbClr val="0000FF"/>
              </a:solidFill>
              <a:latin typeface="Times New Roman" panose="02020603050405020304" pitchFamily="18" charset="0"/>
              <a:cs typeface="Times New Roman" panose="02020603050405020304" pitchFamily="18" charset="0"/>
            </a:endParaRPr>
          </a:p>
          <a:p>
            <a:r>
              <a:rPr lang="vi-VN" sz="2800" b="1" dirty="0">
                <a:solidFill>
                  <a:srgbClr val="0000FF"/>
                </a:solidFill>
                <a:latin typeface="Times New Roman" panose="02020603050405020304" pitchFamily="18" charset="0"/>
                <a:cs typeface="Times New Roman" panose="02020603050405020304" pitchFamily="18" charset="0"/>
              </a:rPr>
              <a:t>Mức 1: Rất thích         Mức 2: Bình thường       Mức 3: Không thích</a:t>
            </a:r>
            <a:r>
              <a:rPr lang="vi-VN" sz="2400" b="1" dirty="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51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1"/>
          <p:cNvSpPr/>
          <p:nvPr/>
        </p:nvSpPr>
        <p:spPr>
          <a:xfrm>
            <a:off x="-308290" y="-35461"/>
            <a:ext cx="12378370" cy="6858000"/>
          </a:xfrm>
          <a:prstGeom prst="rect">
            <a:avLst/>
          </a:prstGeom>
          <a:solidFill>
            <a:schemeClr val="lt2"/>
          </a:solidFill>
          <a:ln>
            <a:noFill/>
          </a:ln>
        </p:spPr>
        <p:txBody>
          <a:bodyPr spcFirstLastPara="1" wrap="square" lIns="91425" tIns="45700" rIns="91425" bIns="45700" anchor="ctr" anchorCtr="0">
            <a:noAutofit/>
          </a:bodyPr>
          <a:lstStyle/>
          <a:p>
            <a:pPr algn="ctr"/>
            <a:endParaRPr lang="en-US"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0" name="Google Shape;100;p41"/>
          <p:cNvSpPr/>
          <p:nvPr/>
        </p:nvSpPr>
        <p:spPr>
          <a:xfrm rot="2700000">
            <a:off x="82782" y="-1386168"/>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589988" y="-465412"/>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10256015" y="1423831"/>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4" name="Rectangle 23"/>
          <p:cNvSpPr/>
          <p:nvPr/>
        </p:nvSpPr>
        <p:spPr>
          <a:xfrm>
            <a:off x="261122" y="1840609"/>
            <a:ext cx="11172305" cy="158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3200" b="1" dirty="0">
              <a:solidFill>
                <a:srgbClr val="0000FF"/>
              </a:solidFill>
            </a:endParaRPr>
          </a:p>
        </p:txBody>
      </p:sp>
      <p:sp>
        <p:nvSpPr>
          <p:cNvPr id="2" name="Rectangle 1"/>
          <p:cNvSpPr/>
          <p:nvPr/>
        </p:nvSpPr>
        <p:spPr>
          <a:xfrm>
            <a:off x="719171" y="256829"/>
            <a:ext cx="10016836" cy="954107"/>
          </a:xfrm>
          <a:prstGeom prst="rect">
            <a:avLst/>
          </a:prstGeom>
        </p:spPr>
        <p:txBody>
          <a:bodyPr wrap="square">
            <a:spAutoFit/>
          </a:bodyPr>
          <a:lstStyle/>
          <a:p>
            <a:pPr algn="ctr"/>
            <a:r>
              <a:rPr lang="vi-VN"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 LUYỆN PHẨM CHẤT, NĂNG LỰC PHÙ HỢP VỚI ĐỊNH HƯỚNG NGHỀ NGHIỆP</a:t>
            </a:r>
            <a:endPar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sp>
        <p:nvSpPr>
          <p:cNvPr id="22" name="Cloud 21">
            <a:extLst>
              <a:ext uri="{FF2B5EF4-FFF2-40B4-BE49-F238E27FC236}">
                <a16:creationId xmlns:a16="http://schemas.microsoft.com/office/drawing/2014/main" id="{CFFEAD87-EE81-4CAC-9D9A-69F7DFF4C5C7}"/>
              </a:ext>
            </a:extLst>
          </p:cNvPr>
          <p:cNvSpPr/>
          <p:nvPr/>
        </p:nvSpPr>
        <p:spPr>
          <a:xfrm>
            <a:off x="1600401" y="1958380"/>
            <a:ext cx="8974660" cy="3429000"/>
          </a:xfrm>
          <a:prstGeom prst="cloud">
            <a:avLst/>
          </a:prstGeom>
          <a:solidFill>
            <a:schemeClr val="accent1">
              <a:lumMod val="75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FF00"/>
                </a:solidFill>
                <a:latin typeface="+mj-lt"/>
              </a:rPr>
              <a:t>Thông qua hoạt động chia sẻ hứng thú với nhóm nghề sẽ giúp cho chúng ta những gì?</a:t>
            </a:r>
            <a:endParaRPr lang="en-US" sz="3000" dirty="0">
              <a:solidFill>
                <a:srgbClr val="FFFF00"/>
              </a:solidFill>
              <a:latin typeface="+mj-lt"/>
              <a:cs typeface="Times New Roman" panose="02020603050405020304" pitchFamily="18" charset="0"/>
            </a:endParaRPr>
          </a:p>
        </p:txBody>
      </p:sp>
      <p:graphicFrame>
        <p:nvGraphicFramePr>
          <p:cNvPr id="28" name="Object 7">
            <a:extLst>
              <a:ext uri="{FF2B5EF4-FFF2-40B4-BE49-F238E27FC236}">
                <a16:creationId xmlns:a16="http://schemas.microsoft.com/office/drawing/2014/main" id="{1F458B4F-44D1-4BE2-B7F7-69CE10E11EE5}"/>
              </a:ext>
            </a:extLst>
          </p:cNvPr>
          <p:cNvGraphicFramePr>
            <a:graphicFrameLocks noChangeAspect="1"/>
          </p:cNvGraphicFramePr>
          <p:nvPr>
            <p:extLst>
              <p:ext uri="{D42A27DB-BD31-4B8C-83A1-F6EECF244321}">
                <p14:modId xmlns:p14="http://schemas.microsoft.com/office/powerpoint/2010/main" val="3270354778"/>
              </p:ext>
            </p:extLst>
          </p:nvPr>
        </p:nvGraphicFramePr>
        <p:xfrm>
          <a:off x="-347823" y="4319622"/>
          <a:ext cx="2048849" cy="2458619"/>
        </p:xfrm>
        <a:graphic>
          <a:graphicData uri="http://schemas.openxmlformats.org/presentationml/2006/ole">
            <mc:AlternateContent xmlns:mc="http://schemas.openxmlformats.org/markup-compatibility/2006">
              <mc:Choice xmlns:v="urn:schemas-microsoft-com:vml" Requires="v">
                <p:oleObj spid="_x0000_s9284" name="Clip" r:id="rId4" imgW="3531960" imgH="4445640" progId="MS_ClipArt_Gallery.2">
                  <p:embed/>
                </p:oleObj>
              </mc:Choice>
              <mc:Fallback>
                <p:oleObj name="Clip" r:id="rId4" imgW="3531960" imgH="4445640" progId="MS_ClipArt_Gallery.2">
                  <p:embed/>
                  <p:pic>
                    <p:nvPicPr>
                      <p:cNvPr id="23" name="Object 7">
                        <a:extLst>
                          <a:ext uri="{FF2B5EF4-FFF2-40B4-BE49-F238E27FC236}">
                            <a16:creationId xmlns:a16="http://schemas.microsoft.com/office/drawing/2014/main" id="{8853A144-22B3-4056-B9AA-0905BF4F1D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823" y="4319622"/>
                        <a:ext cx="2048849" cy="2458619"/>
                      </a:xfrm>
                      <a:prstGeom prst="rect">
                        <a:avLst/>
                      </a:prstGeom>
                      <a:noFill/>
                      <a:ln>
                        <a:noFill/>
                      </a:ln>
                      <a:effectLst/>
                    </p:spPr>
                  </p:pic>
                </p:oleObj>
              </mc:Fallback>
            </mc:AlternateContent>
          </a:graphicData>
        </a:graphic>
      </p:graphicFrame>
      <p:graphicFrame>
        <p:nvGraphicFramePr>
          <p:cNvPr id="29" name="Object 7">
            <a:extLst>
              <a:ext uri="{FF2B5EF4-FFF2-40B4-BE49-F238E27FC236}">
                <a16:creationId xmlns:a16="http://schemas.microsoft.com/office/drawing/2014/main" id="{91934306-5B54-45DE-B9FF-28F1B47AC1C8}"/>
              </a:ext>
            </a:extLst>
          </p:cNvPr>
          <p:cNvGraphicFramePr>
            <a:graphicFrameLocks noChangeAspect="1"/>
          </p:cNvGraphicFramePr>
          <p:nvPr>
            <p:extLst>
              <p:ext uri="{D42A27DB-BD31-4B8C-83A1-F6EECF244321}">
                <p14:modId xmlns:p14="http://schemas.microsoft.com/office/powerpoint/2010/main" val="3100729883"/>
              </p:ext>
            </p:extLst>
          </p:nvPr>
        </p:nvGraphicFramePr>
        <p:xfrm>
          <a:off x="9620840" y="4379542"/>
          <a:ext cx="2048849" cy="2458619"/>
        </p:xfrm>
        <a:graphic>
          <a:graphicData uri="http://schemas.openxmlformats.org/presentationml/2006/ole">
            <mc:AlternateContent xmlns:mc="http://schemas.openxmlformats.org/markup-compatibility/2006">
              <mc:Choice xmlns:v="urn:schemas-microsoft-com:vml" Requires="v">
                <p:oleObj spid="_x0000_s9285" name="Clip" r:id="rId6" imgW="3531960" imgH="4445640" progId="MS_ClipArt_Gallery.2">
                  <p:embed/>
                </p:oleObj>
              </mc:Choice>
              <mc:Fallback>
                <p:oleObj name="Clip" r:id="rId6" imgW="3531960" imgH="4445640" progId="MS_ClipArt_Gallery.2">
                  <p:embed/>
                  <p:pic>
                    <p:nvPicPr>
                      <p:cNvPr id="28" name="Object 7">
                        <a:extLst>
                          <a:ext uri="{FF2B5EF4-FFF2-40B4-BE49-F238E27FC236}">
                            <a16:creationId xmlns:a16="http://schemas.microsoft.com/office/drawing/2014/main" id="{1F458B4F-44D1-4BE2-B7F7-69CE10E11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0840" y="4379542"/>
                        <a:ext cx="2048849" cy="245861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588866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1"/>
          <p:cNvSpPr/>
          <p:nvPr/>
        </p:nvSpPr>
        <p:spPr>
          <a:xfrm>
            <a:off x="36040" y="-39943"/>
            <a:ext cx="12191999" cy="6858000"/>
          </a:xfrm>
          <a:prstGeom prst="rect">
            <a:avLst/>
          </a:prstGeom>
          <a:solidFill>
            <a:schemeClr val="lt2"/>
          </a:solidFill>
          <a:ln>
            <a:noFill/>
          </a:ln>
        </p:spPr>
        <p:txBody>
          <a:bodyPr spcFirstLastPara="1" wrap="square" lIns="91425" tIns="45700" rIns="91425" bIns="45700" anchor="ctr" anchorCtr="0">
            <a:noAutofit/>
          </a:bodyPr>
          <a:lstStyle/>
          <a:p>
            <a:pPr algn="ctr"/>
            <a:endParaRPr lang="en-US"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0" name="Google Shape;100;p41"/>
          <p:cNvSpPr/>
          <p:nvPr/>
        </p:nvSpPr>
        <p:spPr>
          <a:xfrm rot="2700000">
            <a:off x="82782" y="-1386168"/>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695688" y="-448127"/>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130803" y="4986209"/>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4" name="Rectangle 23"/>
          <p:cNvSpPr/>
          <p:nvPr/>
        </p:nvSpPr>
        <p:spPr>
          <a:xfrm>
            <a:off x="261122" y="1840609"/>
            <a:ext cx="11172305" cy="158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3200" b="1" dirty="0">
              <a:solidFill>
                <a:srgbClr val="0000FF"/>
              </a:solidFill>
            </a:endParaRPr>
          </a:p>
        </p:txBody>
      </p:sp>
      <p:pic>
        <p:nvPicPr>
          <p:cNvPr id="25" name="Picture 5" descr="FLOWERS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1665" y="4619849"/>
            <a:ext cx="1965459" cy="20726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7" name="Object 7"/>
          <p:cNvGraphicFramePr>
            <a:graphicFrameLocks noChangeAspect="1"/>
          </p:cNvGraphicFramePr>
          <p:nvPr>
            <p:extLst>
              <p:ext uri="{D42A27DB-BD31-4B8C-83A1-F6EECF244321}">
                <p14:modId xmlns:p14="http://schemas.microsoft.com/office/powerpoint/2010/main" val="770653632"/>
              </p:ext>
            </p:extLst>
          </p:nvPr>
        </p:nvGraphicFramePr>
        <p:xfrm>
          <a:off x="66503" y="4415910"/>
          <a:ext cx="1970115" cy="2458619"/>
        </p:xfrm>
        <a:graphic>
          <a:graphicData uri="http://schemas.openxmlformats.org/presentationml/2006/ole">
            <mc:AlternateContent xmlns:mc="http://schemas.openxmlformats.org/markup-compatibility/2006">
              <mc:Choice xmlns:v="urn:schemas-microsoft-com:vml" Requires="v">
                <p:oleObj spid="_x0000_s15392" name="Clip" r:id="rId5" imgW="3531960" imgH="4445640" progId="MS_ClipArt_Gallery.2">
                  <p:embed/>
                </p:oleObj>
              </mc:Choice>
              <mc:Fallback>
                <p:oleObj name="Clip" r:id="rId5" imgW="3531960" imgH="4445640" progId="MS_ClipArt_Gallery.2">
                  <p:embed/>
                  <p:pic>
                    <p:nvPicPr>
                      <p:cNvPr id="2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03" y="4415910"/>
                        <a:ext cx="1970115" cy="2458619"/>
                      </a:xfrm>
                      <a:prstGeom prst="rect">
                        <a:avLst/>
                      </a:prstGeom>
                      <a:noFill/>
                      <a:ln>
                        <a:noFill/>
                      </a:ln>
                      <a:effectLst/>
                    </p:spPr>
                  </p:pic>
                </p:oleObj>
              </mc:Fallback>
            </mc:AlternateContent>
          </a:graphicData>
        </a:graphic>
      </p:graphicFrame>
      <p:sp>
        <p:nvSpPr>
          <p:cNvPr id="2" name="Rectangle 1"/>
          <p:cNvSpPr/>
          <p:nvPr/>
        </p:nvSpPr>
        <p:spPr>
          <a:xfrm>
            <a:off x="157943" y="165463"/>
            <a:ext cx="10914610" cy="1384995"/>
          </a:xfrm>
          <a:prstGeom prst="rect">
            <a:avLst/>
          </a:prstGeom>
        </p:spPr>
        <p:txBody>
          <a:bodyPr wrap="square">
            <a:spAutoFit/>
          </a:bodyPr>
          <a:lstStyle/>
          <a:p>
            <a:pPr algn="ctr"/>
            <a:r>
              <a:rPr lang="vi-VN"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 LUYỆN PHẨM CHẤT, NĂNG LỰC PHÙ HỢP VỚI ĐỊNH HƯỚNG NGHỀ NGHIỆP</a:t>
            </a:r>
            <a:endPar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a:p>
            <a:pPr algn="ctr"/>
            <a:endParaRPr lang="en-US" sz="28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sp>
        <p:nvSpPr>
          <p:cNvPr id="22" name="AutoShape 52">
            <a:hlinkClick r:id="" action="ppaction://noaction"/>
            <a:extLst>
              <a:ext uri="{FF2B5EF4-FFF2-40B4-BE49-F238E27FC236}">
                <a16:creationId xmlns:a16="http://schemas.microsoft.com/office/drawing/2014/main" id="{416BAABA-8CAC-4366-AA2C-C7C25467A6CF}"/>
              </a:ext>
            </a:extLst>
          </p:cNvPr>
          <p:cNvSpPr>
            <a:spLocks noChangeArrowheads="1"/>
          </p:cNvSpPr>
          <p:nvPr/>
        </p:nvSpPr>
        <p:spPr bwMode="gray">
          <a:xfrm>
            <a:off x="699080" y="2139855"/>
            <a:ext cx="10864734" cy="1099459"/>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a:r>
              <a:rPr lang="vi-VN" sz="2800" b="1" dirty="0">
                <a:solidFill>
                  <a:srgbClr val="0000FF"/>
                </a:solidFill>
                <a:latin typeface="Times New Roman" panose="02020603050405020304" pitchFamily="18" charset="0"/>
                <a:cs typeface="Times New Roman" panose="02020603050405020304" pitchFamily="18" charset="0"/>
              </a:rPr>
              <a:t>HĐ</a:t>
            </a:r>
            <a:r>
              <a:rPr lang="en-US" sz="2800" b="1" dirty="0">
                <a:solidFill>
                  <a:srgbClr val="0000FF"/>
                </a:solidFill>
                <a:latin typeface="Times New Roman" panose="02020603050405020304" pitchFamily="18" charset="0"/>
                <a:cs typeface="Times New Roman" panose="02020603050405020304" pitchFamily="18" charset="0"/>
              </a:rPr>
              <a:t>2. Chỉ</a:t>
            </a:r>
            <a:r>
              <a:rPr lang="vi-VN" sz="2800" b="1" dirty="0">
                <a:solidFill>
                  <a:srgbClr val="0000FF"/>
                </a:solidFill>
                <a:latin typeface="Times New Roman" panose="02020603050405020304" pitchFamily="18" charset="0"/>
                <a:cs typeface="Times New Roman" panose="02020603050405020304" pitchFamily="18" charset="0"/>
              </a:rPr>
              <a:t> ra được </a:t>
            </a:r>
            <a:r>
              <a:rPr lang="en-US" sz="2800" b="1" dirty="0" err="1">
                <a:solidFill>
                  <a:srgbClr val="0000FF"/>
                </a:solidFill>
                <a:latin typeface="Times New Roman" panose="02020603050405020304" pitchFamily="18" charset="0"/>
                <a:cs typeface="Times New Roman" panose="02020603050405020304" pitchFamily="18" charset="0"/>
              </a:rPr>
              <a:t>phẩm</a:t>
            </a:r>
            <a:r>
              <a:rPr lang="vi-VN" sz="2800" b="1" dirty="0">
                <a:solidFill>
                  <a:srgbClr val="0000FF"/>
                </a:solidFill>
                <a:latin typeface="Times New Roman" panose="02020603050405020304" pitchFamily="18" charset="0"/>
                <a:cs typeface="Times New Roman" panose="02020603050405020304" pitchFamily="18" charset="0"/>
              </a:rPr>
              <a:t> chất và năng lực của bản thân phù hợp</a:t>
            </a:r>
          </a:p>
          <a:p>
            <a:pPr algn="ctr"/>
            <a:r>
              <a:rPr lang="vi-VN" sz="2800" b="1" dirty="0">
                <a:solidFill>
                  <a:srgbClr val="0000FF"/>
                </a:solidFill>
                <a:latin typeface="Times New Roman" panose="02020603050405020304" pitchFamily="18" charset="0"/>
                <a:cs typeface="Times New Roman" panose="02020603050405020304" pitchFamily="18" charset="0"/>
              </a:rPr>
              <a:t> hay không phù hợp với nhóm nghề lựa chọn. </a:t>
            </a:r>
            <a:endPar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27919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199267" y="-856387"/>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571001" y="-398550"/>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4" name="Rectangle 23"/>
          <p:cNvSpPr/>
          <p:nvPr/>
        </p:nvSpPr>
        <p:spPr>
          <a:xfrm>
            <a:off x="285969" y="1413324"/>
            <a:ext cx="11842404" cy="1469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2600" b="1" dirty="0">
                <a:solidFill>
                  <a:srgbClr val="0000FF"/>
                </a:solidFill>
                <a:latin typeface="Times New Roman" panose="02020603050405020304" pitchFamily="18" charset="0"/>
                <a:cs typeface="Times New Roman" panose="02020603050405020304" pitchFamily="18" charset="0"/>
              </a:rPr>
              <a:t>1. Làm việc cá nhân. Điền thông tin vào phiếu “giải mã nghề” Thời gian: 03 phút</a:t>
            </a:r>
          </a:p>
          <a:p>
            <a:r>
              <a:rPr lang="vi-VN" altLang="en-US" sz="2600" b="1" dirty="0">
                <a:solidFill>
                  <a:srgbClr val="0000FF"/>
                </a:solidFill>
                <a:latin typeface="Times New Roman" panose="02020603050405020304" pitchFamily="18" charset="0"/>
                <a:cs typeface="Times New Roman" panose="02020603050405020304" pitchFamily="18" charset="0"/>
              </a:rPr>
              <a:t>2. Chia sẻ kết quả theo cặp đôi</a:t>
            </a:r>
          </a:p>
          <a:p>
            <a:r>
              <a:rPr lang="vi-VN" altLang="en-US" sz="2600" b="1" dirty="0">
                <a:solidFill>
                  <a:srgbClr val="0000FF"/>
                </a:solidFill>
                <a:latin typeface="Times New Roman" panose="02020603050405020304" pitchFamily="18" charset="0"/>
                <a:cs typeface="Times New Roman" panose="02020603050405020304" pitchFamily="18" charset="0"/>
              </a:rPr>
              <a:t>3. Chia sẻ kết quả trước lớp và đánh giá bổ sung cho nhau</a:t>
            </a:r>
            <a:r>
              <a:rPr lang="vi-VN" altLang="en-US" sz="2400" b="1" dirty="0">
                <a:solidFill>
                  <a:srgbClr val="0000FF"/>
                </a:solidFill>
                <a:latin typeface="Times New Roman" panose="02020603050405020304" pitchFamily="18" charset="0"/>
                <a:cs typeface="Times New Roman" panose="02020603050405020304" pitchFamily="18" charset="0"/>
              </a:rPr>
              <a:t>.</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968255" y="239534"/>
            <a:ext cx="10605366" cy="954107"/>
          </a:xfrm>
          <a:prstGeom prst="rect">
            <a:avLst/>
          </a:prstGeom>
        </p:spPr>
        <p:txBody>
          <a:bodyPr wrap="square">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HĐ</a:t>
            </a:r>
            <a:r>
              <a:rPr lang="en-US" sz="2800" b="1" dirty="0">
                <a:solidFill>
                  <a:srgbClr val="C00000"/>
                </a:solidFill>
                <a:latin typeface="Times New Roman" panose="02020603050405020304" pitchFamily="18" charset="0"/>
                <a:cs typeface="Times New Roman" panose="02020603050405020304" pitchFamily="18" charset="0"/>
              </a:rPr>
              <a:t>2. Chỉ</a:t>
            </a:r>
            <a:r>
              <a:rPr lang="vi-VN" sz="2800" b="1" dirty="0">
                <a:solidFill>
                  <a:srgbClr val="C00000"/>
                </a:solidFill>
                <a:latin typeface="Times New Roman" panose="02020603050405020304" pitchFamily="18" charset="0"/>
                <a:cs typeface="Times New Roman" panose="02020603050405020304" pitchFamily="18" charset="0"/>
              </a:rPr>
              <a:t> ra được </a:t>
            </a:r>
            <a:r>
              <a:rPr lang="en-US" sz="2800" b="1" dirty="0" err="1">
                <a:solidFill>
                  <a:srgbClr val="C00000"/>
                </a:solidFill>
                <a:latin typeface="Times New Roman" panose="02020603050405020304" pitchFamily="18" charset="0"/>
                <a:cs typeface="Times New Roman" panose="02020603050405020304" pitchFamily="18" charset="0"/>
              </a:rPr>
              <a:t>phẩm</a:t>
            </a:r>
            <a:r>
              <a:rPr lang="vi-VN" sz="2800" b="1" dirty="0">
                <a:solidFill>
                  <a:srgbClr val="C00000"/>
                </a:solidFill>
                <a:latin typeface="Times New Roman" panose="02020603050405020304" pitchFamily="18" charset="0"/>
                <a:cs typeface="Times New Roman" panose="02020603050405020304" pitchFamily="18" charset="0"/>
              </a:rPr>
              <a:t> chất và năng lực của bản thân phù hợp</a:t>
            </a:r>
          </a:p>
          <a:p>
            <a:pPr algn="ctr"/>
            <a:r>
              <a:rPr lang="vi-VN" sz="2800" b="1" dirty="0">
                <a:solidFill>
                  <a:srgbClr val="C00000"/>
                </a:solidFill>
                <a:latin typeface="Times New Roman" panose="02020603050405020304" pitchFamily="18" charset="0"/>
                <a:cs typeface="Times New Roman" panose="02020603050405020304" pitchFamily="18" charset="0"/>
              </a:rPr>
              <a:t> hay không phù hợp với nhóm nghề lựa chọn. </a:t>
            </a:r>
            <a:endPar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pic>
        <p:nvPicPr>
          <p:cNvPr id="8" name="Picture 7">
            <a:extLst>
              <a:ext uri="{FF2B5EF4-FFF2-40B4-BE49-F238E27FC236}">
                <a16:creationId xmlns:a16="http://schemas.microsoft.com/office/drawing/2014/main" id="{EC684B3F-2F6A-41ED-B311-E282A1F27965}"/>
              </a:ext>
            </a:extLst>
          </p:cNvPr>
          <p:cNvPicPr>
            <a:picLocks noChangeAspect="1"/>
          </p:cNvPicPr>
          <p:nvPr/>
        </p:nvPicPr>
        <p:blipFill>
          <a:blip r:embed="rId3"/>
          <a:stretch>
            <a:fillRect/>
          </a:stretch>
        </p:blipFill>
        <p:spPr>
          <a:xfrm>
            <a:off x="689565" y="3102030"/>
            <a:ext cx="10812870" cy="3752568"/>
          </a:xfrm>
          <a:prstGeom prst="rect">
            <a:avLst/>
          </a:prstGeom>
        </p:spPr>
      </p:pic>
    </p:spTree>
    <p:extLst>
      <p:ext uri="{BB962C8B-B14F-4D97-AF65-F5344CB8AC3E}">
        <p14:creationId xmlns:p14="http://schemas.microsoft.com/office/powerpoint/2010/main" val="7348692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1"/>
          <p:cNvSpPr/>
          <p:nvPr/>
        </p:nvSpPr>
        <p:spPr>
          <a:xfrm>
            <a:off x="-110067" y="-7416"/>
            <a:ext cx="12302067" cy="6858000"/>
          </a:xfrm>
          <a:prstGeom prst="rect">
            <a:avLst/>
          </a:prstGeom>
          <a:solidFill>
            <a:schemeClr val="lt2"/>
          </a:solidFill>
          <a:ln>
            <a:noFill/>
          </a:ln>
        </p:spPr>
        <p:txBody>
          <a:bodyPr spcFirstLastPara="1" wrap="square" lIns="91425" tIns="45700" rIns="91425" bIns="45700" anchor="ctr" anchorCtr="0">
            <a:noAutofit/>
          </a:bodyPr>
          <a:lstStyle/>
          <a:p>
            <a:pPr algn="ctr"/>
            <a:endParaRPr lang="en-US"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0" name="Google Shape;100;p41"/>
          <p:cNvSpPr/>
          <p:nvPr/>
        </p:nvSpPr>
        <p:spPr>
          <a:xfrm rot="2700000">
            <a:off x="81293" y="-1308572"/>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279955" y="-144026"/>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4" name="Rectangle 23"/>
          <p:cNvSpPr/>
          <p:nvPr/>
        </p:nvSpPr>
        <p:spPr>
          <a:xfrm>
            <a:off x="261122" y="1840609"/>
            <a:ext cx="11172305" cy="158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3200" b="1" dirty="0">
              <a:solidFill>
                <a:srgbClr val="0000FF"/>
              </a:solidFill>
            </a:endParaRPr>
          </a:p>
        </p:txBody>
      </p:sp>
      <p:sp>
        <p:nvSpPr>
          <p:cNvPr id="2" name="Rectangle 1"/>
          <p:cNvSpPr/>
          <p:nvPr/>
        </p:nvSpPr>
        <p:spPr>
          <a:xfrm>
            <a:off x="0" y="309466"/>
            <a:ext cx="12192000" cy="6001643"/>
          </a:xfrm>
          <a:prstGeom prst="rect">
            <a:avLst/>
          </a:prstGeom>
        </p:spPr>
        <p:txBody>
          <a:bodyPr wrap="square">
            <a:spAutoFit/>
          </a:bodyPr>
          <a:lstStyle/>
          <a:p>
            <a:pPr algn="ctr"/>
            <a:r>
              <a:rPr lang="vi-VN" sz="3200" b="1" dirty="0">
                <a:solidFill>
                  <a:srgbClr val="C00000"/>
                </a:solidFill>
                <a:latin typeface="Times New Roman" panose="02020603050405020304" pitchFamily="18" charset="0"/>
                <a:cs typeface="Times New Roman" panose="02020603050405020304" pitchFamily="18" charset="0"/>
              </a:rPr>
              <a:t>Để xác định điểm mạnh và điểm yếu của bản thân có thể thực hiện theo các bước:</a:t>
            </a:r>
            <a:endParaRPr lang="en-US" sz="3200" b="1" dirty="0">
              <a:solidFill>
                <a:srgbClr val="C00000"/>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Đặt câu hỏi cho bản thân: Hãy tự hỏi về các khía cạnh mà bạn cảm thấy mạnh và yếu.</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Nhìn nhận các lời nhận xét: Hãy lắng nghe ý kiến của người khác về bạn</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Đặt bản thân về các môi trường và hoàn cảnh khác nhau: Xem bạn hoạt động tốt thế nào trong các tình huống khác nhau.</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Dựa vào động lực hiện tại: Hãy xem bạn muốn phát triển điểm mạnh và khắc phục điểm yếu nào.</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Tham gia bài trắc nghiệm, cuộc khảo sát: Các công cụ này có thể giúp bạn hiểu rõ hơn về bản thân.</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3838996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580909" y="-906721"/>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571001" y="-398550"/>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4" name="Rectangle 23"/>
          <p:cNvSpPr/>
          <p:nvPr/>
        </p:nvSpPr>
        <p:spPr>
          <a:xfrm>
            <a:off x="645952" y="1436031"/>
            <a:ext cx="10888910" cy="1469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2400" b="1" dirty="0">
                <a:solidFill>
                  <a:srgbClr val="0000FF"/>
                </a:solidFill>
                <a:latin typeface="Times New Roman" panose="02020603050405020304" pitchFamily="18" charset="0"/>
                <a:cs typeface="Times New Roman" panose="02020603050405020304" pitchFamily="18" charset="0"/>
              </a:rPr>
              <a:t>1. Làm việc cá nhân. Điền thông tin vào phiếu “giải mã nghề” Thời gian: 03 phút</a:t>
            </a:r>
          </a:p>
          <a:p>
            <a:r>
              <a:rPr lang="vi-VN" altLang="en-US" sz="2400" b="1" dirty="0">
                <a:solidFill>
                  <a:srgbClr val="0000FF"/>
                </a:solidFill>
                <a:latin typeface="Times New Roman" panose="02020603050405020304" pitchFamily="18" charset="0"/>
                <a:cs typeface="Times New Roman" panose="02020603050405020304" pitchFamily="18" charset="0"/>
              </a:rPr>
              <a:t>2. Chia sẻ kết quả theo cặp đôi</a:t>
            </a:r>
          </a:p>
          <a:p>
            <a:r>
              <a:rPr lang="vi-VN" altLang="en-US" sz="2400" b="1" dirty="0">
                <a:solidFill>
                  <a:srgbClr val="0000FF"/>
                </a:solidFill>
                <a:latin typeface="Times New Roman" panose="02020603050405020304" pitchFamily="18" charset="0"/>
                <a:cs typeface="Times New Roman" panose="02020603050405020304" pitchFamily="18" charset="0"/>
              </a:rPr>
              <a:t>3. Chia sẻ kết quả trước lớp và đánh giá bổ sung cho nhau</a:t>
            </a:r>
            <a:r>
              <a:rPr lang="vi-VN" altLang="en-US" sz="2800" b="1" dirty="0">
                <a:solidFill>
                  <a:srgbClr val="0000FF"/>
                </a:solidFill>
                <a:latin typeface="Times New Roman" panose="02020603050405020304" pitchFamily="18" charset="0"/>
                <a:cs typeface="Times New Roman" panose="02020603050405020304" pitchFamily="18" charset="0"/>
              </a:rPr>
              <a:t>.</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15568" y="245062"/>
            <a:ext cx="10355063" cy="954107"/>
          </a:xfrm>
          <a:prstGeom prst="rect">
            <a:avLst/>
          </a:prstGeom>
        </p:spPr>
        <p:txBody>
          <a:bodyPr wrap="square">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HĐ</a:t>
            </a:r>
            <a:r>
              <a:rPr lang="en-US" sz="2800" b="1" dirty="0">
                <a:solidFill>
                  <a:srgbClr val="C00000"/>
                </a:solidFill>
                <a:latin typeface="Times New Roman" panose="02020603050405020304" pitchFamily="18" charset="0"/>
                <a:cs typeface="Times New Roman" panose="02020603050405020304" pitchFamily="18" charset="0"/>
              </a:rPr>
              <a:t>2. Chỉ</a:t>
            </a:r>
            <a:r>
              <a:rPr lang="vi-VN" sz="2800" b="1" dirty="0">
                <a:solidFill>
                  <a:srgbClr val="C00000"/>
                </a:solidFill>
                <a:latin typeface="Times New Roman" panose="02020603050405020304" pitchFamily="18" charset="0"/>
                <a:cs typeface="Times New Roman" panose="02020603050405020304" pitchFamily="18" charset="0"/>
              </a:rPr>
              <a:t> ra được </a:t>
            </a:r>
            <a:r>
              <a:rPr lang="en-US" sz="2800" b="1" dirty="0" err="1">
                <a:solidFill>
                  <a:srgbClr val="C00000"/>
                </a:solidFill>
                <a:latin typeface="Times New Roman" panose="02020603050405020304" pitchFamily="18" charset="0"/>
                <a:cs typeface="Times New Roman" panose="02020603050405020304" pitchFamily="18" charset="0"/>
              </a:rPr>
              <a:t>phẩm</a:t>
            </a:r>
            <a:r>
              <a:rPr lang="vi-VN" sz="2800" b="1" dirty="0">
                <a:solidFill>
                  <a:srgbClr val="C00000"/>
                </a:solidFill>
                <a:latin typeface="Times New Roman" panose="02020603050405020304" pitchFamily="18" charset="0"/>
                <a:cs typeface="Times New Roman" panose="02020603050405020304" pitchFamily="18" charset="0"/>
              </a:rPr>
              <a:t> chất và năng lực của bản thân phù hợp</a:t>
            </a:r>
          </a:p>
          <a:p>
            <a:pPr algn="ctr"/>
            <a:r>
              <a:rPr lang="vi-VN" sz="2800" b="1" dirty="0">
                <a:solidFill>
                  <a:srgbClr val="C00000"/>
                </a:solidFill>
                <a:latin typeface="Times New Roman" panose="02020603050405020304" pitchFamily="18" charset="0"/>
                <a:cs typeface="Times New Roman" panose="02020603050405020304" pitchFamily="18" charset="0"/>
              </a:rPr>
              <a:t> hay không phù hợp với nhóm nghề lựa chọn. </a:t>
            </a:r>
            <a:endPar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pic>
        <p:nvPicPr>
          <p:cNvPr id="8" name="Picture 7">
            <a:extLst>
              <a:ext uri="{FF2B5EF4-FFF2-40B4-BE49-F238E27FC236}">
                <a16:creationId xmlns:a16="http://schemas.microsoft.com/office/drawing/2014/main" id="{EC684B3F-2F6A-41ED-B311-E282A1F27965}"/>
              </a:ext>
            </a:extLst>
          </p:cNvPr>
          <p:cNvPicPr>
            <a:picLocks noChangeAspect="1"/>
          </p:cNvPicPr>
          <p:nvPr/>
        </p:nvPicPr>
        <p:blipFill>
          <a:blip r:embed="rId3"/>
          <a:stretch>
            <a:fillRect/>
          </a:stretch>
        </p:blipFill>
        <p:spPr>
          <a:xfrm>
            <a:off x="645952" y="3105432"/>
            <a:ext cx="10775298" cy="3752568"/>
          </a:xfrm>
          <a:prstGeom prst="rect">
            <a:avLst/>
          </a:prstGeom>
        </p:spPr>
      </p:pic>
    </p:spTree>
    <p:extLst>
      <p:ext uri="{BB962C8B-B14F-4D97-AF65-F5344CB8AC3E}">
        <p14:creationId xmlns:p14="http://schemas.microsoft.com/office/powerpoint/2010/main" val="207619903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82782" y="-1386168"/>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571002" y="-398549"/>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468106" y="223277"/>
            <a:ext cx="9701104" cy="830997"/>
          </a:xfrm>
          <a:prstGeom prst="rect">
            <a:avLst/>
          </a:prstGeom>
        </p:spPr>
        <p:txBody>
          <a:bodyPr wrap="square">
            <a:spAutoFit/>
          </a:bodyPr>
          <a:lstStyle/>
          <a:p>
            <a:pPr algn="ctr"/>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 LUYỆN PHẨM CHẤT, NĂNG LỰC PHÙ HỢP VỚI ĐỊNH HƯỚNG NGHỀ NGHIỆP</a:t>
            </a:r>
            <a:endPar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sp>
        <p:nvSpPr>
          <p:cNvPr id="18" name="AutoShape 11">
            <a:extLst>
              <a:ext uri="{FF2B5EF4-FFF2-40B4-BE49-F238E27FC236}">
                <a16:creationId xmlns:a16="http://schemas.microsoft.com/office/drawing/2014/main" id="{9EDB0D3A-CC57-4763-99E3-ABB6E88A33F0}"/>
              </a:ext>
            </a:extLst>
          </p:cNvPr>
          <p:cNvSpPr>
            <a:spLocks noChangeArrowheads="1"/>
          </p:cNvSpPr>
          <p:nvPr/>
        </p:nvSpPr>
        <p:spPr bwMode="auto">
          <a:xfrm>
            <a:off x="919784" y="2293316"/>
            <a:ext cx="10001912" cy="2543406"/>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sz="2800" b="1" dirty="0">
                <a:solidFill>
                  <a:srgbClr val="0000FF"/>
                </a:solidFill>
                <a:latin typeface="Times New Roman" panose="02020603050405020304" pitchFamily="18" charset="0"/>
                <a:cs typeface="Times New Roman" panose="02020603050405020304" pitchFamily="18" charset="0"/>
              </a:rPr>
              <a:t>Qua phần bạn chia sẻ phiếu, các em bổ sung xem bạn còn</a:t>
            </a:r>
          </a:p>
          <a:p>
            <a:pPr algn="ctr"/>
            <a:r>
              <a:rPr lang="vi-VN" sz="2800" b="1" dirty="0">
                <a:solidFill>
                  <a:srgbClr val="0000FF"/>
                </a:solidFill>
                <a:latin typeface="Times New Roman" panose="02020603050405020304" pitchFamily="18" charset="0"/>
                <a:cs typeface="Times New Roman" panose="02020603050405020304" pitchFamily="18" charset="0"/>
              </a:rPr>
              <a:t> có những điểm mạnh nào, những hạn chế nào cần khắc phục .</a:t>
            </a:r>
          </a:p>
          <a:p>
            <a:pPr algn="ctr"/>
            <a:r>
              <a:rPr lang="vi-VN" sz="2800" b="1" dirty="0">
                <a:solidFill>
                  <a:srgbClr val="0000FF"/>
                </a:solidFill>
                <a:latin typeface="Times New Roman" panose="02020603050405020304" pitchFamily="18" charset="0"/>
                <a:cs typeface="Times New Roman" panose="02020603050405020304" pitchFamily="18" charset="0"/>
              </a:rPr>
              <a:t>Ngoài nghề bạn chọn xem bạn còn phù hợp với nghề </a:t>
            </a:r>
          </a:p>
          <a:p>
            <a:pPr algn="ctr"/>
            <a:r>
              <a:rPr lang="vi-VN" sz="2800" b="1" dirty="0">
                <a:solidFill>
                  <a:srgbClr val="0000FF"/>
                </a:solidFill>
                <a:latin typeface="Times New Roman" panose="02020603050405020304" pitchFamily="18" charset="0"/>
                <a:cs typeface="Times New Roman" panose="02020603050405020304" pitchFamily="18" charset="0"/>
              </a:rPr>
              <a:t>nào nữa không?</a:t>
            </a:r>
          </a:p>
        </p:txBody>
      </p:sp>
    </p:spTree>
    <p:extLst>
      <p:ext uri="{BB962C8B-B14F-4D97-AF65-F5344CB8AC3E}">
        <p14:creationId xmlns:p14="http://schemas.microsoft.com/office/powerpoint/2010/main" val="103567574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82782" y="-1386168"/>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571002" y="-398549"/>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4" name="Rectangle 23"/>
          <p:cNvSpPr/>
          <p:nvPr/>
        </p:nvSpPr>
        <p:spPr>
          <a:xfrm>
            <a:off x="672861" y="1738024"/>
            <a:ext cx="11205714" cy="2600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3010D2"/>
                </a:solidFill>
                <a:latin typeface="Times New Roman" panose="02020603050405020304" pitchFamily="18" charset="0"/>
                <a:cs typeface="Times New Roman" panose="02020603050405020304" pitchFamily="18" charset="0"/>
              </a:rPr>
              <a:t>Trong quá trình thực hiện phiếu em có gặp n</a:t>
            </a:r>
            <a:r>
              <a:rPr lang="en-US" sz="2800" dirty="0" err="1">
                <a:solidFill>
                  <a:srgbClr val="3010D2"/>
                </a:solidFill>
                <a:latin typeface="Times New Roman" panose="02020603050405020304" pitchFamily="18" charset="0"/>
                <a:cs typeface="Times New Roman" panose="02020603050405020304" pitchFamily="18" charset="0"/>
              </a:rPr>
              <a:t>hững</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khó</a:t>
            </a:r>
            <a:r>
              <a:rPr lang="en-US" sz="2800" dirty="0">
                <a:solidFill>
                  <a:srgbClr val="3010D2"/>
                </a:solidFill>
                <a:latin typeface="Times New Roman" panose="02020603050405020304" pitchFamily="18" charset="0"/>
                <a:cs typeface="Times New Roman" panose="02020603050405020304" pitchFamily="18" charset="0"/>
              </a:rPr>
              <a:t> </a:t>
            </a:r>
            <a:r>
              <a:rPr lang="vi-VN" sz="2800" dirty="0">
                <a:solidFill>
                  <a:srgbClr val="3010D2"/>
                </a:solidFill>
                <a:latin typeface="Times New Roman" panose="02020603050405020304" pitchFamily="18" charset="0"/>
                <a:cs typeface="Times New Roman" panose="02020603050405020304" pitchFamily="18" charset="0"/>
              </a:rPr>
              <a:t>khăn nào không? </a:t>
            </a:r>
            <a:r>
              <a:rPr lang="en-US" sz="2800" dirty="0">
                <a:solidFill>
                  <a:srgbClr val="3010D2"/>
                </a:solidFill>
                <a:latin typeface="Times New Roman" panose="02020603050405020304" pitchFamily="18" charset="0"/>
                <a:cs typeface="Times New Roman" panose="02020603050405020304" pitchFamily="18" charset="0"/>
              </a:rPr>
              <a:t>(</a:t>
            </a:r>
            <a:r>
              <a:rPr lang="en-US" sz="2800" dirty="0" err="1">
                <a:solidFill>
                  <a:srgbClr val="3010D2"/>
                </a:solidFill>
                <a:latin typeface="Times New Roman" panose="02020603050405020304" pitchFamily="18" charset="0"/>
                <a:cs typeface="Times New Roman" panose="02020603050405020304" pitchFamily="18" charset="0"/>
              </a:rPr>
              <a:t>Không</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xác</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định</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được</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sở</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thích</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hoặc</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khả</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năng</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nào</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đó</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của</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bản</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thân</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kinh</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nghiệm</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bài</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học</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rút</a:t>
            </a:r>
            <a:r>
              <a:rPr lang="en-US" sz="2800" dirty="0">
                <a:solidFill>
                  <a:srgbClr val="3010D2"/>
                </a:solidFill>
                <a:latin typeface="Times New Roman" panose="02020603050405020304" pitchFamily="18" charset="0"/>
                <a:cs typeface="Times New Roman" panose="02020603050405020304" pitchFamily="18" charset="0"/>
              </a:rPr>
              <a:t> ra </a:t>
            </a:r>
            <a:r>
              <a:rPr lang="en-US" sz="2800" dirty="0" err="1">
                <a:solidFill>
                  <a:srgbClr val="3010D2"/>
                </a:solidFill>
                <a:latin typeface="Times New Roman" panose="02020603050405020304" pitchFamily="18" charset="0"/>
                <a:cs typeface="Times New Roman" panose="02020603050405020304" pitchFamily="18" charset="0"/>
              </a:rPr>
              <a:t>từ</a:t>
            </a:r>
            <a:r>
              <a:rPr lang="en-US" sz="2800" dirty="0">
                <a:solidFill>
                  <a:srgbClr val="3010D2"/>
                </a:solidFill>
                <a:latin typeface="Times New Roman" panose="02020603050405020304" pitchFamily="18" charset="0"/>
                <a:cs typeface="Times New Roman" panose="02020603050405020304" pitchFamily="18" charset="0"/>
              </a:rPr>
              <a:t> </a:t>
            </a:r>
            <a:r>
              <a:rPr lang="en-US" sz="2800" dirty="0" err="1">
                <a:solidFill>
                  <a:srgbClr val="3010D2"/>
                </a:solidFill>
                <a:latin typeface="Times New Roman" panose="02020603050405020304" pitchFamily="18" charset="0"/>
                <a:cs typeface="Times New Roman" panose="02020603050405020304" pitchFamily="18" charset="0"/>
              </a:rPr>
              <a:t>hoạt</a:t>
            </a:r>
            <a:r>
              <a:rPr lang="en-US" sz="2800" dirty="0">
                <a:solidFill>
                  <a:srgbClr val="3010D2"/>
                </a:solidFill>
                <a:latin typeface="Times New Roman" panose="02020603050405020304" pitchFamily="18" charset="0"/>
                <a:cs typeface="Times New Roman" panose="02020603050405020304" pitchFamily="18" charset="0"/>
              </a:rPr>
              <a:t> </a:t>
            </a:r>
            <a:r>
              <a:rPr lang="vi-VN" sz="2800" dirty="0">
                <a:solidFill>
                  <a:srgbClr val="3010D2"/>
                </a:solidFill>
                <a:latin typeface="Times New Roman" panose="02020603050405020304" pitchFamily="18" charset="0"/>
                <a:cs typeface="Times New Roman" panose="02020603050405020304" pitchFamily="18" charset="0"/>
              </a:rPr>
              <a:t>động?</a:t>
            </a:r>
            <a:endParaRPr lang="en-US" sz="2800" dirty="0">
              <a:solidFill>
                <a:srgbClr val="3010D2"/>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68106" y="223277"/>
            <a:ext cx="9070652" cy="830997"/>
          </a:xfrm>
          <a:prstGeom prst="rect">
            <a:avLst/>
          </a:prstGeom>
        </p:spPr>
        <p:txBody>
          <a:bodyPr wrap="square">
            <a:spAutoFit/>
          </a:bodyPr>
          <a:lstStyle/>
          <a:p>
            <a:pPr algn="ctr"/>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 LUYỆN PHẨM CHẤT, NĂNG LỰC PHÙ HỢP VỚI ĐỊNH HƯỚNG NGHỀ NGHIỆP</a:t>
            </a:r>
            <a:endPar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sp>
        <p:nvSpPr>
          <p:cNvPr id="17" name="AutoShape 11">
            <a:extLst>
              <a:ext uri="{FF2B5EF4-FFF2-40B4-BE49-F238E27FC236}">
                <a16:creationId xmlns:a16="http://schemas.microsoft.com/office/drawing/2014/main" id="{99933A39-40E1-4704-96B0-5D685BC32D1E}"/>
              </a:ext>
            </a:extLst>
          </p:cNvPr>
          <p:cNvSpPr>
            <a:spLocks noChangeArrowheads="1"/>
          </p:cNvSpPr>
          <p:nvPr/>
        </p:nvSpPr>
        <p:spPr bwMode="auto">
          <a:xfrm>
            <a:off x="2642531" y="1382010"/>
            <a:ext cx="6405917" cy="1254458"/>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sz="2800" b="1" dirty="0">
                <a:solidFill>
                  <a:srgbClr val="0000FF"/>
                </a:solidFill>
                <a:latin typeface="Times New Roman" panose="02020603050405020304" pitchFamily="18" charset="0"/>
                <a:cs typeface="Times New Roman" panose="02020603050405020304" pitchFamily="18" charset="0"/>
              </a:rPr>
              <a:t>Kết quả thực hiện phiếu nhằm xác định</a:t>
            </a:r>
          </a:p>
          <a:p>
            <a:pPr algn="ctr"/>
            <a:r>
              <a:rPr lang="vi-VN" sz="2800" b="1" dirty="0">
                <a:solidFill>
                  <a:srgbClr val="0000FF"/>
                </a:solidFill>
                <a:latin typeface="Times New Roman" panose="02020603050405020304" pitchFamily="18" charset="0"/>
                <a:cs typeface="Times New Roman" panose="02020603050405020304" pitchFamily="18" charset="0"/>
              </a:rPr>
              <a:t> điều gì? </a:t>
            </a:r>
          </a:p>
        </p:txBody>
      </p:sp>
      <p:sp>
        <p:nvSpPr>
          <p:cNvPr id="18" name="AutoShape 11">
            <a:extLst>
              <a:ext uri="{FF2B5EF4-FFF2-40B4-BE49-F238E27FC236}">
                <a16:creationId xmlns:a16="http://schemas.microsoft.com/office/drawing/2014/main" id="{9EDB0D3A-CC57-4763-99E3-ABB6E88A33F0}"/>
              </a:ext>
            </a:extLst>
          </p:cNvPr>
          <p:cNvSpPr>
            <a:spLocks noChangeArrowheads="1"/>
          </p:cNvSpPr>
          <p:nvPr/>
        </p:nvSpPr>
        <p:spPr bwMode="auto">
          <a:xfrm>
            <a:off x="1109356" y="2858130"/>
            <a:ext cx="9068499" cy="1278154"/>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sz="2800" b="1" dirty="0">
                <a:solidFill>
                  <a:srgbClr val="0000FF"/>
                </a:solidFill>
                <a:latin typeface="Times New Roman" panose="02020603050405020304" pitchFamily="18" charset="0"/>
                <a:cs typeface="Times New Roman" panose="02020603050405020304" pitchFamily="18" charset="0"/>
              </a:rPr>
              <a:t>KQ thực hiện phiếu </a:t>
            </a:r>
          </a:p>
          <a:p>
            <a:pPr algn="ctr"/>
            <a:r>
              <a:rPr lang="vi-VN" sz="2800" b="1" dirty="0">
                <a:solidFill>
                  <a:srgbClr val="0000FF"/>
                </a:solidFill>
                <a:latin typeface="Times New Roman" panose="02020603050405020304" pitchFamily="18" charset="0"/>
                <a:cs typeface="Times New Roman" panose="02020603050405020304" pitchFamily="18" charset="0"/>
              </a:rPr>
              <a:t>Nhằm xác định sự đa dạng về phẩm chất, năng lực</a:t>
            </a:r>
          </a:p>
        </p:txBody>
      </p:sp>
    </p:spTree>
    <p:extLst>
      <p:ext uri="{BB962C8B-B14F-4D97-AF65-F5344CB8AC3E}">
        <p14:creationId xmlns:p14="http://schemas.microsoft.com/office/powerpoint/2010/main" val="2966051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2" presetClass="exit" presetSubtype="4" fill="hold" grpId="1" nodeType="with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1" nodeType="clickEffect">
                                  <p:stCondLst>
                                    <p:cond delay="0"/>
                                  </p:stCondLst>
                                  <p:childTnLst>
                                    <p:animEffect transition="out" filter="fade">
                                      <p:cBhvr>
                                        <p:cTn id="24" dur="1000"/>
                                        <p:tgtEl>
                                          <p:spTgt spid="18"/>
                                        </p:tgtEl>
                                      </p:cBhvr>
                                    </p:animEffect>
                                    <p:anim calcmode="lin" valueType="num">
                                      <p:cBhvr>
                                        <p:cTn id="25" dur="1000"/>
                                        <p:tgtEl>
                                          <p:spTgt spid="18"/>
                                        </p:tgtEl>
                                        <p:attrNameLst>
                                          <p:attrName>ppt_x</p:attrName>
                                        </p:attrNameLst>
                                      </p:cBhvr>
                                      <p:tavLst>
                                        <p:tav tm="0">
                                          <p:val>
                                            <p:strVal val="ppt_x"/>
                                          </p:val>
                                        </p:tav>
                                        <p:tav tm="100000">
                                          <p:val>
                                            <p:strVal val="ppt_x"/>
                                          </p:val>
                                        </p:tav>
                                      </p:tavLst>
                                    </p:anim>
                                    <p:anim calcmode="lin" valueType="num">
                                      <p:cBhvr>
                                        <p:cTn id="26" dur="1000"/>
                                        <p:tgtEl>
                                          <p:spTgt spid="18"/>
                                        </p:tgtEl>
                                        <p:attrNameLst>
                                          <p:attrName>ppt_y</p:attrName>
                                        </p:attrNameLst>
                                      </p:cBhvr>
                                      <p:tavLst>
                                        <p:tav tm="0">
                                          <p:val>
                                            <p:strVal val="ppt_y"/>
                                          </p:val>
                                        </p:tav>
                                        <p:tav tm="100000">
                                          <p:val>
                                            <p:strVal val="ppt_y+.1"/>
                                          </p:val>
                                        </p:tav>
                                      </p:tavLst>
                                    </p:anim>
                                    <p:set>
                                      <p:cBhvr>
                                        <p:cTn id="27" dur="1" fill="hold">
                                          <p:stCondLst>
                                            <p:cond delay="999"/>
                                          </p:stCondLst>
                                        </p:cTn>
                                        <p:tgtEl>
                                          <p:spTgt spid="18"/>
                                        </p:tgtEl>
                                        <p:attrNameLst>
                                          <p:attrName>style.visibility</p:attrName>
                                        </p:attrNameLst>
                                      </p:cBhvr>
                                      <p:to>
                                        <p:strVal val="hidden"/>
                                      </p:to>
                                    </p:set>
                                  </p:childTnLst>
                                </p:cTn>
                              </p:par>
                              <p:par>
                                <p:cTn id="28" presetID="42"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7" grpId="0" animBg="1"/>
      <p:bldP spid="17" grpId="1" animBg="1"/>
      <p:bldP spid="18" grpId="0" animBg="1"/>
      <p:bldP spid="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82782" y="-1386168"/>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571002" y="-398549"/>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510018" y="223277"/>
            <a:ext cx="9160778" cy="830997"/>
          </a:xfrm>
          <a:prstGeom prst="rect">
            <a:avLst/>
          </a:prstGeom>
        </p:spPr>
        <p:txBody>
          <a:bodyPr wrap="square">
            <a:spAutoFit/>
          </a:bodyPr>
          <a:lstStyle/>
          <a:p>
            <a:pPr algn="ctr"/>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 LUYỆN PHẨM CHẤT, NĂNG LỰC PHÙ HỢP VỚI ĐỊNH HƯỚNG NGHỀ NGHIỆP</a:t>
            </a:r>
            <a:endPar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sp>
        <p:nvSpPr>
          <p:cNvPr id="18" name="AutoShape 11">
            <a:extLst>
              <a:ext uri="{FF2B5EF4-FFF2-40B4-BE49-F238E27FC236}">
                <a16:creationId xmlns:a16="http://schemas.microsoft.com/office/drawing/2014/main" id="{9EDB0D3A-CC57-4763-99E3-ABB6E88A33F0}"/>
              </a:ext>
            </a:extLst>
          </p:cNvPr>
          <p:cNvSpPr>
            <a:spLocks noChangeArrowheads="1"/>
          </p:cNvSpPr>
          <p:nvPr/>
        </p:nvSpPr>
        <p:spPr bwMode="auto">
          <a:xfrm>
            <a:off x="134223" y="1894314"/>
            <a:ext cx="11929145" cy="4389040"/>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sz="2800" b="1" dirty="0">
                <a:solidFill>
                  <a:srgbClr val="0000FF"/>
                </a:solidFill>
                <a:latin typeface="Times New Roman" panose="02020603050405020304" pitchFamily="18" charset="0"/>
                <a:cs typeface="Times New Roman" panose="02020603050405020304" pitchFamily="18" charset="0"/>
              </a:rPr>
              <a:t>Đ</a:t>
            </a:r>
            <a:r>
              <a:rPr lang="en-US" sz="2800" b="1" dirty="0">
                <a:solidFill>
                  <a:srgbClr val="0000FF"/>
                </a:solidFill>
                <a:latin typeface="Times New Roman" panose="02020603050405020304" pitchFamily="18" charset="0"/>
                <a:cs typeface="Times New Roman" panose="02020603050405020304" pitchFamily="18" charset="0"/>
              </a:rPr>
              <a:t>ể </a:t>
            </a:r>
            <a:r>
              <a:rPr lang="en-US" sz="2800" b="1" dirty="0" err="1">
                <a:solidFill>
                  <a:srgbClr val="0000FF"/>
                </a:solidFill>
                <a:latin typeface="Times New Roman" panose="02020603050405020304" pitchFamily="18" charset="0"/>
                <a:cs typeface="Times New Roman" panose="02020603050405020304" pitchFamily="18" charset="0"/>
              </a:rPr>
              <a:t>xác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định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được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sở</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thích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năng</a:t>
            </a:r>
            <a:r>
              <a:rPr lang="vi-VN" sz="2800" b="1" dirty="0">
                <a:solidFill>
                  <a:srgbClr val="0000FF"/>
                </a:solidFill>
                <a:latin typeface="Times New Roman" panose="02020603050405020304" pitchFamily="18" charset="0"/>
                <a:cs typeface="Times New Roman" panose="02020603050405020304" pitchFamily="18" charset="0"/>
              </a:rPr>
              <a:t> lực và phẩm chất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bản</a:t>
            </a:r>
            <a:r>
              <a:rPr lang="vi-VN"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thân</a:t>
            </a:r>
            <a:r>
              <a:rPr lang="en-US" sz="2800" b="1" dirty="0">
                <a:solidFill>
                  <a:srgbClr val="0000FF"/>
                </a:solidFill>
                <a:latin typeface="Times New Roman" panose="02020603050405020304" pitchFamily="18" charset="0"/>
                <a:cs typeface="Times New Roman" panose="02020603050405020304" pitchFamily="18" charset="0"/>
              </a:rPr>
              <a:t> </a:t>
            </a:r>
            <a:endParaRPr lang="vi-VN" sz="2800" b="1" dirty="0">
              <a:solidFill>
                <a:srgbClr val="0000FF"/>
              </a:solidFill>
              <a:latin typeface="Times New Roman" panose="02020603050405020304" pitchFamily="18" charset="0"/>
              <a:cs typeface="Times New Roman" panose="02020603050405020304" pitchFamily="18" charset="0"/>
            </a:endParaRPr>
          </a:p>
          <a:p>
            <a:r>
              <a:rPr lang="vi-VN" sz="2800" dirty="0">
                <a:solidFill>
                  <a:srgbClr val="0000FF"/>
                </a:solidFill>
                <a:latin typeface="Times New Roman" panose="02020603050405020304" pitchFamily="18" charset="0"/>
                <a:cs typeface="Times New Roman" panose="02020603050405020304" pitchFamily="18" charset="0"/>
              </a:rPr>
              <a:t>- C</a:t>
            </a:r>
            <a:r>
              <a:rPr lang="en-US" sz="2800" dirty="0" err="1">
                <a:solidFill>
                  <a:srgbClr val="0000FF"/>
                </a:solidFill>
                <a:latin typeface="Times New Roman" panose="02020603050405020304" pitchFamily="18" charset="0"/>
                <a:cs typeface="Times New Roman" panose="02020603050405020304" pitchFamily="18" charset="0"/>
              </a:rPr>
              <a:t>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tự</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rõ</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ràng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về</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hoạt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yêu</a:t>
            </a:r>
            <a:r>
              <a:rPr lang="vi-VN" sz="2800" dirty="0">
                <a:solidFill>
                  <a:srgbClr val="0000FF"/>
                </a:solidFill>
                <a:latin typeface="Times New Roman" panose="02020603050405020304" pitchFamily="18" charset="0"/>
                <a:cs typeface="Times New Roman" panose="02020603050405020304" pitchFamily="18" charset="0"/>
              </a:rPr>
              <a:t> thích: </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Môn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học</a:t>
            </a:r>
            <a:r>
              <a:rPr lang="en-US" sz="2800" dirty="0">
                <a:solidFill>
                  <a:srgbClr val="0000FF"/>
                </a:solidFill>
                <a:latin typeface="Times New Roman" panose="02020603050405020304" pitchFamily="18" charset="0"/>
                <a:cs typeface="Times New Roman" panose="02020603050405020304" pitchFamily="18" charset="0"/>
              </a:rPr>
              <a:t>, </a:t>
            </a:r>
            <a:endParaRPr lang="vi-VN" sz="2800" dirty="0">
              <a:solidFill>
                <a:srgbClr val="0000FF"/>
              </a:solidFill>
              <a:latin typeface="Times New Roman" panose="02020603050405020304" pitchFamily="18" charset="0"/>
              <a:cs typeface="Times New Roman" panose="02020603050405020304" pitchFamily="18" charset="0"/>
            </a:endParaRPr>
          </a:p>
          <a:p>
            <a:r>
              <a:rPr lang="en-US" sz="2800" dirty="0" err="1">
                <a:solidFill>
                  <a:srgbClr val="0000FF"/>
                </a:solidFill>
                <a:latin typeface="Times New Roman" panose="02020603050405020304" pitchFamily="18" charset="0"/>
                <a:cs typeface="Times New Roman" panose="02020603050405020304" pitchFamily="18" charset="0"/>
              </a:rPr>
              <a:t>món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hoạt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trí</a:t>
            </a:r>
            <a:r>
              <a:rPr lang="en-US" sz="2800" dirty="0">
                <a:solidFill>
                  <a:srgbClr val="0000FF"/>
                </a:solidFill>
                <a:latin typeface="Times New Roman" panose="02020603050405020304" pitchFamily="18" charset="0"/>
                <a:cs typeface="Times New Roman" panose="02020603050405020304" pitchFamily="18" charset="0"/>
              </a:rPr>
              <a:t>…)</a:t>
            </a:r>
            <a:r>
              <a:rPr lang="vi-VN" sz="2800" dirty="0">
                <a:solidFill>
                  <a:srgbClr val="0000FF"/>
                </a:solidFill>
                <a:latin typeface="Times New Roman" panose="02020603050405020304" pitchFamily="18" charset="0"/>
                <a:cs typeface="Times New Roman" panose="02020603050405020304" pitchFamily="18" charset="0"/>
              </a:rPr>
              <a: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HĐ </a:t>
            </a:r>
            <a:r>
              <a:rPr lang="en-US" sz="2800" dirty="0" err="1">
                <a:solidFill>
                  <a:srgbClr val="0000FF"/>
                </a:solidFill>
                <a:latin typeface="Times New Roman" panose="02020603050405020304" pitchFamily="18" charset="0"/>
                <a:cs typeface="Times New Roman" panose="02020603050405020304" pitchFamily="18" charset="0"/>
              </a:rPr>
              <a:t>mình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HĐ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đạt</a:t>
            </a:r>
            <a:r>
              <a:rPr lang="en-US" sz="2800" dirty="0">
                <a:solidFill>
                  <a:srgbClr val="0000FF"/>
                </a:solidFill>
                <a:latin typeface="Times New Roman" panose="02020603050405020304" pitchFamily="18" charset="0"/>
                <a:cs typeface="Times New Roman" panose="02020603050405020304" pitchFamily="18" charset="0"/>
              </a:rPr>
              <a:t> </a:t>
            </a:r>
            <a:endParaRPr lang="vi-VN" sz="2800" dirty="0">
              <a:solidFill>
                <a:srgbClr val="0000FF"/>
              </a:solidFill>
              <a:latin typeface="Times New Roman" panose="02020603050405020304" pitchFamily="18" charset="0"/>
              <a:cs typeface="Times New Roman" panose="02020603050405020304" pitchFamily="18" charset="0"/>
            </a:endParaRPr>
          </a:p>
          <a:p>
            <a:r>
              <a:rPr lang="en-US" sz="2800" dirty="0" err="1">
                <a:solidFill>
                  <a:srgbClr val="0000FF"/>
                </a:solidFill>
                <a:latin typeface="Times New Roman" panose="02020603050405020304" pitchFamily="18" charset="0"/>
                <a:cs typeface="Times New Roman" panose="02020603050405020304" pitchFamily="18" charset="0"/>
              </a:rPr>
              <a:t>được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tốt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HĐ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mình</a:t>
            </a:r>
            <a:r>
              <a:rPr 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cần </a:t>
            </a:r>
            <a:r>
              <a:rPr lang="en-US" sz="2800" dirty="0" err="1">
                <a:solidFill>
                  <a:srgbClr val="0000FF"/>
                </a:solidFill>
                <a:latin typeface="Times New Roman" panose="02020603050405020304" pitchFamily="18" charset="0"/>
                <a:cs typeface="Times New Roman" panose="02020603050405020304" pitchFamily="18" charset="0"/>
              </a:rPr>
              <a:t>phải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gắng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hơn</a:t>
            </a:r>
            <a:r>
              <a:rPr lang="en-US" sz="2800" dirty="0">
                <a:solidFill>
                  <a:srgbClr val="0000FF"/>
                </a:solidFill>
                <a:latin typeface="Times New Roman" panose="02020603050405020304" pitchFamily="18" charset="0"/>
                <a:cs typeface="Times New Roman" panose="02020603050405020304" pitchFamily="18" charset="0"/>
              </a:rPr>
              <a:t>. </a:t>
            </a:r>
            <a:endParaRPr lang="vi-VN" sz="2800" dirty="0">
              <a:solidFill>
                <a:srgbClr val="0000FF"/>
              </a:solidFill>
              <a:latin typeface="Times New Roman" panose="02020603050405020304" pitchFamily="18" charset="0"/>
              <a:cs typeface="Times New Roman" panose="02020603050405020304" pitchFamily="18" charset="0"/>
            </a:endParaRPr>
          </a:p>
          <a:p>
            <a:r>
              <a:rPr lang="vi-VN"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Việc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sở</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thích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năng</a:t>
            </a:r>
            <a:r>
              <a:rPr lang="vi-VN" sz="2800" dirty="0">
                <a:solidFill>
                  <a:srgbClr val="0000FF"/>
                </a:solidFill>
                <a:latin typeface="Times New Roman" panose="02020603050405020304" pitchFamily="18" charset="0"/>
                <a:cs typeface="Times New Roman" panose="02020603050405020304" pitchFamily="18" charset="0"/>
              </a:rPr>
              <a:t> lực </a:t>
            </a:r>
            <a:r>
              <a:rPr lang="en-US" sz="2800" dirty="0" err="1">
                <a:solidFill>
                  <a:srgbClr val="0000FF"/>
                </a:solidFill>
                <a:latin typeface="Times New Roman" panose="02020603050405020304" pitchFamily="18" charset="0"/>
                <a:cs typeface="Times New Roman" panose="02020603050405020304" pitchFamily="18" charset="0"/>
              </a:rPr>
              <a:t>giúp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tự</a:t>
            </a:r>
            <a:r>
              <a:rPr lang="en-US" sz="2800" dirty="0">
                <a:solidFill>
                  <a:srgbClr val="0000FF"/>
                </a:solidFill>
                <a:latin typeface="Times New Roman" panose="02020603050405020304" pitchFamily="18" charset="0"/>
                <a:cs typeface="Times New Roman" panose="02020603050405020304" pitchFamily="18" charset="0"/>
              </a:rPr>
              <a:t> tin, </a:t>
            </a:r>
            <a:r>
              <a:rPr lang="en-US" sz="2800" dirty="0" err="1">
                <a:solidFill>
                  <a:srgbClr val="0000FF"/>
                </a:solidFill>
                <a:latin typeface="Times New Roman" panose="02020603050405020304" pitchFamily="18" charset="0"/>
                <a:cs typeface="Times New Roman" panose="02020603050405020304" pitchFamily="18" charset="0"/>
              </a:rPr>
              <a:t>phát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huy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sự</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thành</a:t>
            </a:r>
            <a:endParaRPr lang="vi-VN" sz="2800" dirty="0">
              <a:solidFill>
                <a:srgbClr val="0000FF"/>
              </a:solidFill>
              <a:latin typeface="Times New Roman" panose="02020603050405020304" pitchFamily="18" charset="0"/>
              <a:cs typeface="Times New Roman" panose="02020603050405020304" pitchFamily="18" charset="0"/>
            </a:endParaRPr>
          </a:p>
          <a:p>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trong</a:t>
            </a:r>
            <a:r>
              <a:rPr lang="vi-VN"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học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tập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cuộc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sống</a:t>
            </a:r>
            <a:r>
              <a:rPr lang="en-US" sz="2800" dirty="0">
                <a:solidFill>
                  <a:srgbClr val="0000FF"/>
                </a:solidFill>
                <a:latin typeface="Times New Roman" panose="02020603050405020304" pitchFamily="18" charset="0"/>
                <a:cs typeface="Times New Roman" panose="02020603050405020304" pitchFamily="18" charset="0"/>
              </a:rPr>
              <a:t>.</a:t>
            </a:r>
            <a:endParaRPr lang="vi-VN" sz="2800" dirty="0">
              <a:solidFill>
                <a:srgbClr val="0000FF"/>
              </a:solidFill>
              <a:latin typeface="Times New Roman" panose="02020603050405020304" pitchFamily="18" charset="0"/>
              <a:cs typeface="Times New Roman" panose="02020603050405020304" pitchFamily="18" charset="0"/>
            </a:endParaRPr>
          </a:p>
          <a:p>
            <a:r>
              <a:rPr 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 C</a:t>
            </a:r>
            <a:r>
              <a:rPr lang="en-US" sz="2800" dirty="0" err="1">
                <a:solidFill>
                  <a:srgbClr val="0000FF"/>
                </a:solidFill>
                <a:latin typeface="Times New Roman" panose="02020603050405020304" pitchFamily="18" charset="0"/>
                <a:cs typeface="Times New Roman" panose="02020603050405020304" pitchFamily="18" charset="0"/>
              </a:rPr>
              <a:t>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định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được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điều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bản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cần</a:t>
            </a:r>
            <a:r>
              <a:rPr lang="vi-VN"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gắng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khắc</a:t>
            </a:r>
            <a:r>
              <a:rPr lang="en-US" sz="2800" dirty="0">
                <a:solidFill>
                  <a:srgbClr val="0000FF"/>
                </a:solidFill>
                <a:latin typeface="Times New Roman" panose="02020603050405020304" pitchFamily="18" charset="0"/>
                <a:cs typeface="Times New Roman" panose="02020603050405020304" pitchFamily="18" charset="0"/>
              </a:rPr>
              <a:t> </a:t>
            </a:r>
            <a:endParaRPr lang="vi-VN" sz="2800" dirty="0">
              <a:solidFill>
                <a:srgbClr val="0000FF"/>
              </a:solidFill>
              <a:latin typeface="Times New Roman" panose="02020603050405020304" pitchFamily="18" charset="0"/>
              <a:cs typeface="Times New Roman" panose="02020603050405020304" pitchFamily="18" charset="0"/>
            </a:endParaRPr>
          </a:p>
          <a:p>
            <a:r>
              <a:rPr lang="en-US" sz="2800" dirty="0" err="1">
                <a:solidFill>
                  <a:srgbClr val="0000FF"/>
                </a:solidFill>
                <a:latin typeface="Times New Roman" panose="02020603050405020304" pitchFamily="18" charset="0"/>
                <a:cs typeface="Times New Roman" panose="02020603050405020304" pitchFamily="18" charset="0"/>
              </a:rPr>
              <a:t>phục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chế</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hoàn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nữa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bản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mình</a:t>
            </a:r>
            <a:r>
              <a:rPr lang="en-US" sz="28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5992488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82782" y="-1386168"/>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571001" y="-398550"/>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4" name="Rectangle 23"/>
          <p:cNvSpPr/>
          <p:nvPr/>
        </p:nvSpPr>
        <p:spPr>
          <a:xfrm>
            <a:off x="285968" y="1686877"/>
            <a:ext cx="11408233" cy="5083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900" b="1" dirty="0">
                <a:solidFill>
                  <a:srgbClr val="FF0000"/>
                </a:solidFill>
                <a:latin typeface="Times New Roman" panose="02020603050405020304" pitchFamily="18" charset="0"/>
                <a:cs typeface="Times New Roman" panose="02020603050405020304" pitchFamily="18" charset="0"/>
              </a:rPr>
              <a:t>Một số nghề cho người khuyết tật như:</a:t>
            </a:r>
            <a:endParaRPr lang="en-US" sz="2900" b="1" dirty="0">
              <a:solidFill>
                <a:srgbClr val="FF0000"/>
              </a:solidFill>
              <a:latin typeface="Times New Roman" panose="02020603050405020304" pitchFamily="18" charset="0"/>
              <a:cs typeface="Times New Roman" panose="02020603050405020304" pitchFamily="18" charset="0"/>
            </a:endParaRPr>
          </a:p>
          <a:p>
            <a:pPr lvl="0"/>
            <a:r>
              <a:rPr lang="vi-VN" sz="2900" dirty="0">
                <a:solidFill>
                  <a:srgbClr val="3010D2"/>
                </a:solidFill>
                <a:latin typeface="Times New Roman" panose="02020603050405020304" pitchFamily="18" charset="0"/>
                <a:cs typeface="Times New Roman" panose="02020603050405020304" pitchFamily="18" charset="0"/>
              </a:rPr>
              <a:t>- Viết tự do: Em có khả năng viết và kiếm tiền bằng cách đăng bài, Blog</a:t>
            </a:r>
            <a:endParaRPr lang="en-US" sz="2900" dirty="0">
              <a:solidFill>
                <a:srgbClr val="3010D2"/>
              </a:solidFill>
              <a:latin typeface="Times New Roman" panose="02020603050405020304" pitchFamily="18" charset="0"/>
              <a:cs typeface="Times New Roman" panose="02020603050405020304" pitchFamily="18" charset="0"/>
            </a:endParaRPr>
          </a:p>
          <a:p>
            <a:pPr lvl="0"/>
            <a:r>
              <a:rPr lang="vi-VN" sz="2900" dirty="0">
                <a:solidFill>
                  <a:srgbClr val="3010D2"/>
                </a:solidFill>
                <a:latin typeface="Times New Roman" panose="02020603050405020304" pitchFamily="18" charset="0"/>
                <a:cs typeface="Times New Roman" panose="02020603050405020304" pitchFamily="18" charset="0"/>
              </a:rPr>
              <a:t>- Trợ lí ảo: Làm trợ lí ảo có thể hỗ trợ quản lí cho việc kinh doanh cho doanh nghiệp hay cá nhân</a:t>
            </a:r>
            <a:endParaRPr lang="en-US" sz="2900" dirty="0">
              <a:solidFill>
                <a:srgbClr val="3010D2"/>
              </a:solidFill>
              <a:latin typeface="Times New Roman" panose="02020603050405020304" pitchFamily="18" charset="0"/>
              <a:cs typeface="Times New Roman" panose="02020603050405020304" pitchFamily="18" charset="0"/>
            </a:endParaRPr>
          </a:p>
          <a:p>
            <a:pPr lvl="0"/>
            <a:r>
              <a:rPr lang="vi-VN" sz="2900" dirty="0">
                <a:solidFill>
                  <a:srgbClr val="3010D2"/>
                </a:solidFill>
                <a:latin typeface="Times New Roman" panose="02020603050405020304" pitchFamily="18" charset="0"/>
                <a:cs typeface="Times New Roman" panose="02020603050405020304" pitchFamily="18" charset="0"/>
              </a:rPr>
              <a:t>- Bán hàng thủ công: Em thích và có năng khiếu nghệ thuật, thủ công..</a:t>
            </a:r>
          </a:p>
          <a:p>
            <a:r>
              <a:rPr lang="vi-VN" sz="2900" dirty="0">
                <a:solidFill>
                  <a:srgbClr val="3010D2"/>
                </a:solidFill>
                <a:latin typeface="Times New Roman" panose="02020603050405020304" pitchFamily="18" charset="0"/>
                <a:cs typeface="Times New Roman" panose="02020603050405020304" pitchFamily="18" charset="0"/>
              </a:rPr>
              <a:t>*Việc dạy nghề </a:t>
            </a:r>
            <a:r>
              <a:rPr lang="en-US" sz="2900" dirty="0" err="1">
                <a:solidFill>
                  <a:srgbClr val="3010D2"/>
                </a:solidFill>
                <a:latin typeface="Times New Roman" panose="02020603050405020304" pitchFamily="18" charset="0"/>
                <a:cs typeface="Times New Roman" panose="02020603050405020304" pitchFamily="18" charset="0"/>
              </a:rPr>
              <a:t>và</a:t>
            </a:r>
            <a:r>
              <a:rPr lang="en-US" sz="2900" dirty="0">
                <a:solidFill>
                  <a:srgbClr val="3010D2"/>
                </a:solidFill>
                <a:latin typeface="Times New Roman" panose="02020603050405020304" pitchFamily="18" charset="0"/>
                <a:cs typeface="Times New Roman" panose="02020603050405020304" pitchFamily="18" charset="0"/>
              </a:rPr>
              <a:t> </a:t>
            </a:r>
            <a:r>
              <a:rPr lang="en-US" sz="2900" dirty="0" err="1">
                <a:solidFill>
                  <a:srgbClr val="3010D2"/>
                </a:solidFill>
                <a:latin typeface="Times New Roman" panose="02020603050405020304" pitchFamily="18" charset="0"/>
                <a:cs typeface="Times New Roman" panose="02020603050405020304" pitchFamily="18" charset="0"/>
              </a:rPr>
              <a:t>việc</a:t>
            </a:r>
            <a:r>
              <a:rPr lang="en-US" sz="2900" dirty="0">
                <a:solidFill>
                  <a:srgbClr val="3010D2"/>
                </a:solidFill>
                <a:latin typeface="Times New Roman" panose="02020603050405020304" pitchFamily="18" charset="0"/>
                <a:cs typeface="Times New Roman" panose="02020603050405020304" pitchFamily="18" charset="0"/>
              </a:rPr>
              <a:t> </a:t>
            </a:r>
            <a:r>
              <a:rPr lang="en-US" sz="2900" dirty="0" err="1">
                <a:solidFill>
                  <a:srgbClr val="3010D2"/>
                </a:solidFill>
                <a:latin typeface="Times New Roman" panose="02020603050405020304" pitchFamily="18" charset="0"/>
                <a:cs typeface="Times New Roman" panose="02020603050405020304" pitchFamily="18" charset="0"/>
              </a:rPr>
              <a:t>làm</a:t>
            </a:r>
            <a:r>
              <a:rPr lang="en-US" sz="2900" dirty="0">
                <a:solidFill>
                  <a:srgbClr val="3010D2"/>
                </a:solidFill>
                <a:latin typeface="Times New Roman" panose="02020603050405020304" pitchFamily="18" charset="0"/>
                <a:cs typeface="Times New Roman" panose="02020603050405020304" pitchFamily="18" charset="0"/>
              </a:rPr>
              <a:t> </a:t>
            </a:r>
            <a:r>
              <a:rPr lang="en-US" sz="2900" dirty="0" err="1">
                <a:solidFill>
                  <a:srgbClr val="3010D2"/>
                </a:solidFill>
                <a:latin typeface="Times New Roman" panose="02020603050405020304" pitchFamily="18" charset="0"/>
                <a:cs typeface="Times New Roman" panose="02020603050405020304" pitchFamily="18" charset="0"/>
              </a:rPr>
              <a:t>đối</a:t>
            </a:r>
            <a:r>
              <a:rPr lang="en-US" sz="2900" dirty="0">
                <a:solidFill>
                  <a:srgbClr val="3010D2"/>
                </a:solidFill>
                <a:latin typeface="Times New Roman" panose="02020603050405020304" pitchFamily="18" charset="0"/>
                <a:cs typeface="Times New Roman" panose="02020603050405020304" pitchFamily="18" charset="0"/>
              </a:rPr>
              <a:t> </a:t>
            </a:r>
            <a:r>
              <a:rPr lang="en-US" sz="2900" dirty="0" err="1">
                <a:solidFill>
                  <a:srgbClr val="3010D2"/>
                </a:solidFill>
                <a:latin typeface="Times New Roman" panose="02020603050405020304" pitchFamily="18" charset="0"/>
                <a:cs typeface="Times New Roman" panose="02020603050405020304" pitchFamily="18" charset="0"/>
              </a:rPr>
              <a:t>với</a:t>
            </a:r>
            <a:r>
              <a:rPr lang="en-US" sz="2900" dirty="0">
                <a:solidFill>
                  <a:srgbClr val="3010D2"/>
                </a:solidFill>
                <a:latin typeface="Times New Roman" panose="02020603050405020304" pitchFamily="18" charset="0"/>
                <a:cs typeface="Times New Roman" panose="02020603050405020304" pitchFamily="18" charset="0"/>
              </a:rPr>
              <a:t> </a:t>
            </a:r>
            <a:r>
              <a:rPr lang="en-US" sz="2900" dirty="0" err="1">
                <a:solidFill>
                  <a:srgbClr val="3010D2"/>
                </a:solidFill>
                <a:latin typeface="Times New Roman" panose="02020603050405020304" pitchFamily="18" charset="0"/>
                <a:cs typeface="Times New Roman" panose="02020603050405020304" pitchFamily="18" charset="0"/>
              </a:rPr>
              <a:t>người</a:t>
            </a:r>
            <a:r>
              <a:rPr lang="en-US" sz="2900" dirty="0">
                <a:solidFill>
                  <a:srgbClr val="3010D2"/>
                </a:solidFill>
                <a:latin typeface="Times New Roman" panose="02020603050405020304" pitchFamily="18" charset="0"/>
                <a:cs typeface="Times New Roman" panose="02020603050405020304" pitchFamily="18" charset="0"/>
              </a:rPr>
              <a:t> </a:t>
            </a:r>
            <a:r>
              <a:rPr lang="en-US" sz="2900" dirty="0" err="1">
                <a:solidFill>
                  <a:srgbClr val="3010D2"/>
                </a:solidFill>
                <a:latin typeface="Times New Roman" panose="02020603050405020304" pitchFamily="18" charset="0"/>
                <a:cs typeface="Times New Roman" panose="02020603050405020304" pitchFamily="18" charset="0"/>
              </a:rPr>
              <a:t>khuyết</a:t>
            </a:r>
            <a:r>
              <a:rPr lang="en-US" sz="2900" dirty="0">
                <a:solidFill>
                  <a:srgbClr val="3010D2"/>
                </a:solidFill>
                <a:latin typeface="Times New Roman" panose="02020603050405020304" pitchFamily="18" charset="0"/>
                <a:cs typeface="Times New Roman" panose="02020603050405020304" pitchFamily="18" charset="0"/>
              </a:rPr>
              <a:t> </a:t>
            </a:r>
            <a:r>
              <a:rPr lang="en-US" sz="2900" dirty="0" err="1">
                <a:solidFill>
                  <a:srgbClr val="3010D2"/>
                </a:solidFill>
                <a:latin typeface="Times New Roman" panose="02020603050405020304" pitchFamily="18" charset="0"/>
                <a:cs typeface="Times New Roman" panose="02020603050405020304" pitchFamily="18" charset="0"/>
              </a:rPr>
              <a:t>tật</a:t>
            </a:r>
            <a:r>
              <a:rPr lang="en-US" sz="2900" dirty="0">
                <a:solidFill>
                  <a:srgbClr val="3010D2"/>
                </a:solidFill>
                <a:latin typeface="Times New Roman" panose="02020603050405020304" pitchFamily="18" charset="0"/>
                <a:cs typeface="Times New Roman" panose="02020603050405020304" pitchFamily="18" charset="0"/>
              </a:rPr>
              <a:t> </a:t>
            </a:r>
            <a:r>
              <a:rPr lang="en-US" sz="2900" dirty="0" err="1">
                <a:solidFill>
                  <a:srgbClr val="3010D2"/>
                </a:solidFill>
                <a:latin typeface="Times New Roman" panose="02020603050405020304" pitchFamily="18" charset="0"/>
                <a:cs typeface="Times New Roman" panose="02020603050405020304" pitchFamily="18" charset="0"/>
              </a:rPr>
              <a:t>được</a:t>
            </a:r>
            <a:r>
              <a:rPr lang="en-US" sz="2900" dirty="0">
                <a:solidFill>
                  <a:srgbClr val="3010D2"/>
                </a:solidFill>
                <a:latin typeface="Times New Roman" panose="02020603050405020304" pitchFamily="18" charset="0"/>
                <a:cs typeface="Times New Roman" panose="02020603050405020304" pitchFamily="18" charset="0"/>
              </a:rPr>
              <a:t> </a:t>
            </a:r>
            <a:r>
              <a:rPr lang="en-US" sz="2900" dirty="0" err="1">
                <a:solidFill>
                  <a:srgbClr val="3010D2"/>
                </a:solidFill>
                <a:latin typeface="Times New Roman" panose="02020603050405020304" pitchFamily="18" charset="0"/>
                <a:cs typeface="Times New Roman" panose="02020603050405020304" pitchFamily="18" charset="0"/>
              </a:rPr>
              <a:t>quy</a:t>
            </a:r>
            <a:r>
              <a:rPr lang="en-US" sz="2900" dirty="0">
                <a:solidFill>
                  <a:srgbClr val="3010D2"/>
                </a:solidFill>
                <a:latin typeface="Times New Roman" panose="02020603050405020304" pitchFamily="18" charset="0"/>
                <a:cs typeface="Times New Roman" panose="02020603050405020304" pitchFamily="18" charset="0"/>
              </a:rPr>
              <a:t> </a:t>
            </a:r>
            <a:r>
              <a:rPr lang="en-US" sz="2900" dirty="0" err="1">
                <a:solidFill>
                  <a:srgbClr val="3010D2"/>
                </a:solidFill>
                <a:latin typeface="Times New Roman" panose="02020603050405020304" pitchFamily="18" charset="0"/>
                <a:cs typeface="Times New Roman" panose="02020603050405020304" pitchFamily="18" charset="0"/>
              </a:rPr>
              <a:t>định</a:t>
            </a:r>
            <a:r>
              <a:rPr lang="en-US" sz="2900" dirty="0">
                <a:solidFill>
                  <a:srgbClr val="3010D2"/>
                </a:solidFill>
                <a:latin typeface="Times New Roman" panose="02020603050405020304" pitchFamily="18" charset="0"/>
                <a:cs typeface="Times New Roman" panose="02020603050405020304" pitchFamily="18" charset="0"/>
              </a:rPr>
              <a:t> </a:t>
            </a:r>
            <a:r>
              <a:rPr lang="en-US" sz="2900" dirty="0" err="1">
                <a:solidFill>
                  <a:srgbClr val="3010D2"/>
                </a:solidFill>
                <a:latin typeface="Times New Roman" panose="02020603050405020304" pitchFamily="18" charset="0"/>
                <a:cs typeface="Times New Roman" panose="02020603050405020304" pitchFamily="18" charset="0"/>
              </a:rPr>
              <a:t>cụ</a:t>
            </a:r>
            <a:r>
              <a:rPr lang="en-US" sz="2900" dirty="0">
                <a:solidFill>
                  <a:srgbClr val="3010D2"/>
                </a:solidFill>
                <a:latin typeface="Times New Roman" panose="02020603050405020304" pitchFamily="18" charset="0"/>
                <a:cs typeface="Times New Roman" panose="02020603050405020304" pitchFamily="18" charset="0"/>
              </a:rPr>
              <a:t> </a:t>
            </a:r>
            <a:r>
              <a:rPr lang="en-US" sz="2900" dirty="0" err="1">
                <a:solidFill>
                  <a:srgbClr val="3010D2"/>
                </a:solidFill>
                <a:latin typeface="Times New Roman" panose="02020603050405020304" pitchFamily="18" charset="0"/>
                <a:cs typeface="Times New Roman" panose="02020603050405020304" pitchFamily="18" charset="0"/>
              </a:rPr>
              <a:t>thể</a:t>
            </a:r>
            <a:r>
              <a:rPr lang="vi-VN" sz="2900" dirty="0">
                <a:solidFill>
                  <a:srgbClr val="3010D2"/>
                </a:solidFill>
                <a:latin typeface="Times New Roman" panose="02020603050405020304" pitchFamily="18" charset="0"/>
                <a:cs typeface="Times New Roman" panose="02020603050405020304" pitchFamily="18" charset="0"/>
              </a:rPr>
              <a:t> trong Điều 32. </a:t>
            </a:r>
            <a:r>
              <a:rPr lang="en-US" sz="2900" u="sng" dirty="0" err="1">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Luật</a:t>
            </a:r>
            <a:r>
              <a:rPr lang="en-US" sz="2900" u="sng" dirty="0">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US" sz="2900" u="sng" dirty="0" err="1">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Người</a:t>
            </a:r>
            <a:r>
              <a:rPr lang="en-US" sz="2900" u="sng" dirty="0">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US" sz="2900" u="sng" dirty="0" err="1">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khuyết</a:t>
            </a:r>
            <a:r>
              <a:rPr lang="en-US" sz="2900" u="sng" dirty="0">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US" sz="2900" u="sng" dirty="0" err="1">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tật</a:t>
            </a:r>
            <a:r>
              <a:rPr lang="en-US" sz="2900" u="sng" dirty="0">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US" sz="2900" u="sng" dirty="0">
                <a:solidFill>
                  <a:srgbClr val="3010D2"/>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2010</a:t>
            </a:r>
            <a:r>
              <a:rPr lang="vi-VN" sz="2900" u="sng" dirty="0">
                <a:solidFill>
                  <a:srgbClr val="3010D2"/>
                </a:solidFill>
                <a:latin typeface="Times New Roman" panose="02020603050405020304" pitchFamily="18" charset="0"/>
                <a:cs typeface="Times New Roman" panose="02020603050405020304" pitchFamily="18" charset="0"/>
              </a:rPr>
              <a:t> như sau:</a:t>
            </a:r>
            <a:endParaRPr lang="en-US" sz="2900" dirty="0">
              <a:solidFill>
                <a:srgbClr val="3010D2"/>
              </a:solidFill>
              <a:latin typeface="Times New Roman" panose="02020603050405020304" pitchFamily="18" charset="0"/>
              <a:cs typeface="Times New Roman" panose="02020603050405020304" pitchFamily="18" charset="0"/>
            </a:endParaRPr>
          </a:p>
          <a:p>
            <a:r>
              <a:rPr lang="vi-VN" sz="2900" dirty="0">
                <a:solidFill>
                  <a:srgbClr val="3010D2"/>
                </a:solidFill>
                <a:latin typeface="Times New Roman" panose="02020603050405020304" pitchFamily="18" charset="0"/>
                <a:cs typeface="Times New Roman" panose="02020603050405020304" pitchFamily="18" charset="0"/>
              </a:rPr>
              <a:t>Nhà nước bảo đảm để người khuyết tật được tư vấn học nghề miễn phí, lựa chọn và học nghề theo khả năng, năng lực bình đẳng như những người khác.</a:t>
            </a:r>
            <a:endParaRPr lang="en-US" altLang="en-US" sz="2900" b="1" dirty="0">
              <a:solidFill>
                <a:srgbClr val="3010D2"/>
              </a:solidFill>
              <a:latin typeface="Times New Roman" panose="02020603050405020304" pitchFamily="18" charset="0"/>
              <a:cs typeface="Times New Roman" panose="02020603050405020304" pitchFamily="18" charset="0"/>
            </a:endParaRPr>
          </a:p>
          <a:p>
            <a:pPr lvl="0"/>
            <a:endParaRPr lang="vi-VN" sz="2900" dirty="0">
              <a:solidFill>
                <a:srgbClr val="3010D2"/>
              </a:solidFill>
              <a:latin typeface="Times New Roman" panose="02020603050405020304" pitchFamily="18" charset="0"/>
              <a:cs typeface="Times New Roman" panose="02020603050405020304" pitchFamily="18" charset="0"/>
            </a:endParaRPr>
          </a:p>
          <a:p>
            <a:pPr lvl="0"/>
            <a:endParaRPr lang="en-US" sz="2800" dirty="0">
              <a:solidFill>
                <a:srgbClr val="3010D2"/>
              </a:solidFill>
              <a:latin typeface="Times New Roman" panose="02020603050405020304" pitchFamily="18" charset="0"/>
              <a:cs typeface="Times New Roman" panose="02020603050405020304" pitchFamily="18" charset="0"/>
            </a:endParaRPr>
          </a:p>
        </p:txBody>
      </p:sp>
      <p:sp>
        <p:nvSpPr>
          <p:cNvPr id="2" name="Rectangle 1"/>
          <p:cNvSpPr/>
          <p:nvPr/>
        </p:nvSpPr>
        <p:spPr>
          <a:xfrm>
            <a:off x="1675068" y="212919"/>
            <a:ext cx="9070652" cy="830997"/>
          </a:xfrm>
          <a:prstGeom prst="rect">
            <a:avLst/>
          </a:prstGeom>
        </p:spPr>
        <p:txBody>
          <a:bodyPr wrap="square">
            <a:spAutoFit/>
          </a:bodyPr>
          <a:lstStyle/>
          <a:p>
            <a:pPr algn="ctr"/>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 LUYỆN PHẨM CHẤT, NĂNG LỰC PHÙ HỢP VỚI ĐỊNH HƯỚNG NGHỀ NGHIỆP</a:t>
            </a:r>
            <a:endPar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3439329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133600" y="2057400"/>
            <a:ext cx="8229600" cy="1143000"/>
          </a:xfrm>
        </p:spPr>
        <p:txBody>
          <a:bodyPr/>
          <a:lstStyle/>
          <a:p>
            <a:endParaRPr lang="en-US" altLang="en-US"/>
          </a:p>
        </p:txBody>
      </p:sp>
      <p:pic>
        <p:nvPicPr>
          <p:cNvPr id="153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a:xfrm>
            <a:off x="40546" y="0"/>
            <a:ext cx="12341901" cy="6899275"/>
          </a:xfrm>
          <a:noFill/>
        </p:spPr>
      </p:pic>
      <p:sp>
        <p:nvSpPr>
          <p:cNvPr id="5" name="AutoShape 11">
            <a:extLst>
              <a:ext uri="{FF2B5EF4-FFF2-40B4-BE49-F238E27FC236}">
                <a16:creationId xmlns:a16="http://schemas.microsoft.com/office/drawing/2014/main" id="{960361A4-CF0E-49DD-9706-7839074D57A6}"/>
              </a:ext>
            </a:extLst>
          </p:cNvPr>
          <p:cNvSpPr>
            <a:spLocks noChangeArrowheads="1"/>
          </p:cNvSpPr>
          <p:nvPr/>
        </p:nvSpPr>
        <p:spPr bwMode="auto">
          <a:xfrm>
            <a:off x="3263317" y="2214694"/>
            <a:ext cx="6795083" cy="1516310"/>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endParaRPr lang="vi-VN" sz="3200" b="1" dirty="0">
              <a:solidFill>
                <a:srgbClr val="0000FF"/>
              </a:solidFill>
              <a:latin typeface="+mj-lt"/>
              <a:cs typeface="Times New Roman" pitchFamily="18" charset="0"/>
            </a:endParaRPr>
          </a:p>
          <a:p>
            <a:pPr algn="ctr">
              <a:defRPr/>
            </a:pPr>
            <a:r>
              <a:rPr lang="vi-VN" sz="3200" b="1" dirty="0">
                <a:solidFill>
                  <a:srgbClr val="0000FF"/>
                </a:solidFill>
                <a:latin typeface="+mj-lt"/>
                <a:cs typeface="Times New Roman" pitchFamily="18" charset="0"/>
              </a:rPr>
              <a:t>Nghe giai điệu bài hát đoán tên nghề </a:t>
            </a:r>
            <a:endParaRPr lang="nl-NL" sz="2400" dirty="0">
              <a:solidFill>
                <a:srgbClr val="0033CC"/>
              </a:solidFill>
              <a:cs typeface="Times New Roman" pitchFamily="18" charset="0"/>
            </a:endParaRPr>
          </a:p>
          <a:p>
            <a:pPr algn="ctr" eaLnBrk="1" hangingPunct="1">
              <a:defRPr/>
            </a:pPr>
            <a:endParaRPr lang="en-US" altLang="en-US" sz="2400" b="1" dirty="0">
              <a:solidFill>
                <a:srgbClr val="0033CC"/>
              </a:solidFill>
            </a:endParaRPr>
          </a:p>
        </p:txBody>
      </p:sp>
      <p:pic>
        <p:nvPicPr>
          <p:cNvPr id="6" name="Picture 9" descr="an30">
            <a:extLst>
              <a:ext uri="{FF2B5EF4-FFF2-40B4-BE49-F238E27FC236}">
                <a16:creationId xmlns:a16="http://schemas.microsoft.com/office/drawing/2014/main" id="{85C33E46-4B98-4A42-9C93-BA3DC74F9E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2050" y="-16864"/>
            <a:ext cx="1143000"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an30">
            <a:extLst>
              <a:ext uri="{FF2B5EF4-FFF2-40B4-BE49-F238E27FC236}">
                <a16:creationId xmlns:a16="http://schemas.microsoft.com/office/drawing/2014/main" id="{72FE332D-783E-476A-89E1-37556399171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24374" y="0"/>
            <a:ext cx="1143000"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Ribbon 5">
            <a:extLst>
              <a:ext uri="{FF2B5EF4-FFF2-40B4-BE49-F238E27FC236}">
                <a16:creationId xmlns:a16="http://schemas.microsoft.com/office/drawing/2014/main" id="{57DE86A3-E703-48AC-A655-146153790C3A}"/>
              </a:ext>
            </a:extLst>
          </p:cNvPr>
          <p:cNvSpPr/>
          <p:nvPr/>
        </p:nvSpPr>
        <p:spPr>
          <a:xfrm>
            <a:off x="2859314" y="352738"/>
            <a:ext cx="6473372" cy="973990"/>
          </a:xfrm>
          <a:prstGeom prst="ribbon">
            <a:avLst/>
          </a:prstGeom>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3200" b="1"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Calibri"/>
              </a:rPr>
              <a:t>KHỞI ĐỘNG</a:t>
            </a:r>
            <a:endParaRPr lang="en-US" sz="3200"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Arial"/>
            </a:endParaRPr>
          </a:p>
        </p:txBody>
      </p:sp>
    </p:spTree>
    <p:extLst>
      <p:ext uri="{BB962C8B-B14F-4D97-AF65-F5344CB8AC3E}">
        <p14:creationId xmlns:p14="http://schemas.microsoft.com/office/powerpoint/2010/main" val="142444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1"/>
          <p:cNvSpPr/>
          <p:nvPr/>
        </p:nvSpPr>
        <p:spPr>
          <a:xfrm>
            <a:off x="0" y="0"/>
            <a:ext cx="12071758" cy="6858000"/>
          </a:xfrm>
          <a:prstGeom prst="rect">
            <a:avLst/>
          </a:prstGeom>
          <a:solidFill>
            <a:schemeClr val="lt2"/>
          </a:solidFill>
          <a:ln>
            <a:noFill/>
          </a:ln>
        </p:spPr>
        <p:txBody>
          <a:bodyPr spcFirstLastPara="1" wrap="square" lIns="91425" tIns="45700" rIns="91425" bIns="45700" anchor="ctr" anchorCtr="0">
            <a:noAutofit/>
          </a:bodyPr>
          <a:lstStyle/>
          <a:p>
            <a:pPr algn="ctr"/>
            <a:endParaRPr lang="vi-VN" sz="3200" b="1" dirty="0">
              <a:solidFill>
                <a:srgbClr val="0000FF"/>
              </a:solidFill>
              <a:latin typeface="Times New Roman" panose="02020603050405020304" pitchFamily="18" charset="0"/>
              <a:cs typeface="Times New Roman" panose="02020603050405020304" pitchFamily="18" charset="0"/>
            </a:endParaRPr>
          </a:p>
          <a:p>
            <a:pPr algn="ctr"/>
            <a:endParaRPr lang="vi-VN" sz="3200" b="1" dirty="0">
              <a:solidFill>
                <a:srgbClr val="0000FF"/>
              </a:solidFill>
              <a:latin typeface="Times New Roman" panose="02020603050405020304" pitchFamily="18" charset="0"/>
              <a:cs typeface="Times New Roman" panose="02020603050405020304" pitchFamily="18" charset="0"/>
            </a:endParaRPr>
          </a:p>
          <a:p>
            <a:pPr algn="ctr"/>
            <a:endParaRPr lang="vi-VN" sz="3600" b="1" dirty="0">
              <a:solidFill>
                <a:srgbClr val="0000FF"/>
              </a:solidFill>
              <a:latin typeface="Times New Roman" panose="02020603050405020304" pitchFamily="18" charset="0"/>
              <a:cs typeface="Times New Roman" panose="02020603050405020304" pitchFamily="18" charset="0"/>
            </a:endParaRPr>
          </a:p>
          <a:p>
            <a:pPr algn="ctr"/>
            <a:endParaRPr lang="en-US" sz="32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00" name="Google Shape;100;p41"/>
          <p:cNvSpPr/>
          <p:nvPr/>
        </p:nvSpPr>
        <p:spPr>
          <a:xfrm rot="2700000">
            <a:off x="82782" y="-1386168"/>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4" name="Rectangle 23"/>
          <p:cNvSpPr/>
          <p:nvPr/>
        </p:nvSpPr>
        <p:spPr>
          <a:xfrm>
            <a:off x="261122" y="1840609"/>
            <a:ext cx="11172305" cy="158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3200" b="1" dirty="0">
              <a:solidFill>
                <a:srgbClr val="0000FF"/>
              </a:solidFill>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sp>
        <p:nvSpPr>
          <p:cNvPr id="23" name="Down Ribbon 5">
            <a:extLst>
              <a:ext uri="{FF2B5EF4-FFF2-40B4-BE49-F238E27FC236}">
                <a16:creationId xmlns:a16="http://schemas.microsoft.com/office/drawing/2014/main" id="{D617C96A-E349-4014-B045-561F30AD0372}"/>
              </a:ext>
            </a:extLst>
          </p:cNvPr>
          <p:cNvSpPr/>
          <p:nvPr/>
        </p:nvSpPr>
        <p:spPr>
          <a:xfrm>
            <a:off x="1644405" y="227309"/>
            <a:ext cx="9211373" cy="973990"/>
          </a:xfrm>
          <a:prstGeom prst="ribbon">
            <a:avLst/>
          </a:prstGeom>
        </p:spPr>
        <p:style>
          <a:lnRef idx="3">
            <a:schemeClr val="lt1"/>
          </a:lnRef>
          <a:fillRef idx="1">
            <a:schemeClr val="accent6"/>
          </a:fillRef>
          <a:effectRef idx="1">
            <a:schemeClr val="accent6"/>
          </a:effectRef>
          <a:fontRef idx="minor">
            <a:schemeClr val="lt1"/>
          </a:fontRef>
        </p:style>
        <p:txBody>
          <a:bodyPr rtlCol="0" anchor="ctr"/>
          <a:lstStyle/>
          <a:p>
            <a:pPr lvl="0" algn="ctr"/>
            <a:r>
              <a:rPr lang="vi-VN" sz="3200" b="1"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Calibri"/>
              </a:rPr>
              <a:t>LUYỆN TẬP</a:t>
            </a:r>
            <a:endParaRPr lang="en-US" sz="3200"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Arial"/>
            </a:endParaRPr>
          </a:p>
        </p:txBody>
      </p:sp>
      <p:pic>
        <p:nvPicPr>
          <p:cNvPr id="28" name="Picture 27">
            <a:extLst>
              <a:ext uri="{FF2B5EF4-FFF2-40B4-BE49-F238E27FC236}">
                <a16:creationId xmlns:a16="http://schemas.microsoft.com/office/drawing/2014/main" id="{CF3D00B2-1B29-40DC-A7EE-69FD2C2266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81" y="1320977"/>
            <a:ext cx="4801337" cy="2919662"/>
          </a:xfrm>
          <a:prstGeom prst="rect">
            <a:avLst/>
          </a:prstGeom>
        </p:spPr>
      </p:pic>
      <p:sp>
        <p:nvSpPr>
          <p:cNvPr id="29" name="AutoShape 11">
            <a:extLst>
              <a:ext uri="{FF2B5EF4-FFF2-40B4-BE49-F238E27FC236}">
                <a16:creationId xmlns:a16="http://schemas.microsoft.com/office/drawing/2014/main" id="{7C9102C7-C248-46F0-8FF7-410E5BDD4A9E}"/>
              </a:ext>
            </a:extLst>
          </p:cNvPr>
          <p:cNvSpPr>
            <a:spLocks noChangeArrowheads="1"/>
          </p:cNvSpPr>
          <p:nvPr/>
        </p:nvSpPr>
        <p:spPr bwMode="auto">
          <a:xfrm>
            <a:off x="5439720" y="1403583"/>
            <a:ext cx="6365427" cy="2427299"/>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vi-VN" sz="3600" b="1" dirty="0">
                <a:solidFill>
                  <a:srgbClr val="0000FF"/>
                </a:solidFill>
                <a:latin typeface="Times New Roman" panose="02020603050405020304" pitchFamily="18" charset="0"/>
                <a:cs typeface="Times New Roman" panose="02020603050405020304" pitchFamily="18" charset="0"/>
              </a:rPr>
              <a:t>Thực hành</a:t>
            </a:r>
            <a:r>
              <a:rPr lang="vi-VN" sz="3600" dirty="0">
                <a:solidFill>
                  <a:srgbClr val="0000FF"/>
                </a:solidFill>
                <a:latin typeface="Times New Roman" panose="02020603050405020304" pitchFamily="18" charset="0"/>
                <a:cs typeface="Times New Roman" panose="02020603050405020304" pitchFamily="18" charset="0"/>
              </a:rPr>
              <a:t> </a:t>
            </a:r>
            <a:r>
              <a:rPr lang="vi-VN" sz="3600" b="1" dirty="0">
                <a:solidFill>
                  <a:srgbClr val="0000FF"/>
                </a:solidFill>
                <a:latin typeface="Times New Roman" panose="02020603050405020304" pitchFamily="18" charset="0"/>
                <a:cs typeface="Times New Roman" panose="02020603050405020304" pitchFamily="18" charset="0"/>
              </a:rPr>
              <a:t>sắm vai nhân vật </a:t>
            </a:r>
          </a:p>
          <a:p>
            <a:r>
              <a:rPr lang="vi-VN" sz="3600" b="1" dirty="0">
                <a:solidFill>
                  <a:srgbClr val="0000FF"/>
                </a:solidFill>
                <a:latin typeface="Times New Roman" panose="02020603050405020304" pitchFamily="18" charset="0"/>
                <a:cs typeface="Times New Roman" panose="02020603050405020304" pitchFamily="18" charset="0"/>
              </a:rPr>
              <a:t>trải nghiệm nghề em thấy phù </a:t>
            </a:r>
          </a:p>
          <a:p>
            <a:r>
              <a:rPr lang="vi-VN" sz="3600" b="1" dirty="0">
                <a:solidFill>
                  <a:srgbClr val="0000FF"/>
                </a:solidFill>
                <a:latin typeface="Times New Roman" panose="02020603050405020304" pitchFamily="18" charset="0"/>
                <a:cs typeface="Times New Roman" panose="02020603050405020304" pitchFamily="18" charset="0"/>
              </a:rPr>
              <a:t>hợp với bản thân</a:t>
            </a:r>
            <a:r>
              <a:rPr lang="vi-VN" sz="3600" dirty="0">
                <a:solidFill>
                  <a:srgbClr val="0000FF"/>
                </a:solidFill>
                <a:latin typeface="Times New Roman" panose="02020603050405020304" pitchFamily="18" charset="0"/>
                <a:cs typeface="Times New Roman" panose="02020603050405020304" pitchFamily="18" charset="0"/>
              </a:rPr>
              <a:t> </a:t>
            </a:r>
          </a:p>
          <a:p>
            <a:pPr algn="ctr"/>
            <a:r>
              <a:rPr lang="vi-VN" sz="3600" b="1" dirty="0">
                <a:solidFill>
                  <a:srgbClr val="C00000"/>
                </a:solidFill>
                <a:latin typeface="Times New Roman" panose="02020603050405020304" pitchFamily="18" charset="0"/>
                <a:cs typeface="Times New Roman" panose="02020603050405020304" pitchFamily="18" charset="0"/>
              </a:rPr>
              <a:t>(nghề phóng viên)</a:t>
            </a:r>
          </a:p>
        </p:txBody>
      </p:sp>
      <p:sp>
        <p:nvSpPr>
          <p:cNvPr id="30" name="AutoShape 11">
            <a:extLst>
              <a:ext uri="{FF2B5EF4-FFF2-40B4-BE49-F238E27FC236}">
                <a16:creationId xmlns:a16="http://schemas.microsoft.com/office/drawing/2014/main" id="{1157BFDC-A760-491E-B846-D67FA61A9FC2}"/>
              </a:ext>
            </a:extLst>
          </p:cNvPr>
          <p:cNvSpPr>
            <a:spLocks noChangeArrowheads="1"/>
          </p:cNvSpPr>
          <p:nvPr/>
        </p:nvSpPr>
        <p:spPr bwMode="auto">
          <a:xfrm>
            <a:off x="5439720" y="4117268"/>
            <a:ext cx="6391190" cy="2427299"/>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sz="3600" b="1" dirty="0">
                <a:solidFill>
                  <a:srgbClr val="0000FF"/>
                </a:solidFill>
                <a:latin typeface="Times New Roman" pitchFamily="18" charset="0"/>
                <a:cs typeface="Times New Roman" pitchFamily="18" charset="0"/>
              </a:rPr>
              <a:t>01 HS sắm vai phóng viên</a:t>
            </a:r>
          </a:p>
          <a:p>
            <a:pPr algn="ctr"/>
            <a:r>
              <a:rPr lang="en-US" sz="3600" dirty="0">
                <a:latin typeface="Times New Roman" pitchFamily="18" charset="0"/>
                <a:cs typeface="Times New Roman" pitchFamily="18" charset="0"/>
              </a:rPr>
              <a:t> </a:t>
            </a:r>
            <a:r>
              <a:rPr lang="en-US" sz="3600" b="1" dirty="0">
                <a:solidFill>
                  <a:srgbClr val="C00000"/>
                </a:solidFill>
                <a:latin typeface="Times New Roman" pitchFamily="18" charset="0"/>
                <a:cs typeface="Times New Roman" pitchFamily="18" charset="0"/>
              </a:rPr>
              <a:t>“Phỏng </a:t>
            </a:r>
            <a:r>
              <a:rPr lang="en-US" sz="3600" b="1" dirty="0" err="1">
                <a:solidFill>
                  <a:srgbClr val="C00000"/>
                </a:solidFill>
                <a:latin typeface="Times New Roman" pitchFamily="18" charset="0"/>
                <a:cs typeface="Times New Roman" pitchFamily="18" charset="0"/>
              </a:rPr>
              <a:t>vấn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nhanh</a:t>
            </a:r>
            <a:r>
              <a:rPr lang="en-US" sz="3600" b="1" dirty="0">
                <a:solidFill>
                  <a:srgbClr val="C00000"/>
                </a:solidFill>
                <a:latin typeface="Times New Roman" pitchFamily="18" charset="0"/>
                <a:cs typeface="Times New Roman" pitchFamily="18" charset="0"/>
              </a:rPr>
              <a:t>” </a:t>
            </a:r>
          </a:p>
          <a:p>
            <a:pPr algn="ctr"/>
            <a:r>
              <a:rPr lang="vi-VN" sz="3600" b="1" dirty="0">
                <a:solidFill>
                  <a:srgbClr val="0000FF"/>
                </a:solidFill>
                <a:latin typeface="Times New Roman" pitchFamily="18" charset="0"/>
                <a:cs typeface="Times New Roman" pitchFamily="18" charset="0"/>
              </a:rPr>
              <a:t>01 HS </a:t>
            </a:r>
            <a:r>
              <a:rPr lang="en-US" sz="3600" b="1" dirty="0" err="1">
                <a:solidFill>
                  <a:srgbClr val="0000FF"/>
                </a:solidFill>
                <a:latin typeface="Times New Roman" pitchFamily="18" charset="0"/>
                <a:cs typeface="Times New Roman" pitchFamily="18" charset="0"/>
              </a:rPr>
              <a:t>làm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thư</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kí</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ghi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chép</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các</a:t>
            </a:r>
            <a:endParaRPr lang="vi-VN" sz="3600" b="1" dirty="0">
              <a:solidFill>
                <a:srgbClr val="0000FF"/>
              </a:solidFill>
              <a:latin typeface="Times New Roman" pitchFamily="18" charset="0"/>
              <a:cs typeface="Times New Roman" pitchFamily="18" charset="0"/>
            </a:endParaRPr>
          </a:p>
          <a:p>
            <a:pPr algn="ctr"/>
            <a:r>
              <a:rPr lang="en-US" sz="3600" b="1" dirty="0">
                <a:solidFill>
                  <a:srgbClr val="0000FF"/>
                </a:solidFill>
                <a:latin typeface="Times New Roman" pitchFamily="18" charset="0"/>
                <a:cs typeface="Times New Roman" pitchFamily="18" charset="0"/>
              </a:rPr>
              <a:t> ý </a:t>
            </a:r>
            <a:r>
              <a:rPr lang="en-US" sz="3600" b="1" dirty="0" err="1">
                <a:solidFill>
                  <a:srgbClr val="0000FF"/>
                </a:solidFill>
                <a:latin typeface="Times New Roman" pitchFamily="18" charset="0"/>
                <a:cs typeface="Times New Roman" pitchFamily="18" charset="0"/>
              </a:rPr>
              <a:t>kiến</a:t>
            </a:r>
            <a:r>
              <a:rPr lang="vi-VN" sz="3600" b="1" dirty="0">
                <a:solidFill>
                  <a:srgbClr val="0000FF"/>
                </a:solidFill>
                <a:latin typeface="Times New Roman" pitchFamily="18" charset="0"/>
                <a:cs typeface="Times New Roman" pitchFamily="18" charset="0"/>
              </a:rPr>
              <a:t> của các bạn lên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bảng</a:t>
            </a:r>
            <a:r>
              <a:rPr lang="en-US" sz="3600" b="1" dirty="0">
                <a:solidFill>
                  <a:srgbClr val="0000FF"/>
                </a:solidFill>
                <a:latin typeface="Times New Roman" pitchFamily="18" charset="0"/>
                <a:cs typeface="Times New Roman" pitchFamily="18" charset="0"/>
              </a:rPr>
              <a:t>. </a:t>
            </a:r>
          </a:p>
        </p:txBody>
      </p:sp>
      <p:sp>
        <p:nvSpPr>
          <p:cNvPr id="33" name="AutoShape 11">
            <a:extLst>
              <a:ext uri="{FF2B5EF4-FFF2-40B4-BE49-F238E27FC236}">
                <a16:creationId xmlns:a16="http://schemas.microsoft.com/office/drawing/2014/main" id="{00FF7288-B909-41A4-A579-0AFF7AE001A7}"/>
              </a:ext>
            </a:extLst>
          </p:cNvPr>
          <p:cNvSpPr>
            <a:spLocks noChangeArrowheads="1"/>
          </p:cNvSpPr>
          <p:nvPr/>
        </p:nvSpPr>
        <p:spPr bwMode="auto">
          <a:xfrm>
            <a:off x="97923" y="4314697"/>
            <a:ext cx="5058032" cy="2427299"/>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r>
              <a:rPr lang="vi-VN" sz="3600" dirty="0">
                <a:solidFill>
                  <a:srgbClr val="FF0000"/>
                </a:solidFill>
                <a:latin typeface="Times New Roman" pitchFamily="18" charset="0"/>
                <a:cs typeface="Times New Roman" pitchFamily="18" charset="0"/>
              </a:rPr>
              <a:t>Phóng viên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hỏi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cả</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lớp</a:t>
            </a:r>
            <a:r>
              <a:rPr lang="vi-VN" sz="3600" dirty="0">
                <a:solidFill>
                  <a:srgbClr val="FF0000"/>
                </a:solidFill>
                <a:latin typeface="Times New Roman" pitchFamily="18" charset="0"/>
                <a:cs typeface="Times New Roman" pitchFamily="18" charset="0"/>
              </a:rPr>
              <a:t> câu </a:t>
            </a:r>
          </a:p>
          <a:p>
            <a:pPr>
              <a:defRPr/>
            </a:pPr>
            <a:r>
              <a:rPr lang="vi-VN" sz="3600" dirty="0">
                <a:solidFill>
                  <a:srgbClr val="FF0000"/>
                </a:solidFill>
                <a:latin typeface="Times New Roman" pitchFamily="18" charset="0"/>
                <a:cs typeface="Times New Roman" pitchFamily="18" charset="0"/>
              </a:rPr>
              <a:t>hỏi liên quan đến nội</a:t>
            </a:r>
          </a:p>
          <a:p>
            <a:pPr>
              <a:defRPr/>
            </a:pPr>
            <a:r>
              <a:rPr lang="vi-VN" sz="3600" dirty="0">
                <a:solidFill>
                  <a:srgbClr val="FF0000"/>
                </a:solidFill>
                <a:latin typeface="Times New Roman" pitchFamily="18" charset="0"/>
                <a:cs typeface="Times New Roman" pitchFamily="18" charset="0"/>
              </a:rPr>
              <a:t> dung chủ đề bài học</a:t>
            </a:r>
            <a:r>
              <a:rPr lang="vi-VN" sz="3200" dirty="0">
                <a:latin typeface="Times New Roman" pitchFamily="18" charset="0"/>
                <a:cs typeface="Times New Roman" pitchFamily="18" charset="0"/>
              </a:rPr>
              <a:t>.</a:t>
            </a:r>
            <a:endParaRPr lang="en-US" altLang="en-US" sz="4800" b="1" dirty="0">
              <a:solidFill>
                <a:srgbClr val="FF0000"/>
              </a:solidFill>
              <a:latin typeface="Times New Roman" pitchFamily="18" charset="0"/>
              <a:cs typeface="Arial" charset="0"/>
            </a:endParaRPr>
          </a:p>
        </p:txBody>
      </p:sp>
    </p:spTree>
    <p:extLst>
      <p:ext uri="{BB962C8B-B14F-4D97-AF65-F5344CB8AC3E}">
        <p14:creationId xmlns:p14="http://schemas.microsoft.com/office/powerpoint/2010/main" val="2746561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2000"/>
                                        <p:tgtEl>
                                          <p:spTgt spid="3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circle(in)">
                                      <p:cBhvr>
                                        <p:cTn id="16"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81292" y="-1417880"/>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571002" y="-398549"/>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64832" y="33282"/>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560673" y="350267"/>
            <a:ext cx="9070652" cy="830997"/>
          </a:xfrm>
          <a:prstGeom prst="rect">
            <a:avLst/>
          </a:prstGeom>
        </p:spPr>
        <p:txBody>
          <a:bodyPr wrap="square">
            <a:spAutoFit/>
          </a:bodyPr>
          <a:lstStyle/>
          <a:p>
            <a:pPr algn="ctr"/>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 LUYỆN PHẨM CHẤT, NĂNG LỰC PHÙ HỢP VỚI ĐỊNH HƯỚNG NGHỀ NGHIỆP</a:t>
            </a:r>
            <a:endPar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sp>
        <p:nvSpPr>
          <p:cNvPr id="17" name="AutoShape 11">
            <a:extLst>
              <a:ext uri="{FF2B5EF4-FFF2-40B4-BE49-F238E27FC236}">
                <a16:creationId xmlns:a16="http://schemas.microsoft.com/office/drawing/2014/main" id="{DA486FBF-996B-4BC9-B53A-79D69F447B9D}"/>
              </a:ext>
            </a:extLst>
          </p:cNvPr>
          <p:cNvSpPr>
            <a:spLocks noChangeArrowheads="1"/>
          </p:cNvSpPr>
          <p:nvPr/>
        </p:nvSpPr>
        <p:spPr bwMode="auto">
          <a:xfrm>
            <a:off x="1293728" y="2357716"/>
            <a:ext cx="9893094" cy="2031003"/>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vi-VN" sz="3600" b="1" dirty="0">
                <a:solidFill>
                  <a:srgbClr val="0000FF"/>
                </a:solidFill>
                <a:latin typeface="Times New Roman" panose="02020603050405020304" pitchFamily="18" charset="0"/>
                <a:cs typeface="Times New Roman" panose="02020603050405020304" pitchFamily="18" charset="0"/>
              </a:rPr>
              <a:t>Qua phần thực hành sắm vai chúng ta rút ra </a:t>
            </a:r>
          </a:p>
          <a:p>
            <a:pPr algn="ctr"/>
            <a:r>
              <a:rPr lang="vi-VN" sz="3600" b="1" dirty="0">
                <a:solidFill>
                  <a:srgbClr val="0000FF"/>
                </a:solidFill>
                <a:latin typeface="Times New Roman" panose="02020603050405020304" pitchFamily="18" charset="0"/>
                <a:cs typeface="Times New Roman" panose="02020603050405020304" pitchFamily="18" charset="0"/>
              </a:rPr>
              <a:t>được bài học gì cho mình? </a:t>
            </a:r>
          </a:p>
        </p:txBody>
      </p:sp>
    </p:spTree>
    <p:extLst>
      <p:ext uri="{BB962C8B-B14F-4D97-AF65-F5344CB8AC3E}">
        <p14:creationId xmlns:p14="http://schemas.microsoft.com/office/powerpoint/2010/main" val="281770476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82782" y="-1386168"/>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571002" y="-398549"/>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476573" y="105837"/>
            <a:ext cx="9070652" cy="830997"/>
          </a:xfrm>
          <a:prstGeom prst="rect">
            <a:avLst/>
          </a:prstGeom>
        </p:spPr>
        <p:txBody>
          <a:bodyPr wrap="square">
            <a:spAutoFit/>
          </a:bodyPr>
          <a:lstStyle/>
          <a:p>
            <a:pPr algn="ctr"/>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 LUYỆN PHẨM CHẤT, NĂNG LỰC PHÙ HỢP VỚI ĐỊNH HƯỚNG NGHỀ NGHIỆP</a:t>
            </a:r>
            <a:endPar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sp>
        <p:nvSpPr>
          <p:cNvPr id="17" name="AutoShape 11">
            <a:extLst>
              <a:ext uri="{FF2B5EF4-FFF2-40B4-BE49-F238E27FC236}">
                <a16:creationId xmlns:a16="http://schemas.microsoft.com/office/drawing/2014/main" id="{DA486FBF-996B-4BC9-B53A-79D69F447B9D}"/>
              </a:ext>
            </a:extLst>
          </p:cNvPr>
          <p:cNvSpPr>
            <a:spLocks noChangeArrowheads="1"/>
          </p:cNvSpPr>
          <p:nvPr/>
        </p:nvSpPr>
        <p:spPr bwMode="auto">
          <a:xfrm>
            <a:off x="602900" y="1866813"/>
            <a:ext cx="11200410" cy="3813323"/>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vi-VN" sz="3200" b="1" dirty="0">
                <a:solidFill>
                  <a:srgbClr val="0000FF"/>
                </a:solidFill>
                <a:latin typeface="Times New Roman" panose="02020603050405020304" pitchFamily="18" charset="0"/>
                <a:cs typeface="Times New Roman" panose="02020603050405020304" pitchFamily="18" charset="0"/>
              </a:rPr>
              <a:t>Khi lựa chọn nghề cần tìm hiểu thông tin về nhóm nghề/ nghề </a:t>
            </a:r>
          </a:p>
          <a:p>
            <a:r>
              <a:rPr lang="vi-VN" sz="3200" b="1" dirty="0">
                <a:solidFill>
                  <a:srgbClr val="0000FF"/>
                </a:solidFill>
                <a:latin typeface="Times New Roman" panose="02020603050405020304" pitchFamily="18" charset="0"/>
                <a:cs typeface="Times New Roman" panose="02020603050405020304" pitchFamily="18" charset="0"/>
              </a:rPr>
              <a:t>mà bản thân quan tâm. Sau đó xem xét bản thân đã có phẩm </a:t>
            </a:r>
          </a:p>
          <a:p>
            <a:r>
              <a:rPr lang="vi-VN" sz="3200" b="1" dirty="0">
                <a:solidFill>
                  <a:srgbClr val="0000FF"/>
                </a:solidFill>
                <a:latin typeface="Times New Roman" panose="02020603050405020304" pitchFamily="18" charset="0"/>
                <a:cs typeface="Times New Roman" panose="02020603050405020304" pitchFamily="18" charset="0"/>
              </a:rPr>
              <a:t>chất và năng lực gì phù hợp và chưa phù hợp với nghề. </a:t>
            </a:r>
          </a:p>
          <a:p>
            <a:r>
              <a:rPr lang="vi-VN" sz="3200" b="1" dirty="0">
                <a:solidFill>
                  <a:srgbClr val="0000FF"/>
                </a:solidFill>
                <a:latin typeface="Times New Roman" panose="02020603050405020304" pitchFamily="18" charset="0"/>
                <a:cs typeface="Times New Roman" panose="02020603050405020304" pitchFamily="18" charset="0"/>
              </a:rPr>
              <a:t>Trên cơ sở đó mới  lựa chọn nghề mình sẽ theo đuổi</a:t>
            </a:r>
          </a:p>
        </p:txBody>
      </p:sp>
    </p:spTree>
    <p:extLst>
      <p:ext uri="{BB962C8B-B14F-4D97-AF65-F5344CB8AC3E}">
        <p14:creationId xmlns:p14="http://schemas.microsoft.com/office/powerpoint/2010/main" val="2646469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81292" y="-1417880"/>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571002" y="-398549"/>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2" y="33282"/>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560673" y="350267"/>
            <a:ext cx="9070652" cy="830997"/>
          </a:xfrm>
          <a:prstGeom prst="rect">
            <a:avLst/>
          </a:prstGeom>
        </p:spPr>
        <p:txBody>
          <a:bodyPr wrap="square">
            <a:spAutoFit/>
          </a:bodyPr>
          <a:lstStyle/>
          <a:p>
            <a:pPr algn="ctr"/>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 LUYỆN PHẨM CHẤT, NĂNG LỰC PHÙ HỢP VỚI ĐỊNH HƯỚNG NGHỀ NGHIỆP</a:t>
            </a:r>
            <a:endPar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sp>
        <p:nvSpPr>
          <p:cNvPr id="17" name="AutoShape 11">
            <a:extLst>
              <a:ext uri="{FF2B5EF4-FFF2-40B4-BE49-F238E27FC236}">
                <a16:creationId xmlns:a16="http://schemas.microsoft.com/office/drawing/2014/main" id="{DA486FBF-996B-4BC9-B53A-79D69F447B9D}"/>
              </a:ext>
            </a:extLst>
          </p:cNvPr>
          <p:cNvSpPr>
            <a:spLocks noChangeArrowheads="1"/>
          </p:cNvSpPr>
          <p:nvPr/>
        </p:nvSpPr>
        <p:spPr bwMode="auto">
          <a:xfrm>
            <a:off x="640589" y="1910214"/>
            <a:ext cx="10998813" cy="3813323"/>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vi-VN" sz="3200" b="1" dirty="0">
                <a:solidFill>
                  <a:srgbClr val="0000FF"/>
                </a:solidFill>
                <a:latin typeface="Times New Roman" panose="02020603050405020304" pitchFamily="18" charset="0"/>
                <a:cs typeface="Times New Roman" panose="02020603050405020304" pitchFamily="18" charset="0"/>
              </a:rPr>
              <a:t>   </a:t>
            </a:r>
          </a:p>
        </p:txBody>
      </p:sp>
      <p:sp>
        <p:nvSpPr>
          <p:cNvPr id="15" name="Rectangle 14">
            <a:extLst>
              <a:ext uri="{FF2B5EF4-FFF2-40B4-BE49-F238E27FC236}">
                <a16:creationId xmlns:a16="http://schemas.microsoft.com/office/drawing/2014/main" id="{4D8C3C46-083C-4AFE-A486-5A329F322F61}"/>
              </a:ext>
            </a:extLst>
          </p:cNvPr>
          <p:cNvSpPr/>
          <p:nvPr/>
        </p:nvSpPr>
        <p:spPr>
          <a:xfrm>
            <a:off x="843495" y="2491570"/>
            <a:ext cx="10325715" cy="2308324"/>
          </a:xfrm>
          <a:prstGeom prst="rect">
            <a:avLst/>
          </a:prstGeom>
        </p:spPr>
        <p:txBody>
          <a:bodyPr wrap="square">
            <a:spAutoFit/>
          </a:bodyPr>
          <a:lstStyle/>
          <a:p>
            <a:pPr marL="342900" indent="-342900">
              <a:buFont typeface="Wingdings" panose="05000000000000000000" pitchFamily="2" charset="2"/>
              <a:buChar char="F"/>
            </a:pPr>
            <a:r>
              <a:rPr lang="en-US" sz="3600" dirty="0">
                <a:solidFill>
                  <a:srgbClr val="0000FF"/>
                </a:solidFill>
                <a:latin typeface="Times New Roman" pitchFamily="18" charset="0"/>
                <a:cs typeface="Times New Roman" pitchFamily="18" charset="0"/>
              </a:rPr>
              <a:t>Nhận </a:t>
            </a:r>
            <a:r>
              <a:rPr lang="en-US" sz="3600" dirty="0" err="1">
                <a:solidFill>
                  <a:srgbClr val="0000FF"/>
                </a:solidFill>
                <a:latin typeface="Times New Roman" pitchFamily="18" charset="0"/>
                <a:cs typeface="Times New Roman" pitchFamily="18" charset="0"/>
              </a:rPr>
              <a:t>diện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được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nghề</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phù</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hợp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với</a:t>
            </a:r>
            <a:r>
              <a:rPr lang="en-US" sz="3600" dirty="0">
                <a:solidFill>
                  <a:srgbClr val="0000FF"/>
                </a:solidFill>
                <a:latin typeface="Times New Roman" pitchFamily="18" charset="0"/>
                <a:cs typeface="Times New Roman" pitchFamily="18" charset="0"/>
              </a:rPr>
              <a:t> phẩm </a:t>
            </a:r>
            <a:r>
              <a:rPr lang="en-US" sz="3600" dirty="0" err="1">
                <a:solidFill>
                  <a:srgbClr val="0000FF"/>
                </a:solidFill>
                <a:latin typeface="Times New Roman" pitchFamily="18" charset="0"/>
                <a:cs typeface="Times New Roman" pitchFamily="18" charset="0"/>
              </a:rPr>
              <a:t>chất</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năng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lực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cho</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người</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khác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sẽ</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giúp</a:t>
            </a:r>
            <a:r>
              <a:rPr lang="en-US" sz="3600" dirty="0">
                <a:solidFill>
                  <a:srgbClr val="0000FF"/>
                </a:solidFill>
                <a:latin typeface="Times New Roman" pitchFamily="18" charset="0"/>
                <a:cs typeface="Times New Roman" pitchFamily="18" charset="0"/>
              </a:rPr>
              <a:t> </a:t>
            </a:r>
            <a:r>
              <a:rPr lang="vi-VN" sz="3600" dirty="0">
                <a:solidFill>
                  <a:srgbClr val="0000FF"/>
                </a:solidFill>
                <a:latin typeface="Times New Roman" pitchFamily="18" charset="0"/>
                <a:cs typeface="Times New Roman" pitchFamily="18" charset="0"/>
              </a:rPr>
              <a:t>chúng </a:t>
            </a:r>
            <a:r>
              <a:rPr lang="en-US" sz="3600" dirty="0">
                <a:solidFill>
                  <a:srgbClr val="0000FF"/>
                </a:solidFill>
                <a:latin typeface="Times New Roman" pitchFamily="18" charset="0"/>
                <a:cs typeface="Times New Roman" pitchFamily="18" charset="0"/>
              </a:rPr>
              <a:t>ta </a:t>
            </a:r>
            <a:r>
              <a:rPr lang="en-US" sz="3600" dirty="0" err="1">
                <a:solidFill>
                  <a:srgbClr val="0000FF"/>
                </a:solidFill>
                <a:latin typeface="Times New Roman" pitchFamily="18" charset="0"/>
                <a:cs typeface="Times New Roman" pitchFamily="18" charset="0"/>
              </a:rPr>
              <a:t>có</a:t>
            </a:r>
            <a:r>
              <a:rPr lang="en-US" sz="3600" dirty="0">
                <a:solidFill>
                  <a:srgbClr val="0000FF"/>
                </a:solidFill>
                <a:latin typeface="Times New Roman" pitchFamily="18" charset="0"/>
                <a:cs typeface="Times New Roman" pitchFamily="18" charset="0"/>
              </a:rPr>
              <a:t> ý </a:t>
            </a:r>
            <a:r>
              <a:rPr lang="en-US" sz="3600" dirty="0" err="1">
                <a:solidFill>
                  <a:srgbClr val="0000FF"/>
                </a:solidFill>
                <a:latin typeface="Times New Roman" pitchFamily="18" charset="0"/>
                <a:cs typeface="Times New Roman" pitchFamily="18" charset="0"/>
              </a:rPr>
              <a:t>thức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hơn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trong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việc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rèn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luyện</a:t>
            </a:r>
            <a:r>
              <a:rPr lang="en-US" sz="3600" dirty="0">
                <a:solidFill>
                  <a:srgbClr val="0000FF"/>
                </a:solidFill>
                <a:latin typeface="Times New Roman" pitchFamily="18" charset="0"/>
                <a:cs typeface="Times New Roman" pitchFamily="18" charset="0"/>
              </a:rPr>
              <a:t> phẩm </a:t>
            </a:r>
            <a:r>
              <a:rPr lang="en-US" sz="3600" dirty="0" err="1">
                <a:solidFill>
                  <a:srgbClr val="0000FF"/>
                </a:solidFill>
                <a:latin typeface="Times New Roman" pitchFamily="18" charset="0"/>
                <a:cs typeface="Times New Roman" pitchFamily="18" charset="0"/>
              </a:rPr>
              <a:t>chất</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và</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năng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lực</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cá</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nhân</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của</a:t>
            </a:r>
            <a:r>
              <a:rPr lang="vi-VN"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mình</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để</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tìm</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một</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nghề</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phù</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hợp</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trong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tương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lai</a:t>
            </a:r>
            <a:r>
              <a:rPr lang="en-US" sz="3200" dirty="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15906242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81292" y="-1417880"/>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571002" y="-398549"/>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2" y="33282"/>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560673" y="350267"/>
            <a:ext cx="9070652" cy="830997"/>
          </a:xfrm>
          <a:prstGeom prst="rect">
            <a:avLst/>
          </a:prstGeom>
        </p:spPr>
        <p:txBody>
          <a:bodyPr wrap="square">
            <a:spAutoFit/>
          </a:bodyPr>
          <a:lstStyle/>
          <a:p>
            <a:pPr algn="ctr"/>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 LUYỆN PHẨM CHẤT, NĂNG LỰC PHÙ HỢP VỚI ĐỊNH HƯỚNG NGHỀ NGHIỆP</a:t>
            </a:r>
            <a:endPar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sp>
        <p:nvSpPr>
          <p:cNvPr id="17" name="AutoShape 11">
            <a:extLst>
              <a:ext uri="{FF2B5EF4-FFF2-40B4-BE49-F238E27FC236}">
                <a16:creationId xmlns:a16="http://schemas.microsoft.com/office/drawing/2014/main" id="{DA486FBF-996B-4BC9-B53A-79D69F447B9D}"/>
              </a:ext>
            </a:extLst>
          </p:cNvPr>
          <p:cNvSpPr>
            <a:spLocks noChangeArrowheads="1"/>
          </p:cNvSpPr>
          <p:nvPr/>
        </p:nvSpPr>
        <p:spPr bwMode="auto">
          <a:xfrm>
            <a:off x="285968" y="1749194"/>
            <a:ext cx="11475397" cy="3813323"/>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vi-VN" sz="3200" b="1" dirty="0">
                <a:solidFill>
                  <a:srgbClr val="0000FF"/>
                </a:solidFill>
                <a:latin typeface="Times New Roman" pitchFamily="18" charset="0"/>
                <a:cs typeface="Times New Roman" pitchFamily="18" charset="0"/>
              </a:rPr>
              <a:t>Dù làm nghề nào thì </a:t>
            </a:r>
            <a:r>
              <a:rPr lang="en-US" sz="3200" b="1" dirty="0" err="1">
                <a:solidFill>
                  <a:srgbClr val="0000FF"/>
                </a:solidFill>
                <a:latin typeface="Times New Roman" pitchFamily="18" charset="0"/>
                <a:cs typeface="Times New Roman" pitchFamily="18" charset="0"/>
              </a:rPr>
              <a:t>người</a:t>
            </a:r>
            <a:r>
              <a:rPr lang="en-US" sz="3200" b="1" dirty="0">
                <a:solidFill>
                  <a:srgbClr val="0000FF"/>
                </a:solidFill>
                <a:latin typeface="Times New Roman" pitchFamily="18" charset="0"/>
                <a:cs typeface="Times New Roman" pitchFamily="18" charset="0"/>
              </a:rPr>
              <a:t> </a:t>
            </a:r>
            <a:r>
              <a:rPr lang="vi-VN" sz="3200" b="1" dirty="0">
                <a:solidFill>
                  <a:srgbClr val="0000FF"/>
                </a:solidFill>
                <a:latin typeface="Times New Roman" pitchFamily="18" charset="0"/>
                <a:cs typeface="Times New Roman" pitchFamily="18" charset="0"/>
              </a:rPr>
              <a:t>lao động cũng phải có các PC,NL:</a:t>
            </a:r>
          </a:p>
          <a:p>
            <a:r>
              <a:rPr lang="en-US" sz="3200" b="1" dirty="0" err="1">
                <a:solidFill>
                  <a:srgbClr val="0000FF"/>
                </a:solidFill>
                <a:latin typeface="Times New Roman" pitchFamily="18" charset="0"/>
                <a:cs typeface="Times New Roman" pitchFamily="18" charset="0"/>
              </a:rPr>
              <a:t>Trách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nhiệm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chăm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chỉ</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trung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thực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nhiệt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tình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tuân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thủ</a:t>
            </a:r>
            <a:r>
              <a:rPr lang="en-US" sz="3200" b="1" dirty="0">
                <a:solidFill>
                  <a:srgbClr val="0000FF"/>
                </a:solidFill>
                <a:latin typeface="Times New Roman" pitchFamily="18" charset="0"/>
                <a:cs typeface="Times New Roman" pitchFamily="18" charset="0"/>
              </a:rPr>
              <a:t> an </a:t>
            </a:r>
            <a:r>
              <a:rPr lang="en-US" sz="3200" b="1" dirty="0" err="1">
                <a:solidFill>
                  <a:srgbClr val="0000FF"/>
                </a:solidFill>
                <a:latin typeface="Times New Roman" pitchFamily="18" charset="0"/>
                <a:cs typeface="Times New Roman" pitchFamily="18" charset="0"/>
              </a:rPr>
              <a:t>toàn</a:t>
            </a:r>
            <a:endParaRPr lang="vi-VN" sz="3200" b="1" dirty="0">
              <a:solidFill>
                <a:srgbClr val="0000FF"/>
              </a:solidFill>
              <a:latin typeface="Times New Roman" pitchFamily="18" charset="0"/>
              <a:cs typeface="Times New Roman" pitchFamily="18" charset="0"/>
            </a:endParaRPr>
          </a:p>
          <a:p>
            <a:r>
              <a:rPr lang="en-US" sz="3200" b="1" dirty="0">
                <a:solidFill>
                  <a:srgbClr val="0000FF"/>
                </a:solidFill>
                <a:latin typeface="Times New Roman" pitchFamily="18" charset="0"/>
                <a:cs typeface="Times New Roman" pitchFamily="18" charset="0"/>
              </a:rPr>
              <a:t> lao </a:t>
            </a:r>
            <a:r>
              <a:rPr lang="en-US" sz="3200" b="1" dirty="0" err="1">
                <a:solidFill>
                  <a:srgbClr val="0000FF"/>
                </a:solidFill>
                <a:latin typeface="Times New Roman" pitchFamily="18" charset="0"/>
                <a:cs typeface="Times New Roman" pitchFamily="18" charset="0"/>
              </a:rPr>
              <a:t>động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đảm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bảo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quy</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trình</a:t>
            </a:r>
            <a:r>
              <a:rPr lang="en-US" sz="3200" b="1" dirty="0">
                <a:solidFill>
                  <a:srgbClr val="0000FF"/>
                </a:solidFill>
                <a:latin typeface="Times New Roman" pitchFamily="18" charset="0"/>
                <a:cs typeface="Times New Roman" pitchFamily="18" charset="0"/>
              </a:rPr>
              <a:t> lao </a:t>
            </a:r>
            <a:r>
              <a:rPr lang="en-US" sz="3200" b="1" dirty="0" err="1">
                <a:solidFill>
                  <a:srgbClr val="0000FF"/>
                </a:solidFill>
                <a:latin typeface="Times New Roman" pitchFamily="18" charset="0"/>
                <a:cs typeface="Times New Roman" pitchFamily="18" charset="0"/>
              </a:rPr>
              <a:t>động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hiểu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biết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về</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công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việc</a:t>
            </a:r>
            <a:r>
              <a:rPr lang="en-US" sz="3200" b="1" dirty="0">
                <a:solidFill>
                  <a:srgbClr val="0000FF"/>
                </a:solidFill>
                <a:latin typeface="Times New Roman" pitchFamily="18" charset="0"/>
                <a:cs typeface="Times New Roman" pitchFamily="18" charset="0"/>
              </a:rPr>
              <a:t> </a:t>
            </a:r>
            <a:endParaRPr lang="vi-VN" sz="3200" b="1" dirty="0">
              <a:solidFill>
                <a:srgbClr val="0000FF"/>
              </a:solidFill>
              <a:latin typeface="Times New Roman" pitchFamily="18" charset="0"/>
              <a:cs typeface="Times New Roman" pitchFamily="18" charset="0"/>
            </a:endParaRPr>
          </a:p>
          <a:p>
            <a:r>
              <a:rPr lang="en-US" sz="3200" b="1" dirty="0" err="1">
                <a:solidFill>
                  <a:srgbClr val="0000FF"/>
                </a:solidFill>
                <a:latin typeface="Times New Roman" pitchFamily="18" charset="0"/>
                <a:cs typeface="Times New Roman" pitchFamily="18" charset="0"/>
              </a:rPr>
              <a:t>của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mình</a:t>
            </a:r>
            <a:r>
              <a:rPr lang="en-US" sz="3200" b="1" dirty="0">
                <a:solidFill>
                  <a:srgbClr val="0000FF"/>
                </a:solidFill>
                <a:latin typeface="Times New Roman" pitchFamily="18" charset="0"/>
                <a:cs typeface="Times New Roman" pitchFamily="18" charset="0"/>
              </a:rPr>
              <a:t>...</a:t>
            </a:r>
            <a:endParaRPr lang="vi-VN"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296084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82782" y="-1386168"/>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571002" y="-398549"/>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4" name="Rectangle 23"/>
          <p:cNvSpPr/>
          <p:nvPr/>
        </p:nvSpPr>
        <p:spPr>
          <a:xfrm>
            <a:off x="733727" y="2416602"/>
            <a:ext cx="11172305" cy="1544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3010D2"/>
              </a:solidFill>
              <a:latin typeface="Times New Roman" panose="02020603050405020304" pitchFamily="18" charset="0"/>
              <a:cs typeface="Times New Roman" panose="02020603050405020304" pitchFamily="18" charset="0"/>
            </a:endParaRPr>
          </a:p>
        </p:txBody>
      </p:sp>
      <p:graphicFrame>
        <p:nvGraphicFramePr>
          <p:cNvPr id="27" name="Object 7"/>
          <p:cNvGraphicFramePr>
            <a:graphicFrameLocks noChangeAspect="1"/>
          </p:cNvGraphicFramePr>
          <p:nvPr>
            <p:extLst>
              <p:ext uri="{D42A27DB-BD31-4B8C-83A1-F6EECF244321}">
                <p14:modId xmlns:p14="http://schemas.microsoft.com/office/powerpoint/2010/main" val="2367645819"/>
              </p:ext>
            </p:extLst>
          </p:nvPr>
        </p:nvGraphicFramePr>
        <p:xfrm>
          <a:off x="49516" y="4801322"/>
          <a:ext cx="3496259" cy="2056678"/>
        </p:xfrm>
        <a:graphic>
          <a:graphicData uri="http://schemas.openxmlformats.org/presentationml/2006/ole">
            <mc:AlternateContent xmlns:mc="http://schemas.openxmlformats.org/markup-compatibility/2006">
              <mc:Choice xmlns:v="urn:schemas-microsoft-com:vml" Requires="v">
                <p:oleObj spid="_x0000_s17440" name="Clip" r:id="rId4" imgW="3531960" imgH="4445640" progId="MS_ClipArt_Gallery.2">
                  <p:embed/>
                </p:oleObj>
              </mc:Choice>
              <mc:Fallback>
                <p:oleObj name="Clip" r:id="rId4" imgW="3531960" imgH="4445640" progId="MS_ClipArt_Gallery.2">
                  <p:embed/>
                  <p:pic>
                    <p:nvPicPr>
                      <p:cNvPr id="27"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16" y="4801322"/>
                        <a:ext cx="3496259" cy="2056678"/>
                      </a:xfrm>
                      <a:prstGeom prst="rect">
                        <a:avLst/>
                      </a:prstGeom>
                      <a:noFill/>
                      <a:ln>
                        <a:noFill/>
                      </a:ln>
                      <a:effectLst/>
                    </p:spPr>
                  </p:pic>
                </p:oleObj>
              </mc:Fallback>
            </mc:AlternateContent>
          </a:graphicData>
        </a:graphic>
      </p:graphicFrame>
      <p:sp>
        <p:nvSpPr>
          <p:cNvPr id="2" name="Rectangle 1"/>
          <p:cNvSpPr/>
          <p:nvPr/>
        </p:nvSpPr>
        <p:spPr>
          <a:xfrm>
            <a:off x="1468106" y="223277"/>
            <a:ext cx="9070652" cy="830997"/>
          </a:xfrm>
          <a:prstGeom prst="rect">
            <a:avLst/>
          </a:prstGeom>
        </p:spPr>
        <p:txBody>
          <a:bodyPr wrap="square">
            <a:spAutoFit/>
          </a:bodyPr>
          <a:lstStyle/>
          <a:p>
            <a:pPr algn="ctr"/>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 LUYỆN PHẨM CHẤT, NĂNG LỰC PHÙ HỢP VỚI ĐỊNH HƯỚNG NGHỀ NGHIỆP</a:t>
            </a:r>
            <a:endPar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sp>
        <p:nvSpPr>
          <p:cNvPr id="17" name="Down Ribbon 5">
            <a:extLst>
              <a:ext uri="{FF2B5EF4-FFF2-40B4-BE49-F238E27FC236}">
                <a16:creationId xmlns:a16="http://schemas.microsoft.com/office/drawing/2014/main" id="{823D6861-9054-4D6C-8B1F-68C7DDBF78D0}"/>
              </a:ext>
            </a:extLst>
          </p:cNvPr>
          <p:cNvSpPr/>
          <p:nvPr/>
        </p:nvSpPr>
        <p:spPr>
          <a:xfrm>
            <a:off x="1822367" y="1328699"/>
            <a:ext cx="9211373" cy="973990"/>
          </a:xfrm>
          <a:prstGeom prst="ribbon">
            <a:avLst/>
          </a:prstGeom>
        </p:spPr>
        <p:style>
          <a:lnRef idx="3">
            <a:schemeClr val="lt1"/>
          </a:lnRef>
          <a:fillRef idx="1">
            <a:schemeClr val="accent6"/>
          </a:fillRef>
          <a:effectRef idx="1">
            <a:schemeClr val="accent6"/>
          </a:effectRef>
          <a:fontRef idx="minor">
            <a:schemeClr val="lt1"/>
          </a:fontRef>
        </p:style>
        <p:txBody>
          <a:bodyPr rtlCol="0" anchor="ctr"/>
          <a:lstStyle/>
          <a:p>
            <a:pPr lvl="0" algn="ctr"/>
            <a:r>
              <a:rPr lang="vi-VN" sz="3600" b="1"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Arial"/>
              </a:rPr>
              <a:t>VẬN DỤNG</a:t>
            </a:r>
            <a:endParaRPr lang="en-US" sz="3600" b="1"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Arial"/>
            </a:endParaRPr>
          </a:p>
        </p:txBody>
      </p:sp>
      <p:sp>
        <p:nvSpPr>
          <p:cNvPr id="18" name="AutoShape 11">
            <a:extLst>
              <a:ext uri="{FF2B5EF4-FFF2-40B4-BE49-F238E27FC236}">
                <a16:creationId xmlns:a16="http://schemas.microsoft.com/office/drawing/2014/main" id="{6AE5D71A-37C8-40AB-9309-D40C01F866D2}"/>
              </a:ext>
            </a:extLst>
          </p:cNvPr>
          <p:cNvSpPr>
            <a:spLocks noChangeArrowheads="1"/>
          </p:cNvSpPr>
          <p:nvPr/>
        </p:nvSpPr>
        <p:spPr bwMode="auto">
          <a:xfrm>
            <a:off x="497800" y="2597684"/>
            <a:ext cx="10381064" cy="1039597"/>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vi-VN" sz="2800" b="1" dirty="0">
                <a:latin typeface="Times New Roman" panose="02020603050405020304" pitchFamily="18" charset="0"/>
                <a:cs typeface="Times New Roman" panose="02020603050405020304" pitchFamily="18" charset="0"/>
              </a:rPr>
              <a:t>Thực hành tìm hiểu thông tin về nhóm nghề/nghề em quan tâm</a:t>
            </a:r>
          </a:p>
          <a:p>
            <a:pPr algn="ctr"/>
            <a:r>
              <a:rPr lang="vi-VN" sz="2800" b="1" dirty="0">
                <a:latin typeface="Times New Roman" panose="02020603050405020304" pitchFamily="18" charset="0"/>
                <a:cs typeface="Times New Roman" panose="02020603050405020304" pitchFamily="18" charset="0"/>
              </a:rPr>
              <a:t> (giao nhiệm vụ làm ở nhà)</a:t>
            </a:r>
            <a:endParaRPr lang="vi-VN" sz="2800" b="1" dirty="0">
              <a:solidFill>
                <a:srgbClr val="0000FF"/>
              </a:solidFill>
              <a:latin typeface="Times New Roman" panose="02020603050405020304" pitchFamily="18" charset="0"/>
              <a:cs typeface="Times New Roman" panose="02020603050405020304" pitchFamily="18" charset="0"/>
            </a:endParaRPr>
          </a:p>
        </p:txBody>
      </p:sp>
      <p:sp>
        <p:nvSpPr>
          <p:cNvPr id="20" name="Cloud 19">
            <a:extLst>
              <a:ext uri="{FF2B5EF4-FFF2-40B4-BE49-F238E27FC236}">
                <a16:creationId xmlns:a16="http://schemas.microsoft.com/office/drawing/2014/main" id="{325AF59E-EEFE-4CC8-B62D-0F43E831DF60}"/>
              </a:ext>
            </a:extLst>
          </p:cNvPr>
          <p:cNvSpPr/>
          <p:nvPr/>
        </p:nvSpPr>
        <p:spPr>
          <a:xfrm>
            <a:off x="3476759" y="3913672"/>
            <a:ext cx="5389251" cy="2667858"/>
          </a:xfrm>
          <a:prstGeom prst="cloud">
            <a:avLst/>
          </a:prstGeom>
          <a:solidFill>
            <a:schemeClr val="accent1">
              <a:lumMod val="75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        Em hãy chọn nghề mình yêu thích và chỉ ra những phẩm chất, năng lực cần có ở   nghề đó?</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5209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82782" y="-1386168"/>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571002" y="-398549"/>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476573" y="105837"/>
            <a:ext cx="9070652" cy="830997"/>
          </a:xfrm>
          <a:prstGeom prst="rect">
            <a:avLst/>
          </a:prstGeom>
        </p:spPr>
        <p:txBody>
          <a:bodyPr wrap="square">
            <a:spAutoFit/>
          </a:bodyPr>
          <a:lstStyle/>
          <a:p>
            <a:pPr algn="ctr"/>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 LUYỆN PHẨM CHẤT, NĂNG LỰC PHÙ HỢP VỚI ĐỊNH HƯỚNG NGHỀ NGHIỆP</a:t>
            </a:r>
            <a:endPar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sp>
        <p:nvSpPr>
          <p:cNvPr id="17" name="AutoShape 11">
            <a:extLst>
              <a:ext uri="{FF2B5EF4-FFF2-40B4-BE49-F238E27FC236}">
                <a16:creationId xmlns:a16="http://schemas.microsoft.com/office/drawing/2014/main" id="{DA486FBF-996B-4BC9-B53A-79D69F447B9D}"/>
              </a:ext>
            </a:extLst>
          </p:cNvPr>
          <p:cNvSpPr>
            <a:spLocks noChangeArrowheads="1"/>
          </p:cNvSpPr>
          <p:nvPr/>
        </p:nvSpPr>
        <p:spPr bwMode="auto">
          <a:xfrm>
            <a:off x="402671" y="1466556"/>
            <a:ext cx="11652309" cy="3813323"/>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vi-VN" sz="2800" dirty="0">
                <a:solidFill>
                  <a:srgbClr val="0000FF"/>
                </a:solidFill>
                <a:latin typeface="Times New Roman" panose="02020603050405020304" pitchFamily="18" charset="0"/>
                <a:cs typeface="Times New Roman" panose="02020603050405020304" pitchFamily="18" charset="0"/>
              </a:rPr>
              <a:t>Tham khảo thông tin ngành/nghề mà bản thân quan tâm.</a:t>
            </a:r>
          </a:p>
          <a:p>
            <a:r>
              <a:rPr lang="vi-VN" sz="2800" dirty="0">
                <a:solidFill>
                  <a:srgbClr val="0000FF"/>
                </a:solidFill>
                <a:latin typeface="Times New Roman" panose="02020603050405020304" pitchFamily="18" charset="0"/>
                <a:cs typeface="Times New Roman" panose="02020603050405020304" pitchFamily="18" charset="0"/>
              </a:rPr>
              <a:t> Sau đó xem bản thân đã có gì phù hợp và chưa phù hợp với nhóm nghề/nghề: </a:t>
            </a:r>
            <a:endParaRPr lang="en-US" sz="2800" dirty="0">
              <a:solidFill>
                <a:srgbClr val="0000FF"/>
              </a:solidFill>
              <a:latin typeface="Times New Roman" panose="02020603050405020304" pitchFamily="18" charset="0"/>
              <a:cs typeface="Times New Roman" panose="02020603050405020304" pitchFamily="18" charset="0"/>
            </a:endParaRPr>
          </a:p>
          <a:p>
            <a:r>
              <a:rPr lang="vi-VN" sz="2800" dirty="0">
                <a:solidFill>
                  <a:srgbClr val="0000FF"/>
                </a:solidFill>
                <a:latin typeface="Times New Roman" panose="02020603050405020304" pitchFamily="18" charset="0"/>
                <a:cs typeface="Times New Roman" panose="02020603050405020304" pitchFamily="18" charset="0"/>
              </a:rPr>
              <a:t>+  Clip trên trang https://www.youtube.com/hoặc</a:t>
            </a:r>
            <a:r>
              <a:rPr lang="vi-VN" sz="2800" b="1" dirty="0">
                <a:solidFill>
                  <a:srgbClr val="0000FF"/>
                </a:solidFill>
                <a:latin typeface="Times New Roman" panose="02020603050405020304" pitchFamily="18" charset="0"/>
                <a:cs typeface="Times New Roman" panose="02020603050405020304" pitchFamily="18" charset="0"/>
              </a:rPr>
              <a:t> </a:t>
            </a:r>
          </a:p>
          <a:p>
            <a:r>
              <a:rPr lang="en-US" sz="2800" dirty="0" err="1">
                <a:solidFill>
                  <a:srgbClr val="0000FF"/>
                </a:solidFill>
                <a:latin typeface="Times New Roman" panose="02020603050405020304" pitchFamily="18" charset="0"/>
                <a:cs typeface="Times New Roman" panose="02020603050405020304" pitchFamily="18" charset="0"/>
              </a:rPr>
              <a:t>trắc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nghiệm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nghề</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nghiệp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mã</a:t>
            </a:r>
            <a:r>
              <a:rPr lang="en-US" sz="2800" dirty="0">
                <a:solidFill>
                  <a:srgbClr val="0000FF"/>
                </a:solidFill>
                <a:latin typeface="Times New Roman" panose="02020603050405020304" pitchFamily="18" charset="0"/>
                <a:cs typeface="Times New Roman" panose="02020603050405020304" pitchFamily="18" charset="0"/>
              </a:rPr>
              <a:t> Holland</a:t>
            </a:r>
            <a:r>
              <a:rPr lang="vi-VN"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a:p>
            <a:r>
              <a:rPr lang="vi-VN" sz="2800" dirty="0">
                <a:solidFill>
                  <a:srgbClr val="0000FF"/>
                </a:solidFill>
                <a:latin typeface="Times New Roman" panose="02020603050405020304" pitchFamily="18" charset="0"/>
                <a:cs typeface="Times New Roman" panose="02020603050405020304" pitchFamily="18" charset="0"/>
              </a:rPr>
              <a:t>+ Tìm hiểu những yêu cầu phẩm chất, năng lực người lao động cần có của </a:t>
            </a:r>
          </a:p>
          <a:p>
            <a:r>
              <a:rPr lang="vi-VN" sz="2800" dirty="0">
                <a:solidFill>
                  <a:srgbClr val="0000FF"/>
                </a:solidFill>
                <a:latin typeface="Times New Roman" panose="02020603050405020304" pitchFamily="18" charset="0"/>
                <a:cs typeface="Times New Roman" panose="02020603050405020304" pitchFamily="18" charset="0"/>
              </a:rPr>
              <a:t>nhà tuyển dụng ngành em quan tâm.</a:t>
            </a:r>
            <a:endParaRPr lang="en-US" sz="2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867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82782" y="-1386168"/>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571002" y="-398549"/>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4" name="Rectangle 23"/>
          <p:cNvSpPr/>
          <p:nvPr/>
        </p:nvSpPr>
        <p:spPr>
          <a:xfrm>
            <a:off x="733727" y="2416602"/>
            <a:ext cx="11172305" cy="1544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3010D2"/>
              </a:solidFill>
              <a:latin typeface="Times New Roman" panose="02020603050405020304" pitchFamily="18" charset="0"/>
              <a:cs typeface="Times New Roman" panose="02020603050405020304" pitchFamily="18" charset="0"/>
            </a:endParaRPr>
          </a:p>
        </p:txBody>
      </p:sp>
      <p:graphicFrame>
        <p:nvGraphicFramePr>
          <p:cNvPr id="27" name="Object 7"/>
          <p:cNvGraphicFramePr>
            <a:graphicFrameLocks noChangeAspect="1"/>
          </p:cNvGraphicFramePr>
          <p:nvPr/>
        </p:nvGraphicFramePr>
        <p:xfrm>
          <a:off x="49516" y="4801322"/>
          <a:ext cx="3496259" cy="2056678"/>
        </p:xfrm>
        <a:graphic>
          <a:graphicData uri="http://schemas.openxmlformats.org/presentationml/2006/ole">
            <mc:AlternateContent xmlns:mc="http://schemas.openxmlformats.org/markup-compatibility/2006">
              <mc:Choice xmlns:v="urn:schemas-microsoft-com:vml" Requires="v">
                <p:oleObj spid="_x0000_s18461" name="Clip" r:id="rId4" imgW="3531960" imgH="4445640" progId="MS_ClipArt_Gallery.2">
                  <p:embed/>
                </p:oleObj>
              </mc:Choice>
              <mc:Fallback>
                <p:oleObj name="Clip" r:id="rId4" imgW="3531960" imgH="4445640" progId="MS_ClipArt_Gallery.2">
                  <p:embed/>
                  <p:pic>
                    <p:nvPicPr>
                      <p:cNvPr id="27"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16" y="4801322"/>
                        <a:ext cx="3496259" cy="2056678"/>
                      </a:xfrm>
                      <a:prstGeom prst="rect">
                        <a:avLst/>
                      </a:prstGeom>
                      <a:noFill/>
                      <a:ln>
                        <a:noFill/>
                      </a:ln>
                      <a:effectLst/>
                    </p:spPr>
                  </p:pic>
                </p:oleObj>
              </mc:Fallback>
            </mc:AlternateContent>
          </a:graphicData>
        </a:graphic>
      </p:graphicFrame>
      <p:sp>
        <p:nvSpPr>
          <p:cNvPr id="2" name="Rectangle 1"/>
          <p:cNvSpPr/>
          <p:nvPr/>
        </p:nvSpPr>
        <p:spPr>
          <a:xfrm>
            <a:off x="1468106" y="223277"/>
            <a:ext cx="9070652" cy="830997"/>
          </a:xfrm>
          <a:prstGeom prst="rect">
            <a:avLst/>
          </a:prstGeom>
        </p:spPr>
        <p:txBody>
          <a:bodyPr wrap="square">
            <a:spAutoFit/>
          </a:bodyPr>
          <a:lstStyle/>
          <a:p>
            <a:pPr algn="ctr"/>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RÈN LUYỆN PHẨM CHẤT, NĂNG LỰC PHÙ HỢP VỚI ĐỊNH HƯỚNG NGHỀ NGHIỆP</a:t>
            </a:r>
            <a:endPar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285968" y="3681466"/>
            <a:ext cx="10883242" cy="523220"/>
          </a:xfrm>
          <a:prstGeom prst="rect">
            <a:avLst/>
          </a:prstGeom>
        </p:spPr>
        <p:txBody>
          <a:bodyPr wrap="square">
            <a:spAutoFit/>
          </a:bodyPr>
          <a:lstStyle/>
          <a:p>
            <a:endParaRPr lang="vi-VN" sz="2800" b="1" dirty="0">
              <a:solidFill>
                <a:srgbClr val="000000"/>
              </a:solidFill>
              <a:latin typeface="Times New Roman" panose="02020603050405020304" pitchFamily="18" charset="0"/>
              <a:ea typeface="Calibri" panose="020F0502020204030204" pitchFamily="34" charset="0"/>
            </a:endParaRPr>
          </a:p>
        </p:txBody>
      </p:sp>
      <p:sp>
        <p:nvSpPr>
          <p:cNvPr id="17" name="Down Ribbon 5">
            <a:extLst>
              <a:ext uri="{FF2B5EF4-FFF2-40B4-BE49-F238E27FC236}">
                <a16:creationId xmlns:a16="http://schemas.microsoft.com/office/drawing/2014/main" id="{823D6861-9054-4D6C-8B1F-68C7DDBF78D0}"/>
              </a:ext>
            </a:extLst>
          </p:cNvPr>
          <p:cNvSpPr/>
          <p:nvPr/>
        </p:nvSpPr>
        <p:spPr>
          <a:xfrm>
            <a:off x="125777" y="2319137"/>
            <a:ext cx="11478790" cy="2428239"/>
          </a:xfrm>
          <a:prstGeom prst="ribbon">
            <a:avLst/>
          </a:prstGeom>
        </p:spPr>
        <p:style>
          <a:lnRef idx="3">
            <a:schemeClr val="lt1"/>
          </a:lnRef>
          <a:fillRef idx="1">
            <a:schemeClr val="accent6"/>
          </a:fillRef>
          <a:effectRef idx="1">
            <a:schemeClr val="accent6"/>
          </a:effectRef>
          <a:fontRef idx="minor">
            <a:schemeClr val="lt1"/>
          </a:fontRef>
        </p:style>
        <p:txBody>
          <a:bodyPr rtlCol="0" anchor="ctr"/>
          <a:lstStyle/>
          <a:p>
            <a:pPr lvl="0" algn="ctr"/>
            <a:r>
              <a:rPr lang="vi-VN" sz="3600" b="1"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Arial"/>
              </a:rPr>
              <a:t>“VIẾT RA MƠ ƯỚC </a:t>
            </a:r>
          </a:p>
          <a:p>
            <a:pPr lvl="0" algn="ctr"/>
            <a:r>
              <a:rPr lang="vi-VN" sz="3600" b="1"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Arial"/>
              </a:rPr>
              <a:t>CỦA MÌNH” </a:t>
            </a:r>
            <a:endParaRPr lang="en-US" sz="3600" b="1"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Arial"/>
            </a:endParaRPr>
          </a:p>
        </p:txBody>
      </p:sp>
    </p:spTree>
    <p:extLst>
      <p:ext uri="{BB962C8B-B14F-4D97-AF65-F5344CB8AC3E}">
        <p14:creationId xmlns:p14="http://schemas.microsoft.com/office/powerpoint/2010/main" val="343634719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ình luận">
            <a:hlinkClick r:id="" action="ppaction://media"/>
            <a:extLst>
              <a:ext uri="{FF2B5EF4-FFF2-40B4-BE49-F238E27FC236}">
                <a16:creationId xmlns:a16="http://schemas.microsoft.com/office/drawing/2014/main" id="{7604C09C-EC37-41A6-8604-83547A9E27A3}"/>
              </a:ext>
            </a:extLst>
          </p:cNvPr>
          <p:cNvPicPr>
            <a:picLocks noChangeAspect="1"/>
          </p:cNvPicPr>
          <p:nvPr>
            <a:videoFile r:link="rId1"/>
            <p:extLst>
              <p:ext uri="{DAA4B4D4-6D71-4841-9C94-3DE7FCFB9230}">
                <p14:media xmlns:p14="http://schemas.microsoft.com/office/powerpoint/2010/main" r:embed="rId2">
                  <p14:trim st="18578" end="19644"/>
                </p14:media>
              </p:ext>
            </p:extLst>
          </p:nvPr>
        </p:nvPicPr>
        <p:blipFill>
          <a:blip r:embed="rId4"/>
          <a:stretch>
            <a:fillRect/>
          </a:stretch>
        </p:blipFill>
        <p:spPr>
          <a:xfrm>
            <a:off x="195399" y="0"/>
            <a:ext cx="11996601" cy="6492242"/>
          </a:xfrm>
          <a:prstGeom prst="rect">
            <a:avLst/>
          </a:prstGeom>
        </p:spPr>
      </p:pic>
    </p:spTree>
    <p:extLst>
      <p:ext uri="{BB962C8B-B14F-4D97-AF65-F5344CB8AC3E}">
        <p14:creationId xmlns:p14="http://schemas.microsoft.com/office/powerpoint/2010/main" val="132205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1"/>
          <p:cNvSpPr/>
          <p:nvPr/>
        </p:nvSpPr>
        <p:spPr>
          <a:xfrm>
            <a:off x="-172718" y="-76764"/>
            <a:ext cx="12226622" cy="6858000"/>
          </a:xfrm>
          <a:prstGeom prst="rect">
            <a:avLst/>
          </a:prstGeom>
          <a:solidFill>
            <a:schemeClr val="lt2"/>
          </a:solidFill>
          <a:ln>
            <a:noFill/>
          </a:ln>
        </p:spPr>
        <p:txBody>
          <a:bodyPr spcFirstLastPara="1" wrap="square" lIns="91425" tIns="45700" rIns="91425" bIns="45700" anchor="ctr" anchorCtr="0">
            <a:noAutofit/>
          </a:bodyPr>
          <a:lstStyle/>
          <a:p>
            <a:pPr algn="ctr"/>
            <a:r>
              <a:rPr lang="en-US"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HOẠT ĐỘNG TRẢI NGHIỆM, HƯỚNG NGHIỆP 7</a:t>
            </a:r>
          </a:p>
        </p:txBody>
      </p:sp>
      <p:sp>
        <p:nvSpPr>
          <p:cNvPr id="100" name="Google Shape;100;p41"/>
          <p:cNvSpPr/>
          <p:nvPr/>
        </p:nvSpPr>
        <p:spPr>
          <a:xfrm rot="2700000">
            <a:off x="-1250425" y="-2324804"/>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262274" y="-568062"/>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 name="Google Shape;106;p41"/>
          <p:cNvSpPr/>
          <p:nvPr/>
        </p:nvSpPr>
        <p:spPr>
          <a:xfrm rot="2700000">
            <a:off x="3124198" y="734310"/>
            <a:ext cx="5389379" cy="5389379"/>
          </a:xfrm>
          <a:custGeom>
            <a:avLst/>
            <a:gdLst/>
            <a:ahLst/>
            <a:cxnLst/>
            <a:rect l="l" t="t" r="r" b="b"/>
            <a:pathLst>
              <a:path w="5389379" h="5389379" extrusionOk="0">
                <a:moveTo>
                  <a:pt x="0" y="540040"/>
                </a:moveTo>
                <a:lnTo>
                  <a:pt x="540040" y="0"/>
                </a:lnTo>
                <a:lnTo>
                  <a:pt x="5389379" y="0"/>
                </a:lnTo>
                <a:lnTo>
                  <a:pt x="5389379" y="4838655"/>
                </a:lnTo>
                <a:lnTo>
                  <a:pt x="4838655" y="5389379"/>
                </a:lnTo>
                <a:lnTo>
                  <a:pt x="0" y="5389379"/>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4" name="Rectangle 23"/>
          <p:cNvSpPr/>
          <p:nvPr/>
        </p:nvSpPr>
        <p:spPr>
          <a:xfrm>
            <a:off x="1293729" y="2752192"/>
            <a:ext cx="9116504" cy="113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6" name="Picture 6" descr="FLOWERS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2211" y="4654393"/>
            <a:ext cx="2112714" cy="18132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7" name="Object 7"/>
          <p:cNvGraphicFramePr>
            <a:graphicFrameLocks noChangeAspect="1"/>
          </p:cNvGraphicFramePr>
          <p:nvPr>
            <p:extLst>
              <p:ext uri="{D42A27DB-BD31-4B8C-83A1-F6EECF244321}">
                <p14:modId xmlns:p14="http://schemas.microsoft.com/office/powerpoint/2010/main" val="2262898016"/>
              </p:ext>
            </p:extLst>
          </p:nvPr>
        </p:nvGraphicFramePr>
        <p:xfrm>
          <a:off x="-1125393" y="4519421"/>
          <a:ext cx="2048849" cy="2458619"/>
        </p:xfrm>
        <a:graphic>
          <a:graphicData uri="http://schemas.openxmlformats.org/presentationml/2006/ole">
            <mc:AlternateContent xmlns:mc="http://schemas.openxmlformats.org/markup-compatibility/2006">
              <mc:Choice xmlns:v="urn:schemas-microsoft-com:vml" Requires="v">
                <p:oleObj spid="_x0000_s11298" name="Clip" r:id="rId5" imgW="3531960" imgH="4445640" progId="MS_ClipArt_Gallery.2">
                  <p:embed/>
                </p:oleObj>
              </mc:Choice>
              <mc:Fallback>
                <p:oleObj name="Clip" r:id="rId5" imgW="3531960" imgH="4445640" progId="MS_ClipArt_Gallery.2">
                  <p:embed/>
                  <p:pic>
                    <p:nvPicPr>
                      <p:cNvPr id="2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5393" y="4519421"/>
                        <a:ext cx="2048849" cy="2458619"/>
                      </a:xfrm>
                      <a:prstGeom prst="rect">
                        <a:avLst/>
                      </a:prstGeom>
                      <a:noFill/>
                      <a:ln>
                        <a:noFill/>
                      </a:ln>
                      <a:effectLst/>
                    </p:spPr>
                  </p:pic>
                </p:oleObj>
              </mc:Fallback>
            </mc:AlternateContent>
          </a:graphicData>
        </a:graphic>
      </p:graphicFrame>
      <p:sp>
        <p:nvSpPr>
          <p:cNvPr id="2" name="Rectangle 1"/>
          <p:cNvSpPr/>
          <p:nvPr/>
        </p:nvSpPr>
        <p:spPr>
          <a:xfrm>
            <a:off x="594120" y="1603515"/>
            <a:ext cx="9935506" cy="2123658"/>
          </a:xfrm>
          <a:prstGeom prst="rect">
            <a:avLst/>
          </a:prstGeom>
        </p:spPr>
        <p:txBody>
          <a:bodyPr wrap="square">
            <a:spAutoFit/>
          </a:bodyPr>
          <a:lstStyle/>
          <a:p>
            <a:pPr algn="ctr"/>
            <a:endParaRPr lang="vi-VN" sz="44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vi-VN" sz="44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XIN CHÂN THÀNH CẢM ƠN THẦY CÔ VÀ CÁC EM.	```</a:t>
            </a:r>
            <a:endParaRPr lang="en-US" sz="44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1EB2A8-D154-4A1E-BB70-30226DDC483A}"/>
              </a:ext>
            </a:extLst>
          </p:cNvPr>
          <p:cNvPicPr>
            <a:picLocks noChangeAspect="1"/>
          </p:cNvPicPr>
          <p:nvPr/>
        </p:nvPicPr>
        <p:blipFill>
          <a:blip r:embed="rId7"/>
          <a:stretch>
            <a:fillRect/>
          </a:stretch>
        </p:blipFill>
        <p:spPr>
          <a:xfrm>
            <a:off x="37696" y="0"/>
            <a:ext cx="12154304" cy="6858000"/>
          </a:xfrm>
          <a:prstGeom prst="rect">
            <a:avLst/>
          </a:prstGeom>
        </p:spPr>
      </p:pic>
      <p:sp>
        <p:nvSpPr>
          <p:cNvPr id="56324" name="Rectangle 4"/>
          <p:cNvSpPr>
            <a:spLocks noChangeArrowheads="1"/>
          </p:cNvSpPr>
          <p:nvPr/>
        </p:nvSpPr>
        <p:spPr bwMode="auto">
          <a:xfrm>
            <a:off x="2743200" y="5105400"/>
            <a:ext cx="304800" cy="381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hlink"/>
            </a:solidFill>
            <a:miter lim="800000"/>
            <a:headEnd/>
            <a:tailEnd/>
          </a:ln>
          <a:effectLst/>
        </p:spPr>
        <p:txBody>
          <a:bodyPr wrap="none" anchor="ctr"/>
          <a:lstStyle/>
          <a:p>
            <a:pPr algn="ctr" eaLnBrk="1" hangingPunct="1">
              <a:defRPr/>
            </a:pPr>
            <a:endParaRPr lang="en-US" b="1">
              <a:solidFill>
                <a:srgbClr val="000000"/>
              </a:solidFill>
              <a:latin typeface="Arial" charset="0"/>
              <a:cs typeface="Arial" charset="0"/>
            </a:endParaRPr>
          </a:p>
        </p:txBody>
      </p:sp>
      <p:sp>
        <p:nvSpPr>
          <p:cNvPr id="5123" name="Rectangle 54"/>
          <p:cNvSpPr>
            <a:spLocks noChangeArrowheads="1"/>
          </p:cNvSpPr>
          <p:nvPr/>
        </p:nvSpPr>
        <p:spPr bwMode="auto">
          <a:xfrm>
            <a:off x="4953000" y="4343400"/>
            <a:ext cx="3962400" cy="1219200"/>
          </a:xfrm>
          <a:prstGeom prst="rect">
            <a:avLst/>
          </a:prstGeom>
          <a:gradFill rotWithShape="1">
            <a:gsLst>
              <a:gs pos="0">
                <a:srgbClr val="8990D7">
                  <a:alpha val="42000"/>
                </a:srgbClr>
              </a:gs>
              <a:gs pos="100000">
                <a:srgbClr val="DAFF8F"/>
              </a:gs>
            </a:gsLst>
            <a:path path="shape">
              <a:fillToRect l="50000" t="50000" r="50000" b="50000"/>
            </a:path>
          </a:gradFill>
          <a:ln w="9525">
            <a:miter lim="800000"/>
            <a:headEnd/>
            <a:tailEnd/>
          </a:ln>
          <a:scene3d>
            <a:camera prst="legacyObliqueTopRight"/>
            <a:lightRig rig="legacyFlat3" dir="b"/>
          </a:scene3d>
          <a:sp3d extrusionH="430200" prstMaterial="legacyMatte">
            <a:bevelT w="13500" h="13500" prst="angle"/>
            <a:bevelB w="13500" h="13500" prst="angle"/>
            <a:extrusionClr>
              <a:srgbClr val="CCECFF"/>
            </a:extrusionClr>
            <a:contourClr>
              <a:srgbClr val="8990D7"/>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600">
              <a:solidFill>
                <a:srgbClr val="000000"/>
              </a:solidFill>
            </a:endParaRPr>
          </a:p>
        </p:txBody>
      </p:sp>
      <p:pic>
        <p:nvPicPr>
          <p:cNvPr id="5125" name="Picture 9" descr="an3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22050" y="-16864"/>
            <a:ext cx="1143000"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AutoShape 11"/>
          <p:cNvSpPr>
            <a:spLocks noChangeArrowheads="1"/>
          </p:cNvSpPr>
          <p:nvPr/>
        </p:nvSpPr>
        <p:spPr bwMode="auto">
          <a:xfrm>
            <a:off x="4838699" y="945356"/>
            <a:ext cx="2483255" cy="852488"/>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defRPr/>
            </a:pPr>
            <a:r>
              <a:rPr lang="vi-VN" altLang="en-US" sz="3600" b="1" dirty="0">
                <a:solidFill>
                  <a:srgbClr val="FF0000"/>
                </a:solidFill>
                <a:latin typeface="Times New Roman" panose="02020603050405020304" pitchFamily="18" charset="0"/>
                <a:cs typeface="Times New Roman" panose="02020603050405020304" pitchFamily="18" charset="0"/>
              </a:rPr>
              <a:t>Giai điệu 1</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5130" name="Picture 38" descr="mouse"/>
          <p:cNvPicPr>
            <a:picLocks noChangeAspect="1" noChangeArrowheads="1" noCrop="1"/>
          </p:cNvPicPr>
          <p:nvPr/>
        </p:nvPicPr>
        <p:blipFill>
          <a:blip r:embed="rId9">
            <a:lum bright="-8000" contrast="-8000"/>
            <a:extLst>
              <a:ext uri="{28A0092B-C50C-407E-A947-70E740481C1C}">
                <a14:useLocalDpi xmlns:a14="http://schemas.microsoft.com/office/drawing/2010/main" val="0"/>
              </a:ext>
            </a:extLst>
          </a:blip>
          <a:srcRect/>
          <a:stretch>
            <a:fillRect/>
          </a:stretch>
        </p:blipFill>
        <p:spPr bwMode="auto">
          <a:xfrm>
            <a:off x="457200" y="6121400"/>
            <a:ext cx="14859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AutoShape 40"/>
          <p:cNvSpPr>
            <a:spLocks noChangeArrowheads="1"/>
          </p:cNvSpPr>
          <p:nvPr/>
        </p:nvSpPr>
        <p:spPr bwMode="auto">
          <a:xfrm>
            <a:off x="6092825" y="3524250"/>
            <a:ext cx="16764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solidFill>
                <a:srgbClr val="000000"/>
              </a:solidFill>
            </a:endParaRPr>
          </a:p>
        </p:txBody>
      </p:sp>
      <p:sp>
        <p:nvSpPr>
          <p:cNvPr id="5132" name="AutoShape 41"/>
          <p:cNvSpPr>
            <a:spLocks noChangeArrowheads="1"/>
          </p:cNvSpPr>
          <p:nvPr/>
        </p:nvSpPr>
        <p:spPr bwMode="auto">
          <a:xfrm>
            <a:off x="6169025" y="3576638"/>
            <a:ext cx="1536700" cy="341312"/>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solidFill>
                <a:srgbClr val="000000"/>
              </a:solidFill>
            </a:endParaRPr>
          </a:p>
        </p:txBody>
      </p:sp>
      <p:sp>
        <p:nvSpPr>
          <p:cNvPr id="12303" name="Text Box 42"/>
          <p:cNvSpPr txBox="1">
            <a:spLocks noChangeArrowheads="1"/>
          </p:cNvSpPr>
          <p:nvPr/>
        </p:nvSpPr>
        <p:spPr bwMode="auto">
          <a:xfrm>
            <a:off x="5981700" y="3511550"/>
            <a:ext cx="161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en-US" sz="2400" b="1" dirty="0">
                <a:solidFill>
                  <a:srgbClr val="CC3300"/>
                </a:solidFill>
                <a:latin typeface="Times New Roman" panose="02020603050405020304" pitchFamily="18" charset="0"/>
                <a:cs typeface="Times New Roman" panose="02020603050405020304" pitchFamily="18" charset="0"/>
              </a:rPr>
              <a:t>   </a:t>
            </a:r>
            <a:r>
              <a:rPr lang="en-US" altLang="en-US" sz="2400" b="1" dirty="0">
                <a:solidFill>
                  <a:srgbClr val="CC3300"/>
                </a:solidFill>
                <a:latin typeface="Times New Roman" panose="02020603050405020304" pitchFamily="18" charset="0"/>
                <a:cs typeface="Times New Roman" panose="02020603050405020304" pitchFamily="18" charset="0"/>
              </a:rPr>
              <a:t>ĐÁP ÁN</a:t>
            </a:r>
          </a:p>
        </p:txBody>
      </p:sp>
      <p:pic>
        <p:nvPicPr>
          <p:cNvPr id="5134" name="Picture 9" descr="an3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889036" y="76760"/>
            <a:ext cx="11430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41" descr="atom">
            <a:hlinkClick r:id="" action="ppaction://noaction"/>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765800" y="265112"/>
            <a:ext cx="12096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0" name="AutoShape 42"/>
          <p:cNvSpPr>
            <a:spLocks noChangeArrowheads="1"/>
          </p:cNvSpPr>
          <p:nvPr/>
        </p:nvSpPr>
        <p:spPr bwMode="auto">
          <a:xfrm>
            <a:off x="9410700" y="3810000"/>
            <a:ext cx="1489075" cy="1905000"/>
          </a:xfrm>
          <a:prstGeom prst="cloudCallout">
            <a:avLst>
              <a:gd name="adj1" fmla="val 248958"/>
              <a:gd name="adj2" fmla="val 83167"/>
            </a:avLst>
          </a:prstGeom>
          <a:solidFill>
            <a:srgbClr val="FFFF99"/>
          </a:solidFill>
          <a:ln w="9525">
            <a:noFill/>
            <a:round/>
            <a:headEnd/>
            <a:tailEnd/>
          </a:ln>
          <a:effectLst/>
        </p:spPr>
        <p:txBody>
          <a:bodyPr anchor="ctr"/>
          <a:lstStyle/>
          <a:p>
            <a:pPr algn="ctr" eaLnBrk="1" hangingPunct="1">
              <a:defRPr/>
            </a:pPr>
            <a:r>
              <a:rPr lang="en-US" sz="2800" b="1" i="1" dirty="0">
                <a:solidFill>
                  <a:srgbClr val="0000CC"/>
                </a:solidFill>
                <a:latin typeface="Times New Roman" panose="02020603050405020304" pitchFamily="18" charset="0"/>
                <a:cs typeface="Times New Roman" panose="02020603050405020304" pitchFamily="18" charset="0"/>
              </a:rPr>
              <a:t>5</a:t>
            </a:r>
            <a:r>
              <a:rPr lang="vi-VN" sz="2800" b="1" i="1" dirty="0">
                <a:solidFill>
                  <a:srgbClr val="0000CC"/>
                </a:solidFill>
                <a:latin typeface="Times New Roman" panose="02020603050405020304" pitchFamily="18" charset="0"/>
                <a:cs typeface="Times New Roman" panose="02020603050405020304" pitchFamily="18" charset="0"/>
              </a:rPr>
              <a:t> giây</a:t>
            </a:r>
            <a:endParaRPr lang="en-US" sz="2800" b="1" i="1" dirty="0">
              <a:solidFill>
                <a:srgbClr val="0000CC"/>
              </a:solidFill>
              <a:latin typeface="Times New Roman" panose="02020603050405020304" pitchFamily="18" charset="0"/>
              <a:cs typeface="Times New Roman" panose="02020603050405020304" pitchFamily="18" charset="0"/>
            </a:endParaRPr>
          </a:p>
          <a:p>
            <a:pPr algn="ctr" eaLnBrk="1" hangingPunct="1">
              <a:defRPr/>
            </a:pPr>
            <a:r>
              <a:rPr lang="en-US" sz="2800" b="1" i="1" dirty="0" err="1">
                <a:solidFill>
                  <a:srgbClr val="0000CC"/>
                </a:solidFill>
                <a:latin typeface="Times New Roman" panose="02020603050405020304" pitchFamily="18" charset="0"/>
                <a:cs typeface="Times New Roman" panose="02020603050405020304" pitchFamily="18" charset="0"/>
              </a:rPr>
              <a:t>bắt</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đầu</a:t>
            </a:r>
            <a:endParaRPr lang="en-US" sz="2800" b="1" i="1" dirty="0">
              <a:solidFill>
                <a:srgbClr val="0000CC"/>
              </a:solidFill>
              <a:latin typeface="Times New Roman" panose="02020603050405020304" pitchFamily="18" charset="0"/>
              <a:cs typeface="Times New Roman" panose="02020603050405020304" pitchFamily="18" charset="0"/>
            </a:endParaRPr>
          </a:p>
        </p:txBody>
      </p:sp>
      <p:grpSp>
        <p:nvGrpSpPr>
          <p:cNvPr id="2" name="Group 43"/>
          <p:cNvGrpSpPr>
            <a:grpSpLocks/>
          </p:cNvGrpSpPr>
          <p:nvPr/>
        </p:nvGrpSpPr>
        <p:grpSpPr bwMode="auto">
          <a:xfrm>
            <a:off x="3086100" y="4038600"/>
            <a:ext cx="1774825" cy="1371600"/>
            <a:chOff x="4450" y="0"/>
            <a:chExt cx="1118" cy="1104"/>
          </a:xfrm>
        </p:grpSpPr>
        <p:pic>
          <p:nvPicPr>
            <p:cNvPr id="5207" name="Picture 44"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8" name="AutoShape 4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01s </a:t>
              </a:r>
            </a:p>
          </p:txBody>
        </p:sp>
      </p:grpSp>
      <p:grpSp>
        <p:nvGrpSpPr>
          <p:cNvPr id="3" name="Group 46"/>
          <p:cNvGrpSpPr>
            <a:grpSpLocks/>
          </p:cNvGrpSpPr>
          <p:nvPr/>
        </p:nvGrpSpPr>
        <p:grpSpPr bwMode="auto">
          <a:xfrm>
            <a:off x="3063875" y="4038600"/>
            <a:ext cx="1774825" cy="1371600"/>
            <a:chOff x="4450" y="0"/>
            <a:chExt cx="1118" cy="1104"/>
          </a:xfrm>
        </p:grpSpPr>
        <p:pic>
          <p:nvPicPr>
            <p:cNvPr id="5205" name="Picture 47"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6" name="AutoShape 4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02s </a:t>
              </a:r>
            </a:p>
          </p:txBody>
        </p:sp>
      </p:grpSp>
      <p:grpSp>
        <p:nvGrpSpPr>
          <p:cNvPr id="4" name="Group 49"/>
          <p:cNvGrpSpPr>
            <a:grpSpLocks/>
          </p:cNvGrpSpPr>
          <p:nvPr/>
        </p:nvGrpSpPr>
        <p:grpSpPr bwMode="auto">
          <a:xfrm>
            <a:off x="3086100" y="4038600"/>
            <a:ext cx="1774825" cy="1371600"/>
            <a:chOff x="4450" y="0"/>
            <a:chExt cx="1118" cy="1104"/>
          </a:xfrm>
        </p:grpSpPr>
        <p:pic>
          <p:nvPicPr>
            <p:cNvPr id="5203" name="Picture 50"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4" name="AutoShape 5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03s </a:t>
              </a:r>
            </a:p>
          </p:txBody>
        </p:sp>
      </p:grpSp>
      <p:grpSp>
        <p:nvGrpSpPr>
          <p:cNvPr id="5" name="Group 52"/>
          <p:cNvGrpSpPr>
            <a:grpSpLocks/>
          </p:cNvGrpSpPr>
          <p:nvPr/>
        </p:nvGrpSpPr>
        <p:grpSpPr bwMode="auto">
          <a:xfrm>
            <a:off x="3086100" y="4038600"/>
            <a:ext cx="1774825" cy="1371600"/>
            <a:chOff x="4450" y="0"/>
            <a:chExt cx="1118" cy="1104"/>
          </a:xfrm>
        </p:grpSpPr>
        <p:pic>
          <p:nvPicPr>
            <p:cNvPr id="5201" name="Picture 53"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2" name="AutoShape 5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04s </a:t>
              </a:r>
            </a:p>
          </p:txBody>
        </p:sp>
      </p:grpSp>
      <p:grpSp>
        <p:nvGrpSpPr>
          <p:cNvPr id="6" name="Group 55"/>
          <p:cNvGrpSpPr>
            <a:grpSpLocks/>
          </p:cNvGrpSpPr>
          <p:nvPr/>
        </p:nvGrpSpPr>
        <p:grpSpPr bwMode="auto">
          <a:xfrm>
            <a:off x="3063875" y="4038600"/>
            <a:ext cx="1774825" cy="1371600"/>
            <a:chOff x="4450" y="0"/>
            <a:chExt cx="1118" cy="1104"/>
          </a:xfrm>
        </p:grpSpPr>
        <p:pic>
          <p:nvPicPr>
            <p:cNvPr id="5199" name="Picture 56"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0" name="AutoShape 5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05s </a:t>
              </a:r>
            </a:p>
          </p:txBody>
        </p:sp>
      </p:grpSp>
      <p:sp>
        <p:nvSpPr>
          <p:cNvPr id="5192" name="AutoShape 69"/>
          <p:cNvSpPr>
            <a:spLocks noChangeArrowheads="1"/>
          </p:cNvSpPr>
          <p:nvPr/>
        </p:nvSpPr>
        <p:spPr bwMode="auto">
          <a:xfrm>
            <a:off x="3375025" y="4196108"/>
            <a:ext cx="1371600" cy="962853"/>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dirty="0">
                <a:solidFill>
                  <a:srgbClr val="FF3300"/>
                </a:solidFill>
                <a:latin typeface="Times New Roman" panose="02020603050405020304" pitchFamily="18" charset="0"/>
              </a:rPr>
              <a:t> </a:t>
            </a:r>
          </a:p>
        </p:txBody>
      </p:sp>
      <p:sp>
        <p:nvSpPr>
          <p:cNvPr id="12376" name="AutoShape 88"/>
          <p:cNvSpPr>
            <a:spLocks noChangeArrowheads="1"/>
          </p:cNvSpPr>
          <p:nvPr/>
        </p:nvSpPr>
        <p:spPr bwMode="auto">
          <a:xfrm>
            <a:off x="9486900" y="3657600"/>
            <a:ext cx="1524000" cy="2133600"/>
          </a:xfrm>
          <a:prstGeom prst="cloudCallout">
            <a:avLst>
              <a:gd name="adj1" fmla="val 518440"/>
              <a:gd name="adj2" fmla="val -24630"/>
            </a:avLst>
          </a:prstGeom>
          <a:solidFill>
            <a:srgbClr val="FFFF99"/>
          </a:solidFill>
          <a:ln w="9525">
            <a:noFill/>
            <a:round/>
            <a:headEnd/>
            <a:tailEnd/>
          </a:ln>
          <a:effectLst/>
        </p:spPr>
        <p:txBody>
          <a:bodyPr anchor="ctr"/>
          <a:lstStyle/>
          <a:p>
            <a:pPr algn="ctr" eaLnBrk="1" hangingPunct="1">
              <a:defRPr/>
            </a:pPr>
            <a:r>
              <a:rPr lang="en-US" sz="2400" b="1" i="1" dirty="0">
                <a:solidFill>
                  <a:srgbClr val="0000CC"/>
                </a:solidFill>
                <a:latin typeface="Times New Roman" panose="02020603050405020304" pitchFamily="18" charset="0"/>
                <a:cs typeface="Times New Roman" panose="02020603050405020304" pitchFamily="18" charset="0"/>
              </a:rPr>
              <a:t>5</a:t>
            </a:r>
            <a:r>
              <a:rPr lang="vi-VN" sz="2400" b="1" i="1" dirty="0">
                <a:solidFill>
                  <a:srgbClr val="0000CC"/>
                </a:solidFill>
                <a:latin typeface="Times New Roman" panose="02020603050405020304" pitchFamily="18" charset="0"/>
                <a:cs typeface="Times New Roman" panose="02020603050405020304" pitchFamily="18" charset="0"/>
              </a:rPr>
              <a:t> giây</a:t>
            </a:r>
            <a:r>
              <a:rPr lang="en-US" sz="2400" b="1" i="1" dirty="0">
                <a:solidFill>
                  <a:srgbClr val="0000CC"/>
                </a:solidFill>
                <a:latin typeface="Times New Roman" panose="02020603050405020304" pitchFamily="18" charset="0"/>
                <a:cs typeface="Times New Roman" panose="02020603050405020304" pitchFamily="18" charset="0"/>
              </a:rPr>
              <a:t> </a:t>
            </a:r>
          </a:p>
          <a:p>
            <a:pPr algn="ctr" eaLnBrk="1" hangingPunct="1">
              <a:defRPr/>
            </a:pPr>
            <a:r>
              <a:rPr lang="en-US" sz="2400" b="1" i="1" dirty="0" err="1">
                <a:solidFill>
                  <a:srgbClr val="0000CC"/>
                </a:solidFill>
                <a:latin typeface="Times New Roman" panose="02020603050405020304" pitchFamily="18" charset="0"/>
                <a:cs typeface="Times New Roman" panose="02020603050405020304" pitchFamily="18" charset="0"/>
              </a:rPr>
              <a:t>kết</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thúc</a:t>
            </a:r>
            <a:endParaRPr lang="en-US" sz="2400" b="1" i="1" dirty="0">
              <a:solidFill>
                <a:srgbClr val="0000CC"/>
              </a:solidFill>
              <a:latin typeface="Times New Roman" panose="02020603050405020304" pitchFamily="18" charset="0"/>
              <a:cs typeface="Times New Roman" panose="02020603050405020304" pitchFamily="18" charset="0"/>
            </a:endParaRPr>
          </a:p>
        </p:txBody>
      </p:sp>
      <p:pic>
        <p:nvPicPr>
          <p:cNvPr id="5153" name="Picture 93" descr="Buombay"/>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962400" y="6057900"/>
            <a:ext cx="5715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4" name="Picture 94" descr="atom">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29600" y="6096000"/>
            <a:ext cx="609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Picture 95" descr="690739pesbqr6dqw"/>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819400" y="1524000"/>
            <a:ext cx="533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6" name="Picture 96" descr="690739pesbqr6dqw"/>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298825" y="1484313"/>
            <a:ext cx="762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7" name="Picture 97" descr="690739pesbqr6dqw"/>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525000" y="1447800"/>
            <a:ext cx="83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8" name="Picture 98" descr="690739pesbqr6dqw"/>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991600" y="1447800"/>
            <a:ext cx="838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59" name="Group 99"/>
          <p:cNvGrpSpPr>
            <a:grpSpLocks/>
          </p:cNvGrpSpPr>
          <p:nvPr/>
        </p:nvGrpSpPr>
        <p:grpSpPr bwMode="auto">
          <a:xfrm>
            <a:off x="8915399" y="6096000"/>
            <a:ext cx="2447925" cy="762000"/>
            <a:chOff x="0" y="3552"/>
            <a:chExt cx="1392" cy="768"/>
          </a:xfrm>
        </p:grpSpPr>
        <p:pic>
          <p:nvPicPr>
            <p:cNvPr id="5177" name="Picture 100" descr="67169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0"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8" name="Picture 101" descr="67169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24"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60" name="Group 102"/>
          <p:cNvGrpSpPr>
            <a:grpSpLocks/>
          </p:cNvGrpSpPr>
          <p:nvPr/>
        </p:nvGrpSpPr>
        <p:grpSpPr bwMode="auto">
          <a:xfrm>
            <a:off x="2267607" y="6172200"/>
            <a:ext cx="2075793" cy="685800"/>
            <a:chOff x="0" y="3552"/>
            <a:chExt cx="1392" cy="768"/>
          </a:xfrm>
        </p:grpSpPr>
        <p:pic>
          <p:nvPicPr>
            <p:cNvPr id="5175" name="Picture 103" descr="67169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0"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6" name="Picture 104" descr="67169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24"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61" name="Picture 107" descr="atom">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29600" y="6096000"/>
            <a:ext cx="609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2" name="Picture 108" descr="atom">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76800" y="6121400"/>
            <a:ext cx="609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6" name="AutoShape 12"/>
          <p:cNvSpPr>
            <a:spLocks noChangeArrowheads="1"/>
          </p:cNvSpPr>
          <p:nvPr/>
        </p:nvSpPr>
        <p:spPr bwMode="auto">
          <a:xfrm>
            <a:off x="4975225" y="4343400"/>
            <a:ext cx="3863975" cy="105410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vi-VN" altLang="en-US" sz="4000" b="1" dirty="0">
                <a:solidFill>
                  <a:srgbClr val="FF0000"/>
                </a:solidFill>
                <a:latin typeface="Times New Roman" pitchFamily="18" charset="0"/>
                <a:cs typeface="Arial" charset="0"/>
              </a:rPr>
              <a:t>GIÁO VIÊN</a:t>
            </a:r>
            <a:endParaRPr lang="en-US" altLang="en-US" sz="4000" b="1" dirty="0">
              <a:solidFill>
                <a:srgbClr val="FF0000"/>
              </a:solidFill>
              <a:latin typeface="Times New Roman" pitchFamily="18" charset="0"/>
              <a:cs typeface="Arial" charset="0"/>
            </a:endParaRPr>
          </a:p>
        </p:txBody>
      </p:sp>
      <p:sp>
        <p:nvSpPr>
          <p:cNvPr id="17" name="5-Point Star 16">
            <a:hlinkClick r:id="rId16" action="ppaction://hlinkfile"/>
          </p:cNvPr>
          <p:cNvSpPr/>
          <p:nvPr/>
        </p:nvSpPr>
        <p:spPr>
          <a:xfrm>
            <a:off x="4410075" y="5715000"/>
            <a:ext cx="641350" cy="406400"/>
          </a:xfrm>
          <a:prstGeom prst="star5">
            <a:avLst/>
          </a:prstGeom>
          <a:solidFill>
            <a:srgbClr val="FF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9" name="0324">
            <a:hlinkClick r:id="" action="ppaction://media"/>
            <a:extLst>
              <a:ext uri="{FF2B5EF4-FFF2-40B4-BE49-F238E27FC236}">
                <a16:creationId xmlns:a16="http://schemas.microsoft.com/office/drawing/2014/main" id="{AC9E0D4F-59EE-47C6-9707-31853EBD290D}"/>
              </a:ext>
            </a:extLst>
          </p:cNvPr>
          <p:cNvPicPr>
            <a:picLocks noChangeAspect="1"/>
          </p:cNvPicPr>
          <p:nvPr>
            <a:audioFile r:link="rId1"/>
            <p:extLst>
              <p:ext uri="{DAA4B4D4-6D71-4841-9C94-3DE7FCFB9230}">
                <p14:media xmlns:p14="http://schemas.microsoft.com/office/powerpoint/2010/main" r:embed="rId2">
                  <p14:trim end="68934.1875"/>
                </p14:media>
              </p:ext>
            </p:extLst>
          </p:nvPr>
        </p:nvPicPr>
        <p:blipFill>
          <a:blip r:embed="rId17"/>
          <a:stretch>
            <a:fillRect/>
          </a:stretch>
        </p:blipFill>
        <p:spPr>
          <a:xfrm>
            <a:off x="5086350" y="2260997"/>
            <a:ext cx="406400" cy="406400"/>
          </a:xfrm>
          <a:prstGeom prst="rect">
            <a:avLst/>
          </a:prstGeom>
        </p:spPr>
      </p:pic>
    </p:spTree>
    <p:extLst>
      <p:ext uri="{BB962C8B-B14F-4D97-AF65-F5344CB8AC3E}">
        <p14:creationId xmlns:p14="http://schemas.microsoft.com/office/powerpoint/2010/main" val="581103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4736"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2330"/>
                                        </p:tgtEl>
                                        <p:attrNameLst>
                                          <p:attrName>style.visibility</p:attrName>
                                        </p:attrNameLst>
                                      </p:cBhvr>
                                      <p:to>
                                        <p:strVal val="visible"/>
                                      </p:to>
                                    </p:set>
                                    <p:animEffect transition="in" filter="checkerboard(across)">
                                      <p:cBhvr>
                                        <p:cTn id="11" dur="1000"/>
                                        <p:tgtEl>
                                          <p:spTgt spid="12330"/>
                                        </p:tgtEl>
                                      </p:cBhvr>
                                    </p:animEffect>
                                  </p:childTnLst>
                                  <p:subTnLst>
                                    <p:audio>
                                      <p:cMediaNode vol="0">
                                        <p:cTn display="0" masterRel="sameClick">
                                          <p:stCondLst>
                                            <p:cond evt="begin" delay="0">
                                              <p:tn val="9"/>
                                            </p:cond>
                                          </p:stCondLst>
                                          <p:endCondLst>
                                            <p:cond evt="onStopAudio" delay="0">
                                              <p:tgtEl>
                                                <p:sldTgt/>
                                              </p:tgtEl>
                                            </p:cond>
                                          </p:endCondLst>
                                        </p:cTn>
                                        <p:tgtEl>
                                          <p:sndTgt r:embed="rId4" name="REC04.wav"/>
                                        </p:tgtEl>
                                      </p:cMediaNode>
                                    </p:audio>
                                  </p:subTnLst>
                                </p:cTn>
                              </p:par>
                            </p:childTnLst>
                          </p:cTn>
                        </p:par>
                        <p:par>
                          <p:cTn id="12" fill="hold" nodeType="afterGroup">
                            <p:stCondLst>
                              <p:cond delay="1000"/>
                            </p:stCondLst>
                            <p:childTnLst>
                              <p:par>
                                <p:cTn id="13" presetID="5" presetClass="exit" presetSubtype="10" fill="hold" grpId="1" nodeType="afterEffect">
                                  <p:stCondLst>
                                    <p:cond delay="500"/>
                                  </p:stCondLst>
                                  <p:childTnLst>
                                    <p:animEffect transition="out" filter="checkerboard(across)">
                                      <p:cBhvr>
                                        <p:cTn id="14" dur="500"/>
                                        <p:tgtEl>
                                          <p:spTgt spid="12330"/>
                                        </p:tgtEl>
                                      </p:cBhvr>
                                    </p:animEffect>
                                    <p:set>
                                      <p:cBhvr>
                                        <p:cTn id="15" dur="1" fill="hold">
                                          <p:stCondLst>
                                            <p:cond delay="499"/>
                                          </p:stCondLst>
                                        </p:cTn>
                                        <p:tgtEl>
                                          <p:spTgt spid="12330"/>
                                        </p:tgtEl>
                                        <p:attrNameLst>
                                          <p:attrName>style.visibility</p:attrName>
                                        </p:attrNameLst>
                                      </p:cBhvr>
                                      <p:to>
                                        <p:strVal val="hidden"/>
                                      </p:to>
                                    </p:set>
                                  </p:childTnLst>
                                  <p:subTnLst>
                                    <p:audio>
                                      <p:cMediaNode vol="7000">
                                        <p:cTn display="0" masterRel="sameClick">
                                          <p:stCondLst>
                                            <p:cond evt="begin" delay="0">
                                              <p:tn val="13"/>
                                            </p:cond>
                                          </p:stCondLst>
                                          <p:endCondLst>
                                            <p:cond evt="onStopAudio" delay="0">
                                              <p:tgtEl>
                                                <p:sldTgt/>
                                              </p:tgtEl>
                                            </p:cond>
                                          </p:endCondLst>
                                        </p:cTn>
                                        <p:tgtEl>
                                          <p:sndTgt r:embed="rId4" name="REC04.wav"/>
                                        </p:tgtEl>
                                      </p:cMediaNode>
                                    </p:audio>
                                  </p:subTnLst>
                                </p:cTn>
                              </p:par>
                            </p:childTnLst>
                          </p:cTn>
                        </p:par>
                        <p:par>
                          <p:cTn id="16" fill="hold" nodeType="afterGroup">
                            <p:stCondLst>
                              <p:cond delay="2000"/>
                            </p:stCondLst>
                            <p:childTnLst>
                              <p:par>
                                <p:cTn id="17" presetID="1" presetClass="entr" presetSubtype="0" fill="hold" nodeType="afterEffect">
                                  <p:stCondLst>
                                    <p:cond delay="1000"/>
                                  </p:stCondLst>
                                  <p:childTnLst>
                                    <p:set>
                                      <p:cBhvr>
                                        <p:cTn id="18"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17"/>
                                            </p:cond>
                                          </p:stCondLst>
                                          <p:endCondLst>
                                            <p:cond evt="onStopAudio" delay="0">
                                              <p:tgtEl>
                                                <p:sldTgt/>
                                              </p:tgtEl>
                                            </p:cond>
                                          </p:endCondLst>
                                        </p:cTn>
                                        <p:tgtEl>
                                          <p:sndTgt r:embed="rId5" name="DING.WAV"/>
                                        </p:tgtEl>
                                      </p:cMediaNode>
                                    </p:audio>
                                  </p:subTnLst>
                                </p:cTn>
                              </p:par>
                            </p:childTnLst>
                          </p:cTn>
                        </p:par>
                        <p:par>
                          <p:cTn id="19" fill="hold" nodeType="afterGroup">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20"/>
                                            </p:cond>
                                          </p:stCondLst>
                                          <p:endCondLst>
                                            <p:cond evt="onStopAudio" delay="0">
                                              <p:tgtEl>
                                                <p:sldTgt/>
                                              </p:tgtEl>
                                            </p:cond>
                                          </p:endCondLst>
                                        </p:cTn>
                                        <p:tgtEl>
                                          <p:sndTgt r:embed="rId5" name="DING.WAV"/>
                                        </p:tgtEl>
                                      </p:cMediaNode>
                                    </p:audio>
                                  </p:subTnLst>
                                </p:cTn>
                              </p:par>
                            </p:childTnLst>
                          </p:cTn>
                        </p:par>
                        <p:par>
                          <p:cTn id="22" fill="hold" nodeType="afterGroup">
                            <p:stCondLst>
                              <p:cond delay="4000"/>
                            </p:stCondLst>
                            <p:childTnLst>
                              <p:par>
                                <p:cTn id="23" presetID="1" presetClass="entr" presetSubtype="0" fill="hold" nodeType="afterEffect">
                                  <p:stCondLst>
                                    <p:cond delay="1000"/>
                                  </p:stCondLst>
                                  <p:childTnLst>
                                    <p:set>
                                      <p:cBhvr>
                                        <p:cTn id="24"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23"/>
                                            </p:cond>
                                          </p:stCondLst>
                                          <p:endCondLst>
                                            <p:cond evt="onStopAudio" delay="0">
                                              <p:tgtEl>
                                                <p:sldTgt/>
                                              </p:tgtEl>
                                            </p:cond>
                                          </p:endCondLst>
                                        </p:cTn>
                                        <p:tgtEl>
                                          <p:sndTgt r:embed="rId5" name="DING.WAV"/>
                                        </p:tgtEl>
                                      </p:cMediaNode>
                                    </p:audio>
                                  </p:subTnLst>
                                </p:cTn>
                              </p:par>
                            </p:childTnLst>
                          </p:cTn>
                        </p:par>
                        <p:par>
                          <p:cTn id="25" fill="hold" nodeType="afterGroup">
                            <p:stCondLst>
                              <p:cond delay="5000"/>
                            </p:stCondLst>
                            <p:childTnLst>
                              <p:par>
                                <p:cTn id="26" presetID="1" presetClass="entr" presetSubtype="0" fill="hold" nodeType="afterEffect">
                                  <p:stCondLst>
                                    <p:cond delay="1000"/>
                                  </p:stCondLst>
                                  <p:childTnLst>
                                    <p:set>
                                      <p:cBhvr>
                                        <p:cTn id="27"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26"/>
                                            </p:cond>
                                          </p:stCondLst>
                                          <p:endCondLst>
                                            <p:cond evt="onStopAudio" delay="0">
                                              <p:tgtEl>
                                                <p:sldTgt/>
                                              </p:tgtEl>
                                            </p:cond>
                                          </p:endCondLst>
                                        </p:cTn>
                                        <p:tgtEl>
                                          <p:sndTgt r:embed="rId5" name="DING.WAV"/>
                                        </p:tgtEl>
                                      </p:cMediaNode>
                                    </p:audio>
                                  </p:subTnLst>
                                </p:cTn>
                              </p:par>
                            </p:childTnLst>
                          </p:cTn>
                        </p:par>
                        <p:par>
                          <p:cTn id="28" fill="hold" nodeType="afterGroup">
                            <p:stCondLst>
                              <p:cond delay="6000"/>
                            </p:stCondLst>
                            <p:childTnLst>
                              <p:par>
                                <p:cTn id="29" presetID="1" presetClass="entr" presetSubtype="0" fill="hold" nodeType="afterEffect">
                                  <p:stCondLst>
                                    <p:cond delay="1000"/>
                                  </p:stCondLst>
                                  <p:childTnLst>
                                    <p:set>
                                      <p:cBhvr>
                                        <p:cTn id="30"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29"/>
                                            </p:cond>
                                          </p:stCondLst>
                                          <p:endCondLst>
                                            <p:cond evt="onStopAudio" delay="0">
                                              <p:tgtEl>
                                                <p:sldTgt/>
                                              </p:tgtEl>
                                            </p:cond>
                                          </p:endCondLst>
                                        </p:cTn>
                                        <p:tgtEl>
                                          <p:sndTgt r:embed="rId5" name="DING.WAV"/>
                                        </p:tgtEl>
                                      </p:cMediaNode>
                                    </p:audio>
                                  </p:subTnLst>
                                </p:cTn>
                              </p:par>
                            </p:childTnLst>
                          </p:cTn>
                        </p:par>
                        <p:par>
                          <p:cTn id="31" fill="hold" nodeType="afterGroup">
                            <p:stCondLst>
                              <p:cond delay="7000"/>
                            </p:stCondLst>
                            <p:childTnLst>
                              <p:par>
                                <p:cTn id="32" presetID="5" presetClass="entr" presetSubtype="10" fill="hold" grpId="0" nodeType="afterEffect">
                                  <p:stCondLst>
                                    <p:cond delay="0"/>
                                  </p:stCondLst>
                                  <p:childTnLst>
                                    <p:set>
                                      <p:cBhvr>
                                        <p:cTn id="33" dur="1" fill="hold">
                                          <p:stCondLst>
                                            <p:cond delay="0"/>
                                          </p:stCondLst>
                                        </p:cTn>
                                        <p:tgtEl>
                                          <p:spTgt spid="12376"/>
                                        </p:tgtEl>
                                        <p:attrNameLst>
                                          <p:attrName>style.visibility</p:attrName>
                                        </p:attrNameLst>
                                      </p:cBhvr>
                                      <p:to>
                                        <p:strVal val="visible"/>
                                      </p:to>
                                    </p:set>
                                    <p:animEffect transition="in" filter="checkerboard(across)">
                                      <p:cBhvr>
                                        <p:cTn id="34" dur="1000"/>
                                        <p:tgtEl>
                                          <p:spTgt spid="12376"/>
                                        </p:tgtEl>
                                      </p:cBhvr>
                                    </p:animEffect>
                                  </p:childTnLst>
                                  <p:subTnLst>
                                    <p:audio>
                                      <p:cMediaNode>
                                        <p:cTn display="0" masterRel="sameClick">
                                          <p:stCondLst>
                                            <p:cond evt="begin" delay="0">
                                              <p:tn val="32"/>
                                            </p:cond>
                                          </p:stCondLst>
                                          <p:endCondLst>
                                            <p:cond evt="onStopAudio" delay="0">
                                              <p:tgtEl>
                                                <p:sldTgt/>
                                              </p:tgtEl>
                                            </p:cond>
                                          </p:endCondLst>
                                        </p:cTn>
                                        <p:tgtEl>
                                          <p:sndTgt r:embed="rId4" name="REC04.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12303">
                                            <p:txEl>
                                              <p:pRg st="0" end="0"/>
                                            </p:txEl>
                                          </p:spTgt>
                                        </p:tgtEl>
                                        <p:attrNameLst>
                                          <p:attrName>style.visibility</p:attrName>
                                        </p:attrNameLst>
                                      </p:cBhvr>
                                      <p:to>
                                        <p:strVal val="visible"/>
                                      </p:to>
                                    </p:set>
                                    <p:animEffect transition="in" filter="fade">
                                      <p:cBhvr>
                                        <p:cTn id="39" dur="500"/>
                                        <p:tgtEl>
                                          <p:spTgt spid="12303">
                                            <p:txEl>
                                              <p:pRg st="0" end="0"/>
                                            </p:txEl>
                                          </p:spTgt>
                                        </p:tgtEl>
                                      </p:cBhvr>
                                    </p:animEffect>
                                    <p:anim calcmode="lin" valueType="num">
                                      <p:cBhvr>
                                        <p:cTn id="40" dur="500" fill="hold"/>
                                        <p:tgtEl>
                                          <p:spTgt spid="12303">
                                            <p:txEl>
                                              <p:pRg st="0" end="0"/>
                                            </p:txEl>
                                          </p:spTgt>
                                        </p:tgtEl>
                                        <p:attrNameLst>
                                          <p:attrName>style.rotation</p:attrName>
                                        </p:attrNameLst>
                                      </p:cBhvr>
                                      <p:tavLst>
                                        <p:tav tm="0">
                                          <p:val>
                                            <p:fltVal val="720"/>
                                          </p:val>
                                        </p:tav>
                                        <p:tav tm="100000">
                                          <p:val>
                                            <p:fltVal val="0"/>
                                          </p:val>
                                        </p:tav>
                                      </p:tavLst>
                                    </p:anim>
                                    <p:anim calcmode="lin" valueType="num">
                                      <p:cBhvr>
                                        <p:cTn id="41" dur="500" fill="hold"/>
                                        <p:tgtEl>
                                          <p:spTgt spid="12303">
                                            <p:txEl>
                                              <p:pRg st="0" end="0"/>
                                            </p:txEl>
                                          </p:spTgt>
                                        </p:tgtEl>
                                        <p:attrNameLst>
                                          <p:attrName>ppt_h</p:attrName>
                                        </p:attrNameLst>
                                      </p:cBhvr>
                                      <p:tavLst>
                                        <p:tav tm="0">
                                          <p:val>
                                            <p:fltVal val="0"/>
                                          </p:val>
                                        </p:tav>
                                        <p:tav tm="100000">
                                          <p:val>
                                            <p:strVal val="#ppt_h"/>
                                          </p:val>
                                        </p:tav>
                                      </p:tavLst>
                                    </p:anim>
                                    <p:anim calcmode="lin" valueType="num">
                                      <p:cBhvr>
                                        <p:cTn id="42" dur="500" fill="hold"/>
                                        <p:tgtEl>
                                          <p:spTgt spid="12303">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37"/>
                                            </p:cond>
                                          </p:stCondLst>
                                          <p:endCondLst>
                                            <p:cond evt="onStopAudio" delay="0">
                                              <p:tgtEl>
                                                <p:sldTgt/>
                                              </p:tgtEl>
                                            </p:cond>
                                          </p:endCondLst>
                                        </p:cTn>
                                        <p:tgtEl>
                                          <p:sndTgt r:embed="rId5" name="DING.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35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FELIZ2.WAV"/>
                                        </p:tgtEl>
                                      </p:cMediaNode>
                                    </p:audio>
                                  </p:subTnLst>
                                </p:cTn>
                              </p:par>
                              <p:par>
                                <p:cTn id="47" presetID="22" presetClass="emph" presetSubtype="0" repeatCount="10000" fill="remove" grpId="1" nodeType="withEffect">
                                  <p:stCondLst>
                                    <p:cond delay="0"/>
                                  </p:stCondLst>
                                  <p:childTnLst>
                                    <p:animClr clrSpc="hsl" dir="cw">
                                      <p:cBhvr override="childStyle">
                                        <p:cTn id="48" dur="500" fill="hold"/>
                                        <p:tgtEl>
                                          <p:spTgt spid="57356"/>
                                        </p:tgtEl>
                                        <p:attrNameLst>
                                          <p:attrName>style.color</p:attrName>
                                        </p:attrNameLst>
                                      </p:cBhvr>
                                      <p:by>
                                        <p:hsl h="-7200000" s="0" l="0"/>
                                      </p:by>
                                    </p:animClr>
                                    <p:animClr clrSpc="hsl" dir="cw">
                                      <p:cBhvr>
                                        <p:cTn id="49" dur="500" fill="hold"/>
                                        <p:tgtEl>
                                          <p:spTgt spid="57356"/>
                                        </p:tgtEl>
                                        <p:attrNameLst>
                                          <p:attrName>fillcolor</p:attrName>
                                        </p:attrNameLst>
                                      </p:cBhvr>
                                      <p:by>
                                        <p:hsl h="-7200000" s="0" l="0"/>
                                      </p:by>
                                    </p:animClr>
                                    <p:animClr clrSpc="hsl" dir="cw">
                                      <p:cBhvr>
                                        <p:cTn id="50" dur="500" fill="hold"/>
                                        <p:tgtEl>
                                          <p:spTgt spid="57356"/>
                                        </p:tgtEl>
                                        <p:attrNameLst>
                                          <p:attrName>stroke.color</p:attrName>
                                        </p:attrNameLst>
                                      </p:cBhvr>
                                      <p:by>
                                        <p:hsl h="-7200000" s="0" l="0"/>
                                      </p:by>
                                    </p:animClr>
                                    <p:set>
                                      <p:cBhvr>
                                        <p:cTn id="51" dur="500" fill="hold"/>
                                        <p:tgtEl>
                                          <p:spTgt spid="573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19"/>
                </p:tgtEl>
              </p:cMediaNode>
            </p:audio>
          </p:childTnLst>
        </p:cTn>
      </p:par>
    </p:tnLst>
    <p:bldLst>
      <p:bldP spid="12330" grpId="0" animBg="1"/>
      <p:bldP spid="12330" grpId="1" animBg="1"/>
      <p:bldP spid="12376" grpId="0" animBg="1"/>
      <p:bldP spid="57356" grpId="0" animBg="1"/>
      <p:bldP spid="5735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1EB2A8-D154-4A1E-BB70-30226DDC483A}"/>
              </a:ext>
            </a:extLst>
          </p:cNvPr>
          <p:cNvPicPr>
            <a:picLocks noChangeAspect="1"/>
          </p:cNvPicPr>
          <p:nvPr/>
        </p:nvPicPr>
        <p:blipFill>
          <a:blip r:embed="rId7"/>
          <a:stretch>
            <a:fillRect/>
          </a:stretch>
        </p:blipFill>
        <p:spPr>
          <a:xfrm>
            <a:off x="56746" y="-16864"/>
            <a:ext cx="12154304" cy="6858000"/>
          </a:xfrm>
          <a:prstGeom prst="rect">
            <a:avLst/>
          </a:prstGeom>
        </p:spPr>
      </p:pic>
      <p:sp>
        <p:nvSpPr>
          <p:cNvPr id="56324" name="Rectangle 4"/>
          <p:cNvSpPr>
            <a:spLocks noChangeArrowheads="1"/>
          </p:cNvSpPr>
          <p:nvPr/>
        </p:nvSpPr>
        <p:spPr bwMode="auto">
          <a:xfrm>
            <a:off x="2743200" y="5105400"/>
            <a:ext cx="304800" cy="381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hlink"/>
            </a:solidFill>
            <a:miter lim="800000"/>
            <a:headEnd/>
            <a:tailEnd/>
          </a:ln>
          <a:effectLst/>
        </p:spPr>
        <p:txBody>
          <a:bodyPr wrap="none" anchor="ctr"/>
          <a:lstStyle/>
          <a:p>
            <a:pPr algn="ctr" eaLnBrk="1" hangingPunct="1">
              <a:defRPr/>
            </a:pPr>
            <a:endParaRPr lang="en-US" b="1">
              <a:solidFill>
                <a:srgbClr val="000000"/>
              </a:solidFill>
              <a:latin typeface="Arial" charset="0"/>
              <a:cs typeface="Arial" charset="0"/>
            </a:endParaRPr>
          </a:p>
        </p:txBody>
      </p:sp>
      <p:sp>
        <p:nvSpPr>
          <p:cNvPr id="5123" name="Rectangle 54"/>
          <p:cNvSpPr>
            <a:spLocks noChangeArrowheads="1"/>
          </p:cNvSpPr>
          <p:nvPr/>
        </p:nvSpPr>
        <p:spPr bwMode="auto">
          <a:xfrm>
            <a:off x="4953000" y="4343400"/>
            <a:ext cx="4152900" cy="1219200"/>
          </a:xfrm>
          <a:prstGeom prst="rect">
            <a:avLst/>
          </a:prstGeom>
          <a:gradFill rotWithShape="1">
            <a:gsLst>
              <a:gs pos="0">
                <a:srgbClr val="8990D7">
                  <a:alpha val="42000"/>
                </a:srgbClr>
              </a:gs>
              <a:gs pos="100000">
                <a:srgbClr val="DAFF8F"/>
              </a:gs>
            </a:gsLst>
            <a:path path="shape">
              <a:fillToRect l="50000" t="50000" r="50000" b="50000"/>
            </a:path>
          </a:gradFill>
          <a:ln w="9525">
            <a:miter lim="800000"/>
            <a:headEnd/>
            <a:tailEnd/>
          </a:ln>
          <a:scene3d>
            <a:camera prst="legacyObliqueTopRight"/>
            <a:lightRig rig="legacyFlat3" dir="b"/>
          </a:scene3d>
          <a:sp3d extrusionH="430200" prstMaterial="legacyMatte">
            <a:bevelT w="13500" h="13500" prst="angle"/>
            <a:bevelB w="13500" h="13500" prst="angle"/>
            <a:extrusionClr>
              <a:srgbClr val="CCECFF"/>
            </a:extrusionClr>
            <a:contourClr>
              <a:srgbClr val="8990D7"/>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600">
              <a:solidFill>
                <a:srgbClr val="000000"/>
              </a:solidFill>
            </a:endParaRPr>
          </a:p>
        </p:txBody>
      </p:sp>
      <p:pic>
        <p:nvPicPr>
          <p:cNvPr id="5125" name="Picture 9" descr="an3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22050" y="-16864"/>
            <a:ext cx="1143000"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AutoShape 11"/>
          <p:cNvSpPr>
            <a:spLocks noChangeArrowheads="1"/>
          </p:cNvSpPr>
          <p:nvPr/>
        </p:nvSpPr>
        <p:spPr bwMode="auto">
          <a:xfrm>
            <a:off x="5486400" y="945356"/>
            <a:ext cx="2527540" cy="852488"/>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defRPr/>
            </a:pPr>
            <a:r>
              <a:rPr lang="vi-VN" altLang="en-US" sz="3600" b="1" dirty="0">
                <a:solidFill>
                  <a:srgbClr val="FF0000"/>
                </a:solidFill>
                <a:latin typeface="Times New Roman" panose="02020603050405020304" pitchFamily="18" charset="0"/>
                <a:cs typeface="Times New Roman" panose="02020603050405020304" pitchFamily="18" charset="0"/>
              </a:rPr>
              <a:t>Giai điệu 2</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5130" name="Picture 38" descr="mouse"/>
          <p:cNvPicPr>
            <a:picLocks noChangeAspect="1" noChangeArrowheads="1" noCrop="1"/>
          </p:cNvPicPr>
          <p:nvPr/>
        </p:nvPicPr>
        <p:blipFill>
          <a:blip r:embed="rId9">
            <a:lum bright="-8000" contrast="-8000"/>
            <a:extLst>
              <a:ext uri="{28A0092B-C50C-407E-A947-70E740481C1C}">
                <a14:useLocalDpi xmlns:a14="http://schemas.microsoft.com/office/drawing/2010/main" val="0"/>
              </a:ext>
            </a:extLst>
          </a:blip>
          <a:srcRect/>
          <a:stretch>
            <a:fillRect/>
          </a:stretch>
        </p:blipFill>
        <p:spPr bwMode="auto">
          <a:xfrm>
            <a:off x="282356" y="5918200"/>
            <a:ext cx="1279744"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AutoShape 40"/>
          <p:cNvSpPr>
            <a:spLocks noChangeArrowheads="1"/>
          </p:cNvSpPr>
          <p:nvPr/>
        </p:nvSpPr>
        <p:spPr bwMode="auto">
          <a:xfrm>
            <a:off x="6092825" y="3524250"/>
            <a:ext cx="16764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solidFill>
                <a:srgbClr val="000000"/>
              </a:solidFill>
            </a:endParaRPr>
          </a:p>
        </p:txBody>
      </p:sp>
      <p:sp>
        <p:nvSpPr>
          <p:cNvPr id="5132" name="AutoShape 41"/>
          <p:cNvSpPr>
            <a:spLocks noChangeArrowheads="1"/>
          </p:cNvSpPr>
          <p:nvPr/>
        </p:nvSpPr>
        <p:spPr bwMode="auto">
          <a:xfrm>
            <a:off x="6169025" y="3576638"/>
            <a:ext cx="1536700" cy="341312"/>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solidFill>
                <a:srgbClr val="000000"/>
              </a:solidFill>
            </a:endParaRPr>
          </a:p>
        </p:txBody>
      </p:sp>
      <p:sp>
        <p:nvSpPr>
          <p:cNvPr id="12303" name="Text Box 42"/>
          <p:cNvSpPr txBox="1">
            <a:spLocks noChangeArrowheads="1"/>
          </p:cNvSpPr>
          <p:nvPr/>
        </p:nvSpPr>
        <p:spPr bwMode="auto">
          <a:xfrm>
            <a:off x="6169025" y="3536950"/>
            <a:ext cx="161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dirty="0">
                <a:solidFill>
                  <a:srgbClr val="CC3300"/>
                </a:solidFill>
                <a:latin typeface="Times New Roman" panose="02020603050405020304" pitchFamily="18" charset="0"/>
                <a:cs typeface="Times New Roman" panose="02020603050405020304" pitchFamily="18" charset="0"/>
              </a:rPr>
              <a:t>ĐÁP ÁN</a:t>
            </a:r>
          </a:p>
        </p:txBody>
      </p:sp>
      <p:pic>
        <p:nvPicPr>
          <p:cNvPr id="5134" name="Picture 9" descr="an3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889036" y="76760"/>
            <a:ext cx="11430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41" descr="atom">
            <a:hlinkClick r:id="" action="ppaction://noaction"/>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976192" y="582379"/>
            <a:ext cx="12096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0" name="AutoShape 42"/>
          <p:cNvSpPr>
            <a:spLocks noChangeArrowheads="1"/>
          </p:cNvSpPr>
          <p:nvPr/>
        </p:nvSpPr>
        <p:spPr bwMode="auto">
          <a:xfrm>
            <a:off x="9410700" y="3810000"/>
            <a:ext cx="1489075" cy="1905000"/>
          </a:xfrm>
          <a:prstGeom prst="cloudCallout">
            <a:avLst>
              <a:gd name="adj1" fmla="val 248958"/>
              <a:gd name="adj2" fmla="val 83167"/>
            </a:avLst>
          </a:prstGeom>
          <a:solidFill>
            <a:srgbClr val="FFFF99"/>
          </a:solidFill>
          <a:ln w="9525">
            <a:noFill/>
            <a:round/>
            <a:headEnd/>
            <a:tailEnd/>
          </a:ln>
          <a:effectLst/>
        </p:spPr>
        <p:txBody>
          <a:bodyPr anchor="ctr"/>
          <a:lstStyle/>
          <a:p>
            <a:pPr algn="ctr" eaLnBrk="1" hangingPunct="1">
              <a:defRPr/>
            </a:pPr>
            <a:r>
              <a:rPr lang="en-US" sz="2800" b="1" i="1">
                <a:solidFill>
                  <a:srgbClr val="0000CC"/>
                </a:solidFill>
                <a:latin typeface="Times New Roman" panose="02020603050405020304" pitchFamily="18" charset="0"/>
                <a:cs typeface="Times New Roman" panose="02020603050405020304" pitchFamily="18" charset="0"/>
              </a:rPr>
              <a:t>5</a:t>
            </a:r>
            <a:r>
              <a:rPr lang="vi-VN" sz="2800" b="1" i="1" dirty="0">
                <a:solidFill>
                  <a:srgbClr val="0000CC"/>
                </a:solidFill>
                <a:latin typeface="Times New Roman" panose="02020603050405020304" pitchFamily="18" charset="0"/>
                <a:cs typeface="Times New Roman" panose="02020603050405020304" pitchFamily="18" charset="0"/>
              </a:rPr>
              <a:t> giây</a:t>
            </a:r>
            <a:endParaRPr lang="en-US" sz="2800" b="1" i="1" dirty="0">
              <a:solidFill>
                <a:srgbClr val="0000CC"/>
              </a:solidFill>
              <a:latin typeface="Times New Roman" panose="02020603050405020304" pitchFamily="18" charset="0"/>
              <a:cs typeface="Times New Roman" panose="02020603050405020304" pitchFamily="18" charset="0"/>
            </a:endParaRPr>
          </a:p>
          <a:p>
            <a:pPr algn="ctr" eaLnBrk="1" hangingPunct="1">
              <a:defRPr/>
            </a:pPr>
            <a:r>
              <a:rPr lang="en-US" sz="2800" b="1" i="1" dirty="0" err="1">
                <a:solidFill>
                  <a:srgbClr val="0000CC"/>
                </a:solidFill>
                <a:latin typeface="Times New Roman" panose="02020603050405020304" pitchFamily="18" charset="0"/>
                <a:cs typeface="Times New Roman" panose="02020603050405020304" pitchFamily="18" charset="0"/>
              </a:rPr>
              <a:t>bắt</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đầu</a:t>
            </a:r>
            <a:endParaRPr lang="en-US" sz="2800" b="1" i="1" dirty="0">
              <a:solidFill>
                <a:srgbClr val="0000CC"/>
              </a:solidFill>
              <a:latin typeface="Times New Roman" panose="02020603050405020304" pitchFamily="18" charset="0"/>
              <a:cs typeface="Times New Roman" panose="02020603050405020304" pitchFamily="18" charset="0"/>
            </a:endParaRPr>
          </a:p>
        </p:txBody>
      </p:sp>
      <p:grpSp>
        <p:nvGrpSpPr>
          <p:cNvPr id="2" name="Group 43"/>
          <p:cNvGrpSpPr>
            <a:grpSpLocks/>
          </p:cNvGrpSpPr>
          <p:nvPr/>
        </p:nvGrpSpPr>
        <p:grpSpPr bwMode="auto">
          <a:xfrm>
            <a:off x="3086100" y="4038600"/>
            <a:ext cx="1774825" cy="1371600"/>
            <a:chOff x="4450" y="0"/>
            <a:chExt cx="1118" cy="1104"/>
          </a:xfrm>
        </p:grpSpPr>
        <p:pic>
          <p:nvPicPr>
            <p:cNvPr id="5207" name="Picture 44"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8" name="AutoShape 4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01s </a:t>
              </a:r>
            </a:p>
          </p:txBody>
        </p:sp>
      </p:grpSp>
      <p:grpSp>
        <p:nvGrpSpPr>
          <p:cNvPr id="3" name="Group 46"/>
          <p:cNvGrpSpPr>
            <a:grpSpLocks/>
          </p:cNvGrpSpPr>
          <p:nvPr/>
        </p:nvGrpSpPr>
        <p:grpSpPr bwMode="auto">
          <a:xfrm>
            <a:off x="3063875" y="4038600"/>
            <a:ext cx="1774825" cy="1371600"/>
            <a:chOff x="4450" y="0"/>
            <a:chExt cx="1118" cy="1104"/>
          </a:xfrm>
        </p:grpSpPr>
        <p:pic>
          <p:nvPicPr>
            <p:cNvPr id="5205" name="Picture 47"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6" name="AutoShape 4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02s </a:t>
              </a:r>
            </a:p>
          </p:txBody>
        </p:sp>
      </p:grpSp>
      <p:grpSp>
        <p:nvGrpSpPr>
          <p:cNvPr id="4" name="Group 49"/>
          <p:cNvGrpSpPr>
            <a:grpSpLocks/>
          </p:cNvGrpSpPr>
          <p:nvPr/>
        </p:nvGrpSpPr>
        <p:grpSpPr bwMode="auto">
          <a:xfrm>
            <a:off x="3086100" y="4038600"/>
            <a:ext cx="1774825" cy="1371600"/>
            <a:chOff x="4450" y="0"/>
            <a:chExt cx="1118" cy="1104"/>
          </a:xfrm>
        </p:grpSpPr>
        <p:pic>
          <p:nvPicPr>
            <p:cNvPr id="5203" name="Picture 50"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4" name="AutoShape 5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03s </a:t>
              </a:r>
            </a:p>
          </p:txBody>
        </p:sp>
      </p:grpSp>
      <p:grpSp>
        <p:nvGrpSpPr>
          <p:cNvPr id="5" name="Group 52"/>
          <p:cNvGrpSpPr>
            <a:grpSpLocks/>
          </p:cNvGrpSpPr>
          <p:nvPr/>
        </p:nvGrpSpPr>
        <p:grpSpPr bwMode="auto">
          <a:xfrm>
            <a:off x="3086100" y="4038600"/>
            <a:ext cx="1774825" cy="1371600"/>
            <a:chOff x="4450" y="0"/>
            <a:chExt cx="1118" cy="1104"/>
          </a:xfrm>
        </p:grpSpPr>
        <p:pic>
          <p:nvPicPr>
            <p:cNvPr id="5201" name="Picture 53"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2" name="AutoShape 5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04s </a:t>
              </a:r>
            </a:p>
          </p:txBody>
        </p:sp>
      </p:grpSp>
      <p:grpSp>
        <p:nvGrpSpPr>
          <p:cNvPr id="6" name="Group 55"/>
          <p:cNvGrpSpPr>
            <a:grpSpLocks/>
          </p:cNvGrpSpPr>
          <p:nvPr/>
        </p:nvGrpSpPr>
        <p:grpSpPr bwMode="auto">
          <a:xfrm>
            <a:off x="3063875" y="4038600"/>
            <a:ext cx="1774825" cy="1371600"/>
            <a:chOff x="4450" y="0"/>
            <a:chExt cx="1118" cy="1104"/>
          </a:xfrm>
        </p:grpSpPr>
        <p:pic>
          <p:nvPicPr>
            <p:cNvPr id="5199" name="Picture 56"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0" name="AutoShape 5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05s </a:t>
              </a:r>
            </a:p>
          </p:txBody>
        </p:sp>
      </p:grpSp>
      <p:sp>
        <p:nvSpPr>
          <p:cNvPr id="5192" name="AutoShape 69"/>
          <p:cNvSpPr>
            <a:spLocks noChangeArrowheads="1"/>
          </p:cNvSpPr>
          <p:nvPr/>
        </p:nvSpPr>
        <p:spPr bwMode="auto">
          <a:xfrm>
            <a:off x="3375025" y="4196108"/>
            <a:ext cx="1371600" cy="962853"/>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dirty="0">
                <a:solidFill>
                  <a:srgbClr val="FF3300"/>
                </a:solidFill>
                <a:latin typeface="Times New Roman" panose="02020603050405020304" pitchFamily="18" charset="0"/>
              </a:rPr>
              <a:t> </a:t>
            </a:r>
          </a:p>
        </p:txBody>
      </p:sp>
      <p:sp>
        <p:nvSpPr>
          <p:cNvPr id="12376" name="AutoShape 88"/>
          <p:cNvSpPr>
            <a:spLocks noChangeArrowheads="1"/>
          </p:cNvSpPr>
          <p:nvPr/>
        </p:nvSpPr>
        <p:spPr bwMode="auto">
          <a:xfrm>
            <a:off x="9491662" y="3627932"/>
            <a:ext cx="1524000" cy="2133600"/>
          </a:xfrm>
          <a:prstGeom prst="cloudCallout">
            <a:avLst>
              <a:gd name="adj1" fmla="val 518440"/>
              <a:gd name="adj2" fmla="val -24630"/>
            </a:avLst>
          </a:prstGeom>
          <a:solidFill>
            <a:srgbClr val="FFFF99"/>
          </a:solidFill>
          <a:ln w="9525">
            <a:noFill/>
            <a:round/>
            <a:headEnd/>
            <a:tailEnd/>
          </a:ln>
          <a:effectLst/>
        </p:spPr>
        <p:txBody>
          <a:bodyPr anchor="ctr"/>
          <a:lstStyle/>
          <a:p>
            <a:pPr algn="ctr" eaLnBrk="1" hangingPunct="1">
              <a:defRPr/>
            </a:pPr>
            <a:r>
              <a:rPr lang="en-US" sz="2400" b="1" i="1" dirty="0">
                <a:solidFill>
                  <a:srgbClr val="0000CC"/>
                </a:solidFill>
                <a:latin typeface="Times New Roman" panose="02020603050405020304" pitchFamily="18" charset="0"/>
                <a:cs typeface="Times New Roman" panose="02020603050405020304" pitchFamily="18" charset="0"/>
              </a:rPr>
              <a:t>5</a:t>
            </a:r>
            <a:r>
              <a:rPr lang="vi-VN" sz="2400" b="1" i="1" dirty="0">
                <a:solidFill>
                  <a:srgbClr val="0000CC"/>
                </a:solidFill>
                <a:latin typeface="Times New Roman" panose="02020603050405020304" pitchFamily="18" charset="0"/>
                <a:cs typeface="Times New Roman" panose="02020603050405020304" pitchFamily="18" charset="0"/>
              </a:rPr>
              <a:t> giây</a:t>
            </a:r>
            <a:r>
              <a:rPr lang="en-US" sz="2400" b="1" i="1" dirty="0">
                <a:solidFill>
                  <a:srgbClr val="0000CC"/>
                </a:solidFill>
                <a:latin typeface="Times New Roman" panose="02020603050405020304" pitchFamily="18" charset="0"/>
                <a:cs typeface="Times New Roman" panose="02020603050405020304" pitchFamily="18" charset="0"/>
              </a:rPr>
              <a:t> </a:t>
            </a:r>
          </a:p>
          <a:p>
            <a:pPr algn="ctr" eaLnBrk="1" hangingPunct="1">
              <a:defRPr/>
            </a:pPr>
            <a:r>
              <a:rPr lang="en-US" sz="2400" b="1" i="1" dirty="0" err="1">
                <a:solidFill>
                  <a:srgbClr val="0000CC"/>
                </a:solidFill>
                <a:latin typeface="Times New Roman" panose="02020603050405020304" pitchFamily="18" charset="0"/>
                <a:cs typeface="Times New Roman" panose="02020603050405020304" pitchFamily="18" charset="0"/>
              </a:rPr>
              <a:t>kết</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thúc</a:t>
            </a:r>
            <a:endParaRPr lang="en-US" sz="2400" b="1" i="1" dirty="0">
              <a:solidFill>
                <a:srgbClr val="0000CC"/>
              </a:solidFill>
              <a:latin typeface="Times New Roman" panose="02020603050405020304" pitchFamily="18" charset="0"/>
              <a:cs typeface="Times New Roman" panose="02020603050405020304" pitchFamily="18" charset="0"/>
            </a:endParaRPr>
          </a:p>
        </p:txBody>
      </p:sp>
      <p:pic>
        <p:nvPicPr>
          <p:cNvPr id="5153" name="Picture 93" descr="Buombay"/>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962400" y="6057900"/>
            <a:ext cx="5715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4" name="Picture 94" descr="atom">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29600" y="6096000"/>
            <a:ext cx="609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Picture 95" descr="690739pesbqr6dqw"/>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819400" y="1524000"/>
            <a:ext cx="533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6" name="Picture 96" descr="690739pesbqr6dqw"/>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298825" y="1484313"/>
            <a:ext cx="762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7" name="Picture 97" descr="690739pesbqr6dqw"/>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525000" y="1447800"/>
            <a:ext cx="83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8" name="Picture 98" descr="690739pesbqr6dqw"/>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991600" y="1447800"/>
            <a:ext cx="838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59" name="Group 99"/>
          <p:cNvGrpSpPr>
            <a:grpSpLocks/>
          </p:cNvGrpSpPr>
          <p:nvPr/>
        </p:nvGrpSpPr>
        <p:grpSpPr bwMode="auto">
          <a:xfrm>
            <a:off x="8915399" y="6096000"/>
            <a:ext cx="2505075" cy="762000"/>
            <a:chOff x="0" y="3552"/>
            <a:chExt cx="1392" cy="768"/>
          </a:xfrm>
        </p:grpSpPr>
        <p:pic>
          <p:nvPicPr>
            <p:cNvPr id="5177" name="Picture 100" descr="67169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0"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8" name="Picture 101" descr="67169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24"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60" name="Group 102"/>
          <p:cNvGrpSpPr>
            <a:grpSpLocks/>
          </p:cNvGrpSpPr>
          <p:nvPr/>
        </p:nvGrpSpPr>
        <p:grpSpPr bwMode="auto">
          <a:xfrm>
            <a:off x="2028825" y="6172200"/>
            <a:ext cx="2314575" cy="685800"/>
            <a:chOff x="0" y="3552"/>
            <a:chExt cx="1392" cy="768"/>
          </a:xfrm>
        </p:grpSpPr>
        <p:pic>
          <p:nvPicPr>
            <p:cNvPr id="5175" name="Picture 103" descr="67169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0"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6" name="Picture 104" descr="67169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24"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61" name="Picture 107" descr="atom">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29600" y="6096000"/>
            <a:ext cx="609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2" name="Picture 108" descr="atom">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76800" y="6121400"/>
            <a:ext cx="609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6" name="AutoShape 12"/>
          <p:cNvSpPr>
            <a:spLocks noChangeArrowheads="1"/>
          </p:cNvSpPr>
          <p:nvPr/>
        </p:nvSpPr>
        <p:spPr bwMode="auto">
          <a:xfrm>
            <a:off x="5035550" y="4375150"/>
            <a:ext cx="4070350" cy="105410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vi-VN" altLang="en-US" sz="3600" b="1" dirty="0">
                <a:solidFill>
                  <a:srgbClr val="0000FF"/>
                </a:solidFill>
                <a:latin typeface="Times New Roman" pitchFamily="18" charset="0"/>
                <a:cs typeface="Arial" charset="0"/>
              </a:rPr>
              <a:t>LÁI XE</a:t>
            </a:r>
          </a:p>
          <a:p>
            <a:pPr algn="ctr" eaLnBrk="1" hangingPunct="1">
              <a:defRPr/>
            </a:pPr>
            <a:r>
              <a:rPr lang="vi-VN" altLang="en-US" sz="3600" b="1" dirty="0">
                <a:solidFill>
                  <a:srgbClr val="0000FF"/>
                </a:solidFill>
                <a:latin typeface="Times New Roman" pitchFamily="18" charset="0"/>
                <a:cs typeface="Arial" charset="0"/>
              </a:rPr>
              <a:t>CÔNG NHÂN</a:t>
            </a:r>
            <a:endParaRPr lang="en-US" altLang="en-US" sz="3600" b="1" dirty="0">
              <a:solidFill>
                <a:srgbClr val="0000FF"/>
              </a:solidFill>
              <a:latin typeface="Times New Roman" pitchFamily="18" charset="0"/>
              <a:cs typeface="Arial" charset="0"/>
            </a:endParaRPr>
          </a:p>
        </p:txBody>
      </p:sp>
      <p:sp>
        <p:nvSpPr>
          <p:cNvPr id="17" name="5-Point Star 16">
            <a:hlinkClick r:id="rId16" action="ppaction://hlinkfile"/>
          </p:cNvPr>
          <p:cNvSpPr/>
          <p:nvPr/>
        </p:nvSpPr>
        <p:spPr>
          <a:xfrm>
            <a:off x="4410075" y="5715000"/>
            <a:ext cx="641350" cy="406400"/>
          </a:xfrm>
          <a:prstGeom prst="star5">
            <a:avLst/>
          </a:prstGeom>
          <a:solidFill>
            <a:srgbClr val="FF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8" name="8d8867b3-687e-4505-82c0-7f380e430dd0">
            <a:hlinkClick r:id="" action="ppaction://media"/>
            <a:extLst>
              <a:ext uri="{FF2B5EF4-FFF2-40B4-BE49-F238E27FC236}">
                <a16:creationId xmlns:a16="http://schemas.microsoft.com/office/drawing/2014/main" id="{B596296B-CA56-4982-B6FD-4AB2EE574FB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708448" y="2242344"/>
            <a:ext cx="406400" cy="406400"/>
          </a:xfrm>
          <a:prstGeom prst="rect">
            <a:avLst/>
          </a:prstGeom>
        </p:spPr>
      </p:pic>
    </p:spTree>
    <p:extLst>
      <p:ext uri="{BB962C8B-B14F-4D97-AF65-F5344CB8AC3E}">
        <p14:creationId xmlns:p14="http://schemas.microsoft.com/office/powerpoint/2010/main" val="54885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2330"/>
                                        </p:tgtEl>
                                        <p:attrNameLst>
                                          <p:attrName>style.visibility</p:attrName>
                                        </p:attrNameLst>
                                      </p:cBhvr>
                                      <p:to>
                                        <p:strVal val="visible"/>
                                      </p:to>
                                    </p:set>
                                    <p:animEffect transition="in" filter="checkerboard(across)">
                                      <p:cBhvr>
                                        <p:cTn id="11" dur="1000"/>
                                        <p:tgtEl>
                                          <p:spTgt spid="12330"/>
                                        </p:tgtEl>
                                      </p:cBhvr>
                                    </p:animEffect>
                                  </p:childTnLst>
                                  <p:subTnLst>
                                    <p:audio>
                                      <p:cMediaNode vol="0">
                                        <p:cTn display="0" masterRel="sameClick">
                                          <p:stCondLst>
                                            <p:cond evt="begin" delay="0">
                                              <p:tn val="9"/>
                                            </p:cond>
                                          </p:stCondLst>
                                          <p:endCondLst>
                                            <p:cond evt="onStopAudio" delay="0">
                                              <p:tgtEl>
                                                <p:sldTgt/>
                                              </p:tgtEl>
                                            </p:cond>
                                          </p:endCondLst>
                                        </p:cTn>
                                        <p:tgtEl>
                                          <p:sndTgt r:embed="rId4" name="REC04.wav"/>
                                        </p:tgtEl>
                                      </p:cMediaNode>
                                    </p:audio>
                                  </p:subTnLst>
                                </p:cTn>
                              </p:par>
                            </p:childTnLst>
                          </p:cTn>
                        </p:par>
                        <p:par>
                          <p:cTn id="12" fill="hold" nodeType="afterGroup">
                            <p:stCondLst>
                              <p:cond delay="1000"/>
                            </p:stCondLst>
                            <p:childTnLst>
                              <p:par>
                                <p:cTn id="13" presetID="5" presetClass="exit" presetSubtype="10" fill="hold" grpId="1" nodeType="afterEffect">
                                  <p:stCondLst>
                                    <p:cond delay="500"/>
                                  </p:stCondLst>
                                  <p:childTnLst>
                                    <p:animEffect transition="out" filter="checkerboard(across)">
                                      <p:cBhvr>
                                        <p:cTn id="14" dur="500"/>
                                        <p:tgtEl>
                                          <p:spTgt spid="12330"/>
                                        </p:tgtEl>
                                      </p:cBhvr>
                                    </p:animEffect>
                                    <p:set>
                                      <p:cBhvr>
                                        <p:cTn id="15" dur="1" fill="hold">
                                          <p:stCondLst>
                                            <p:cond delay="499"/>
                                          </p:stCondLst>
                                        </p:cTn>
                                        <p:tgtEl>
                                          <p:spTgt spid="12330"/>
                                        </p:tgtEl>
                                        <p:attrNameLst>
                                          <p:attrName>style.visibility</p:attrName>
                                        </p:attrNameLst>
                                      </p:cBhvr>
                                      <p:to>
                                        <p:strVal val="hidden"/>
                                      </p:to>
                                    </p:set>
                                  </p:childTnLst>
                                  <p:subTnLst>
                                    <p:audio>
                                      <p:cMediaNode vol="7000">
                                        <p:cTn display="0" masterRel="sameClick">
                                          <p:stCondLst>
                                            <p:cond evt="begin" delay="0">
                                              <p:tn val="13"/>
                                            </p:cond>
                                          </p:stCondLst>
                                          <p:endCondLst>
                                            <p:cond evt="onStopAudio" delay="0">
                                              <p:tgtEl>
                                                <p:sldTgt/>
                                              </p:tgtEl>
                                            </p:cond>
                                          </p:endCondLst>
                                        </p:cTn>
                                        <p:tgtEl>
                                          <p:sndTgt r:embed="rId4" name="REC04.wav"/>
                                        </p:tgtEl>
                                      </p:cMediaNode>
                                    </p:audio>
                                  </p:subTnLst>
                                </p:cTn>
                              </p:par>
                            </p:childTnLst>
                          </p:cTn>
                        </p:par>
                        <p:par>
                          <p:cTn id="16" fill="hold" nodeType="afterGroup">
                            <p:stCondLst>
                              <p:cond delay="2000"/>
                            </p:stCondLst>
                            <p:childTnLst>
                              <p:par>
                                <p:cTn id="17" presetID="1" presetClass="entr" presetSubtype="0" fill="hold" nodeType="afterEffect">
                                  <p:stCondLst>
                                    <p:cond delay="1000"/>
                                  </p:stCondLst>
                                  <p:childTnLst>
                                    <p:set>
                                      <p:cBhvr>
                                        <p:cTn id="18"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17"/>
                                            </p:cond>
                                          </p:stCondLst>
                                          <p:endCondLst>
                                            <p:cond evt="onStopAudio" delay="0">
                                              <p:tgtEl>
                                                <p:sldTgt/>
                                              </p:tgtEl>
                                            </p:cond>
                                          </p:endCondLst>
                                        </p:cTn>
                                        <p:tgtEl>
                                          <p:sndTgt r:embed="rId5" name="DING.WAV"/>
                                        </p:tgtEl>
                                      </p:cMediaNode>
                                    </p:audio>
                                  </p:subTnLst>
                                </p:cTn>
                              </p:par>
                            </p:childTnLst>
                          </p:cTn>
                        </p:par>
                        <p:par>
                          <p:cTn id="19" fill="hold" nodeType="afterGroup">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20"/>
                                            </p:cond>
                                          </p:stCondLst>
                                          <p:endCondLst>
                                            <p:cond evt="onStopAudio" delay="0">
                                              <p:tgtEl>
                                                <p:sldTgt/>
                                              </p:tgtEl>
                                            </p:cond>
                                          </p:endCondLst>
                                        </p:cTn>
                                        <p:tgtEl>
                                          <p:sndTgt r:embed="rId5" name="DING.WAV"/>
                                        </p:tgtEl>
                                      </p:cMediaNode>
                                    </p:audio>
                                  </p:subTnLst>
                                </p:cTn>
                              </p:par>
                            </p:childTnLst>
                          </p:cTn>
                        </p:par>
                        <p:par>
                          <p:cTn id="22" fill="hold" nodeType="afterGroup">
                            <p:stCondLst>
                              <p:cond delay="4000"/>
                            </p:stCondLst>
                            <p:childTnLst>
                              <p:par>
                                <p:cTn id="23" presetID="1" presetClass="entr" presetSubtype="0" fill="hold" nodeType="afterEffect">
                                  <p:stCondLst>
                                    <p:cond delay="1000"/>
                                  </p:stCondLst>
                                  <p:childTnLst>
                                    <p:set>
                                      <p:cBhvr>
                                        <p:cTn id="24"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23"/>
                                            </p:cond>
                                          </p:stCondLst>
                                          <p:endCondLst>
                                            <p:cond evt="onStopAudio" delay="0">
                                              <p:tgtEl>
                                                <p:sldTgt/>
                                              </p:tgtEl>
                                            </p:cond>
                                          </p:endCondLst>
                                        </p:cTn>
                                        <p:tgtEl>
                                          <p:sndTgt r:embed="rId5" name="DING.WAV"/>
                                        </p:tgtEl>
                                      </p:cMediaNode>
                                    </p:audio>
                                  </p:subTnLst>
                                </p:cTn>
                              </p:par>
                            </p:childTnLst>
                          </p:cTn>
                        </p:par>
                        <p:par>
                          <p:cTn id="25" fill="hold" nodeType="afterGroup">
                            <p:stCondLst>
                              <p:cond delay="5000"/>
                            </p:stCondLst>
                            <p:childTnLst>
                              <p:par>
                                <p:cTn id="26" presetID="1" presetClass="entr" presetSubtype="0" fill="hold" nodeType="afterEffect">
                                  <p:stCondLst>
                                    <p:cond delay="1000"/>
                                  </p:stCondLst>
                                  <p:childTnLst>
                                    <p:set>
                                      <p:cBhvr>
                                        <p:cTn id="27"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26"/>
                                            </p:cond>
                                          </p:stCondLst>
                                          <p:endCondLst>
                                            <p:cond evt="onStopAudio" delay="0">
                                              <p:tgtEl>
                                                <p:sldTgt/>
                                              </p:tgtEl>
                                            </p:cond>
                                          </p:endCondLst>
                                        </p:cTn>
                                        <p:tgtEl>
                                          <p:sndTgt r:embed="rId5" name="DING.WAV"/>
                                        </p:tgtEl>
                                      </p:cMediaNode>
                                    </p:audio>
                                  </p:subTnLst>
                                </p:cTn>
                              </p:par>
                            </p:childTnLst>
                          </p:cTn>
                        </p:par>
                        <p:par>
                          <p:cTn id="28" fill="hold" nodeType="afterGroup">
                            <p:stCondLst>
                              <p:cond delay="6000"/>
                            </p:stCondLst>
                            <p:childTnLst>
                              <p:par>
                                <p:cTn id="29" presetID="1" presetClass="entr" presetSubtype="0" fill="hold" nodeType="afterEffect">
                                  <p:stCondLst>
                                    <p:cond delay="1000"/>
                                  </p:stCondLst>
                                  <p:childTnLst>
                                    <p:set>
                                      <p:cBhvr>
                                        <p:cTn id="30"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29"/>
                                            </p:cond>
                                          </p:stCondLst>
                                          <p:endCondLst>
                                            <p:cond evt="onStopAudio" delay="0">
                                              <p:tgtEl>
                                                <p:sldTgt/>
                                              </p:tgtEl>
                                            </p:cond>
                                          </p:endCondLst>
                                        </p:cTn>
                                        <p:tgtEl>
                                          <p:sndTgt r:embed="rId5" name="DING.WAV"/>
                                        </p:tgtEl>
                                      </p:cMediaNode>
                                    </p:audio>
                                  </p:subTnLst>
                                </p:cTn>
                              </p:par>
                            </p:childTnLst>
                          </p:cTn>
                        </p:par>
                        <p:par>
                          <p:cTn id="31" fill="hold" nodeType="afterGroup">
                            <p:stCondLst>
                              <p:cond delay="7000"/>
                            </p:stCondLst>
                            <p:childTnLst>
                              <p:par>
                                <p:cTn id="32" presetID="5" presetClass="entr" presetSubtype="10" fill="hold" grpId="0" nodeType="afterEffect">
                                  <p:stCondLst>
                                    <p:cond delay="0"/>
                                  </p:stCondLst>
                                  <p:childTnLst>
                                    <p:set>
                                      <p:cBhvr>
                                        <p:cTn id="33" dur="1" fill="hold">
                                          <p:stCondLst>
                                            <p:cond delay="0"/>
                                          </p:stCondLst>
                                        </p:cTn>
                                        <p:tgtEl>
                                          <p:spTgt spid="12376"/>
                                        </p:tgtEl>
                                        <p:attrNameLst>
                                          <p:attrName>style.visibility</p:attrName>
                                        </p:attrNameLst>
                                      </p:cBhvr>
                                      <p:to>
                                        <p:strVal val="visible"/>
                                      </p:to>
                                    </p:set>
                                    <p:animEffect transition="in" filter="checkerboard(across)">
                                      <p:cBhvr>
                                        <p:cTn id="34" dur="1000"/>
                                        <p:tgtEl>
                                          <p:spTgt spid="12376"/>
                                        </p:tgtEl>
                                      </p:cBhvr>
                                    </p:animEffect>
                                  </p:childTnLst>
                                  <p:subTnLst>
                                    <p:audio>
                                      <p:cMediaNode>
                                        <p:cTn display="0" masterRel="sameClick">
                                          <p:stCondLst>
                                            <p:cond evt="begin" delay="0">
                                              <p:tn val="32"/>
                                            </p:cond>
                                          </p:stCondLst>
                                          <p:endCondLst>
                                            <p:cond evt="onStopAudio" delay="0">
                                              <p:tgtEl>
                                                <p:sldTgt/>
                                              </p:tgtEl>
                                            </p:cond>
                                          </p:endCondLst>
                                        </p:cTn>
                                        <p:tgtEl>
                                          <p:sndTgt r:embed="rId4" name="REC04.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12303">
                                            <p:txEl>
                                              <p:pRg st="0" end="0"/>
                                            </p:txEl>
                                          </p:spTgt>
                                        </p:tgtEl>
                                        <p:attrNameLst>
                                          <p:attrName>style.visibility</p:attrName>
                                        </p:attrNameLst>
                                      </p:cBhvr>
                                      <p:to>
                                        <p:strVal val="visible"/>
                                      </p:to>
                                    </p:set>
                                    <p:animEffect transition="in" filter="fade">
                                      <p:cBhvr>
                                        <p:cTn id="39" dur="500"/>
                                        <p:tgtEl>
                                          <p:spTgt spid="12303">
                                            <p:txEl>
                                              <p:pRg st="0" end="0"/>
                                            </p:txEl>
                                          </p:spTgt>
                                        </p:tgtEl>
                                      </p:cBhvr>
                                    </p:animEffect>
                                    <p:anim calcmode="lin" valueType="num">
                                      <p:cBhvr>
                                        <p:cTn id="40" dur="500" fill="hold"/>
                                        <p:tgtEl>
                                          <p:spTgt spid="12303">
                                            <p:txEl>
                                              <p:pRg st="0" end="0"/>
                                            </p:txEl>
                                          </p:spTgt>
                                        </p:tgtEl>
                                        <p:attrNameLst>
                                          <p:attrName>style.rotation</p:attrName>
                                        </p:attrNameLst>
                                      </p:cBhvr>
                                      <p:tavLst>
                                        <p:tav tm="0">
                                          <p:val>
                                            <p:fltVal val="720"/>
                                          </p:val>
                                        </p:tav>
                                        <p:tav tm="100000">
                                          <p:val>
                                            <p:fltVal val="0"/>
                                          </p:val>
                                        </p:tav>
                                      </p:tavLst>
                                    </p:anim>
                                    <p:anim calcmode="lin" valueType="num">
                                      <p:cBhvr>
                                        <p:cTn id="41" dur="500" fill="hold"/>
                                        <p:tgtEl>
                                          <p:spTgt spid="12303">
                                            <p:txEl>
                                              <p:pRg st="0" end="0"/>
                                            </p:txEl>
                                          </p:spTgt>
                                        </p:tgtEl>
                                        <p:attrNameLst>
                                          <p:attrName>ppt_h</p:attrName>
                                        </p:attrNameLst>
                                      </p:cBhvr>
                                      <p:tavLst>
                                        <p:tav tm="0">
                                          <p:val>
                                            <p:fltVal val="0"/>
                                          </p:val>
                                        </p:tav>
                                        <p:tav tm="100000">
                                          <p:val>
                                            <p:strVal val="#ppt_h"/>
                                          </p:val>
                                        </p:tav>
                                      </p:tavLst>
                                    </p:anim>
                                    <p:anim calcmode="lin" valueType="num">
                                      <p:cBhvr>
                                        <p:cTn id="42" dur="500" fill="hold"/>
                                        <p:tgtEl>
                                          <p:spTgt spid="12303">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37"/>
                                            </p:cond>
                                          </p:stCondLst>
                                          <p:endCondLst>
                                            <p:cond evt="onStopAudio" delay="0">
                                              <p:tgtEl>
                                                <p:sldTgt/>
                                              </p:tgtEl>
                                            </p:cond>
                                          </p:endCondLst>
                                        </p:cTn>
                                        <p:tgtEl>
                                          <p:sndTgt r:embed="rId5" name="DING.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35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FELIZ2.WAV"/>
                                        </p:tgtEl>
                                      </p:cMediaNode>
                                    </p:audio>
                                  </p:subTnLst>
                                </p:cTn>
                              </p:par>
                              <p:par>
                                <p:cTn id="47" presetID="22" presetClass="emph" presetSubtype="0" repeatCount="10000" fill="remove" grpId="1" nodeType="withEffect">
                                  <p:stCondLst>
                                    <p:cond delay="0"/>
                                  </p:stCondLst>
                                  <p:childTnLst>
                                    <p:animClr clrSpc="hsl" dir="cw">
                                      <p:cBhvr override="childStyle">
                                        <p:cTn id="48" dur="500" fill="hold"/>
                                        <p:tgtEl>
                                          <p:spTgt spid="57356"/>
                                        </p:tgtEl>
                                        <p:attrNameLst>
                                          <p:attrName>style.color</p:attrName>
                                        </p:attrNameLst>
                                      </p:cBhvr>
                                      <p:by>
                                        <p:hsl h="-7200000" s="0" l="0"/>
                                      </p:by>
                                    </p:animClr>
                                    <p:animClr clrSpc="hsl" dir="cw">
                                      <p:cBhvr>
                                        <p:cTn id="49" dur="500" fill="hold"/>
                                        <p:tgtEl>
                                          <p:spTgt spid="57356"/>
                                        </p:tgtEl>
                                        <p:attrNameLst>
                                          <p:attrName>fillcolor</p:attrName>
                                        </p:attrNameLst>
                                      </p:cBhvr>
                                      <p:by>
                                        <p:hsl h="-7200000" s="0" l="0"/>
                                      </p:by>
                                    </p:animClr>
                                    <p:animClr clrSpc="hsl" dir="cw">
                                      <p:cBhvr>
                                        <p:cTn id="50" dur="500" fill="hold"/>
                                        <p:tgtEl>
                                          <p:spTgt spid="57356"/>
                                        </p:tgtEl>
                                        <p:attrNameLst>
                                          <p:attrName>stroke.color</p:attrName>
                                        </p:attrNameLst>
                                      </p:cBhvr>
                                      <p:by>
                                        <p:hsl h="-7200000" s="0" l="0"/>
                                      </p:by>
                                    </p:animClr>
                                    <p:set>
                                      <p:cBhvr>
                                        <p:cTn id="51" dur="500" fill="hold"/>
                                        <p:tgtEl>
                                          <p:spTgt spid="573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8"/>
                </p:tgtEl>
              </p:cMediaNode>
            </p:audio>
          </p:childTnLst>
        </p:cTn>
      </p:par>
    </p:tnLst>
    <p:bldLst>
      <p:bldP spid="12330" grpId="0" animBg="1"/>
      <p:bldP spid="12330" grpId="1" animBg="1"/>
      <p:bldP spid="12376" grpId="0" animBg="1"/>
      <p:bldP spid="57356" grpId="0" animBg="1"/>
      <p:bldP spid="5735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1EB2A8-D154-4A1E-BB70-30226DDC483A}"/>
              </a:ext>
            </a:extLst>
          </p:cNvPr>
          <p:cNvPicPr>
            <a:picLocks noChangeAspect="1"/>
          </p:cNvPicPr>
          <p:nvPr/>
        </p:nvPicPr>
        <p:blipFill>
          <a:blip r:embed="rId7"/>
          <a:stretch>
            <a:fillRect/>
          </a:stretch>
        </p:blipFill>
        <p:spPr>
          <a:xfrm>
            <a:off x="91873" y="-228600"/>
            <a:ext cx="12154304" cy="6858000"/>
          </a:xfrm>
          <a:prstGeom prst="rect">
            <a:avLst/>
          </a:prstGeom>
        </p:spPr>
      </p:pic>
      <p:sp>
        <p:nvSpPr>
          <p:cNvPr id="56324" name="Rectangle 4"/>
          <p:cNvSpPr>
            <a:spLocks noChangeArrowheads="1"/>
          </p:cNvSpPr>
          <p:nvPr/>
        </p:nvSpPr>
        <p:spPr bwMode="auto">
          <a:xfrm>
            <a:off x="2743200" y="5105400"/>
            <a:ext cx="304800" cy="381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hlink"/>
            </a:solidFill>
            <a:miter lim="800000"/>
            <a:headEnd/>
            <a:tailEnd/>
          </a:ln>
          <a:effectLst/>
        </p:spPr>
        <p:txBody>
          <a:bodyPr wrap="none" anchor="ctr"/>
          <a:lstStyle/>
          <a:p>
            <a:pPr algn="ctr" eaLnBrk="1" hangingPunct="1">
              <a:defRPr/>
            </a:pPr>
            <a:endParaRPr lang="en-US" b="1">
              <a:solidFill>
                <a:srgbClr val="000000"/>
              </a:solidFill>
              <a:latin typeface="Arial" charset="0"/>
              <a:cs typeface="Arial" charset="0"/>
            </a:endParaRPr>
          </a:p>
        </p:txBody>
      </p:sp>
      <p:sp>
        <p:nvSpPr>
          <p:cNvPr id="5123" name="Rectangle 54"/>
          <p:cNvSpPr>
            <a:spLocks noChangeArrowheads="1"/>
          </p:cNvSpPr>
          <p:nvPr/>
        </p:nvSpPr>
        <p:spPr bwMode="auto">
          <a:xfrm>
            <a:off x="4953000" y="4343400"/>
            <a:ext cx="3962400" cy="1219200"/>
          </a:xfrm>
          <a:prstGeom prst="rect">
            <a:avLst/>
          </a:prstGeom>
          <a:gradFill rotWithShape="1">
            <a:gsLst>
              <a:gs pos="0">
                <a:srgbClr val="8990D7">
                  <a:alpha val="42000"/>
                </a:srgbClr>
              </a:gs>
              <a:gs pos="100000">
                <a:srgbClr val="DAFF8F"/>
              </a:gs>
            </a:gsLst>
            <a:path path="shape">
              <a:fillToRect l="50000" t="50000" r="50000" b="50000"/>
            </a:path>
          </a:gradFill>
          <a:ln w="9525">
            <a:miter lim="800000"/>
            <a:headEnd/>
            <a:tailEnd/>
          </a:ln>
          <a:scene3d>
            <a:camera prst="legacyObliqueTopRight"/>
            <a:lightRig rig="legacyFlat3" dir="b"/>
          </a:scene3d>
          <a:sp3d extrusionH="430200" prstMaterial="legacyMatte">
            <a:bevelT w="13500" h="13500" prst="angle"/>
            <a:bevelB w="13500" h="13500" prst="angle"/>
            <a:extrusionClr>
              <a:srgbClr val="CCECFF"/>
            </a:extrusionClr>
            <a:contourClr>
              <a:srgbClr val="8990D7"/>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600">
              <a:solidFill>
                <a:srgbClr val="000000"/>
              </a:solidFill>
            </a:endParaRPr>
          </a:p>
        </p:txBody>
      </p:sp>
      <p:pic>
        <p:nvPicPr>
          <p:cNvPr id="5125" name="Picture 9" descr="an3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22050" y="-16864"/>
            <a:ext cx="1143000"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AutoShape 11"/>
          <p:cNvSpPr>
            <a:spLocks noChangeArrowheads="1"/>
          </p:cNvSpPr>
          <p:nvPr/>
        </p:nvSpPr>
        <p:spPr bwMode="auto">
          <a:xfrm>
            <a:off x="5600699" y="945356"/>
            <a:ext cx="2530477" cy="852488"/>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defRPr/>
            </a:pPr>
            <a:r>
              <a:rPr lang="vi-VN" altLang="en-US" sz="3600" b="1" dirty="0">
                <a:solidFill>
                  <a:srgbClr val="FF0000"/>
                </a:solidFill>
                <a:latin typeface="Times New Roman" panose="02020603050405020304" pitchFamily="18" charset="0"/>
                <a:cs typeface="Times New Roman" panose="02020603050405020304" pitchFamily="18" charset="0"/>
              </a:rPr>
              <a:t>Giai điệu</a:t>
            </a:r>
            <a:r>
              <a:rPr lang="en-US" altLang="en-US" sz="3600" b="1" dirty="0">
                <a:solidFill>
                  <a:srgbClr val="FF0000"/>
                </a:solidFill>
                <a:latin typeface="Times New Roman" panose="02020603050405020304" pitchFamily="18" charset="0"/>
                <a:cs typeface="Times New Roman" panose="02020603050405020304" pitchFamily="18" charset="0"/>
              </a:rPr>
              <a:t> </a:t>
            </a:r>
            <a:r>
              <a:rPr lang="vi-VN" altLang="en-US" sz="3600" b="1" dirty="0">
                <a:solidFill>
                  <a:srgbClr val="FF0000"/>
                </a:solidFill>
                <a:latin typeface="Times New Roman" panose="02020603050405020304" pitchFamily="18" charset="0"/>
                <a:cs typeface="Times New Roman" panose="02020603050405020304" pitchFamily="18" charset="0"/>
              </a:rPr>
              <a:t>3</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5130" name="Picture 38" descr="mouse"/>
          <p:cNvPicPr>
            <a:picLocks noChangeAspect="1" noChangeArrowheads="1" noCrop="1"/>
          </p:cNvPicPr>
          <p:nvPr/>
        </p:nvPicPr>
        <p:blipFill>
          <a:blip r:embed="rId9">
            <a:lum bright="-8000" contrast="-8000"/>
            <a:extLst>
              <a:ext uri="{28A0092B-C50C-407E-A947-70E740481C1C}">
                <a14:useLocalDpi xmlns:a14="http://schemas.microsoft.com/office/drawing/2010/main" val="0"/>
              </a:ext>
            </a:extLst>
          </a:blip>
          <a:srcRect/>
          <a:stretch>
            <a:fillRect/>
          </a:stretch>
        </p:blipFill>
        <p:spPr bwMode="auto">
          <a:xfrm>
            <a:off x="204586" y="5918200"/>
            <a:ext cx="1143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AutoShape 40"/>
          <p:cNvSpPr>
            <a:spLocks noChangeArrowheads="1"/>
          </p:cNvSpPr>
          <p:nvPr/>
        </p:nvSpPr>
        <p:spPr bwMode="auto">
          <a:xfrm>
            <a:off x="6092825" y="3524250"/>
            <a:ext cx="16764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solidFill>
                <a:srgbClr val="000000"/>
              </a:solidFill>
            </a:endParaRPr>
          </a:p>
        </p:txBody>
      </p:sp>
      <p:sp>
        <p:nvSpPr>
          <p:cNvPr id="5132" name="AutoShape 41"/>
          <p:cNvSpPr>
            <a:spLocks noChangeArrowheads="1"/>
          </p:cNvSpPr>
          <p:nvPr/>
        </p:nvSpPr>
        <p:spPr bwMode="auto">
          <a:xfrm>
            <a:off x="6169025" y="3576638"/>
            <a:ext cx="1536700" cy="341312"/>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solidFill>
                <a:srgbClr val="000000"/>
              </a:solidFill>
            </a:endParaRPr>
          </a:p>
        </p:txBody>
      </p:sp>
      <p:sp>
        <p:nvSpPr>
          <p:cNvPr id="12303" name="Text Box 42"/>
          <p:cNvSpPr txBox="1">
            <a:spLocks noChangeArrowheads="1"/>
          </p:cNvSpPr>
          <p:nvPr/>
        </p:nvSpPr>
        <p:spPr bwMode="auto">
          <a:xfrm>
            <a:off x="6169025" y="3536950"/>
            <a:ext cx="161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dirty="0">
                <a:solidFill>
                  <a:srgbClr val="CC3300"/>
                </a:solidFill>
                <a:latin typeface="Times New Roman" panose="02020603050405020304" pitchFamily="18" charset="0"/>
                <a:cs typeface="Times New Roman" panose="02020603050405020304" pitchFamily="18" charset="0"/>
              </a:rPr>
              <a:t>ĐÁP ÁN</a:t>
            </a:r>
          </a:p>
        </p:txBody>
      </p:sp>
      <p:pic>
        <p:nvPicPr>
          <p:cNvPr id="5134" name="Picture 9" descr="an3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889036" y="76760"/>
            <a:ext cx="11430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41" descr="atom">
            <a:hlinkClick r:id="" action="ppaction://noaction"/>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976192" y="582379"/>
            <a:ext cx="12096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0" name="AutoShape 42"/>
          <p:cNvSpPr>
            <a:spLocks noChangeArrowheads="1"/>
          </p:cNvSpPr>
          <p:nvPr/>
        </p:nvSpPr>
        <p:spPr bwMode="auto">
          <a:xfrm>
            <a:off x="9361892" y="3810000"/>
            <a:ext cx="1489075" cy="1905000"/>
          </a:xfrm>
          <a:prstGeom prst="cloudCallout">
            <a:avLst>
              <a:gd name="adj1" fmla="val 248958"/>
              <a:gd name="adj2" fmla="val 83167"/>
            </a:avLst>
          </a:prstGeom>
          <a:solidFill>
            <a:srgbClr val="FFFF99"/>
          </a:solidFill>
          <a:ln w="9525">
            <a:noFill/>
            <a:round/>
            <a:headEnd/>
            <a:tailEnd/>
          </a:ln>
          <a:effectLst/>
        </p:spPr>
        <p:txBody>
          <a:bodyPr anchor="ctr"/>
          <a:lstStyle/>
          <a:p>
            <a:pPr algn="ctr" eaLnBrk="1" hangingPunct="1">
              <a:defRPr/>
            </a:pPr>
            <a:r>
              <a:rPr lang="en-US" sz="2800" b="1" i="1" dirty="0">
                <a:solidFill>
                  <a:srgbClr val="0000CC"/>
                </a:solidFill>
                <a:latin typeface="Times New Roman" panose="02020603050405020304" pitchFamily="18" charset="0"/>
                <a:cs typeface="Times New Roman" panose="02020603050405020304" pitchFamily="18" charset="0"/>
              </a:rPr>
              <a:t>5</a:t>
            </a:r>
            <a:r>
              <a:rPr lang="vi-VN" sz="2800" b="1" i="1" dirty="0">
                <a:solidFill>
                  <a:srgbClr val="0000CC"/>
                </a:solidFill>
                <a:latin typeface="Times New Roman" panose="02020603050405020304" pitchFamily="18" charset="0"/>
                <a:cs typeface="Times New Roman" panose="02020603050405020304" pitchFamily="18" charset="0"/>
              </a:rPr>
              <a:t> giây</a:t>
            </a:r>
            <a:endParaRPr lang="en-US" sz="2800" b="1" i="1" dirty="0">
              <a:solidFill>
                <a:srgbClr val="0000CC"/>
              </a:solidFill>
              <a:latin typeface="Times New Roman" panose="02020603050405020304" pitchFamily="18" charset="0"/>
              <a:cs typeface="Times New Roman" panose="02020603050405020304" pitchFamily="18" charset="0"/>
            </a:endParaRPr>
          </a:p>
          <a:p>
            <a:pPr algn="ctr" eaLnBrk="1" hangingPunct="1">
              <a:defRPr/>
            </a:pPr>
            <a:r>
              <a:rPr lang="en-US" sz="2800" b="1" i="1" dirty="0" err="1">
                <a:solidFill>
                  <a:srgbClr val="0000CC"/>
                </a:solidFill>
                <a:latin typeface="Times New Roman" panose="02020603050405020304" pitchFamily="18" charset="0"/>
                <a:cs typeface="Times New Roman" panose="02020603050405020304" pitchFamily="18" charset="0"/>
              </a:rPr>
              <a:t>bắt</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đầu</a:t>
            </a:r>
            <a:endParaRPr lang="en-US" sz="2800" b="1" i="1" dirty="0">
              <a:solidFill>
                <a:srgbClr val="0000CC"/>
              </a:solidFill>
              <a:latin typeface="Times New Roman" panose="02020603050405020304" pitchFamily="18" charset="0"/>
              <a:cs typeface="Times New Roman" panose="02020603050405020304" pitchFamily="18" charset="0"/>
            </a:endParaRPr>
          </a:p>
        </p:txBody>
      </p:sp>
      <p:grpSp>
        <p:nvGrpSpPr>
          <p:cNvPr id="2" name="Group 43"/>
          <p:cNvGrpSpPr>
            <a:grpSpLocks/>
          </p:cNvGrpSpPr>
          <p:nvPr/>
        </p:nvGrpSpPr>
        <p:grpSpPr bwMode="auto">
          <a:xfrm>
            <a:off x="3086100" y="4038600"/>
            <a:ext cx="1774825" cy="1371600"/>
            <a:chOff x="4450" y="0"/>
            <a:chExt cx="1118" cy="1104"/>
          </a:xfrm>
        </p:grpSpPr>
        <p:pic>
          <p:nvPicPr>
            <p:cNvPr id="5207" name="Picture 44"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8" name="AutoShape 4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01s </a:t>
              </a:r>
            </a:p>
          </p:txBody>
        </p:sp>
      </p:grpSp>
      <p:grpSp>
        <p:nvGrpSpPr>
          <p:cNvPr id="3" name="Group 46"/>
          <p:cNvGrpSpPr>
            <a:grpSpLocks/>
          </p:cNvGrpSpPr>
          <p:nvPr/>
        </p:nvGrpSpPr>
        <p:grpSpPr bwMode="auto">
          <a:xfrm>
            <a:off x="3063875" y="4038600"/>
            <a:ext cx="1774825" cy="1371600"/>
            <a:chOff x="4450" y="0"/>
            <a:chExt cx="1118" cy="1104"/>
          </a:xfrm>
        </p:grpSpPr>
        <p:pic>
          <p:nvPicPr>
            <p:cNvPr id="5205" name="Picture 47"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6" name="AutoShape 4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02s </a:t>
              </a:r>
            </a:p>
          </p:txBody>
        </p:sp>
      </p:grpSp>
      <p:grpSp>
        <p:nvGrpSpPr>
          <p:cNvPr id="4" name="Group 49"/>
          <p:cNvGrpSpPr>
            <a:grpSpLocks/>
          </p:cNvGrpSpPr>
          <p:nvPr/>
        </p:nvGrpSpPr>
        <p:grpSpPr bwMode="auto">
          <a:xfrm>
            <a:off x="3086100" y="4038600"/>
            <a:ext cx="1774825" cy="1371600"/>
            <a:chOff x="4450" y="0"/>
            <a:chExt cx="1118" cy="1104"/>
          </a:xfrm>
        </p:grpSpPr>
        <p:pic>
          <p:nvPicPr>
            <p:cNvPr id="5203" name="Picture 50"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4" name="AutoShape 5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03s </a:t>
              </a:r>
            </a:p>
          </p:txBody>
        </p:sp>
      </p:grpSp>
      <p:grpSp>
        <p:nvGrpSpPr>
          <p:cNvPr id="5" name="Group 52"/>
          <p:cNvGrpSpPr>
            <a:grpSpLocks/>
          </p:cNvGrpSpPr>
          <p:nvPr/>
        </p:nvGrpSpPr>
        <p:grpSpPr bwMode="auto">
          <a:xfrm>
            <a:off x="3086100" y="4038600"/>
            <a:ext cx="1774825" cy="1371600"/>
            <a:chOff x="4450" y="0"/>
            <a:chExt cx="1118" cy="1104"/>
          </a:xfrm>
        </p:grpSpPr>
        <p:pic>
          <p:nvPicPr>
            <p:cNvPr id="5201" name="Picture 53"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2" name="AutoShape 5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04s </a:t>
              </a:r>
            </a:p>
          </p:txBody>
        </p:sp>
      </p:grpSp>
      <p:grpSp>
        <p:nvGrpSpPr>
          <p:cNvPr id="6" name="Group 55"/>
          <p:cNvGrpSpPr>
            <a:grpSpLocks/>
          </p:cNvGrpSpPr>
          <p:nvPr/>
        </p:nvGrpSpPr>
        <p:grpSpPr bwMode="auto">
          <a:xfrm>
            <a:off x="3063875" y="4038600"/>
            <a:ext cx="1774825" cy="1371600"/>
            <a:chOff x="4450" y="0"/>
            <a:chExt cx="1118" cy="1104"/>
          </a:xfrm>
        </p:grpSpPr>
        <p:pic>
          <p:nvPicPr>
            <p:cNvPr id="5199" name="Picture 56"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0" name="AutoShape 5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05s </a:t>
              </a:r>
            </a:p>
          </p:txBody>
        </p:sp>
      </p:grpSp>
      <p:sp>
        <p:nvSpPr>
          <p:cNvPr id="5192" name="AutoShape 69"/>
          <p:cNvSpPr>
            <a:spLocks noChangeArrowheads="1"/>
          </p:cNvSpPr>
          <p:nvPr/>
        </p:nvSpPr>
        <p:spPr bwMode="auto">
          <a:xfrm>
            <a:off x="3375025" y="4196108"/>
            <a:ext cx="1371600" cy="962853"/>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dirty="0">
                <a:solidFill>
                  <a:srgbClr val="FF3300"/>
                </a:solidFill>
                <a:latin typeface="Times New Roman" panose="02020603050405020304" pitchFamily="18" charset="0"/>
              </a:rPr>
              <a:t> </a:t>
            </a:r>
          </a:p>
        </p:txBody>
      </p:sp>
      <p:sp>
        <p:nvSpPr>
          <p:cNvPr id="12376" name="AutoShape 88"/>
          <p:cNvSpPr>
            <a:spLocks noChangeArrowheads="1"/>
          </p:cNvSpPr>
          <p:nvPr/>
        </p:nvSpPr>
        <p:spPr bwMode="auto">
          <a:xfrm>
            <a:off x="9541279" y="3771900"/>
            <a:ext cx="1524000" cy="2133600"/>
          </a:xfrm>
          <a:prstGeom prst="cloudCallout">
            <a:avLst>
              <a:gd name="adj1" fmla="val 518440"/>
              <a:gd name="adj2" fmla="val -24630"/>
            </a:avLst>
          </a:prstGeom>
          <a:solidFill>
            <a:srgbClr val="FFFF99"/>
          </a:solidFill>
          <a:ln w="9525">
            <a:noFill/>
            <a:round/>
            <a:headEnd/>
            <a:tailEnd/>
          </a:ln>
          <a:effectLst/>
        </p:spPr>
        <p:txBody>
          <a:bodyPr anchor="ctr"/>
          <a:lstStyle/>
          <a:p>
            <a:pPr algn="ctr" eaLnBrk="1" hangingPunct="1">
              <a:defRPr/>
            </a:pPr>
            <a:r>
              <a:rPr lang="en-US" sz="2400" b="1" i="1" dirty="0">
                <a:solidFill>
                  <a:srgbClr val="0000CC"/>
                </a:solidFill>
                <a:latin typeface="Times New Roman" panose="02020603050405020304" pitchFamily="18" charset="0"/>
                <a:cs typeface="Times New Roman" panose="02020603050405020304" pitchFamily="18" charset="0"/>
              </a:rPr>
              <a:t>5</a:t>
            </a:r>
            <a:r>
              <a:rPr lang="vi-VN" sz="2400" b="1" i="1" dirty="0">
                <a:solidFill>
                  <a:srgbClr val="0000CC"/>
                </a:solidFill>
                <a:latin typeface="Times New Roman" panose="02020603050405020304" pitchFamily="18" charset="0"/>
                <a:cs typeface="Times New Roman" panose="02020603050405020304" pitchFamily="18" charset="0"/>
              </a:rPr>
              <a:t> giây</a:t>
            </a:r>
            <a:r>
              <a:rPr lang="en-US" sz="2400" b="1" i="1" dirty="0">
                <a:solidFill>
                  <a:srgbClr val="0000CC"/>
                </a:solidFill>
                <a:latin typeface="Times New Roman" panose="02020603050405020304" pitchFamily="18" charset="0"/>
                <a:cs typeface="Times New Roman" panose="02020603050405020304" pitchFamily="18" charset="0"/>
              </a:rPr>
              <a:t> </a:t>
            </a:r>
          </a:p>
          <a:p>
            <a:pPr algn="ctr" eaLnBrk="1" hangingPunct="1">
              <a:defRPr/>
            </a:pPr>
            <a:r>
              <a:rPr lang="en-US" sz="2400" b="1" i="1" dirty="0" err="1">
                <a:solidFill>
                  <a:srgbClr val="0000CC"/>
                </a:solidFill>
                <a:latin typeface="Times New Roman" panose="02020603050405020304" pitchFamily="18" charset="0"/>
                <a:cs typeface="Times New Roman" panose="02020603050405020304" pitchFamily="18" charset="0"/>
              </a:rPr>
              <a:t>kết</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thúc</a:t>
            </a:r>
            <a:endParaRPr lang="en-US" sz="2400" b="1" i="1" dirty="0">
              <a:solidFill>
                <a:srgbClr val="0000CC"/>
              </a:solidFill>
              <a:latin typeface="Times New Roman" panose="02020603050405020304" pitchFamily="18" charset="0"/>
              <a:cs typeface="Times New Roman" panose="02020603050405020304" pitchFamily="18" charset="0"/>
            </a:endParaRPr>
          </a:p>
        </p:txBody>
      </p:sp>
      <p:pic>
        <p:nvPicPr>
          <p:cNvPr id="5153" name="Picture 93" descr="Buombay"/>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962400" y="6057900"/>
            <a:ext cx="5715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4" name="Picture 94" descr="atom">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29600" y="6096000"/>
            <a:ext cx="609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Picture 95" descr="690739pesbqr6dqw"/>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819400" y="1524000"/>
            <a:ext cx="533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6" name="Picture 96" descr="690739pesbqr6dqw"/>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298825" y="1484313"/>
            <a:ext cx="762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7" name="Picture 97" descr="690739pesbqr6dqw"/>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525000" y="1447800"/>
            <a:ext cx="83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8" name="Picture 98" descr="690739pesbqr6dqw"/>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991600" y="1447800"/>
            <a:ext cx="838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59" name="Group 99"/>
          <p:cNvGrpSpPr>
            <a:grpSpLocks/>
          </p:cNvGrpSpPr>
          <p:nvPr/>
        </p:nvGrpSpPr>
        <p:grpSpPr bwMode="auto">
          <a:xfrm>
            <a:off x="8915400" y="6096000"/>
            <a:ext cx="3238904" cy="762000"/>
            <a:chOff x="0" y="3552"/>
            <a:chExt cx="1392" cy="768"/>
          </a:xfrm>
        </p:grpSpPr>
        <p:pic>
          <p:nvPicPr>
            <p:cNvPr id="5177" name="Picture 100" descr="67169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0"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8" name="Picture 101" descr="67169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24"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60" name="Group 102"/>
          <p:cNvGrpSpPr>
            <a:grpSpLocks/>
          </p:cNvGrpSpPr>
          <p:nvPr/>
        </p:nvGrpSpPr>
        <p:grpSpPr bwMode="auto">
          <a:xfrm>
            <a:off x="1638300" y="6172200"/>
            <a:ext cx="2705100" cy="685800"/>
            <a:chOff x="0" y="3552"/>
            <a:chExt cx="1392" cy="768"/>
          </a:xfrm>
        </p:grpSpPr>
        <p:pic>
          <p:nvPicPr>
            <p:cNvPr id="5175" name="Picture 103" descr="67169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0"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6" name="Picture 104" descr="67169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24"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61" name="Picture 107" descr="atom">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29600" y="6096000"/>
            <a:ext cx="609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2" name="Picture 108" descr="atom">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76800" y="6121400"/>
            <a:ext cx="609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6" name="AutoShape 12"/>
          <p:cNvSpPr>
            <a:spLocks noChangeArrowheads="1"/>
          </p:cNvSpPr>
          <p:nvPr/>
        </p:nvSpPr>
        <p:spPr bwMode="auto">
          <a:xfrm>
            <a:off x="5051425" y="4343400"/>
            <a:ext cx="3787775" cy="105410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vi-VN" altLang="en-US" sz="4000" b="1" dirty="0">
                <a:solidFill>
                  <a:srgbClr val="FF0000"/>
                </a:solidFill>
                <a:latin typeface="Times New Roman" pitchFamily="18" charset="0"/>
                <a:cs typeface="Arial" charset="0"/>
              </a:rPr>
              <a:t>BÁC SĨ</a:t>
            </a:r>
            <a:endParaRPr lang="en-US" altLang="en-US" sz="4000" b="1" dirty="0">
              <a:solidFill>
                <a:srgbClr val="FF0000"/>
              </a:solidFill>
              <a:latin typeface="Times New Roman" pitchFamily="18" charset="0"/>
              <a:cs typeface="Arial" charset="0"/>
            </a:endParaRPr>
          </a:p>
        </p:txBody>
      </p:sp>
      <p:sp>
        <p:nvSpPr>
          <p:cNvPr id="17" name="5-Point Star 16">
            <a:hlinkClick r:id="rId16" action="ppaction://hlinkfile"/>
          </p:cNvPr>
          <p:cNvSpPr/>
          <p:nvPr/>
        </p:nvSpPr>
        <p:spPr>
          <a:xfrm>
            <a:off x="4410075" y="5715000"/>
            <a:ext cx="641350" cy="406400"/>
          </a:xfrm>
          <a:prstGeom prst="star5">
            <a:avLst/>
          </a:prstGeom>
          <a:solidFill>
            <a:srgbClr val="FF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7" name="0324 (1)(1)">
            <a:hlinkClick r:id="" action="ppaction://media"/>
            <a:extLst>
              <a:ext uri="{FF2B5EF4-FFF2-40B4-BE49-F238E27FC236}">
                <a16:creationId xmlns:a16="http://schemas.microsoft.com/office/drawing/2014/main" id="{62DA4C58-8FEE-48C4-BB42-A3B1E043A90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051425" y="2160821"/>
            <a:ext cx="406400" cy="406400"/>
          </a:xfrm>
          <a:prstGeom prst="rect">
            <a:avLst/>
          </a:prstGeom>
        </p:spPr>
      </p:pic>
    </p:spTree>
    <p:extLst>
      <p:ext uri="{BB962C8B-B14F-4D97-AF65-F5344CB8AC3E}">
        <p14:creationId xmlns:p14="http://schemas.microsoft.com/office/powerpoint/2010/main" val="121073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4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2330"/>
                                        </p:tgtEl>
                                        <p:attrNameLst>
                                          <p:attrName>style.visibility</p:attrName>
                                        </p:attrNameLst>
                                      </p:cBhvr>
                                      <p:to>
                                        <p:strVal val="visible"/>
                                      </p:to>
                                    </p:set>
                                    <p:animEffect transition="in" filter="checkerboard(across)">
                                      <p:cBhvr>
                                        <p:cTn id="11" dur="1000"/>
                                        <p:tgtEl>
                                          <p:spTgt spid="12330"/>
                                        </p:tgtEl>
                                      </p:cBhvr>
                                    </p:animEffect>
                                  </p:childTnLst>
                                  <p:subTnLst>
                                    <p:audio>
                                      <p:cMediaNode vol="0">
                                        <p:cTn display="0" masterRel="sameClick">
                                          <p:stCondLst>
                                            <p:cond evt="begin" delay="0">
                                              <p:tn val="9"/>
                                            </p:cond>
                                          </p:stCondLst>
                                          <p:endCondLst>
                                            <p:cond evt="onStopAudio" delay="0">
                                              <p:tgtEl>
                                                <p:sldTgt/>
                                              </p:tgtEl>
                                            </p:cond>
                                          </p:endCondLst>
                                        </p:cTn>
                                        <p:tgtEl>
                                          <p:sndTgt r:embed="rId4" name="REC04.wav"/>
                                        </p:tgtEl>
                                      </p:cMediaNode>
                                    </p:audio>
                                  </p:subTnLst>
                                </p:cTn>
                              </p:par>
                            </p:childTnLst>
                          </p:cTn>
                        </p:par>
                        <p:par>
                          <p:cTn id="12" fill="hold" nodeType="afterGroup">
                            <p:stCondLst>
                              <p:cond delay="1000"/>
                            </p:stCondLst>
                            <p:childTnLst>
                              <p:par>
                                <p:cTn id="13" presetID="5" presetClass="exit" presetSubtype="10" fill="hold" grpId="1" nodeType="afterEffect">
                                  <p:stCondLst>
                                    <p:cond delay="500"/>
                                  </p:stCondLst>
                                  <p:childTnLst>
                                    <p:animEffect transition="out" filter="checkerboard(across)">
                                      <p:cBhvr>
                                        <p:cTn id="14" dur="500"/>
                                        <p:tgtEl>
                                          <p:spTgt spid="12330"/>
                                        </p:tgtEl>
                                      </p:cBhvr>
                                    </p:animEffect>
                                    <p:set>
                                      <p:cBhvr>
                                        <p:cTn id="15" dur="1" fill="hold">
                                          <p:stCondLst>
                                            <p:cond delay="499"/>
                                          </p:stCondLst>
                                        </p:cTn>
                                        <p:tgtEl>
                                          <p:spTgt spid="12330"/>
                                        </p:tgtEl>
                                        <p:attrNameLst>
                                          <p:attrName>style.visibility</p:attrName>
                                        </p:attrNameLst>
                                      </p:cBhvr>
                                      <p:to>
                                        <p:strVal val="hidden"/>
                                      </p:to>
                                    </p:set>
                                  </p:childTnLst>
                                  <p:subTnLst>
                                    <p:audio>
                                      <p:cMediaNode vol="7000">
                                        <p:cTn display="0" masterRel="sameClick">
                                          <p:stCondLst>
                                            <p:cond evt="begin" delay="0">
                                              <p:tn val="13"/>
                                            </p:cond>
                                          </p:stCondLst>
                                          <p:endCondLst>
                                            <p:cond evt="onStopAudio" delay="0">
                                              <p:tgtEl>
                                                <p:sldTgt/>
                                              </p:tgtEl>
                                            </p:cond>
                                          </p:endCondLst>
                                        </p:cTn>
                                        <p:tgtEl>
                                          <p:sndTgt r:embed="rId4" name="REC04.wav"/>
                                        </p:tgtEl>
                                      </p:cMediaNode>
                                    </p:audio>
                                  </p:subTnLst>
                                </p:cTn>
                              </p:par>
                            </p:childTnLst>
                          </p:cTn>
                        </p:par>
                        <p:par>
                          <p:cTn id="16" fill="hold" nodeType="afterGroup">
                            <p:stCondLst>
                              <p:cond delay="2000"/>
                            </p:stCondLst>
                            <p:childTnLst>
                              <p:par>
                                <p:cTn id="17" presetID="1" presetClass="entr" presetSubtype="0" fill="hold" nodeType="afterEffect">
                                  <p:stCondLst>
                                    <p:cond delay="1000"/>
                                  </p:stCondLst>
                                  <p:childTnLst>
                                    <p:set>
                                      <p:cBhvr>
                                        <p:cTn id="18"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17"/>
                                            </p:cond>
                                          </p:stCondLst>
                                          <p:endCondLst>
                                            <p:cond evt="onStopAudio" delay="0">
                                              <p:tgtEl>
                                                <p:sldTgt/>
                                              </p:tgtEl>
                                            </p:cond>
                                          </p:endCondLst>
                                        </p:cTn>
                                        <p:tgtEl>
                                          <p:sndTgt r:embed="rId5" name="DING.WAV"/>
                                        </p:tgtEl>
                                      </p:cMediaNode>
                                    </p:audio>
                                  </p:subTnLst>
                                </p:cTn>
                              </p:par>
                            </p:childTnLst>
                          </p:cTn>
                        </p:par>
                        <p:par>
                          <p:cTn id="19" fill="hold" nodeType="afterGroup">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20"/>
                                            </p:cond>
                                          </p:stCondLst>
                                          <p:endCondLst>
                                            <p:cond evt="onStopAudio" delay="0">
                                              <p:tgtEl>
                                                <p:sldTgt/>
                                              </p:tgtEl>
                                            </p:cond>
                                          </p:endCondLst>
                                        </p:cTn>
                                        <p:tgtEl>
                                          <p:sndTgt r:embed="rId5" name="DING.WAV"/>
                                        </p:tgtEl>
                                      </p:cMediaNode>
                                    </p:audio>
                                  </p:subTnLst>
                                </p:cTn>
                              </p:par>
                            </p:childTnLst>
                          </p:cTn>
                        </p:par>
                        <p:par>
                          <p:cTn id="22" fill="hold" nodeType="afterGroup">
                            <p:stCondLst>
                              <p:cond delay="4000"/>
                            </p:stCondLst>
                            <p:childTnLst>
                              <p:par>
                                <p:cTn id="23" presetID="1" presetClass="entr" presetSubtype="0" fill="hold" nodeType="afterEffect">
                                  <p:stCondLst>
                                    <p:cond delay="1000"/>
                                  </p:stCondLst>
                                  <p:childTnLst>
                                    <p:set>
                                      <p:cBhvr>
                                        <p:cTn id="24"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23"/>
                                            </p:cond>
                                          </p:stCondLst>
                                          <p:endCondLst>
                                            <p:cond evt="onStopAudio" delay="0">
                                              <p:tgtEl>
                                                <p:sldTgt/>
                                              </p:tgtEl>
                                            </p:cond>
                                          </p:endCondLst>
                                        </p:cTn>
                                        <p:tgtEl>
                                          <p:sndTgt r:embed="rId5" name="DING.WAV"/>
                                        </p:tgtEl>
                                      </p:cMediaNode>
                                    </p:audio>
                                  </p:subTnLst>
                                </p:cTn>
                              </p:par>
                            </p:childTnLst>
                          </p:cTn>
                        </p:par>
                        <p:par>
                          <p:cTn id="25" fill="hold" nodeType="afterGroup">
                            <p:stCondLst>
                              <p:cond delay="5000"/>
                            </p:stCondLst>
                            <p:childTnLst>
                              <p:par>
                                <p:cTn id="26" presetID="1" presetClass="entr" presetSubtype="0" fill="hold" nodeType="afterEffect">
                                  <p:stCondLst>
                                    <p:cond delay="1000"/>
                                  </p:stCondLst>
                                  <p:childTnLst>
                                    <p:set>
                                      <p:cBhvr>
                                        <p:cTn id="27"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26"/>
                                            </p:cond>
                                          </p:stCondLst>
                                          <p:endCondLst>
                                            <p:cond evt="onStopAudio" delay="0">
                                              <p:tgtEl>
                                                <p:sldTgt/>
                                              </p:tgtEl>
                                            </p:cond>
                                          </p:endCondLst>
                                        </p:cTn>
                                        <p:tgtEl>
                                          <p:sndTgt r:embed="rId5" name="DING.WAV"/>
                                        </p:tgtEl>
                                      </p:cMediaNode>
                                    </p:audio>
                                  </p:subTnLst>
                                </p:cTn>
                              </p:par>
                            </p:childTnLst>
                          </p:cTn>
                        </p:par>
                        <p:par>
                          <p:cTn id="28" fill="hold" nodeType="afterGroup">
                            <p:stCondLst>
                              <p:cond delay="6000"/>
                            </p:stCondLst>
                            <p:childTnLst>
                              <p:par>
                                <p:cTn id="29" presetID="1" presetClass="entr" presetSubtype="0" fill="hold" nodeType="afterEffect">
                                  <p:stCondLst>
                                    <p:cond delay="1000"/>
                                  </p:stCondLst>
                                  <p:childTnLst>
                                    <p:set>
                                      <p:cBhvr>
                                        <p:cTn id="30"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29"/>
                                            </p:cond>
                                          </p:stCondLst>
                                          <p:endCondLst>
                                            <p:cond evt="onStopAudio" delay="0">
                                              <p:tgtEl>
                                                <p:sldTgt/>
                                              </p:tgtEl>
                                            </p:cond>
                                          </p:endCondLst>
                                        </p:cTn>
                                        <p:tgtEl>
                                          <p:sndTgt r:embed="rId5" name="DING.WAV"/>
                                        </p:tgtEl>
                                      </p:cMediaNode>
                                    </p:audio>
                                  </p:subTnLst>
                                </p:cTn>
                              </p:par>
                            </p:childTnLst>
                          </p:cTn>
                        </p:par>
                        <p:par>
                          <p:cTn id="31" fill="hold" nodeType="afterGroup">
                            <p:stCondLst>
                              <p:cond delay="7000"/>
                            </p:stCondLst>
                            <p:childTnLst>
                              <p:par>
                                <p:cTn id="32" presetID="5" presetClass="entr" presetSubtype="10" fill="hold" grpId="0" nodeType="afterEffect">
                                  <p:stCondLst>
                                    <p:cond delay="0"/>
                                  </p:stCondLst>
                                  <p:childTnLst>
                                    <p:set>
                                      <p:cBhvr>
                                        <p:cTn id="33" dur="1" fill="hold">
                                          <p:stCondLst>
                                            <p:cond delay="0"/>
                                          </p:stCondLst>
                                        </p:cTn>
                                        <p:tgtEl>
                                          <p:spTgt spid="12376"/>
                                        </p:tgtEl>
                                        <p:attrNameLst>
                                          <p:attrName>style.visibility</p:attrName>
                                        </p:attrNameLst>
                                      </p:cBhvr>
                                      <p:to>
                                        <p:strVal val="visible"/>
                                      </p:to>
                                    </p:set>
                                    <p:animEffect transition="in" filter="checkerboard(across)">
                                      <p:cBhvr>
                                        <p:cTn id="34" dur="1000"/>
                                        <p:tgtEl>
                                          <p:spTgt spid="12376"/>
                                        </p:tgtEl>
                                      </p:cBhvr>
                                    </p:animEffect>
                                  </p:childTnLst>
                                  <p:subTnLst>
                                    <p:audio>
                                      <p:cMediaNode>
                                        <p:cTn display="0" masterRel="sameClick">
                                          <p:stCondLst>
                                            <p:cond evt="begin" delay="0">
                                              <p:tn val="32"/>
                                            </p:cond>
                                          </p:stCondLst>
                                          <p:endCondLst>
                                            <p:cond evt="onStopAudio" delay="0">
                                              <p:tgtEl>
                                                <p:sldTgt/>
                                              </p:tgtEl>
                                            </p:cond>
                                          </p:endCondLst>
                                        </p:cTn>
                                        <p:tgtEl>
                                          <p:sndTgt r:embed="rId4" name="REC04.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12303">
                                            <p:txEl>
                                              <p:pRg st="0" end="0"/>
                                            </p:txEl>
                                          </p:spTgt>
                                        </p:tgtEl>
                                        <p:attrNameLst>
                                          <p:attrName>style.visibility</p:attrName>
                                        </p:attrNameLst>
                                      </p:cBhvr>
                                      <p:to>
                                        <p:strVal val="visible"/>
                                      </p:to>
                                    </p:set>
                                    <p:animEffect transition="in" filter="fade">
                                      <p:cBhvr>
                                        <p:cTn id="39" dur="500"/>
                                        <p:tgtEl>
                                          <p:spTgt spid="12303">
                                            <p:txEl>
                                              <p:pRg st="0" end="0"/>
                                            </p:txEl>
                                          </p:spTgt>
                                        </p:tgtEl>
                                      </p:cBhvr>
                                    </p:animEffect>
                                    <p:anim calcmode="lin" valueType="num">
                                      <p:cBhvr>
                                        <p:cTn id="40" dur="500" fill="hold"/>
                                        <p:tgtEl>
                                          <p:spTgt spid="12303">
                                            <p:txEl>
                                              <p:pRg st="0" end="0"/>
                                            </p:txEl>
                                          </p:spTgt>
                                        </p:tgtEl>
                                        <p:attrNameLst>
                                          <p:attrName>style.rotation</p:attrName>
                                        </p:attrNameLst>
                                      </p:cBhvr>
                                      <p:tavLst>
                                        <p:tav tm="0">
                                          <p:val>
                                            <p:fltVal val="720"/>
                                          </p:val>
                                        </p:tav>
                                        <p:tav tm="100000">
                                          <p:val>
                                            <p:fltVal val="0"/>
                                          </p:val>
                                        </p:tav>
                                      </p:tavLst>
                                    </p:anim>
                                    <p:anim calcmode="lin" valueType="num">
                                      <p:cBhvr>
                                        <p:cTn id="41" dur="500" fill="hold"/>
                                        <p:tgtEl>
                                          <p:spTgt spid="12303">
                                            <p:txEl>
                                              <p:pRg st="0" end="0"/>
                                            </p:txEl>
                                          </p:spTgt>
                                        </p:tgtEl>
                                        <p:attrNameLst>
                                          <p:attrName>ppt_h</p:attrName>
                                        </p:attrNameLst>
                                      </p:cBhvr>
                                      <p:tavLst>
                                        <p:tav tm="0">
                                          <p:val>
                                            <p:fltVal val="0"/>
                                          </p:val>
                                        </p:tav>
                                        <p:tav tm="100000">
                                          <p:val>
                                            <p:strVal val="#ppt_h"/>
                                          </p:val>
                                        </p:tav>
                                      </p:tavLst>
                                    </p:anim>
                                    <p:anim calcmode="lin" valueType="num">
                                      <p:cBhvr>
                                        <p:cTn id="42" dur="500" fill="hold"/>
                                        <p:tgtEl>
                                          <p:spTgt spid="12303">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37"/>
                                            </p:cond>
                                          </p:stCondLst>
                                          <p:endCondLst>
                                            <p:cond evt="onStopAudio" delay="0">
                                              <p:tgtEl>
                                                <p:sldTgt/>
                                              </p:tgtEl>
                                            </p:cond>
                                          </p:endCondLst>
                                        </p:cTn>
                                        <p:tgtEl>
                                          <p:sndTgt r:embed="rId5" name="DING.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35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FELIZ2.WAV"/>
                                        </p:tgtEl>
                                      </p:cMediaNode>
                                    </p:audio>
                                  </p:subTnLst>
                                </p:cTn>
                              </p:par>
                              <p:par>
                                <p:cTn id="47" presetID="22" presetClass="emph" presetSubtype="0" repeatCount="10000" fill="remove" grpId="1" nodeType="withEffect">
                                  <p:stCondLst>
                                    <p:cond delay="0"/>
                                  </p:stCondLst>
                                  <p:childTnLst>
                                    <p:animClr clrSpc="hsl" dir="cw">
                                      <p:cBhvr override="childStyle">
                                        <p:cTn id="48" dur="500" fill="hold"/>
                                        <p:tgtEl>
                                          <p:spTgt spid="57356"/>
                                        </p:tgtEl>
                                        <p:attrNameLst>
                                          <p:attrName>style.color</p:attrName>
                                        </p:attrNameLst>
                                      </p:cBhvr>
                                      <p:by>
                                        <p:hsl h="-7200000" s="0" l="0"/>
                                      </p:by>
                                    </p:animClr>
                                    <p:animClr clrSpc="hsl" dir="cw">
                                      <p:cBhvr>
                                        <p:cTn id="49" dur="500" fill="hold"/>
                                        <p:tgtEl>
                                          <p:spTgt spid="57356"/>
                                        </p:tgtEl>
                                        <p:attrNameLst>
                                          <p:attrName>fillcolor</p:attrName>
                                        </p:attrNameLst>
                                      </p:cBhvr>
                                      <p:by>
                                        <p:hsl h="-7200000" s="0" l="0"/>
                                      </p:by>
                                    </p:animClr>
                                    <p:animClr clrSpc="hsl" dir="cw">
                                      <p:cBhvr>
                                        <p:cTn id="50" dur="500" fill="hold"/>
                                        <p:tgtEl>
                                          <p:spTgt spid="57356"/>
                                        </p:tgtEl>
                                        <p:attrNameLst>
                                          <p:attrName>stroke.color</p:attrName>
                                        </p:attrNameLst>
                                      </p:cBhvr>
                                      <p:by>
                                        <p:hsl h="-7200000" s="0" l="0"/>
                                      </p:by>
                                    </p:animClr>
                                    <p:set>
                                      <p:cBhvr>
                                        <p:cTn id="51" dur="500" fill="hold"/>
                                        <p:tgtEl>
                                          <p:spTgt spid="573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7"/>
                </p:tgtEl>
              </p:cMediaNode>
            </p:audio>
          </p:childTnLst>
        </p:cTn>
      </p:par>
    </p:tnLst>
    <p:bldLst>
      <p:bldP spid="12330" grpId="0" animBg="1"/>
      <p:bldP spid="12330" grpId="1" animBg="1"/>
      <p:bldP spid="12376" grpId="0" animBg="1"/>
      <p:bldP spid="57356" grpId="0" animBg="1"/>
      <p:bldP spid="5735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1EB2A8-D154-4A1E-BB70-30226DDC483A}"/>
              </a:ext>
            </a:extLst>
          </p:cNvPr>
          <p:cNvPicPr>
            <a:picLocks noChangeAspect="1"/>
          </p:cNvPicPr>
          <p:nvPr/>
        </p:nvPicPr>
        <p:blipFill>
          <a:blip r:embed="rId7"/>
          <a:stretch>
            <a:fillRect/>
          </a:stretch>
        </p:blipFill>
        <p:spPr>
          <a:xfrm>
            <a:off x="15673" y="-342900"/>
            <a:ext cx="12154304" cy="6858000"/>
          </a:xfrm>
          <a:prstGeom prst="rect">
            <a:avLst/>
          </a:prstGeom>
        </p:spPr>
      </p:pic>
      <p:sp>
        <p:nvSpPr>
          <p:cNvPr id="56324" name="Rectangle 4"/>
          <p:cNvSpPr>
            <a:spLocks noChangeArrowheads="1"/>
          </p:cNvSpPr>
          <p:nvPr/>
        </p:nvSpPr>
        <p:spPr bwMode="auto">
          <a:xfrm>
            <a:off x="2743200" y="5105400"/>
            <a:ext cx="304800" cy="3810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hlink"/>
            </a:solidFill>
            <a:miter lim="800000"/>
            <a:headEnd/>
            <a:tailEnd/>
          </a:ln>
          <a:effectLst/>
        </p:spPr>
        <p:txBody>
          <a:bodyPr wrap="none" anchor="ctr"/>
          <a:lstStyle/>
          <a:p>
            <a:pPr algn="ctr" eaLnBrk="1" hangingPunct="1">
              <a:defRPr/>
            </a:pPr>
            <a:endParaRPr lang="en-US" b="1">
              <a:solidFill>
                <a:srgbClr val="000000"/>
              </a:solidFill>
              <a:latin typeface="Arial" charset="0"/>
              <a:cs typeface="Arial" charset="0"/>
            </a:endParaRPr>
          </a:p>
        </p:txBody>
      </p:sp>
      <p:sp>
        <p:nvSpPr>
          <p:cNvPr id="5123" name="Rectangle 54"/>
          <p:cNvSpPr>
            <a:spLocks noChangeArrowheads="1"/>
          </p:cNvSpPr>
          <p:nvPr/>
        </p:nvSpPr>
        <p:spPr bwMode="auto">
          <a:xfrm>
            <a:off x="4953000" y="4343400"/>
            <a:ext cx="3962400" cy="1219200"/>
          </a:xfrm>
          <a:prstGeom prst="rect">
            <a:avLst/>
          </a:prstGeom>
          <a:gradFill rotWithShape="1">
            <a:gsLst>
              <a:gs pos="0">
                <a:srgbClr val="8990D7">
                  <a:alpha val="42000"/>
                </a:srgbClr>
              </a:gs>
              <a:gs pos="100000">
                <a:srgbClr val="DAFF8F"/>
              </a:gs>
            </a:gsLst>
            <a:path path="shape">
              <a:fillToRect l="50000" t="50000" r="50000" b="50000"/>
            </a:path>
          </a:gradFill>
          <a:ln w="9525">
            <a:miter lim="800000"/>
            <a:headEnd/>
            <a:tailEnd/>
          </a:ln>
          <a:scene3d>
            <a:camera prst="legacyObliqueTopRight"/>
            <a:lightRig rig="legacyFlat3" dir="b"/>
          </a:scene3d>
          <a:sp3d extrusionH="430200" prstMaterial="legacyMatte">
            <a:bevelT w="13500" h="13500" prst="angle"/>
            <a:bevelB w="13500" h="13500" prst="angle"/>
            <a:extrusionClr>
              <a:srgbClr val="CCECFF"/>
            </a:extrusionClr>
            <a:contourClr>
              <a:srgbClr val="8990D7"/>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600">
              <a:solidFill>
                <a:srgbClr val="000000"/>
              </a:solidFill>
            </a:endParaRPr>
          </a:p>
        </p:txBody>
      </p:sp>
      <p:pic>
        <p:nvPicPr>
          <p:cNvPr id="5125" name="Picture 9" descr="an3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22050" y="-16864"/>
            <a:ext cx="1143000"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AutoShape 11"/>
          <p:cNvSpPr>
            <a:spLocks noChangeArrowheads="1"/>
          </p:cNvSpPr>
          <p:nvPr/>
        </p:nvSpPr>
        <p:spPr bwMode="auto">
          <a:xfrm>
            <a:off x="5891025" y="939006"/>
            <a:ext cx="2240152" cy="852488"/>
          </a:xfrm>
          <a:prstGeom prst="roundRect">
            <a:avLst>
              <a:gd name="adj" fmla="val 16667"/>
            </a:avLst>
          </a:prstGeom>
          <a:gradFill rotWithShape="1">
            <a:gsLst>
              <a:gs pos="0">
                <a:srgbClr val="FFFF66"/>
              </a:gs>
              <a:gs pos="100000">
                <a:srgbClr val="FFFFCC"/>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defRPr/>
            </a:pPr>
            <a:r>
              <a:rPr lang="vi-VN" altLang="en-US" sz="3600" b="1" dirty="0">
                <a:solidFill>
                  <a:srgbClr val="FF0000"/>
                </a:solidFill>
                <a:latin typeface="Times New Roman" panose="02020603050405020304" pitchFamily="18" charset="0"/>
                <a:cs typeface="Times New Roman" panose="02020603050405020304" pitchFamily="18" charset="0"/>
              </a:rPr>
              <a:t>Giai điệu 4</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5130" name="Picture 38" descr="mouse"/>
          <p:cNvPicPr>
            <a:picLocks noChangeAspect="1" noChangeArrowheads="1" noCrop="1"/>
          </p:cNvPicPr>
          <p:nvPr/>
        </p:nvPicPr>
        <p:blipFill>
          <a:blip r:embed="rId9">
            <a:lum bright="-8000" contrast="-8000"/>
            <a:extLst>
              <a:ext uri="{28A0092B-C50C-407E-A947-70E740481C1C}">
                <a14:useLocalDpi xmlns:a14="http://schemas.microsoft.com/office/drawing/2010/main" val="0"/>
              </a:ext>
            </a:extLst>
          </a:blip>
          <a:srcRect/>
          <a:stretch>
            <a:fillRect/>
          </a:stretch>
        </p:blipFill>
        <p:spPr bwMode="auto">
          <a:xfrm>
            <a:off x="269655" y="5867400"/>
            <a:ext cx="1397219"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AutoShape 40"/>
          <p:cNvSpPr>
            <a:spLocks noChangeArrowheads="1"/>
          </p:cNvSpPr>
          <p:nvPr/>
        </p:nvSpPr>
        <p:spPr bwMode="auto">
          <a:xfrm>
            <a:off x="6092825" y="3524250"/>
            <a:ext cx="1676400" cy="439738"/>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solidFill>
                <a:srgbClr val="000000"/>
              </a:solidFill>
            </a:endParaRPr>
          </a:p>
        </p:txBody>
      </p:sp>
      <p:sp>
        <p:nvSpPr>
          <p:cNvPr id="5132" name="AutoShape 41"/>
          <p:cNvSpPr>
            <a:spLocks noChangeArrowheads="1"/>
          </p:cNvSpPr>
          <p:nvPr/>
        </p:nvSpPr>
        <p:spPr bwMode="auto">
          <a:xfrm>
            <a:off x="6169025" y="3576638"/>
            <a:ext cx="1536700" cy="341312"/>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solidFill>
                <a:srgbClr val="000000"/>
              </a:solidFill>
            </a:endParaRPr>
          </a:p>
        </p:txBody>
      </p:sp>
      <p:sp>
        <p:nvSpPr>
          <p:cNvPr id="12303" name="Text Box 42"/>
          <p:cNvSpPr txBox="1">
            <a:spLocks noChangeArrowheads="1"/>
          </p:cNvSpPr>
          <p:nvPr/>
        </p:nvSpPr>
        <p:spPr bwMode="auto">
          <a:xfrm>
            <a:off x="6169025" y="3536950"/>
            <a:ext cx="161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dirty="0">
                <a:solidFill>
                  <a:srgbClr val="CC3300"/>
                </a:solidFill>
                <a:latin typeface="Times New Roman" panose="02020603050405020304" pitchFamily="18" charset="0"/>
                <a:cs typeface="Times New Roman" panose="02020603050405020304" pitchFamily="18" charset="0"/>
              </a:rPr>
              <a:t>ĐÁP ÁN</a:t>
            </a:r>
          </a:p>
        </p:txBody>
      </p:sp>
      <p:pic>
        <p:nvPicPr>
          <p:cNvPr id="5134" name="Picture 9" descr="an3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889036" y="76760"/>
            <a:ext cx="11430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41" descr="atom">
            <a:hlinkClick r:id="" action="ppaction://noaction"/>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149087" y="357981"/>
            <a:ext cx="12096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0" name="AutoShape 42"/>
          <p:cNvSpPr>
            <a:spLocks noChangeArrowheads="1"/>
          </p:cNvSpPr>
          <p:nvPr/>
        </p:nvSpPr>
        <p:spPr bwMode="auto">
          <a:xfrm>
            <a:off x="9410700" y="3810000"/>
            <a:ext cx="1489075" cy="1905000"/>
          </a:xfrm>
          <a:prstGeom prst="cloudCallout">
            <a:avLst>
              <a:gd name="adj1" fmla="val 248958"/>
              <a:gd name="adj2" fmla="val 83167"/>
            </a:avLst>
          </a:prstGeom>
          <a:solidFill>
            <a:srgbClr val="FFFF99"/>
          </a:solidFill>
          <a:ln w="9525">
            <a:noFill/>
            <a:round/>
            <a:headEnd/>
            <a:tailEnd/>
          </a:ln>
          <a:effectLst/>
        </p:spPr>
        <p:txBody>
          <a:bodyPr anchor="ctr"/>
          <a:lstStyle/>
          <a:p>
            <a:pPr algn="ctr" eaLnBrk="1" hangingPunct="1">
              <a:defRPr/>
            </a:pPr>
            <a:r>
              <a:rPr lang="en-US" sz="2800" b="1" i="1" dirty="0">
                <a:solidFill>
                  <a:srgbClr val="0000CC"/>
                </a:solidFill>
                <a:latin typeface="Times New Roman" panose="02020603050405020304" pitchFamily="18" charset="0"/>
                <a:cs typeface="Times New Roman" panose="02020603050405020304" pitchFamily="18" charset="0"/>
              </a:rPr>
              <a:t>5</a:t>
            </a:r>
            <a:r>
              <a:rPr lang="vi-VN" sz="2800" b="1" i="1" dirty="0">
                <a:solidFill>
                  <a:srgbClr val="0000CC"/>
                </a:solidFill>
                <a:latin typeface="Times New Roman" panose="02020603050405020304" pitchFamily="18" charset="0"/>
                <a:cs typeface="Times New Roman" panose="02020603050405020304" pitchFamily="18" charset="0"/>
              </a:rPr>
              <a:t> giây</a:t>
            </a:r>
            <a:endParaRPr lang="en-US" sz="2800" b="1" i="1" dirty="0">
              <a:solidFill>
                <a:srgbClr val="0000CC"/>
              </a:solidFill>
              <a:latin typeface="Times New Roman" panose="02020603050405020304" pitchFamily="18" charset="0"/>
              <a:cs typeface="Times New Roman" panose="02020603050405020304" pitchFamily="18" charset="0"/>
            </a:endParaRPr>
          </a:p>
          <a:p>
            <a:pPr algn="ctr" eaLnBrk="1" hangingPunct="1">
              <a:defRPr/>
            </a:pPr>
            <a:r>
              <a:rPr lang="en-US" sz="2800" b="1" i="1" dirty="0" err="1">
                <a:solidFill>
                  <a:srgbClr val="0000CC"/>
                </a:solidFill>
                <a:latin typeface="Times New Roman" panose="02020603050405020304" pitchFamily="18" charset="0"/>
                <a:cs typeface="Times New Roman" panose="02020603050405020304" pitchFamily="18" charset="0"/>
              </a:rPr>
              <a:t>bắt</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đầu</a:t>
            </a:r>
            <a:endParaRPr lang="en-US" sz="2800" b="1" i="1" dirty="0">
              <a:solidFill>
                <a:srgbClr val="0000CC"/>
              </a:solidFill>
              <a:latin typeface="Times New Roman" panose="02020603050405020304" pitchFamily="18" charset="0"/>
              <a:cs typeface="Times New Roman" panose="02020603050405020304" pitchFamily="18" charset="0"/>
            </a:endParaRPr>
          </a:p>
        </p:txBody>
      </p:sp>
      <p:grpSp>
        <p:nvGrpSpPr>
          <p:cNvPr id="2" name="Group 43"/>
          <p:cNvGrpSpPr>
            <a:grpSpLocks/>
          </p:cNvGrpSpPr>
          <p:nvPr/>
        </p:nvGrpSpPr>
        <p:grpSpPr bwMode="auto">
          <a:xfrm>
            <a:off x="3086100" y="4038600"/>
            <a:ext cx="1774825" cy="1371600"/>
            <a:chOff x="4450" y="0"/>
            <a:chExt cx="1118" cy="1104"/>
          </a:xfrm>
        </p:grpSpPr>
        <p:pic>
          <p:nvPicPr>
            <p:cNvPr id="5207" name="Picture 44"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8" name="AutoShape 45"/>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01s </a:t>
              </a:r>
            </a:p>
          </p:txBody>
        </p:sp>
      </p:grpSp>
      <p:grpSp>
        <p:nvGrpSpPr>
          <p:cNvPr id="3" name="Group 46"/>
          <p:cNvGrpSpPr>
            <a:grpSpLocks/>
          </p:cNvGrpSpPr>
          <p:nvPr/>
        </p:nvGrpSpPr>
        <p:grpSpPr bwMode="auto">
          <a:xfrm>
            <a:off x="3063875" y="4038600"/>
            <a:ext cx="1774825" cy="1371600"/>
            <a:chOff x="4450" y="0"/>
            <a:chExt cx="1118" cy="1104"/>
          </a:xfrm>
        </p:grpSpPr>
        <p:pic>
          <p:nvPicPr>
            <p:cNvPr id="5205" name="Picture 47"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6" name="AutoShape 48"/>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02s </a:t>
              </a:r>
            </a:p>
          </p:txBody>
        </p:sp>
      </p:grpSp>
      <p:grpSp>
        <p:nvGrpSpPr>
          <p:cNvPr id="4" name="Group 49"/>
          <p:cNvGrpSpPr>
            <a:grpSpLocks/>
          </p:cNvGrpSpPr>
          <p:nvPr/>
        </p:nvGrpSpPr>
        <p:grpSpPr bwMode="auto">
          <a:xfrm>
            <a:off x="3086100" y="4038600"/>
            <a:ext cx="1774825" cy="1371600"/>
            <a:chOff x="4450" y="0"/>
            <a:chExt cx="1118" cy="1104"/>
          </a:xfrm>
        </p:grpSpPr>
        <p:pic>
          <p:nvPicPr>
            <p:cNvPr id="5203" name="Picture 50"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4" name="AutoShape 51"/>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03s </a:t>
              </a:r>
            </a:p>
          </p:txBody>
        </p:sp>
      </p:grpSp>
      <p:grpSp>
        <p:nvGrpSpPr>
          <p:cNvPr id="5" name="Group 52"/>
          <p:cNvGrpSpPr>
            <a:grpSpLocks/>
          </p:cNvGrpSpPr>
          <p:nvPr/>
        </p:nvGrpSpPr>
        <p:grpSpPr bwMode="auto">
          <a:xfrm>
            <a:off x="3086100" y="4038600"/>
            <a:ext cx="1774825" cy="1371600"/>
            <a:chOff x="4450" y="0"/>
            <a:chExt cx="1118" cy="1104"/>
          </a:xfrm>
        </p:grpSpPr>
        <p:pic>
          <p:nvPicPr>
            <p:cNvPr id="5201" name="Picture 53"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2" name="AutoShape 54"/>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04s </a:t>
              </a:r>
            </a:p>
          </p:txBody>
        </p:sp>
      </p:grpSp>
      <p:grpSp>
        <p:nvGrpSpPr>
          <p:cNvPr id="6" name="Group 55"/>
          <p:cNvGrpSpPr>
            <a:grpSpLocks/>
          </p:cNvGrpSpPr>
          <p:nvPr/>
        </p:nvGrpSpPr>
        <p:grpSpPr bwMode="auto">
          <a:xfrm>
            <a:off x="3063875" y="4038600"/>
            <a:ext cx="1774825" cy="1371600"/>
            <a:chOff x="4450" y="0"/>
            <a:chExt cx="1118" cy="1104"/>
          </a:xfrm>
        </p:grpSpPr>
        <p:pic>
          <p:nvPicPr>
            <p:cNvPr id="5199" name="Picture 56" descr="CL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0" name="AutoShape 57"/>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a:solidFill>
                    <a:srgbClr val="FF3300"/>
                  </a:solidFill>
                  <a:latin typeface="Times New Roman" panose="02020603050405020304" pitchFamily="18" charset="0"/>
                </a:rPr>
                <a:t>05s </a:t>
              </a:r>
            </a:p>
          </p:txBody>
        </p:sp>
      </p:grpSp>
      <p:sp>
        <p:nvSpPr>
          <p:cNvPr id="5192" name="AutoShape 69"/>
          <p:cNvSpPr>
            <a:spLocks noChangeArrowheads="1"/>
          </p:cNvSpPr>
          <p:nvPr/>
        </p:nvSpPr>
        <p:spPr bwMode="auto">
          <a:xfrm>
            <a:off x="3375025" y="4196108"/>
            <a:ext cx="1371600" cy="962853"/>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kumimoji="1" lang="en-US" altLang="en-US" sz="6600" b="1" dirty="0">
                <a:solidFill>
                  <a:srgbClr val="FF3300"/>
                </a:solidFill>
                <a:latin typeface="Times New Roman" panose="02020603050405020304" pitchFamily="18" charset="0"/>
              </a:rPr>
              <a:t> </a:t>
            </a:r>
          </a:p>
        </p:txBody>
      </p:sp>
      <p:sp>
        <p:nvSpPr>
          <p:cNvPr id="12376" name="AutoShape 88"/>
          <p:cNvSpPr>
            <a:spLocks noChangeArrowheads="1"/>
          </p:cNvSpPr>
          <p:nvPr/>
        </p:nvSpPr>
        <p:spPr bwMode="auto">
          <a:xfrm>
            <a:off x="9429421" y="3733800"/>
            <a:ext cx="1524000" cy="2133600"/>
          </a:xfrm>
          <a:prstGeom prst="cloudCallout">
            <a:avLst>
              <a:gd name="adj1" fmla="val 518440"/>
              <a:gd name="adj2" fmla="val -24630"/>
            </a:avLst>
          </a:prstGeom>
          <a:solidFill>
            <a:srgbClr val="FFFF99"/>
          </a:solidFill>
          <a:ln w="9525">
            <a:noFill/>
            <a:round/>
            <a:headEnd/>
            <a:tailEnd/>
          </a:ln>
          <a:effectLst/>
        </p:spPr>
        <p:txBody>
          <a:bodyPr anchor="ctr"/>
          <a:lstStyle/>
          <a:p>
            <a:pPr algn="ctr" eaLnBrk="1" hangingPunct="1">
              <a:defRPr/>
            </a:pPr>
            <a:r>
              <a:rPr lang="en-US" sz="2400" b="1" i="1" dirty="0">
                <a:solidFill>
                  <a:srgbClr val="0000CC"/>
                </a:solidFill>
                <a:latin typeface="Times New Roman" panose="02020603050405020304" pitchFamily="18" charset="0"/>
                <a:cs typeface="Times New Roman" panose="02020603050405020304" pitchFamily="18" charset="0"/>
              </a:rPr>
              <a:t>5</a:t>
            </a:r>
            <a:r>
              <a:rPr lang="vi-VN" sz="2400" b="1" i="1" dirty="0">
                <a:solidFill>
                  <a:srgbClr val="0000CC"/>
                </a:solidFill>
                <a:latin typeface="Times New Roman" panose="02020603050405020304" pitchFamily="18" charset="0"/>
                <a:cs typeface="Times New Roman" panose="02020603050405020304" pitchFamily="18" charset="0"/>
              </a:rPr>
              <a:t> giây</a:t>
            </a:r>
            <a:endParaRPr lang="en-US" sz="2400" b="1" i="1" dirty="0">
              <a:solidFill>
                <a:srgbClr val="0000CC"/>
              </a:solidFill>
              <a:latin typeface="Times New Roman" panose="02020603050405020304" pitchFamily="18" charset="0"/>
              <a:cs typeface="Times New Roman" panose="02020603050405020304" pitchFamily="18" charset="0"/>
            </a:endParaRPr>
          </a:p>
          <a:p>
            <a:pPr algn="ctr" eaLnBrk="1" hangingPunct="1">
              <a:defRPr/>
            </a:pPr>
            <a:r>
              <a:rPr lang="en-US" sz="2400" b="1" i="1" dirty="0" err="1">
                <a:solidFill>
                  <a:srgbClr val="0000CC"/>
                </a:solidFill>
                <a:latin typeface="Times New Roman" panose="02020603050405020304" pitchFamily="18" charset="0"/>
                <a:cs typeface="Times New Roman" panose="02020603050405020304" pitchFamily="18" charset="0"/>
              </a:rPr>
              <a:t>kết</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thúc</a:t>
            </a:r>
            <a:endParaRPr lang="en-US" sz="2400" b="1" i="1" dirty="0">
              <a:solidFill>
                <a:srgbClr val="0000CC"/>
              </a:solidFill>
              <a:latin typeface="Times New Roman" panose="02020603050405020304" pitchFamily="18" charset="0"/>
              <a:cs typeface="Times New Roman" panose="02020603050405020304" pitchFamily="18" charset="0"/>
            </a:endParaRPr>
          </a:p>
        </p:txBody>
      </p:sp>
      <p:pic>
        <p:nvPicPr>
          <p:cNvPr id="5153" name="Picture 93" descr="Buombay"/>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962400" y="6057900"/>
            <a:ext cx="5715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4" name="Picture 94" descr="atom">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29600" y="6096000"/>
            <a:ext cx="609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Picture 95" descr="690739pesbqr6dqw"/>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819400" y="1524000"/>
            <a:ext cx="533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6" name="Picture 96" descr="690739pesbqr6dqw"/>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298825" y="1484313"/>
            <a:ext cx="762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7" name="Picture 97" descr="690739pesbqr6dqw"/>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525000" y="1447800"/>
            <a:ext cx="83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8" name="Picture 98" descr="690739pesbqr6dqw"/>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991600" y="1447800"/>
            <a:ext cx="838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59" name="Group 99"/>
          <p:cNvGrpSpPr>
            <a:grpSpLocks/>
          </p:cNvGrpSpPr>
          <p:nvPr/>
        </p:nvGrpSpPr>
        <p:grpSpPr bwMode="auto">
          <a:xfrm>
            <a:off x="8915400" y="6096000"/>
            <a:ext cx="3057526" cy="762000"/>
            <a:chOff x="0" y="3552"/>
            <a:chExt cx="1392" cy="768"/>
          </a:xfrm>
        </p:grpSpPr>
        <p:pic>
          <p:nvPicPr>
            <p:cNvPr id="5177" name="Picture 100" descr="67169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0"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8" name="Picture 101" descr="67169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24"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60" name="Group 102"/>
          <p:cNvGrpSpPr>
            <a:grpSpLocks/>
          </p:cNvGrpSpPr>
          <p:nvPr/>
        </p:nvGrpSpPr>
        <p:grpSpPr bwMode="auto">
          <a:xfrm>
            <a:off x="1743074" y="6172200"/>
            <a:ext cx="2600326" cy="533400"/>
            <a:chOff x="0" y="3552"/>
            <a:chExt cx="1392" cy="768"/>
          </a:xfrm>
        </p:grpSpPr>
        <p:pic>
          <p:nvPicPr>
            <p:cNvPr id="5175" name="Picture 103" descr="67169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0"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6" name="Picture 104" descr="67169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24"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61" name="Picture 107" descr="atom">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29600" y="6096000"/>
            <a:ext cx="609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2" name="Picture 108" descr="atom">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76800" y="6121400"/>
            <a:ext cx="609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6" name="AutoShape 12"/>
          <p:cNvSpPr>
            <a:spLocks noChangeArrowheads="1"/>
          </p:cNvSpPr>
          <p:nvPr/>
        </p:nvSpPr>
        <p:spPr bwMode="auto">
          <a:xfrm>
            <a:off x="5051425" y="4343400"/>
            <a:ext cx="3787775" cy="105410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vi-VN" altLang="en-US" sz="4000" b="1" dirty="0">
                <a:solidFill>
                  <a:srgbClr val="0000FF"/>
                </a:solidFill>
                <a:latin typeface="Times New Roman" pitchFamily="18" charset="0"/>
                <a:cs typeface="Arial" charset="0"/>
              </a:rPr>
              <a:t>XÂY DỰNG</a:t>
            </a:r>
            <a:endParaRPr lang="en-US" altLang="en-US" sz="4000" b="1" dirty="0">
              <a:solidFill>
                <a:srgbClr val="0000FF"/>
              </a:solidFill>
              <a:latin typeface="Times New Roman" pitchFamily="18" charset="0"/>
              <a:cs typeface="Arial" charset="0"/>
            </a:endParaRPr>
          </a:p>
        </p:txBody>
      </p:sp>
      <p:sp>
        <p:nvSpPr>
          <p:cNvPr id="17" name="5-Point Star 16">
            <a:hlinkClick r:id="rId16" action="ppaction://hlinkfile"/>
          </p:cNvPr>
          <p:cNvSpPr/>
          <p:nvPr/>
        </p:nvSpPr>
        <p:spPr>
          <a:xfrm>
            <a:off x="4410075" y="5715000"/>
            <a:ext cx="641350" cy="406400"/>
          </a:xfrm>
          <a:prstGeom prst="star5">
            <a:avLst/>
          </a:prstGeom>
          <a:solidFill>
            <a:srgbClr val="FF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7" name="0324 (1)(2)">
            <a:hlinkClick r:id="" action="ppaction://media"/>
            <a:extLst>
              <a:ext uri="{FF2B5EF4-FFF2-40B4-BE49-F238E27FC236}">
                <a16:creationId xmlns:a16="http://schemas.microsoft.com/office/drawing/2014/main" id="{FD4DADC9-E5F5-41D1-AC44-B790C3E55AB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673600" y="2140744"/>
            <a:ext cx="406400" cy="406400"/>
          </a:xfrm>
          <a:prstGeom prst="rect">
            <a:avLst/>
          </a:prstGeom>
        </p:spPr>
      </p:pic>
    </p:spTree>
    <p:extLst>
      <p:ext uri="{BB962C8B-B14F-4D97-AF65-F5344CB8AC3E}">
        <p14:creationId xmlns:p14="http://schemas.microsoft.com/office/powerpoint/2010/main" val="215843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2330"/>
                                        </p:tgtEl>
                                        <p:attrNameLst>
                                          <p:attrName>style.visibility</p:attrName>
                                        </p:attrNameLst>
                                      </p:cBhvr>
                                      <p:to>
                                        <p:strVal val="visible"/>
                                      </p:to>
                                    </p:set>
                                    <p:animEffect transition="in" filter="checkerboard(across)">
                                      <p:cBhvr>
                                        <p:cTn id="11" dur="1000"/>
                                        <p:tgtEl>
                                          <p:spTgt spid="12330"/>
                                        </p:tgtEl>
                                      </p:cBhvr>
                                    </p:animEffect>
                                  </p:childTnLst>
                                  <p:subTnLst>
                                    <p:audio>
                                      <p:cMediaNode vol="0">
                                        <p:cTn display="0" masterRel="sameClick">
                                          <p:stCondLst>
                                            <p:cond evt="begin" delay="0">
                                              <p:tn val="9"/>
                                            </p:cond>
                                          </p:stCondLst>
                                          <p:endCondLst>
                                            <p:cond evt="onStopAudio" delay="0">
                                              <p:tgtEl>
                                                <p:sldTgt/>
                                              </p:tgtEl>
                                            </p:cond>
                                          </p:endCondLst>
                                        </p:cTn>
                                        <p:tgtEl>
                                          <p:sndTgt r:embed="rId4" name="REC04.wav"/>
                                        </p:tgtEl>
                                      </p:cMediaNode>
                                    </p:audio>
                                  </p:subTnLst>
                                </p:cTn>
                              </p:par>
                            </p:childTnLst>
                          </p:cTn>
                        </p:par>
                        <p:par>
                          <p:cTn id="12" fill="hold" nodeType="afterGroup">
                            <p:stCondLst>
                              <p:cond delay="1000"/>
                            </p:stCondLst>
                            <p:childTnLst>
                              <p:par>
                                <p:cTn id="13" presetID="5" presetClass="exit" presetSubtype="10" fill="hold" grpId="1" nodeType="afterEffect">
                                  <p:stCondLst>
                                    <p:cond delay="500"/>
                                  </p:stCondLst>
                                  <p:childTnLst>
                                    <p:animEffect transition="out" filter="checkerboard(across)">
                                      <p:cBhvr>
                                        <p:cTn id="14" dur="500"/>
                                        <p:tgtEl>
                                          <p:spTgt spid="12330"/>
                                        </p:tgtEl>
                                      </p:cBhvr>
                                    </p:animEffect>
                                    <p:set>
                                      <p:cBhvr>
                                        <p:cTn id="15" dur="1" fill="hold">
                                          <p:stCondLst>
                                            <p:cond delay="499"/>
                                          </p:stCondLst>
                                        </p:cTn>
                                        <p:tgtEl>
                                          <p:spTgt spid="12330"/>
                                        </p:tgtEl>
                                        <p:attrNameLst>
                                          <p:attrName>style.visibility</p:attrName>
                                        </p:attrNameLst>
                                      </p:cBhvr>
                                      <p:to>
                                        <p:strVal val="hidden"/>
                                      </p:to>
                                    </p:set>
                                  </p:childTnLst>
                                  <p:subTnLst>
                                    <p:audio>
                                      <p:cMediaNode vol="7000">
                                        <p:cTn display="0" masterRel="sameClick">
                                          <p:stCondLst>
                                            <p:cond evt="begin" delay="0">
                                              <p:tn val="13"/>
                                            </p:cond>
                                          </p:stCondLst>
                                          <p:endCondLst>
                                            <p:cond evt="onStopAudio" delay="0">
                                              <p:tgtEl>
                                                <p:sldTgt/>
                                              </p:tgtEl>
                                            </p:cond>
                                          </p:endCondLst>
                                        </p:cTn>
                                        <p:tgtEl>
                                          <p:sndTgt r:embed="rId4" name="REC04.wav"/>
                                        </p:tgtEl>
                                      </p:cMediaNode>
                                    </p:audio>
                                  </p:subTnLst>
                                </p:cTn>
                              </p:par>
                            </p:childTnLst>
                          </p:cTn>
                        </p:par>
                        <p:par>
                          <p:cTn id="16" fill="hold" nodeType="afterGroup">
                            <p:stCondLst>
                              <p:cond delay="2000"/>
                            </p:stCondLst>
                            <p:childTnLst>
                              <p:par>
                                <p:cTn id="17" presetID="1" presetClass="entr" presetSubtype="0" fill="hold" nodeType="afterEffect">
                                  <p:stCondLst>
                                    <p:cond delay="1000"/>
                                  </p:stCondLst>
                                  <p:childTnLst>
                                    <p:set>
                                      <p:cBhvr>
                                        <p:cTn id="18"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17"/>
                                            </p:cond>
                                          </p:stCondLst>
                                          <p:endCondLst>
                                            <p:cond evt="onStopAudio" delay="0">
                                              <p:tgtEl>
                                                <p:sldTgt/>
                                              </p:tgtEl>
                                            </p:cond>
                                          </p:endCondLst>
                                        </p:cTn>
                                        <p:tgtEl>
                                          <p:sndTgt r:embed="rId5" name="DING.WAV"/>
                                        </p:tgtEl>
                                      </p:cMediaNode>
                                    </p:audio>
                                  </p:subTnLst>
                                </p:cTn>
                              </p:par>
                            </p:childTnLst>
                          </p:cTn>
                        </p:par>
                        <p:par>
                          <p:cTn id="19" fill="hold" nodeType="afterGroup">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20"/>
                                            </p:cond>
                                          </p:stCondLst>
                                          <p:endCondLst>
                                            <p:cond evt="onStopAudio" delay="0">
                                              <p:tgtEl>
                                                <p:sldTgt/>
                                              </p:tgtEl>
                                            </p:cond>
                                          </p:endCondLst>
                                        </p:cTn>
                                        <p:tgtEl>
                                          <p:sndTgt r:embed="rId5" name="DING.WAV"/>
                                        </p:tgtEl>
                                      </p:cMediaNode>
                                    </p:audio>
                                  </p:subTnLst>
                                </p:cTn>
                              </p:par>
                            </p:childTnLst>
                          </p:cTn>
                        </p:par>
                        <p:par>
                          <p:cTn id="22" fill="hold" nodeType="afterGroup">
                            <p:stCondLst>
                              <p:cond delay="4000"/>
                            </p:stCondLst>
                            <p:childTnLst>
                              <p:par>
                                <p:cTn id="23" presetID="1" presetClass="entr" presetSubtype="0" fill="hold" nodeType="afterEffect">
                                  <p:stCondLst>
                                    <p:cond delay="1000"/>
                                  </p:stCondLst>
                                  <p:childTnLst>
                                    <p:set>
                                      <p:cBhvr>
                                        <p:cTn id="24"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23"/>
                                            </p:cond>
                                          </p:stCondLst>
                                          <p:endCondLst>
                                            <p:cond evt="onStopAudio" delay="0">
                                              <p:tgtEl>
                                                <p:sldTgt/>
                                              </p:tgtEl>
                                            </p:cond>
                                          </p:endCondLst>
                                        </p:cTn>
                                        <p:tgtEl>
                                          <p:sndTgt r:embed="rId5" name="DING.WAV"/>
                                        </p:tgtEl>
                                      </p:cMediaNode>
                                    </p:audio>
                                  </p:subTnLst>
                                </p:cTn>
                              </p:par>
                            </p:childTnLst>
                          </p:cTn>
                        </p:par>
                        <p:par>
                          <p:cTn id="25" fill="hold" nodeType="afterGroup">
                            <p:stCondLst>
                              <p:cond delay="5000"/>
                            </p:stCondLst>
                            <p:childTnLst>
                              <p:par>
                                <p:cTn id="26" presetID="1" presetClass="entr" presetSubtype="0" fill="hold" nodeType="afterEffect">
                                  <p:stCondLst>
                                    <p:cond delay="1000"/>
                                  </p:stCondLst>
                                  <p:childTnLst>
                                    <p:set>
                                      <p:cBhvr>
                                        <p:cTn id="27"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26"/>
                                            </p:cond>
                                          </p:stCondLst>
                                          <p:endCondLst>
                                            <p:cond evt="onStopAudio" delay="0">
                                              <p:tgtEl>
                                                <p:sldTgt/>
                                              </p:tgtEl>
                                            </p:cond>
                                          </p:endCondLst>
                                        </p:cTn>
                                        <p:tgtEl>
                                          <p:sndTgt r:embed="rId5" name="DING.WAV"/>
                                        </p:tgtEl>
                                      </p:cMediaNode>
                                    </p:audio>
                                  </p:subTnLst>
                                </p:cTn>
                              </p:par>
                            </p:childTnLst>
                          </p:cTn>
                        </p:par>
                        <p:par>
                          <p:cTn id="28" fill="hold" nodeType="afterGroup">
                            <p:stCondLst>
                              <p:cond delay="6000"/>
                            </p:stCondLst>
                            <p:childTnLst>
                              <p:par>
                                <p:cTn id="29" presetID="1" presetClass="entr" presetSubtype="0" fill="hold" nodeType="afterEffect">
                                  <p:stCondLst>
                                    <p:cond delay="1000"/>
                                  </p:stCondLst>
                                  <p:childTnLst>
                                    <p:set>
                                      <p:cBhvr>
                                        <p:cTn id="30"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29"/>
                                            </p:cond>
                                          </p:stCondLst>
                                          <p:endCondLst>
                                            <p:cond evt="onStopAudio" delay="0">
                                              <p:tgtEl>
                                                <p:sldTgt/>
                                              </p:tgtEl>
                                            </p:cond>
                                          </p:endCondLst>
                                        </p:cTn>
                                        <p:tgtEl>
                                          <p:sndTgt r:embed="rId5" name="DING.WAV"/>
                                        </p:tgtEl>
                                      </p:cMediaNode>
                                    </p:audio>
                                  </p:subTnLst>
                                </p:cTn>
                              </p:par>
                            </p:childTnLst>
                          </p:cTn>
                        </p:par>
                        <p:par>
                          <p:cTn id="31" fill="hold" nodeType="afterGroup">
                            <p:stCondLst>
                              <p:cond delay="7000"/>
                            </p:stCondLst>
                            <p:childTnLst>
                              <p:par>
                                <p:cTn id="32" presetID="5" presetClass="entr" presetSubtype="10" fill="hold" grpId="0" nodeType="afterEffect">
                                  <p:stCondLst>
                                    <p:cond delay="0"/>
                                  </p:stCondLst>
                                  <p:childTnLst>
                                    <p:set>
                                      <p:cBhvr>
                                        <p:cTn id="33" dur="1" fill="hold">
                                          <p:stCondLst>
                                            <p:cond delay="0"/>
                                          </p:stCondLst>
                                        </p:cTn>
                                        <p:tgtEl>
                                          <p:spTgt spid="12376"/>
                                        </p:tgtEl>
                                        <p:attrNameLst>
                                          <p:attrName>style.visibility</p:attrName>
                                        </p:attrNameLst>
                                      </p:cBhvr>
                                      <p:to>
                                        <p:strVal val="visible"/>
                                      </p:to>
                                    </p:set>
                                    <p:animEffect transition="in" filter="checkerboard(across)">
                                      <p:cBhvr>
                                        <p:cTn id="34" dur="1000"/>
                                        <p:tgtEl>
                                          <p:spTgt spid="12376"/>
                                        </p:tgtEl>
                                      </p:cBhvr>
                                    </p:animEffect>
                                  </p:childTnLst>
                                  <p:subTnLst>
                                    <p:audio>
                                      <p:cMediaNode>
                                        <p:cTn display="0" masterRel="sameClick">
                                          <p:stCondLst>
                                            <p:cond evt="begin" delay="0">
                                              <p:tn val="32"/>
                                            </p:cond>
                                          </p:stCondLst>
                                          <p:endCondLst>
                                            <p:cond evt="onStopAudio" delay="0">
                                              <p:tgtEl>
                                                <p:sldTgt/>
                                              </p:tgtEl>
                                            </p:cond>
                                          </p:endCondLst>
                                        </p:cTn>
                                        <p:tgtEl>
                                          <p:sndTgt r:embed="rId4" name="REC04.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12303">
                                            <p:txEl>
                                              <p:pRg st="0" end="0"/>
                                            </p:txEl>
                                          </p:spTgt>
                                        </p:tgtEl>
                                        <p:attrNameLst>
                                          <p:attrName>style.visibility</p:attrName>
                                        </p:attrNameLst>
                                      </p:cBhvr>
                                      <p:to>
                                        <p:strVal val="visible"/>
                                      </p:to>
                                    </p:set>
                                    <p:animEffect transition="in" filter="fade">
                                      <p:cBhvr>
                                        <p:cTn id="39" dur="500"/>
                                        <p:tgtEl>
                                          <p:spTgt spid="12303">
                                            <p:txEl>
                                              <p:pRg st="0" end="0"/>
                                            </p:txEl>
                                          </p:spTgt>
                                        </p:tgtEl>
                                      </p:cBhvr>
                                    </p:animEffect>
                                    <p:anim calcmode="lin" valueType="num">
                                      <p:cBhvr>
                                        <p:cTn id="40" dur="500" fill="hold"/>
                                        <p:tgtEl>
                                          <p:spTgt spid="12303">
                                            <p:txEl>
                                              <p:pRg st="0" end="0"/>
                                            </p:txEl>
                                          </p:spTgt>
                                        </p:tgtEl>
                                        <p:attrNameLst>
                                          <p:attrName>style.rotation</p:attrName>
                                        </p:attrNameLst>
                                      </p:cBhvr>
                                      <p:tavLst>
                                        <p:tav tm="0">
                                          <p:val>
                                            <p:fltVal val="720"/>
                                          </p:val>
                                        </p:tav>
                                        <p:tav tm="100000">
                                          <p:val>
                                            <p:fltVal val="0"/>
                                          </p:val>
                                        </p:tav>
                                      </p:tavLst>
                                    </p:anim>
                                    <p:anim calcmode="lin" valueType="num">
                                      <p:cBhvr>
                                        <p:cTn id="41" dur="500" fill="hold"/>
                                        <p:tgtEl>
                                          <p:spTgt spid="12303">
                                            <p:txEl>
                                              <p:pRg st="0" end="0"/>
                                            </p:txEl>
                                          </p:spTgt>
                                        </p:tgtEl>
                                        <p:attrNameLst>
                                          <p:attrName>ppt_h</p:attrName>
                                        </p:attrNameLst>
                                      </p:cBhvr>
                                      <p:tavLst>
                                        <p:tav tm="0">
                                          <p:val>
                                            <p:fltVal val="0"/>
                                          </p:val>
                                        </p:tav>
                                        <p:tav tm="100000">
                                          <p:val>
                                            <p:strVal val="#ppt_h"/>
                                          </p:val>
                                        </p:tav>
                                      </p:tavLst>
                                    </p:anim>
                                    <p:anim calcmode="lin" valueType="num">
                                      <p:cBhvr>
                                        <p:cTn id="42" dur="500" fill="hold"/>
                                        <p:tgtEl>
                                          <p:spTgt spid="12303">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37"/>
                                            </p:cond>
                                          </p:stCondLst>
                                          <p:endCondLst>
                                            <p:cond evt="onStopAudio" delay="0">
                                              <p:tgtEl>
                                                <p:sldTgt/>
                                              </p:tgtEl>
                                            </p:cond>
                                          </p:endCondLst>
                                        </p:cTn>
                                        <p:tgtEl>
                                          <p:sndTgt r:embed="rId5" name="DING.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35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FELIZ2.WAV"/>
                                        </p:tgtEl>
                                      </p:cMediaNode>
                                    </p:audio>
                                  </p:subTnLst>
                                </p:cTn>
                              </p:par>
                              <p:par>
                                <p:cTn id="47" presetID="22" presetClass="emph" presetSubtype="0" repeatCount="10000" fill="remove" grpId="1" nodeType="withEffect">
                                  <p:stCondLst>
                                    <p:cond delay="0"/>
                                  </p:stCondLst>
                                  <p:childTnLst>
                                    <p:animClr clrSpc="hsl" dir="cw">
                                      <p:cBhvr override="childStyle">
                                        <p:cTn id="48" dur="500" fill="hold"/>
                                        <p:tgtEl>
                                          <p:spTgt spid="57356"/>
                                        </p:tgtEl>
                                        <p:attrNameLst>
                                          <p:attrName>style.color</p:attrName>
                                        </p:attrNameLst>
                                      </p:cBhvr>
                                      <p:by>
                                        <p:hsl h="-7200000" s="0" l="0"/>
                                      </p:by>
                                    </p:animClr>
                                    <p:animClr clrSpc="hsl" dir="cw">
                                      <p:cBhvr>
                                        <p:cTn id="49" dur="500" fill="hold"/>
                                        <p:tgtEl>
                                          <p:spTgt spid="57356"/>
                                        </p:tgtEl>
                                        <p:attrNameLst>
                                          <p:attrName>fillcolor</p:attrName>
                                        </p:attrNameLst>
                                      </p:cBhvr>
                                      <p:by>
                                        <p:hsl h="-7200000" s="0" l="0"/>
                                      </p:by>
                                    </p:animClr>
                                    <p:animClr clrSpc="hsl" dir="cw">
                                      <p:cBhvr>
                                        <p:cTn id="50" dur="500" fill="hold"/>
                                        <p:tgtEl>
                                          <p:spTgt spid="57356"/>
                                        </p:tgtEl>
                                        <p:attrNameLst>
                                          <p:attrName>stroke.color</p:attrName>
                                        </p:attrNameLst>
                                      </p:cBhvr>
                                      <p:by>
                                        <p:hsl h="-7200000" s="0" l="0"/>
                                      </p:by>
                                    </p:animClr>
                                    <p:set>
                                      <p:cBhvr>
                                        <p:cTn id="51" dur="500" fill="hold"/>
                                        <p:tgtEl>
                                          <p:spTgt spid="573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7"/>
                </p:tgtEl>
              </p:cMediaNode>
            </p:audio>
          </p:childTnLst>
        </p:cTn>
      </p:par>
    </p:tnLst>
    <p:bldLst>
      <p:bldP spid="12330" grpId="0" animBg="1"/>
      <p:bldP spid="12330" grpId="1" animBg="1"/>
      <p:bldP spid="12376" grpId="0" animBg="1"/>
      <p:bldP spid="57356" grpId="0" animBg="1"/>
      <p:bldP spid="5735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1"/>
          <p:cNvSpPr/>
          <p:nvPr/>
        </p:nvSpPr>
        <p:spPr>
          <a:xfrm>
            <a:off x="66427" y="-154925"/>
            <a:ext cx="12071758" cy="6858000"/>
          </a:xfrm>
          <a:prstGeom prst="rect">
            <a:avLst/>
          </a:prstGeom>
          <a:solidFill>
            <a:schemeClr val="lt2"/>
          </a:solidFill>
          <a:ln>
            <a:noFill/>
          </a:ln>
        </p:spPr>
        <p:txBody>
          <a:bodyPr spcFirstLastPara="1" wrap="square" lIns="91425" tIns="45700" rIns="91425" bIns="45700" anchor="ctr" anchorCtr="0">
            <a:noAutofit/>
          </a:bodyPr>
          <a:lstStyle/>
          <a:p>
            <a:pPr algn="ctr"/>
            <a:r>
              <a:rPr lang="en-US"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HOẠT ĐỘNG TRẢI NGHIỆM, HƯỚNG NGHIỆP 7</a:t>
            </a:r>
          </a:p>
        </p:txBody>
      </p:sp>
      <p:sp>
        <p:nvSpPr>
          <p:cNvPr id="100" name="Google Shape;100;p41"/>
          <p:cNvSpPr/>
          <p:nvPr/>
        </p:nvSpPr>
        <p:spPr>
          <a:xfrm rot="2700000">
            <a:off x="82782" y="-1386168"/>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 name="Google Shape;106;p41"/>
          <p:cNvSpPr/>
          <p:nvPr/>
        </p:nvSpPr>
        <p:spPr>
          <a:xfrm rot="2700000">
            <a:off x="2925537" y="790015"/>
            <a:ext cx="5389379" cy="5389379"/>
          </a:xfrm>
          <a:custGeom>
            <a:avLst/>
            <a:gdLst/>
            <a:ahLst/>
            <a:cxnLst/>
            <a:rect l="l" t="t" r="r" b="b"/>
            <a:pathLst>
              <a:path w="5389379" h="5389379" extrusionOk="0">
                <a:moveTo>
                  <a:pt x="0" y="540040"/>
                </a:moveTo>
                <a:lnTo>
                  <a:pt x="540040" y="0"/>
                </a:lnTo>
                <a:lnTo>
                  <a:pt x="5389379" y="0"/>
                </a:lnTo>
                <a:lnTo>
                  <a:pt x="5389379" y="4838655"/>
                </a:lnTo>
                <a:lnTo>
                  <a:pt x="4838655" y="5389379"/>
                </a:lnTo>
                <a:lnTo>
                  <a:pt x="0" y="5389379"/>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2" name="Down Ribbon 5">
            <a:extLst>
              <a:ext uri="{FF2B5EF4-FFF2-40B4-BE49-F238E27FC236}">
                <a16:creationId xmlns:a16="http://schemas.microsoft.com/office/drawing/2014/main" id="{A2BF29D9-3A68-4F65-AD5B-66130F4B7AB3}"/>
              </a:ext>
            </a:extLst>
          </p:cNvPr>
          <p:cNvSpPr/>
          <p:nvPr/>
        </p:nvSpPr>
        <p:spPr>
          <a:xfrm>
            <a:off x="855148" y="1388722"/>
            <a:ext cx="10679662" cy="2876144"/>
          </a:xfrm>
          <a:prstGeom prst="ribbon">
            <a:avLst/>
          </a:prstGeom>
        </p:spPr>
        <p:style>
          <a:lnRef idx="3">
            <a:schemeClr val="lt1"/>
          </a:lnRef>
          <a:fillRef idx="1">
            <a:schemeClr val="accent6"/>
          </a:fillRef>
          <a:effectRef idx="1">
            <a:schemeClr val="accent6"/>
          </a:effectRef>
          <a:fontRef idx="minor">
            <a:schemeClr val="lt1"/>
          </a:fontRef>
        </p:style>
        <p:txBody>
          <a:bodyPr rtlCol="0" anchor="ctr"/>
          <a:lstStyle/>
          <a:p>
            <a:pPr lvl="0" algn="ctr"/>
            <a:r>
              <a:rPr lang="vi-VN" sz="3200"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Arial"/>
              </a:rPr>
              <a:t>CHIA SẺ CẢM XÚC CỦA EM QUA TRÒ CHƠI </a:t>
            </a:r>
            <a:endParaRPr lang="en-US" sz="3200"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Arial"/>
            </a:endParaRPr>
          </a:p>
        </p:txBody>
      </p:sp>
    </p:spTree>
    <p:extLst>
      <p:ext uri="{BB962C8B-B14F-4D97-AF65-F5344CB8AC3E}">
        <p14:creationId xmlns:p14="http://schemas.microsoft.com/office/powerpoint/2010/main" val="2980519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1"/>
          <p:cNvSpPr/>
          <p:nvPr/>
        </p:nvSpPr>
        <p:spPr>
          <a:xfrm>
            <a:off x="93875" y="-131591"/>
            <a:ext cx="12071758" cy="6858000"/>
          </a:xfrm>
          <a:prstGeom prst="rect">
            <a:avLst/>
          </a:prstGeom>
          <a:solidFill>
            <a:schemeClr val="lt2"/>
          </a:solidFill>
          <a:ln>
            <a:noFill/>
          </a:ln>
        </p:spPr>
        <p:txBody>
          <a:bodyPr spcFirstLastPara="1" wrap="square" lIns="91425" tIns="45700" rIns="91425" bIns="45700" anchor="ctr" anchorCtr="0">
            <a:noAutofit/>
          </a:bodyPr>
          <a:lstStyle/>
          <a:p>
            <a:pPr algn="ctr"/>
            <a:endParaRPr lang="en-US"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0" name="Google Shape;100;p41"/>
          <p:cNvSpPr/>
          <p:nvPr/>
        </p:nvSpPr>
        <p:spPr>
          <a:xfrm rot="2700000">
            <a:off x="82782" y="-1386168"/>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1"/>
          <p:cNvSpPr/>
          <p:nvPr/>
        </p:nvSpPr>
        <p:spPr>
          <a:xfrm rot="2700000">
            <a:off x="1580250" y="-326584"/>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 name="Google Shape;106;p41"/>
          <p:cNvSpPr/>
          <p:nvPr/>
        </p:nvSpPr>
        <p:spPr>
          <a:xfrm rot="2700000">
            <a:off x="3445307" y="612445"/>
            <a:ext cx="5389379" cy="5389379"/>
          </a:xfrm>
          <a:custGeom>
            <a:avLst/>
            <a:gdLst/>
            <a:ahLst/>
            <a:cxnLst/>
            <a:rect l="l" t="t" r="r" b="b"/>
            <a:pathLst>
              <a:path w="5389379" h="5389379" extrusionOk="0">
                <a:moveTo>
                  <a:pt x="0" y="540040"/>
                </a:moveTo>
                <a:lnTo>
                  <a:pt x="540040" y="0"/>
                </a:lnTo>
                <a:lnTo>
                  <a:pt x="5389379" y="0"/>
                </a:lnTo>
                <a:lnTo>
                  <a:pt x="5389379" y="4838655"/>
                </a:lnTo>
                <a:lnTo>
                  <a:pt x="4838655" y="5389379"/>
                </a:lnTo>
                <a:lnTo>
                  <a:pt x="0" y="5389379"/>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4911511" y="5612196"/>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2082473" y="183900"/>
            <a:ext cx="8924545" cy="954107"/>
          </a:xfrm>
          <a:prstGeom prst="rect">
            <a:avLst/>
          </a:prstGeom>
        </p:spPr>
        <p:txBody>
          <a:bodyPr wrap="square">
            <a:spAutoFit/>
          </a:bodyPr>
          <a:lstStyle/>
          <a:p>
            <a:pPr algn="ctr"/>
            <a:r>
              <a:rPr lang="vi-VN"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CHỦ ĐỀ: RÈN LUYỆN PHẨM CHẤT, NĂNG LỰC PHÙ HỢP VỚI ĐỊNH HƯỚNG NGHỀ NGHIỆP.</a:t>
            </a:r>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altLang="en-US" sz="2800" b="1" dirty="0">
              <a:solidFill>
                <a:srgbClr val="C00000"/>
              </a:solidFill>
            </a:endParaRPr>
          </a:p>
        </p:txBody>
      </p:sp>
      <p:sp>
        <p:nvSpPr>
          <p:cNvPr id="19" name="Rectangle 18">
            <a:extLst>
              <a:ext uri="{FF2B5EF4-FFF2-40B4-BE49-F238E27FC236}">
                <a16:creationId xmlns:a16="http://schemas.microsoft.com/office/drawing/2014/main" id="{79D59C10-90CE-4AE5-876C-20A5849D41F5}"/>
              </a:ext>
            </a:extLst>
          </p:cNvPr>
          <p:cNvSpPr/>
          <p:nvPr/>
        </p:nvSpPr>
        <p:spPr>
          <a:xfrm>
            <a:off x="497799" y="2808197"/>
            <a:ext cx="11381012" cy="1569660"/>
          </a:xfrm>
          <a:prstGeom prst="rect">
            <a:avLst/>
          </a:prstGeom>
        </p:spPr>
        <p:txBody>
          <a:bodyPr wrap="square">
            <a:spAutoFit/>
          </a:bodyPr>
          <a:lstStyle/>
          <a:p>
            <a:r>
              <a:rPr lang="en-US" sz="2800" b="1" dirty="0">
                <a:solidFill>
                  <a:srgbClr val="3010D2"/>
                </a:solidFill>
                <a:latin typeface="Times New Roman" panose="02020603050405020304" pitchFamily="18" charset="0"/>
                <a:ea typeface="Calibri" panose="020F0502020204030204" pitchFamily="34" charset="0"/>
              </a:rPr>
              <a:t>    </a:t>
            </a:r>
            <a:r>
              <a:rPr lang="vi-VN" sz="2800" b="1" dirty="0">
                <a:solidFill>
                  <a:srgbClr val="3010D2"/>
                </a:solidFill>
                <a:latin typeface="Times New Roman" panose="02020603050405020304" pitchFamily="18" charset="0"/>
                <a:ea typeface="Calibri" panose="020F0502020204030204" pitchFamily="34" charset="0"/>
              </a:rPr>
              <a:t>I</a:t>
            </a:r>
            <a:r>
              <a:rPr lang="vi-VN" sz="3200" b="1" dirty="0">
                <a:solidFill>
                  <a:srgbClr val="3010D2"/>
                </a:solidFill>
                <a:latin typeface="Times New Roman" panose="02020603050405020304" pitchFamily="18" charset="0"/>
                <a:ea typeface="Calibri" panose="020F0502020204030204" pitchFamily="34" charset="0"/>
              </a:rPr>
              <a:t>. </a:t>
            </a:r>
            <a:r>
              <a:rPr lang="en-US" sz="3200" b="1" dirty="0">
                <a:solidFill>
                  <a:srgbClr val="3010D2"/>
                </a:solidFill>
                <a:latin typeface="Times New Roman" panose="02020603050405020304" pitchFamily="18" charset="0"/>
                <a:ea typeface="Calibri" panose="020F0502020204030204" pitchFamily="34" charset="0"/>
              </a:rPr>
              <a:t>Nhận</a:t>
            </a:r>
            <a:r>
              <a:rPr lang="vi-VN" sz="3200" b="1" dirty="0">
                <a:solidFill>
                  <a:srgbClr val="3010D2"/>
                </a:solidFill>
                <a:latin typeface="Times New Roman" panose="02020603050405020304" pitchFamily="18" charset="0"/>
                <a:ea typeface="Calibri" panose="020F0502020204030204" pitchFamily="34" charset="0"/>
              </a:rPr>
              <a:t> diện hứng thú của bản thân với nhóm nghề/nghề và đánh giá được điểm mạnh, điểm yếu của bản thân với </a:t>
            </a:r>
            <a:r>
              <a:rPr lang="en-US" sz="3200" b="1" dirty="0" err="1">
                <a:solidFill>
                  <a:srgbClr val="3010D2"/>
                </a:solidFill>
                <a:latin typeface="Times New Roman" panose="02020603050405020304" pitchFamily="18" charset="0"/>
                <a:ea typeface="Calibri" panose="020F0502020204030204" pitchFamily="34" charset="0"/>
              </a:rPr>
              <a:t>từng</a:t>
            </a:r>
            <a:r>
              <a:rPr lang="vi-VN" sz="3200" b="1" dirty="0">
                <a:solidFill>
                  <a:srgbClr val="3010D2"/>
                </a:solidFill>
                <a:latin typeface="Times New Roman" panose="02020603050405020304" pitchFamily="18" charset="0"/>
                <a:ea typeface="Calibri" panose="020F0502020204030204" pitchFamily="34" charset="0"/>
              </a:rPr>
              <a:t> nhóm nghề </a:t>
            </a:r>
            <a:endParaRPr lang="en-US" sz="3200" dirty="0">
              <a:solidFill>
                <a:srgbClr val="3010D2"/>
              </a:solidFill>
            </a:endParaRPr>
          </a:p>
        </p:txBody>
      </p:sp>
      <p:sp>
        <p:nvSpPr>
          <p:cNvPr id="20" name="Rectangle 19">
            <a:extLst>
              <a:ext uri="{FF2B5EF4-FFF2-40B4-BE49-F238E27FC236}">
                <a16:creationId xmlns:a16="http://schemas.microsoft.com/office/drawing/2014/main" id="{5B0AB061-A0CC-496D-A325-188DC228245F}"/>
              </a:ext>
            </a:extLst>
          </p:cNvPr>
          <p:cNvSpPr/>
          <p:nvPr/>
        </p:nvSpPr>
        <p:spPr>
          <a:xfrm>
            <a:off x="385893" y="4687273"/>
            <a:ext cx="10621125" cy="1120243"/>
          </a:xfrm>
          <a:prstGeom prst="rect">
            <a:avLst/>
          </a:prstGeom>
        </p:spPr>
        <p:txBody>
          <a:bodyPr wrap="square">
            <a:spAutoFit/>
          </a:bodyPr>
          <a:lstStyle/>
          <a:p>
            <a:pPr indent="457200">
              <a:lnSpc>
                <a:spcPct val="107000"/>
              </a:lnSpc>
              <a:spcAft>
                <a:spcPts val="0"/>
              </a:spcAft>
            </a:pPr>
            <a:r>
              <a:rPr lang="vi-VN" sz="3200" b="1" dirty="0">
                <a:solidFill>
                  <a:srgbClr val="3010D2"/>
                </a:solidFill>
                <a:latin typeface="Times New Roman" panose="02020603050405020304" pitchFamily="18" charset="0"/>
                <a:ea typeface="Calibri" panose="020F0502020204030204" pitchFamily="34" charset="0"/>
                <a:cs typeface="Times New Roman" panose="02020603050405020304" pitchFamily="18" charset="0"/>
              </a:rPr>
              <a:t>II. </a:t>
            </a:r>
            <a:r>
              <a:rPr lang="en-US" sz="3200" b="1" dirty="0">
                <a:solidFill>
                  <a:srgbClr val="3010D2"/>
                </a:solidFill>
                <a:latin typeface="Times New Roman" panose="02020603050405020304" pitchFamily="18" charset="0"/>
                <a:ea typeface="Calibri" panose="020F0502020204030204" pitchFamily="34" charset="0"/>
                <a:cs typeface="Times New Roman" panose="02020603050405020304" pitchFamily="18" charset="0"/>
              </a:rPr>
              <a:t>Chỉ</a:t>
            </a:r>
            <a:r>
              <a:rPr lang="vi-VN" sz="3200" b="1" dirty="0">
                <a:solidFill>
                  <a:srgbClr val="3010D2"/>
                </a:solidFill>
                <a:latin typeface="Times New Roman" panose="02020603050405020304" pitchFamily="18" charset="0"/>
                <a:ea typeface="Calibri" panose="020F0502020204030204" pitchFamily="34" charset="0"/>
                <a:cs typeface="Times New Roman" panose="02020603050405020304" pitchFamily="18" charset="0"/>
              </a:rPr>
              <a:t> ra được </a:t>
            </a:r>
            <a:r>
              <a:rPr lang="en-US" sz="3200" b="1" dirty="0">
                <a:solidFill>
                  <a:srgbClr val="3010D2"/>
                </a:solidFill>
                <a:latin typeface="Times New Roman" panose="02020603050405020304" pitchFamily="18" charset="0"/>
                <a:ea typeface="Calibri" panose="020F0502020204030204" pitchFamily="34" charset="0"/>
                <a:cs typeface="Times New Roman" panose="02020603050405020304" pitchFamily="18" charset="0"/>
              </a:rPr>
              <a:t>phẩm</a:t>
            </a:r>
            <a:r>
              <a:rPr lang="vi-VN" sz="3200" b="1" dirty="0">
                <a:solidFill>
                  <a:srgbClr val="3010D2"/>
                </a:solidFill>
                <a:latin typeface="Times New Roman" panose="02020603050405020304" pitchFamily="18" charset="0"/>
                <a:ea typeface="Calibri" panose="020F0502020204030204" pitchFamily="34" charset="0"/>
                <a:cs typeface="Times New Roman" panose="02020603050405020304" pitchFamily="18" charset="0"/>
              </a:rPr>
              <a:t> chất và năng lực của bản thân phù hợp hay không phù hợp với nhóm nghề lựa chọn.</a:t>
            </a:r>
            <a:r>
              <a:rPr lang="en-US" sz="3200" b="1" dirty="0">
                <a:solidFill>
                  <a:srgbClr val="3010D2"/>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3010D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Down Ribbon 5">
            <a:extLst>
              <a:ext uri="{FF2B5EF4-FFF2-40B4-BE49-F238E27FC236}">
                <a16:creationId xmlns:a16="http://schemas.microsoft.com/office/drawing/2014/main" id="{A2BF29D9-3A68-4F65-AD5B-66130F4B7AB3}"/>
              </a:ext>
            </a:extLst>
          </p:cNvPr>
          <p:cNvSpPr/>
          <p:nvPr/>
        </p:nvSpPr>
        <p:spPr>
          <a:xfrm>
            <a:off x="1454727" y="1462066"/>
            <a:ext cx="9211373" cy="973990"/>
          </a:xfrm>
          <a:prstGeom prst="ribbon">
            <a:avLst/>
          </a:prstGeom>
        </p:spPr>
        <p:style>
          <a:lnRef idx="3">
            <a:schemeClr val="lt1"/>
          </a:lnRef>
          <a:fillRef idx="1">
            <a:schemeClr val="accent6"/>
          </a:fillRef>
          <a:effectRef idx="1">
            <a:schemeClr val="accent6"/>
          </a:effectRef>
          <a:fontRef idx="minor">
            <a:schemeClr val="lt1"/>
          </a:fontRef>
        </p:style>
        <p:txBody>
          <a:bodyPr rtlCol="0" anchor="ctr"/>
          <a:lstStyle/>
          <a:p>
            <a:pPr lvl="0" algn="ctr"/>
            <a:r>
              <a:rPr lang="vi-VN" sz="3200" b="1"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Calibri"/>
              </a:rPr>
              <a:t>KHÁM PHÁ- KẾT NỐI</a:t>
            </a:r>
            <a:endParaRPr lang="en-US" sz="3200" dirty="0">
              <a:solidFill>
                <a:schemeClr val="bg1"/>
              </a:solidFill>
              <a:effectLst>
                <a:outerShdw blurRad="38100" dist="38100" dir="2700000" algn="tl">
                  <a:srgbClr val="000000">
                    <a:alpha val="43137"/>
                  </a:srgbClr>
                </a:outerShdw>
              </a:effectLst>
              <a:latin typeface="Times New Roman" pitchFamily="18" charset="0"/>
              <a:ea typeface="Arial"/>
              <a:cs typeface="Times New Roman" pitchFamily="18" charset="0"/>
              <a:sym typeface="Arial"/>
            </a:endParaRPr>
          </a:p>
        </p:txBody>
      </p:sp>
    </p:spTree>
    <p:extLst>
      <p:ext uri="{BB962C8B-B14F-4D97-AF65-F5344CB8AC3E}">
        <p14:creationId xmlns:p14="http://schemas.microsoft.com/office/powerpoint/2010/main" val="1740813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6"/>
                                        </p:tgtEl>
                                        <p:attrNameLst>
                                          <p:attrName>style.visibility</p:attrName>
                                        </p:attrNameLst>
                                      </p:cBhvr>
                                      <p:to>
                                        <p:strVal val="visible"/>
                                      </p:to>
                                    </p:set>
                                    <p:animEffect transition="in" filter="fade">
                                      <p:cBhvr>
                                        <p:cTn id="21" dur="1000"/>
                                        <p:tgtEl>
                                          <p:spTgt spid="106"/>
                                        </p:tgtEl>
                                      </p:cBhvr>
                                    </p:animEffect>
                                    <p:anim calcmode="lin" valueType="num">
                                      <p:cBhvr>
                                        <p:cTn id="22" dur="1000" fill="hold"/>
                                        <p:tgtEl>
                                          <p:spTgt spid="106"/>
                                        </p:tgtEl>
                                        <p:attrNameLst>
                                          <p:attrName>ppt_x</p:attrName>
                                        </p:attrNameLst>
                                      </p:cBhvr>
                                      <p:tavLst>
                                        <p:tav tm="0">
                                          <p:val>
                                            <p:strVal val="#ppt_x"/>
                                          </p:val>
                                        </p:tav>
                                        <p:tav tm="100000">
                                          <p:val>
                                            <p:strVal val="#ppt_x"/>
                                          </p:val>
                                        </p:tav>
                                      </p:tavLst>
                                    </p:anim>
                                    <p:anim calcmode="lin" valueType="num">
                                      <p:cBhvr>
                                        <p:cTn id="23"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176291" y="122370"/>
            <a:ext cx="11918728" cy="973618"/>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sp>
        <p:nvSpPr>
          <p:cNvPr id="5" name="AutoShape 52">
            <a:hlinkClick r:id="" action="ppaction://noaction"/>
          </p:cNvPr>
          <p:cNvSpPr>
            <a:spLocks noChangeArrowheads="1"/>
          </p:cNvSpPr>
          <p:nvPr/>
        </p:nvSpPr>
        <p:spPr bwMode="gray">
          <a:xfrm>
            <a:off x="436619" y="1218357"/>
            <a:ext cx="11442192" cy="1099459"/>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r>
              <a:rPr lang="vi-VN" sz="2300" b="1" dirty="0">
                <a:solidFill>
                  <a:schemeClr val="accent2">
                    <a:lumMod val="50000"/>
                  </a:schemeClr>
                </a:solidFill>
                <a:latin typeface="Times New Roman" pitchFamily="18" charset="0"/>
                <a:cs typeface="Times New Roman" pitchFamily="18" charset="0"/>
              </a:rPr>
              <a:t>HĐ1. </a:t>
            </a:r>
            <a:r>
              <a:rPr lang="en-US" sz="2300" b="1" dirty="0">
                <a:solidFill>
                  <a:schemeClr val="accent2">
                    <a:lumMod val="50000"/>
                  </a:schemeClr>
                </a:solidFill>
                <a:latin typeface="Times New Roman" pitchFamily="18" charset="0"/>
                <a:cs typeface="Times New Roman" pitchFamily="18" charset="0"/>
              </a:rPr>
              <a:t>Khám </a:t>
            </a:r>
            <a:r>
              <a:rPr lang="en-US" sz="2300" b="1" dirty="0" err="1">
                <a:solidFill>
                  <a:schemeClr val="accent2">
                    <a:lumMod val="50000"/>
                  </a:schemeClr>
                </a:solidFill>
                <a:latin typeface="Times New Roman" pitchFamily="18" charset="0"/>
                <a:cs typeface="Times New Roman" pitchFamily="18" charset="0"/>
              </a:rPr>
              <a:t>phá</a:t>
            </a:r>
            <a:r>
              <a:rPr lang="vi-VN" sz="2300" b="1" dirty="0">
                <a:solidFill>
                  <a:schemeClr val="accent2">
                    <a:lumMod val="50000"/>
                  </a:schemeClr>
                </a:solidFill>
                <a:latin typeface="Times New Roman" pitchFamily="18" charset="0"/>
                <a:cs typeface="Times New Roman" pitchFamily="18" charset="0"/>
              </a:rPr>
              <a:t> hứng thú của bản thân, đánh giá điểm mạnh, điểm yếu của bản thân</a:t>
            </a:r>
          </a:p>
          <a:p>
            <a:pPr algn="ctr"/>
            <a:r>
              <a:rPr lang="vi-VN" sz="2300" b="1" dirty="0">
                <a:solidFill>
                  <a:schemeClr val="accent2">
                    <a:lumMod val="50000"/>
                  </a:schemeClr>
                </a:solidFill>
                <a:latin typeface="Times New Roman" pitchFamily="18" charset="0"/>
                <a:cs typeface="Times New Roman" pitchFamily="18" charset="0"/>
              </a:rPr>
              <a:t> với từng nhóm nghề </a:t>
            </a:r>
            <a:endParaRPr lang="en-US" sz="2300" dirty="0">
              <a:solidFill>
                <a:schemeClr val="accent2">
                  <a:lumMod val="50000"/>
                </a:schemeClr>
              </a:solidFill>
              <a:latin typeface="Times New Roman" pitchFamily="18" charset="0"/>
              <a:cs typeface="Times New Roman" pitchFamily="18" charset="0"/>
            </a:endParaRPr>
          </a:p>
        </p:txBody>
      </p:sp>
      <p:sp>
        <p:nvSpPr>
          <p:cNvPr id="14" name="Rectangle 13"/>
          <p:cNvSpPr/>
          <p:nvPr/>
        </p:nvSpPr>
        <p:spPr>
          <a:xfrm>
            <a:off x="436618" y="182260"/>
            <a:ext cx="11755382" cy="660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a:p>
            <a:pPr algn="ctr"/>
            <a:r>
              <a:rPr lang="en-US"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CHỦ ĐỀ </a:t>
            </a:r>
            <a:r>
              <a:rPr lang="vi-VN"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RÈN LUYỆN PHẨM CHẤT, NĂNG LỰC PHÙ HỢP VỚI ĐỊNH HƯỚNG NGHỀ NGHIỆP</a:t>
            </a:r>
            <a:endParaRPr lang="en-US"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5" name="Rectangle 14"/>
          <p:cNvSpPr/>
          <p:nvPr/>
        </p:nvSpPr>
        <p:spPr>
          <a:xfrm>
            <a:off x="4278812" y="2514130"/>
            <a:ext cx="342401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vi-VN" sz="2400" b="1" dirty="0">
                <a:effectLst>
                  <a:outerShdw blurRad="38100" dist="38100" dir="2700000" algn="tl">
                    <a:srgbClr val="000000">
                      <a:alpha val="43137"/>
                    </a:srgbClr>
                  </a:outerShdw>
                </a:effectLst>
                <a:latin typeface="Times New Roman" pitchFamily="18" charset="0"/>
                <a:cs typeface="Times New Roman" pitchFamily="18" charset="0"/>
              </a:rPr>
              <a:t>LÀM VIỆC </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NHÓM</a:t>
            </a:r>
          </a:p>
        </p:txBody>
      </p:sp>
      <p:sp>
        <p:nvSpPr>
          <p:cNvPr id="1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8BD7E4A5-D848-4396-B830-6138D5CCA15A}"/>
              </a:ext>
            </a:extLst>
          </p:cNvPr>
          <p:cNvSpPr/>
          <p:nvPr/>
        </p:nvSpPr>
        <p:spPr>
          <a:xfrm>
            <a:off x="396630" y="2974265"/>
            <a:ext cx="11322790" cy="1384995"/>
          </a:xfrm>
          <a:prstGeom prst="rect">
            <a:avLst/>
          </a:prstGeom>
        </p:spPr>
        <p:txBody>
          <a:bodyPr wrap="square">
            <a:spAutoFit/>
          </a:bodyPr>
          <a:lstStyle/>
          <a:p>
            <a:r>
              <a:rPr lang="vi-VN" sz="2800" dirty="0">
                <a:solidFill>
                  <a:srgbClr val="0000FF"/>
                </a:solidFill>
                <a:latin typeface="Times New Roman" panose="02020603050405020304" pitchFamily="18" charset="0"/>
                <a:ea typeface="SimSun" panose="02010600030101010101" pitchFamily="2" charset="-122"/>
              </a:rPr>
              <a:t>- Cá nhân viết ra hứng thú của bản thân với 03 nhóm nghề/nghề vào giấy nhớ.</a:t>
            </a:r>
          </a:p>
          <a:p>
            <a:r>
              <a:rPr lang="vi-VN" sz="2800" dirty="0">
                <a:solidFill>
                  <a:srgbClr val="0000FF"/>
                </a:solidFill>
                <a:latin typeface="Times New Roman" panose="02020603050405020304" pitchFamily="18" charset="0"/>
                <a:ea typeface="SimSun" panose="02010600030101010101" pitchFamily="2" charset="-122"/>
              </a:rPr>
              <a:t>- Trao đổi, chia sẻ với các bạn trong nhóm và trước lớp về hứng thú với nhóm nghề nào và không hứng thú với nhóm nghề nào? Vì sao?</a:t>
            </a:r>
            <a:endParaRPr lang="en-US" sz="2800" dirty="0">
              <a:solidFill>
                <a:srgbClr val="0000FF"/>
              </a:solidFill>
            </a:endParaRPr>
          </a:p>
        </p:txBody>
      </p:sp>
      <p:sp>
        <p:nvSpPr>
          <p:cNvPr id="17" name="Rectangle 16">
            <a:extLst>
              <a:ext uri="{FF2B5EF4-FFF2-40B4-BE49-F238E27FC236}">
                <a16:creationId xmlns:a16="http://schemas.microsoft.com/office/drawing/2014/main" id="{C9748C03-22C0-4385-96A6-68514426AE70}"/>
              </a:ext>
            </a:extLst>
          </p:cNvPr>
          <p:cNvSpPr/>
          <p:nvPr/>
        </p:nvSpPr>
        <p:spPr>
          <a:xfrm>
            <a:off x="396630" y="4450599"/>
            <a:ext cx="11776223" cy="1815882"/>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itchFamily="18" charset="0"/>
              </a:rPr>
              <a:t>Yêu </a:t>
            </a:r>
            <a:r>
              <a:rPr lang="en-US" sz="2800" b="1" dirty="0" err="1">
                <a:solidFill>
                  <a:srgbClr val="0000FF"/>
                </a:solidFill>
                <a:latin typeface="Times New Roman" panose="02020603050405020304" pitchFamily="18" charset="0"/>
                <a:cs typeface="Times New Roman" pitchFamily="18" charset="0"/>
              </a:rPr>
              <a:t>cầu</a:t>
            </a:r>
            <a:r>
              <a:rPr lang="en-US" sz="2800" b="1" dirty="0">
                <a:solidFill>
                  <a:srgbClr val="0000FF"/>
                </a:solidFill>
                <a:latin typeface="Times New Roman" panose="02020603050405020304" pitchFamily="18" charset="0"/>
                <a:cs typeface="Times New Roman" pitchFamily="18" charset="0"/>
              </a:rPr>
              <a:t>: </a:t>
            </a:r>
            <a:r>
              <a:rPr lang="en-US" sz="2800" dirty="0">
                <a:solidFill>
                  <a:srgbClr val="0000FF"/>
                </a:solidFill>
                <a:latin typeface="Times New Roman" panose="02020603050405020304" pitchFamily="18" charset="0"/>
                <a:cs typeface="Times New Roman" pitchFamily="18" charset="0"/>
              </a:rPr>
              <a:t>Chia </a:t>
            </a:r>
            <a:r>
              <a:rPr lang="en-US" sz="2800" dirty="0" err="1">
                <a:solidFill>
                  <a:srgbClr val="0000FF"/>
                </a:solidFill>
                <a:latin typeface="Times New Roman" panose="02020603050405020304" pitchFamily="18" charset="0"/>
                <a:cs typeface="Times New Roman" pitchFamily="18" charset="0"/>
              </a:rPr>
              <a:t>lớp</a:t>
            </a:r>
            <a:r>
              <a:rPr lang="en-US" sz="2800" dirty="0">
                <a:solidFill>
                  <a:srgbClr val="0000FF"/>
                </a:solidFill>
                <a:latin typeface="Times New Roman" panose="02020603050405020304" pitchFamily="18" charset="0"/>
                <a:cs typeface="Times New Roman" pitchFamily="18" charset="0"/>
              </a:rPr>
              <a:t> </a:t>
            </a:r>
            <a:r>
              <a:rPr lang="en-US" sz="2800" dirty="0" err="1">
                <a:solidFill>
                  <a:srgbClr val="0000FF"/>
                </a:solidFill>
                <a:latin typeface="Times New Roman" panose="02020603050405020304" pitchFamily="18" charset="0"/>
                <a:cs typeface="Times New Roman" pitchFamily="18" charset="0"/>
              </a:rPr>
              <a:t>thành</a:t>
            </a:r>
            <a:r>
              <a:rPr lang="en-US" sz="2800" dirty="0">
                <a:solidFill>
                  <a:srgbClr val="0000FF"/>
                </a:solidFill>
                <a:latin typeface="Times New Roman" panose="02020603050405020304" pitchFamily="18" charset="0"/>
                <a:cs typeface="Times New Roman" pitchFamily="18" charset="0"/>
              </a:rPr>
              <a:t> </a:t>
            </a:r>
            <a:r>
              <a:rPr lang="vi-VN" sz="2800" dirty="0">
                <a:solidFill>
                  <a:srgbClr val="0000FF"/>
                </a:solidFill>
                <a:latin typeface="Times New Roman" panose="02020603050405020304" pitchFamily="18" charset="0"/>
                <a:cs typeface="Times New Roman" pitchFamily="18" charset="0"/>
              </a:rPr>
              <a:t>6 nhóm </a:t>
            </a:r>
            <a:r>
              <a:rPr lang="en-US" sz="2800" dirty="0">
                <a:solidFill>
                  <a:srgbClr val="0000FF"/>
                </a:solidFill>
                <a:latin typeface="Times New Roman" panose="02020603050405020304" pitchFamily="18" charset="0"/>
                <a:cs typeface="Times New Roman" pitchFamily="18" charset="0"/>
              </a:rPr>
              <a:t>HS </a:t>
            </a:r>
            <a:endParaRPr lang="vi-VN" sz="2800" dirty="0">
              <a:solidFill>
                <a:srgbClr val="0000FF"/>
              </a:solidFill>
              <a:latin typeface="Times New Roman" panose="02020603050405020304" pitchFamily="18" charset="0"/>
              <a:cs typeface="Times New Roman" pitchFamily="18" charset="0"/>
            </a:endParaRPr>
          </a:p>
          <a:p>
            <a:r>
              <a:rPr lang="vi-VN" sz="2800" dirty="0">
                <a:solidFill>
                  <a:srgbClr val="0000FF"/>
                </a:solidFill>
                <a:latin typeface="Times New Roman" panose="02020603050405020304" pitchFamily="18" charset="0"/>
                <a:cs typeface="Times New Roman" pitchFamily="18" charset="0"/>
              </a:rPr>
              <a:t>Sử dụng thông tin đặc trưng cơ bản của các nhóm nghề đã được học ở chủ đề trước. Cá nhân xác định mức độ hứng thú với 03 nghề theo 03 mức</a:t>
            </a:r>
            <a:endParaRPr lang="en-US" sz="2800" dirty="0">
              <a:solidFill>
                <a:srgbClr val="0000FF"/>
              </a:solidFill>
              <a:latin typeface="Times New Roman" panose="02020603050405020304" pitchFamily="18" charset="0"/>
              <a:cs typeface="Times New Roman" panose="02020603050405020304" pitchFamily="18" charset="0"/>
            </a:endParaRPr>
          </a:p>
          <a:p>
            <a:r>
              <a:rPr lang="vi-VN" sz="2800" b="1" dirty="0">
                <a:solidFill>
                  <a:srgbClr val="0000FF"/>
                </a:solidFill>
                <a:latin typeface="Times New Roman" panose="02020603050405020304" pitchFamily="18" charset="0"/>
                <a:cs typeface="Times New Roman" panose="02020603050405020304" pitchFamily="18" charset="0"/>
              </a:rPr>
              <a:t>Mức 1: Rất thích         Mức 2: Bình thường       Mức 3: Không thích</a:t>
            </a:r>
            <a:r>
              <a:rPr lang="vi-VN" sz="2400" b="1" dirty="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50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p:bldP spid="17" grpId="0"/>
      <p:bldP spid="17"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0B0AB68B-D935-4E2D-8572-5D62E6919D5B}"/>
  <p:tag name="ISPRING_CUSTOM_TIMING_USED" val="1"/>
  <p:tag name="GENSWF_SLIDE_TITLE" val="Mục tiêu bài học"/>
  <p:tag name="GENSWF_ADVANCE_TIME" val="42"/>
  <p:tag name="ISPRING_SLIDE_ID" val="{8F607349-4BD6-41AD-A1F6-B751F959128B}"/>
  <p:tag name="TIMING" val="|2.237|1.614|12.939|2.053|6.83|1.5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TotalTime>
  <Words>1846</Words>
  <Application>Microsoft Office PowerPoint</Application>
  <PresentationFormat>Widescreen</PresentationFormat>
  <Paragraphs>183</Paragraphs>
  <Slides>29</Slides>
  <Notes>21</Notes>
  <HiddenSlides>0</HiddenSlides>
  <MMClips>5</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7" baseType="lpstr">
      <vt:lpstr>Arial</vt:lpstr>
      <vt:lpstr>Calibri</vt:lpstr>
      <vt:lpstr>Calibri Light</vt:lpstr>
      <vt:lpstr>Cambria</vt:lpstr>
      <vt:lpstr>Times New Roman</vt:lpstr>
      <vt:lpstr>Wingdings</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Hồng Lưu</cp:lastModifiedBy>
  <cp:revision>79</cp:revision>
  <dcterms:created xsi:type="dcterms:W3CDTF">2024-03-23T13:08:25Z</dcterms:created>
  <dcterms:modified xsi:type="dcterms:W3CDTF">2025-03-26T06:00:20Z</dcterms:modified>
</cp:coreProperties>
</file>