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7" r:id="rId2"/>
  </p:sldMasterIdLst>
  <p:notesMasterIdLst>
    <p:notesMasterId r:id="rId60"/>
  </p:notesMasterIdLst>
  <p:sldIdLst>
    <p:sldId id="256" r:id="rId3"/>
    <p:sldId id="257" r:id="rId4"/>
    <p:sldId id="258" r:id="rId5"/>
    <p:sldId id="260" r:id="rId6"/>
    <p:sldId id="299" r:id="rId7"/>
    <p:sldId id="353" r:id="rId8"/>
    <p:sldId id="289" r:id="rId9"/>
    <p:sldId id="298" r:id="rId10"/>
    <p:sldId id="259" r:id="rId11"/>
    <p:sldId id="262" r:id="rId12"/>
    <p:sldId id="354" r:id="rId13"/>
    <p:sldId id="265" r:id="rId14"/>
    <p:sldId id="356" r:id="rId15"/>
    <p:sldId id="267" r:id="rId16"/>
    <p:sldId id="357" r:id="rId17"/>
    <p:sldId id="264" r:id="rId18"/>
    <p:sldId id="301" r:id="rId19"/>
    <p:sldId id="303" r:id="rId20"/>
    <p:sldId id="305" r:id="rId21"/>
    <p:sldId id="302" r:id="rId22"/>
    <p:sldId id="308" r:id="rId23"/>
    <p:sldId id="310" r:id="rId24"/>
    <p:sldId id="313" r:id="rId25"/>
    <p:sldId id="358" r:id="rId26"/>
    <p:sldId id="311" r:id="rId27"/>
    <p:sldId id="312" r:id="rId28"/>
    <p:sldId id="316" r:id="rId29"/>
    <p:sldId id="360" r:id="rId30"/>
    <p:sldId id="359" r:id="rId31"/>
    <p:sldId id="361" r:id="rId32"/>
    <p:sldId id="320" r:id="rId33"/>
    <p:sldId id="321" r:id="rId34"/>
    <p:sldId id="322" r:id="rId35"/>
    <p:sldId id="323" r:id="rId36"/>
    <p:sldId id="329" r:id="rId37"/>
    <p:sldId id="330" r:id="rId38"/>
    <p:sldId id="331" r:id="rId39"/>
    <p:sldId id="332" r:id="rId40"/>
    <p:sldId id="328" r:id="rId41"/>
    <p:sldId id="334" r:id="rId42"/>
    <p:sldId id="333" r:id="rId43"/>
    <p:sldId id="335" r:id="rId44"/>
    <p:sldId id="336" r:id="rId45"/>
    <p:sldId id="337" r:id="rId46"/>
    <p:sldId id="338" r:id="rId47"/>
    <p:sldId id="339" r:id="rId48"/>
    <p:sldId id="340" r:id="rId49"/>
    <p:sldId id="341" r:id="rId50"/>
    <p:sldId id="362" r:id="rId51"/>
    <p:sldId id="268" r:id="rId52"/>
    <p:sldId id="342" r:id="rId53"/>
    <p:sldId id="363" r:id="rId54"/>
    <p:sldId id="347" r:id="rId55"/>
    <p:sldId id="272" r:id="rId56"/>
    <p:sldId id="348" r:id="rId57"/>
    <p:sldId id="273" r:id="rId58"/>
    <p:sldId id="352" r:id="rId59"/>
  </p:sldIdLst>
  <p:sldSz cx="18288000" cy="10287000"/>
  <p:notesSz cx="6858000" cy="9144000"/>
  <p:embeddedFontLst>
    <p:embeddedFont>
      <p:font typeface="Aharoni" panose="02010803020104030203" pitchFamily="2" charset="-79"/>
      <p:bold r:id="rId61"/>
    </p:embeddedFont>
    <p:embeddedFont>
      <p:font typeface="Arimo" panose="020B0604020202020204" charset="0"/>
      <p:regular r:id="rId62"/>
    </p:embeddedFont>
    <p:embeddedFont>
      <p:font typeface="Arimo Bold Italics" panose="020B0604020202020204" charset="0"/>
      <p:regular r:id="rId63"/>
    </p:embeddedFont>
    <p:embeddedFont>
      <p:font typeface="Cambria Math" panose="02040503050406030204" pitchFamily="18" charset="0"/>
      <p:regular r:id="rId64"/>
    </p:embeddedFont>
    <p:embeddedFont>
      <p:font typeface="Jua" panose="020B0604020202020204" charset="0"/>
      <p:regular r:id="rId65"/>
    </p:embeddedFont>
    <p:embeddedFont>
      <p:font typeface="KG Primary Penmanship" panose="020B0604020202020204" charset="0"/>
      <p:regular r:id="rId66"/>
    </p:embeddedFont>
    <p:embeddedFont>
      <p:font typeface="Malgun Gothic" panose="020B0503020000020004" pitchFamily="34" charset="-127"/>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F7"/>
    <a:srgbClr val="D1E2F7"/>
    <a:srgbClr val="FF85B9"/>
    <a:srgbClr val="52007E"/>
    <a:srgbClr val="E9F1FB"/>
    <a:srgbClr val="FFABFB"/>
    <a:srgbClr val="457EFD"/>
    <a:srgbClr val="5490E3"/>
    <a:srgbClr val="FFF6F9"/>
    <a:srgbClr val="A2C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989"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7615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65440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8025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70809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6933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0014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5623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5977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4306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50337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89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0147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06945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2796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15056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0576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a:t>
            </a:r>
            <a:r>
              <a:rPr lang="en-VN"/>
              <a:t>m </a:t>
            </a:r>
            <a:r>
              <a:rPr lang="en-VN" dirty="0"/>
              <a:t>vào từng bạn </a:t>
            </a:r>
            <a:r>
              <a:rPr lang="en-VN"/>
              <a:t>để bắt</a:t>
            </a:r>
            <a:r>
              <a:rPr lang="en-US" baseline="0"/>
              <a:t> (</a:t>
            </a:r>
            <a:r>
              <a:rPr lang="en-VN"/>
              <a:t>khi </a:t>
            </a:r>
            <a:r>
              <a:rPr lang="en-VN" dirty="0"/>
              <a:t>bấm sẽ dẫn đến câu hỏi). </a:t>
            </a:r>
            <a:r>
              <a:rPr lang="en-VN"/>
              <a:t>Sau khi</a:t>
            </a:r>
            <a:r>
              <a:rPr lang="en-US" baseline="0"/>
              <a:t> HS trả lời xong 5 câu hỏi, GV</a:t>
            </a:r>
            <a:r>
              <a:rPr lang="en-VN"/>
              <a:t> bấm </a:t>
            </a:r>
            <a:r>
              <a:rPr lang="en-VN" dirty="0"/>
              <a:t>vào bạn bị bịt mắt </a:t>
            </a:r>
            <a:r>
              <a:rPr lang="en-VN"/>
              <a:t>để </a:t>
            </a:r>
            <a:r>
              <a:rPr lang="en-US"/>
              <a:t>kết</a:t>
            </a:r>
            <a:r>
              <a:rPr lang="en-US" baseline="0"/>
              <a:t> thúc trò chơi.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4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79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08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19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245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17A9F-003B-3A48-A650-3E84782C84F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17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33357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1331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84958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33746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540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075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8356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5119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1163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804589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346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1372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417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00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875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428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659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1137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54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7270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24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021724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0.png"/><Relationship Id="rId7" Type="http://schemas.openxmlformats.org/officeDocument/2006/relationships/image" Target="../media/image38.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90.png"/><Relationship Id="rId10" Type="http://schemas.openxmlformats.org/officeDocument/2006/relationships/image" Target="../media/image11.png"/><Relationship Id="rId4" Type="http://schemas.openxmlformats.org/officeDocument/2006/relationships/image" Target="../media/image41.sv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41.svg"/><Relationship Id="rId9" Type="http://schemas.openxmlformats.org/officeDocument/2006/relationships/image" Target="../media/image40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0.png"/><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46.svg"/><Relationship Id="rId10" Type="http://schemas.microsoft.com/office/2007/relationships/hdphoto" Target="../media/hdphoto2.wdp"/><Relationship Id="rId4" Type="http://schemas.openxmlformats.org/officeDocument/2006/relationships/image" Target="../media/image45.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image" Target="../media/image46.svg"/><Relationship Id="rId10" Type="http://schemas.openxmlformats.org/officeDocument/2006/relationships/image" Target="../media/image32.png"/><Relationship Id="rId4" Type="http://schemas.openxmlformats.org/officeDocument/2006/relationships/image" Target="../media/image45.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49.png"/><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50.png"/><Relationship Id="rId4" Type="http://schemas.openxmlformats.org/officeDocument/2006/relationships/image" Target="../media/image50.sv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2.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28.png"/><Relationship Id="rId4" Type="http://schemas.openxmlformats.org/officeDocument/2006/relationships/image" Target="../media/image75.sv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89.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slide" Target="slide34.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38.xml"/><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0.png"/><Relationship Id="rId10" Type="http://schemas.openxmlformats.org/officeDocument/2006/relationships/slide" Target="slide36.xml"/><Relationship Id="rId4" Type="http://schemas.openxmlformats.org/officeDocument/2006/relationships/slide" Target="slide39.xml"/><Relationship Id="rId9" Type="http://schemas.openxmlformats.org/officeDocument/2006/relationships/image" Target="../media/image87.png"/><Relationship Id="rId14" Type="http://schemas.openxmlformats.org/officeDocument/2006/relationships/slide" Target="slide35.xml"/></Relationships>
</file>

<file path=ppt/slides/_rels/slide34.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slide" Target="slide33.xml"/><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31.xml"/><Relationship Id="rId16" Type="http://schemas.openxmlformats.org/officeDocument/2006/relationships/image" Target="../media/image99.png"/><Relationship Id="rId1" Type="http://schemas.openxmlformats.org/officeDocument/2006/relationships/slideLayout" Target="../slideLayouts/slideLayout7.xml"/><Relationship Id="rId15" Type="http://schemas.openxmlformats.org/officeDocument/2006/relationships/image" Target="../media/image98.png"/><Relationship Id="rId4" Type="http://schemas.openxmlformats.org/officeDocument/2006/relationships/image" Target="../media/image80.png"/><Relationship Id="rId14" Type="http://schemas.openxmlformats.org/officeDocument/2006/relationships/image" Target="../media/image97.png"/></Relationships>
</file>

<file path=ppt/slides/_rels/slide35.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28.png"/><Relationship Id="rId3" Type="http://schemas.openxmlformats.org/officeDocument/2006/relationships/slide" Target="slide33.xml"/><Relationship Id="rId12" Type="http://schemas.openxmlformats.org/officeDocument/2006/relationships/image" Target="../media/image101.png"/><Relationship Id="rId17" Type="http://schemas.openxmlformats.org/officeDocument/2006/relationships/image" Target="../media/image890.png"/><Relationship Id="rId2" Type="http://schemas.openxmlformats.org/officeDocument/2006/relationships/notesSlide" Target="../notesSlides/notesSlide32.xml"/><Relationship Id="rId16" Type="http://schemas.openxmlformats.org/officeDocument/2006/relationships/image" Target="../media/image105.png"/><Relationship Id="rId1" Type="http://schemas.openxmlformats.org/officeDocument/2006/relationships/slideLayout" Target="../slideLayouts/slideLayout7.xml"/><Relationship Id="rId15" Type="http://schemas.openxmlformats.org/officeDocument/2006/relationships/image" Target="../media/image104.png"/><Relationship Id="rId4" Type="http://schemas.openxmlformats.org/officeDocument/2006/relationships/image" Target="../media/image80.png"/><Relationship Id="rId14" Type="http://schemas.openxmlformats.org/officeDocument/2006/relationships/image" Target="../media/image103.png"/></Relationships>
</file>

<file path=ppt/slides/_rels/slide36.xml.rels><?xml version="1.0" encoding="UTF-8" standalone="yes"?>
<Relationships xmlns="http://schemas.openxmlformats.org/package/2006/relationships"><Relationship Id="rId13" Type="http://schemas.openxmlformats.org/officeDocument/2006/relationships/image" Target="../media/image91.png"/><Relationship Id="rId3" Type="http://schemas.openxmlformats.org/officeDocument/2006/relationships/slide" Target="slide33.xml"/><Relationship Id="rId12" Type="http://schemas.openxmlformats.org/officeDocument/2006/relationships/image" Target="../media/image900.png"/><Relationship Id="rId17" Type="http://schemas.openxmlformats.org/officeDocument/2006/relationships/image" Target="../media/image106.png"/><Relationship Id="rId2" Type="http://schemas.openxmlformats.org/officeDocument/2006/relationships/notesSlide" Target="../notesSlides/notesSlide33.xml"/><Relationship Id="rId16" Type="http://schemas.openxmlformats.org/officeDocument/2006/relationships/image" Target="../media/image94.png"/><Relationship Id="rId1" Type="http://schemas.openxmlformats.org/officeDocument/2006/relationships/slideLayout" Target="../slideLayouts/slideLayout7.xml"/><Relationship Id="rId15" Type="http://schemas.openxmlformats.org/officeDocument/2006/relationships/image" Target="../media/image93.png"/><Relationship Id="rId4" Type="http://schemas.openxmlformats.org/officeDocument/2006/relationships/image" Target="../media/image80.png"/><Relationship Id="rId14" Type="http://schemas.openxmlformats.org/officeDocument/2006/relationships/image" Target="../media/image92.png"/></Relationships>
</file>

<file path=ppt/slides/_rels/slide37.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slide" Target="slide33.xml"/><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34.xml"/><Relationship Id="rId16" Type="http://schemas.openxmlformats.org/officeDocument/2006/relationships/image" Target="../media/image111.png"/><Relationship Id="rId1" Type="http://schemas.openxmlformats.org/officeDocument/2006/relationships/slideLayout" Target="../slideLayouts/slideLayout7.xml"/><Relationship Id="rId15" Type="http://schemas.openxmlformats.org/officeDocument/2006/relationships/image" Target="../media/image110.png"/><Relationship Id="rId4" Type="http://schemas.openxmlformats.org/officeDocument/2006/relationships/image" Target="../media/image80.png"/><Relationship Id="rId14" Type="http://schemas.openxmlformats.org/officeDocument/2006/relationships/image" Target="../media/image109.png"/></Relationships>
</file>

<file path=ppt/slides/_rels/slide38.xml.rels><?xml version="1.0" encoding="UTF-8" standalone="yes"?>
<Relationships xmlns="http://schemas.openxmlformats.org/package/2006/relationships"><Relationship Id="rId13" Type="http://schemas.openxmlformats.org/officeDocument/2006/relationships/image" Target="../media/image114.png"/><Relationship Id="rId3" Type="http://schemas.openxmlformats.org/officeDocument/2006/relationships/slide" Target="slide33.xml"/><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35.xml"/><Relationship Id="rId16" Type="http://schemas.openxmlformats.org/officeDocument/2006/relationships/image" Target="../media/image117.png"/><Relationship Id="rId1" Type="http://schemas.openxmlformats.org/officeDocument/2006/relationships/slideLayout" Target="../slideLayouts/slideLayout7.xml"/><Relationship Id="rId15" Type="http://schemas.openxmlformats.org/officeDocument/2006/relationships/image" Target="../media/image116.png"/><Relationship Id="rId4" Type="http://schemas.openxmlformats.org/officeDocument/2006/relationships/image" Target="../media/image80.png"/><Relationship Id="rId1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8.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8.png"/><Relationship Id="rId5" Type="http://schemas.microsoft.com/office/2007/relationships/hdphoto" Target="../media/hdphoto2.wdp"/><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2.png"/><Relationship Id="rId2" Type="http://schemas.openxmlformats.org/officeDocument/2006/relationships/image" Target="../media/image15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142.png"/></Relationships>
</file>

<file path=ppt/slides/_rels/slide49.xml.rels><?xml version="1.0" encoding="UTF-8" standalone="yes"?>
<Relationships xmlns="http://schemas.openxmlformats.org/package/2006/relationships"><Relationship Id="rId13" Type="http://schemas.openxmlformats.org/officeDocument/2006/relationships/image" Target="../media/image155.png"/><Relationship Id="rId3" Type="http://schemas.openxmlformats.org/officeDocument/2006/relationships/image" Target="../media/image153.png"/><Relationship Id="rId12"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154.png"/><Relationship Id="rId4" Type="http://schemas.openxmlformats.org/officeDocument/2006/relationships/image" Target="../media/image154.svg"/><Relationship Id="rId14" Type="http://schemas.openxmlformats.org/officeDocument/2006/relationships/image" Target="../media/image15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7.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8.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1.png"/><Relationship Id="rId5" Type="http://schemas.microsoft.com/office/2007/relationships/hdphoto" Target="../media/hdphoto2.wdp"/><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65.png"/><Relationship Id="rId5" Type="http://schemas.openxmlformats.org/officeDocument/2006/relationships/image" Target="../media/image3.png"/><Relationship Id="rId10" Type="http://schemas.openxmlformats.org/officeDocument/2006/relationships/image" Target="../media/image142.png"/><Relationship Id="rId4" Type="http://schemas.openxmlformats.org/officeDocument/2006/relationships/image" Target="../media/image2.sv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290.png"/></Relationships>
</file>

<file path=ppt/slides/_rels/slide9.xml.rels><?xml version="1.0" encoding="UTF-8" standalone="yes"?>
<Relationships xmlns="http://schemas.openxmlformats.org/package/2006/relationships"><Relationship Id="rId13" Type="http://schemas.openxmlformats.org/officeDocument/2006/relationships/image" Target="../media/image360.png"/><Relationship Id="rId3" Type="http://schemas.openxmlformats.org/officeDocument/2006/relationships/image" Target="../media/image36.png"/><Relationship Id="rId12"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34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74" name="Freeform 74"/>
          <p:cNvSpPr/>
          <p:nvPr/>
        </p:nvSpPr>
        <p:spPr>
          <a:xfrm>
            <a:off x="34" y="0"/>
            <a:ext cx="18288400" cy="8200414"/>
          </a:xfrm>
          <a:custGeom>
            <a:avLst/>
            <a:gdLst/>
            <a:ahLst/>
            <a:cxnLst/>
            <a:rect l="l" t="t" r="r" b="b"/>
            <a:pathLst>
              <a:path w="18288400" h="8200414">
                <a:moveTo>
                  <a:pt x="0" y="0"/>
                </a:moveTo>
                <a:lnTo>
                  <a:pt x="18288400" y="0"/>
                </a:lnTo>
                <a:lnTo>
                  <a:pt x="18288400" y="8200414"/>
                </a:lnTo>
                <a:lnTo>
                  <a:pt x="0" y="8200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5" name="Freeform 75"/>
          <p:cNvSpPr/>
          <p:nvPr/>
        </p:nvSpPr>
        <p:spPr>
          <a:xfrm>
            <a:off x="15847369" y="4279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6" name="Freeform 76"/>
          <p:cNvSpPr/>
          <p:nvPr/>
        </p:nvSpPr>
        <p:spPr>
          <a:xfrm>
            <a:off x="-809131" y="94381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8" name="Freeform 78"/>
          <p:cNvSpPr/>
          <p:nvPr/>
        </p:nvSpPr>
        <p:spPr>
          <a:xfrm rot="-2837828">
            <a:off x="16283688" y="8105762"/>
            <a:ext cx="3453158" cy="2068152"/>
          </a:xfrm>
          <a:custGeom>
            <a:avLst/>
            <a:gdLst/>
            <a:ahLst/>
            <a:cxnLst/>
            <a:rect l="l" t="t" r="r" b="b"/>
            <a:pathLst>
              <a:path w="3453158" h="2068152">
                <a:moveTo>
                  <a:pt x="0" y="0"/>
                </a:moveTo>
                <a:lnTo>
                  <a:pt x="3453158" y="0"/>
                </a:lnTo>
                <a:lnTo>
                  <a:pt x="3453158" y="2068152"/>
                </a:lnTo>
                <a:lnTo>
                  <a:pt x="0" y="2068152"/>
                </a:lnTo>
                <a:lnTo>
                  <a:pt x="0" y="0"/>
                </a:lnTo>
                <a:close/>
              </a:path>
            </a:pathLst>
          </a:custGeom>
          <a:blipFill>
            <a:blip r:embed="rId7"/>
            <a:stretch>
              <a:fillRect/>
            </a:stretch>
          </a:blipFill>
        </p:spPr>
      </p:sp>
      <p:sp>
        <p:nvSpPr>
          <p:cNvPr id="79" name="TextBox 79"/>
          <p:cNvSpPr txBox="1"/>
          <p:nvPr/>
        </p:nvSpPr>
        <p:spPr>
          <a:xfrm>
            <a:off x="5555675" y="2324100"/>
            <a:ext cx="12046525" cy="5643853"/>
          </a:xfrm>
          <a:prstGeom prst="rect">
            <a:avLst/>
          </a:prstGeom>
        </p:spPr>
        <p:txBody>
          <a:bodyPr wrap="square" lIns="0" tIns="0" rIns="0" bIns="0" rtlCol="0" anchor="t">
            <a:spAutoFit/>
          </a:bodyPr>
          <a:lstStyle/>
          <a:p>
            <a:pPr algn="ctr">
              <a:lnSpc>
                <a:spcPct val="150000"/>
              </a:lnSpc>
            </a:pPr>
            <a:r>
              <a:rPr lang="en-US" sz="8500" b="1">
                <a:solidFill>
                  <a:srgbClr val="52007E"/>
                </a:solidFill>
                <a:latin typeface="Arial" panose="020B0604020202020204" pitchFamily="34" charset="0"/>
                <a:ea typeface="Arimo"/>
                <a:cs typeface="Arial" panose="020B0604020202020204" pitchFamily="34" charset="0"/>
                <a:sym typeface="Arimo"/>
              </a:rPr>
              <a:t>CHÀO MỪNG CÁC EM </a:t>
            </a:r>
            <a:br>
              <a:rPr lang="en-US" sz="8500" b="1">
                <a:solidFill>
                  <a:srgbClr val="52007E"/>
                </a:solidFill>
                <a:latin typeface="Arial" panose="020B0604020202020204" pitchFamily="34" charset="0"/>
                <a:ea typeface="Arimo"/>
                <a:cs typeface="Arial" panose="020B0604020202020204" pitchFamily="34" charset="0"/>
                <a:sym typeface="Arimo"/>
              </a:rPr>
            </a:br>
            <a:r>
              <a:rPr lang="en-US" sz="8500" b="1">
                <a:solidFill>
                  <a:srgbClr val="52007E"/>
                </a:solidFill>
                <a:latin typeface="Arial" panose="020B0604020202020204" pitchFamily="34" charset="0"/>
                <a:ea typeface="Arimo"/>
                <a:cs typeface="Arial" panose="020B0604020202020204" pitchFamily="34" charset="0"/>
                <a:sym typeface="Arimo"/>
              </a:rPr>
              <a:t>ĐẾN VỚI TIẾT HỌC </a:t>
            </a:r>
            <a:br>
              <a:rPr lang="en-US" sz="8500" b="1">
                <a:solidFill>
                  <a:srgbClr val="52007E"/>
                </a:solidFill>
                <a:latin typeface="Arial" panose="020B0604020202020204" pitchFamily="34" charset="0"/>
                <a:ea typeface="Arimo"/>
                <a:cs typeface="Arial" panose="020B0604020202020204" pitchFamily="34" charset="0"/>
                <a:sym typeface="Arimo"/>
              </a:rPr>
            </a:br>
            <a:r>
              <a:rPr lang="en-US" sz="8500" b="1">
                <a:solidFill>
                  <a:srgbClr val="52007E"/>
                </a:solidFill>
                <a:latin typeface="Arial" panose="020B0604020202020204" pitchFamily="34" charset="0"/>
                <a:ea typeface="Arimo"/>
                <a:cs typeface="Arial" panose="020B0604020202020204" pitchFamily="34" charset="0"/>
                <a:sym typeface="Arimo"/>
              </a:rPr>
              <a:t>MÔN TOÁN!</a:t>
            </a:r>
            <a:endParaRPr lang="en-US" sz="8500" b="1" i="1">
              <a:solidFill>
                <a:srgbClr val="52007E"/>
              </a:solidFill>
              <a:latin typeface="Arial" panose="020B0604020202020204" pitchFamily="34" charset="0"/>
              <a:ea typeface="Arimo Bold Italics"/>
              <a:cs typeface="Arial" panose="020B0604020202020204" pitchFamily="34" charset="0"/>
              <a:sym typeface="Arimo Bold Italics"/>
            </a:endParaRPr>
          </a:p>
        </p:txBody>
      </p:sp>
      <p:sp>
        <p:nvSpPr>
          <p:cNvPr id="83" name="Freeform 83"/>
          <p:cNvSpPr/>
          <p:nvPr/>
        </p:nvSpPr>
        <p:spPr>
          <a:xfrm>
            <a:off x="3329762" y="7574980"/>
            <a:ext cx="1099045" cy="968298"/>
          </a:xfrm>
          <a:custGeom>
            <a:avLst/>
            <a:gdLst/>
            <a:ahLst/>
            <a:cxnLst/>
            <a:rect l="l" t="t" r="r" b="b"/>
            <a:pathLst>
              <a:path w="1099045" h="968298">
                <a:moveTo>
                  <a:pt x="0" y="0"/>
                </a:moveTo>
                <a:lnTo>
                  <a:pt x="1099045" y="0"/>
                </a:lnTo>
                <a:lnTo>
                  <a:pt x="1099045" y="968298"/>
                </a:lnTo>
                <a:lnTo>
                  <a:pt x="0" y="9682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6" name="Freeform 86"/>
          <p:cNvSpPr/>
          <p:nvPr/>
        </p:nvSpPr>
        <p:spPr>
          <a:xfrm rot="9352188">
            <a:off x="-1841486" y="1328194"/>
            <a:ext cx="7606456" cy="6782805"/>
          </a:xfrm>
          <a:custGeom>
            <a:avLst/>
            <a:gdLst/>
            <a:ahLst/>
            <a:cxnLst/>
            <a:rect l="l" t="t" r="r" b="b"/>
            <a:pathLst>
              <a:path w="7606456" h="6782805">
                <a:moveTo>
                  <a:pt x="0" y="0"/>
                </a:moveTo>
                <a:lnTo>
                  <a:pt x="7606456" y="0"/>
                </a:lnTo>
                <a:lnTo>
                  <a:pt x="7606456" y="6782805"/>
                </a:lnTo>
                <a:lnTo>
                  <a:pt x="0" y="6782805"/>
                </a:lnTo>
                <a:lnTo>
                  <a:pt x="0" y="0"/>
                </a:lnTo>
                <a:close/>
              </a:path>
            </a:pathLst>
          </a:custGeom>
          <a:blipFill>
            <a:blip r:embed="rId10"/>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a:off x="-519986" y="9478812"/>
            <a:ext cx="2467434" cy="312888"/>
          </a:xfrm>
          <a:custGeom>
            <a:avLst/>
            <a:gdLst/>
            <a:ahLst/>
            <a:cxnLst/>
            <a:rect l="l" t="t" r="r" b="b"/>
            <a:pathLst>
              <a:path w="2467434" h="312888">
                <a:moveTo>
                  <a:pt x="0" y="0"/>
                </a:moveTo>
                <a:lnTo>
                  <a:pt x="2467434" y="0"/>
                </a:lnTo>
                <a:lnTo>
                  <a:pt x="2467434" y="312888"/>
                </a:lnTo>
                <a:lnTo>
                  <a:pt x="0" y="312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0" name="Freeform 3"/>
          <p:cNvSpPr/>
          <p:nvPr/>
        </p:nvSpPr>
        <p:spPr>
          <a:xfrm>
            <a:off x="0" y="-38101"/>
            <a:ext cx="18288000" cy="4986143"/>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577516" y="17073"/>
                <a:ext cx="17229598" cy="4783297"/>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cho mặt cầu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 có phương trình</a:t>
                </a:r>
                <a:endParaRPr lang="en-US" sz="4000">
                  <a:solidFill>
                    <a:srgbClr val="000000"/>
                  </a:solidFill>
                  <a:ea typeface="Times New Roman" panose="02020603050405020304" pitchFamily="18" charset="0"/>
                  <a:cs typeface="Arial" panose="020B0604020202020204" pitchFamily="34" charset="0"/>
                </a:endParaRPr>
              </a:p>
              <a:p>
                <a:pPr lvl="0" algn="just">
                  <a:lnSpc>
                    <a:spcPct val="12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cs typeface="Arial" panose="020B0604020202020204" pitchFamily="34" charset="0"/>
                            </a:rPr>
                          </m:ctrlPr>
                        </m:sSupPr>
                        <m:e>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b="0" i="1" smtClean="0">
                                  <a:solidFill>
                                    <a:srgbClr val="000000"/>
                                  </a:solidFill>
                                  <a:latin typeface="Cambria Math" panose="02040503050406030204" pitchFamily="18" charset="0"/>
                                  <a:cs typeface="Arial" panose="020B0604020202020204" pitchFamily="34" charset="0"/>
                                </a:rPr>
                                <m:t>𝑥</m:t>
                              </m:r>
                              <m:r>
                                <a:rPr lang="en-US" sz="4000" b="0" i="1" smtClean="0">
                                  <a:solidFill>
                                    <a:srgbClr val="000000"/>
                                  </a:solidFill>
                                  <a:latin typeface="Cambria Math" panose="02040503050406030204" pitchFamily="18" charset="0"/>
                                  <a:cs typeface="Arial" panose="020B0604020202020204" pitchFamily="34" charset="0"/>
                                </a:rPr>
                                <m:t>+2</m:t>
                              </m:r>
                            </m:e>
                          </m:d>
                        </m:e>
                        <m:sup>
                          <m:r>
                            <a:rPr lang="en-US" sz="4000" b="0" i="1" smtClean="0">
                              <a:solidFill>
                                <a:srgbClr val="000000"/>
                              </a:solidFill>
                              <a:latin typeface="Cambria Math" panose="02040503050406030204" pitchFamily="18" charset="0"/>
                              <a:cs typeface="Arial" panose="020B0604020202020204" pitchFamily="34" charset="0"/>
                            </a:rPr>
                            <m:t>2</m:t>
                          </m:r>
                        </m:sup>
                      </m:sSup>
                      <m:r>
                        <a:rPr lang="en-US" sz="4000" b="0" i="1" smtClean="0">
                          <a:solidFill>
                            <a:srgbClr val="000000"/>
                          </a:solidFill>
                          <a:latin typeface="Cambria Math" panose="02040503050406030204" pitchFamily="18" charset="0"/>
                          <a:cs typeface="Arial" panose="020B0604020202020204" pitchFamily="34" charset="0"/>
                        </a:rPr>
                        <m:t>+</m:t>
                      </m:r>
                      <m:sSup>
                        <m:sSupPr>
                          <m:ctrlPr>
                            <a:rPr lang="en-US" sz="4000" b="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𝑦</m:t>
                          </m:r>
                        </m:e>
                        <m:sup>
                          <m:r>
                            <a:rPr lang="en-US" sz="4000" b="0" i="1" smtClean="0">
                              <a:solidFill>
                                <a:srgbClr val="000000"/>
                              </a:solidFill>
                              <a:latin typeface="Cambria Math" panose="02040503050406030204" pitchFamily="18" charset="0"/>
                              <a:cs typeface="Arial" panose="020B0604020202020204" pitchFamily="34" charset="0"/>
                            </a:rPr>
                            <m:t>2</m:t>
                          </m:r>
                        </m:sup>
                      </m:sSup>
                      <m:r>
                        <a:rPr lang="en-US" sz="4000" b="0" i="1" smtClean="0">
                          <a:solidFill>
                            <a:srgbClr val="000000"/>
                          </a:solidFill>
                          <a:latin typeface="Cambria Math" panose="02040503050406030204" pitchFamily="18" charset="0"/>
                          <a:cs typeface="Arial" panose="020B0604020202020204" pitchFamily="34" charset="0"/>
                        </a:rPr>
                        <m:t>+</m:t>
                      </m:r>
                      <m:sSup>
                        <m:sSupPr>
                          <m:ctrlPr>
                            <a:rPr lang="en-US" sz="4000" b="0" i="1" smtClean="0">
                              <a:solidFill>
                                <a:srgbClr val="000000"/>
                              </a:solidFill>
                              <a:latin typeface="Cambria Math" panose="02040503050406030204" pitchFamily="18" charset="0"/>
                              <a:cs typeface="Arial" panose="020B0604020202020204" pitchFamily="34" charset="0"/>
                            </a:rPr>
                          </m:ctrlPr>
                        </m:sSupPr>
                        <m:e>
                          <m:d>
                            <m:dPr>
                              <m:ctrlPr>
                                <a:rPr lang="en-US" sz="4000" b="0" i="1" smtClean="0">
                                  <a:solidFill>
                                    <a:srgbClr val="000000"/>
                                  </a:solidFill>
                                  <a:latin typeface="Cambria Math" panose="02040503050406030204" pitchFamily="18" charset="0"/>
                                  <a:cs typeface="Arial" panose="020B0604020202020204" pitchFamily="34" charset="0"/>
                                </a:rPr>
                              </m:ctrlPr>
                            </m:dPr>
                            <m:e>
                              <m:r>
                                <a:rPr lang="en-US" sz="4000" b="0" i="1" smtClean="0">
                                  <a:solidFill>
                                    <a:srgbClr val="000000"/>
                                  </a:solidFill>
                                  <a:latin typeface="Cambria Math" panose="02040503050406030204" pitchFamily="18" charset="0"/>
                                  <a:cs typeface="Arial" panose="020B0604020202020204" pitchFamily="34" charset="0"/>
                                </a:rPr>
                                <m:t>𝑧</m:t>
                              </m:r>
                              <m:r>
                                <a:rPr lang="en-US" sz="4000" b="0" i="1" smtClean="0">
                                  <a:solidFill>
                                    <a:srgbClr val="000000"/>
                                  </a:solidFill>
                                  <a:latin typeface="Cambria Math" panose="02040503050406030204" pitchFamily="18" charset="0"/>
                                  <a:cs typeface="Arial" panose="020B0604020202020204" pitchFamily="34" charset="0"/>
                                </a:rPr>
                                <m:t>+</m:t>
                              </m:r>
                              <m:f>
                                <m:fPr>
                                  <m:ctrlPr>
                                    <a:rPr lang="en-US" sz="4000" b="0" i="1" smtClean="0">
                                      <a:solidFill>
                                        <a:srgbClr val="000000"/>
                                      </a:solidFill>
                                      <a:latin typeface="Cambria Math" panose="02040503050406030204" pitchFamily="18" charset="0"/>
                                      <a:cs typeface="Arial" panose="020B0604020202020204" pitchFamily="34" charset="0"/>
                                    </a:rPr>
                                  </m:ctrlPr>
                                </m:fPr>
                                <m:num>
                                  <m:r>
                                    <a:rPr lang="en-US" sz="4000" b="0" i="1" smtClean="0">
                                      <a:solidFill>
                                        <a:srgbClr val="000000"/>
                                      </a:solidFill>
                                      <a:latin typeface="Cambria Math" panose="02040503050406030204" pitchFamily="18" charset="0"/>
                                      <a:cs typeface="Arial" panose="020B0604020202020204" pitchFamily="34" charset="0"/>
                                    </a:rPr>
                                    <m:t>1</m:t>
                                  </m:r>
                                </m:num>
                                <m:den>
                                  <m:r>
                                    <a:rPr lang="en-US" sz="4000" b="0" i="1" smtClean="0">
                                      <a:solidFill>
                                        <a:srgbClr val="000000"/>
                                      </a:solidFill>
                                      <a:latin typeface="Cambria Math" panose="02040503050406030204" pitchFamily="18" charset="0"/>
                                      <a:cs typeface="Arial" panose="020B0604020202020204" pitchFamily="34" charset="0"/>
                                    </a:rPr>
                                    <m:t>2</m:t>
                                  </m:r>
                                </m:den>
                              </m:f>
                            </m:e>
                          </m:d>
                        </m:e>
                        <m:sup>
                          <m:r>
                            <a:rPr lang="en-US" sz="4000" b="0" i="1" smtClean="0">
                              <a:solidFill>
                                <a:srgbClr val="000000"/>
                              </a:solidFill>
                              <a:latin typeface="Cambria Math" panose="02040503050406030204" pitchFamily="18" charset="0"/>
                              <a:cs typeface="Arial" panose="020B0604020202020204" pitchFamily="34" charset="0"/>
                            </a:rPr>
                            <m:t>2</m:t>
                          </m:r>
                        </m:sup>
                      </m:sSup>
                      <m:r>
                        <a:rPr lang="en-US" sz="4000" b="0" i="1" smtClean="0">
                          <a:solidFill>
                            <a:srgbClr val="000000"/>
                          </a:solidFill>
                          <a:latin typeface="Cambria Math" panose="02040503050406030204" pitchFamily="18" charset="0"/>
                          <a:cs typeface="Arial" panose="020B0604020202020204" pitchFamily="34" charset="0"/>
                        </a:rPr>
                        <m:t>=</m:t>
                      </m:r>
                      <m:f>
                        <m:fPr>
                          <m:ctrlPr>
                            <a:rPr lang="en-US" sz="4000" b="0" i="1" smtClean="0">
                              <a:solidFill>
                                <a:srgbClr val="000000"/>
                              </a:solidFill>
                              <a:latin typeface="Cambria Math" panose="02040503050406030204" pitchFamily="18" charset="0"/>
                              <a:cs typeface="Arial" panose="020B0604020202020204" pitchFamily="34" charset="0"/>
                            </a:rPr>
                          </m:ctrlPr>
                        </m:fPr>
                        <m:num>
                          <m:r>
                            <a:rPr lang="en-US" sz="4000" b="0" i="1" smtClean="0">
                              <a:solidFill>
                                <a:srgbClr val="000000"/>
                              </a:solidFill>
                              <a:latin typeface="Cambria Math" panose="02040503050406030204" pitchFamily="18" charset="0"/>
                              <a:cs typeface="Arial" panose="020B0604020202020204" pitchFamily="34" charset="0"/>
                            </a:rPr>
                            <m:t>9</m:t>
                          </m:r>
                        </m:num>
                        <m:den>
                          <m:r>
                            <a:rPr lang="en-US" sz="4000" b="0" i="1" smtClean="0">
                              <a:solidFill>
                                <a:srgbClr val="000000"/>
                              </a:solidFill>
                              <a:latin typeface="Cambria Math" panose="02040503050406030204" pitchFamily="18" charset="0"/>
                              <a:cs typeface="Arial" panose="020B0604020202020204" pitchFamily="34" charset="0"/>
                            </a:rPr>
                            <m:t>4</m:t>
                          </m:r>
                        </m:den>
                      </m:f>
                    </m:oMath>
                  </m:oMathPara>
                </a14:m>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ea typeface="Times New Roman" panose="02020603050405020304" pitchFamily="18" charset="0"/>
                    <a:cs typeface="Arial" panose="020B0604020202020204" pitchFamily="34" charset="0"/>
                  </a:rPr>
                  <a:t>Xác định tâm và bán kính của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Hỏi điểm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0; 1) </m:t>
                    </m:r>
                  </m:oMath>
                </a14:m>
                <a:r>
                  <a:rPr lang="vi-VN" sz="4000">
                    <a:solidFill>
                      <a:srgbClr val="000000"/>
                    </a:solidFill>
                    <a:ea typeface="Times New Roman" panose="02020603050405020304" pitchFamily="18" charset="0"/>
                    <a:cs typeface="Arial" panose="020B0604020202020204" pitchFamily="34" charset="0"/>
                  </a:rPr>
                  <a:t>nằm trong, nằm ngoài hay thuộc mặt cầu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77516" y="17073"/>
                <a:ext cx="17229598" cy="4783297"/>
              </a:xfrm>
              <a:prstGeom prst="rect">
                <a:avLst/>
              </a:prstGeom>
              <a:blipFill>
                <a:blip r:embed="rId7"/>
                <a:stretch>
                  <a:fillRect l="-1486" b="-2296"/>
                </a:stretch>
              </a:blipFill>
            </p:spPr>
            <p:txBody>
              <a:bodyPr/>
              <a:lstStyle/>
              <a:p>
                <a:r>
                  <a:rPr lang="en-US">
                    <a:noFill/>
                  </a:rPr>
                  <a:t> </a:t>
                </a:r>
              </a:p>
            </p:txBody>
          </p:sp>
        </mc:Fallback>
      </mc:AlternateContent>
      <p:grpSp>
        <p:nvGrpSpPr>
          <p:cNvPr id="82" name="Group 81"/>
          <p:cNvGrpSpPr/>
          <p:nvPr/>
        </p:nvGrpSpPr>
        <p:grpSpPr>
          <a:xfrm>
            <a:off x="0" y="5370236"/>
            <a:ext cx="3048000" cy="1449664"/>
            <a:chOff x="859666" y="676025"/>
            <a:chExt cx="3432866" cy="1051118"/>
          </a:xfrm>
        </p:grpSpPr>
        <p:pic>
          <p:nvPicPr>
            <p:cNvPr id="83" name="Picture 8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7119064" y="3424006"/>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10"/>
            <a:stretch>
              <a:fillRect l="-1" r="-1"/>
            </a:stretch>
          </a:blipFill>
        </p:spPr>
      </p:sp>
      <mc:AlternateContent xmlns:mc="http://schemas.openxmlformats.org/markup-compatibility/2006" xmlns:a14="http://schemas.microsoft.com/office/drawing/2010/main">
        <mc:Choice Requires="a14">
          <p:sp>
            <p:nvSpPr>
              <p:cNvPr id="86" name="Rectangle 85"/>
              <p:cNvSpPr/>
              <p:nvPr/>
            </p:nvSpPr>
            <p:spPr>
              <a:xfrm>
                <a:off x="2816647" y="6589664"/>
                <a:ext cx="12751336" cy="1475404"/>
              </a:xfrm>
              <a:prstGeom prst="rect">
                <a:avLst/>
              </a:prstGeom>
            </p:spPr>
            <p:txBody>
              <a:bodyPr wrap="square">
                <a:spAutoFit/>
              </a:bodyPr>
              <a:lstStyle/>
              <a:p>
                <a:pPr algn="just"/>
                <a14:m>
                  <m:oMathPara xmlns:m="http://schemas.openxmlformats.org/officeDocument/2006/math">
                    <m:oMathParaPr>
                      <m:jc m:val="center"/>
                    </m:oMathParaPr>
                    <m:oMath xmlns:m="http://schemas.openxmlformats.org/officeDocument/2006/math">
                      <m:r>
                        <m:rPr>
                          <m:nor/>
                        </m:rPr>
                        <a:rPr lang="en-US" sz="4000" smtClean="0">
                          <a:latin typeface="Arial" panose="020B0604020202020204" pitchFamily="34" charset="0"/>
                          <a:ea typeface="Malgun Gothic" panose="020B0503020000020004" pitchFamily="34" charset="-127"/>
                          <a:cs typeface="Arial" panose="020B0604020202020204" pitchFamily="34" charset="0"/>
                        </a:rPr>
                        <m:t>a</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M</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ặ</m:t>
                      </m:r>
                      <m:r>
                        <m:rPr>
                          <m:nor/>
                        </m:rPr>
                        <a:rPr lang="en-US" sz="4000" smtClean="0">
                          <a:latin typeface="Arial" panose="020B0604020202020204" pitchFamily="34" charset="0"/>
                          <a:ea typeface="Malgun Gothic" panose="020B0503020000020004" pitchFamily="34" charset="-127"/>
                          <a:cs typeface="Arial" panose="020B0604020202020204" pitchFamily="34" charset="0"/>
                        </a:rPr>
                        <m:t>t</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ầ</m:t>
                      </m:r>
                      <m:r>
                        <m:rPr>
                          <m:nor/>
                        </m:rPr>
                        <a:rPr lang="en-US" sz="4000" smtClean="0">
                          <a:latin typeface="Arial" panose="020B0604020202020204" pitchFamily="34" charset="0"/>
                          <a:ea typeface="Malgun Gothic" panose="020B0503020000020004" pitchFamily="34" charset="-127"/>
                          <a:cs typeface="Arial" panose="020B0604020202020204" pitchFamily="34" charset="0"/>
                        </a:rPr>
                        <m:t>u</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𝑆</m:t>
                          </m:r>
                        </m:e>
                      </m:d>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 </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â</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a:rPr lang="en-US" sz="4000" i="1">
                          <a:latin typeface="Cambria Math" panose="02040503050406030204" pitchFamily="18" charset="0"/>
                          <a:ea typeface="Malgun Gothic" panose="020B0503020000020004" pitchFamily="34" charset="-127"/>
                          <a:cs typeface="Times New Roman" panose="02020603050405020304" pitchFamily="18" charset="0"/>
                        </a:rPr>
                        <m:t>𝐼</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−2;0;−</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2</m:t>
                              </m:r>
                            </m:den>
                          </m:f>
                        </m:e>
                      </m:d>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v</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2816647" y="6589664"/>
                <a:ext cx="12751336" cy="1475404"/>
              </a:xfrm>
              <a:prstGeom prst="rect">
                <a:avLst/>
              </a:prstGeom>
              <a:blipFill>
                <a:blip r:embed="rId11"/>
                <a:stretch>
                  <a:fillRect/>
                </a:stretch>
              </a:blipFill>
            </p:spPr>
            <p:txBody>
              <a:bodyPr/>
              <a:lstStyle/>
              <a:p>
                <a:r>
                  <a:rPr lang="en-US">
                    <a:noFill/>
                  </a:rPr>
                  <a:t> </a:t>
                </a:r>
              </a:p>
            </p:txBody>
          </p:sp>
        </mc:Fallback>
      </mc:AlternateContent>
      <p:pic>
        <p:nvPicPr>
          <p:cNvPr id="88" name="Google Shape;184;p2"/>
          <p:cNvPicPr preferRelativeResize="0"/>
          <p:nvPr/>
        </p:nvPicPr>
        <p:blipFill rotWithShape="1">
          <a:blip r:embed="rId12">
            <a:alphaModFix/>
          </a:blip>
          <a:srcRect/>
          <a:stretch/>
        </p:blipFill>
        <p:spPr>
          <a:xfrm>
            <a:off x="15392400" y="9379026"/>
            <a:ext cx="2537133" cy="610883"/>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in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a:off x="-519986" y="9478812"/>
            <a:ext cx="2467434" cy="312888"/>
          </a:xfrm>
          <a:custGeom>
            <a:avLst/>
            <a:gdLst/>
            <a:ahLst/>
            <a:cxnLst/>
            <a:rect l="l" t="t" r="r" b="b"/>
            <a:pathLst>
              <a:path w="2467434" h="312888">
                <a:moveTo>
                  <a:pt x="0" y="0"/>
                </a:moveTo>
                <a:lnTo>
                  <a:pt x="2467434" y="0"/>
                </a:lnTo>
                <a:lnTo>
                  <a:pt x="2467434" y="312888"/>
                </a:lnTo>
                <a:lnTo>
                  <a:pt x="0" y="312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0" name="Freeform 3"/>
          <p:cNvSpPr/>
          <p:nvPr/>
        </p:nvSpPr>
        <p:spPr>
          <a:xfrm>
            <a:off x="0" y="-38101"/>
            <a:ext cx="18288000" cy="4986143"/>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577516" y="17073"/>
                <a:ext cx="17229598" cy="47832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 không gian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𝑂𝑥𝑦𝑧</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cho mặt cầu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phương trình</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pPr>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e>
                          </m:d>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pPr>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𝑧</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den>
                              </m:f>
                            </m:e>
                          </m:d>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9</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den>
                      </m:f>
                    </m:oMath>
                  </m:oMathPara>
                </a14:m>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Xác định tâm và bán kính của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Hỏi điểm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 0; 1)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nằm trong, nằm ngoài hay thuộc mặt cầu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1" name="Rectangle 80"/>
              <p:cNvSpPr>
                <a:spLocks noRot="1" noChangeAspect="1" noMove="1" noResize="1" noEditPoints="1" noAdjustHandles="1" noChangeArrowheads="1" noChangeShapeType="1" noTextEdit="1"/>
              </p:cNvSpPr>
              <p:nvPr/>
            </p:nvSpPr>
            <p:spPr>
              <a:xfrm>
                <a:off x="577516" y="17073"/>
                <a:ext cx="17229598" cy="4783297"/>
              </a:xfrm>
              <a:prstGeom prst="rect">
                <a:avLst/>
              </a:prstGeom>
              <a:blipFill>
                <a:blip r:embed="rId7"/>
                <a:stretch>
                  <a:fillRect l="-1486" b="-2296"/>
                </a:stretch>
              </a:blipFill>
            </p:spPr>
            <p:txBody>
              <a:bodyPr/>
              <a:lstStyle/>
              <a:p>
                <a:r>
                  <a:rPr lang="en-US">
                    <a:noFill/>
                  </a:rPr>
                  <a:t> </a:t>
                </a:r>
              </a:p>
            </p:txBody>
          </p:sp>
        </mc:Fallback>
      </mc:AlternateContent>
      <p:sp>
        <p:nvSpPr>
          <p:cNvPr id="85" name="Freeform 76"/>
          <p:cNvSpPr/>
          <p:nvPr/>
        </p:nvSpPr>
        <p:spPr>
          <a:xfrm>
            <a:off x="17119064" y="3424006"/>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8"/>
            <a:stretch>
              <a:fillRect l="-1" r="-1"/>
            </a:stretch>
          </a:blipFill>
        </p:spPr>
      </p:sp>
      <mc:AlternateContent xmlns:mc="http://schemas.openxmlformats.org/markup-compatibility/2006" xmlns:a14="http://schemas.microsoft.com/office/drawing/2010/main">
        <mc:Choice Requires="a14">
          <p:sp>
            <p:nvSpPr>
              <p:cNvPr id="86" name="Rectangle 85"/>
              <p:cNvSpPr/>
              <p:nvPr/>
            </p:nvSpPr>
            <p:spPr>
              <a:xfrm>
                <a:off x="4694873" y="5753100"/>
                <a:ext cx="9706927" cy="378353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b</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ó</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𝐼𝑀</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den>
                                  </m:f>
                                </m:e>
                              </m:d>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73</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&gt;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𝑅</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điểm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𝑀</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nằm ngoài mặt cầu.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4694873" y="5753100"/>
                <a:ext cx="9706927" cy="3783536"/>
              </a:xfrm>
              <a:prstGeom prst="rect">
                <a:avLst/>
              </a:prstGeom>
              <a:blipFill>
                <a:blip r:embed="rId9"/>
                <a:stretch>
                  <a:fillRect l="-2197" b="-6129"/>
                </a:stretch>
              </a:blipFill>
            </p:spPr>
            <p:txBody>
              <a:bodyPr/>
              <a:lstStyle/>
              <a:p>
                <a:r>
                  <a:rPr lang="en-US">
                    <a:noFill/>
                  </a:rPr>
                  <a:t> </a:t>
                </a:r>
              </a:p>
            </p:txBody>
          </p:sp>
        </mc:Fallback>
      </mc:AlternateContent>
      <p:grpSp>
        <p:nvGrpSpPr>
          <p:cNvPr id="11" name="Group 10"/>
          <p:cNvGrpSpPr/>
          <p:nvPr/>
        </p:nvGrpSpPr>
        <p:grpSpPr>
          <a:xfrm>
            <a:off x="0" y="5370236"/>
            <a:ext cx="3048000" cy="1449664"/>
            <a:chOff x="859666" y="676025"/>
            <a:chExt cx="3432866" cy="1051118"/>
          </a:xfrm>
        </p:grpSpPr>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76451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wipe(up)">
                                      <p:cBhvr>
                                        <p:cTn id="7" dur="5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wipe(up)">
                                      <p:cBhvr>
                                        <p:cTn id="12" dur="500"/>
                                        <p:tgtEl>
                                          <p:spTgt spid="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8" name="Freeform 3"/>
          <p:cNvSpPr/>
          <p:nvPr/>
        </p:nvSpPr>
        <p:spPr>
          <a:xfrm>
            <a:off x="0" y="5524500"/>
            <a:ext cx="18288000" cy="482951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75" name="Freeform 75"/>
          <p:cNvSpPr/>
          <p:nvPr/>
        </p:nvSpPr>
        <p:spPr>
          <a:xfrm>
            <a:off x="16535400" y="2182836"/>
            <a:ext cx="3117798" cy="2586150"/>
          </a:xfrm>
          <a:custGeom>
            <a:avLst/>
            <a:gdLst/>
            <a:ahLst/>
            <a:cxnLst/>
            <a:rect l="l" t="t" r="r" b="b"/>
            <a:pathLst>
              <a:path w="3117798" h="2586150">
                <a:moveTo>
                  <a:pt x="0" y="0"/>
                </a:moveTo>
                <a:lnTo>
                  <a:pt x="3117798" y="0"/>
                </a:lnTo>
                <a:lnTo>
                  <a:pt x="3117798" y="2586150"/>
                </a:lnTo>
                <a:lnTo>
                  <a:pt x="0" y="2586150"/>
                </a:lnTo>
                <a:lnTo>
                  <a:pt x="0" y="0"/>
                </a:lnTo>
                <a:close/>
              </a:path>
            </a:pathLst>
          </a:custGeom>
          <a:blipFill>
            <a:blip r:embed="rId3"/>
            <a:stretch>
              <a:fillRect/>
            </a:stretch>
          </a:blipFill>
        </p:spPr>
      </p:sp>
      <p:grpSp>
        <p:nvGrpSpPr>
          <p:cNvPr id="101" name="Group 100"/>
          <p:cNvGrpSpPr/>
          <p:nvPr/>
        </p:nvGrpSpPr>
        <p:grpSpPr>
          <a:xfrm>
            <a:off x="7794458" y="4838700"/>
            <a:ext cx="2743200" cy="1295400"/>
            <a:chOff x="859666" y="676025"/>
            <a:chExt cx="3432866" cy="1051118"/>
          </a:xfrm>
        </p:grpSpPr>
        <p:pic>
          <p:nvPicPr>
            <p:cNvPr id="102" name="Picture 101"/>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3" name="TextBox 102"/>
            <p:cNvSpPr txBox="1"/>
            <p:nvPr/>
          </p:nvSpPr>
          <p:spPr>
            <a:xfrm>
              <a:off x="859666" y="851211"/>
              <a:ext cx="3432866" cy="56190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C0FDDE4-B345-9CEF-46D5-6288E812B092}"/>
                  </a:ext>
                </a:extLst>
              </p:cNvPr>
              <p:cNvSpPr txBox="1"/>
              <p:nvPr/>
            </p:nvSpPr>
            <p:spPr>
              <a:xfrm>
                <a:off x="533400" y="114300"/>
                <a:ext cx="17265316" cy="4431983"/>
              </a:xfrm>
              <a:prstGeom prst="rect">
                <a:avLst/>
              </a:prstGeom>
              <a:noFill/>
            </p:spPr>
            <p:txBody>
              <a:bodyPr wrap="square">
                <a:spAutoFit/>
              </a:bodyPr>
              <a:lstStyle/>
              <a:p>
                <a:pPr lvl="0" algn="just" defTabSz="1828800">
                  <a:lnSpc>
                    <a:spcPct val="150000"/>
                  </a:lnSpc>
                  <a:buClr>
                    <a:srgbClr val="000000"/>
                  </a:buClr>
                  <a:defRPr/>
                </a:pPr>
                <a:r>
                  <a:rPr lang="nl-NL" sz="3800" b="1" kern="0">
                    <a:solidFill>
                      <a:schemeClr val="bg1"/>
                    </a:solidFill>
                    <a:highlight>
                      <a:srgbClr val="0000FF"/>
                    </a:highlight>
                    <a:latin typeface="Arial" panose="020B0604020202020204" pitchFamily="34" charset="0"/>
                    <a:ea typeface="Calibri" panose="020F0502020204030204" pitchFamily="34" charset="0"/>
                    <a:cs typeface="Arial" panose="020B0604020202020204" pitchFamily="34" charset="0"/>
                  </a:rPr>
                  <a:t>Ví dụ 2:</a:t>
                </a:r>
                <a:r>
                  <a:rPr lang="nl-NL" sz="3800" b="1" kern="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3800" kern="0">
                    <a:solidFill>
                      <a:srgbClr val="000000"/>
                    </a:solidFill>
                    <a:latin typeface="Arial"/>
                    <a:cs typeface="Arial"/>
                    <a:sym typeface="Arial"/>
                  </a:rPr>
                  <a:t>Trong không gian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𝑂𝑥𝑦𝑧</m:t>
                    </m:r>
                  </m:oMath>
                </a14:m>
                <a:r>
                  <a:rPr lang="vi-VN" sz="3800" kern="0">
                    <a:solidFill>
                      <a:srgbClr val="000000"/>
                    </a:solidFill>
                    <a:latin typeface="Arial"/>
                    <a:cs typeface="Arial"/>
                    <a:sym typeface="Arial"/>
                  </a:rPr>
                  <a:t>, viết phương trình mặt cầu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𝑆</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a:cs typeface="Arial"/>
                    <a:sym typeface="Arial"/>
                  </a:rPr>
                  <a:t> trong các trường hợp sau:</a:t>
                </a:r>
                <a:endParaRPr lang="en-US" sz="3800" kern="0">
                  <a:solidFill>
                    <a:srgbClr val="000000"/>
                  </a:solidFill>
                  <a:latin typeface="Arial"/>
                  <a:cs typeface="Arial"/>
                  <a:sym typeface="Arial"/>
                </a:endParaRPr>
              </a:p>
              <a:p>
                <a:pPr lvl="0" algn="just" defTabSz="1828800">
                  <a:lnSpc>
                    <a:spcPct val="120000"/>
                  </a:lnSpc>
                  <a:buClr>
                    <a:srgbClr val="000000"/>
                  </a:buClr>
                  <a:defRPr/>
                </a:pPr>
                <a14:m>
                  <m:oMathPara xmlns:m="http://schemas.openxmlformats.org/officeDocument/2006/math">
                    <m:oMathParaPr>
                      <m:jc m:val="left"/>
                    </m:oMathParaPr>
                    <m:oMath xmlns:m="http://schemas.openxmlformats.org/officeDocument/2006/math">
                      <m:r>
                        <m:rPr>
                          <m:nor/>
                        </m:rPr>
                        <a:rPr lang="vi-VN" sz="3800" kern="0">
                          <a:solidFill>
                            <a:srgbClr val="000000"/>
                          </a:solidFill>
                          <a:latin typeface="Arial"/>
                          <a:cs typeface="Arial"/>
                          <a:sym typeface="Arial"/>
                        </a:rPr>
                        <m:t>a</m:t>
                      </m:r>
                      <m:r>
                        <m:rPr>
                          <m:nor/>
                        </m:rPr>
                        <a:rPr lang="vi-VN" sz="3800" kern="0">
                          <a:solidFill>
                            <a:srgbClr val="000000"/>
                          </a:solidFill>
                          <a:latin typeface="Arial"/>
                          <a:cs typeface="Arial"/>
                          <a:sym typeface="Arial"/>
                        </a:rPr>
                        <m:t>) </m:t>
                      </m:r>
                      <m:r>
                        <m:rPr>
                          <m:nor/>
                        </m:rPr>
                        <a:rPr lang="vi-VN" sz="3800" kern="0">
                          <a:solidFill>
                            <a:srgbClr val="000000"/>
                          </a:solidFill>
                          <a:latin typeface="Arial"/>
                          <a:cs typeface="Arial"/>
                          <a:sym typeface="Arial"/>
                        </a:rPr>
                        <m:t>T</m:t>
                      </m:r>
                      <m:r>
                        <m:rPr>
                          <m:nor/>
                        </m:rPr>
                        <a:rPr lang="vi-VN" sz="3800" kern="0">
                          <a:solidFill>
                            <a:srgbClr val="000000"/>
                          </a:solidFill>
                          <a:latin typeface="Arial"/>
                          <a:cs typeface="Arial"/>
                          <a:sym typeface="Arial"/>
                        </a:rPr>
                        <m:t>â</m:t>
                      </m:r>
                      <m:r>
                        <m:rPr>
                          <m:nor/>
                        </m:rPr>
                        <a:rPr lang="vi-VN" sz="3800" kern="0">
                          <a:solidFill>
                            <a:srgbClr val="000000"/>
                          </a:solidFill>
                          <a:latin typeface="Arial"/>
                          <a:cs typeface="Arial"/>
                          <a:sym typeface="Arial"/>
                        </a:rPr>
                        <m:t>m</m:t>
                      </m:r>
                      <m:r>
                        <m:rPr>
                          <m:nor/>
                        </m:rPr>
                        <a:rPr lang="vi-VN" sz="3800" kern="0">
                          <a:solidFill>
                            <a:srgbClr val="000000"/>
                          </a:solidFill>
                          <a:latin typeface="Arial"/>
                          <a:cs typeface="Arial"/>
                          <a:sym typeface="Arial"/>
                        </a:rPr>
                        <m:t> </m:t>
                      </m:r>
                      <m:r>
                        <a:rPr lang="en-US" sz="3800" i="1" kern="0">
                          <a:solidFill>
                            <a:srgbClr val="000000"/>
                          </a:solidFill>
                          <a:latin typeface="Cambria Math" panose="02040503050406030204" pitchFamily="18" charset="0"/>
                          <a:cs typeface="Arial"/>
                          <a:sym typeface="Arial"/>
                        </a:rPr>
                        <m:t>𝐼</m:t>
                      </m:r>
                      <m:d>
                        <m:dPr>
                          <m:ctrlPr>
                            <a:rPr lang="en-US" sz="3800" i="1" kern="0">
                              <a:solidFill>
                                <a:srgbClr val="000000"/>
                              </a:solidFill>
                              <a:latin typeface="Cambria Math" panose="02040503050406030204" pitchFamily="18" charset="0"/>
                              <a:cs typeface="Arial"/>
                              <a:sym typeface="Arial"/>
                            </a:rPr>
                          </m:ctrlPr>
                        </m:dPr>
                        <m:e>
                          <m:f>
                            <m:fPr>
                              <m:ctrlPr>
                                <a:rPr lang="en-US"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3</m:t>
                              </m:r>
                            </m:num>
                            <m:den>
                              <m:r>
                                <a:rPr lang="en-US" sz="3800" i="1" kern="0">
                                  <a:solidFill>
                                    <a:srgbClr val="000000"/>
                                  </a:solidFill>
                                  <a:latin typeface="Cambria Math" panose="02040503050406030204" pitchFamily="18" charset="0"/>
                                  <a:cs typeface="Arial"/>
                                  <a:sym typeface="Arial"/>
                                </a:rPr>
                                <m:t>2</m:t>
                              </m:r>
                            </m:den>
                          </m:f>
                          <m:r>
                            <a:rPr lang="en-US"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0;−3</m:t>
                          </m:r>
                        </m:e>
                      </m:d>
                      <m:r>
                        <m:rPr>
                          <m:nor/>
                        </m:rPr>
                        <a:rPr lang="vi-VN" sz="3800" kern="0">
                          <a:solidFill>
                            <a:srgbClr val="000000"/>
                          </a:solidFill>
                          <a:latin typeface="Arial"/>
                          <a:cs typeface="Arial"/>
                          <a:sym typeface="Arial"/>
                        </a:rPr>
                        <m:t>, </m:t>
                      </m:r>
                      <m:r>
                        <m:rPr>
                          <m:nor/>
                        </m:rPr>
                        <a:rPr lang="vi-VN" sz="3800" kern="0">
                          <a:solidFill>
                            <a:srgbClr val="000000"/>
                          </a:solidFill>
                          <a:latin typeface="Arial"/>
                          <a:cs typeface="Arial"/>
                          <a:sym typeface="Arial"/>
                        </a:rPr>
                        <m:t>b</m:t>
                      </m:r>
                      <m:r>
                        <m:rPr>
                          <m:nor/>
                        </m:rPr>
                        <a:rPr lang="vi-VN" sz="3800" kern="0">
                          <a:solidFill>
                            <a:srgbClr val="000000"/>
                          </a:solidFill>
                          <a:latin typeface="Arial"/>
                          <a:cs typeface="Arial"/>
                          <a:sym typeface="Arial"/>
                        </a:rPr>
                        <m:t>á</m:t>
                      </m:r>
                      <m:r>
                        <m:rPr>
                          <m:nor/>
                        </m:rPr>
                        <a:rPr lang="vi-VN" sz="3800" kern="0">
                          <a:solidFill>
                            <a:srgbClr val="000000"/>
                          </a:solidFill>
                          <a:latin typeface="Arial"/>
                          <a:cs typeface="Arial"/>
                          <a:sym typeface="Arial"/>
                        </a:rPr>
                        <m:t>n</m:t>
                      </m:r>
                      <m:r>
                        <m:rPr>
                          <m:nor/>
                        </m:rPr>
                        <a:rPr lang="vi-VN" sz="3800" kern="0">
                          <a:solidFill>
                            <a:srgbClr val="000000"/>
                          </a:solidFill>
                          <a:latin typeface="Arial"/>
                          <a:cs typeface="Arial"/>
                          <a:sym typeface="Arial"/>
                        </a:rPr>
                        <m:t> </m:t>
                      </m:r>
                      <m:r>
                        <m:rPr>
                          <m:nor/>
                        </m:rPr>
                        <a:rPr lang="vi-VN" sz="3800" kern="0">
                          <a:solidFill>
                            <a:srgbClr val="000000"/>
                          </a:solidFill>
                          <a:latin typeface="Arial"/>
                          <a:cs typeface="Arial"/>
                          <a:sym typeface="Arial"/>
                        </a:rPr>
                        <m:t>k</m:t>
                      </m:r>
                      <m:r>
                        <m:rPr>
                          <m:nor/>
                        </m:rPr>
                        <a:rPr lang="vi-VN" sz="3800" kern="0">
                          <a:solidFill>
                            <a:srgbClr val="000000"/>
                          </a:solidFill>
                          <a:latin typeface="Arial"/>
                          <a:cs typeface="Arial"/>
                          <a:sym typeface="Arial"/>
                        </a:rPr>
                        <m:t>í</m:t>
                      </m:r>
                      <m:r>
                        <m:rPr>
                          <m:nor/>
                        </m:rPr>
                        <a:rPr lang="vi-VN" sz="3800" kern="0">
                          <a:solidFill>
                            <a:srgbClr val="000000"/>
                          </a:solidFill>
                          <a:latin typeface="Arial"/>
                          <a:cs typeface="Arial"/>
                          <a:sym typeface="Arial"/>
                        </a:rPr>
                        <m:t>nh</m:t>
                      </m:r>
                      <m:r>
                        <a:rPr lang="en-US" sz="3800" b="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𝑅</m:t>
                      </m:r>
                      <m:r>
                        <a:rPr lang="vi-VN" sz="3800" i="1" kern="0">
                          <a:solidFill>
                            <a:srgbClr val="000000"/>
                          </a:solidFill>
                          <a:latin typeface="Cambria Math" panose="02040503050406030204" pitchFamily="18" charset="0"/>
                          <a:cs typeface="Arial"/>
                          <a:sym typeface="Arial"/>
                        </a:rPr>
                        <m:t>=</m:t>
                      </m:r>
                      <m:f>
                        <m:fPr>
                          <m:ctrlPr>
                            <a:rPr lang="vi-VN" sz="3800" i="1" kern="0" smtClean="0">
                              <a:solidFill>
                                <a:srgbClr val="000000"/>
                              </a:solidFill>
                              <a:latin typeface="Cambria Math" panose="02040503050406030204" pitchFamily="18" charset="0"/>
                              <a:cs typeface="Arial"/>
                              <a:sym typeface="Arial"/>
                            </a:rPr>
                          </m:ctrlPr>
                        </m:fPr>
                        <m:num>
                          <m:r>
                            <a:rPr lang="en-US" sz="3800" b="0" i="1" kern="0" smtClean="0">
                              <a:solidFill>
                                <a:srgbClr val="000000"/>
                              </a:solidFill>
                              <a:latin typeface="Cambria Math" panose="02040503050406030204" pitchFamily="18" charset="0"/>
                              <a:cs typeface="Arial"/>
                              <a:sym typeface="Arial"/>
                            </a:rPr>
                            <m:t>9</m:t>
                          </m:r>
                        </m:num>
                        <m:den>
                          <m:r>
                            <a:rPr lang="en-US" sz="3800" b="0" i="1" kern="0" smtClean="0">
                              <a:solidFill>
                                <a:srgbClr val="000000"/>
                              </a:solidFill>
                              <a:latin typeface="Cambria Math" panose="02040503050406030204" pitchFamily="18" charset="0"/>
                              <a:cs typeface="Arial"/>
                              <a:sym typeface="Arial"/>
                            </a:rPr>
                            <m:t>4</m:t>
                          </m:r>
                        </m:den>
                      </m:f>
                      <m:r>
                        <a:rPr lang="en-US" sz="3800" b="0" i="1" kern="0" smtClean="0">
                          <a:solidFill>
                            <a:srgbClr val="000000"/>
                          </a:solidFill>
                          <a:latin typeface="Cambria Math" panose="02040503050406030204" pitchFamily="18" charset="0"/>
                          <a:cs typeface="Arial"/>
                          <a:sym typeface="Arial"/>
                        </a:rPr>
                        <m:t>.</m:t>
                      </m:r>
                    </m:oMath>
                  </m:oMathPara>
                </a14:m>
                <a:endParaRPr lang="en-US" sz="3800" kern="0">
                  <a:solidFill>
                    <a:srgbClr val="000000"/>
                  </a:solidFill>
                  <a:latin typeface="Arial"/>
                  <a:cs typeface="Arial"/>
                  <a:sym typeface="Arial"/>
                </a:endParaRPr>
              </a:p>
              <a:p>
                <a:pPr lvl="0" algn="just" defTabSz="1828800">
                  <a:lnSpc>
                    <a:spcPct val="150000"/>
                  </a:lnSpc>
                  <a:buClr>
                    <a:srgbClr val="000000"/>
                  </a:buClr>
                  <a:defRPr/>
                </a:pPr>
                <a:r>
                  <a:rPr lang="vi-VN" sz="3800" kern="0">
                    <a:solidFill>
                      <a:srgbClr val="000000"/>
                    </a:solidFill>
                    <a:latin typeface="Arial"/>
                    <a:cs typeface="Arial"/>
                    <a:sym typeface="Arial"/>
                  </a:rPr>
                  <a:t>b) Đường kính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m:t>
                    </m:r>
                  </m:oMath>
                </a14:m>
                <a:r>
                  <a:rPr lang="vi-VN" sz="3800" kern="0">
                    <a:solidFill>
                      <a:srgbClr val="000000"/>
                    </a:solidFill>
                    <a:latin typeface="Arial"/>
                    <a:cs typeface="Arial"/>
                    <a:sym typeface="Arial"/>
                  </a:rPr>
                  <a:t>, với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(1; 2; 1)</m:t>
                    </m:r>
                  </m:oMath>
                </a14:m>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(3; 1; 5).</m:t>
                    </m:r>
                  </m:oMath>
                </a14:m>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533400" y="114300"/>
                <a:ext cx="17265316" cy="4431983"/>
              </a:xfrm>
              <a:prstGeom prst="rect">
                <a:avLst/>
              </a:prstGeom>
              <a:blipFill>
                <a:blip r:embed="rId6"/>
                <a:stretch>
                  <a:fillRect l="-1165" r="-1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33400" y="6286500"/>
                <a:ext cx="17265316" cy="3658759"/>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pt-BR" sz="3800" smtClean="0">
                          <a:latin typeface="Arial" panose="020B0604020202020204" pitchFamily="34" charset="0"/>
                          <a:cs typeface="Arial" panose="020B0604020202020204" pitchFamily="34" charset="0"/>
                        </a:rPr>
                        <m:t>a</m:t>
                      </m:r>
                      <m:r>
                        <m:rPr>
                          <m:nor/>
                        </m:rPr>
                        <a:rPr lang="pt-BR" sz="3800" smtClean="0">
                          <a:latin typeface="Arial" panose="020B0604020202020204" pitchFamily="34" charset="0"/>
                          <a:cs typeface="Arial" panose="020B0604020202020204" pitchFamily="34" charset="0"/>
                        </a:rPr>
                        <m:t>) </m:t>
                      </m:r>
                      <m:r>
                        <m:rPr>
                          <m:nor/>
                        </m:rPr>
                        <a:rPr lang="pt-BR" sz="3800" smtClean="0">
                          <a:latin typeface="Arial" panose="020B0604020202020204" pitchFamily="34" charset="0"/>
                          <a:cs typeface="Arial" panose="020B0604020202020204" pitchFamily="34" charset="0"/>
                        </a:rPr>
                        <m:t>M</m:t>
                      </m:r>
                      <m:r>
                        <m:rPr>
                          <m:nor/>
                        </m:rPr>
                        <a:rPr lang="pt-BR" sz="3800" smtClean="0">
                          <a:latin typeface="Arial" panose="020B0604020202020204" pitchFamily="34" charset="0"/>
                          <a:cs typeface="Arial" panose="020B0604020202020204" pitchFamily="34" charset="0"/>
                        </a:rPr>
                        <m:t>ặ</m:t>
                      </m:r>
                      <m:r>
                        <m:rPr>
                          <m:nor/>
                        </m:rPr>
                        <a:rPr lang="pt-BR" sz="3800" smtClean="0">
                          <a:latin typeface="Arial" panose="020B0604020202020204" pitchFamily="34" charset="0"/>
                          <a:cs typeface="Arial" panose="020B0604020202020204" pitchFamily="34" charset="0"/>
                        </a:rPr>
                        <m:t>t</m:t>
                      </m:r>
                      <m:r>
                        <m:rPr>
                          <m:nor/>
                        </m:rPr>
                        <a:rPr lang="pt-BR" sz="3800" smtClean="0">
                          <a:latin typeface="Arial" panose="020B0604020202020204" pitchFamily="34" charset="0"/>
                          <a:cs typeface="Arial" panose="020B0604020202020204" pitchFamily="34" charset="0"/>
                        </a:rPr>
                        <m:t> </m:t>
                      </m:r>
                      <m:r>
                        <m:rPr>
                          <m:nor/>
                        </m:rPr>
                        <a:rPr lang="pt-BR" sz="3800" smtClean="0">
                          <a:latin typeface="Arial" panose="020B0604020202020204" pitchFamily="34" charset="0"/>
                          <a:cs typeface="Arial" panose="020B0604020202020204" pitchFamily="34" charset="0"/>
                        </a:rPr>
                        <m:t>c</m:t>
                      </m:r>
                      <m:r>
                        <m:rPr>
                          <m:nor/>
                        </m:rPr>
                        <a:rPr lang="pt-BR" sz="3800" smtClean="0">
                          <a:latin typeface="Arial" panose="020B0604020202020204" pitchFamily="34" charset="0"/>
                          <a:cs typeface="Arial" panose="020B0604020202020204" pitchFamily="34" charset="0"/>
                        </a:rPr>
                        <m:t>ầ</m:t>
                      </m:r>
                      <m:r>
                        <m:rPr>
                          <m:nor/>
                        </m:rPr>
                        <a:rPr lang="pt-BR" sz="3800" smtClean="0">
                          <a:latin typeface="Arial" panose="020B0604020202020204" pitchFamily="34" charset="0"/>
                          <a:cs typeface="Arial" panose="020B0604020202020204" pitchFamily="34" charset="0"/>
                        </a:rPr>
                        <m:t>u</m:t>
                      </m:r>
                      <m:r>
                        <m:rPr>
                          <m:nor/>
                        </m:rPr>
                        <a:rPr lang="pt-BR" sz="3800" smtClean="0">
                          <a:latin typeface="Arial" panose="020B0604020202020204" pitchFamily="34" charset="0"/>
                          <a:cs typeface="Arial" panose="020B0604020202020204" pitchFamily="34" charset="0"/>
                        </a:rPr>
                        <m:t> </m:t>
                      </m:r>
                      <m:d>
                        <m:dPr>
                          <m:ctrlPr>
                            <a:rPr lang="pt-BR" sz="3800" i="1">
                              <a:latin typeface="Cambria Math" panose="02040503050406030204" pitchFamily="18" charset="0"/>
                              <a:cs typeface="Arial" panose="020B0604020202020204" pitchFamily="34" charset="0"/>
                            </a:rPr>
                          </m:ctrlPr>
                        </m:dPr>
                        <m:e>
                          <m:r>
                            <a:rPr lang="pt-BR" sz="3800" i="1">
                              <a:latin typeface="Cambria Math" panose="02040503050406030204" pitchFamily="18" charset="0"/>
                              <a:cs typeface="Arial" panose="020B0604020202020204" pitchFamily="34" charset="0"/>
                            </a:rPr>
                            <m:t>𝑆</m:t>
                          </m:r>
                        </m:e>
                      </m:d>
                      <m:r>
                        <m:rPr>
                          <m:nor/>
                        </m:rPr>
                        <a:rPr lang="pt-BR" sz="3800">
                          <a:latin typeface="Arial" panose="020B0604020202020204" pitchFamily="34" charset="0"/>
                          <a:cs typeface="Arial" panose="020B0604020202020204" pitchFamily="34" charset="0"/>
                        </a:rPr>
                        <m:t> </m:t>
                      </m:r>
                      <m:r>
                        <m:rPr>
                          <m:nor/>
                        </m:rPr>
                        <a:rPr lang="pt-BR" sz="3800">
                          <a:latin typeface="Arial" panose="020B0604020202020204" pitchFamily="34" charset="0"/>
                          <a:cs typeface="Arial" panose="020B0604020202020204" pitchFamily="34" charset="0"/>
                        </a:rPr>
                        <m:t>c</m:t>
                      </m:r>
                      <m:r>
                        <m:rPr>
                          <m:nor/>
                        </m:rPr>
                        <a:rPr lang="pt-BR" sz="3800">
                          <a:latin typeface="Arial" panose="020B0604020202020204" pitchFamily="34" charset="0"/>
                          <a:cs typeface="Arial" panose="020B0604020202020204" pitchFamily="34" charset="0"/>
                        </a:rPr>
                        <m:t>ó </m:t>
                      </m:r>
                      <m:r>
                        <m:rPr>
                          <m:nor/>
                        </m:rPr>
                        <a:rPr lang="pt-BR" sz="3800">
                          <a:latin typeface="Arial" panose="020B0604020202020204" pitchFamily="34" charset="0"/>
                          <a:cs typeface="Arial" panose="020B0604020202020204" pitchFamily="34" charset="0"/>
                        </a:rPr>
                        <m:t>t</m:t>
                      </m:r>
                      <m:r>
                        <m:rPr>
                          <m:nor/>
                        </m:rPr>
                        <a:rPr lang="pt-BR" sz="3800">
                          <a:latin typeface="Arial" panose="020B0604020202020204" pitchFamily="34" charset="0"/>
                          <a:cs typeface="Arial" panose="020B0604020202020204" pitchFamily="34" charset="0"/>
                        </a:rPr>
                        <m:t>â</m:t>
                      </m:r>
                      <m:r>
                        <m:rPr>
                          <m:nor/>
                        </m:rPr>
                        <a:rPr lang="pt-BR" sz="3800">
                          <a:latin typeface="Arial" panose="020B0604020202020204" pitchFamily="34" charset="0"/>
                          <a:cs typeface="Arial" panose="020B0604020202020204" pitchFamily="34" charset="0"/>
                        </a:rPr>
                        <m:t>m</m:t>
                      </m:r>
                      <m:r>
                        <m:rPr>
                          <m:nor/>
                        </m:rPr>
                        <a:rPr lang="pt-BR" sz="3800">
                          <a:latin typeface="Arial" panose="020B0604020202020204" pitchFamily="34" charset="0"/>
                          <a:cs typeface="Arial" panose="020B0604020202020204" pitchFamily="34" charset="0"/>
                        </a:rPr>
                        <m:t> </m:t>
                      </m:r>
                      <m:r>
                        <a:rPr lang="en-US" sz="3800" i="1" kern="0">
                          <a:solidFill>
                            <a:srgbClr val="000000"/>
                          </a:solidFill>
                          <a:latin typeface="Cambria Math" panose="02040503050406030204" pitchFamily="18" charset="0"/>
                          <a:cs typeface="Arial"/>
                          <a:sym typeface="Arial"/>
                        </a:rPr>
                        <m:t>𝐼</m:t>
                      </m:r>
                      <m:d>
                        <m:dPr>
                          <m:ctrlPr>
                            <a:rPr lang="en-US" sz="3800" i="1" kern="0">
                              <a:solidFill>
                                <a:srgbClr val="000000"/>
                              </a:solidFill>
                              <a:latin typeface="Cambria Math" panose="02040503050406030204" pitchFamily="18" charset="0"/>
                              <a:cs typeface="Arial"/>
                              <a:sym typeface="Arial"/>
                            </a:rPr>
                          </m:ctrlPr>
                        </m:dPr>
                        <m:e>
                          <m:f>
                            <m:fPr>
                              <m:ctrlPr>
                                <a:rPr lang="en-US"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3</m:t>
                              </m:r>
                            </m:num>
                            <m:den>
                              <m:r>
                                <a:rPr lang="en-US" sz="3800" i="1" kern="0">
                                  <a:solidFill>
                                    <a:srgbClr val="000000"/>
                                  </a:solidFill>
                                  <a:latin typeface="Cambria Math" panose="02040503050406030204" pitchFamily="18" charset="0"/>
                                  <a:cs typeface="Arial"/>
                                  <a:sym typeface="Arial"/>
                                </a:rPr>
                                <m:t>2</m:t>
                              </m:r>
                            </m:den>
                          </m:f>
                          <m:r>
                            <a:rPr lang="en-US"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0;−3</m:t>
                          </m:r>
                        </m:e>
                      </m:d>
                      <m:r>
                        <m:rPr>
                          <m:nor/>
                        </m:rPr>
                        <a:rPr lang="en-US" sz="3800">
                          <a:cs typeface="Arial" panose="020B0604020202020204" pitchFamily="34" charset="0"/>
                        </a:rPr>
                        <m:t> </m:t>
                      </m:r>
                      <m:r>
                        <m:rPr>
                          <m:nor/>
                        </m:rPr>
                        <a:rPr lang="vi-VN" sz="3800">
                          <a:cs typeface="Arial" panose="020B0604020202020204" pitchFamily="34" charset="0"/>
                        </a:rPr>
                        <m:t>v</m:t>
                      </m:r>
                      <m:r>
                        <m:rPr>
                          <m:nor/>
                        </m:rPr>
                        <a:rPr lang="vi-VN" sz="3800">
                          <a:cs typeface="Arial" panose="020B0604020202020204" pitchFamily="34" charset="0"/>
                        </a:rPr>
                        <m:t>à </m:t>
                      </m:r>
                      <m:r>
                        <m:rPr>
                          <m:nor/>
                        </m:rPr>
                        <a:rPr lang="vi-VN" sz="3800">
                          <a:cs typeface="Arial" panose="020B0604020202020204" pitchFamily="34" charset="0"/>
                        </a:rPr>
                        <m:t>c</m:t>
                      </m:r>
                      <m:r>
                        <m:rPr>
                          <m:nor/>
                        </m:rPr>
                        <a:rPr lang="vi-VN" sz="3800">
                          <a:cs typeface="Arial" panose="020B0604020202020204" pitchFamily="34" charset="0"/>
                        </a:rPr>
                        <m:t>ó </m:t>
                      </m:r>
                      <m:r>
                        <m:rPr>
                          <m:nor/>
                        </m:rPr>
                        <a:rPr lang="vi-VN" sz="3800">
                          <a:cs typeface="Arial" panose="020B0604020202020204" pitchFamily="34" charset="0"/>
                        </a:rPr>
                        <m:t>b</m:t>
                      </m:r>
                      <m:r>
                        <m:rPr>
                          <m:nor/>
                        </m:rPr>
                        <a:rPr lang="vi-VN" sz="3800">
                          <a:cs typeface="Arial" panose="020B0604020202020204" pitchFamily="34" charset="0"/>
                        </a:rPr>
                        <m:t>á</m:t>
                      </m:r>
                      <m:r>
                        <m:rPr>
                          <m:nor/>
                        </m:rPr>
                        <a:rPr lang="vi-VN" sz="3800">
                          <a:cs typeface="Arial" panose="020B0604020202020204" pitchFamily="34" charset="0"/>
                        </a:rPr>
                        <m:t>n</m:t>
                      </m:r>
                      <m:r>
                        <m:rPr>
                          <m:nor/>
                        </m:rPr>
                        <a:rPr lang="vi-VN" sz="3800">
                          <a:cs typeface="Arial" panose="020B0604020202020204" pitchFamily="34" charset="0"/>
                        </a:rPr>
                        <m:t> </m:t>
                      </m:r>
                      <m:r>
                        <m:rPr>
                          <m:nor/>
                        </m:rPr>
                        <a:rPr lang="vi-VN" sz="3800">
                          <a:cs typeface="Arial" panose="020B0604020202020204" pitchFamily="34" charset="0"/>
                        </a:rPr>
                        <m:t>k</m:t>
                      </m:r>
                      <m:r>
                        <m:rPr>
                          <m:nor/>
                        </m:rPr>
                        <a:rPr lang="vi-VN" sz="3800">
                          <a:cs typeface="Arial" panose="020B0604020202020204" pitchFamily="34" charset="0"/>
                        </a:rPr>
                        <m:t>í</m:t>
                      </m:r>
                      <m:r>
                        <m:rPr>
                          <m:nor/>
                        </m:rPr>
                        <a:rPr lang="vi-VN" sz="3800">
                          <a:cs typeface="Arial" panose="020B0604020202020204" pitchFamily="34" charset="0"/>
                        </a:rPr>
                        <m:t>nh</m:t>
                      </m:r>
                      <m:r>
                        <a:rPr lang="en-US" sz="3800" b="0" i="1" smtClean="0">
                          <a:latin typeface="Cambria Math" panose="02040503050406030204" pitchFamily="18" charset="0"/>
                          <a:cs typeface="Arial" panose="020B0604020202020204" pitchFamily="34" charset="0"/>
                        </a:rPr>
                        <m:t> </m:t>
                      </m:r>
                      <m:r>
                        <a:rPr lang="vi-VN" sz="3800" i="1" kern="0">
                          <a:solidFill>
                            <a:srgbClr val="000000"/>
                          </a:solidFill>
                          <a:latin typeface="Cambria Math" panose="02040503050406030204" pitchFamily="18" charset="0"/>
                          <a:cs typeface="Arial"/>
                          <a:sym typeface="Arial"/>
                        </a:rPr>
                        <m:t>𝑅</m:t>
                      </m:r>
                      <m:r>
                        <a:rPr lang="vi-VN" sz="3800" i="1" kern="0">
                          <a:solidFill>
                            <a:srgbClr val="000000"/>
                          </a:solidFill>
                          <a:latin typeface="Cambria Math" panose="02040503050406030204" pitchFamily="18" charset="0"/>
                          <a:cs typeface="Arial"/>
                          <a:sym typeface="Arial"/>
                        </a:rPr>
                        <m:t>=</m:t>
                      </m:r>
                      <m:f>
                        <m:fPr>
                          <m:ctrlPr>
                            <a:rPr lang="vi-VN"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9</m:t>
                          </m:r>
                        </m:num>
                        <m:den>
                          <m:r>
                            <a:rPr lang="en-US" sz="3800" i="1" kern="0">
                              <a:solidFill>
                                <a:srgbClr val="000000"/>
                              </a:solidFill>
                              <a:latin typeface="Cambria Math" panose="02040503050406030204" pitchFamily="18" charset="0"/>
                              <a:cs typeface="Arial"/>
                              <a:sym typeface="Arial"/>
                            </a:rPr>
                            <m:t>4</m:t>
                          </m:r>
                        </m:den>
                      </m:f>
                      <m:r>
                        <m:rPr>
                          <m:nor/>
                        </m:rPr>
                        <a:rPr lang="en-US" sz="3800" b="0" i="0" kern="0" smtClean="0">
                          <a:solidFill>
                            <a:srgbClr val="000000"/>
                          </a:solidFill>
                          <a:latin typeface="Cambria Math" panose="02040503050406030204" pitchFamily="18" charset="0"/>
                          <a:cs typeface="Arial"/>
                          <a:sym typeface="Arial"/>
                        </a:rPr>
                        <m:t> </m:t>
                      </m:r>
                      <m:r>
                        <m:rPr>
                          <m:nor/>
                        </m:rPr>
                        <a:rPr lang="vi-VN" sz="3800">
                          <a:cs typeface="Arial" panose="020B0604020202020204" pitchFamily="34" charset="0"/>
                        </a:rPr>
                        <m:t>n</m:t>
                      </m:r>
                      <m:r>
                        <m:rPr>
                          <m:nor/>
                        </m:rPr>
                        <a:rPr lang="vi-VN" sz="3800">
                          <a:cs typeface="Arial" panose="020B0604020202020204" pitchFamily="34" charset="0"/>
                        </a:rPr>
                        <m:t>ê</m:t>
                      </m:r>
                      <m:r>
                        <m:rPr>
                          <m:nor/>
                        </m:rPr>
                        <a:rPr lang="vi-VN" sz="3800">
                          <a:cs typeface="Arial" panose="020B0604020202020204" pitchFamily="34" charset="0"/>
                        </a:rPr>
                        <m:t>n</m:t>
                      </m:r>
                      <m:r>
                        <m:rPr>
                          <m:nor/>
                        </m:rPr>
                        <a:rPr lang="vi-VN" sz="3800">
                          <a:cs typeface="Arial" panose="020B0604020202020204" pitchFamily="34" charset="0"/>
                        </a:rPr>
                        <m:t> </m:t>
                      </m:r>
                      <m:r>
                        <m:rPr>
                          <m:nor/>
                        </m:rPr>
                        <a:rPr lang="vi-VN" sz="3800">
                          <a:cs typeface="Arial" panose="020B0604020202020204" pitchFamily="34" charset="0"/>
                        </a:rPr>
                        <m:t>c</m:t>
                      </m:r>
                      <m:r>
                        <m:rPr>
                          <m:nor/>
                        </m:rPr>
                        <a:rPr lang="vi-VN" sz="3800">
                          <a:cs typeface="Arial" panose="020B0604020202020204" pitchFamily="34" charset="0"/>
                        </a:rPr>
                        <m:t>ó </m:t>
                      </m:r>
                      <m:r>
                        <m:rPr>
                          <m:nor/>
                        </m:rPr>
                        <a:rPr lang="vi-VN" sz="3800">
                          <a:cs typeface="Arial" panose="020B0604020202020204" pitchFamily="34" charset="0"/>
                        </a:rPr>
                        <m:t>ph</m:t>
                      </m:r>
                      <m:r>
                        <m:rPr>
                          <m:nor/>
                        </m:rPr>
                        <a:rPr lang="vi-VN" sz="3800">
                          <a:cs typeface="Arial" panose="020B0604020202020204" pitchFamily="34" charset="0"/>
                        </a:rPr>
                        <m:t>ươ</m:t>
                      </m:r>
                      <m:r>
                        <m:rPr>
                          <m:nor/>
                        </m:rPr>
                        <a:rPr lang="vi-VN" sz="3800">
                          <a:cs typeface="Arial" panose="020B0604020202020204" pitchFamily="34" charset="0"/>
                        </a:rPr>
                        <m:t>ng</m:t>
                      </m:r>
                      <m:r>
                        <m:rPr>
                          <m:nor/>
                        </m:rPr>
                        <a:rPr lang="vi-VN" sz="3800">
                          <a:cs typeface="Arial" panose="020B0604020202020204" pitchFamily="34" charset="0"/>
                        </a:rPr>
                        <m:t> </m:t>
                      </m:r>
                      <m:r>
                        <m:rPr>
                          <m:nor/>
                        </m:rPr>
                        <a:rPr lang="vi-VN" sz="3800">
                          <a:cs typeface="Arial" panose="020B0604020202020204" pitchFamily="34" charset="0"/>
                        </a:rPr>
                        <m:t>tr</m:t>
                      </m:r>
                      <m:r>
                        <m:rPr>
                          <m:nor/>
                        </m:rPr>
                        <a:rPr lang="vi-VN" sz="3800">
                          <a:cs typeface="Arial" panose="020B0604020202020204" pitchFamily="34" charset="0"/>
                        </a:rPr>
                        <m:t>ì</m:t>
                      </m:r>
                      <m:r>
                        <m:rPr>
                          <m:nor/>
                        </m:rPr>
                        <a:rPr lang="vi-VN" sz="3800">
                          <a:cs typeface="Arial" panose="020B0604020202020204" pitchFamily="34" charset="0"/>
                        </a:rPr>
                        <m:t>nh</m:t>
                      </m:r>
                      <m:r>
                        <m:rPr>
                          <m:nor/>
                        </m:rPr>
                        <a:rPr lang="vi-VN" sz="380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sSup>
                        <m:sSupPr>
                          <m:ctrlPr>
                            <a:rPr lang="en-US" sz="3800" i="1" smtClean="0">
                              <a:latin typeface="Cambria Math" panose="02040503050406030204" pitchFamily="18" charset="0"/>
                              <a:cs typeface="Arial" panose="020B0604020202020204" pitchFamily="34" charset="0"/>
                            </a:rPr>
                          </m:ctrlPr>
                        </m:sSupPr>
                        <m:e>
                          <m:d>
                            <m:dPr>
                              <m:ctrlPr>
                                <a:rPr lang="en-US" sz="380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𝑥</m:t>
                              </m:r>
                              <m:r>
                                <a:rPr lang="en-US" sz="3800" b="0" i="1" smtClean="0">
                                  <a:latin typeface="Cambria Math" panose="02040503050406030204" pitchFamily="18" charset="0"/>
                                  <a:cs typeface="Arial" panose="020B0604020202020204" pitchFamily="34" charset="0"/>
                                </a:rPr>
                                <m:t>−</m:t>
                              </m:r>
                              <m:f>
                                <m:fPr>
                                  <m:ctrlPr>
                                    <a:rPr lang="en-US"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3</m:t>
                                  </m:r>
                                </m:num>
                                <m:den>
                                  <m:r>
                                    <a:rPr lang="en-US" sz="3800" i="1" kern="0">
                                      <a:solidFill>
                                        <a:srgbClr val="000000"/>
                                      </a:solidFill>
                                      <a:latin typeface="Cambria Math" panose="02040503050406030204" pitchFamily="18" charset="0"/>
                                      <a:cs typeface="Arial"/>
                                      <a:sym typeface="Arial"/>
                                    </a:rPr>
                                    <m:t>2</m:t>
                                  </m:r>
                                </m:den>
                              </m:f>
                            </m:e>
                          </m:d>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𝑦</m:t>
                              </m:r>
                              <m:r>
                                <a:rPr lang="en-US" sz="3800" b="0" i="1" smtClean="0">
                                  <a:latin typeface="Cambria Math" panose="02040503050406030204" pitchFamily="18" charset="0"/>
                                  <a:cs typeface="Arial" panose="020B0604020202020204" pitchFamily="34" charset="0"/>
                                </a:rPr>
                                <m:t>−0</m:t>
                              </m:r>
                            </m:e>
                          </m:d>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𝑧</m:t>
                              </m:r>
                              <m:r>
                                <a:rPr lang="en-US" sz="3800" b="0" i="1" smtClean="0">
                                  <a:latin typeface="Cambria Math" panose="02040503050406030204" pitchFamily="18" charset="0"/>
                                  <a:cs typeface="Arial" panose="020B0604020202020204" pitchFamily="34" charset="0"/>
                                </a:rPr>
                                <m:t>+3</m:t>
                              </m:r>
                            </m:e>
                          </m:d>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d>
                            <m:dPr>
                              <m:ctrlPr>
                                <a:rPr lang="en-US" sz="3800" b="0" i="1" smtClean="0">
                                  <a:latin typeface="Cambria Math" panose="02040503050406030204" pitchFamily="18" charset="0"/>
                                  <a:cs typeface="Arial" panose="020B0604020202020204" pitchFamily="34" charset="0"/>
                                </a:rPr>
                              </m:ctrlPr>
                            </m:dPr>
                            <m:e>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9</m:t>
                                  </m:r>
                                </m:num>
                                <m:den>
                                  <m:r>
                                    <a:rPr lang="en-US" sz="3800" b="0" i="1" smtClean="0">
                                      <a:latin typeface="Cambria Math" panose="02040503050406030204" pitchFamily="18" charset="0"/>
                                      <a:cs typeface="Arial" panose="020B0604020202020204" pitchFamily="34" charset="0"/>
                                    </a:rPr>
                                    <m:t>4</m:t>
                                  </m:r>
                                </m:den>
                              </m:f>
                            </m:e>
                          </m:d>
                        </m:e>
                        <m:sup>
                          <m:r>
                            <a:rPr lang="en-US" sz="3800" b="0" i="1" smtClean="0">
                              <a:latin typeface="Cambria Math" panose="02040503050406030204" pitchFamily="18" charset="0"/>
                              <a:cs typeface="Arial" panose="020B0604020202020204" pitchFamily="34" charset="0"/>
                            </a:rPr>
                            <m:t>2</m:t>
                          </m:r>
                        </m:sup>
                      </m:sSup>
                      <m:r>
                        <m:rPr>
                          <m:nor/>
                        </m:rPr>
                        <a:rPr lang="en-US" sz="3800">
                          <a:latin typeface="Arial" panose="020B0604020202020204" pitchFamily="34" charset="0"/>
                          <a:cs typeface="Arial" panose="020B0604020202020204" pitchFamily="34" charset="0"/>
                        </a:rPr>
                        <m:t>hay</m:t>
                      </m:r>
                      <m:r>
                        <m:rPr>
                          <m:nor/>
                        </m:rPr>
                        <a:rPr lang="en-US" sz="3800" b="0" i="0" smtClean="0">
                          <a:latin typeface="Arial" panose="020B0604020202020204" pitchFamily="34" charset="0"/>
                          <a:cs typeface="Arial" panose="020B0604020202020204" pitchFamily="34" charset="0"/>
                        </a:rPr>
                        <m:t> </m:t>
                      </m:r>
                      <m:d>
                        <m:dPr>
                          <m:ctrlPr>
                            <a:rPr lang="pt-BR" sz="3800" i="1">
                              <a:latin typeface="Cambria Math" panose="02040503050406030204" pitchFamily="18" charset="0"/>
                              <a:cs typeface="Arial" panose="020B0604020202020204" pitchFamily="34" charset="0"/>
                            </a:rPr>
                          </m:ctrlPr>
                        </m:dPr>
                        <m:e>
                          <m:r>
                            <a:rPr lang="pt-BR" sz="3800" i="1">
                              <a:latin typeface="Cambria Math" panose="02040503050406030204" pitchFamily="18" charset="0"/>
                              <a:cs typeface="Arial" panose="020B0604020202020204" pitchFamily="34" charset="0"/>
                            </a:rPr>
                            <m:t>𝑆</m:t>
                          </m:r>
                        </m:e>
                      </m:d>
                      <m:r>
                        <a:rPr lang="en-US" sz="3800" b="0" i="1" smtClean="0">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d>
                            <m:dPr>
                              <m:ctrlPr>
                                <a:rPr lang="en-US" sz="3800" i="1">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𝑥</m:t>
                              </m:r>
                              <m:r>
                                <a:rPr lang="en-US" sz="3800" i="1">
                                  <a:latin typeface="Cambria Math" panose="02040503050406030204" pitchFamily="18" charset="0"/>
                                  <a:cs typeface="Arial" panose="020B0604020202020204" pitchFamily="34" charset="0"/>
                                </a:rPr>
                                <m:t>−</m:t>
                              </m:r>
                              <m:f>
                                <m:fPr>
                                  <m:ctrlPr>
                                    <a:rPr lang="en-US"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3</m:t>
                                  </m:r>
                                </m:num>
                                <m:den>
                                  <m:r>
                                    <a:rPr lang="en-US" sz="3800" i="1" kern="0">
                                      <a:solidFill>
                                        <a:srgbClr val="000000"/>
                                      </a:solidFill>
                                      <a:latin typeface="Cambria Math" panose="02040503050406030204" pitchFamily="18" charset="0"/>
                                      <a:cs typeface="Arial"/>
                                      <a:sym typeface="Arial"/>
                                    </a:rPr>
                                    <m:t>2</m:t>
                                  </m:r>
                                </m:den>
                              </m:f>
                            </m:e>
                          </m:d>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𝑦</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d>
                            <m:dPr>
                              <m:ctrlPr>
                                <a:rPr lang="en-US" sz="3800" i="1">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𝑧</m:t>
                              </m:r>
                              <m:r>
                                <a:rPr lang="en-US" sz="3800" i="1">
                                  <a:latin typeface="Cambria Math" panose="02040503050406030204" pitchFamily="18" charset="0"/>
                                  <a:cs typeface="Arial" panose="020B0604020202020204" pitchFamily="34" charset="0"/>
                                </a:rPr>
                                <m:t>+3</m:t>
                              </m:r>
                            </m:e>
                          </m:d>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81</m:t>
                          </m:r>
                        </m:num>
                        <m:den>
                          <m:r>
                            <a:rPr lang="en-US" sz="3800" b="0" i="1" smtClean="0">
                              <a:latin typeface="Cambria Math" panose="02040503050406030204" pitchFamily="18" charset="0"/>
                              <a:cs typeface="Arial" panose="020B0604020202020204" pitchFamily="34" charset="0"/>
                            </a:rPr>
                            <m:t>16</m:t>
                          </m:r>
                        </m:den>
                      </m:f>
                    </m:oMath>
                  </m:oMathPara>
                </a14:m>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 y="6286500"/>
                <a:ext cx="17265316" cy="365875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p:cTn id="14" dur="500" fill="hold"/>
                                        <p:tgtEl>
                                          <p:spTgt spid="101"/>
                                        </p:tgtEl>
                                        <p:attrNameLst>
                                          <p:attrName>ppt_w</p:attrName>
                                        </p:attrNameLst>
                                      </p:cBhvr>
                                      <p:tavLst>
                                        <p:tav tm="0">
                                          <p:val>
                                            <p:fltVal val="0"/>
                                          </p:val>
                                        </p:tav>
                                        <p:tav tm="100000">
                                          <p:val>
                                            <p:strVal val="#ppt_w"/>
                                          </p:val>
                                        </p:tav>
                                      </p:tavLst>
                                    </p:anim>
                                    <p:anim calcmode="lin" valueType="num">
                                      <p:cBhvr>
                                        <p:cTn id="15" dur="500" fill="hold"/>
                                        <p:tgtEl>
                                          <p:spTgt spid="101"/>
                                        </p:tgtEl>
                                        <p:attrNameLst>
                                          <p:attrName>ppt_h</p:attrName>
                                        </p:attrNameLst>
                                      </p:cBhvr>
                                      <p:tavLst>
                                        <p:tav tm="0">
                                          <p:val>
                                            <p:fltVal val="0"/>
                                          </p:val>
                                        </p:tav>
                                        <p:tav tm="100000">
                                          <p:val>
                                            <p:strVal val="#ppt_h"/>
                                          </p:val>
                                        </p:tav>
                                      </p:tavLst>
                                    </p:anim>
                                    <p:animEffect transition="in" filter="fade">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8" name="Freeform 3"/>
          <p:cNvSpPr/>
          <p:nvPr/>
        </p:nvSpPr>
        <p:spPr>
          <a:xfrm>
            <a:off x="0" y="952500"/>
            <a:ext cx="18288000" cy="940151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sp>
        <p:nvSpPr>
          <p:cNvPr id="75" name="Freeform 75"/>
          <p:cNvSpPr/>
          <p:nvPr/>
        </p:nvSpPr>
        <p:spPr>
          <a:xfrm>
            <a:off x="16541802" y="652350"/>
            <a:ext cx="3117798" cy="2586150"/>
          </a:xfrm>
          <a:custGeom>
            <a:avLst/>
            <a:gdLst/>
            <a:ahLst/>
            <a:cxnLst/>
            <a:rect l="l" t="t" r="r" b="b"/>
            <a:pathLst>
              <a:path w="3117798" h="2586150">
                <a:moveTo>
                  <a:pt x="0" y="0"/>
                </a:moveTo>
                <a:lnTo>
                  <a:pt x="3117798" y="0"/>
                </a:lnTo>
                <a:lnTo>
                  <a:pt x="3117798" y="2586150"/>
                </a:lnTo>
                <a:lnTo>
                  <a:pt x="0" y="2586150"/>
                </a:lnTo>
                <a:lnTo>
                  <a:pt x="0" y="0"/>
                </a:lnTo>
                <a:close/>
              </a:path>
            </a:pathLst>
          </a:custGeom>
          <a:blipFill>
            <a:blip r:embed="rId3"/>
            <a:stretch>
              <a:fillRect/>
            </a:stretch>
          </a:blipFill>
        </p:spPr>
      </p:sp>
      <p:grpSp>
        <p:nvGrpSpPr>
          <p:cNvPr id="101" name="Group 100"/>
          <p:cNvGrpSpPr/>
          <p:nvPr/>
        </p:nvGrpSpPr>
        <p:grpSpPr>
          <a:xfrm>
            <a:off x="7772400" y="342900"/>
            <a:ext cx="2971800" cy="1524000"/>
            <a:chOff x="859666" y="676025"/>
            <a:chExt cx="3432866" cy="1051118"/>
          </a:xfrm>
        </p:grpSpPr>
        <p:pic>
          <p:nvPicPr>
            <p:cNvPr id="102" name="Picture 101"/>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3" name="TextBox 102"/>
            <p:cNvSpPr txBox="1"/>
            <p:nvPr/>
          </p:nvSpPr>
          <p:spPr>
            <a:xfrm>
              <a:off x="859666" y="889968"/>
              <a:ext cx="3432866" cy="57439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821560" y="2331275"/>
                <a:ext cx="16644880" cy="6927025"/>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m:rPr>
                          <m:nor/>
                        </m:rPr>
                        <a:rPr lang="en-US" sz="3800" b="0" i="0" smtClean="0">
                          <a:solidFill>
                            <a:prstClr val="black"/>
                          </a:solidFill>
                          <a:latin typeface="Arial" panose="020B0604020202020204" pitchFamily="34" charset="0"/>
                          <a:cs typeface="Arial" panose="020B0604020202020204" pitchFamily="34" charset="0"/>
                        </a:rPr>
                        <m:t>b</m:t>
                      </m:r>
                      <m:r>
                        <m:rPr>
                          <m:nor/>
                        </m:rPr>
                        <a:rPr lang="en-US" sz="3800" b="0" i="0" smtClean="0">
                          <a:solidFill>
                            <a:prstClr val="black"/>
                          </a:solidFill>
                          <a:latin typeface="Arial" panose="020B0604020202020204" pitchFamily="34" charset="0"/>
                          <a:cs typeface="Arial" panose="020B0604020202020204" pitchFamily="34" charset="0"/>
                        </a:rPr>
                        <m:t>) Đ</m:t>
                      </m:r>
                      <m:r>
                        <m:rPr>
                          <m:nor/>
                        </m:rPr>
                        <a:rPr lang="en-US" sz="3800" smtClean="0">
                          <a:solidFill>
                            <a:prstClr val="black"/>
                          </a:solidFill>
                          <a:latin typeface="Arial" panose="020B0604020202020204" pitchFamily="34" charset="0"/>
                          <a:cs typeface="Arial" panose="020B0604020202020204" pitchFamily="34" charset="0"/>
                        </a:rPr>
                        <m:t>o</m:t>
                      </m:r>
                      <m:r>
                        <m:rPr>
                          <m:nor/>
                        </m:rPr>
                        <a:rPr lang="en-US" sz="3800" smtClean="0">
                          <a:solidFill>
                            <a:prstClr val="black"/>
                          </a:solidFill>
                          <a:latin typeface="Arial" panose="020B0604020202020204" pitchFamily="34" charset="0"/>
                          <a:cs typeface="Arial" panose="020B0604020202020204" pitchFamily="34" charset="0"/>
                        </a:rPr>
                        <m:t>ạ</m:t>
                      </m:r>
                      <m:r>
                        <m:rPr>
                          <m:nor/>
                        </m:rPr>
                        <a:rPr lang="en-US" sz="3800" smtClean="0">
                          <a:solidFill>
                            <a:prstClr val="black"/>
                          </a:solidFill>
                          <a:latin typeface="Arial" panose="020B0604020202020204" pitchFamily="34" charset="0"/>
                          <a:cs typeface="Arial" panose="020B0604020202020204" pitchFamily="34" charset="0"/>
                        </a:rPr>
                        <m:t>n</m:t>
                      </m:r>
                      <m:r>
                        <m:rPr>
                          <m:nor/>
                        </m:rPr>
                        <a:rPr lang="en-US" sz="3800" smtClean="0">
                          <a:solidFill>
                            <a:prstClr val="black"/>
                          </a:solidFill>
                          <a:latin typeface="Arial" panose="020B0604020202020204" pitchFamily="34" charset="0"/>
                          <a:cs typeface="Arial" panose="020B0604020202020204" pitchFamily="34" charset="0"/>
                        </a:rPr>
                        <m:t> </m:t>
                      </m:r>
                      <m:r>
                        <m:rPr>
                          <m:nor/>
                        </m:rPr>
                        <a:rPr lang="en-US" sz="3800" smtClean="0">
                          <a:solidFill>
                            <a:prstClr val="black"/>
                          </a:solidFill>
                          <a:latin typeface="Arial" panose="020B0604020202020204" pitchFamily="34" charset="0"/>
                          <a:cs typeface="Arial" panose="020B0604020202020204" pitchFamily="34" charset="0"/>
                        </a:rPr>
                        <m:t>th</m:t>
                      </m:r>
                      <m:r>
                        <m:rPr>
                          <m:nor/>
                        </m:rPr>
                        <a:rPr lang="en-US" sz="3800" smtClean="0">
                          <a:solidFill>
                            <a:prstClr val="black"/>
                          </a:solidFill>
                          <a:latin typeface="Arial" panose="020B0604020202020204" pitchFamily="34" charset="0"/>
                          <a:cs typeface="Arial" panose="020B0604020202020204" pitchFamily="34" charset="0"/>
                        </a:rPr>
                        <m:t>ẳ</m:t>
                      </m:r>
                      <m:r>
                        <m:rPr>
                          <m:nor/>
                        </m:rPr>
                        <a:rPr lang="en-US" sz="3800" smtClean="0">
                          <a:solidFill>
                            <a:prstClr val="black"/>
                          </a:solidFill>
                          <a:latin typeface="Arial" panose="020B0604020202020204" pitchFamily="34" charset="0"/>
                          <a:cs typeface="Arial" panose="020B0604020202020204" pitchFamily="34" charset="0"/>
                        </a:rPr>
                        <m:t>ng</m:t>
                      </m:r>
                      <m:r>
                        <m:rPr>
                          <m:nor/>
                        </m:rPr>
                        <a:rPr lang="en-US" sz="3800" smtClean="0">
                          <a:solidFill>
                            <a:prstClr val="black"/>
                          </a:solidFill>
                          <a:latin typeface="Arial" panose="020B0604020202020204" pitchFamily="34"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𝐴𝐵</m:t>
                      </m:r>
                      <m:r>
                        <m:rPr>
                          <m:nor/>
                        </m:rPr>
                        <a:rPr lang="en-US" sz="3800">
                          <a:solidFill>
                            <a:prstClr val="black"/>
                          </a:solidFill>
                          <a:latin typeface="Arial" panose="020B0604020202020204" pitchFamily="34" charset="0"/>
                          <a:cs typeface="Arial" panose="020B0604020202020204" pitchFamily="34" charset="0"/>
                        </a:rPr>
                        <m:t> </m:t>
                      </m:r>
                      <m:r>
                        <m:rPr>
                          <m:nor/>
                        </m:rPr>
                        <a:rPr lang="en-US" sz="3800">
                          <a:solidFill>
                            <a:prstClr val="black"/>
                          </a:solidFill>
                          <a:latin typeface="Arial" panose="020B0604020202020204" pitchFamily="34" charset="0"/>
                          <a:cs typeface="Arial" panose="020B0604020202020204" pitchFamily="34" charset="0"/>
                        </a:rPr>
                        <m:t>c</m:t>
                      </m:r>
                      <m:r>
                        <m:rPr>
                          <m:nor/>
                        </m:rPr>
                        <a:rPr lang="en-US" sz="3800">
                          <a:solidFill>
                            <a:prstClr val="black"/>
                          </a:solidFill>
                          <a:latin typeface="Arial" panose="020B0604020202020204" pitchFamily="34" charset="0"/>
                          <a:cs typeface="Arial" panose="020B0604020202020204" pitchFamily="34" charset="0"/>
                        </a:rPr>
                        <m:t>ó </m:t>
                      </m:r>
                      <m:r>
                        <m:rPr>
                          <m:nor/>
                        </m:rPr>
                        <a:rPr lang="en-US" sz="3800">
                          <a:solidFill>
                            <a:prstClr val="black"/>
                          </a:solidFill>
                          <a:latin typeface="Arial" panose="020B0604020202020204" pitchFamily="34" charset="0"/>
                          <a:cs typeface="Arial" panose="020B0604020202020204" pitchFamily="34" charset="0"/>
                        </a:rPr>
                        <m:t>trung</m:t>
                      </m:r>
                      <m:r>
                        <m:rPr>
                          <m:nor/>
                        </m:rPr>
                        <a:rPr lang="en-US" sz="3800">
                          <a:solidFill>
                            <a:prstClr val="black"/>
                          </a:solidFill>
                          <a:latin typeface="Arial" panose="020B0604020202020204" pitchFamily="34" charset="0"/>
                          <a:cs typeface="Arial" panose="020B0604020202020204" pitchFamily="34" charset="0"/>
                        </a:rPr>
                        <m:t> đ</m:t>
                      </m:r>
                      <m:r>
                        <m:rPr>
                          <m:nor/>
                        </m:rPr>
                        <a:rPr lang="en-US" sz="3800">
                          <a:solidFill>
                            <a:prstClr val="black"/>
                          </a:solidFill>
                          <a:latin typeface="Arial" panose="020B0604020202020204" pitchFamily="34" charset="0"/>
                          <a:cs typeface="Arial" panose="020B0604020202020204" pitchFamily="34" charset="0"/>
                        </a:rPr>
                        <m:t>i</m:t>
                      </m:r>
                      <m:r>
                        <m:rPr>
                          <m:nor/>
                        </m:rPr>
                        <a:rPr lang="en-US" sz="3800">
                          <a:solidFill>
                            <a:prstClr val="black"/>
                          </a:solidFill>
                          <a:latin typeface="Arial" panose="020B0604020202020204" pitchFamily="34" charset="0"/>
                          <a:cs typeface="Arial" panose="020B0604020202020204" pitchFamily="34" charset="0"/>
                        </a:rPr>
                        <m:t>ể</m:t>
                      </m:r>
                      <m:r>
                        <m:rPr>
                          <m:nor/>
                        </m:rPr>
                        <a:rPr lang="en-US" sz="3800">
                          <a:solidFill>
                            <a:prstClr val="black"/>
                          </a:solidFill>
                          <a:latin typeface="Arial" panose="020B0604020202020204" pitchFamily="34" charset="0"/>
                          <a:cs typeface="Arial" panose="020B0604020202020204" pitchFamily="34" charset="0"/>
                        </a:rPr>
                        <m:t>m</m:t>
                      </m:r>
                      <m:r>
                        <m:rPr>
                          <m:nor/>
                        </m:rPr>
                        <a:rPr lang="en-US" sz="3800">
                          <a:solidFill>
                            <a:prstClr val="black"/>
                          </a:solidFill>
                          <a:latin typeface="Arial" panose="020B0604020202020204" pitchFamily="34" charset="0"/>
                          <a:cs typeface="Arial" panose="020B0604020202020204" pitchFamily="34" charset="0"/>
                        </a:rPr>
                        <m:t> </m:t>
                      </m:r>
                      <m:r>
                        <m:rPr>
                          <m:nor/>
                        </m:rPr>
                        <a:rPr lang="en-US" sz="3800">
                          <a:solidFill>
                            <a:prstClr val="black"/>
                          </a:solidFill>
                          <a:latin typeface="Arial" panose="020B0604020202020204" pitchFamily="34" charset="0"/>
                          <a:cs typeface="Arial" panose="020B0604020202020204" pitchFamily="34" charset="0"/>
                        </a:rPr>
                        <m:t>l</m:t>
                      </m:r>
                      <m:r>
                        <m:rPr>
                          <m:nor/>
                        </m:rPr>
                        <a:rPr lang="en-US" sz="3800">
                          <a:solidFill>
                            <a:prstClr val="black"/>
                          </a:solidFill>
                          <a:latin typeface="Arial" panose="020B0604020202020204" pitchFamily="34" charset="0"/>
                          <a:cs typeface="Arial" panose="020B0604020202020204" pitchFamily="34" charset="0"/>
                        </a:rPr>
                        <m:t>à </m:t>
                      </m:r>
                      <m:r>
                        <a:rPr lang="en-US" sz="3800" b="0" i="1" smtClean="0">
                          <a:solidFill>
                            <a:prstClr val="black"/>
                          </a:solidFill>
                          <a:latin typeface="Cambria Math" panose="02040503050406030204" pitchFamily="18" charset="0"/>
                          <a:cs typeface="Arial" panose="020B0604020202020204" pitchFamily="34" charset="0"/>
                        </a:rPr>
                        <m:t> </m:t>
                      </m:r>
                      <m:r>
                        <a:rPr lang="en-US" sz="3800" b="0" i="1" smtClean="0">
                          <a:solidFill>
                            <a:prstClr val="black"/>
                          </a:solidFill>
                          <a:latin typeface="Cambria Math" panose="02040503050406030204" pitchFamily="18" charset="0"/>
                          <a:cs typeface="Arial" panose="020B0604020202020204" pitchFamily="34" charset="0"/>
                        </a:rPr>
                        <m:t>𝐽</m:t>
                      </m:r>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2;</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num>
                            <m:den>
                              <m:r>
                                <a:rPr lang="en-US" sz="3800" b="0" i="1" smtClean="0">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;3</m:t>
                          </m:r>
                        </m:e>
                      </m:d>
                      <m:r>
                        <a:rPr lang="en-US" sz="3800" b="0" i="0" smtClean="0">
                          <a:solidFill>
                            <a:prstClr val="black"/>
                          </a:solidFill>
                          <a:latin typeface="Cambria Math" panose="02040503050406030204" pitchFamily="18" charset="0"/>
                          <a:cs typeface="Arial" panose="020B0604020202020204" pitchFamily="34" charset="0"/>
                        </a:rPr>
                        <m:t>.</m:t>
                      </m:r>
                    </m:oMath>
                  </m:oMathPara>
                </a14:m>
                <a:endParaRPr lang="en-US" sz="3800">
                  <a:solidFill>
                    <a:prstClr val="black"/>
                  </a:solidFill>
                  <a:latin typeface="Arial" panose="020B0604020202020204" pitchFamily="34" charset="0"/>
                  <a:cs typeface="Arial" panose="020B0604020202020204" pitchFamily="34" charset="0"/>
                </a:endParaRPr>
              </a:p>
              <a:p>
                <a:pPr lvl="0">
                  <a:lnSpc>
                    <a:spcPct val="150000"/>
                  </a:lnSpc>
                </a:pPr>
                <a:r>
                  <a:rPr lang="en-US" sz="3800">
                    <a:solidFill>
                      <a:prstClr val="black"/>
                    </a:solidFill>
                    <a:latin typeface="Arial" panose="020B0604020202020204" pitchFamily="34" charset="0"/>
                    <a:cs typeface="Arial" panose="020B0604020202020204" pitchFamily="34" charset="0"/>
                  </a:rPr>
                  <a:t>Mặt cầu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𝑆</m:t>
                    </m:r>
                    <m:r>
                      <a:rPr lang="en-US" sz="3800" i="1" smtClean="0">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 có tâm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𝐽</m:t>
                    </m:r>
                  </m:oMath>
                </a14:m>
                <a:r>
                  <a:rPr lang="en-US" sz="3800">
                    <a:solidFill>
                      <a:prstClr val="black"/>
                    </a:solidFill>
                    <a:latin typeface="Arial" panose="020B0604020202020204" pitchFamily="34" charset="0"/>
                    <a:cs typeface="Arial" panose="020B0604020202020204" pitchFamily="34" charset="0"/>
                  </a:rPr>
                  <a:t> và bán kính </a:t>
                </a:r>
              </a:p>
              <a:p>
                <a:pPr lvl="0">
                  <a:lnSpc>
                    <a:spcPct val="150000"/>
                  </a:lnSpc>
                </a:pPr>
                <a14:m>
                  <m:oMathPara xmlns:m="http://schemas.openxmlformats.org/officeDocument/2006/math">
                    <m:oMathParaPr>
                      <m:jc m:val="center"/>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𝑅</m:t>
                      </m:r>
                      <m:r>
                        <a:rPr lang="en-US" sz="3800" i="1" smtClean="0">
                          <a:solidFill>
                            <a:prstClr val="black"/>
                          </a:solidFill>
                          <a:latin typeface="Cambria Math" panose="02040503050406030204" pitchFamily="18" charset="0"/>
                          <a:cs typeface="Arial" panose="020B0604020202020204" pitchFamily="34" charset="0"/>
                        </a:rPr>
                        <m:t>=</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𝐴𝐵</m:t>
                      </m:r>
                      <m:r>
                        <a:rPr lang="en-US" sz="3800" i="1" smtClean="0">
                          <a:solidFill>
                            <a:prstClr val="black"/>
                          </a:solidFill>
                          <a:latin typeface="Cambria Math" panose="02040503050406030204" pitchFamily="18" charset="0"/>
                          <a:cs typeface="Arial" panose="020B0604020202020204" pitchFamily="34" charset="0"/>
                        </a:rPr>
                        <m:t>=</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2</m:t>
                          </m:r>
                        </m:den>
                      </m:f>
                      <m:rad>
                        <m:radPr>
                          <m:degHide m:val="on"/>
                          <m:ctrlPr>
                            <a:rPr lang="en-US" sz="3800" i="1" smtClean="0">
                              <a:solidFill>
                                <a:prstClr val="black"/>
                              </a:solidFill>
                              <a:latin typeface="Cambria Math" panose="02040503050406030204" pitchFamily="18" charset="0"/>
                              <a:cs typeface="Arial" panose="020B0604020202020204" pitchFamily="34" charset="0"/>
                            </a:rPr>
                          </m:ctrlPr>
                        </m:radPr>
                        <m:deg/>
                        <m:e>
                          <m:sSup>
                            <m:sSupPr>
                              <m:ctrlPr>
                                <a:rPr lang="en-US" sz="3800" i="1" smtClean="0">
                                  <a:solidFill>
                                    <a:prstClr val="black"/>
                                  </a:solidFill>
                                  <a:latin typeface="Cambria Math" panose="02040503050406030204" pitchFamily="18" charset="0"/>
                                  <a:cs typeface="Arial" panose="020B0604020202020204" pitchFamily="34" charset="0"/>
                                </a:rPr>
                              </m:ctrlPr>
                            </m:sSupPr>
                            <m:e>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3−1</m:t>
                                  </m:r>
                                </m:e>
                              </m:d>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1−2</m:t>
                                  </m:r>
                                </m:e>
                              </m:d>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5−1</m:t>
                                  </m:r>
                                </m:e>
                              </m:d>
                            </m:e>
                            <m:sup>
                              <m:r>
                                <a:rPr lang="en-US" sz="3800" b="0" i="1" smtClean="0">
                                  <a:solidFill>
                                    <a:prstClr val="black"/>
                                  </a:solidFill>
                                  <a:latin typeface="Cambria Math" panose="02040503050406030204" pitchFamily="18" charset="0"/>
                                  <a:cs typeface="Arial" panose="020B0604020202020204" pitchFamily="34" charset="0"/>
                                </a:rPr>
                                <m:t>2</m:t>
                              </m:r>
                            </m:sup>
                          </m:sSup>
                        </m:e>
                      </m:rad>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21</m:t>
                              </m:r>
                            </m:e>
                          </m:rad>
                        </m:num>
                        <m:den>
                          <m:r>
                            <a:rPr lang="en-US" sz="3800" b="0" i="1" smtClean="0">
                              <a:solidFill>
                                <a:prstClr val="black"/>
                              </a:solidFill>
                              <a:latin typeface="Cambria Math" panose="02040503050406030204" pitchFamily="18" charset="0"/>
                              <a:cs typeface="Arial" panose="020B0604020202020204" pitchFamily="34" charset="0"/>
                            </a:rPr>
                            <m:t>2</m:t>
                          </m:r>
                        </m:den>
                      </m:f>
                    </m:oMath>
                  </m:oMathPara>
                </a14:m>
                <a:endParaRPr lang="en-US" sz="3800">
                  <a:solidFill>
                    <a:prstClr val="black"/>
                  </a:solidFill>
                  <a:latin typeface="Arial" panose="020B060402020202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cs typeface="Arial" panose="020B0604020202020204" pitchFamily="34" charset="0"/>
                        </a:rPr>
                        <m:t>Do</m:t>
                      </m:r>
                      <m:r>
                        <m:rPr>
                          <m:nor/>
                        </m:rPr>
                        <a:rPr lang="en-US" sz="3800">
                          <a:solidFill>
                            <a:prstClr val="black"/>
                          </a:solidFill>
                          <a:latin typeface="Arial" panose="020B0604020202020204" pitchFamily="34" charset="0"/>
                          <a:cs typeface="Arial" panose="020B0604020202020204" pitchFamily="34" charset="0"/>
                        </a:rPr>
                        <m:t> đó</m:t>
                      </m:r>
                      <m:r>
                        <a:rPr lang="en-US" sz="3800" b="0" i="1" smtClean="0">
                          <a:solidFill>
                            <a:prstClr val="black"/>
                          </a:solidFill>
                          <a:latin typeface="Cambria Math" panose="02040503050406030204" pitchFamily="18" charset="0"/>
                          <a:cs typeface="Arial" panose="020B0604020202020204" pitchFamily="34" charset="0"/>
                        </a:rPr>
                        <m:t> </m:t>
                      </m:r>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i="1" smtClean="0">
                              <a:solidFill>
                                <a:prstClr val="black"/>
                              </a:solidFill>
                              <a:latin typeface="Cambria Math" panose="02040503050406030204" pitchFamily="18" charset="0"/>
                              <a:cs typeface="Arial" panose="020B0604020202020204" pitchFamily="34" charset="0"/>
                            </a:rPr>
                            <m:t>𝑆</m:t>
                          </m:r>
                        </m:e>
                      </m:d>
                      <m:r>
                        <a:rPr lang="en-US" sz="3800" i="1" smtClean="0">
                          <a:solidFill>
                            <a:prstClr val="black"/>
                          </a:solidFill>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d>
                            <m:dPr>
                              <m:ctrlPr>
                                <a:rPr lang="en-US" sz="3800" i="1">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𝑥</m:t>
                              </m:r>
                              <m:r>
                                <a:rPr lang="en-US" sz="3800" i="1">
                                  <a:latin typeface="Cambria Math" panose="02040503050406030204" pitchFamily="18" charset="0"/>
                                  <a:cs typeface="Arial" panose="020B0604020202020204" pitchFamily="34" charset="0"/>
                                </a:rPr>
                                <m:t>−2</m:t>
                              </m:r>
                            </m:e>
                          </m:d>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d>
                            <m:dPr>
                              <m:ctrlPr>
                                <a:rPr lang="en-US" sz="3800" i="1">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f>
                                <m:fPr>
                                  <m:ctrlPr>
                                    <a:rPr lang="en-US" sz="3800" i="1" kern="0">
                                      <a:solidFill>
                                        <a:srgbClr val="000000"/>
                                      </a:solidFill>
                                      <a:latin typeface="Cambria Math" panose="02040503050406030204" pitchFamily="18" charset="0"/>
                                      <a:cs typeface="Arial"/>
                                      <a:sym typeface="Arial"/>
                                    </a:rPr>
                                  </m:ctrlPr>
                                </m:fPr>
                                <m:num>
                                  <m:r>
                                    <a:rPr lang="en-US" sz="3800" i="1" kern="0">
                                      <a:solidFill>
                                        <a:srgbClr val="000000"/>
                                      </a:solidFill>
                                      <a:latin typeface="Cambria Math" panose="02040503050406030204" pitchFamily="18" charset="0"/>
                                      <a:cs typeface="Arial"/>
                                      <a:sym typeface="Arial"/>
                                    </a:rPr>
                                    <m:t>3</m:t>
                                  </m:r>
                                </m:num>
                                <m:den>
                                  <m:r>
                                    <a:rPr lang="en-US" sz="3800" i="1" kern="0">
                                      <a:solidFill>
                                        <a:srgbClr val="000000"/>
                                      </a:solidFill>
                                      <a:latin typeface="Cambria Math" panose="02040503050406030204" pitchFamily="18" charset="0"/>
                                      <a:cs typeface="Arial"/>
                                      <a:sym typeface="Arial"/>
                                    </a:rPr>
                                    <m:t>2</m:t>
                                  </m:r>
                                </m:den>
                              </m:f>
                            </m:e>
                          </m:d>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d>
                            <m:dPr>
                              <m:ctrlPr>
                                <a:rPr lang="en-US" sz="3800" i="1">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𝑧</m:t>
                              </m:r>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3</m:t>
                              </m:r>
                            </m:e>
                          </m:d>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f>
                        <m:fPr>
                          <m:ctrlPr>
                            <a:rPr lang="en-US" sz="3800" i="1">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r>
                            <a:rPr lang="en-US" sz="3800" i="1">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4</m:t>
                          </m:r>
                        </m:den>
                      </m:f>
                      <m:r>
                        <a:rPr lang="en-US" sz="3800" b="0" i="1" smtClean="0">
                          <a:latin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21560" y="2331275"/>
                <a:ext cx="16644880" cy="6927025"/>
              </a:xfrm>
              <a:prstGeom prst="rect">
                <a:avLst/>
              </a:prstGeom>
              <a:blipFill>
                <a:blip r:embed="rId6"/>
                <a:stretch>
                  <a:fillRect l="-1209"/>
                </a:stretch>
              </a:blipFill>
            </p:spPr>
            <p:txBody>
              <a:bodyPr/>
              <a:lstStyle/>
              <a:p>
                <a:r>
                  <a:rPr lang="en-US">
                    <a:noFill/>
                  </a:rPr>
                  <a:t> </a:t>
                </a:r>
              </a:p>
            </p:txBody>
          </p:sp>
        </mc:Fallback>
      </mc:AlternateContent>
      <p:pic>
        <p:nvPicPr>
          <p:cNvPr id="10" name="Google Shape;184;p2"/>
          <p:cNvPicPr preferRelativeResize="0"/>
          <p:nvPr/>
        </p:nvPicPr>
        <p:blipFill rotWithShape="1">
          <a:blip r:embed="rId7">
            <a:alphaModFix/>
          </a:blip>
          <a:srcRect/>
          <a:stretch/>
        </p:blipFill>
        <p:spPr>
          <a:xfrm>
            <a:off x="15392400" y="9379026"/>
            <a:ext cx="2537133" cy="610883"/>
          </a:xfrm>
          <a:prstGeom prst="rect">
            <a:avLst/>
          </a:prstGeom>
          <a:noFill/>
          <a:ln>
            <a:noFill/>
          </a:ln>
        </p:spPr>
      </p:pic>
    </p:spTree>
    <p:extLst>
      <p:ext uri="{BB962C8B-B14F-4D97-AF65-F5344CB8AC3E}">
        <p14:creationId xmlns:p14="http://schemas.microsoft.com/office/powerpoint/2010/main" val="25617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75"/>
          <p:cNvSpPr/>
          <p:nvPr/>
        </p:nvSpPr>
        <p:spPr>
          <a:xfrm>
            <a:off x="269500" y="8191500"/>
            <a:ext cx="1864100" cy="1857760"/>
          </a:xfrm>
          <a:custGeom>
            <a:avLst/>
            <a:gdLst/>
            <a:ahLst/>
            <a:cxnLst/>
            <a:rect l="l" t="t" r="r" b="b"/>
            <a:pathLst>
              <a:path w="1864100" h="2028580">
                <a:moveTo>
                  <a:pt x="0" y="0"/>
                </a:moveTo>
                <a:lnTo>
                  <a:pt x="1864100" y="0"/>
                </a:lnTo>
                <a:lnTo>
                  <a:pt x="1864100" y="2028580"/>
                </a:lnTo>
                <a:lnTo>
                  <a:pt x="0" y="2028580"/>
                </a:lnTo>
                <a:lnTo>
                  <a:pt x="0" y="0"/>
                </a:lnTo>
                <a:close/>
              </a:path>
            </a:pathLst>
          </a:custGeom>
          <a:blipFill>
            <a:blip r:embed="rId3"/>
            <a:stretch>
              <a:fillRect/>
            </a:stretch>
          </a:blipFill>
        </p:spPr>
      </p:sp>
      <p:sp>
        <p:nvSpPr>
          <p:cNvPr id="112" name="Freeform 76"/>
          <p:cNvSpPr/>
          <p:nvPr/>
        </p:nvSpPr>
        <p:spPr>
          <a:xfrm>
            <a:off x="16907699" y="745633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13" name="Rectangle 112"/>
              <p:cNvSpPr/>
              <p:nvPr/>
            </p:nvSpPr>
            <p:spPr>
              <a:xfrm>
                <a:off x="577516" y="419100"/>
                <a:ext cx="17229598" cy="3854901"/>
              </a:xfrm>
              <a:prstGeom prst="rect">
                <a:avLst/>
              </a:prstGeom>
            </p:spPr>
            <p:txBody>
              <a:bodyPr wrap="square">
                <a:spAutoFit/>
              </a:bodyPr>
              <a:lstStyle/>
              <a:p>
                <a:pPr lvl="0" algn="just">
                  <a:lnSpc>
                    <a:spcPct val="150000"/>
                  </a:lnSpc>
                </a:pPr>
                <a:r>
                  <a:rPr kumimoji="0" lang="vi-VN"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viết phương trình mặt cầu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 trong các trường hợp sau:</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Tâm là gốc toạ độ, bán kính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𝑅</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oMath>
                </a14:m>
                <a:r>
                  <a:rPr lang="vi-VN" sz="4000">
                    <a:solidFill>
                      <a:srgbClr val="000000"/>
                    </a:solidFill>
                    <a:ea typeface="Times New Roman" panose="02020603050405020304" pitchFamily="18" charset="0"/>
                    <a:cs typeface="Arial" panose="020B0604020202020204" pitchFamily="34" charset="0"/>
                  </a:rPr>
                  <a:t>.</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Đường kính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m:t>
                    </m:r>
                  </m:oMath>
                </a14:m>
                <a:r>
                  <a:rPr lang="vi-VN" sz="4000">
                    <a:solidFill>
                      <a:srgbClr val="000000"/>
                    </a:solidFill>
                    <a:ea typeface="Times New Roman" panose="02020603050405020304" pitchFamily="18" charset="0"/>
                    <a:cs typeface="Arial" panose="020B0604020202020204" pitchFamily="34" charset="0"/>
                  </a:rPr>
                  <a:t>, với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−1; 2),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−3; −1).</m:t>
                    </m:r>
                  </m:oMath>
                </a14:m>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3" name="Rectangle 112"/>
              <p:cNvSpPr>
                <a:spLocks noRot="1" noChangeAspect="1" noMove="1" noResize="1" noEditPoints="1" noAdjustHandles="1" noChangeArrowheads="1" noChangeShapeType="1" noTextEdit="1"/>
              </p:cNvSpPr>
              <p:nvPr/>
            </p:nvSpPr>
            <p:spPr>
              <a:xfrm>
                <a:off x="577516" y="419100"/>
                <a:ext cx="17229598" cy="3854901"/>
              </a:xfrm>
              <a:prstGeom prst="rect">
                <a:avLst/>
              </a:prstGeom>
              <a:blipFill>
                <a:blip r:embed="rId8"/>
                <a:stretch>
                  <a:fillRect l="-1415" r="-1238" b="-3006"/>
                </a:stretch>
              </a:blipFill>
            </p:spPr>
            <p:txBody>
              <a:bodyPr/>
              <a:lstStyle/>
              <a:p>
                <a:r>
                  <a:rPr lang="en-US">
                    <a:noFill/>
                  </a:rPr>
                  <a:t> </a:t>
                </a:r>
              </a:p>
            </p:txBody>
          </p:sp>
        </mc:Fallback>
      </mc:AlternateContent>
      <p:grpSp>
        <p:nvGrpSpPr>
          <p:cNvPr id="114" name="Group 113"/>
          <p:cNvGrpSpPr/>
          <p:nvPr/>
        </p:nvGrpSpPr>
        <p:grpSpPr>
          <a:xfrm>
            <a:off x="334771" y="4515188"/>
            <a:ext cx="3048000" cy="1373464"/>
            <a:chOff x="859666" y="708215"/>
            <a:chExt cx="3432866" cy="995867"/>
          </a:xfrm>
        </p:grpSpPr>
        <p:pic>
          <p:nvPicPr>
            <p:cNvPr id="115" name="Picture 11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38891" y="708215"/>
              <a:ext cx="2028940" cy="995867"/>
            </a:xfrm>
            <a:prstGeom prst="rect">
              <a:avLst/>
            </a:prstGeom>
          </p:spPr>
        </p:pic>
        <p:sp>
          <p:nvSpPr>
            <p:cNvPr id="116" name="TextBox 115"/>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17" name="Rectangle 116"/>
              <p:cNvSpPr/>
              <p:nvPr/>
            </p:nvSpPr>
            <p:spPr>
              <a:xfrm>
                <a:off x="3604514" y="5676900"/>
                <a:ext cx="11832270" cy="2901948"/>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a) Phương trình mặt cầu tâm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m:t>
                    </m:r>
                    <m:r>
                      <a:rPr lang="en-US" sz="4000" i="1">
                        <a:effectLst/>
                        <a:latin typeface="Cambria Math" panose="02040503050406030204" pitchFamily="18" charset="0"/>
                        <a:ea typeface="Calibri" panose="020F0502020204030204" pitchFamily="34" charset="0"/>
                        <a:cs typeface="Times New Roman" panose="02020603050405020304" pitchFamily="18" charset="0"/>
                      </a:rPr>
                      <m:t>(0;0;0)</m:t>
                    </m:r>
                  </m:oMath>
                </a14:m>
                <a:r>
                  <a:rPr lang="en-US" sz="4000">
                    <a:effectLst/>
                    <a:latin typeface="Arial" panose="020B0604020202020204" pitchFamily="34" charset="0"/>
                    <a:ea typeface="Malgun Gothic" panose="020B0503020000020004" pitchFamily="34" charset="-127"/>
                    <a:cs typeface="Arial" panose="020B0604020202020204" pitchFamily="34" charset="0"/>
                  </a:rPr>
                  <a:t> bán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p>
              <a:p>
                <a:pPr algn="ctr">
                  <a:lnSpc>
                    <a:spcPct val="150000"/>
                  </a:lnSpc>
                  <a:spcBef>
                    <a:spcPts val="600"/>
                  </a:spcBef>
                  <a:spcAft>
                    <a:spcPts val="600"/>
                  </a:spcAft>
                </a:pP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7" name="Rectangle 116"/>
              <p:cNvSpPr>
                <a:spLocks noRot="1" noChangeAspect="1" noMove="1" noResize="1" noEditPoints="1" noAdjustHandles="1" noChangeArrowheads="1" noChangeShapeType="1" noTextEdit="1"/>
              </p:cNvSpPr>
              <p:nvPr/>
            </p:nvSpPr>
            <p:spPr>
              <a:xfrm>
                <a:off x="3604514" y="5676900"/>
                <a:ext cx="11832270" cy="2901948"/>
              </a:xfrm>
              <a:prstGeom prst="rect">
                <a:avLst/>
              </a:prstGeom>
              <a:blipFill>
                <a:blip r:embed="rId11"/>
                <a:stretch>
                  <a:fillRect l="-1803" r="-1855" b="-819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anim calcmode="lin" valueType="num">
                                      <p:cBhvr>
                                        <p:cTn id="8" dur="500" fill="hold"/>
                                        <p:tgtEl>
                                          <p:spTgt spid="113"/>
                                        </p:tgtEl>
                                        <p:attrNameLst>
                                          <p:attrName>ppt_x</p:attrName>
                                        </p:attrNameLst>
                                      </p:cBhvr>
                                      <p:tavLst>
                                        <p:tav tm="0">
                                          <p:val>
                                            <p:strVal val="#ppt_x"/>
                                          </p:val>
                                        </p:tav>
                                        <p:tav tm="100000">
                                          <p:val>
                                            <p:strVal val="#ppt_x"/>
                                          </p:val>
                                        </p:tav>
                                      </p:tavLst>
                                    </p:anim>
                                    <p:anim calcmode="lin" valueType="num">
                                      <p:cBhvr>
                                        <p:cTn id="9"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4"/>
                                        </p:tgtEl>
                                        <p:attrNameLst>
                                          <p:attrName>style.visibility</p:attrName>
                                        </p:attrNameLst>
                                      </p:cBhvr>
                                      <p:to>
                                        <p:strVal val="visible"/>
                                      </p:to>
                                    </p:set>
                                    <p:anim calcmode="lin" valueType="num">
                                      <p:cBhvr>
                                        <p:cTn id="14" dur="500" fill="hold"/>
                                        <p:tgtEl>
                                          <p:spTgt spid="114"/>
                                        </p:tgtEl>
                                        <p:attrNameLst>
                                          <p:attrName>ppt_w</p:attrName>
                                        </p:attrNameLst>
                                      </p:cBhvr>
                                      <p:tavLst>
                                        <p:tav tm="0">
                                          <p:val>
                                            <p:fltVal val="0"/>
                                          </p:val>
                                        </p:tav>
                                        <p:tav tm="100000">
                                          <p:val>
                                            <p:strVal val="#ppt_w"/>
                                          </p:val>
                                        </p:tav>
                                      </p:tavLst>
                                    </p:anim>
                                    <p:anim calcmode="lin" valueType="num">
                                      <p:cBhvr>
                                        <p:cTn id="15" dur="500" fill="hold"/>
                                        <p:tgtEl>
                                          <p:spTgt spid="114"/>
                                        </p:tgtEl>
                                        <p:attrNameLst>
                                          <p:attrName>ppt_h</p:attrName>
                                        </p:attrNameLst>
                                      </p:cBhvr>
                                      <p:tavLst>
                                        <p:tav tm="0">
                                          <p:val>
                                            <p:fltVal val="0"/>
                                          </p:val>
                                        </p:tav>
                                        <p:tav tm="100000">
                                          <p:val>
                                            <p:strVal val="#ppt_h"/>
                                          </p:val>
                                        </p:tav>
                                      </p:tavLst>
                                    </p:anim>
                                    <p:animEffect transition="in" filter="fade">
                                      <p:cBhvr>
                                        <p:cTn id="16" dur="500"/>
                                        <p:tgtEl>
                                          <p:spTgt spid="1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7">
                                            <p:txEl>
                                              <p:pRg st="0" end="0"/>
                                            </p:txEl>
                                          </p:spTgt>
                                        </p:tgtEl>
                                        <p:attrNameLst>
                                          <p:attrName>style.visibility</p:attrName>
                                        </p:attrNameLst>
                                      </p:cBhvr>
                                      <p:to>
                                        <p:strVal val="visible"/>
                                      </p:to>
                                    </p:set>
                                    <p:animEffect transition="in" filter="randombar(horizontal)">
                                      <p:cBhvr>
                                        <p:cTn id="21" dur="500"/>
                                        <p:tgtEl>
                                          <p:spTgt spid="11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17">
                                            <p:txEl>
                                              <p:pRg st="1" end="1"/>
                                            </p:txEl>
                                          </p:spTgt>
                                        </p:tgtEl>
                                        <p:attrNameLst>
                                          <p:attrName>style.visibility</p:attrName>
                                        </p:attrNameLst>
                                      </p:cBhvr>
                                      <p:to>
                                        <p:strVal val="visible"/>
                                      </p:to>
                                    </p:set>
                                    <p:animEffect transition="in" filter="randombar(horizontal)">
                                      <p:cBhvr>
                                        <p:cTn id="25" dur="500"/>
                                        <p:tgtEl>
                                          <p:spTgt spid="1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110" name="Rectangle 109"/>
          <p:cNvSpPr/>
          <p:nvPr/>
        </p:nvSpPr>
        <p:spPr>
          <a:xfrm>
            <a:off x="397090" y="351760"/>
            <a:ext cx="17537614" cy="95250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Freeform 75"/>
          <p:cNvSpPr/>
          <p:nvPr/>
        </p:nvSpPr>
        <p:spPr>
          <a:xfrm>
            <a:off x="269500" y="8191500"/>
            <a:ext cx="1864100" cy="1857760"/>
          </a:xfrm>
          <a:custGeom>
            <a:avLst/>
            <a:gdLst/>
            <a:ahLst/>
            <a:cxnLst/>
            <a:rect l="l" t="t" r="r" b="b"/>
            <a:pathLst>
              <a:path w="1864100" h="2028580">
                <a:moveTo>
                  <a:pt x="0" y="0"/>
                </a:moveTo>
                <a:lnTo>
                  <a:pt x="1864100" y="0"/>
                </a:lnTo>
                <a:lnTo>
                  <a:pt x="1864100" y="2028580"/>
                </a:lnTo>
                <a:lnTo>
                  <a:pt x="0" y="2028580"/>
                </a:lnTo>
                <a:lnTo>
                  <a:pt x="0" y="0"/>
                </a:lnTo>
                <a:close/>
              </a:path>
            </a:pathLst>
          </a:custGeom>
          <a:blipFill>
            <a:blip r:embed="rId3"/>
            <a:stretch>
              <a:fillRect/>
            </a:stretch>
          </a:blipFill>
        </p:spPr>
      </p:sp>
      <p:sp>
        <p:nvSpPr>
          <p:cNvPr id="112" name="Freeform 76"/>
          <p:cNvSpPr/>
          <p:nvPr/>
        </p:nvSpPr>
        <p:spPr>
          <a:xfrm>
            <a:off x="16907699" y="745633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13" name="Rectangle 112"/>
              <p:cNvSpPr/>
              <p:nvPr/>
            </p:nvSpPr>
            <p:spPr>
              <a:xfrm>
                <a:off x="577516" y="419100"/>
                <a:ext cx="17229598" cy="38549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 không gian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𝑂𝑥𝑦𝑧</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phương trình mặt cầu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trong các trường hợp sau:</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Tâm là gốc toạ độ, bán kính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Đường kính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𝐴𝐵</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−1; 2), </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 −3; −1).</m:t>
                    </m:r>
                  </m:oMath>
                </a14:m>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3" name="Rectangle 112"/>
              <p:cNvSpPr>
                <a:spLocks noRot="1" noChangeAspect="1" noMove="1" noResize="1" noEditPoints="1" noAdjustHandles="1" noChangeArrowheads="1" noChangeShapeType="1" noTextEdit="1"/>
              </p:cNvSpPr>
              <p:nvPr/>
            </p:nvSpPr>
            <p:spPr>
              <a:xfrm>
                <a:off x="577516" y="419100"/>
                <a:ext cx="17229598" cy="3854901"/>
              </a:xfrm>
              <a:prstGeom prst="rect">
                <a:avLst/>
              </a:prstGeom>
              <a:blipFill>
                <a:blip r:embed="rId8"/>
                <a:stretch>
                  <a:fillRect l="-1415" r="-1238" b="-30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p:cNvSpPr/>
              <p:nvPr/>
            </p:nvSpPr>
            <p:spPr>
              <a:xfrm>
                <a:off x="3695454" y="4551978"/>
                <a:ext cx="12687546" cy="5197192"/>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Mặt cầu đường kính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có tâm là trung điểm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của </a:t>
                </a:r>
              </a:p>
              <a:p>
                <a:pPr lvl="0" algn="just">
                  <a:lnSpc>
                    <a:spcPct val="110000"/>
                  </a:lnSpc>
                </a:pPr>
                <a14:m>
                  <m:oMathPara xmlns:m="http://schemas.openxmlformats.org/officeDocument/2006/math">
                    <m:oMathParaPr>
                      <m:jc m:val="left"/>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ó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e>
                      </m:d>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á</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n</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k</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í</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nh</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l</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à</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𝑅</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14</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 trình mặt cầu đường kính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0000"/>
                  </a:lnSpc>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e>
                          </m:d>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d>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𝑧</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e>
                          </m:d>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7" name="Rectangle 116"/>
              <p:cNvSpPr>
                <a:spLocks noRot="1" noChangeAspect="1" noMove="1" noResize="1" noEditPoints="1" noAdjustHandles="1" noChangeArrowheads="1" noChangeShapeType="1" noTextEdit="1"/>
              </p:cNvSpPr>
              <p:nvPr/>
            </p:nvSpPr>
            <p:spPr>
              <a:xfrm>
                <a:off x="3695454" y="4551978"/>
                <a:ext cx="12687546" cy="5197192"/>
              </a:xfrm>
              <a:prstGeom prst="rect">
                <a:avLst/>
              </a:prstGeom>
              <a:blipFill>
                <a:blip r:embed="rId9"/>
                <a:stretch>
                  <a:fillRect l="-1681"/>
                </a:stretch>
              </a:blipFill>
            </p:spPr>
            <p:txBody>
              <a:bodyPr/>
              <a:lstStyle/>
              <a:p>
                <a:r>
                  <a:rPr lang="en-US">
                    <a:noFill/>
                  </a:rPr>
                  <a:t> </a:t>
                </a:r>
              </a:p>
            </p:txBody>
          </p:sp>
        </mc:Fallback>
      </mc:AlternateContent>
      <p:grpSp>
        <p:nvGrpSpPr>
          <p:cNvPr id="10" name="Group 9"/>
          <p:cNvGrpSpPr/>
          <p:nvPr/>
        </p:nvGrpSpPr>
        <p:grpSpPr>
          <a:xfrm>
            <a:off x="334771" y="4532036"/>
            <a:ext cx="3048000" cy="1373464"/>
            <a:chOff x="859666" y="708215"/>
            <a:chExt cx="3432866" cy="995867"/>
          </a:xfrm>
        </p:grpSpPr>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38891" y="708215"/>
              <a:ext cx="2028940" cy="995867"/>
            </a:xfrm>
            <a:prstGeom prst="rect">
              <a:avLst/>
            </a:prstGeom>
          </p:spPr>
        </p:pic>
        <p:sp>
          <p:nvSpPr>
            <p:cNvPr id="12" name="TextBox 11"/>
            <p:cNvSpPr txBox="1"/>
            <p:nvPr/>
          </p:nvSpPr>
          <p:spPr>
            <a:xfrm>
              <a:off x="859666" y="875400"/>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5187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wipe(up)">
                                      <p:cBhvr>
                                        <p:cTn id="7" dur="500"/>
                                        <p:tgtEl>
                                          <p:spTgt spid="1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17">
                                            <p:txEl>
                                              <p:pRg st="1" end="1"/>
                                            </p:txEl>
                                          </p:spTgt>
                                        </p:tgtEl>
                                        <p:attrNameLst>
                                          <p:attrName>style.visibility</p:attrName>
                                        </p:attrNameLst>
                                      </p:cBhvr>
                                      <p:to>
                                        <p:strVal val="visible"/>
                                      </p:to>
                                    </p:set>
                                    <p:animEffect transition="in" filter="wipe(up)">
                                      <p:cBhvr>
                                        <p:cTn id="10" dur="500"/>
                                        <p:tgtEl>
                                          <p:spTgt spid="1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animEffect transition="in" filter="wipe(up)">
                                      <p:cBhvr>
                                        <p:cTn id="15" dur="500"/>
                                        <p:tgtEl>
                                          <p:spTgt spid="117">
                                            <p:txEl>
                                              <p:pRg st="2" end="2"/>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17">
                                            <p:txEl>
                                              <p:pRg st="3" end="3"/>
                                            </p:txEl>
                                          </p:spTgt>
                                        </p:tgtEl>
                                        <p:attrNameLst>
                                          <p:attrName>style.visibility</p:attrName>
                                        </p:attrNameLst>
                                      </p:cBhvr>
                                      <p:to>
                                        <p:strVal val="visible"/>
                                      </p:to>
                                    </p:set>
                                    <p:animEffect transition="in" filter="wipe(up)">
                                      <p:cBhvr>
                                        <p:cTn id="19" dur="500"/>
                                        <p:tgtEl>
                                          <p:spTgt spid="1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90" name="Freeform 85"/>
          <p:cNvSpPr/>
          <p:nvPr/>
        </p:nvSpPr>
        <p:spPr>
          <a:xfrm rot="16200000">
            <a:off x="-664189" y="8582973"/>
            <a:ext cx="2467434" cy="312888"/>
          </a:xfrm>
          <a:custGeom>
            <a:avLst/>
            <a:gdLst/>
            <a:ahLst/>
            <a:cxnLst/>
            <a:rect l="l" t="t" r="r" b="b"/>
            <a:pathLst>
              <a:path w="2467434" h="312888">
                <a:moveTo>
                  <a:pt x="0" y="0"/>
                </a:moveTo>
                <a:lnTo>
                  <a:pt x="2467434" y="0"/>
                </a:lnTo>
                <a:lnTo>
                  <a:pt x="2467434" y="312888"/>
                </a:lnTo>
                <a:lnTo>
                  <a:pt x="0" y="312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1C0FDDE4-B345-9CEF-46D5-6288E812B092}"/>
                  </a:ext>
                </a:extLst>
              </p:cNvPr>
              <p:cNvSpPr txBox="1"/>
              <p:nvPr/>
            </p:nvSpPr>
            <p:spPr>
              <a:xfrm>
                <a:off x="304800" y="190500"/>
                <a:ext cx="17658907" cy="3862596"/>
              </a:xfrm>
              <a:prstGeom prst="rect">
                <a:avLst/>
              </a:prstGeom>
              <a:noFill/>
            </p:spPr>
            <p:txBody>
              <a:bodyPr wrap="square">
                <a:spAutoFit/>
              </a:bodyPr>
              <a:lstStyle/>
              <a:p>
                <a:pPr lvl="0" algn="just" defTabSz="1828800">
                  <a:lnSpc>
                    <a:spcPct val="150000"/>
                  </a:lnSpc>
                  <a:spcBef>
                    <a:spcPts val="300"/>
                  </a:spcBef>
                  <a:spcAft>
                    <a:spcPts val="300"/>
                  </a:spcAft>
                  <a:buClr>
                    <a:srgbClr val="000000"/>
                  </a:buClr>
                  <a:defRPr/>
                </a:pPr>
                <a:r>
                  <a:rPr kumimoji="0" lang="nl-NL" sz="4000" b="1" i="0" u="none" strike="noStrike" kern="0" cap="none" spc="0" normalizeH="0" baseline="0" noProof="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Ví dụ 3:</a:t>
                </a:r>
                <a:r>
                  <a:rPr kumimoji="0" lang="nl-NL"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Trong không gian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𝑂𝑥𝑦𝑧</m:t>
                    </m:r>
                  </m:oMath>
                </a14:m>
                <a:r>
                  <a:rPr lang="vi-VN" sz="4000" kern="0">
                    <a:solidFill>
                      <a:srgbClr val="000000"/>
                    </a:solidFill>
                    <a:latin typeface="Arial"/>
                    <a:cs typeface="Arial"/>
                    <a:sym typeface="Arial"/>
                  </a:rPr>
                  <a:t>, cho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𝑆</m:t>
                    </m:r>
                    <m:r>
                      <a:rPr lang="vi-VN" sz="4000" i="1" kern="0" smtClean="0">
                        <a:solidFill>
                          <a:srgbClr val="000000"/>
                        </a:solidFill>
                        <a:latin typeface="Cambria Math" panose="02040503050406030204" pitchFamily="18" charset="0"/>
                        <a:cs typeface="Arial"/>
                        <a:sym typeface="Arial"/>
                      </a:rPr>
                      <m:t>)</m:t>
                    </m:r>
                  </m:oMath>
                </a14:m>
                <a:r>
                  <a:rPr lang="vi-VN" sz="4000" kern="0">
                    <a:solidFill>
                      <a:srgbClr val="000000"/>
                    </a:solidFill>
                    <a:latin typeface="Arial"/>
                    <a:cs typeface="Arial"/>
                    <a:sym typeface="Arial"/>
                  </a:rPr>
                  <a:t> là tập hợp các điểm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𝑀</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𝑥</m:t>
                    </m:r>
                    <m:r>
                      <a:rPr lang="vi-VN" sz="400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𝑦</m:t>
                    </m:r>
                    <m:r>
                      <a:rPr lang="vi-VN" sz="400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𝑧</m:t>
                    </m:r>
                    <m:r>
                      <a:rPr lang="vi-VN" sz="4000" i="1" kern="0" smtClean="0">
                        <a:solidFill>
                          <a:srgbClr val="000000"/>
                        </a:solidFill>
                        <a:latin typeface="Cambria Math" panose="02040503050406030204" pitchFamily="18" charset="0"/>
                        <a:cs typeface="Arial"/>
                        <a:sym typeface="Arial"/>
                      </a:rPr>
                      <m:t>)</m:t>
                    </m:r>
                  </m:oMath>
                </a14:m>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có toạ độ thoả mãn</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phương trình:</a:t>
                </a:r>
                <a:r>
                  <a:rPr lang="en-US" sz="4000" kern="0">
                    <a:solidFill>
                      <a:srgbClr val="000000"/>
                    </a:solidFill>
                    <a:latin typeface="Arial"/>
                    <a:cs typeface="Arial"/>
                    <a:sym typeface="Arial"/>
                  </a:rPr>
                  <a:t> </a:t>
                </a:r>
                <a14:m>
                  <m:oMath xmlns:m="http://schemas.openxmlformats.org/officeDocument/2006/math">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𝑥</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𝑦</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𝑧</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−2</m:t>
                    </m:r>
                    <m:r>
                      <a:rPr lang="vi-VN" sz="4000" i="1" kern="0" smtClean="0">
                        <a:solidFill>
                          <a:srgbClr val="000000"/>
                        </a:solidFill>
                        <a:latin typeface="Cambria Math" panose="02040503050406030204" pitchFamily="18" charset="0"/>
                        <a:cs typeface="Arial"/>
                        <a:sym typeface="Arial"/>
                      </a:rPr>
                      <m:t>𝑥</m:t>
                    </m:r>
                    <m:r>
                      <a:rPr lang="vi-VN" sz="4000" i="1" kern="0" smtClean="0">
                        <a:solidFill>
                          <a:srgbClr val="000000"/>
                        </a:solidFill>
                        <a:latin typeface="Cambria Math" panose="02040503050406030204" pitchFamily="18" charset="0"/>
                        <a:cs typeface="Arial"/>
                        <a:sym typeface="Arial"/>
                      </a:rPr>
                      <m:t>+4</m:t>
                    </m:r>
                    <m:r>
                      <a:rPr lang="vi-VN" sz="4000" i="1" kern="0" smtClean="0">
                        <a:solidFill>
                          <a:srgbClr val="000000"/>
                        </a:solidFill>
                        <a:latin typeface="Cambria Math" panose="02040503050406030204" pitchFamily="18" charset="0"/>
                        <a:cs typeface="Arial"/>
                        <a:sym typeface="Arial"/>
                      </a:rPr>
                      <m:t>𝑦</m:t>
                    </m:r>
                    <m:r>
                      <a:rPr lang="vi-VN" sz="4000" i="1" kern="0" smtClean="0">
                        <a:solidFill>
                          <a:srgbClr val="000000"/>
                        </a:solidFill>
                        <a:latin typeface="Cambria Math" panose="02040503050406030204" pitchFamily="18" charset="0"/>
                        <a:cs typeface="Arial"/>
                        <a:sym typeface="Arial"/>
                      </a:rPr>
                      <m:t>−6</m:t>
                    </m:r>
                    <m:r>
                      <a:rPr lang="vi-VN" sz="4000" i="1" kern="0" smtClean="0">
                        <a:solidFill>
                          <a:srgbClr val="000000"/>
                        </a:solidFill>
                        <a:latin typeface="Cambria Math" panose="02040503050406030204" pitchFamily="18" charset="0"/>
                        <a:cs typeface="Arial"/>
                        <a:sym typeface="Arial"/>
                      </a:rPr>
                      <m:t>𝑧</m:t>
                    </m:r>
                    <m:r>
                      <a:rPr lang="vi-VN" sz="4000" i="1" kern="0" smtClean="0">
                        <a:solidFill>
                          <a:srgbClr val="000000"/>
                        </a:solidFill>
                        <a:latin typeface="Cambria Math" panose="02040503050406030204" pitchFamily="18" charset="0"/>
                        <a:cs typeface="Arial"/>
                        <a:sym typeface="Arial"/>
                      </a:rPr>
                      <m:t>−2=0.</m:t>
                    </m:r>
                  </m:oMath>
                </a14:m>
                <a:endParaRPr lang="en-US" sz="4000" kern="0">
                  <a:solidFill>
                    <a:srgbClr val="000000"/>
                  </a:solidFill>
                  <a:latin typeface="Arial"/>
                  <a:cs typeface="Arial"/>
                  <a:sym typeface="Arial"/>
                </a:endParaRPr>
              </a:p>
              <a:p>
                <a:pPr lvl="0" algn="just" defTabSz="1828800">
                  <a:lnSpc>
                    <a:spcPct val="150000"/>
                  </a:lnSpc>
                  <a:spcBef>
                    <a:spcPts val="300"/>
                  </a:spcBef>
                  <a:spcAft>
                    <a:spcPts val="300"/>
                  </a:spcAft>
                  <a:buClr>
                    <a:srgbClr val="000000"/>
                  </a:buClr>
                  <a:defRPr/>
                </a:pPr>
                <a:r>
                  <a:rPr lang="en-US" sz="4000" kern="0">
                    <a:solidFill>
                      <a:srgbClr val="000000"/>
                    </a:solidFill>
                    <a:latin typeface="Arial"/>
                    <a:cs typeface="Arial"/>
                    <a:sym typeface="Arial"/>
                  </a:rPr>
                  <a:t>Chứng minh rằng </a:t>
                </a:r>
                <a14:m>
                  <m:oMath xmlns:m="http://schemas.openxmlformats.org/officeDocument/2006/math">
                    <m:r>
                      <a:rPr lang="en-US" sz="4000" i="1" kern="0" smtClean="0">
                        <a:solidFill>
                          <a:srgbClr val="000000"/>
                        </a:solidFill>
                        <a:latin typeface="Cambria Math" panose="02040503050406030204" pitchFamily="18" charset="0"/>
                        <a:cs typeface="Arial"/>
                        <a:sym typeface="Arial"/>
                      </a:rPr>
                      <m:t>(</m:t>
                    </m:r>
                    <m:r>
                      <a:rPr lang="en-US" sz="4000" i="1" kern="0" smtClean="0">
                        <a:solidFill>
                          <a:srgbClr val="000000"/>
                        </a:solidFill>
                        <a:latin typeface="Cambria Math" panose="02040503050406030204" pitchFamily="18" charset="0"/>
                        <a:cs typeface="Arial"/>
                        <a:sym typeface="Arial"/>
                      </a:rPr>
                      <m:t>𝑆</m:t>
                    </m:r>
                    <m:r>
                      <a:rPr lang="en-US" sz="4000" i="1" kern="0" smtClean="0">
                        <a:solidFill>
                          <a:srgbClr val="000000"/>
                        </a:solidFill>
                        <a:latin typeface="Cambria Math" panose="02040503050406030204" pitchFamily="18" charset="0"/>
                        <a:cs typeface="Arial"/>
                        <a:sym typeface="Arial"/>
                      </a:rPr>
                      <m:t>)</m:t>
                    </m:r>
                  </m:oMath>
                </a14:m>
                <a:r>
                  <a:rPr lang="en-US" sz="4000" kern="0">
                    <a:solidFill>
                      <a:srgbClr val="000000"/>
                    </a:solidFill>
                    <a:latin typeface="Arial"/>
                    <a:cs typeface="Arial"/>
                    <a:sym typeface="Arial"/>
                  </a:rPr>
                  <a:t> là một mặt cầu. Xác định tâm và bán kính của mặt cầu đó.</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93" name="TextBox 92">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04800" y="190500"/>
                <a:ext cx="17658907" cy="3862596"/>
              </a:xfrm>
              <a:prstGeom prst="rect">
                <a:avLst/>
              </a:prstGeom>
              <a:blipFill>
                <a:blip r:embed="rId10"/>
                <a:stretch>
                  <a:fillRect l="-1208" r="-1208" b="-2839"/>
                </a:stretch>
              </a:blipFill>
            </p:spPr>
            <p:txBody>
              <a:bodyPr/>
              <a:lstStyle/>
              <a:p>
                <a:r>
                  <a:rPr lang="en-US">
                    <a:noFill/>
                  </a:rPr>
                  <a:t> </a:t>
                </a:r>
              </a:p>
            </p:txBody>
          </p:sp>
        </mc:Fallback>
      </mc:AlternateContent>
      <p:grpSp>
        <p:nvGrpSpPr>
          <p:cNvPr id="94" name="Group 93"/>
          <p:cNvGrpSpPr/>
          <p:nvPr/>
        </p:nvGrpSpPr>
        <p:grpSpPr>
          <a:xfrm>
            <a:off x="174469" y="4196498"/>
            <a:ext cx="2797331" cy="1404202"/>
            <a:chOff x="859666" y="676025"/>
            <a:chExt cx="3432866" cy="1051118"/>
          </a:xfrm>
        </p:grpSpPr>
        <p:pic>
          <p:nvPicPr>
            <p:cNvPr id="95" name="Picture 9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6" name="TextBox 95"/>
            <p:cNvSpPr txBox="1"/>
            <p:nvPr/>
          </p:nvSpPr>
          <p:spPr>
            <a:xfrm>
              <a:off x="859666" y="859152"/>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7" name="Rectangle 96"/>
              <p:cNvSpPr/>
              <p:nvPr/>
            </p:nvSpPr>
            <p:spPr>
              <a:xfrm>
                <a:off x="2455111" y="5676900"/>
                <a:ext cx="13775489" cy="4070986"/>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cs typeface="Arial" panose="020B0604020202020204" pitchFamily="34" charset="0"/>
                  </a:rPr>
                  <a:t>Ta viết lại phương trình đã cho dưới dạng:</a:t>
                </a:r>
                <a:r>
                  <a:rPr lang="en-US" sz="4000">
                    <a:solidFill>
                      <a:prstClr val="black"/>
                    </a:solidFill>
                    <a:cs typeface="Arial" panose="020B0604020202020204" pitchFamily="34" charset="0"/>
                  </a:rPr>
                  <a:t> </a:t>
                </a: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𝑆</m:t>
                      </m:r>
                      <m:r>
                        <a:rPr lang="vi-VN" sz="4000" i="1">
                          <a:solidFill>
                            <a:prstClr val="black"/>
                          </a:solidFill>
                          <a:latin typeface="Cambria Math" panose="02040503050406030204" pitchFamily="18" charset="0"/>
                          <a:cs typeface="Arial" panose="020B0604020202020204" pitchFamily="34" charset="0"/>
                        </a:rPr>
                        <m:t>):(</m:t>
                      </m:r>
                      <m:sSup>
                        <m:sSupPr>
                          <m:ctrlPr>
                            <a:rPr lang="vi-VN" sz="4000" i="1" kern="0">
                              <a:solidFill>
                                <a:srgbClr val="000000"/>
                              </a:solidFill>
                              <a:latin typeface="Cambria Math" panose="02040503050406030204" pitchFamily="18" charset="0"/>
                              <a:cs typeface="Arial"/>
                              <a:sym typeface="Arial"/>
                            </a:rPr>
                          </m:ctrlPr>
                        </m:sSupPr>
                        <m:e>
                          <m:r>
                            <a:rPr lang="en-US" sz="4000" i="1" kern="0">
                              <a:solidFill>
                                <a:srgbClr val="000000"/>
                              </a:solidFill>
                              <a:latin typeface="Cambria Math" panose="02040503050406030204" pitchFamily="18" charset="0"/>
                              <a:cs typeface="Arial"/>
                              <a:sym typeface="Arial"/>
                            </a:rPr>
                            <m:t>𝑥</m:t>
                          </m:r>
                        </m:e>
                        <m:sup>
                          <m:r>
                            <a:rPr lang="en-US" sz="4000" i="1" kern="0">
                              <a:solidFill>
                                <a:srgbClr val="000000"/>
                              </a:solidFill>
                              <a:latin typeface="Cambria Math" panose="02040503050406030204" pitchFamily="18" charset="0"/>
                              <a:cs typeface="Arial"/>
                              <a:sym typeface="Arial"/>
                            </a:rPr>
                            <m:t>2</m:t>
                          </m:r>
                        </m:sup>
                      </m:sSup>
                      <m:r>
                        <a:rPr lang="vi-VN" sz="4000" i="1">
                          <a:solidFill>
                            <a:prstClr val="black"/>
                          </a:solidFill>
                          <a:latin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+1)+(</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𝑦</m:t>
                          </m:r>
                        </m:e>
                        <m:sup>
                          <m:r>
                            <a:rPr lang="en-US" sz="4000" i="1" kern="0">
                              <a:solidFill>
                                <a:srgbClr val="000000"/>
                              </a:solidFill>
                              <a:latin typeface="Cambria Math" panose="02040503050406030204" pitchFamily="18" charset="0"/>
                              <a:cs typeface="Arial"/>
                              <a:sym typeface="Arial"/>
                            </a:rPr>
                            <m:t>2</m:t>
                          </m:r>
                        </m:sup>
                      </m:sSup>
                      <m:r>
                        <a:rPr lang="vi-VN" sz="4000" i="1">
                          <a:solidFill>
                            <a:prstClr val="black"/>
                          </a:solidFill>
                          <a:latin typeface="Cambria Math" panose="02040503050406030204" pitchFamily="18" charset="0"/>
                          <a:cs typeface="Arial" panose="020B0604020202020204" pitchFamily="34" charset="0"/>
                        </a:rPr>
                        <m:t>+4</m:t>
                      </m:r>
                      <m:r>
                        <a:rPr lang="vi-VN" sz="4000" i="1">
                          <a:solidFill>
                            <a:prstClr val="black"/>
                          </a:solidFill>
                          <a:latin typeface="Cambria Math" panose="02040503050406030204" pitchFamily="18" charset="0"/>
                          <a:cs typeface="Arial" panose="020B0604020202020204" pitchFamily="34" charset="0"/>
                        </a:rPr>
                        <m:t>𝑦</m:t>
                      </m:r>
                      <m:r>
                        <a:rPr lang="vi-VN" sz="4000" i="1">
                          <a:solidFill>
                            <a:prstClr val="black"/>
                          </a:solidFill>
                          <a:latin typeface="Cambria Math" panose="02040503050406030204" pitchFamily="18" charset="0"/>
                          <a:cs typeface="Arial" panose="020B0604020202020204" pitchFamily="34" charset="0"/>
                        </a:rPr>
                        <m:t>+4)+(</m:t>
                      </m:r>
                      <m:sSup>
                        <m:sSupPr>
                          <m:ctrlPr>
                            <a:rPr lang="vi-VN" sz="4000" i="1" ker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𝑧</m:t>
                          </m:r>
                        </m:e>
                        <m:sup>
                          <m:r>
                            <a:rPr lang="en-US" sz="4000" i="1" kern="0">
                              <a:solidFill>
                                <a:srgbClr val="000000"/>
                              </a:solidFill>
                              <a:latin typeface="Cambria Math" panose="02040503050406030204" pitchFamily="18" charset="0"/>
                              <a:cs typeface="Arial"/>
                              <a:sym typeface="Arial"/>
                            </a:rPr>
                            <m:t>2</m:t>
                          </m:r>
                        </m:sup>
                      </m:sSup>
                      <m:r>
                        <a:rPr lang="vi-VN" sz="4000" i="1">
                          <a:solidFill>
                            <a:prstClr val="black"/>
                          </a:solidFill>
                          <a:latin typeface="Cambria Math" panose="02040503050406030204" pitchFamily="18" charset="0"/>
                          <a:cs typeface="Arial" panose="020B0604020202020204" pitchFamily="34" charset="0"/>
                        </a:rPr>
                        <m:t>−6</m:t>
                      </m:r>
                      <m:r>
                        <a:rPr lang="vi-VN" sz="4000" i="1">
                          <a:solidFill>
                            <a:prstClr val="black"/>
                          </a:solidFill>
                          <a:latin typeface="Cambria Math" panose="02040503050406030204" pitchFamily="18" charset="0"/>
                          <a:cs typeface="Arial" panose="020B0604020202020204" pitchFamily="34" charset="0"/>
                        </a:rPr>
                        <m:t>𝑧</m:t>
                      </m:r>
                      <m:r>
                        <a:rPr lang="vi-VN" sz="4000" i="1">
                          <a:solidFill>
                            <a:prstClr val="black"/>
                          </a:solidFill>
                          <a:latin typeface="Cambria Math" panose="02040503050406030204" pitchFamily="18" charset="0"/>
                          <a:cs typeface="Arial" panose="020B0604020202020204" pitchFamily="34" charset="0"/>
                        </a:rPr>
                        <m:t>+9)=16</m:t>
                      </m:r>
                    </m:oMath>
                  </m:oMathPara>
                </a14:m>
                <a:endParaRPr lang="en-US" sz="4000">
                  <a:solidFill>
                    <a:prstClr val="black"/>
                  </a:solidFill>
                  <a:cs typeface="Arial" panose="020B0604020202020204" pitchFamily="34" charset="0"/>
                </a:endParaRPr>
              </a:p>
              <a:p>
                <a:pPr lvl="0" algn="ctr">
                  <a:lnSpc>
                    <a:spcPct val="15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Hay </a:t>
                </a:r>
                <a14:m>
                  <m:oMath xmlns:m="http://schemas.openxmlformats.org/officeDocument/2006/math">
                    <m:d>
                      <m:dPr>
                        <m:ctrlPr>
                          <a:rPr lang="vi-VN" sz="4000" i="1" smtClean="0">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𝑆</m:t>
                        </m:r>
                      </m:e>
                    </m:d>
                    <m:r>
                      <a:rPr lang="vi-VN" sz="4000" i="1">
                        <a:solidFill>
                          <a:prstClr val="black"/>
                        </a:solidFill>
                        <a:latin typeface="Cambria Math" panose="02040503050406030204" pitchFamily="18" charset="0"/>
                        <a:cs typeface="Arial" panose="020B0604020202020204" pitchFamily="34" charset="0"/>
                      </a:rPr>
                      <m:t>:</m:t>
                    </m:r>
                    <m:sSup>
                      <m:sSupPr>
                        <m:ctrlPr>
                          <a:rPr lang="vi-VN" sz="4000" i="1" smtClean="0">
                            <a:solidFill>
                              <a:prstClr val="black"/>
                            </a:solidFill>
                            <a:latin typeface="Cambria Math" panose="02040503050406030204" pitchFamily="18" charset="0"/>
                            <a:cs typeface="Arial" panose="020B0604020202020204" pitchFamily="34" charset="0"/>
                          </a:rPr>
                        </m:ctrlPr>
                      </m:sSupPr>
                      <m:e>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−1</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vi-VN" sz="4000" i="1">
                        <a:solidFill>
                          <a:prstClr val="black"/>
                        </a:solidFill>
                        <a:latin typeface="Cambria Math" panose="02040503050406030204" pitchFamily="18" charset="0"/>
                        <a:cs typeface="Arial" panose="020B0604020202020204" pitchFamily="34" charset="0"/>
                      </a:rPr>
                      <m:t>+</m:t>
                    </m:r>
                    <m:sSup>
                      <m:sSupPr>
                        <m:ctrlPr>
                          <a:rPr lang="vi-VN" sz="4000" i="1" smtClean="0">
                            <a:solidFill>
                              <a:prstClr val="black"/>
                            </a:solidFill>
                            <a:latin typeface="Cambria Math" panose="02040503050406030204" pitchFamily="18" charset="0"/>
                            <a:cs typeface="Arial" panose="020B0604020202020204" pitchFamily="34" charset="0"/>
                          </a:rPr>
                        </m:ctrlPr>
                      </m:sSupPr>
                      <m:e>
                        <m:r>
                          <a:rPr lang="vi-VN" sz="4000" i="1">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𝑦</m:t>
                        </m:r>
                        <m:r>
                          <a:rPr lang="vi-VN" sz="4000" i="1">
                            <a:solidFill>
                              <a:prstClr val="black"/>
                            </a:solidFill>
                            <a:latin typeface="Cambria Math" panose="02040503050406030204" pitchFamily="18" charset="0"/>
                            <a:cs typeface="Arial" panose="020B0604020202020204" pitchFamily="34" charset="0"/>
                          </a:rPr>
                          <m:t>+2)</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 </m:t>
                    </m:r>
                    <m:sSup>
                      <m:sSupPr>
                        <m:ctrlPr>
                          <a:rPr lang="vi-VN" sz="4000" i="1" smtClean="0">
                            <a:solidFill>
                              <a:prstClr val="black"/>
                            </a:solidFill>
                            <a:latin typeface="Cambria Math" panose="02040503050406030204" pitchFamily="18" charset="0"/>
                            <a:cs typeface="Arial" panose="020B0604020202020204" pitchFamily="34" charset="0"/>
                          </a:rPr>
                        </m:ctrlPr>
                      </m:sSupPr>
                      <m:e>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𝑧</m:t>
                            </m:r>
                            <m:r>
                              <a:rPr lang="vi-VN" sz="4000" i="1">
                                <a:solidFill>
                                  <a:prstClr val="black"/>
                                </a:solidFill>
                                <a:latin typeface="Cambria Math" panose="02040503050406030204" pitchFamily="18" charset="0"/>
                                <a:cs typeface="Arial" panose="020B0604020202020204" pitchFamily="34" charset="0"/>
                              </a:rPr>
                              <m:t>−3</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vi-VN" sz="4000" i="1">
                        <a:solidFill>
                          <a:prstClr val="black"/>
                        </a:solidFill>
                        <a:latin typeface="Cambria Math" panose="02040503050406030204" pitchFamily="18" charset="0"/>
                        <a:cs typeface="Arial" panose="020B0604020202020204" pitchFamily="34" charset="0"/>
                      </a:rPr>
                      <m:t>=</m:t>
                    </m:r>
                    <m:sSup>
                      <m:sSupPr>
                        <m:ctrlPr>
                          <a:rPr lang="vi-VN"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4</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sz="4000">
                  <a:solidFill>
                    <a:prstClr val="black"/>
                  </a:solidFill>
                  <a:cs typeface="Arial" panose="020B0604020202020204" pitchFamily="34" charset="0"/>
                </a:endParaRPr>
              </a:p>
              <a:p>
                <a:pPr lvl="0" algn="just">
                  <a:lnSpc>
                    <a:spcPct val="150000"/>
                  </a:lnSpc>
                  <a:spcBef>
                    <a:spcPts val="600"/>
                  </a:spcBef>
                  <a:spcAft>
                    <a:spcPts val="600"/>
                  </a:spcAft>
                </a:pPr>
                <a:r>
                  <a:rPr lang="vi-VN" sz="4000">
                    <a:solidFill>
                      <a:prstClr val="black"/>
                    </a:solidFill>
                    <a:cs typeface="Arial" panose="020B0604020202020204" pitchFamily="34" charset="0"/>
                  </a:rPr>
                  <a:t>Vậy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𝑆</m:t>
                    </m:r>
                    <m:r>
                      <a:rPr lang="vi-VN" sz="4000" i="1" smtClean="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là mặt cầu có tâm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𝐼</m:t>
                    </m:r>
                    <m:r>
                      <a:rPr lang="vi-VN" sz="4000" i="1" smtClean="0">
                        <a:solidFill>
                          <a:prstClr val="black"/>
                        </a:solidFill>
                        <a:latin typeface="Cambria Math" panose="02040503050406030204" pitchFamily="18" charset="0"/>
                        <a:cs typeface="Arial" panose="020B0604020202020204" pitchFamily="34" charset="0"/>
                      </a:rPr>
                      <m:t>(1; −2; 3) </m:t>
                    </m:r>
                  </m:oMath>
                </a14:m>
                <a:r>
                  <a:rPr lang="vi-VN" sz="4000">
                    <a:solidFill>
                      <a:prstClr val="black"/>
                    </a:solidFill>
                    <a:cs typeface="Arial" panose="020B0604020202020204" pitchFamily="34" charset="0"/>
                  </a:rPr>
                  <a:t>và bán kính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𝑅</m:t>
                    </m:r>
                    <m:r>
                      <a:rPr lang="vi-VN" sz="4000" i="1" smtClean="0">
                        <a:solidFill>
                          <a:prstClr val="black"/>
                        </a:solidFill>
                        <a:latin typeface="Cambria Math" panose="02040503050406030204" pitchFamily="18" charset="0"/>
                        <a:cs typeface="Arial" panose="020B0604020202020204" pitchFamily="34" charset="0"/>
                      </a:rPr>
                      <m:t>=4.</m:t>
                    </m:r>
                  </m:oMath>
                </a14:m>
                <a:endParaRPr lang="en-US" sz="4000">
                  <a:solidFill>
                    <a:prstClr val="black"/>
                  </a:solidFill>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2455111" y="5676900"/>
                <a:ext cx="13775489" cy="4070986"/>
              </a:xfrm>
              <a:prstGeom prst="rect">
                <a:avLst/>
              </a:prstGeom>
              <a:blipFill>
                <a:blip r:embed="rId13"/>
                <a:stretch>
                  <a:fillRect l="-1593" b="-5090"/>
                </a:stretch>
              </a:blipFill>
            </p:spPr>
            <p:txBody>
              <a:bodyPr/>
              <a:lstStyle/>
              <a:p>
                <a:r>
                  <a:rPr lang="en-US">
                    <a:noFill/>
                  </a:rPr>
                  <a:t> </a:t>
                </a:r>
              </a:p>
            </p:txBody>
          </p:sp>
        </mc:Fallback>
      </mc:AlternateContent>
      <p:sp>
        <p:nvSpPr>
          <p:cNvPr id="10" name="Freeform 81"/>
          <p:cNvSpPr/>
          <p:nvPr/>
        </p:nvSpPr>
        <p:spPr>
          <a:xfrm>
            <a:off x="17031057" y="3848100"/>
            <a:ext cx="2453186" cy="2426752"/>
          </a:xfrm>
          <a:custGeom>
            <a:avLst/>
            <a:gdLst/>
            <a:ahLst/>
            <a:cxnLst/>
            <a:rect l="l" t="t" r="r" b="b"/>
            <a:pathLst>
              <a:path w="1934300" h="1934300">
                <a:moveTo>
                  <a:pt x="0" y="0"/>
                </a:moveTo>
                <a:lnTo>
                  <a:pt x="1934300" y="0"/>
                </a:lnTo>
                <a:lnTo>
                  <a:pt x="1934300" y="1934300"/>
                </a:lnTo>
                <a:lnTo>
                  <a:pt x="0" y="1934300"/>
                </a:lnTo>
                <a:lnTo>
                  <a:pt x="0" y="0"/>
                </a:lnTo>
                <a:close/>
              </a:path>
            </a:pathLst>
          </a:custGeom>
          <a:blipFill>
            <a:blip r:embed="rId14"/>
            <a:stretch>
              <a:fillRect/>
            </a:stretch>
          </a:blipFill>
        </p:spPr>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anim calcmode="lin" valueType="num">
                                      <p:cBhvr>
                                        <p:cTn id="8" dur="500" fill="hold"/>
                                        <p:tgtEl>
                                          <p:spTgt spid="93"/>
                                        </p:tgtEl>
                                        <p:attrNameLst>
                                          <p:attrName>ppt_x</p:attrName>
                                        </p:attrNameLst>
                                      </p:cBhvr>
                                      <p:tavLst>
                                        <p:tav tm="0">
                                          <p:val>
                                            <p:strVal val="#ppt_x"/>
                                          </p:val>
                                        </p:tav>
                                        <p:tav tm="100000">
                                          <p:val>
                                            <p:strVal val="#ppt_x"/>
                                          </p:val>
                                        </p:tav>
                                      </p:tavLst>
                                    </p:anim>
                                    <p:anim calcmode="lin" valueType="num">
                                      <p:cBhvr>
                                        <p:cTn id="9" dur="5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p:cTn id="14" dur="500" fill="hold"/>
                                        <p:tgtEl>
                                          <p:spTgt spid="94"/>
                                        </p:tgtEl>
                                        <p:attrNameLst>
                                          <p:attrName>ppt_w</p:attrName>
                                        </p:attrNameLst>
                                      </p:cBhvr>
                                      <p:tavLst>
                                        <p:tav tm="0">
                                          <p:val>
                                            <p:fltVal val="0"/>
                                          </p:val>
                                        </p:tav>
                                        <p:tav tm="100000">
                                          <p:val>
                                            <p:strVal val="#ppt_w"/>
                                          </p:val>
                                        </p:tav>
                                      </p:tavLst>
                                    </p:anim>
                                    <p:anim calcmode="lin" valueType="num">
                                      <p:cBhvr>
                                        <p:cTn id="15" dur="500" fill="hold"/>
                                        <p:tgtEl>
                                          <p:spTgt spid="94"/>
                                        </p:tgtEl>
                                        <p:attrNameLst>
                                          <p:attrName>ppt_h</p:attrName>
                                        </p:attrNameLst>
                                      </p:cBhvr>
                                      <p:tavLst>
                                        <p:tav tm="0">
                                          <p:val>
                                            <p:fltVal val="0"/>
                                          </p:val>
                                        </p:tav>
                                        <p:tav tm="100000">
                                          <p:val>
                                            <p:strVal val="#ppt_h"/>
                                          </p:val>
                                        </p:tav>
                                      </p:tavLst>
                                    </p:anim>
                                    <p:animEffect transition="in" filter="fade">
                                      <p:cBhvr>
                                        <p:cTn id="16" dur="5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7">
                                            <p:txEl>
                                              <p:pRg st="0" end="0"/>
                                            </p:txEl>
                                          </p:spTgt>
                                        </p:tgtEl>
                                        <p:attrNameLst>
                                          <p:attrName>style.visibility</p:attrName>
                                        </p:attrNameLst>
                                      </p:cBhvr>
                                      <p:to>
                                        <p:strVal val="visible"/>
                                      </p:to>
                                    </p:set>
                                    <p:animEffect transition="in" filter="randombar(horizontal)">
                                      <p:cBhvr>
                                        <p:cTn id="21" dur="500"/>
                                        <p:tgtEl>
                                          <p:spTgt spid="9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7">
                                            <p:txEl>
                                              <p:pRg st="1" end="1"/>
                                            </p:txEl>
                                          </p:spTgt>
                                        </p:tgtEl>
                                        <p:attrNameLst>
                                          <p:attrName>style.visibility</p:attrName>
                                        </p:attrNameLst>
                                      </p:cBhvr>
                                      <p:to>
                                        <p:strVal val="visible"/>
                                      </p:to>
                                    </p:set>
                                    <p:animEffect transition="in" filter="randombar(horizontal)">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Effect transition="in" filter="randombar(horizontal)">
                                      <p:cBhvr>
                                        <p:cTn id="31" dur="500"/>
                                        <p:tgtEl>
                                          <p:spTgt spid="9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7">
                                            <p:txEl>
                                              <p:pRg st="3" end="3"/>
                                            </p:txEl>
                                          </p:spTgt>
                                        </p:tgtEl>
                                        <p:attrNameLst>
                                          <p:attrName>style.visibility</p:attrName>
                                        </p:attrNameLst>
                                      </p:cBhvr>
                                      <p:to>
                                        <p:strVal val="visible"/>
                                      </p:to>
                                    </p:set>
                                    <p:animEffect transition="in" filter="randombar(horizontal)">
                                      <p:cBhvr>
                                        <p:cTn id="36" dur="500"/>
                                        <p:tgtEl>
                                          <p:spTgt spid="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3845114"/>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108284" y="38100"/>
                <a:ext cx="18059400" cy="2991396"/>
              </a:xfrm>
              <a:prstGeom prst="rect">
                <a:avLst/>
              </a:prstGeom>
            </p:spPr>
            <p:txBody>
              <a:bodyPr wrap="square">
                <a:spAutoFit/>
              </a:bodyPr>
              <a:lstStyle/>
              <a:p>
                <a:pPr lvl="0" algn="just">
                  <a:lnSpc>
                    <a:spcPct val="160000"/>
                  </a:lnSpc>
                </a:pPr>
                <a:r>
                  <a:rPr kumimoji="0" lang="vi-VN"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cho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 là tập hợp các điểm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 có toạ độ thoả</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mãn phương trình:</a:t>
                </a:r>
                <a:r>
                  <a:rPr lang="en-US" sz="4000">
                    <a:solidFill>
                      <a:srgbClr val="000000"/>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𝑥</m:t>
                        </m:r>
                      </m:e>
                      <m:sup>
                        <m:r>
                          <a:rPr lang="en-US" sz="4000" b="0" i="1" smtClean="0">
                            <a:solidFill>
                              <a:srgbClr val="000000"/>
                            </a:solidFill>
                            <a:latin typeface="Cambria Math" panose="02040503050406030204" pitchFamily="18" charset="0"/>
                            <a:cs typeface="Arial" panose="020B0604020202020204" pitchFamily="34" charset="0"/>
                          </a:rPr>
                          <m:t>2</m:t>
                        </m:r>
                      </m:sup>
                    </m:sSup>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𝑦</m:t>
                        </m:r>
                      </m:e>
                      <m:sup>
                        <m:r>
                          <a:rPr lang="en-US" sz="4000" b="0" i="1" smtClean="0">
                            <a:solidFill>
                              <a:srgbClr val="000000"/>
                            </a:solidFill>
                            <a:latin typeface="Cambria Math" panose="02040503050406030204" pitchFamily="18" charset="0"/>
                            <a:cs typeface="Arial" panose="020B0604020202020204" pitchFamily="34" charset="0"/>
                          </a:rPr>
                          <m:t>2</m:t>
                        </m:r>
                      </m:sup>
                    </m:sSup>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𝑧</m:t>
                        </m:r>
                      </m:e>
                      <m:sup>
                        <m:r>
                          <a:rPr lang="en-US" sz="4000" b="0" i="1" smtClean="0">
                            <a:solidFill>
                              <a:srgbClr val="000000"/>
                            </a:solidFill>
                            <a:latin typeface="Cambria Math" panose="02040503050406030204" pitchFamily="18" charset="0"/>
                            <a:cs typeface="Arial" panose="020B0604020202020204" pitchFamily="34" charset="0"/>
                          </a:rPr>
                          <m:t>2</m:t>
                        </m:r>
                      </m:sup>
                    </m:sSup>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−12=0.</m:t>
                    </m:r>
                  </m:oMath>
                </a14:m>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Chứng minh rằng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a:solidFill>
                      <a:srgbClr val="000000"/>
                    </a:solidFill>
                    <a:ea typeface="Times New Roman" panose="02020603050405020304" pitchFamily="18" charset="0"/>
                    <a:cs typeface="Arial" panose="020B0604020202020204" pitchFamily="34" charset="0"/>
                  </a:rPr>
                  <a:t> là một mặt cầu. Xác định tâm và bán kính của mặt cầu đó.</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08284" y="38100"/>
                <a:ext cx="18059400" cy="2991396"/>
              </a:xfrm>
              <a:prstGeom prst="rect">
                <a:avLst/>
              </a:prstGeom>
              <a:blipFill>
                <a:blip r:embed="rId3"/>
                <a:stretch>
                  <a:fillRect l="-1350" r="-1182" b="-7739"/>
                </a:stretch>
              </a:blipFill>
            </p:spPr>
            <p:txBody>
              <a:bodyPr/>
              <a:lstStyle/>
              <a:p>
                <a:r>
                  <a:rPr lang="en-US">
                    <a:noFill/>
                  </a:rPr>
                  <a:t> </a:t>
                </a:r>
              </a:p>
            </p:txBody>
          </p:sp>
        </mc:Fallback>
      </mc:AlternateContent>
      <p:grpSp>
        <p:nvGrpSpPr>
          <p:cNvPr id="82" name="Group 81"/>
          <p:cNvGrpSpPr/>
          <p:nvPr/>
        </p:nvGrpSpPr>
        <p:grpSpPr>
          <a:xfrm>
            <a:off x="227944" y="3294929"/>
            <a:ext cx="2781631" cy="1391371"/>
            <a:chOff x="862834"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62834" y="848722"/>
              <a:ext cx="3432866" cy="55802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86" name="Rectangle 85"/>
              <p:cNvSpPr/>
              <p:nvPr/>
            </p:nvSpPr>
            <p:spPr>
              <a:xfrm>
                <a:off x="3124200" y="4533900"/>
                <a:ext cx="11690684" cy="4979633"/>
              </a:xfrm>
              <a:prstGeom prst="rect">
                <a:avLst/>
              </a:prstGeom>
            </p:spPr>
            <p:txBody>
              <a:bodyPr wrap="square">
                <a:spAutoFit/>
              </a:bodyPr>
              <a:lstStyle/>
              <a:p>
                <a:pPr>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mặt cầu có tâm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(2;−3;0)</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3124200" y="4533900"/>
                <a:ext cx="11690684" cy="4979633"/>
              </a:xfrm>
              <a:prstGeom prst="rect">
                <a:avLst/>
              </a:prstGeom>
              <a:blipFill>
                <a:blip r:embed="rId6"/>
                <a:stretch>
                  <a:fillRect l="-1878" b="-4284"/>
                </a:stretch>
              </a:blipFill>
            </p:spPr>
            <p:txBody>
              <a:bodyPr/>
              <a:lstStyle/>
              <a:p>
                <a:r>
                  <a:rPr lang="en-US">
                    <a:noFill/>
                  </a:rPr>
                  <a:t> </a:t>
                </a:r>
              </a:p>
            </p:txBody>
          </p:sp>
        </mc:Fallback>
      </mc:AlternateContent>
      <p:sp>
        <p:nvSpPr>
          <p:cNvPr id="12" name="Freeform 77"/>
          <p:cNvSpPr/>
          <p:nvPr/>
        </p:nvSpPr>
        <p:spPr>
          <a:xfrm>
            <a:off x="16320324" y="7668496"/>
            <a:ext cx="2479100" cy="2183000"/>
          </a:xfrm>
          <a:custGeom>
            <a:avLst/>
            <a:gdLst/>
            <a:ahLst/>
            <a:cxnLst/>
            <a:rect l="l" t="t" r="r" b="b"/>
            <a:pathLst>
              <a:path w="2479100" h="2183000">
                <a:moveTo>
                  <a:pt x="0" y="0"/>
                </a:moveTo>
                <a:lnTo>
                  <a:pt x="2479100" y="0"/>
                </a:lnTo>
                <a:lnTo>
                  <a:pt x="2479100" y="2183000"/>
                </a:lnTo>
                <a:lnTo>
                  <a:pt x="0" y="2183000"/>
                </a:lnTo>
                <a:lnTo>
                  <a:pt x="0" y="0"/>
                </a:lnTo>
                <a:close/>
              </a:path>
            </a:pathLst>
          </a:custGeom>
          <a:blipFill>
            <a:blip r:embed="rId7"/>
            <a:stretch>
              <a:fillRect/>
            </a:stretch>
          </a:blipFill>
        </p:spPr>
      </p:sp>
      <p:sp>
        <p:nvSpPr>
          <p:cNvPr id="13" name="Freeform 78"/>
          <p:cNvSpPr/>
          <p:nvPr/>
        </p:nvSpPr>
        <p:spPr>
          <a:xfrm>
            <a:off x="14818578" y="8754892"/>
            <a:ext cx="1971600" cy="1875008"/>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8"/>
            <a:stretch>
              <a:fillRect/>
            </a:stretch>
          </a:blipFill>
        </p:spPr>
      </p:sp>
    </p:spTree>
    <p:extLst>
      <p:ext uri="{BB962C8B-B14F-4D97-AF65-F5344CB8AC3E}">
        <p14:creationId xmlns:p14="http://schemas.microsoft.com/office/powerpoint/2010/main" val="12358225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animEffect transition="in" filter="wipe(up)">
                                      <p:cBhvr>
                                        <p:cTn id="19" dur="500"/>
                                        <p:tgtEl>
                                          <p:spTgt spid="8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6">
                                            <p:txEl>
                                              <p:pRg st="1" end="1"/>
                                            </p:txEl>
                                          </p:spTgt>
                                        </p:tgtEl>
                                        <p:attrNameLst>
                                          <p:attrName>style.visibility</p:attrName>
                                        </p:attrNameLst>
                                      </p:cBhvr>
                                      <p:to>
                                        <p:strVal val="visible"/>
                                      </p:to>
                                    </p:set>
                                    <p:animEffect transition="in" filter="wipe(up)">
                                      <p:cBhvr>
                                        <p:cTn id="24" dur="500"/>
                                        <p:tgtEl>
                                          <p:spTgt spid="8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6">
                                            <p:txEl>
                                              <p:pRg st="2" end="2"/>
                                            </p:txEl>
                                          </p:spTgt>
                                        </p:tgtEl>
                                        <p:attrNameLst>
                                          <p:attrName>style.visibility</p:attrName>
                                        </p:attrNameLst>
                                      </p:cBhvr>
                                      <p:to>
                                        <p:strVal val="visible"/>
                                      </p:to>
                                    </p:set>
                                    <p:animEffect transition="in" filter="wipe(up)">
                                      <p:cBhvr>
                                        <p:cTn id="29" dur="500"/>
                                        <p:tgtEl>
                                          <p:spTgt spid="8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6">
                                            <p:txEl>
                                              <p:pRg st="3" end="3"/>
                                            </p:txEl>
                                          </p:spTgt>
                                        </p:tgtEl>
                                        <p:attrNameLst>
                                          <p:attrName>style.visibility</p:attrName>
                                        </p:attrNameLst>
                                      </p:cBhvr>
                                      <p:to>
                                        <p:strVal val="visible"/>
                                      </p:to>
                                    </p:set>
                                    <p:animEffect transition="in" filter="wipe(up)">
                                      <p:cBhvr>
                                        <p:cTn id="34" dur="500"/>
                                        <p:tgtEl>
                                          <p:spTgt spid="8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6">
                                            <p:txEl>
                                              <p:pRg st="4" end="4"/>
                                            </p:txEl>
                                          </p:spTgt>
                                        </p:tgtEl>
                                        <p:attrNameLst>
                                          <p:attrName>style.visibility</p:attrName>
                                        </p:attrNameLst>
                                      </p:cBhvr>
                                      <p:to>
                                        <p:strVal val="visible"/>
                                      </p:to>
                                    </p:set>
                                    <p:animEffect transition="in" filter="wipe(up)">
                                      <p:cBhvr>
                                        <p:cTn id="39" dur="500"/>
                                        <p:tgtEl>
                                          <p:spTgt spid="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8754078"/>
            <a:ext cx="19202400" cy="1066800"/>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3" name="Group 102"/>
          <p:cNvGrpSpPr/>
          <p:nvPr/>
        </p:nvGrpSpPr>
        <p:grpSpPr>
          <a:xfrm>
            <a:off x="1013332" y="876300"/>
            <a:ext cx="16261336" cy="6760960"/>
            <a:chOff x="552589" y="198417"/>
            <a:chExt cx="8130668" cy="3380480"/>
          </a:xfrm>
        </p:grpSpPr>
        <mc:AlternateContent xmlns:mc="http://schemas.openxmlformats.org/markup-compatibility/2006" xmlns:a14="http://schemas.microsoft.com/office/drawing/2010/main">
          <mc:Choice Requires="a14">
            <p:sp>
              <p:nvSpPr>
                <p:cNvPr id="104" name="Rectangle 103"/>
                <p:cNvSpPr/>
                <p:nvPr/>
              </p:nvSpPr>
              <p:spPr>
                <a:xfrm>
                  <a:off x="552589" y="884217"/>
                  <a:ext cx="8130668" cy="2694680"/>
                </a:xfrm>
                <a:prstGeom prst="rect">
                  <a:avLst/>
                </a:prstGeom>
              </p:spPr>
              <p:txBody>
                <a:bodyPr wrap="square">
                  <a:spAutoFit/>
                </a:bodyPr>
                <a:lstStyle/>
                <a:p>
                  <a:pPr algn="just">
                    <a:lnSpc>
                      <a:spcPct val="160000"/>
                    </a:lnSpc>
                  </a:pPr>
                  <a:r>
                    <a:rPr lang="en-US" sz="4200">
                      <a:latin typeface="Arial" panose="020B0604020202020204" pitchFamily="34" charset="0"/>
                      <a:ea typeface="Malgun Gothic" panose="020B0503020000020004" pitchFamily="34" charset="-127"/>
                      <a:cs typeface="Arial" panose="020B0604020202020204" pitchFamily="34" charset="0"/>
                    </a:rPr>
                    <a:t>Với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𝑑</m:t>
                      </m:r>
                    </m:oMath>
                  </a14:m>
                  <a:r>
                    <a:rPr lang="en-US" sz="4200">
                      <a:effectLst/>
                      <a:latin typeface="Arial" panose="020B0604020202020204" pitchFamily="34" charset="0"/>
                      <a:ea typeface="Malgun Gothic" panose="020B0503020000020004" pitchFamily="34" charset="-127"/>
                      <a:cs typeface="Arial" panose="020B0604020202020204" pitchFamily="34" charset="0"/>
                    </a:rPr>
                    <a:t> là </a:t>
                  </a:r>
                  <a:r>
                    <a:rPr lang="en-US" sz="4200">
                      <a:latin typeface="Arial" panose="020B0604020202020204" pitchFamily="34" charset="0"/>
                      <a:ea typeface="Malgun Gothic" panose="020B0503020000020004" pitchFamily="34" charset="-127"/>
                      <a:cs typeface="Arial" panose="020B0604020202020204" pitchFamily="34" charset="0"/>
                    </a:rPr>
                    <a:t>các hằng số, phương trình</a:t>
                  </a:r>
                  <a:r>
                    <a:rPr lang="en-US" sz="42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𝑎𝑥</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𝑏𝑦</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𝑐𝑧</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200">
                      <a:effectLst/>
                      <a:latin typeface="Arial" panose="020B0604020202020204" pitchFamily="34" charset="0"/>
                      <a:ea typeface="Malgun Gothic" panose="020B0503020000020004" pitchFamily="34" charset="-127"/>
                      <a:cs typeface="Arial" panose="020B0604020202020204" pitchFamily="34" charset="0"/>
                    </a:rPr>
                    <a:t> có thể viết lại thành </a:t>
                  </a:r>
                  <a14:m>
                    <m:oMath xmlns:m="http://schemas.openxmlformats.org/officeDocument/2006/math">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e>
                          </m:d>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e>
                          </m:d>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e>
                          </m:d>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𝑑</m:t>
                      </m:r>
                    </m:oMath>
                  </a14:m>
                  <a:r>
                    <a:rPr lang="en-US" sz="4200">
                      <a:effectLst/>
                      <a:latin typeface="Arial" panose="020B0604020202020204" pitchFamily="34" charset="0"/>
                      <a:ea typeface="Malgun Gothic" panose="020B0503020000020004" pitchFamily="34" charset="-127"/>
                      <a:cs typeface="Arial" panose="020B0604020202020204" pitchFamily="34" charset="0"/>
                    </a:rPr>
                    <a:t> và là phương trình của một mặt cầu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200">
                      <a:effectLst/>
                      <a:latin typeface="Arial" panose="020B0604020202020204" pitchFamily="34" charset="0"/>
                      <a:ea typeface="Malgun Gothic" panose="020B0503020000020004" pitchFamily="34" charset="-127"/>
                      <a:cs typeface="Arial" panose="020B0604020202020204" pitchFamily="34" charset="0"/>
                    </a:rPr>
                    <a:t> khi và chỉ khi </a:t>
                  </a:r>
                  <a14:m>
                    <m:oMath xmlns:m="http://schemas.openxmlformats.org/officeDocument/2006/math">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4200">
                      <a:effectLst/>
                      <a:latin typeface="Arial" panose="020B0604020202020204" pitchFamily="34" charset="0"/>
                      <a:ea typeface="Malgun Gothic" panose="020B0503020000020004" pitchFamily="34" charset="-127"/>
                      <a:cs typeface="Arial" panose="020B0604020202020204" pitchFamily="34" charset="0"/>
                    </a:rPr>
                    <a:t>. Khi đó,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200">
                      <a:effectLst/>
                      <a:latin typeface="Arial" panose="020B0604020202020204" pitchFamily="34" charset="0"/>
                      <a:ea typeface="Malgun Gothic" panose="020B0503020000020004" pitchFamily="34" charset="-127"/>
                      <a:cs typeface="Arial" panose="020B0604020202020204" pitchFamily="34" charset="0"/>
                    </a:rPr>
                    <a:t> có tâm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200">
                      <a:effectLst/>
                      <a:latin typeface="Arial" panose="020B0604020202020204" pitchFamily="34" charset="0"/>
                      <a:ea typeface="Malgun Gothic" panose="020B0503020000020004" pitchFamily="34" charset="-127"/>
                      <a:cs typeface="Arial" panose="020B0604020202020204" pitchFamily="34" charset="0"/>
                    </a:rPr>
                    <a:t> và bán kính </a:t>
                  </a:r>
                  <a14:m>
                    <m:oMath xmlns:m="http://schemas.openxmlformats.org/officeDocument/2006/math">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𝑐</m:t>
                              </m:r>
                            </m:e>
                            <m: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𝑑</m:t>
                          </m:r>
                        </m:e>
                      </m:rad>
                    </m:oMath>
                  </a14:m>
                  <a:r>
                    <a:rPr lang="en-US" sz="4200">
                      <a:effectLst/>
                      <a:latin typeface="Arial" panose="020B0604020202020204" pitchFamily="34" charset="0"/>
                      <a:ea typeface="Malgun Gothic" panose="020B0503020000020004" pitchFamily="34" charset="-127"/>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4" name="Rectangle 103"/>
                <p:cNvSpPr>
                  <a:spLocks noRot="1" noChangeAspect="1" noMove="1" noResize="1" noEditPoints="1" noAdjustHandles="1" noChangeArrowheads="1" noChangeShapeType="1" noTextEdit="1"/>
                </p:cNvSpPr>
                <p:nvPr/>
              </p:nvSpPr>
              <p:spPr>
                <a:xfrm>
                  <a:off x="552589" y="884217"/>
                  <a:ext cx="8130668" cy="2694680"/>
                </a:xfrm>
                <a:prstGeom prst="rect">
                  <a:avLst/>
                </a:prstGeom>
                <a:blipFill>
                  <a:blip r:embed="rId3"/>
                  <a:stretch>
                    <a:fillRect l="-1424" r="-1462" b="-1131"/>
                  </a:stretch>
                </a:blipFill>
              </p:spPr>
              <p:txBody>
                <a:bodyPr/>
                <a:lstStyle/>
                <a:p>
                  <a:r>
                    <a:rPr lang="en-US">
                      <a:noFill/>
                    </a:rPr>
                    <a:t> </a:t>
                  </a:r>
                </a:p>
              </p:txBody>
            </p:sp>
          </mc:Fallback>
        </mc:AlternateContent>
        <p:grpSp>
          <p:nvGrpSpPr>
            <p:cNvPr id="105" name="Group 104"/>
            <p:cNvGrpSpPr/>
            <p:nvPr/>
          </p:nvGrpSpPr>
          <p:grpSpPr>
            <a:xfrm>
              <a:off x="642310" y="198417"/>
              <a:ext cx="2659803" cy="490830"/>
              <a:chOff x="642310" y="166613"/>
              <a:chExt cx="2659803" cy="490830"/>
            </a:xfrm>
          </p:grpSpPr>
          <p:sp>
            <p:nvSpPr>
              <p:cNvPr id="106" name="Rectangle 105"/>
              <p:cNvSpPr/>
              <p:nvPr/>
            </p:nvSpPr>
            <p:spPr>
              <a:xfrm>
                <a:off x="1632425" y="166613"/>
                <a:ext cx="1669688" cy="461665"/>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rPr>
                  <a:t>Nhận xét:</a:t>
                </a:r>
                <a:endParaRPr kumimoji="0" lang="en-US" sz="54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2310" y="182515"/>
                <a:ext cx="840581" cy="474928"/>
              </a:xfrm>
              <a:prstGeom prst="rect">
                <a:avLst/>
              </a:prstGeom>
            </p:spPr>
          </p:pic>
        </p:grpSp>
      </p:grpSp>
      <p:pic>
        <p:nvPicPr>
          <p:cNvPr id="13" name="Google Shape;184;p2"/>
          <p:cNvPicPr preferRelativeResize="0"/>
          <p:nvPr/>
        </p:nvPicPr>
        <p:blipFill rotWithShape="1">
          <a:blip r:embed="rId6">
            <a:alphaModFix/>
          </a:blip>
          <a:srcRect/>
          <a:stretch/>
        </p:blipFill>
        <p:spPr>
          <a:xfrm>
            <a:off x="14737535" y="8965342"/>
            <a:ext cx="2537133" cy="610883"/>
          </a:xfrm>
          <a:prstGeom prst="rect">
            <a:avLst/>
          </a:prstGeom>
          <a:noFill/>
          <a:ln>
            <a:noFill/>
          </a:ln>
        </p:spPr>
      </p:pic>
    </p:spTree>
    <p:extLst>
      <p:ext uri="{BB962C8B-B14F-4D97-AF65-F5344CB8AC3E}">
        <p14:creationId xmlns:p14="http://schemas.microsoft.com/office/powerpoint/2010/main" val="320444323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C0FDDE4-B345-9CEF-46D5-6288E812B092}"/>
                  </a:ext>
                </a:extLst>
              </p:cNvPr>
              <p:cNvSpPr txBox="1"/>
              <p:nvPr/>
            </p:nvSpPr>
            <p:spPr>
              <a:xfrm>
                <a:off x="460219" y="38100"/>
                <a:ext cx="17255329" cy="6323462"/>
              </a:xfrm>
              <a:prstGeom prst="rect">
                <a:avLst/>
              </a:prstGeom>
              <a:noFill/>
            </p:spPr>
            <p:txBody>
              <a:bodyPr wrap="square">
                <a:spAutoFit/>
              </a:bodyPr>
              <a:lstStyle/>
              <a:p>
                <a:pPr lvl="0" algn="just" defTabSz="1828800">
                  <a:lnSpc>
                    <a:spcPct val="150000"/>
                  </a:lnSpc>
                  <a:buClr>
                    <a:srgbClr val="000000"/>
                  </a:buClr>
                  <a:defRPr/>
                </a:pPr>
                <a:r>
                  <a:rPr kumimoji="0" lang="nl-NL" sz="4000" b="1" i="0" u="none" strike="noStrike" kern="0" cap="none" spc="0" normalizeH="0" baseline="0" noProof="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Ví dụ 4:</a:t>
                </a:r>
                <a:r>
                  <a:rPr kumimoji="0" lang="nl-NL"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Trong không gian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𝑂𝑥𝑦𝑧</m:t>
                    </m:r>
                  </m:oMath>
                </a14:m>
                <a:r>
                  <a:rPr lang="vi-VN" sz="4000" kern="0">
                    <a:solidFill>
                      <a:srgbClr val="000000"/>
                    </a:solidFill>
                    <a:latin typeface="Arial"/>
                    <a:cs typeface="Arial"/>
                    <a:sym typeface="Arial"/>
                  </a:rPr>
                  <a:t>, phương trình nào trong các phương trình sau là phương</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trình của một mặt cầu? Xác định tâm và bán kính của </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mặt cầu ứng với phương trình đó.</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a:t>
                </a:r>
                <a:r>
                  <a:rPr lang="en-US" sz="4000" kern="0">
                    <a:solidFill>
                      <a:srgbClr val="000000"/>
                    </a:solidFill>
                    <a:latin typeface="Arial"/>
                    <a:cs typeface="Arial"/>
                    <a:sym typeface="Arial"/>
                  </a:rPr>
                  <a:t> </a:t>
                </a:r>
                <a14:m>
                  <m:oMath xmlns:m="http://schemas.openxmlformats.org/officeDocument/2006/math">
                    <m:sSup>
                      <m:sSupPr>
                        <m:ctrlPr>
                          <a:rPr lang="vi-VN" sz="4000" i="1" kern="0" smtClea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𝑥</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sSup>
                      <m:sSupPr>
                        <m:ctrlPr>
                          <a:rPr lang="vi-VN" sz="4000" i="1" kern="0" smtClea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𝑦</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sSup>
                      <m:sSupPr>
                        <m:ctrlPr>
                          <a:rPr lang="vi-VN" sz="4000" i="1" kern="0" smtClea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𝑧</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−2</m:t>
                    </m:r>
                    <m:r>
                      <a:rPr lang="vi-VN" sz="4000" i="1" kern="0" smtClean="0">
                        <a:solidFill>
                          <a:srgbClr val="000000"/>
                        </a:solidFill>
                        <a:latin typeface="Cambria Math" panose="02040503050406030204" pitchFamily="18" charset="0"/>
                        <a:cs typeface="Arial"/>
                        <a:sym typeface="Arial"/>
                      </a:rPr>
                      <m:t>𝑥</m:t>
                    </m:r>
                    <m:r>
                      <a:rPr lang="en-US" sz="4000" b="0" i="1" kern="0" smtClean="0">
                        <a:solidFill>
                          <a:srgbClr val="000000"/>
                        </a:solidFill>
                        <a:latin typeface="Cambria Math" panose="02040503050406030204" pitchFamily="18" charset="0"/>
                        <a:cs typeface="Arial"/>
                        <a:sym typeface="Arial"/>
                      </a:rPr>
                      <m:t>+3</m:t>
                    </m:r>
                    <m:r>
                      <a:rPr lang="vi-VN" sz="4000" i="1" kern="0" smtClean="0">
                        <a:solidFill>
                          <a:srgbClr val="000000"/>
                        </a:solidFill>
                        <a:latin typeface="Cambria Math" panose="02040503050406030204" pitchFamily="18" charset="0"/>
                        <a:cs typeface="Arial"/>
                        <a:sym typeface="Arial"/>
                      </a:rPr>
                      <m:t>𝑦</m:t>
                    </m:r>
                    <m:r>
                      <a:rPr lang="en-US" sz="4000" b="0" i="1" kern="0" smtClean="0">
                        <a:solidFill>
                          <a:srgbClr val="000000"/>
                        </a:solidFill>
                        <a:latin typeface="Cambria Math" panose="02040503050406030204" pitchFamily="18" charset="0"/>
                        <a:cs typeface="Arial"/>
                        <a:sym typeface="Arial"/>
                      </a:rPr>
                      <m:t>−8</m:t>
                    </m:r>
                    <m:r>
                      <a:rPr lang="vi-VN" sz="4000" i="1" kern="0" smtClean="0">
                        <a:solidFill>
                          <a:srgbClr val="000000"/>
                        </a:solidFill>
                        <a:latin typeface="Cambria Math" panose="02040503050406030204" pitchFamily="18" charset="0"/>
                        <a:cs typeface="Arial"/>
                        <a:sym typeface="Arial"/>
                      </a:rPr>
                      <m:t>𝑧</m:t>
                    </m:r>
                    <m:r>
                      <a:rPr lang="vi-VN" sz="4000" i="1" kern="0" smtClean="0">
                        <a:solidFill>
                          <a:srgbClr val="000000"/>
                        </a:solidFill>
                        <a:latin typeface="Cambria Math" panose="02040503050406030204" pitchFamily="18" charset="0"/>
                        <a:cs typeface="Arial"/>
                        <a:sym typeface="Arial"/>
                      </a:rPr>
                      <m:t>+100=0</m:t>
                    </m:r>
                    <m:r>
                      <a:rPr lang="en-US" sz="4000" b="0" i="0" kern="0" smtClean="0">
                        <a:solidFill>
                          <a:srgbClr val="000000"/>
                        </a:solidFill>
                        <a:latin typeface="Cambria Math" panose="02040503050406030204" pitchFamily="18" charset="0"/>
                        <a:cs typeface="Arial"/>
                        <a:sym typeface="Arial"/>
                      </a:rPr>
                      <m:t>.</m:t>
                    </m:r>
                  </m:oMath>
                </a14:m>
                <a:endParaRPr lang="en-US" sz="4000" kern="0">
                  <a:solidFill>
                    <a:srgbClr val="000000"/>
                  </a:solidFill>
                  <a:latin typeface="Arial"/>
                  <a:cs typeface="Arial"/>
                  <a:sym typeface="Arial"/>
                </a:endParaRPr>
              </a:p>
              <a:p>
                <a:pPr lvl="0" algn="just" defTabSz="1828800">
                  <a:lnSpc>
                    <a:spcPct val="130000"/>
                  </a:lnSpc>
                  <a:buClr>
                    <a:srgbClr val="000000"/>
                  </a:buClr>
                  <a:defRPr/>
                </a:pPr>
                <a14:m>
                  <m:oMathPara xmlns:m="http://schemas.openxmlformats.org/officeDocument/2006/math">
                    <m:oMathParaPr>
                      <m:jc m:val="left"/>
                    </m:oMathParaPr>
                    <m:oMath xmlns:m="http://schemas.openxmlformats.org/officeDocument/2006/math">
                      <m:r>
                        <m:rPr>
                          <m:nor/>
                        </m:rPr>
                        <a:rPr lang="vi-VN" sz="4000" kern="0">
                          <a:solidFill>
                            <a:srgbClr val="000000"/>
                          </a:solidFill>
                          <a:latin typeface="Arial"/>
                          <a:cs typeface="Arial"/>
                          <a:sym typeface="Arial"/>
                        </a:rPr>
                        <m:t>b</m:t>
                      </m:r>
                      <m:r>
                        <m:rPr>
                          <m:nor/>
                        </m:rPr>
                        <a:rPr lang="vi-VN" sz="4000" kern="0">
                          <a:solidFill>
                            <a:srgbClr val="000000"/>
                          </a:solidFill>
                          <a:latin typeface="Arial"/>
                          <a:cs typeface="Arial"/>
                          <a:sym typeface="Arial"/>
                        </a:rPr>
                        <m:t>)</m:t>
                      </m:r>
                      <m:r>
                        <a:rPr lang="en-US" sz="4000" b="0" i="1" kern="0" smtClean="0">
                          <a:solidFill>
                            <a:srgbClr val="000000"/>
                          </a:solidFill>
                          <a:latin typeface="Cambria Math" panose="02040503050406030204" pitchFamily="18" charset="0"/>
                          <a:cs typeface="Arial"/>
                          <a:sym typeface="Arial"/>
                        </a:rPr>
                        <m:t> </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𝑥</m:t>
                          </m:r>
                        </m:e>
                        <m:sup>
                          <m:r>
                            <a:rPr lang="en-US" sz="4000" b="0" i="1" kern="0" smtClean="0">
                              <a:solidFill>
                                <a:srgbClr val="000000"/>
                              </a:solidFill>
                              <a:latin typeface="Cambria Math" panose="02040503050406030204" pitchFamily="18" charset="0"/>
                              <a:cs typeface="Arial"/>
                              <a:sym typeface="Arial"/>
                            </a:rPr>
                            <m:t>2</m:t>
                          </m:r>
                        </m:sup>
                      </m:sSup>
                      <m:r>
                        <a:rPr lang="en-US" sz="4000" b="0" i="1" kern="0" smtClean="0">
                          <a:solidFill>
                            <a:srgbClr val="000000"/>
                          </a:solidFill>
                          <a:latin typeface="Cambria Math" panose="02040503050406030204" pitchFamily="18" charset="0"/>
                          <a:cs typeface="Arial"/>
                          <a:sym typeface="Arial"/>
                        </a:rPr>
                        <m:t>+</m:t>
                      </m:r>
                      <m:sSup>
                        <m:sSupPr>
                          <m:ctrlPr>
                            <a:rPr lang="en-US" sz="4000" b="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𝑦</m:t>
                          </m:r>
                        </m:e>
                        <m:sup>
                          <m:r>
                            <a:rPr lang="en-US" sz="4000" b="0" i="1" kern="0" smtClea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m:t>
                      </m:r>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𝑧</m:t>
                          </m:r>
                        </m:e>
                        <m:sup>
                          <m:r>
                            <a:rPr lang="en-US" sz="4000" i="1" ker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4</m:t>
                      </m:r>
                      <m:r>
                        <a:rPr lang="vi-VN" sz="4000" i="1" kern="0" smtClean="0">
                          <a:solidFill>
                            <a:srgbClr val="000000"/>
                          </a:solidFill>
                          <a:latin typeface="Cambria Math" panose="02040503050406030204" pitchFamily="18" charset="0"/>
                          <a:cs typeface="Arial"/>
                          <a:sym typeface="Arial"/>
                        </a:rPr>
                        <m:t>𝑥</m:t>
                      </m:r>
                      <m:r>
                        <a:rPr lang="vi-VN" sz="4000" i="1" ker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5</m:t>
                      </m:r>
                      <m:r>
                        <a:rPr lang="vi-VN" sz="4000" i="1" kern="0">
                          <a:solidFill>
                            <a:srgbClr val="000000"/>
                          </a:solidFill>
                          <a:latin typeface="Cambria Math" panose="02040503050406030204" pitchFamily="18" charset="0"/>
                          <a:cs typeface="Arial"/>
                          <a:sym typeface="Arial"/>
                        </a:rPr>
                        <m:t>𝑦</m:t>
                      </m:r>
                      <m:r>
                        <a:rPr lang="vi-VN" sz="4000" i="1" kern="0">
                          <a:solidFill>
                            <a:srgbClr val="000000"/>
                          </a:solidFill>
                          <a:latin typeface="Cambria Math" panose="02040503050406030204" pitchFamily="18" charset="0"/>
                          <a:cs typeface="Arial"/>
                          <a:sym typeface="Arial"/>
                        </a:rPr>
                        <m:t>−2</m:t>
                      </m:r>
                      <m:r>
                        <a:rPr lang="vi-VN" sz="4000" i="1" kern="0">
                          <a:solidFill>
                            <a:srgbClr val="000000"/>
                          </a:solidFill>
                          <a:latin typeface="Cambria Math" panose="02040503050406030204" pitchFamily="18" charset="0"/>
                          <a:cs typeface="Arial"/>
                          <a:sym typeface="Arial"/>
                        </a:rPr>
                        <m:t>𝑧</m:t>
                      </m:r>
                      <m:r>
                        <a:rPr lang="vi-VN" sz="4000" i="1" kern="0">
                          <a:solidFill>
                            <a:srgbClr val="000000"/>
                          </a:solidFill>
                          <a:latin typeface="Cambria Math" panose="02040503050406030204" pitchFamily="18" charset="0"/>
                          <a:cs typeface="Arial"/>
                          <a:sym typeface="Arial"/>
                        </a:rPr>
                        <m:t>−</m:t>
                      </m:r>
                      <m:f>
                        <m:fPr>
                          <m:ctrlPr>
                            <a:rPr lang="vi-VN" sz="4000" i="1" kern="0" smtClean="0">
                              <a:solidFill>
                                <a:srgbClr val="000000"/>
                              </a:solidFill>
                              <a:latin typeface="Cambria Math" panose="02040503050406030204" pitchFamily="18" charset="0"/>
                              <a:cs typeface="Arial"/>
                              <a:sym typeface="Arial"/>
                            </a:rPr>
                          </m:ctrlPr>
                        </m:fPr>
                        <m:num>
                          <m:r>
                            <a:rPr lang="en-US" sz="4000" b="0" i="1" kern="0" smtClean="0">
                              <a:solidFill>
                                <a:srgbClr val="000000"/>
                              </a:solidFill>
                              <a:latin typeface="Cambria Math" panose="02040503050406030204" pitchFamily="18" charset="0"/>
                              <a:cs typeface="Arial"/>
                              <a:sym typeface="Arial"/>
                            </a:rPr>
                            <m:t>3</m:t>
                          </m:r>
                        </m:num>
                        <m:den>
                          <m:r>
                            <a:rPr lang="en-US" sz="4000" b="0" i="1" kern="0" smtClean="0">
                              <a:solidFill>
                                <a:srgbClr val="000000"/>
                              </a:solidFill>
                              <a:latin typeface="Cambria Math" panose="02040503050406030204" pitchFamily="18" charset="0"/>
                              <a:cs typeface="Arial"/>
                              <a:sym typeface="Arial"/>
                            </a:rPr>
                            <m:t>4</m:t>
                          </m:r>
                        </m:den>
                      </m:f>
                      <m:r>
                        <a:rPr lang="vi-VN" sz="4000" i="1" kern="0">
                          <a:solidFill>
                            <a:srgbClr val="000000"/>
                          </a:solidFill>
                          <a:latin typeface="Cambria Math" panose="02040503050406030204" pitchFamily="18" charset="0"/>
                          <a:cs typeface="Arial"/>
                          <a:sym typeface="Arial"/>
                        </a:rPr>
                        <m:t>=0.</m:t>
                      </m:r>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algn="just" defTabSz="1828800">
                  <a:lnSpc>
                    <a:spcPct val="150000"/>
                  </a:lnSpc>
                  <a:buClr>
                    <a:srgbClr val="000000"/>
                  </a:buClr>
                  <a:defRPr/>
                </a:pPr>
                <a:r>
                  <a:rPr lang="en-US" sz="4000" kern="0">
                    <a:solidFill>
                      <a:srgbClr val="000000"/>
                    </a:solidFill>
                    <a:latin typeface="Arial"/>
                    <a:cs typeface="Arial"/>
                    <a:sym typeface="Arial"/>
                  </a:rPr>
                  <a:t>c</a:t>
                </a:r>
                <a:r>
                  <a:rPr lang="vi-VN" sz="4000" kern="0">
                    <a:solidFill>
                      <a:srgbClr val="000000"/>
                    </a:solidFill>
                    <a:latin typeface="Arial"/>
                    <a:cs typeface="Arial"/>
                    <a:sym typeface="Arial"/>
                  </a:rPr>
                  <a:t>)</a:t>
                </a:r>
                <a:r>
                  <a:rPr lang="en-US" sz="4000" kern="0">
                    <a:solidFill>
                      <a:srgbClr val="000000"/>
                    </a:solidFill>
                    <a:latin typeface="Arial"/>
                    <a:cs typeface="Arial"/>
                    <a:sym typeface="Arial"/>
                  </a:rPr>
                  <a:t> </a:t>
                </a:r>
                <a14:m>
                  <m:oMath xmlns:m="http://schemas.openxmlformats.org/officeDocument/2006/math">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𝑥</m:t>
                        </m:r>
                      </m:e>
                      <m:sup>
                        <m:r>
                          <a:rPr lang="en-US" sz="4000" i="1" ker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m:t>
                    </m:r>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𝑦</m:t>
                        </m:r>
                      </m:e>
                      <m:sup>
                        <m:r>
                          <a:rPr lang="en-US" sz="4000" i="1" ker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m:t>
                    </m:r>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𝑧</m:t>
                        </m:r>
                      </m:e>
                      <m:sup>
                        <m:r>
                          <a:rPr lang="en-US" sz="4000" i="1" ker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−2</m:t>
                    </m:r>
                    <m:r>
                      <a:rPr lang="vi-VN" sz="4000" i="1" kern="0">
                        <a:solidFill>
                          <a:srgbClr val="000000"/>
                        </a:solidFill>
                        <a:latin typeface="Cambria Math" panose="02040503050406030204" pitchFamily="18" charset="0"/>
                        <a:cs typeface="Arial"/>
                        <a:sym typeface="Arial"/>
                      </a:rPr>
                      <m:t>𝑥𝑦</m:t>
                    </m:r>
                    <m:r>
                      <a:rPr lang="en-US" sz="4000" i="1" ker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6</m:t>
                    </m:r>
                    <m:r>
                      <a:rPr lang="vi-VN" sz="4000" i="1" kern="0">
                        <a:solidFill>
                          <a:srgbClr val="000000"/>
                        </a:solidFill>
                        <a:latin typeface="Cambria Math" panose="02040503050406030204" pitchFamily="18" charset="0"/>
                        <a:cs typeface="Arial"/>
                        <a:sym typeface="Arial"/>
                      </a:rPr>
                      <m:t>𝑦</m:t>
                    </m:r>
                    <m:r>
                      <a:rPr lang="en-US" sz="4000" i="1" ker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9</m:t>
                    </m:r>
                    <m:r>
                      <a:rPr lang="vi-VN" sz="4000" i="1" kern="0">
                        <a:solidFill>
                          <a:srgbClr val="000000"/>
                        </a:solidFill>
                        <a:latin typeface="Cambria Math" panose="02040503050406030204" pitchFamily="18" charset="0"/>
                        <a:cs typeface="Arial"/>
                        <a:sym typeface="Arial"/>
                      </a:rPr>
                      <m:t>𝑧</m:t>
                    </m:r>
                    <m:r>
                      <a:rPr lang="vi-VN" sz="4000" i="1" kern="0">
                        <a:solidFill>
                          <a:srgbClr val="000000"/>
                        </a:solidFill>
                        <a:latin typeface="Cambria Math" panose="02040503050406030204" pitchFamily="18" charset="0"/>
                        <a:cs typeface="Arial"/>
                        <a:sym typeface="Arial"/>
                      </a:rPr>
                      <m:t>+10=0</m:t>
                    </m:r>
                    <m:r>
                      <a:rPr lang="en-US" sz="4000" b="0" i="0" kern="0" smtClean="0">
                        <a:solidFill>
                          <a:srgbClr val="000000"/>
                        </a:solidFill>
                        <a:latin typeface="Cambria Math" panose="02040503050406030204" pitchFamily="18" charset="0"/>
                        <a:cs typeface="Arial"/>
                        <a:sym typeface="Arial"/>
                      </a:rPr>
                      <m:t>.</m:t>
                    </m:r>
                  </m:oMath>
                </a14:m>
                <a:endParaRPr lang="en-US" sz="4000" kern="0">
                  <a:solidFill>
                    <a:srgbClr val="000000"/>
                  </a:solidFill>
                  <a:latin typeface="Arial"/>
                  <a:cs typeface="Arial"/>
                  <a:sym typeface="Arial"/>
                </a:endParaRPr>
              </a:p>
            </p:txBody>
          </p:sp>
        </mc:Choice>
        <mc:Fallback xmlns="">
          <p:sp>
            <p:nvSpPr>
              <p:cNvPr id="91" name="TextBox 9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460219" y="38100"/>
                <a:ext cx="17255329" cy="6323462"/>
              </a:xfrm>
              <a:prstGeom prst="rect">
                <a:avLst/>
              </a:prstGeom>
              <a:blipFill>
                <a:blip r:embed="rId3"/>
                <a:stretch>
                  <a:fillRect l="-1236" r="-1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60219" y="6391024"/>
                <a:ext cx="17255329" cy="3781676"/>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vi-VN" sz="4000" smtClean="0">
                          <a:solidFill>
                            <a:prstClr val="black"/>
                          </a:solidFill>
                          <a:ea typeface="Malgun Gothic" panose="020B0503020000020004" pitchFamily="34" charset="-127"/>
                          <a:cs typeface="Arial" panose="020B0604020202020204" pitchFamily="34" charset="0"/>
                        </a:rPr>
                        <m:t>a</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Ph</m:t>
                      </m:r>
                      <m:r>
                        <m:rPr>
                          <m:nor/>
                        </m:rPr>
                        <a:rPr lang="vi-VN" sz="4000" smtClean="0">
                          <a:solidFill>
                            <a:prstClr val="black"/>
                          </a:solidFill>
                          <a:ea typeface="Malgun Gothic" panose="020B0503020000020004" pitchFamily="34" charset="-127"/>
                          <a:cs typeface="Arial" panose="020B0604020202020204" pitchFamily="34" charset="0"/>
                        </a:rPr>
                        <m:t>ươ</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tr</m:t>
                      </m:r>
                      <m:r>
                        <m:rPr>
                          <m:nor/>
                        </m:rPr>
                        <a:rPr lang="vi-VN" sz="4000" smtClean="0">
                          <a:solidFill>
                            <a:prstClr val="black"/>
                          </a:solidFill>
                          <a:ea typeface="Malgun Gothic" panose="020B0503020000020004" pitchFamily="34" charset="-127"/>
                          <a:cs typeface="Arial" panose="020B0604020202020204" pitchFamily="34" charset="0"/>
                        </a:rPr>
                        <m:t>ì</m:t>
                      </m:r>
                      <m:r>
                        <m:rPr>
                          <m:nor/>
                        </m:rPr>
                        <a:rPr lang="vi-VN" sz="4000" smtClean="0">
                          <a:solidFill>
                            <a:prstClr val="black"/>
                          </a:solidFill>
                          <a:ea typeface="Malgun Gothic" panose="020B0503020000020004" pitchFamily="34" charset="-127"/>
                          <a:cs typeface="Arial" panose="020B0604020202020204" pitchFamily="34" charset="0"/>
                        </a:rPr>
                        <m:t>nh</m:t>
                      </m:r>
                      <m:r>
                        <m:rPr>
                          <m:nor/>
                        </m:rPr>
                        <a:rPr lang="vi-VN" sz="4000" smtClean="0">
                          <a:solidFill>
                            <a:prstClr val="black"/>
                          </a:solidFill>
                          <a:ea typeface="Malgun Gothic" panose="020B0503020000020004" pitchFamily="34" charset="-127"/>
                          <a:cs typeface="Arial" panose="020B0604020202020204" pitchFamily="34" charset="0"/>
                        </a:rPr>
                        <m:t> đã </m:t>
                      </m:r>
                      <m:r>
                        <m:rPr>
                          <m:nor/>
                        </m:rPr>
                        <a:rPr lang="vi-VN" sz="4000" smtClean="0">
                          <a:solidFill>
                            <a:prstClr val="black"/>
                          </a:solidFill>
                          <a:ea typeface="Malgun Gothic" panose="020B0503020000020004" pitchFamily="34" charset="-127"/>
                          <a:cs typeface="Arial" panose="020B0604020202020204" pitchFamily="34" charset="0"/>
                        </a:rPr>
                        <m:t>cho</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t</m:t>
                      </m:r>
                      <m:r>
                        <m:rPr>
                          <m:nor/>
                        </m:rPr>
                        <a:rPr lang="vi-VN" sz="4000" smtClean="0">
                          <a:solidFill>
                            <a:prstClr val="black"/>
                          </a:solidFill>
                          <a:ea typeface="Malgun Gothic" panose="020B0503020000020004" pitchFamily="34" charset="-127"/>
                          <a:cs typeface="Arial" panose="020B0604020202020204" pitchFamily="34" charset="0"/>
                        </a:rPr>
                        <m:t>ươ</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ứ</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v</m:t>
                      </m:r>
                      <m:r>
                        <m:rPr>
                          <m:nor/>
                        </m:rPr>
                        <a:rPr lang="vi-VN" sz="4000" smtClean="0">
                          <a:solidFill>
                            <a:prstClr val="black"/>
                          </a:solidFill>
                          <a:ea typeface="Malgun Gothic" panose="020B0503020000020004" pitchFamily="34" charset="-127"/>
                          <a:cs typeface="Arial" panose="020B0604020202020204" pitchFamily="34" charset="0"/>
                        </a:rPr>
                        <m:t>ớ</m:t>
                      </m:r>
                      <m:r>
                        <m:rPr>
                          <m:nor/>
                        </m:rPr>
                        <a:rPr lang="vi-VN" sz="4000" smtClean="0">
                          <a:solidFill>
                            <a:prstClr val="black"/>
                          </a:solidFill>
                          <a:ea typeface="Malgun Gothic" panose="020B0503020000020004" pitchFamily="34" charset="-127"/>
                          <a:cs typeface="Arial" panose="020B0604020202020204" pitchFamily="34" charset="0"/>
                        </a:rPr>
                        <m:t>i</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𝑎</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𝑏</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f>
                        <m:fPr>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3</m:t>
                          </m:r>
                        </m:num>
                        <m:den>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den>
                      </m:f>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𝑐</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=4,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𝑑</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=100</m:t>
                      </m:r>
                      <m: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oMath>
                  </m:oMathPara>
                </a14:m>
                <a:endParaRPr lang="en-US" sz="4000">
                  <a:solidFill>
                    <a:prstClr val="black"/>
                  </a:solidFill>
                  <a:ea typeface="Malgun Gothic" panose="020B0503020000020004" pitchFamily="34" charset="-127"/>
                  <a:cs typeface="Arial" panose="020B0604020202020204" pitchFamily="34"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vi-VN" sz="4000">
                          <a:solidFill>
                            <a:prstClr val="black"/>
                          </a:solidFill>
                          <a:ea typeface="Malgun Gothic" panose="020B0503020000020004" pitchFamily="34" charset="-127"/>
                          <a:cs typeface="Arial" panose="020B0604020202020204" pitchFamily="34" charset="0"/>
                        </a:rPr>
                        <m:t>Trong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tr</m:t>
                      </m:r>
                      <m:r>
                        <m:rPr>
                          <m:nor/>
                        </m:rPr>
                        <a:rPr lang="vi-VN" sz="4000">
                          <a:solidFill>
                            <a:prstClr val="black"/>
                          </a:solidFill>
                          <a:ea typeface="Malgun Gothic" panose="020B0503020000020004" pitchFamily="34" charset="-127"/>
                          <a:cs typeface="Arial" panose="020B0604020202020204" pitchFamily="34" charset="0"/>
                        </a:rPr>
                        <m:t>ườ</m:t>
                      </m:r>
                      <m:r>
                        <m:rPr>
                          <m:nor/>
                        </m:rPr>
                        <a:rPr lang="vi-VN" sz="4000">
                          <a:solidFill>
                            <a:prstClr val="black"/>
                          </a:solidFill>
                          <a:ea typeface="Malgun Gothic" panose="020B0503020000020004" pitchFamily="34" charset="-127"/>
                          <a:cs typeface="Arial" panose="020B0604020202020204" pitchFamily="34" charset="0"/>
                        </a:rPr>
                        <m:t>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h</m:t>
                      </m:r>
                      <m:r>
                        <m:rPr>
                          <m:nor/>
                        </m:rPr>
                        <a:rPr lang="vi-VN" sz="4000">
                          <a:solidFill>
                            <a:prstClr val="black"/>
                          </a:solidFill>
                          <a:ea typeface="Malgun Gothic" panose="020B0503020000020004" pitchFamily="34" charset="-127"/>
                          <a:cs typeface="Arial" panose="020B0604020202020204" pitchFamily="34" charset="0"/>
                        </a:rPr>
                        <m:t>ợ</m:t>
                      </m:r>
                      <m:r>
                        <m:rPr>
                          <m:nor/>
                        </m:rPr>
                        <a:rPr lang="vi-VN" sz="4000">
                          <a:solidFill>
                            <a:prstClr val="black"/>
                          </a:solidFill>
                          <a:ea typeface="Malgun Gothic" panose="020B0503020000020004" pitchFamily="34" charset="-127"/>
                          <a:cs typeface="Arial" panose="020B0604020202020204" pitchFamily="34" charset="0"/>
                        </a:rPr>
                        <m:t>p</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n</m:t>
                      </m:r>
                      <m:r>
                        <m:rPr>
                          <m:nor/>
                        </m:rPr>
                        <a:rPr lang="vi-VN" sz="4000">
                          <a:solidFill>
                            <a:prstClr val="black"/>
                          </a:solidFill>
                          <a:ea typeface="Malgun Gothic" panose="020B0503020000020004" pitchFamily="34" charset="-127"/>
                          <a:cs typeface="Arial" panose="020B0604020202020204" pitchFamily="34" charset="0"/>
                        </a:rPr>
                        <m:t>à</m:t>
                      </m:r>
                      <m:r>
                        <m:rPr>
                          <m:nor/>
                        </m:rPr>
                        <a:rPr lang="vi-VN" sz="4000">
                          <a:solidFill>
                            <a:prstClr val="black"/>
                          </a:solidFill>
                          <a:ea typeface="Malgun Gothic" panose="020B0503020000020004" pitchFamily="34" charset="-127"/>
                          <a:cs typeface="Arial" panose="020B0604020202020204" pitchFamily="34" charset="0"/>
                        </a:rPr>
                        <m:t>y</m:t>
                      </m:r>
                      <m:r>
                        <m:rPr>
                          <m:nor/>
                        </m:rPr>
                        <a:rPr lang="vi-VN" sz="4000">
                          <a:solidFill>
                            <a:prstClr val="black"/>
                          </a:solidFill>
                          <a:ea typeface="Malgun Gothic" panose="020B0503020000020004" pitchFamily="34" charset="-127"/>
                          <a:cs typeface="Arial" panose="020B0604020202020204" pitchFamily="34" charset="0"/>
                        </a:rPr>
                        <m:t>,</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sSup>
                        <m:sSupPr>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𝑎</m:t>
                          </m:r>
                        </m:e>
                        <m:sup>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sSup>
                        <m:sSupPr>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𝑏</m:t>
                          </m:r>
                        </m:e>
                        <m:sup>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sSup>
                        <m:sSupPr>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𝑐</m:t>
                          </m:r>
                        </m:e>
                        <m:sup>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𝑑</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m:t>
                      </m:r>
                      <m:f>
                        <m:fPr>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9</m:t>
                          </m:r>
                        </m:num>
                        <m:den>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4</m:t>
                          </m:r>
                        </m:den>
                      </m:f>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+16−100&lt;0</m:t>
                      </m:r>
                      <m: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oMath>
                  </m:oMathPara>
                </a14:m>
                <a:endParaRPr lang="en-US" sz="4000">
                  <a:solidFill>
                    <a:prstClr val="black"/>
                  </a:solidFill>
                  <a:ea typeface="Malgun Gothic" panose="020B0503020000020004" pitchFamily="34" charset="-127"/>
                  <a:cs typeface="Arial" panose="020B0604020202020204" pitchFamily="34" charset="0"/>
                </a:endParaRPr>
              </a:p>
              <a:p>
                <a:pPr lvl="0" algn="just">
                  <a:lnSpc>
                    <a:spcPct val="150000"/>
                  </a:lnSpc>
                  <a:defRPr/>
                </a:pPr>
                <a:r>
                  <a:rPr lang="vi-VN" sz="4000">
                    <a:solidFill>
                      <a:prstClr val="black"/>
                    </a:solidFill>
                    <a:ea typeface="Malgun Gothic" panose="020B0503020000020004" pitchFamily="34" charset="-127"/>
                    <a:cs typeface="Arial" panose="020B0604020202020204" pitchFamily="34" charset="0"/>
                  </a:rPr>
                  <a:t>Do đó phương trình đã cho không phải là phương</a:t>
                </a:r>
                <a:r>
                  <a:rPr lang="en-US" sz="400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trình của một mặt cầu.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60219" y="6391024"/>
                <a:ext cx="17255329" cy="3781676"/>
              </a:xfrm>
              <a:prstGeom prst="rect">
                <a:avLst/>
              </a:prstGeom>
              <a:blipFill>
                <a:blip r:embed="rId4"/>
                <a:stretch>
                  <a:fillRect l="-1236" b="-2899"/>
                </a:stretch>
              </a:blipFill>
            </p:spPr>
            <p:txBody>
              <a:bodyPr/>
              <a:lstStyle/>
              <a:p>
                <a:r>
                  <a:rPr lang="en-US">
                    <a:noFill/>
                  </a:rPr>
                  <a:t> </a:t>
                </a:r>
              </a:p>
            </p:txBody>
          </p:sp>
        </mc:Fallback>
      </mc:AlternateContent>
      <p:grpSp>
        <p:nvGrpSpPr>
          <p:cNvPr id="16" name="Group 15"/>
          <p:cNvGrpSpPr/>
          <p:nvPr/>
        </p:nvGrpSpPr>
        <p:grpSpPr>
          <a:xfrm flipH="1">
            <a:off x="14401800" y="4915184"/>
            <a:ext cx="3017907" cy="1509929"/>
            <a:chOff x="909444" y="676025"/>
            <a:chExt cx="3432866" cy="1051118"/>
          </a:xfrm>
        </p:grpSpPr>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909444" y="875400"/>
              <a:ext cx="3432866" cy="51421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9" name="Freeform 6"/>
          <p:cNvSpPr/>
          <p:nvPr/>
        </p:nvSpPr>
        <p:spPr>
          <a:xfrm rot="20450832">
            <a:off x="16582825" y="2674208"/>
            <a:ext cx="1893481" cy="1537568"/>
          </a:xfrm>
          <a:custGeom>
            <a:avLst/>
            <a:gdLst/>
            <a:ahLst/>
            <a:cxnLst/>
            <a:rect l="l" t="t" r="r" b="b"/>
            <a:pathLst>
              <a:path w="5459104" h="4114800">
                <a:moveTo>
                  <a:pt x="0" y="0"/>
                </a:moveTo>
                <a:lnTo>
                  <a:pt x="5459105" y="0"/>
                </a:lnTo>
                <a:lnTo>
                  <a:pt x="5459105" y="4114800"/>
                </a:lnTo>
                <a:lnTo>
                  <a:pt x="0" y="4114800"/>
                </a:lnTo>
                <a:lnTo>
                  <a:pt x="0" y="0"/>
                </a:lnTo>
                <a:close/>
              </a:path>
            </a:pathLst>
          </a:custGeom>
          <a:blipFill>
            <a:blip r:embed="rId7"/>
            <a:stretch>
              <a:fillRect/>
            </a:stretch>
          </a:blipFill>
        </p:spPr>
      </p:sp>
    </p:spTree>
    <p:extLst>
      <p:ext uri="{BB962C8B-B14F-4D97-AF65-F5344CB8AC3E}">
        <p14:creationId xmlns:p14="http://schemas.microsoft.com/office/powerpoint/2010/main" val="393965144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rot="5232159">
            <a:off x="16136224" y="8441931"/>
            <a:ext cx="1346000" cy="2008350"/>
          </a:xfrm>
          <a:custGeom>
            <a:avLst/>
            <a:gdLst/>
            <a:ahLst/>
            <a:cxnLst/>
            <a:rect l="l" t="t" r="r" b="b"/>
            <a:pathLst>
              <a:path w="1346000" h="2008350">
                <a:moveTo>
                  <a:pt x="0" y="0"/>
                </a:moveTo>
                <a:lnTo>
                  <a:pt x="1346000" y="0"/>
                </a:lnTo>
                <a:lnTo>
                  <a:pt x="1346000" y="2008350"/>
                </a:lnTo>
                <a:lnTo>
                  <a:pt x="0" y="2008350"/>
                </a:lnTo>
                <a:lnTo>
                  <a:pt x="0" y="0"/>
                </a:lnTo>
                <a:close/>
              </a:path>
            </a:pathLst>
          </a:custGeom>
          <a:blipFill>
            <a:blip r:embed="rId3"/>
            <a:stretch>
              <a:fillRect/>
            </a:stretch>
          </a:blipFill>
        </p:spPr>
      </p:sp>
      <p:sp>
        <p:nvSpPr>
          <p:cNvPr id="84" name="TextBox 83">
            <a:extLst>
              <a:ext uri="{FF2B5EF4-FFF2-40B4-BE49-F238E27FC236}">
                <a16:creationId xmlns:a16="http://schemas.microsoft.com/office/drawing/2014/main" id="{396D2107-ED67-C4D0-B800-2F3F996EB999}"/>
              </a:ext>
            </a:extLst>
          </p:cNvPr>
          <p:cNvSpPr txBox="1"/>
          <p:nvPr/>
        </p:nvSpPr>
        <p:spPr>
          <a:xfrm>
            <a:off x="0" y="224851"/>
            <a:ext cx="182880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KHỞI ĐỘNG </a:t>
            </a:r>
          </a:p>
        </p:txBody>
      </p:sp>
      <p:grpSp>
        <p:nvGrpSpPr>
          <p:cNvPr id="3" name="Group 2"/>
          <p:cNvGrpSpPr/>
          <p:nvPr/>
        </p:nvGrpSpPr>
        <p:grpSpPr>
          <a:xfrm>
            <a:off x="381000" y="1482886"/>
            <a:ext cx="17509958" cy="8613614"/>
            <a:chOff x="473242" y="1333798"/>
            <a:chExt cx="17509958" cy="8613614"/>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75CE7C2-8D10-9360-EBC8-3AA71A157681}"/>
                    </a:ext>
                  </a:extLst>
                </p:cNvPr>
                <p:cNvSpPr txBox="1"/>
                <p:nvPr/>
              </p:nvSpPr>
              <p:spPr>
                <a:xfrm>
                  <a:off x="8153400" y="1333798"/>
                  <a:ext cx="9829800" cy="7848302"/>
                </a:xfrm>
                <a:prstGeom prst="rect">
                  <a:avLst/>
                </a:prstGeom>
                <a:noFill/>
              </p:spPr>
              <p:txBody>
                <a:bodyPr wrap="square" rtlCol="0">
                  <a:spAutoFit/>
                </a:bodyPr>
                <a:lstStyle/>
                <a:p>
                  <a:pPr lvl="0" algn="just">
                    <a:lnSpc>
                      <a:spcPct val="150000"/>
                    </a:lnSpc>
                  </a:pPr>
                  <a:r>
                    <a:rPr lang="nl-NL" sz="4200" kern="0">
                      <a:latin typeface="Arial" panose="020B0604020202020204" pitchFamily="34" charset="0"/>
                      <a:ea typeface="Arial" panose="020B0604020202020204" pitchFamily="34" charset="0"/>
                      <a:cs typeface="Arial" panose="020B0604020202020204" pitchFamily="34" charset="0"/>
                    </a:rPr>
                    <a:t>Bằng ứng dụng Google Maps, thực hiện phép đo khoảng cách trên bề mặt Trái Đất từ vị trí </a:t>
                  </a:r>
                  <a14:m>
                    <m:oMath xmlns:m="http://schemas.openxmlformats.org/officeDocument/2006/math">
                      <m:r>
                        <a:rPr lang="nl-NL" sz="4200" i="1" kern="0">
                          <a:effectLst/>
                          <a:latin typeface="Cambria Math" panose="02040503050406030204" pitchFamily="18" charset="0"/>
                          <a:ea typeface="Arial" panose="020B0604020202020204" pitchFamily="34" charset="0"/>
                          <a:cs typeface="Times New Roman" panose="02020603050405020304" pitchFamily="18" charset="0"/>
                        </a:rPr>
                        <m:t>10°</m:t>
                      </m:r>
                      <m:r>
                        <a:rPr lang="en-US" sz="4200" i="1" kern="0">
                          <a:effectLst/>
                          <a:latin typeface="Cambria Math" panose="02040503050406030204" pitchFamily="18" charset="0"/>
                          <a:ea typeface="Arial" panose="020B0604020202020204" pitchFamily="34" charset="0"/>
                          <a:cs typeface="Times New Roman" panose="02020603050405020304" pitchFamily="18" charset="0"/>
                        </a:rPr>
                        <m:t>𝑁</m:t>
                      </m:r>
                      <m:r>
                        <a:rPr lang="nl-NL" sz="4200" i="1" kern="0">
                          <a:effectLst/>
                          <a:latin typeface="Cambria Math" panose="02040503050406030204" pitchFamily="18" charset="0"/>
                          <a:ea typeface="Arial" panose="020B0604020202020204" pitchFamily="34" charset="0"/>
                          <a:cs typeface="Times New Roman" panose="02020603050405020304" pitchFamily="18" charset="0"/>
                        </a:rPr>
                        <m:t>, 15°</m:t>
                      </m:r>
                      <m:r>
                        <a:rPr lang="en-US" sz="4200" i="1" kern="0">
                          <a:effectLst/>
                          <a:latin typeface="Cambria Math" panose="02040503050406030204" pitchFamily="18" charset="0"/>
                          <a:ea typeface="Arial" panose="020B0604020202020204" pitchFamily="34" charset="0"/>
                          <a:cs typeface="Times New Roman" panose="02020603050405020304" pitchFamily="18" charset="0"/>
                        </a:rPr>
                        <m:t>𝐸</m:t>
                      </m:r>
                    </m:oMath>
                  </a14:m>
                  <a:r>
                    <a:rPr lang="nl-NL" sz="4200" kern="0">
                      <a:effectLst/>
                      <a:latin typeface="Arial" panose="020B0604020202020204" pitchFamily="34" charset="0"/>
                      <a:ea typeface="Arial" panose="020B0604020202020204" pitchFamily="34" charset="0"/>
                      <a:cs typeface="Arial" panose="020B0604020202020204" pitchFamily="34" charset="0"/>
                    </a:rPr>
                    <a:t> đến vị trí </a:t>
                  </a:r>
                  <a14:m>
                    <m:oMath xmlns:m="http://schemas.openxmlformats.org/officeDocument/2006/math">
                      <m:r>
                        <a:rPr lang="nl-NL" sz="4200" i="1" kern="0">
                          <a:effectLst/>
                          <a:latin typeface="Cambria Math" panose="02040503050406030204" pitchFamily="18" charset="0"/>
                          <a:ea typeface="Arial" panose="020B0604020202020204" pitchFamily="34" charset="0"/>
                          <a:cs typeface="Times New Roman" panose="02020603050405020304" pitchFamily="18" charset="0"/>
                        </a:rPr>
                        <m:t>80°</m:t>
                      </m:r>
                      <m:r>
                        <a:rPr lang="en-US" sz="4200" i="1" kern="0">
                          <a:effectLst/>
                          <a:latin typeface="Cambria Math" panose="02040503050406030204" pitchFamily="18" charset="0"/>
                          <a:ea typeface="Arial" panose="020B0604020202020204" pitchFamily="34" charset="0"/>
                          <a:cs typeface="Times New Roman" panose="02020603050405020304" pitchFamily="18" charset="0"/>
                        </a:rPr>
                        <m:t>𝑁</m:t>
                      </m:r>
                      <m:r>
                        <a:rPr lang="nl-NL" sz="4200" i="1" kern="0">
                          <a:effectLst/>
                          <a:latin typeface="Cambria Math" panose="02040503050406030204" pitchFamily="18" charset="0"/>
                          <a:ea typeface="Arial" panose="020B0604020202020204" pitchFamily="34" charset="0"/>
                          <a:cs typeface="Times New Roman" panose="02020603050405020304" pitchFamily="18" charset="0"/>
                        </a:rPr>
                        <m:t>, 70°</m:t>
                      </m:r>
                      <m:r>
                        <a:rPr lang="en-US" sz="4200" i="1" kern="0">
                          <a:effectLst/>
                          <a:latin typeface="Cambria Math" panose="02040503050406030204" pitchFamily="18" charset="0"/>
                          <a:ea typeface="Arial" panose="020B0604020202020204" pitchFamily="34" charset="0"/>
                          <a:cs typeface="Times New Roman" panose="02020603050405020304" pitchFamily="18" charset="0"/>
                        </a:rPr>
                        <m:t>𝐸</m:t>
                      </m:r>
                    </m:oMath>
                  </a14:m>
                  <a:r>
                    <a:rPr lang="nl-NL" sz="4200" kern="0">
                      <a:effectLst/>
                      <a:latin typeface="Arial" panose="020B0604020202020204" pitchFamily="34" charset="0"/>
                      <a:ea typeface="Arial" panose="020B0604020202020204" pitchFamily="34" charset="0"/>
                      <a:cs typeface="Arial" panose="020B0604020202020204" pitchFamily="34" charset="0"/>
                    </a:rPr>
                    <a:t> ta sẽ được khoảng cách 8271,74 km (H.5.40). Cơ sở toán học cho việc thiết lập phần mềm tính công thức khoảng cách trên bề mặt Trái Đất là gì?</a:t>
                  </a:r>
                  <a:endParaRPr lang="vi-VN" sz="4200">
                    <a:solidFill>
                      <a:prstClr val="black"/>
                    </a:solidFill>
                    <a:latin typeface="Arial" panose="020B0604020202020204" pitchFamily="34" charset="0"/>
                    <a:cs typeface="Arial" panose="020B0604020202020204" pitchFamily="34" charset="0"/>
                  </a:endParaRPr>
                </a:p>
              </p:txBody>
            </p:sp>
          </mc:Choice>
          <mc:Fallback xmlns="">
            <p:sp>
              <p:nvSpPr>
                <p:cNvPr id="90" name="TextBox 89">
                  <a:extLst>
                    <a:ext uri="{FF2B5EF4-FFF2-40B4-BE49-F238E27FC236}">
                      <a16:creationId xmlns:a16="http://schemas.microsoft.com/office/drawing/2014/main" id="{D75CE7C2-8D10-9360-EBC8-3AA71A157681}"/>
                    </a:ext>
                  </a:extLst>
                </p:cNvPr>
                <p:cNvSpPr txBox="1">
                  <a:spLocks noRot="1" noChangeAspect="1" noMove="1" noResize="1" noEditPoints="1" noAdjustHandles="1" noChangeArrowheads="1" noChangeShapeType="1" noTextEdit="1"/>
                </p:cNvSpPr>
                <p:nvPr/>
              </p:nvSpPr>
              <p:spPr>
                <a:xfrm>
                  <a:off x="8153400" y="1333798"/>
                  <a:ext cx="9829800" cy="7848302"/>
                </a:xfrm>
                <a:prstGeom prst="rect">
                  <a:avLst/>
                </a:prstGeom>
                <a:blipFill>
                  <a:blip r:embed="rId4"/>
                  <a:stretch>
                    <a:fillRect l="-2356" r="-2356" b="-1087"/>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42" y="1562100"/>
              <a:ext cx="7280332" cy="8385312"/>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1447800"/>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p:grpSp>
        <p:nvGrpSpPr>
          <p:cNvPr id="82" name="Group 81"/>
          <p:cNvGrpSpPr/>
          <p:nvPr/>
        </p:nvGrpSpPr>
        <p:grpSpPr>
          <a:xfrm flipH="1">
            <a:off x="14173200" y="571500"/>
            <a:ext cx="3017907" cy="1509929"/>
            <a:chOff x="909444" y="676025"/>
            <a:chExt cx="3432866" cy="1051118"/>
          </a:xfrm>
        </p:grpSpPr>
        <p:pic>
          <p:nvPicPr>
            <p:cNvPr id="83" name="Picture 8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909444" y="875400"/>
              <a:ext cx="3432866" cy="51421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86" name="Rectangle 85"/>
              <p:cNvSpPr/>
              <p:nvPr/>
            </p:nvSpPr>
            <p:spPr>
              <a:xfrm>
                <a:off x="572456" y="1957927"/>
                <a:ext cx="17150060" cy="791146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vi-VN" sz="4000" smtClean="0">
                          <a:solidFill>
                            <a:prstClr val="black"/>
                          </a:solidFill>
                          <a:ea typeface="Malgun Gothic" panose="020B0503020000020004" pitchFamily="34" charset="-127"/>
                          <a:cs typeface="Arial" panose="020B0604020202020204" pitchFamily="34" charset="0"/>
                        </a:rPr>
                        <m:t>b</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Ph</m:t>
                      </m:r>
                      <m:r>
                        <m:rPr>
                          <m:nor/>
                        </m:rPr>
                        <a:rPr lang="vi-VN" sz="4000" smtClean="0">
                          <a:solidFill>
                            <a:prstClr val="black"/>
                          </a:solidFill>
                          <a:ea typeface="Malgun Gothic" panose="020B0503020000020004" pitchFamily="34" charset="-127"/>
                          <a:cs typeface="Arial" panose="020B0604020202020204" pitchFamily="34" charset="0"/>
                        </a:rPr>
                        <m:t>ươ</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tr</m:t>
                      </m:r>
                      <m:r>
                        <m:rPr>
                          <m:nor/>
                        </m:rPr>
                        <a:rPr lang="vi-VN" sz="4000" smtClean="0">
                          <a:solidFill>
                            <a:prstClr val="black"/>
                          </a:solidFill>
                          <a:ea typeface="Malgun Gothic" panose="020B0503020000020004" pitchFamily="34" charset="-127"/>
                          <a:cs typeface="Arial" panose="020B0604020202020204" pitchFamily="34" charset="0"/>
                        </a:rPr>
                        <m:t>ì</m:t>
                      </m:r>
                      <m:r>
                        <m:rPr>
                          <m:nor/>
                        </m:rPr>
                        <a:rPr lang="vi-VN" sz="4000" smtClean="0">
                          <a:solidFill>
                            <a:prstClr val="black"/>
                          </a:solidFill>
                          <a:ea typeface="Malgun Gothic" panose="020B0503020000020004" pitchFamily="34" charset="-127"/>
                          <a:cs typeface="Arial" panose="020B0604020202020204" pitchFamily="34" charset="0"/>
                        </a:rPr>
                        <m:t>nh</m:t>
                      </m:r>
                      <m:r>
                        <m:rPr>
                          <m:nor/>
                        </m:rPr>
                        <a:rPr lang="vi-VN" sz="4000" smtClean="0">
                          <a:solidFill>
                            <a:prstClr val="black"/>
                          </a:solidFill>
                          <a:ea typeface="Malgun Gothic" panose="020B0503020000020004" pitchFamily="34" charset="-127"/>
                          <a:cs typeface="Arial" panose="020B0604020202020204" pitchFamily="34" charset="0"/>
                        </a:rPr>
                        <m:t> đã </m:t>
                      </m:r>
                      <m:r>
                        <m:rPr>
                          <m:nor/>
                        </m:rPr>
                        <a:rPr lang="vi-VN" sz="4000" smtClean="0">
                          <a:solidFill>
                            <a:prstClr val="black"/>
                          </a:solidFill>
                          <a:ea typeface="Malgun Gothic" panose="020B0503020000020004" pitchFamily="34" charset="-127"/>
                          <a:cs typeface="Arial" panose="020B0604020202020204" pitchFamily="34" charset="0"/>
                        </a:rPr>
                        <m:t>cho</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t</m:t>
                      </m:r>
                      <m:r>
                        <m:rPr>
                          <m:nor/>
                        </m:rPr>
                        <a:rPr lang="vi-VN" sz="4000" smtClean="0">
                          <a:solidFill>
                            <a:prstClr val="black"/>
                          </a:solidFill>
                          <a:ea typeface="Malgun Gothic" panose="020B0503020000020004" pitchFamily="34" charset="-127"/>
                          <a:cs typeface="Arial" panose="020B0604020202020204" pitchFamily="34" charset="0"/>
                        </a:rPr>
                        <m:t>ươ</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ứ</m:t>
                      </m:r>
                      <m:r>
                        <m:rPr>
                          <m:nor/>
                        </m:rPr>
                        <a:rPr lang="vi-VN" sz="4000" smtClean="0">
                          <a:solidFill>
                            <a:prstClr val="black"/>
                          </a:solidFill>
                          <a:ea typeface="Malgun Gothic" panose="020B0503020000020004" pitchFamily="34" charset="-127"/>
                          <a:cs typeface="Arial" panose="020B0604020202020204" pitchFamily="34" charset="0"/>
                        </a:rPr>
                        <m:t>ng</m:t>
                      </m:r>
                      <m:r>
                        <m:rPr>
                          <m:nor/>
                        </m:rPr>
                        <a:rPr lang="vi-VN" sz="4000" smtClean="0">
                          <a:solidFill>
                            <a:prstClr val="black"/>
                          </a:solidFill>
                          <a:ea typeface="Malgun Gothic" panose="020B0503020000020004" pitchFamily="34" charset="-127"/>
                          <a:cs typeface="Arial" panose="020B0604020202020204" pitchFamily="34" charset="0"/>
                        </a:rPr>
                        <m:t> </m:t>
                      </m:r>
                      <m:r>
                        <m:rPr>
                          <m:nor/>
                        </m:rPr>
                        <a:rPr lang="vi-VN" sz="4000" smtClean="0">
                          <a:solidFill>
                            <a:prstClr val="black"/>
                          </a:solidFill>
                          <a:ea typeface="Malgun Gothic" panose="020B0503020000020004" pitchFamily="34" charset="-127"/>
                          <a:cs typeface="Arial" panose="020B0604020202020204" pitchFamily="34" charset="0"/>
                        </a:rPr>
                        <m:t>v</m:t>
                      </m:r>
                      <m:r>
                        <m:rPr>
                          <m:nor/>
                        </m:rPr>
                        <a:rPr lang="vi-VN" sz="4000" smtClean="0">
                          <a:solidFill>
                            <a:prstClr val="black"/>
                          </a:solidFill>
                          <a:ea typeface="Malgun Gothic" panose="020B0503020000020004" pitchFamily="34" charset="-127"/>
                          <a:cs typeface="Arial" panose="020B0604020202020204" pitchFamily="34" charset="0"/>
                        </a:rPr>
                        <m:t>ớ</m:t>
                      </m:r>
                      <m:r>
                        <m:rPr>
                          <m:nor/>
                        </m:rPr>
                        <a:rPr lang="vi-VN" sz="4000" smtClean="0">
                          <a:solidFill>
                            <a:prstClr val="black"/>
                          </a:solidFill>
                          <a:ea typeface="Malgun Gothic" panose="020B0503020000020004" pitchFamily="34" charset="-127"/>
                          <a:cs typeface="Arial" panose="020B0604020202020204" pitchFamily="34" charset="0"/>
                        </a:rPr>
                        <m:t>i</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𝑎</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𝑏</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f>
                        <m:f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5</m:t>
                          </m:r>
                        </m:num>
                        <m:den>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den>
                      </m:f>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𝑐</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 </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𝑑</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f>
                        <m:f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3</m:t>
                          </m:r>
                        </m:num>
                        <m:den>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4</m:t>
                          </m:r>
                        </m:den>
                      </m:f>
                      <m: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oMath>
                  </m:oMathPara>
                </a14:m>
                <a:endParaRPr lang="en-US" sz="4000">
                  <a:solidFill>
                    <a:prstClr val="black"/>
                  </a:solidFill>
                  <a:ea typeface="Malgun Gothic" panose="020B0503020000020004" pitchFamily="34" charset="-127"/>
                  <a:cs typeface="Arial" panose="020B0604020202020204" pitchFamily="34"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vi-VN" sz="4000">
                          <a:solidFill>
                            <a:prstClr val="black"/>
                          </a:solidFill>
                          <a:ea typeface="Malgun Gothic" panose="020B0503020000020004" pitchFamily="34" charset="-127"/>
                          <a:cs typeface="Arial" panose="020B0604020202020204" pitchFamily="34" charset="0"/>
                        </a:rPr>
                        <m:t>Trong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tr</m:t>
                      </m:r>
                      <m:r>
                        <m:rPr>
                          <m:nor/>
                        </m:rPr>
                        <a:rPr lang="vi-VN" sz="4000">
                          <a:solidFill>
                            <a:prstClr val="black"/>
                          </a:solidFill>
                          <a:ea typeface="Malgun Gothic" panose="020B0503020000020004" pitchFamily="34" charset="-127"/>
                          <a:cs typeface="Arial" panose="020B0604020202020204" pitchFamily="34" charset="0"/>
                        </a:rPr>
                        <m:t>ườ</m:t>
                      </m:r>
                      <m:r>
                        <m:rPr>
                          <m:nor/>
                        </m:rPr>
                        <a:rPr lang="vi-VN" sz="4000">
                          <a:solidFill>
                            <a:prstClr val="black"/>
                          </a:solidFill>
                          <a:ea typeface="Malgun Gothic" panose="020B0503020000020004" pitchFamily="34" charset="-127"/>
                          <a:cs typeface="Arial" panose="020B0604020202020204" pitchFamily="34" charset="0"/>
                        </a:rPr>
                        <m:t>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h</m:t>
                      </m:r>
                      <m:r>
                        <m:rPr>
                          <m:nor/>
                        </m:rPr>
                        <a:rPr lang="vi-VN" sz="4000">
                          <a:solidFill>
                            <a:prstClr val="black"/>
                          </a:solidFill>
                          <a:ea typeface="Malgun Gothic" panose="020B0503020000020004" pitchFamily="34" charset="-127"/>
                          <a:cs typeface="Arial" panose="020B0604020202020204" pitchFamily="34" charset="0"/>
                        </a:rPr>
                        <m:t>ợ</m:t>
                      </m:r>
                      <m:r>
                        <m:rPr>
                          <m:nor/>
                        </m:rPr>
                        <a:rPr lang="vi-VN" sz="4000">
                          <a:solidFill>
                            <a:prstClr val="black"/>
                          </a:solidFill>
                          <a:ea typeface="Malgun Gothic" panose="020B0503020000020004" pitchFamily="34" charset="-127"/>
                          <a:cs typeface="Arial" panose="020B0604020202020204" pitchFamily="34" charset="0"/>
                        </a:rPr>
                        <m:t>p</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n</m:t>
                      </m:r>
                      <m:r>
                        <m:rPr>
                          <m:nor/>
                        </m:rPr>
                        <a:rPr lang="vi-VN" sz="4000">
                          <a:solidFill>
                            <a:prstClr val="black"/>
                          </a:solidFill>
                          <a:ea typeface="Malgun Gothic" panose="020B0503020000020004" pitchFamily="34" charset="-127"/>
                          <a:cs typeface="Arial" panose="020B0604020202020204" pitchFamily="34" charset="0"/>
                        </a:rPr>
                        <m:t>à</m:t>
                      </m:r>
                      <m:r>
                        <m:rPr>
                          <m:nor/>
                        </m:rPr>
                        <a:rPr lang="vi-VN" sz="4000">
                          <a:solidFill>
                            <a:prstClr val="black"/>
                          </a:solidFill>
                          <a:ea typeface="Malgun Gothic" panose="020B0503020000020004" pitchFamily="34" charset="-127"/>
                          <a:cs typeface="Arial" panose="020B0604020202020204" pitchFamily="34" charset="0"/>
                        </a:rPr>
                        <m:t>y</m:t>
                      </m:r>
                      <m:r>
                        <m:rPr>
                          <m:nor/>
                        </m:rPr>
                        <a:rPr lang="vi-VN" sz="4000">
                          <a:solidFill>
                            <a:prstClr val="black"/>
                          </a:solidFill>
                          <a:ea typeface="Malgun Gothic" panose="020B0503020000020004" pitchFamily="34" charset="-127"/>
                          <a:cs typeface="Arial" panose="020B0604020202020204" pitchFamily="34" charset="0"/>
                        </a:rPr>
                        <m:t>,</m:t>
                      </m:r>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sSup>
                        <m:sSup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𝑎</m:t>
                          </m:r>
                        </m:e>
                        <m:sup>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m:t>
                      </m:r>
                      <m:sSup>
                        <m:sSup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𝑏</m:t>
                          </m:r>
                        </m:e>
                        <m:sup>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m:t>
                      </m:r>
                      <m:sSup>
                        <m:sSup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sSupPr>
                        <m:e>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𝑐</m:t>
                          </m:r>
                        </m:e>
                        <m:sup>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sup>
                      </m:sSup>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𝑑</m:t>
                      </m:r>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=4+</m:t>
                      </m:r>
                      <m:f>
                        <m:f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25</m:t>
                          </m:r>
                        </m:num>
                        <m:den>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4</m:t>
                          </m:r>
                        </m:den>
                      </m:f>
                      <m: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+1</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f>
                        <m:fPr>
                          <m:ctrlPr>
                            <a:rPr lang="vi-VN"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3</m:t>
                          </m:r>
                        </m:num>
                        <m:den>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4</m:t>
                          </m:r>
                        </m:den>
                      </m:f>
                      <m: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=12&gt;0</m:t>
                      </m:r>
                      <m:r>
                        <a:rPr lang="en-US" sz="400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
                        <m:rPr>
                          <m:nor/>
                        </m:rP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Do</m:t>
                      </m:r>
                      <m:r>
                        <m:rPr>
                          <m:nor/>
                        </m:rPr>
                        <a:rPr lang="vi-VN" sz="4000">
                          <a:solidFill>
                            <a:prstClr val="black"/>
                          </a:solidFill>
                          <a:ea typeface="Malgun Gothic" panose="020B0503020000020004" pitchFamily="34" charset="-127"/>
                          <a:cs typeface="Arial" panose="020B0604020202020204" pitchFamily="34" charset="0"/>
                        </a:rPr>
                        <m:t> đó </m:t>
                      </m:r>
                    </m:oMath>
                  </m:oMathPara>
                </a14:m>
                <a:endParaRPr lang="en-US" sz="4000">
                  <a:solidFill>
                    <a:prstClr val="black"/>
                  </a:solidFill>
                  <a:ea typeface="Malgun Gothic" panose="020B0503020000020004" pitchFamily="34" charset="-127"/>
                  <a:cs typeface="Arial" panose="020B0604020202020204" pitchFamily="34"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vi-VN" sz="4000">
                          <a:solidFill>
                            <a:prstClr val="black"/>
                          </a:solidFill>
                          <a:ea typeface="Malgun Gothic" panose="020B0503020000020004" pitchFamily="34" charset="-127"/>
                          <a:cs typeface="Arial" panose="020B0604020202020204" pitchFamily="34" charset="0"/>
                        </a:rPr>
                        <m:t>ph</m:t>
                      </m:r>
                      <m:r>
                        <m:rPr>
                          <m:nor/>
                        </m:rPr>
                        <a:rPr lang="vi-VN" sz="4000">
                          <a:solidFill>
                            <a:prstClr val="black"/>
                          </a:solidFill>
                          <a:ea typeface="Malgun Gothic" panose="020B0503020000020004" pitchFamily="34" charset="-127"/>
                          <a:cs typeface="Arial" panose="020B0604020202020204" pitchFamily="34" charset="0"/>
                        </a:rPr>
                        <m:t>ươ</m:t>
                      </m:r>
                      <m:r>
                        <m:rPr>
                          <m:nor/>
                        </m:rPr>
                        <a:rPr lang="vi-VN" sz="4000">
                          <a:solidFill>
                            <a:prstClr val="black"/>
                          </a:solidFill>
                          <a:ea typeface="Malgun Gothic" panose="020B0503020000020004" pitchFamily="34" charset="-127"/>
                          <a:cs typeface="Arial" panose="020B0604020202020204" pitchFamily="34" charset="0"/>
                        </a:rPr>
                        <m:t>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tr</m:t>
                      </m:r>
                      <m:r>
                        <m:rPr>
                          <m:nor/>
                        </m:rPr>
                        <a:rPr lang="vi-VN" sz="4000">
                          <a:solidFill>
                            <a:prstClr val="black"/>
                          </a:solidFill>
                          <a:ea typeface="Malgun Gothic" panose="020B0503020000020004" pitchFamily="34" charset="-127"/>
                          <a:cs typeface="Arial" panose="020B0604020202020204" pitchFamily="34" charset="0"/>
                        </a:rPr>
                        <m:t>ì</m:t>
                      </m:r>
                      <m:r>
                        <m:rPr>
                          <m:nor/>
                        </m:rPr>
                        <a:rPr lang="vi-VN" sz="4000">
                          <a:solidFill>
                            <a:prstClr val="black"/>
                          </a:solidFill>
                          <a:ea typeface="Malgun Gothic" panose="020B0503020000020004" pitchFamily="34" charset="-127"/>
                          <a:cs typeface="Arial" panose="020B0604020202020204" pitchFamily="34" charset="0"/>
                        </a:rPr>
                        <m:t>nh</m:t>
                      </m:r>
                      <m:r>
                        <m:rPr>
                          <m:nor/>
                        </m:rPr>
                        <a:rPr lang="vi-VN" sz="4000">
                          <a:solidFill>
                            <a:prstClr val="black"/>
                          </a:solidFill>
                          <a:ea typeface="Malgun Gothic" panose="020B0503020000020004" pitchFamily="34" charset="-127"/>
                          <a:cs typeface="Arial" panose="020B0604020202020204" pitchFamily="34" charset="0"/>
                        </a:rPr>
                        <m:t> đã </m:t>
                      </m:r>
                      <m:r>
                        <m:rPr>
                          <m:nor/>
                        </m:rPr>
                        <a:rPr lang="vi-VN" sz="4000">
                          <a:solidFill>
                            <a:prstClr val="black"/>
                          </a:solidFill>
                          <a:ea typeface="Malgun Gothic" panose="020B0503020000020004" pitchFamily="34" charset="-127"/>
                          <a:cs typeface="Arial" panose="020B0604020202020204" pitchFamily="34" charset="0"/>
                        </a:rPr>
                        <m:t>cho</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l</m:t>
                      </m:r>
                      <m:r>
                        <m:rPr>
                          <m:nor/>
                        </m:rPr>
                        <a:rPr lang="vi-VN" sz="4000">
                          <a:solidFill>
                            <a:prstClr val="black"/>
                          </a:solidFill>
                          <a:ea typeface="Malgun Gothic" panose="020B0503020000020004" pitchFamily="34" charset="-127"/>
                          <a:cs typeface="Arial" panose="020B0604020202020204" pitchFamily="34" charset="0"/>
                        </a:rPr>
                        <m:t>à </m:t>
                      </m:r>
                      <m:r>
                        <m:rPr>
                          <m:nor/>
                        </m:rPr>
                        <a:rPr lang="vi-VN" sz="4000">
                          <a:solidFill>
                            <a:prstClr val="black"/>
                          </a:solidFill>
                          <a:ea typeface="Malgun Gothic" panose="020B0503020000020004" pitchFamily="34" charset="-127"/>
                          <a:cs typeface="Arial" panose="020B0604020202020204" pitchFamily="34" charset="0"/>
                        </a:rPr>
                        <m:t>ph</m:t>
                      </m:r>
                      <m:r>
                        <m:rPr>
                          <m:nor/>
                        </m:rPr>
                        <a:rPr lang="vi-VN" sz="4000">
                          <a:solidFill>
                            <a:prstClr val="black"/>
                          </a:solidFill>
                          <a:ea typeface="Malgun Gothic" panose="020B0503020000020004" pitchFamily="34" charset="-127"/>
                          <a:cs typeface="Arial" panose="020B0604020202020204" pitchFamily="34" charset="0"/>
                        </a:rPr>
                        <m:t>ươ</m:t>
                      </m:r>
                      <m:r>
                        <m:rPr>
                          <m:nor/>
                        </m:rPr>
                        <a:rPr lang="vi-VN" sz="4000">
                          <a:solidFill>
                            <a:prstClr val="black"/>
                          </a:solidFill>
                          <a:ea typeface="Malgun Gothic" panose="020B0503020000020004" pitchFamily="34" charset="-127"/>
                          <a:cs typeface="Arial" panose="020B0604020202020204" pitchFamily="34" charset="0"/>
                        </a:rPr>
                        <m:t>ng</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tr</m:t>
                      </m:r>
                      <m:r>
                        <m:rPr>
                          <m:nor/>
                        </m:rPr>
                        <a:rPr lang="vi-VN" sz="4000">
                          <a:solidFill>
                            <a:prstClr val="black"/>
                          </a:solidFill>
                          <a:ea typeface="Malgun Gothic" panose="020B0503020000020004" pitchFamily="34" charset="-127"/>
                          <a:cs typeface="Arial" panose="020B0604020202020204" pitchFamily="34" charset="0"/>
                        </a:rPr>
                        <m:t>ì</m:t>
                      </m:r>
                      <m:r>
                        <m:rPr>
                          <m:nor/>
                        </m:rPr>
                        <a:rPr lang="vi-VN" sz="4000">
                          <a:solidFill>
                            <a:prstClr val="black"/>
                          </a:solidFill>
                          <a:ea typeface="Malgun Gothic" panose="020B0503020000020004" pitchFamily="34" charset="-127"/>
                          <a:cs typeface="Arial" panose="020B0604020202020204" pitchFamily="34" charset="0"/>
                        </a:rPr>
                        <m:t>nh</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c</m:t>
                      </m:r>
                      <m:r>
                        <m:rPr>
                          <m:nor/>
                        </m:rPr>
                        <a:rPr lang="vi-VN" sz="4000">
                          <a:solidFill>
                            <a:prstClr val="black"/>
                          </a:solidFill>
                          <a:ea typeface="Malgun Gothic" panose="020B0503020000020004" pitchFamily="34" charset="-127"/>
                          <a:cs typeface="Arial" panose="020B0604020202020204" pitchFamily="34" charset="0"/>
                        </a:rPr>
                        <m:t>ủ</m:t>
                      </m:r>
                      <m:r>
                        <m:rPr>
                          <m:nor/>
                        </m:rPr>
                        <a:rPr lang="vi-VN" sz="4000">
                          <a:solidFill>
                            <a:prstClr val="black"/>
                          </a:solidFill>
                          <a:ea typeface="Malgun Gothic" panose="020B0503020000020004" pitchFamily="34" charset="-127"/>
                          <a:cs typeface="Arial" panose="020B0604020202020204" pitchFamily="34" charset="0"/>
                        </a:rPr>
                        <m:t>a</m:t>
                      </m:r>
                      <m:r>
                        <m:rPr>
                          <m:nor/>
                        </m:rPr>
                        <a:rPr lang="en-US"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m</m:t>
                      </m:r>
                      <m:r>
                        <m:rPr>
                          <m:nor/>
                        </m:rPr>
                        <a:rPr lang="vi-VN" sz="4000">
                          <a:solidFill>
                            <a:prstClr val="black"/>
                          </a:solidFill>
                          <a:ea typeface="Malgun Gothic" panose="020B0503020000020004" pitchFamily="34" charset="-127"/>
                          <a:cs typeface="Arial" panose="020B0604020202020204" pitchFamily="34" charset="0"/>
                        </a:rPr>
                        <m:t>ặ</m:t>
                      </m:r>
                      <m:r>
                        <m:rPr>
                          <m:nor/>
                        </m:rPr>
                        <a:rPr lang="vi-VN" sz="4000">
                          <a:solidFill>
                            <a:prstClr val="black"/>
                          </a:solidFill>
                          <a:ea typeface="Malgun Gothic" panose="020B0503020000020004" pitchFamily="34" charset="-127"/>
                          <a:cs typeface="Arial" panose="020B0604020202020204" pitchFamily="34" charset="0"/>
                        </a:rPr>
                        <m:t>t</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c</m:t>
                      </m:r>
                      <m:r>
                        <m:rPr>
                          <m:nor/>
                        </m:rPr>
                        <a:rPr lang="vi-VN" sz="4000">
                          <a:solidFill>
                            <a:prstClr val="black"/>
                          </a:solidFill>
                          <a:ea typeface="Malgun Gothic" panose="020B0503020000020004" pitchFamily="34" charset="-127"/>
                          <a:cs typeface="Arial" panose="020B0604020202020204" pitchFamily="34" charset="0"/>
                        </a:rPr>
                        <m:t>ầ</m:t>
                      </m:r>
                      <m:r>
                        <m:rPr>
                          <m:nor/>
                        </m:rPr>
                        <a:rPr lang="vi-VN" sz="4000">
                          <a:solidFill>
                            <a:prstClr val="black"/>
                          </a:solidFill>
                          <a:ea typeface="Malgun Gothic" panose="020B0503020000020004" pitchFamily="34" charset="-127"/>
                          <a:cs typeface="Arial" panose="020B0604020202020204" pitchFamily="34" charset="0"/>
                        </a:rPr>
                        <m:t>u</m:t>
                      </m:r>
                      <m:r>
                        <m:rPr>
                          <m:nor/>
                        </m:rPr>
                        <a:rPr lang="vi-VN" sz="4000">
                          <a:solidFill>
                            <a:prstClr val="black"/>
                          </a:solidFill>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c</m:t>
                      </m:r>
                      <m:r>
                        <m:rPr>
                          <m:nor/>
                        </m:rPr>
                        <a:rPr lang="vi-VN" sz="4000">
                          <a:solidFill>
                            <a:prstClr val="black"/>
                          </a:solidFill>
                          <a:ea typeface="Malgun Gothic" panose="020B0503020000020004" pitchFamily="34" charset="-127"/>
                          <a:cs typeface="Arial" panose="020B0604020202020204" pitchFamily="34" charset="0"/>
                        </a:rPr>
                        <m:t>ó </m:t>
                      </m:r>
                      <m:r>
                        <m:rPr>
                          <m:nor/>
                        </m:rPr>
                        <a:rPr lang="vi-VN" sz="4000">
                          <a:solidFill>
                            <a:prstClr val="black"/>
                          </a:solidFill>
                          <a:ea typeface="Malgun Gothic" panose="020B0503020000020004" pitchFamily="34" charset="-127"/>
                          <a:cs typeface="Arial" panose="020B0604020202020204" pitchFamily="34" charset="0"/>
                        </a:rPr>
                        <m:t>t</m:t>
                      </m:r>
                      <m:r>
                        <m:rPr>
                          <m:nor/>
                        </m:rPr>
                        <a:rPr lang="vi-VN" sz="4000">
                          <a:solidFill>
                            <a:prstClr val="black"/>
                          </a:solidFill>
                          <a:ea typeface="Malgun Gothic" panose="020B0503020000020004" pitchFamily="34" charset="-127"/>
                          <a:cs typeface="Arial" panose="020B0604020202020204" pitchFamily="34" charset="0"/>
                        </a:rPr>
                        <m:t>â</m:t>
                      </m:r>
                      <m:r>
                        <m:rPr>
                          <m:nor/>
                        </m:rPr>
                        <a:rPr lang="vi-VN" sz="4000">
                          <a:solidFill>
                            <a:prstClr val="black"/>
                          </a:solidFill>
                          <a:ea typeface="Malgun Gothic" panose="020B0503020000020004" pitchFamily="34" charset="-127"/>
                          <a:cs typeface="Arial" panose="020B0604020202020204" pitchFamily="34" charset="0"/>
                        </a:rPr>
                        <m:t>m</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𝐼</m:t>
                      </m:r>
                      <m:d>
                        <m:dPr>
                          <m:ctrlP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dPr>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 −</m:t>
                          </m:r>
                          <m:f>
                            <m:fPr>
                              <m:ctrlP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fPr>
                            <m:num>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5</m:t>
                              </m:r>
                            </m:num>
                            <m:den>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den>
                          </m:f>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1</m:t>
                          </m:r>
                        </m:e>
                      </m:d>
                      <m:r>
                        <m:rPr>
                          <m:nor/>
                        </m:rPr>
                        <a:rPr lang="en-US" sz="4000" b="0" i="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m:rPr>
                          <m:nor/>
                        </m:rPr>
                        <a:rPr lang="vi-VN" sz="4000">
                          <a:solidFill>
                            <a:prstClr val="black"/>
                          </a:solidFill>
                          <a:ea typeface="Malgun Gothic" panose="020B0503020000020004" pitchFamily="34" charset="-127"/>
                          <a:cs typeface="Arial" panose="020B0604020202020204" pitchFamily="34" charset="0"/>
                        </a:rPr>
                        <m:t>v</m:t>
                      </m:r>
                      <m:r>
                        <m:rPr>
                          <m:nor/>
                        </m:rPr>
                        <a:rPr lang="vi-VN" sz="4000">
                          <a:solidFill>
                            <a:prstClr val="black"/>
                          </a:solidFill>
                          <a:ea typeface="Malgun Gothic" panose="020B0503020000020004" pitchFamily="34" charset="-127"/>
                          <a:cs typeface="Arial" panose="020B0604020202020204" pitchFamily="34" charset="0"/>
                        </a:rPr>
                        <m:t>à</m:t>
                      </m:r>
                    </m:oMath>
                  </m:oMathPara>
                </a14:m>
                <a:endParaRPr lang="en-US" sz="4000">
                  <a:solidFill>
                    <a:prstClr val="black"/>
                  </a:solidFill>
                  <a:ea typeface="Malgun Gothic" panose="020B0503020000020004" pitchFamily="34" charset="-127"/>
                  <a:cs typeface="Arial" panose="020B0604020202020204" pitchFamily="34" charset="0"/>
                </a:endParaRPr>
              </a:p>
              <a:p>
                <a:pPr lvl="0" algn="just">
                  <a:lnSpc>
                    <a:spcPct val="150000"/>
                  </a:lnSpc>
                  <a:defRPr/>
                </a:pPr>
                <a:r>
                  <a:rPr lang="vi-VN" sz="4000">
                    <a:solidFill>
                      <a:prstClr val="black"/>
                    </a:solidFill>
                    <a:ea typeface="Malgun Gothic" panose="020B0503020000020004" pitchFamily="34" charset="-127"/>
                    <a:cs typeface="Arial" panose="020B0604020202020204" pitchFamily="34" charset="0"/>
                  </a:rPr>
                  <a:t>bán kính </a:t>
                </a:r>
                <a14:m>
                  <m:oMath xmlns:m="http://schemas.openxmlformats.org/officeDocument/2006/math">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𝑅</m:t>
                    </m:r>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ad>
                      <m:radPr>
                        <m:degHide m:val="on"/>
                        <m:ctrlP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radPr>
                      <m:deg/>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12</m:t>
                        </m:r>
                      </m:e>
                    </m:rad>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2</m:t>
                    </m:r>
                    <m:rad>
                      <m:radPr>
                        <m:degHide m:val="on"/>
                        <m:ctrlP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ctrlPr>
                      </m:radPr>
                      <m:deg/>
                      <m:e>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3</m:t>
                        </m:r>
                      </m:e>
                    </m:rad>
                    <m:r>
                      <a:rPr lang="vi-VN" sz="400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200"/>
                  </a:spcBef>
                  <a:defRPr/>
                </a:pPr>
                <a:r>
                  <a:rPr lang="vi-VN" sz="4000">
                    <a:solidFill>
                      <a:prstClr val="black"/>
                    </a:solidFill>
                    <a:ea typeface="Calibri" panose="020F0502020204030204" pitchFamily="34" charset="0"/>
                    <a:cs typeface="Arial" panose="020B0604020202020204" pitchFamily="34" charset="0"/>
                  </a:rPr>
                  <a:t>c) Phương trình đã cho không phải là phương trình của một mặt cầu vì xuất hiện </a:t>
                </a:r>
                <a14:m>
                  <m:oMath xmlns:m="http://schemas.openxmlformats.org/officeDocument/2006/math">
                    <m:r>
                      <a:rPr lang="vi-VN"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vi-VN"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𝑥𝑦</m:t>
                    </m:r>
                  </m:oMath>
                </a14:m>
                <a:r>
                  <a:rPr lang="en-US" sz="4000">
                    <a:solidFill>
                      <a:prstClr val="black"/>
                    </a:solidFill>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Arial" panose="020B0604020202020204" pitchFamily="34" charset="0"/>
                  </a:rPr>
                  <a:t>trong</a:t>
                </a:r>
                <a:r>
                  <a:rPr lang="en-US" sz="4000">
                    <a:solidFill>
                      <a:prstClr val="black"/>
                    </a:solidFill>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Arial" panose="020B0604020202020204" pitchFamily="34" charset="0"/>
                  </a:rPr>
                  <a:t>phương trình.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572456" y="1957927"/>
                <a:ext cx="17150060" cy="7911461"/>
              </a:xfrm>
              <a:prstGeom prst="rect">
                <a:avLst/>
              </a:prstGeom>
              <a:blipFill>
                <a:blip r:embed="rId5"/>
                <a:stretch>
                  <a:fillRect l="-1280" r="-1244" b="-924"/>
                </a:stretch>
              </a:blipFill>
            </p:spPr>
            <p:txBody>
              <a:bodyPr/>
              <a:lstStyle/>
              <a:p>
                <a:r>
                  <a:rPr lang="en-US">
                    <a:noFill/>
                  </a:rPr>
                  <a:t> </a:t>
                </a:r>
              </a:p>
            </p:txBody>
          </p:sp>
        </mc:Fallback>
      </mc:AlternateContent>
      <p:sp>
        <p:nvSpPr>
          <p:cNvPr id="11" name="Freeform 6"/>
          <p:cNvSpPr/>
          <p:nvPr/>
        </p:nvSpPr>
        <p:spPr>
          <a:xfrm rot="2029721" flipH="1">
            <a:off x="-165737" y="14594"/>
            <a:ext cx="2103039" cy="1686614"/>
          </a:xfrm>
          <a:custGeom>
            <a:avLst/>
            <a:gdLst/>
            <a:ahLst/>
            <a:cxnLst/>
            <a:rect l="l" t="t" r="r" b="b"/>
            <a:pathLst>
              <a:path w="5459104" h="4114800">
                <a:moveTo>
                  <a:pt x="0" y="0"/>
                </a:moveTo>
                <a:lnTo>
                  <a:pt x="5459105" y="0"/>
                </a:lnTo>
                <a:lnTo>
                  <a:pt x="5459105" y="4114800"/>
                </a:lnTo>
                <a:lnTo>
                  <a:pt x="0" y="4114800"/>
                </a:lnTo>
                <a:lnTo>
                  <a:pt x="0" y="0"/>
                </a:lnTo>
                <a:close/>
              </a:path>
            </a:pathLst>
          </a:custGeom>
          <a:blipFill>
            <a:blip r:embed="rId6"/>
            <a:stretch>
              <a:fillRect/>
            </a:stretch>
          </a:blipFill>
        </p:spPr>
      </p:sp>
    </p:spTree>
    <p:extLst>
      <p:ext uri="{BB962C8B-B14F-4D97-AF65-F5344CB8AC3E}">
        <p14:creationId xmlns:p14="http://schemas.microsoft.com/office/powerpoint/2010/main" val="200423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wipe(up)">
                                      <p:cBhvr>
                                        <p:cTn id="7" dur="5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wipe(up)">
                                      <p:cBhvr>
                                        <p:cTn id="12" dur="500"/>
                                        <p:tgtEl>
                                          <p:spTgt spid="86">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86">
                                            <p:txEl>
                                              <p:pRg st="2" end="2"/>
                                            </p:txEl>
                                          </p:spTgt>
                                        </p:tgtEl>
                                        <p:attrNameLst>
                                          <p:attrName>style.visibility</p:attrName>
                                        </p:attrNameLst>
                                      </p:cBhvr>
                                      <p:to>
                                        <p:strVal val="visible"/>
                                      </p:to>
                                    </p:set>
                                    <p:animEffect transition="in" filter="wipe(up)">
                                      <p:cBhvr>
                                        <p:cTn id="15" dur="500"/>
                                        <p:tgtEl>
                                          <p:spTgt spid="86">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6">
                                            <p:txEl>
                                              <p:pRg st="3" end="3"/>
                                            </p:txEl>
                                          </p:spTgt>
                                        </p:tgtEl>
                                        <p:attrNameLst>
                                          <p:attrName>style.visibility</p:attrName>
                                        </p:attrNameLst>
                                      </p:cBhvr>
                                      <p:to>
                                        <p:strVal val="visible"/>
                                      </p:to>
                                    </p:set>
                                    <p:animEffect transition="in" filter="wipe(up)">
                                      <p:cBhvr>
                                        <p:cTn id="18" dur="500"/>
                                        <p:tgtEl>
                                          <p:spTgt spid="8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6">
                                            <p:txEl>
                                              <p:pRg st="4" end="4"/>
                                            </p:txEl>
                                          </p:spTgt>
                                        </p:tgtEl>
                                        <p:attrNameLst>
                                          <p:attrName>style.visibility</p:attrName>
                                        </p:attrNameLst>
                                      </p:cBhvr>
                                      <p:to>
                                        <p:strVal val="visible"/>
                                      </p:to>
                                    </p:set>
                                    <p:animEffect transition="in" filter="wipe(left)">
                                      <p:cBhvr>
                                        <p:cTn id="23" dur="500"/>
                                        <p:tgtEl>
                                          <p:spTgt spid="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1"/>
            <a:ext cx="18288000" cy="4114801"/>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577516" y="12243"/>
                <a:ext cx="17229598" cy="3454857"/>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cho mặt cầu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có phương trình:</a:t>
                </a:r>
                <a:r>
                  <a:rPr lang="en-US" sz="4000">
                    <a:solidFill>
                      <a:srgbClr val="000000"/>
                    </a:solidFill>
                    <a:ea typeface="Times New Roman" panose="02020603050405020304" pitchFamily="18" charset="0"/>
                    <a:cs typeface="Arial" panose="020B0604020202020204" pitchFamily="34" charset="0"/>
                  </a:rPr>
                  <a:t> </a:t>
                </a:r>
              </a:p>
              <a:p>
                <a:pPr lvl="0" algn="just">
                  <a:lnSpc>
                    <a:spcPct val="130000"/>
                  </a:lnSpc>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𝑧</m:t>
                          </m:r>
                        </m:e>
                        <m:sup>
                          <m:r>
                            <a:rPr lang="en-US" sz="4000" i="1">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+4</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vi-VN" sz="4000" i="1" smtClean="0">
                              <a:solidFill>
                                <a:srgbClr val="000000"/>
                              </a:solidFill>
                              <a:latin typeface="Cambria Math" panose="02040503050406030204" pitchFamily="18" charset="0"/>
                              <a:cs typeface="Arial" panose="020B0604020202020204" pitchFamily="34" charset="0"/>
                            </a:rPr>
                          </m:ctrlPr>
                        </m:fPr>
                        <m:num>
                          <m:r>
                            <a:rPr lang="en-US" sz="4000" b="0" i="1" smtClean="0">
                              <a:solidFill>
                                <a:srgbClr val="000000"/>
                              </a:solidFill>
                              <a:latin typeface="Cambria Math" panose="02040503050406030204" pitchFamily="18" charset="0"/>
                              <a:cs typeface="Arial" panose="020B0604020202020204" pitchFamily="34" charset="0"/>
                            </a:rPr>
                            <m:t>25</m:t>
                          </m:r>
                        </m:num>
                        <m:den>
                          <m:r>
                            <a:rPr lang="en-US" sz="4000" b="0" i="1" smtClean="0">
                              <a:solidFill>
                                <a:srgbClr val="000000"/>
                              </a:solidFill>
                              <a:latin typeface="Cambria Math" panose="02040503050406030204" pitchFamily="18" charset="0"/>
                              <a:cs typeface="Arial" panose="020B0604020202020204" pitchFamily="34" charset="0"/>
                            </a:rPr>
                            <m:t>4</m:t>
                          </m:r>
                        </m:den>
                      </m:f>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Xác định tâm và bán kính của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77516" y="12243"/>
                <a:ext cx="17229598" cy="3454857"/>
              </a:xfrm>
              <a:prstGeom prst="rect">
                <a:avLst/>
              </a:prstGeom>
              <a:blipFill>
                <a:blip r:embed="rId3"/>
                <a:stretch>
                  <a:fillRect l="-1486" b="-6526"/>
                </a:stretch>
              </a:blipFill>
            </p:spPr>
            <p:txBody>
              <a:bodyPr/>
              <a:lstStyle/>
              <a:p>
                <a:r>
                  <a:rPr lang="en-US">
                    <a:noFill/>
                  </a:rPr>
                  <a:t> </a:t>
                </a:r>
              </a:p>
            </p:txBody>
          </p:sp>
        </mc:Fallback>
      </mc:AlternateContent>
      <p:grpSp>
        <p:nvGrpSpPr>
          <p:cNvPr id="82" name="Group 81"/>
          <p:cNvGrpSpPr/>
          <p:nvPr/>
        </p:nvGrpSpPr>
        <p:grpSpPr>
          <a:xfrm>
            <a:off x="7768672" y="3543300"/>
            <a:ext cx="2847285" cy="1279177"/>
            <a:chOff x="859666"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6230600" y="8168600"/>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6"/>
            <a:stretch>
              <a:fillRect l="-1" r="-1"/>
            </a:stretch>
          </a:blipFill>
        </p:spPr>
      </p:sp>
      <mc:AlternateContent xmlns:mc="http://schemas.openxmlformats.org/markup-compatibility/2006" xmlns:a14="http://schemas.microsoft.com/office/drawing/2010/main">
        <mc:Choice Requires="a14">
          <p:sp>
            <p:nvSpPr>
              <p:cNvPr id="86" name="Rectangle 85"/>
              <p:cNvSpPr/>
              <p:nvPr/>
            </p:nvSpPr>
            <p:spPr>
              <a:xfrm>
                <a:off x="577515" y="4840215"/>
                <a:ext cx="17229598" cy="533248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Malgun Gothic" panose="020B0503020000020004" pitchFamily="34" charset="-127"/>
                          <a:cs typeface="Arial" panose="020B0604020202020204" pitchFamily="34" charset="0"/>
                        </a:rPr>
                        <m:t>T</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ừ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ph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ươ</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ng</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tr</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ì</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m</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ặ</m:t>
                      </m:r>
                      <m:r>
                        <m:rPr>
                          <m:nor/>
                        </m:rPr>
                        <a:rPr lang="en-US" sz="4000" smtClean="0">
                          <a:latin typeface="Arial" panose="020B0604020202020204" pitchFamily="34" charset="0"/>
                          <a:ea typeface="Malgun Gothic" panose="020B0503020000020004" pitchFamily="34" charset="-127"/>
                          <a:cs typeface="Arial" panose="020B0604020202020204" pitchFamily="34" charset="0"/>
                        </a:rPr>
                        <m:t>t</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ầ</m:t>
                      </m:r>
                      <m:r>
                        <m:rPr>
                          <m:nor/>
                        </m:rPr>
                        <a:rPr lang="en-US" sz="4000" smtClean="0">
                          <a:latin typeface="Arial" panose="020B0604020202020204" pitchFamily="34" charset="0"/>
                          <a:ea typeface="Malgun Gothic" panose="020B0503020000020004" pitchFamily="34" charset="-127"/>
                          <a:cs typeface="Arial" panose="020B0604020202020204" pitchFamily="34" charset="0"/>
                        </a:rPr>
                        <m:t>u</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ta</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ó </m:t>
                      </m:r>
                      <m:r>
                        <a:rPr lang="en-US" sz="4000" i="1">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latin typeface="Cambria Math" panose="02040503050406030204" pitchFamily="18" charset="0"/>
                          <a:ea typeface="Malgun Gothic" panose="020B0503020000020004" pitchFamily="34" charset="-127"/>
                          <a:cs typeface="Times New Roman" panose="02020603050405020304" pitchFamily="18" charset="0"/>
                        </a:rPr>
                        <m:t>=−2;</m:t>
                      </m:r>
                      <m:r>
                        <a:rPr lang="en-US" sz="4000" i="1">
                          <a:latin typeface="Cambria Math" panose="02040503050406030204" pitchFamily="18" charset="0"/>
                          <a:ea typeface="Malgun Gothic" panose="020B0503020000020004" pitchFamily="34" charset="-127"/>
                          <a:cs typeface="Times New Roman" panose="02020603050405020304" pitchFamily="18" charset="0"/>
                        </a:rPr>
                        <m:t>𝑏</m:t>
                      </m:r>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5</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m:t>
                      </m:r>
                      <m:r>
                        <a:rPr lang="en-US" sz="4000" i="1">
                          <a:latin typeface="Cambria Math" panose="02040503050406030204" pitchFamily="18" charset="0"/>
                          <a:ea typeface="Malgun Gothic" panose="020B0503020000020004" pitchFamily="34" charset="-127"/>
                          <a:cs typeface="Times New Roman" panose="02020603050405020304" pitchFamily="18" charset="0"/>
                        </a:rPr>
                        <m:t>𝑐</m:t>
                      </m:r>
                      <m:r>
                        <a:rPr lang="en-US" sz="4000" i="1">
                          <a:latin typeface="Cambria Math" panose="02040503050406030204" pitchFamily="18" charset="0"/>
                          <a:ea typeface="Malgun Gothic" panose="020B0503020000020004" pitchFamily="34" charset="-127"/>
                          <a:cs typeface="Times New Roman" panose="02020603050405020304" pitchFamily="18" charset="0"/>
                        </a:rPr>
                        <m:t>=−3</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v</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left"/>
                    </m:oMathParaPr>
                    <m:oMath xmlns:m="http://schemas.openxmlformats.org/officeDocument/2006/math">
                      <m:r>
                        <m:rPr>
                          <m:nor/>
                        </m:rPr>
                        <a:rPr lang="en-US" sz="4000" kern="0">
                          <a:latin typeface="Arial" panose="020B0604020202020204" pitchFamily="34" charset="0"/>
                          <a:ea typeface="Malgun Gothic" panose="020B0503020000020004" pitchFamily="34" charset="-127"/>
                          <a:cs typeface="Arial" panose="020B0604020202020204" pitchFamily="34" charset="0"/>
                        </a:rPr>
                        <m:t>Ph</m:t>
                      </m:r>
                      <m:r>
                        <m:rPr>
                          <m:nor/>
                        </m:rPr>
                        <a:rPr lang="en-US" sz="4000" kern="0">
                          <a:latin typeface="Arial" panose="020B0604020202020204" pitchFamily="34" charset="0"/>
                          <a:ea typeface="Malgun Gothic" panose="020B0503020000020004" pitchFamily="34" charset="-127"/>
                          <a:cs typeface="Arial" panose="020B0604020202020204" pitchFamily="34" charset="0"/>
                        </a:rPr>
                        <m:t>ươ</m:t>
                      </m:r>
                      <m:r>
                        <m:rPr>
                          <m:nor/>
                        </m:rPr>
                        <a:rPr lang="en-US" sz="4000" kern="0">
                          <a:latin typeface="Arial" panose="020B0604020202020204" pitchFamily="34" charset="0"/>
                          <a:ea typeface="Malgun Gothic" panose="020B0503020000020004" pitchFamily="34" charset="-127"/>
                          <a:cs typeface="Arial" panose="020B0604020202020204" pitchFamily="34" charset="0"/>
                        </a:rPr>
                        <m:t>ng</m:t>
                      </m:r>
                      <m:r>
                        <m:rPr>
                          <m:nor/>
                        </m:rPr>
                        <a:rPr lang="en-US" sz="4000" kern="0">
                          <a:latin typeface="Arial" panose="020B0604020202020204" pitchFamily="34" charset="0"/>
                          <a:ea typeface="Malgun Gothic" panose="020B0503020000020004" pitchFamily="34" charset="-127"/>
                          <a:cs typeface="Arial" panose="020B0604020202020204" pitchFamily="34" charset="0"/>
                        </a:rPr>
                        <m:t> </m:t>
                      </m:r>
                      <m:r>
                        <m:rPr>
                          <m:nor/>
                        </m:rPr>
                        <a:rPr lang="en-US" sz="4000" kern="0">
                          <a:latin typeface="Arial" panose="020B0604020202020204" pitchFamily="34" charset="0"/>
                          <a:ea typeface="Malgun Gothic" panose="020B0503020000020004" pitchFamily="34" charset="-127"/>
                          <a:cs typeface="Arial" panose="020B0604020202020204" pitchFamily="34" charset="0"/>
                        </a:rPr>
                        <m:t>tr</m:t>
                      </m:r>
                      <m:r>
                        <m:rPr>
                          <m:nor/>
                        </m:rPr>
                        <a:rPr lang="en-US" sz="4000" kern="0">
                          <a:latin typeface="Arial" panose="020B0604020202020204" pitchFamily="34" charset="0"/>
                          <a:ea typeface="Malgun Gothic" panose="020B0503020000020004" pitchFamily="34" charset="-127"/>
                          <a:cs typeface="Arial" panose="020B0604020202020204" pitchFamily="34" charset="0"/>
                        </a:rPr>
                        <m:t>ì</m:t>
                      </m:r>
                      <m:r>
                        <m:rPr>
                          <m:nor/>
                        </m:rPr>
                        <a:rPr lang="en-US" sz="4000" kern="0">
                          <a:latin typeface="Arial" panose="020B0604020202020204" pitchFamily="34" charset="0"/>
                          <a:ea typeface="Malgun Gothic" panose="020B0503020000020004" pitchFamily="34" charset="-127"/>
                          <a:cs typeface="Arial" panose="020B0604020202020204" pitchFamily="34" charset="0"/>
                        </a:rPr>
                        <m:t>nh</m:t>
                      </m:r>
                      <m:r>
                        <m:rPr>
                          <m:nor/>
                        </m:rPr>
                        <a:rPr lang="en-US" sz="4000" kern="0">
                          <a:latin typeface="Arial" panose="020B0604020202020204" pitchFamily="34" charset="0"/>
                          <a:ea typeface="Malgun Gothic" panose="020B0503020000020004" pitchFamily="34" charset="-127"/>
                          <a:cs typeface="Arial" panose="020B0604020202020204" pitchFamily="34" charset="0"/>
                        </a:rPr>
                        <m:t> </m:t>
                      </m:r>
                      <m:r>
                        <m:rPr>
                          <m:nor/>
                        </m:rPr>
                        <a:rPr lang="en-US" sz="4000" kern="0">
                          <a:latin typeface="Arial" panose="020B0604020202020204" pitchFamily="34" charset="0"/>
                          <a:ea typeface="Malgun Gothic" panose="020B0503020000020004" pitchFamily="34" charset="-127"/>
                          <a:cs typeface="Arial" panose="020B0604020202020204" pitchFamily="34" charset="0"/>
                        </a:rPr>
                        <m:t>m</m:t>
                      </m:r>
                      <m:r>
                        <m:rPr>
                          <m:nor/>
                        </m:rPr>
                        <a:rPr lang="en-US" sz="4000" kern="0">
                          <a:latin typeface="Arial" panose="020B0604020202020204" pitchFamily="34" charset="0"/>
                          <a:ea typeface="Malgun Gothic" panose="020B0503020000020004" pitchFamily="34" charset="-127"/>
                          <a:cs typeface="Arial" panose="020B0604020202020204" pitchFamily="34" charset="0"/>
                        </a:rPr>
                        <m:t>ặ</m:t>
                      </m:r>
                      <m:r>
                        <m:rPr>
                          <m:nor/>
                        </m:rPr>
                        <a:rPr lang="en-US" sz="4000" kern="0">
                          <a:latin typeface="Arial" panose="020B0604020202020204" pitchFamily="34" charset="0"/>
                          <a:ea typeface="Malgun Gothic" panose="020B0503020000020004" pitchFamily="34" charset="-127"/>
                          <a:cs typeface="Arial" panose="020B0604020202020204" pitchFamily="34" charset="0"/>
                        </a:rPr>
                        <m:t>t</m:t>
                      </m:r>
                      <m:r>
                        <m:rPr>
                          <m:nor/>
                        </m:rPr>
                        <a:rPr lang="en-US" sz="4000" kern="0">
                          <a:latin typeface="Arial" panose="020B0604020202020204" pitchFamily="34" charset="0"/>
                          <a:ea typeface="Malgun Gothic" panose="020B0503020000020004" pitchFamily="34" charset="-127"/>
                          <a:cs typeface="Arial" panose="020B0604020202020204" pitchFamily="34" charset="0"/>
                        </a:rPr>
                        <m:t> </m:t>
                      </m:r>
                      <m:r>
                        <m:rPr>
                          <m:nor/>
                        </m:rPr>
                        <a:rPr lang="en-US" sz="4000" kern="0">
                          <a:latin typeface="Arial" panose="020B0604020202020204" pitchFamily="34" charset="0"/>
                          <a:ea typeface="Malgun Gothic" panose="020B0503020000020004" pitchFamily="34" charset="-127"/>
                          <a:cs typeface="Arial" panose="020B0604020202020204" pitchFamily="34" charset="0"/>
                        </a:rPr>
                        <m:t>c</m:t>
                      </m:r>
                      <m:r>
                        <m:rPr>
                          <m:nor/>
                        </m:rPr>
                        <a:rPr lang="en-US" sz="4000" kern="0">
                          <a:latin typeface="Arial" panose="020B0604020202020204" pitchFamily="34" charset="0"/>
                          <a:ea typeface="Malgun Gothic" panose="020B0503020000020004" pitchFamily="34" charset="-127"/>
                          <a:cs typeface="Arial" panose="020B0604020202020204" pitchFamily="34" charset="0"/>
                        </a:rPr>
                        <m:t>ầ</m:t>
                      </m:r>
                      <m:r>
                        <m:rPr>
                          <m:nor/>
                        </m:rPr>
                        <a:rPr lang="en-US" sz="4000" kern="0">
                          <a:latin typeface="Arial" panose="020B0604020202020204" pitchFamily="34" charset="0"/>
                          <a:ea typeface="Malgun Gothic" panose="020B0503020000020004" pitchFamily="34" charset="-127"/>
                          <a:cs typeface="Arial" panose="020B0604020202020204" pitchFamily="34" charset="0"/>
                        </a:rPr>
                        <m:t>u</m:t>
                      </m:r>
                      <m:r>
                        <m:rPr>
                          <m:nor/>
                        </m:rPr>
                        <a:rPr lang="en-US" sz="4000" kern="0">
                          <a:latin typeface="Arial" panose="020B0604020202020204" pitchFamily="34" charset="0"/>
                          <a:ea typeface="Malgun Gothic" panose="020B0503020000020004" pitchFamily="34" charset="-127"/>
                          <a:cs typeface="Arial" panose="020B0604020202020204" pitchFamily="34" charset="0"/>
                        </a:rPr>
                        <m:t> </m:t>
                      </m:r>
                      <m:d>
                        <m:dPr>
                          <m:ctrlPr>
                            <a:rPr lang="en-US" sz="4000" i="1" kern="0">
                              <a:latin typeface="Cambria Math" panose="02040503050406030204" pitchFamily="18" charset="0"/>
                              <a:ea typeface="Malgun Gothic" panose="020B0503020000020004" pitchFamily="34" charset="-127"/>
                              <a:cs typeface="Arial" panose="020B0604020202020204" pitchFamily="34" charset="0"/>
                            </a:rPr>
                          </m:ctrlPr>
                        </m:dPr>
                        <m:e>
                          <m:r>
                            <a:rPr lang="en-US" sz="4000" i="1" kern="0">
                              <a:latin typeface="Cambria Math" panose="02040503050406030204" pitchFamily="18" charset="0"/>
                              <a:ea typeface="Malgun Gothic" panose="020B0503020000020004" pitchFamily="34" charset="-127"/>
                              <a:cs typeface="Times New Roman" panose="02020603050405020304" pitchFamily="18" charset="0"/>
                            </a:rPr>
                            <m:t>𝑆</m:t>
                          </m:r>
                        </m:e>
                      </m:d>
                      <m:r>
                        <m:rPr>
                          <m:nor/>
                        </m:rPr>
                        <a:rPr lang="en-US" sz="4000" kern="0">
                          <a:latin typeface="Arial" panose="020B0604020202020204" pitchFamily="34" charset="0"/>
                          <a:ea typeface="Malgun Gothic" panose="020B0503020000020004" pitchFamily="34" charset="-127"/>
                          <a:cs typeface="Arial" panose="020B0604020202020204" pitchFamily="34" charset="0"/>
                        </a:rPr>
                        <m:t> </m:t>
                      </m:r>
                      <m:r>
                        <m:rPr>
                          <m:nor/>
                        </m:rPr>
                        <a:rPr lang="en-US" sz="4000" kern="0">
                          <a:latin typeface="Arial" panose="020B0604020202020204" pitchFamily="34" charset="0"/>
                          <a:ea typeface="Malgun Gothic" panose="020B0503020000020004" pitchFamily="34" charset="-127"/>
                          <a:cs typeface="Arial" panose="020B0604020202020204" pitchFamily="34" charset="0"/>
                        </a:rPr>
                        <m:t>c</m:t>
                      </m:r>
                      <m:r>
                        <m:rPr>
                          <m:nor/>
                        </m:rPr>
                        <a:rPr lang="en-US" sz="4000" kern="0">
                          <a:latin typeface="Arial" panose="020B0604020202020204" pitchFamily="34" charset="0"/>
                          <a:ea typeface="Malgun Gothic" panose="020B0503020000020004" pitchFamily="34" charset="-127"/>
                          <a:cs typeface="Arial" panose="020B0604020202020204" pitchFamily="34" charset="0"/>
                        </a:rPr>
                        <m:t>ó </m:t>
                      </m:r>
                      <m:r>
                        <m:rPr>
                          <m:nor/>
                        </m:rPr>
                        <a:rPr lang="en-US" sz="4000" kern="0">
                          <a:latin typeface="Arial" panose="020B0604020202020204" pitchFamily="34" charset="0"/>
                          <a:ea typeface="Malgun Gothic" panose="020B0503020000020004" pitchFamily="34" charset="-127"/>
                          <a:cs typeface="Arial" panose="020B0604020202020204" pitchFamily="34" charset="0"/>
                        </a:rPr>
                        <m:t>t</m:t>
                      </m:r>
                      <m:r>
                        <m:rPr>
                          <m:nor/>
                        </m:rPr>
                        <a:rPr lang="en-US" sz="4000" kern="0">
                          <a:latin typeface="Arial" panose="020B0604020202020204" pitchFamily="34" charset="0"/>
                          <a:ea typeface="Malgun Gothic" panose="020B0503020000020004" pitchFamily="34" charset="-127"/>
                          <a:cs typeface="Arial" panose="020B0604020202020204" pitchFamily="34" charset="0"/>
                        </a:rPr>
                        <m:t>â</m:t>
                      </m:r>
                      <m:r>
                        <m:rPr>
                          <m:nor/>
                        </m:rPr>
                        <a:rPr lang="en-US" sz="4000" kern="0">
                          <a:latin typeface="Arial" panose="020B0604020202020204" pitchFamily="34" charset="0"/>
                          <a:ea typeface="Malgun Gothic" panose="020B0503020000020004" pitchFamily="34" charset="-127"/>
                          <a:cs typeface="Arial" panose="020B0604020202020204" pitchFamily="34" charset="0"/>
                        </a:rPr>
                        <m:t>m</m:t>
                      </m:r>
                      <m:r>
                        <a:rPr lang="en-US" sz="4000" b="0" i="1" kern="0" smtClean="0">
                          <a:latin typeface="Cambria Math" panose="02040503050406030204" pitchFamily="18" charset="0"/>
                          <a:ea typeface="Malgun Gothic" panose="020B0503020000020004" pitchFamily="34" charset="-127"/>
                          <a:cs typeface="Arial" panose="020B0604020202020204" pitchFamily="34" charset="0"/>
                        </a:rPr>
                        <m:t> </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𝐼</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;−3</m:t>
                          </m:r>
                        </m:e>
                      </m:d>
                    </m:oMath>
                  </m:oMathPara>
                </a14:m>
                <a:endParaRPr lang="en-US" sz="4000" i="1" kern="0">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20000"/>
                  </a:lnSpc>
                </a:pPr>
                <a14:m>
                  <m:oMathPara xmlns:m="http://schemas.openxmlformats.org/officeDocument/2006/math">
                    <m:oMathParaPr>
                      <m:jc m:val="centerGroup"/>
                    </m:oMathParaPr>
                    <m:oMath xmlns:m="http://schemas.openxmlformats.org/officeDocument/2006/math">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25</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4</m:t>
                              </m:r>
                            </m:den>
                          </m:f>
                        </m:e>
                      </m:rad>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13</m:t>
                          </m:r>
                        </m:e>
                      </m:rad>
                      <m:r>
                        <a:rPr lang="en-US" sz="4000" b="0" i="0" kern="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577515" y="4840215"/>
                <a:ext cx="17229598" cy="53324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629534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animEffect transition="in" filter="wipe(up)">
                                      <p:cBhvr>
                                        <p:cTn id="19" dur="500"/>
                                        <p:tgtEl>
                                          <p:spTgt spid="8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6">
                                            <p:txEl>
                                              <p:pRg st="1" end="1"/>
                                            </p:txEl>
                                          </p:spTgt>
                                        </p:tgtEl>
                                        <p:attrNameLst>
                                          <p:attrName>style.visibility</p:attrName>
                                        </p:attrNameLst>
                                      </p:cBhvr>
                                      <p:to>
                                        <p:strVal val="visible"/>
                                      </p:to>
                                    </p:set>
                                    <p:animEffect transition="in" filter="wipe(up)">
                                      <p:cBhvr>
                                        <p:cTn id="24" dur="500"/>
                                        <p:tgtEl>
                                          <p:spTgt spid="8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6">
                                            <p:txEl>
                                              <p:pRg st="2" end="2"/>
                                            </p:txEl>
                                          </p:spTgt>
                                        </p:tgtEl>
                                        <p:attrNameLst>
                                          <p:attrName>style.visibility</p:attrName>
                                        </p:attrNameLst>
                                      </p:cBhvr>
                                      <p:to>
                                        <p:strVal val="visible"/>
                                      </p:to>
                                    </p:set>
                                    <p:animEffect transition="in" filter="wipe(up)">
                                      <p:cBhvr>
                                        <p:cTn id="29" dur="500"/>
                                        <p:tgtEl>
                                          <p:spTgt spid="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5" name="Group 75"/>
          <p:cNvGrpSpPr/>
          <p:nvPr/>
        </p:nvGrpSpPr>
        <p:grpSpPr>
          <a:xfrm>
            <a:off x="10728334" y="20150"/>
            <a:ext cx="7559738" cy="5123372"/>
            <a:chOff x="0" y="0"/>
            <a:chExt cx="10079651" cy="6831163"/>
          </a:xfrm>
        </p:grpSpPr>
        <p:sp>
          <p:nvSpPr>
            <p:cNvPr id="76" name="Freeform 76"/>
            <p:cNvSpPr/>
            <p:nvPr/>
          </p:nvSpPr>
          <p:spPr>
            <a:xfrm>
              <a:off x="0" y="0"/>
              <a:ext cx="10079609" cy="6830822"/>
            </a:xfrm>
            <a:custGeom>
              <a:avLst/>
              <a:gdLst/>
              <a:ahLst/>
              <a:cxnLst/>
              <a:rect l="l" t="t" r="r" b="b"/>
              <a:pathLst>
                <a:path w="10079609" h="6830822">
                  <a:moveTo>
                    <a:pt x="3118739" y="0"/>
                  </a:moveTo>
                  <a:lnTo>
                    <a:pt x="0" y="3312033"/>
                  </a:lnTo>
                  <a:lnTo>
                    <a:pt x="3645535" y="6830822"/>
                  </a:lnTo>
                  <a:lnTo>
                    <a:pt x="1007960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81" name="Freeform 81"/>
          <p:cNvSpPr/>
          <p:nvPr/>
        </p:nvSpPr>
        <p:spPr>
          <a:xfrm rot="16984681">
            <a:off x="13681900" y="-682390"/>
            <a:ext cx="4305045" cy="4202746"/>
          </a:xfrm>
          <a:custGeom>
            <a:avLst/>
            <a:gdLst/>
            <a:ahLst/>
            <a:cxnLst/>
            <a:rect l="l" t="t" r="r" b="b"/>
            <a:pathLst>
              <a:path w="4867400" h="4718000">
                <a:moveTo>
                  <a:pt x="0" y="0"/>
                </a:moveTo>
                <a:lnTo>
                  <a:pt x="4867400" y="0"/>
                </a:lnTo>
                <a:lnTo>
                  <a:pt x="4867400" y="4718000"/>
                </a:lnTo>
                <a:lnTo>
                  <a:pt x="0" y="4718000"/>
                </a:lnTo>
                <a:lnTo>
                  <a:pt x="0" y="0"/>
                </a:lnTo>
                <a:close/>
              </a:path>
            </a:pathLst>
          </a:custGeom>
          <a:blipFill>
            <a:blip r:embed="rId3"/>
            <a:stretch>
              <a:fillRect/>
            </a:stretch>
          </a:blipFill>
        </p:spPr>
      </p:sp>
      <p:sp>
        <p:nvSpPr>
          <p:cNvPr id="82" name="Rectangle 81"/>
          <p:cNvSpPr/>
          <p:nvPr/>
        </p:nvSpPr>
        <p:spPr>
          <a:xfrm>
            <a:off x="838200" y="315903"/>
            <a:ext cx="16230600" cy="9094797"/>
          </a:xfrm>
          <a:prstGeom prst="rect">
            <a:avLst/>
          </a:prstGeom>
        </p:spPr>
        <p:txBody>
          <a:bodyPr wrap="square">
            <a:spAutoFit/>
          </a:bodyPr>
          <a:lstStyle/>
          <a:p>
            <a:pPr marL="0" marR="0" lvl="0" indent="0" defTabSz="914400" rtl="0" eaLnBrk="1" fontAlgn="auto" latinLnBrk="0" hangingPunct="1">
              <a:lnSpc>
                <a:spcPct val="150000"/>
              </a:lnSpc>
              <a:spcBef>
                <a:spcPts val="600"/>
              </a:spcBef>
              <a:spcAft>
                <a:spcPts val="600"/>
              </a:spcAft>
              <a:buClrTx/>
              <a:buSzTx/>
              <a:buFontTx/>
              <a:buNone/>
              <a:tabLst/>
              <a:defRPr/>
            </a:pPr>
            <a:r>
              <a:rPr kumimoji="0" lang="en-US" sz="13000" b="1" i="0" u="none" strike="noStrike" kern="1200" cap="none" spc="0" normalizeH="0" baseline="0" noProof="0">
                <a:ln>
                  <a:noFill/>
                </a:ln>
                <a:solidFill>
                  <a:srgbClr val="52007E"/>
                </a:solidFill>
                <a:effectLst/>
                <a:uLnTx/>
                <a:uFillTx/>
                <a:latin typeface="Arial" panose="020B0604020202020204" pitchFamily="34" charset="0"/>
                <a:ea typeface="Calibri" panose="020F0502020204030204" pitchFamily="34" charset="0"/>
                <a:cs typeface="Arial" panose="020B0604020202020204" pitchFamily="34" charset="0"/>
              </a:rPr>
              <a:t>2. </a:t>
            </a:r>
          </a:p>
          <a:p>
            <a:pPr marL="0" marR="0" lvl="0" indent="0" defTabSz="914400" rtl="0" eaLnBrk="1" fontAlgn="auto" latinLnBrk="0" hangingPunct="1">
              <a:lnSpc>
                <a:spcPct val="150000"/>
              </a:lnSpc>
              <a:spcBef>
                <a:spcPts val="600"/>
              </a:spcBef>
              <a:spcAft>
                <a:spcPts val="600"/>
              </a:spcAft>
              <a:buClrTx/>
              <a:buSzTx/>
              <a:buFontTx/>
              <a:buNone/>
              <a:tabLst/>
              <a:defRPr/>
            </a:pPr>
            <a:r>
              <a:rPr lang="vi-VN" sz="8000" b="1" spc="230">
                <a:solidFill>
                  <a:srgbClr val="FF3890"/>
                </a:solidFill>
                <a:ea typeface="Calibri" panose="020F0502020204030204" pitchFamily="34" charset="0"/>
                <a:cs typeface="Arial" panose="020B0604020202020204" pitchFamily="34" charset="0"/>
              </a:rPr>
              <a:t>MỘT SỐ ỨNG DỤNG CỦA</a:t>
            </a:r>
            <a:endParaRPr lang="en-US" sz="8000" b="1" spc="230">
              <a:solidFill>
                <a:srgbClr val="FF3890"/>
              </a:solidFill>
              <a:ea typeface="Calibri" panose="020F0502020204030204" pitchFamily="34" charset="0"/>
              <a:cs typeface="Arial" panose="020B0604020202020204" pitchFamily="34" charset="0"/>
            </a:endParaRPr>
          </a:p>
          <a:p>
            <a:pPr marL="0" marR="0" lvl="0" indent="0" defTabSz="914400" rtl="0" eaLnBrk="1" fontAlgn="auto" latinLnBrk="0" hangingPunct="1">
              <a:lnSpc>
                <a:spcPct val="150000"/>
              </a:lnSpc>
              <a:spcBef>
                <a:spcPts val="600"/>
              </a:spcBef>
              <a:spcAft>
                <a:spcPts val="600"/>
              </a:spcAft>
              <a:buClrTx/>
              <a:buSzTx/>
              <a:buFontTx/>
              <a:buNone/>
              <a:tabLst/>
              <a:defRPr/>
            </a:pPr>
            <a:r>
              <a:rPr lang="vi-VN" sz="8000" b="1">
                <a:solidFill>
                  <a:srgbClr val="FF3890"/>
                </a:solidFill>
                <a:ea typeface="Calibri" panose="020F0502020204030204" pitchFamily="34" charset="0"/>
                <a:cs typeface="Arial" panose="020B0604020202020204" pitchFamily="34" charset="0"/>
              </a:rPr>
              <a:t>PHƯƠNG TRÌNH MẶT CẦU</a:t>
            </a:r>
            <a:endParaRPr lang="en-US" sz="8000" b="1">
              <a:solidFill>
                <a:srgbClr val="FF3890"/>
              </a:solidFill>
              <a:ea typeface="Calibri" panose="020F0502020204030204" pitchFamily="34" charset="0"/>
              <a:cs typeface="Arial" panose="020B0604020202020204" pitchFamily="34" charset="0"/>
            </a:endParaRPr>
          </a:p>
          <a:p>
            <a:pPr marL="0" marR="0" lvl="0" indent="0" defTabSz="914400" rtl="0" eaLnBrk="1" fontAlgn="auto" latinLnBrk="0" hangingPunct="1">
              <a:lnSpc>
                <a:spcPct val="150000"/>
              </a:lnSpc>
              <a:spcBef>
                <a:spcPts val="600"/>
              </a:spcBef>
              <a:spcAft>
                <a:spcPts val="600"/>
              </a:spcAft>
              <a:buClrTx/>
              <a:buSzTx/>
              <a:buFontTx/>
              <a:buNone/>
              <a:tabLst/>
              <a:defRPr/>
            </a:pPr>
            <a:r>
              <a:rPr lang="vi-VN" sz="8000" b="1">
                <a:solidFill>
                  <a:srgbClr val="FF3890"/>
                </a:solidFill>
                <a:ea typeface="Calibri" panose="020F0502020204030204" pitchFamily="34" charset="0"/>
                <a:cs typeface="Arial" panose="020B0604020202020204" pitchFamily="34" charset="0"/>
              </a:rPr>
              <a:t>TRONG THỰC TIỄN</a:t>
            </a:r>
            <a:endParaRPr kumimoji="0" lang="en-US" sz="8000" b="0" i="0" u="none" strike="noStrike" kern="1200" cap="none" spc="0" normalizeH="0" baseline="0" noProof="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4" name="Freeform 74"/>
          <p:cNvSpPr/>
          <p:nvPr/>
        </p:nvSpPr>
        <p:spPr>
          <a:xfrm>
            <a:off x="15735688" y="9382132"/>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3143811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1C0FDDE4-B345-9CEF-46D5-6288E812B092}"/>
                  </a:ext>
                </a:extLst>
              </p:cNvPr>
              <p:cNvSpPr txBox="1"/>
              <p:nvPr/>
            </p:nvSpPr>
            <p:spPr>
              <a:xfrm>
                <a:off x="228600" y="419100"/>
                <a:ext cx="10134600" cy="9325630"/>
              </a:xfrm>
              <a:prstGeom prst="rect">
                <a:avLst/>
              </a:prstGeom>
              <a:noFill/>
            </p:spPr>
            <p:txBody>
              <a:bodyPr wrap="square">
                <a:spAutoFit/>
              </a:bodyPr>
              <a:lstStyle/>
              <a:p>
                <a:pPr marL="571500" indent="-571500" algn="just">
                  <a:lnSpc>
                    <a:spcPct val="150000"/>
                  </a:lnSpc>
                  <a:buFontTx/>
                  <a:buChar char="-"/>
                </a:pPr>
                <a:r>
                  <a:rPr lang="en-US" sz="4000">
                    <a:latin typeface="Arial" panose="020B0604020202020204" pitchFamily="34" charset="0"/>
                    <a:ea typeface="Calibri" panose="020F0502020204030204" pitchFamily="34" charset="0"/>
                    <a:cs typeface="Arial" panose="020B0604020202020204" pitchFamily="34" charset="0"/>
                  </a:rPr>
                  <a:t>Trong bài học này, ta xét Trái Đất trong không gian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với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tâm Trái Đất, tia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chứa giao điểm của kinh tuyến gốc và xích đạo, tia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chứa điểm cực Bắc N, tia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𝑂𝑦</m:t>
                    </m:r>
                  </m:oMath>
                </a14:m>
                <a:r>
                  <a:rPr lang="en-US" sz="4000">
                    <a:effectLst/>
                    <a:latin typeface="Arial" panose="020B0604020202020204" pitchFamily="34" charset="0"/>
                    <a:ea typeface="Malgun Gothic" panose="020B0503020000020004" pitchFamily="34" charset="-127"/>
                    <a:cs typeface="Arial" panose="020B0604020202020204" pitchFamily="34" charset="0"/>
                  </a:rPr>
                  <a:t> giao xích đạo tại điểm thuộc bán cầu Đông, 1 đơn vị dài trong không gian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tương ứng với 6 371 km trên thực tế. Như vậy, trong không gian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bề mặt Trái Đất có phương trình: </a:t>
                </a:r>
              </a:p>
              <a:p>
                <a:pPr algn="ctr">
                  <a:lnSpc>
                    <a:spcPct val="150000"/>
                  </a:lnSpc>
                </a:pP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3" name="TextBox 92">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28600" y="419100"/>
                <a:ext cx="10134600" cy="9325630"/>
              </a:xfrm>
              <a:prstGeom prst="rect">
                <a:avLst/>
              </a:prstGeom>
              <a:blipFill>
                <a:blip r:embed="rId3"/>
                <a:stretch>
                  <a:fillRect l="-1925" r="-2106" b="-65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20400" y="800100"/>
            <a:ext cx="7157403" cy="6806836"/>
          </a:xfrm>
          <a:prstGeom prst="rect">
            <a:avLst/>
          </a:prstGeom>
        </p:spPr>
      </p:pic>
      <p:pic>
        <p:nvPicPr>
          <p:cNvPr id="8" name="Google Shape;184;p2"/>
          <p:cNvPicPr preferRelativeResize="0"/>
          <p:nvPr/>
        </p:nvPicPr>
        <p:blipFill rotWithShape="1">
          <a:blip r:embed="rId6">
            <a:alphaModFix/>
          </a:blip>
          <a:srcRect/>
          <a:stretch/>
        </p:blipFill>
        <p:spPr>
          <a:xfrm>
            <a:off x="15440670" y="9409417"/>
            <a:ext cx="2537133" cy="610883"/>
          </a:xfrm>
          <a:prstGeom prst="rect">
            <a:avLst/>
          </a:prstGeom>
          <a:noFill/>
          <a:ln>
            <a:noFill/>
          </a:ln>
        </p:spPr>
      </p:pic>
    </p:spTree>
    <p:extLst>
      <p:ext uri="{BB962C8B-B14F-4D97-AF65-F5344CB8AC3E}">
        <p14:creationId xmlns:p14="http://schemas.microsoft.com/office/powerpoint/2010/main" val="286144660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1C0FDDE4-B345-9CEF-46D5-6288E812B092}"/>
                  </a:ext>
                </a:extLst>
              </p:cNvPr>
              <p:cNvSpPr txBox="1"/>
              <p:nvPr/>
            </p:nvSpPr>
            <p:spPr>
              <a:xfrm>
                <a:off x="304800" y="419100"/>
                <a:ext cx="9829800" cy="951933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1200"/>
                  </a:spcBef>
                  <a:spcAft>
                    <a:spcPts val="1200"/>
                  </a:spcAft>
                  <a:buClrTx/>
                  <a:buSzTx/>
                  <a:buFontTx/>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Nếu biết vĩ độ và kinh độ của một vị trí trên mặt trái đất thì tọa độ của nó trong không gian cũng dễ dàng được xác định và ngược lại.</a:t>
                </a:r>
              </a:p>
              <a:p>
                <a:pPr marL="571500" marR="0" lvl="0" indent="-571500" algn="just" defTabSz="914400" rtl="0" eaLnBrk="1" fontAlgn="auto" latinLnBrk="0" hangingPunct="1">
                  <a:lnSpc>
                    <a:spcPct val="150000"/>
                  </a:lnSpc>
                  <a:spcBef>
                    <a:spcPts val="1200"/>
                  </a:spcBef>
                  <a:spcAft>
                    <a:spcPts val="1200"/>
                  </a:spcAft>
                  <a:buClrTx/>
                  <a:buSzTx/>
                  <a:buFontTx/>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 cách giữa hai vị trí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𝑄</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trên bề mặt Trái Đất là độ dài cung nhỏ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𝑃𝑄</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của đường tròn có tâm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và đi qua hai điểm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𝑄</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Cung tròn nói trên là đường đi ngắn nhất trên bề mặt Trái Đất từ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đến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𝑄</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p>
            </p:txBody>
          </p:sp>
        </mc:Choice>
        <mc:Fallback xmlns="">
          <p:sp>
            <p:nvSpPr>
              <p:cNvPr id="93" name="TextBox 92">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04800" y="419100"/>
                <a:ext cx="9829800" cy="9519337"/>
              </a:xfrm>
              <a:prstGeom prst="rect">
                <a:avLst/>
              </a:prstGeom>
              <a:blipFill>
                <a:blip r:embed="rId3"/>
                <a:stretch>
                  <a:fillRect l="-1984" r="-2108" b="-1858"/>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20400" y="800100"/>
            <a:ext cx="7157403" cy="6806836"/>
          </a:xfrm>
          <a:prstGeom prst="rect">
            <a:avLst/>
          </a:prstGeom>
        </p:spPr>
      </p:pic>
    </p:spTree>
    <p:extLst>
      <p:ext uri="{BB962C8B-B14F-4D97-AF65-F5344CB8AC3E}">
        <p14:creationId xmlns:p14="http://schemas.microsoft.com/office/powerpoint/2010/main" val="47680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C0FDDE4-B345-9CEF-46D5-6288E812B092}"/>
                  </a:ext>
                </a:extLst>
              </p:cNvPr>
              <p:cNvSpPr txBox="1"/>
              <p:nvPr/>
            </p:nvSpPr>
            <p:spPr>
              <a:xfrm>
                <a:off x="216567" y="114300"/>
                <a:ext cx="17830801" cy="3046988"/>
              </a:xfrm>
              <a:prstGeom prst="rect">
                <a:avLst/>
              </a:prstGeom>
              <a:noFill/>
            </p:spPr>
            <p:txBody>
              <a:bodyPr wrap="square">
                <a:spAutoFit/>
              </a:bodyPr>
              <a:lstStyle/>
              <a:p>
                <a:pPr lvl="0" algn="just" defTabSz="1828800">
                  <a:lnSpc>
                    <a:spcPct val="160000"/>
                  </a:lnSpc>
                  <a:buClr>
                    <a:srgbClr val="000000"/>
                  </a:buClr>
                  <a:defRPr/>
                </a:pPr>
                <a:r>
                  <a:rPr kumimoji="0" lang="nl-NL" sz="4000" b="1" i="0" u="none" strike="noStrike" kern="0" cap="none" spc="0" normalizeH="0" baseline="0" noProof="0">
                    <a:ln>
                      <a:noFill/>
                    </a:ln>
                    <a:solidFill>
                      <a:prstClr val="white"/>
                    </a:solidFill>
                    <a:effectLst/>
                    <a:highlight>
                      <a:srgbClr val="0000FF"/>
                    </a:highlight>
                    <a:uLnTx/>
                    <a:uFillTx/>
                    <a:latin typeface="Arial" panose="020B0604020202020204" pitchFamily="34" charset="0"/>
                    <a:ea typeface="Calibri" panose="020F0502020204030204" pitchFamily="34" charset="0"/>
                    <a:cs typeface="Arial" panose="020B0604020202020204" pitchFamily="34" charset="0"/>
                  </a:rPr>
                  <a:t>Ví dụ 5:</a:t>
                </a:r>
                <a:r>
                  <a:rPr kumimoji="0" lang="nl-NL"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Biết rằng nếu vị trí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𝑀</m:t>
                    </m:r>
                  </m:oMath>
                </a14:m>
                <a:r>
                  <a:rPr lang="vi-VN" sz="4000" kern="0">
                    <a:solidFill>
                      <a:srgbClr val="000000"/>
                    </a:solidFill>
                    <a:latin typeface="Arial"/>
                    <a:cs typeface="Arial"/>
                    <a:sym typeface="Arial"/>
                  </a:rPr>
                  <a:t> có vĩ độ và kinh độ tương ứng là </a:t>
                </a:r>
                <a14:m>
                  <m:oMath xmlns:m="http://schemas.openxmlformats.org/officeDocument/2006/math">
                    <m:r>
                      <a:rPr lang="vi-VN" sz="4000" i="1" kern="0" smtClean="0">
                        <a:solidFill>
                          <a:srgbClr val="000000"/>
                        </a:solidFill>
                        <a:latin typeface="Cambria Math" panose="02040503050406030204" pitchFamily="18" charset="0"/>
                        <a:ea typeface="Cambria Math" panose="02040503050406030204" pitchFamily="18" charset="0"/>
                        <a:cs typeface="Arial"/>
                        <a:sym typeface="Arial"/>
                      </a:rPr>
                      <m:t>𝛼</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𝑁</m:t>
                    </m:r>
                    <m:r>
                      <a:rPr lang="vi-VN" sz="400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ea typeface="Cambria Math" panose="02040503050406030204" pitchFamily="18" charset="0"/>
                        <a:cs typeface="Arial"/>
                        <a:sym typeface="Arial"/>
                      </a:rPr>
                      <m:t>𝛽</m:t>
                    </m:r>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𝐸</m:t>
                    </m:r>
                  </m:oMath>
                </a14:m>
                <a:r>
                  <a:rPr lang="en-US" sz="4000" kern="0">
                    <a:solidFill>
                      <a:srgbClr val="000000"/>
                    </a:solidFill>
                    <a:latin typeface="Arial"/>
                    <a:cs typeface="Arial"/>
                    <a:sym typeface="Arial"/>
                  </a:rPr>
                  <a:t>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(0&lt;</m:t>
                    </m:r>
                    <m:r>
                      <a:rPr lang="vi-VN" sz="4000" i="1" kern="0">
                        <a:solidFill>
                          <a:srgbClr val="000000"/>
                        </a:solidFill>
                        <a:latin typeface="Cambria Math" panose="02040503050406030204" pitchFamily="18" charset="0"/>
                        <a:ea typeface="Cambria Math" panose="02040503050406030204" pitchFamily="18" charset="0"/>
                        <a:cs typeface="Arial"/>
                        <a:sym typeface="Arial"/>
                      </a:rPr>
                      <m:t>𝛼</m:t>
                    </m:r>
                    <m:r>
                      <a:rPr lang="vi-VN" sz="4000" i="1" kern="0" smtClean="0">
                        <a:solidFill>
                          <a:srgbClr val="000000"/>
                        </a:solidFill>
                        <a:latin typeface="Cambria Math" panose="02040503050406030204" pitchFamily="18" charset="0"/>
                        <a:cs typeface="Arial"/>
                        <a:sym typeface="Arial"/>
                      </a:rPr>
                      <m:t>&lt;90,</m:t>
                    </m:r>
                    <m:r>
                      <a:rPr lang="en-US" sz="4000" b="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0&lt;</m:t>
                    </m:r>
                    <m:r>
                      <a:rPr lang="vi-VN" sz="4000" i="1" kern="0">
                        <a:solidFill>
                          <a:srgbClr val="000000"/>
                        </a:solidFill>
                        <a:latin typeface="Cambria Math" panose="02040503050406030204" pitchFamily="18" charset="0"/>
                        <a:ea typeface="Cambria Math" panose="02040503050406030204" pitchFamily="18" charset="0"/>
                        <a:cs typeface="Arial"/>
                        <a:sym typeface="Arial"/>
                      </a:rPr>
                      <m:t>𝛽</m:t>
                    </m:r>
                    <m:r>
                      <a:rPr lang="vi-VN" sz="4000" i="1" kern="0" smtClean="0">
                        <a:solidFill>
                          <a:srgbClr val="000000"/>
                        </a:solidFill>
                        <a:latin typeface="Cambria Math" panose="02040503050406030204" pitchFamily="18" charset="0"/>
                        <a:cs typeface="Arial"/>
                        <a:sym typeface="Arial"/>
                      </a:rPr>
                      <m:t>&lt;90)</m:t>
                    </m:r>
                  </m:oMath>
                </a14:m>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thì có toạ độ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𝑀</m:t>
                    </m:r>
                    <m:r>
                      <a:rPr lang="vi-VN" sz="4000" i="1" kern="0" smtClean="0">
                        <a:solidFill>
                          <a:srgbClr val="000000"/>
                        </a:solidFill>
                        <a:latin typeface="Cambria Math" panose="02040503050406030204" pitchFamily="18" charset="0"/>
                        <a:cs typeface="Arial"/>
                        <a:sym typeface="Arial"/>
                      </a:rPr>
                      <m:t> (</m:t>
                    </m:r>
                    <m:func>
                      <m:funcPr>
                        <m:ctrlPr>
                          <a:rPr lang="vi-VN" sz="4000" i="1" kern="0" smtClean="0">
                            <a:solidFill>
                              <a:srgbClr val="000000"/>
                            </a:solidFill>
                            <a:latin typeface="Cambria Math" panose="02040503050406030204" pitchFamily="18" charset="0"/>
                            <a:cs typeface="Arial"/>
                            <a:sym typeface="Arial"/>
                          </a:rPr>
                        </m:ctrlPr>
                      </m:funcPr>
                      <m:fName>
                        <m:r>
                          <m:rPr>
                            <m:sty m:val="p"/>
                          </m:rPr>
                          <a:rPr lang="vi-VN" sz="4000" i="0" kern="0" smtClean="0">
                            <a:solidFill>
                              <a:srgbClr val="000000"/>
                            </a:solidFill>
                            <a:latin typeface="Cambria Math" panose="02040503050406030204" pitchFamily="18" charset="0"/>
                            <a:cs typeface="Arial"/>
                            <a:sym typeface="Arial"/>
                          </a:rPr>
                          <m:t>cos</m:t>
                        </m:r>
                      </m:fName>
                      <m:e>
                        <m:r>
                          <a:rPr lang="vi-VN" sz="4000" i="1" kern="0">
                            <a:solidFill>
                              <a:srgbClr val="000000"/>
                            </a:solidFill>
                            <a:latin typeface="Cambria Math" panose="02040503050406030204" pitchFamily="18" charset="0"/>
                            <a:ea typeface="Cambria Math" panose="02040503050406030204" pitchFamily="18" charset="0"/>
                            <a:cs typeface="Arial"/>
                            <a:sym typeface="Arial"/>
                          </a:rPr>
                          <m:t>𝛼</m:t>
                        </m:r>
                      </m:e>
                    </m:func>
                    <m:r>
                      <a:rPr lang="vi-VN" sz="4000" i="1" kern="0" smtClean="0">
                        <a:solidFill>
                          <a:srgbClr val="000000"/>
                        </a:solidFill>
                        <a:latin typeface="Cambria Math" panose="02040503050406030204" pitchFamily="18" charset="0"/>
                        <a:cs typeface="Arial"/>
                        <a:sym typeface="Arial"/>
                      </a:rPr>
                      <m:t>°</m:t>
                    </m:r>
                    <m:func>
                      <m:funcPr>
                        <m:ctrlPr>
                          <a:rPr lang="vi-VN" sz="4000" i="1" kern="0" smtClean="0">
                            <a:solidFill>
                              <a:srgbClr val="000000"/>
                            </a:solidFill>
                            <a:latin typeface="Cambria Math" panose="02040503050406030204" pitchFamily="18" charset="0"/>
                            <a:ea typeface="Cambria Math" panose="02040503050406030204" pitchFamily="18" charset="0"/>
                            <a:cs typeface="Arial"/>
                            <a:sym typeface="Arial"/>
                          </a:rPr>
                        </m:ctrlPr>
                      </m:funcPr>
                      <m:fName>
                        <m:r>
                          <m:rPr>
                            <m:sty m:val="p"/>
                          </m:rPr>
                          <a:rPr lang="vi-VN" sz="4000" i="0" kern="0" smtClean="0">
                            <a:solidFill>
                              <a:srgbClr val="000000"/>
                            </a:solidFill>
                            <a:latin typeface="Cambria Math" panose="02040503050406030204" pitchFamily="18" charset="0"/>
                            <a:cs typeface="Arial"/>
                            <a:sym typeface="Arial"/>
                          </a:rPr>
                          <m:t>cos</m:t>
                        </m:r>
                      </m:fName>
                      <m:e>
                        <m:r>
                          <a:rPr lang="vi-VN" sz="4000" i="1" kern="0">
                            <a:solidFill>
                              <a:srgbClr val="000000"/>
                            </a:solidFill>
                            <a:latin typeface="Cambria Math" panose="02040503050406030204" pitchFamily="18" charset="0"/>
                            <a:ea typeface="Cambria Math" panose="02040503050406030204" pitchFamily="18" charset="0"/>
                            <a:cs typeface="Arial"/>
                            <a:sym typeface="Arial"/>
                          </a:rPr>
                          <m:t>𝛽</m:t>
                        </m:r>
                      </m:e>
                    </m:func>
                    <m:r>
                      <a:rPr lang="vi-VN" sz="4000" i="1" kern="0" smtClean="0">
                        <a:solidFill>
                          <a:srgbClr val="000000"/>
                        </a:solidFill>
                        <a:latin typeface="Cambria Math" panose="02040503050406030204" pitchFamily="18" charset="0"/>
                        <a:cs typeface="Arial"/>
                        <a:sym typeface="Arial"/>
                      </a:rPr>
                      <m:t>°; </m:t>
                    </m:r>
                    <m:r>
                      <m:rPr>
                        <m:sty m:val="p"/>
                      </m:rPr>
                      <a:rPr lang="vi-VN" sz="4000" i="1" kern="0" smtClean="0">
                        <a:solidFill>
                          <a:srgbClr val="000000"/>
                        </a:solidFill>
                        <a:latin typeface="Cambria Math" panose="02040503050406030204" pitchFamily="18" charset="0"/>
                        <a:cs typeface="Arial"/>
                        <a:sym typeface="Arial"/>
                      </a:rPr>
                      <m:t>cos</m:t>
                    </m:r>
                    <m:r>
                      <a:rPr lang="vi-VN" sz="4000" i="1" kern="0" smtClea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ea typeface="Cambria Math" panose="02040503050406030204" pitchFamily="18" charset="0"/>
                        <a:cs typeface="Arial"/>
                        <a:sym typeface="Arial"/>
                      </a:rPr>
                      <m:t>𝛼</m:t>
                    </m:r>
                    <m:r>
                      <a:rPr lang="vi-VN" sz="4000" i="1" kern="0" smtClean="0">
                        <a:solidFill>
                          <a:srgbClr val="000000"/>
                        </a:solidFill>
                        <a:latin typeface="Cambria Math" panose="02040503050406030204" pitchFamily="18" charset="0"/>
                        <a:cs typeface="Arial"/>
                        <a:sym typeface="Arial"/>
                      </a:rPr>
                      <m:t>°</m:t>
                    </m:r>
                    <m:r>
                      <m:rPr>
                        <m:sty m:val="p"/>
                      </m:rPr>
                      <a:rPr lang="vi-VN" sz="4000" i="1" kern="0" smtClean="0">
                        <a:solidFill>
                          <a:srgbClr val="000000"/>
                        </a:solidFill>
                        <a:latin typeface="Cambria Math" panose="02040503050406030204" pitchFamily="18" charset="0"/>
                        <a:cs typeface="Arial"/>
                        <a:sym typeface="Arial"/>
                      </a:rPr>
                      <m:t>sin</m:t>
                    </m:r>
                    <m:r>
                      <a:rPr lang="vi-VN" sz="4000" i="1" kern="0">
                        <a:solidFill>
                          <a:srgbClr val="000000"/>
                        </a:solidFill>
                        <a:latin typeface="Cambria Math" panose="02040503050406030204" pitchFamily="18" charset="0"/>
                        <a:ea typeface="Cambria Math" panose="02040503050406030204" pitchFamily="18" charset="0"/>
                        <a:cs typeface="Arial"/>
                        <a:sym typeface="Arial"/>
                      </a:rPr>
                      <m:t>𝛽</m:t>
                    </m:r>
                    <m:r>
                      <a:rPr lang="vi-VN" sz="4000" i="1" kern="0" smtClea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𝑠𝑖𝑛</m:t>
                    </m:r>
                    <m:r>
                      <a:rPr lang="vi-VN" sz="4000" i="1" kern="0">
                        <a:solidFill>
                          <a:srgbClr val="000000"/>
                        </a:solidFill>
                        <a:latin typeface="Cambria Math" panose="02040503050406030204" pitchFamily="18" charset="0"/>
                        <a:ea typeface="Cambria Math" panose="02040503050406030204" pitchFamily="18" charset="0"/>
                        <a:cs typeface="Arial"/>
                        <a:sym typeface="Arial"/>
                      </a:rPr>
                      <m:t>𝛼</m:t>
                    </m:r>
                    <m:r>
                      <a:rPr lang="vi-VN" sz="4000" i="1" kern="0" smtClean="0">
                        <a:solidFill>
                          <a:srgbClr val="000000"/>
                        </a:solidFill>
                        <a:latin typeface="Cambria Math" panose="02040503050406030204" pitchFamily="18" charset="0"/>
                        <a:cs typeface="Arial"/>
                        <a:sym typeface="Arial"/>
                      </a:rPr>
                      <m:t>°). </m:t>
                    </m:r>
                  </m:oMath>
                </a14:m>
                <a:r>
                  <a:rPr lang="vi-VN" sz="4000" kern="0">
                    <a:solidFill>
                      <a:srgbClr val="000000"/>
                    </a:solidFill>
                    <a:latin typeface="Arial"/>
                    <a:cs typeface="Arial"/>
                    <a:sym typeface="Arial"/>
                  </a:rPr>
                  <a:t>Tính khoảng cách trên mặt đất</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từ vị trí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𝑃</m:t>
                    </m:r>
                    <m:r>
                      <a:rPr lang="vi-VN" sz="4000" i="1" kern="0" smtClean="0">
                        <a:solidFill>
                          <a:srgbClr val="000000"/>
                        </a:solidFill>
                        <a:latin typeface="Cambria Math" panose="02040503050406030204" pitchFamily="18" charset="0"/>
                        <a:cs typeface="Arial"/>
                        <a:sym typeface="Arial"/>
                      </a:rPr>
                      <m:t>: 10°</m:t>
                    </m:r>
                    <m:r>
                      <a:rPr lang="vi-VN" sz="4000" i="1" kern="0" smtClean="0">
                        <a:solidFill>
                          <a:srgbClr val="000000"/>
                        </a:solidFill>
                        <a:latin typeface="Cambria Math" panose="02040503050406030204" pitchFamily="18" charset="0"/>
                        <a:cs typeface="Arial"/>
                        <a:sym typeface="Arial"/>
                      </a:rPr>
                      <m:t>𝑁</m:t>
                    </m:r>
                    <m:r>
                      <a:rPr lang="vi-VN" sz="4000" i="1" kern="0" smtClean="0">
                        <a:solidFill>
                          <a:srgbClr val="000000"/>
                        </a:solidFill>
                        <a:latin typeface="Cambria Math" panose="02040503050406030204" pitchFamily="18" charset="0"/>
                        <a:cs typeface="Arial"/>
                        <a:sym typeface="Arial"/>
                      </a:rPr>
                      <m:t>, 15°</m:t>
                    </m:r>
                    <m:r>
                      <a:rPr lang="vi-VN" sz="4000" i="1" kern="0" smtClean="0">
                        <a:solidFill>
                          <a:srgbClr val="000000"/>
                        </a:solidFill>
                        <a:latin typeface="Cambria Math" panose="02040503050406030204" pitchFamily="18" charset="0"/>
                        <a:cs typeface="Arial"/>
                        <a:sym typeface="Arial"/>
                      </a:rPr>
                      <m:t>𝐸</m:t>
                    </m:r>
                  </m:oMath>
                </a14:m>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đến vị trí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𝑄</m:t>
                    </m:r>
                    <m:r>
                      <a:rPr lang="vi-VN" sz="4000" i="1" kern="0" smtClean="0">
                        <a:solidFill>
                          <a:srgbClr val="000000"/>
                        </a:solidFill>
                        <a:latin typeface="Cambria Math" panose="02040503050406030204" pitchFamily="18" charset="0"/>
                        <a:cs typeface="Arial"/>
                        <a:sym typeface="Arial"/>
                      </a:rPr>
                      <m:t>: 80°</m:t>
                    </m:r>
                    <m:r>
                      <a:rPr lang="vi-VN" sz="4000" i="1" kern="0" smtClean="0">
                        <a:solidFill>
                          <a:srgbClr val="000000"/>
                        </a:solidFill>
                        <a:latin typeface="Cambria Math" panose="02040503050406030204" pitchFamily="18" charset="0"/>
                        <a:cs typeface="Arial"/>
                        <a:sym typeface="Arial"/>
                      </a:rPr>
                      <m:t>𝑁</m:t>
                    </m:r>
                    <m:r>
                      <a:rPr lang="vi-VN" sz="4000" i="1" kern="0" smtClean="0">
                        <a:solidFill>
                          <a:srgbClr val="000000"/>
                        </a:solidFill>
                        <a:latin typeface="Cambria Math" panose="02040503050406030204" pitchFamily="18" charset="0"/>
                        <a:cs typeface="Arial"/>
                        <a:sym typeface="Arial"/>
                      </a:rPr>
                      <m:t>, 70°</m:t>
                    </m:r>
                    <m:r>
                      <a:rPr lang="vi-VN" sz="4000" i="1" kern="0" smtClean="0">
                        <a:solidFill>
                          <a:srgbClr val="000000"/>
                        </a:solidFill>
                        <a:latin typeface="Cambria Math" panose="02040503050406030204" pitchFamily="18" charset="0"/>
                        <a:cs typeface="Arial"/>
                        <a:sym typeface="Arial"/>
                      </a:rPr>
                      <m:t>𝐸</m:t>
                    </m:r>
                    <m:r>
                      <a:rPr lang="vi-VN" sz="4000" i="1" kern="0" smtClean="0">
                        <a:solidFill>
                          <a:srgbClr val="000000"/>
                        </a:solidFill>
                        <a:latin typeface="Cambria Math" panose="02040503050406030204" pitchFamily="18" charset="0"/>
                        <a:cs typeface="Arial"/>
                        <a:sym typeface="Arial"/>
                      </a:rPr>
                      <m:t>.</m:t>
                    </m:r>
                  </m:oMath>
                </a14:m>
                <a:endParaRPr lang="en-US" sz="4000" kern="0">
                  <a:solidFill>
                    <a:srgbClr val="000000"/>
                  </a:solidFill>
                  <a:latin typeface="Arial"/>
                  <a:cs typeface="Arial"/>
                  <a:sym typeface="Arial"/>
                </a:endParaRPr>
              </a:p>
            </p:txBody>
          </p:sp>
        </mc:Choice>
        <mc:Fallback xmlns="">
          <p:sp>
            <p:nvSpPr>
              <p:cNvPr id="91" name="TextBox 9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16567" y="114300"/>
                <a:ext cx="17830801" cy="3046988"/>
              </a:xfrm>
              <a:prstGeom prst="rect">
                <a:avLst/>
              </a:prstGeom>
              <a:blipFill>
                <a:blip r:embed="rId3"/>
                <a:stretch>
                  <a:fillRect l="-1231" r="-1197" b="-3400"/>
                </a:stretch>
              </a:blipFill>
            </p:spPr>
            <p:txBody>
              <a:bodyPr/>
              <a:lstStyle/>
              <a:p>
                <a:r>
                  <a:rPr lang="en-US">
                    <a:noFill/>
                  </a:rPr>
                  <a:t> </a:t>
                </a:r>
              </a:p>
            </p:txBody>
          </p:sp>
        </mc:Fallback>
      </mc:AlternateContent>
      <p:grpSp>
        <p:nvGrpSpPr>
          <p:cNvPr id="7" name="Group 6"/>
          <p:cNvGrpSpPr/>
          <p:nvPr/>
        </p:nvGrpSpPr>
        <p:grpSpPr>
          <a:xfrm>
            <a:off x="-240632" y="3314700"/>
            <a:ext cx="2662897" cy="1202977"/>
            <a:chOff x="859666" y="676025"/>
            <a:chExt cx="3432866" cy="1051118"/>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22504"/>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16564" y="4152900"/>
                <a:ext cx="17943095" cy="5986639"/>
              </a:xfrm>
              <a:prstGeom prst="rect">
                <a:avLst/>
              </a:prstGeom>
            </p:spPr>
            <p:txBody>
              <a:bodyPr wrap="square">
                <a:spAutoFit/>
              </a:bodyPr>
              <a:lstStyle/>
              <a:p>
                <a:pPr marL="2070100" algn="just">
                  <a:lnSpc>
                    <a:spcPct val="150000"/>
                  </a:lnSpc>
                </a:pPr>
                <a:r>
                  <a:rPr lang="es-ES" sz="4000">
                    <a:latin typeface="Arial" panose="020B0604020202020204" pitchFamily="34" charset="0"/>
                    <a:cs typeface="Arial" panose="020B0604020202020204" pitchFamily="34" charset="0"/>
                  </a:rPr>
                  <a:t>Ta có </a:t>
                </a:r>
                <a14:m>
                  <m:oMath xmlns:m="http://schemas.openxmlformats.org/officeDocument/2006/math">
                    <m:r>
                      <a:rPr lang="es-ES" sz="4000" i="1" smtClean="0">
                        <a:latin typeface="Cambria Math" panose="02040503050406030204" pitchFamily="18" charset="0"/>
                        <a:cs typeface="Arial" panose="020B0604020202020204" pitchFamily="34" charset="0"/>
                      </a:rPr>
                      <m:t>𝑃</m:t>
                    </m:r>
                    <m:r>
                      <a:rPr lang="es-ES" sz="4000" i="1" smtClean="0">
                        <a:latin typeface="Cambria Math" panose="02040503050406030204" pitchFamily="18" charset="0"/>
                        <a:cs typeface="Arial" panose="020B0604020202020204" pitchFamily="34" charset="0"/>
                      </a:rPr>
                      <m:t>(</m:t>
                    </m:r>
                    <m:r>
                      <m:rPr>
                        <m:sty m:val="p"/>
                      </m:rPr>
                      <a:rPr lang="es-ES" sz="4000" i="1" smtClean="0">
                        <a:latin typeface="Cambria Math" panose="02040503050406030204" pitchFamily="18" charset="0"/>
                        <a:cs typeface="Arial" panose="020B0604020202020204" pitchFamily="34" charset="0"/>
                      </a:rPr>
                      <m:t>cos</m:t>
                    </m:r>
                    <m:r>
                      <a:rPr lang="es-ES" sz="4000" i="1" smtClean="0">
                        <a:latin typeface="Cambria Math" panose="02040503050406030204" pitchFamily="18" charset="0"/>
                        <a:cs typeface="Arial" panose="020B0604020202020204" pitchFamily="34" charset="0"/>
                      </a:rPr>
                      <m:t>⁡10°</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⁡15°;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⁡10°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⁡15°;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⁡10°), </m:t>
                    </m:r>
                  </m:oMath>
                </a14:m>
                <a:endParaRPr lang="es-ES" sz="4000">
                  <a:latin typeface="Arial" panose="020B0604020202020204" pitchFamily="34" charset="0"/>
                  <a:cs typeface="Arial" panose="020B0604020202020204" pitchFamily="34" charset="0"/>
                </a:endParaRPr>
              </a:p>
              <a:p>
                <a:pPr marL="2070100" algn="just">
                  <a:lnSpc>
                    <a:spcPct val="150000"/>
                  </a:lnSpc>
                </a:pPr>
                <a:r>
                  <a:rPr lang="es-ES" sz="4000">
                    <a:cs typeface="Arial" panose="020B0604020202020204" pitchFamily="34" charset="0"/>
                  </a:rPr>
                  <a:t>           </a:t>
                </a:r>
                <a14:m>
                  <m:oMath xmlns:m="http://schemas.openxmlformats.org/officeDocument/2006/math">
                    <m:r>
                      <a:rPr lang="es-ES" sz="4000" i="1" smtClean="0">
                        <a:latin typeface="Cambria Math" panose="02040503050406030204" pitchFamily="18" charset="0"/>
                        <a:cs typeface="Arial" panose="020B0604020202020204" pitchFamily="34" charset="0"/>
                      </a:rPr>
                      <m:t>𝑄</m:t>
                    </m:r>
                    <m:r>
                      <a:rPr lang="es-ES" sz="4000" i="1" smtClean="0">
                        <a:latin typeface="Cambria Math" panose="02040503050406030204" pitchFamily="18" charset="0"/>
                        <a:cs typeface="Arial" panose="020B0604020202020204" pitchFamily="34" charset="0"/>
                      </a:rPr>
                      <m:t>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⁡80°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⁡70°;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⁡80°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⁡70°;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⁡80°).</m:t>
                    </m:r>
                  </m:oMath>
                </a14:m>
                <a:endParaRPr lang="es-ES" sz="4000">
                  <a:latin typeface="Arial" panose="020B0604020202020204" pitchFamily="34" charset="0"/>
                  <a:cs typeface="Arial" panose="020B0604020202020204" pitchFamily="34" charset="0"/>
                </a:endParaRPr>
              </a:p>
              <a:p>
                <a:pPr algn="just">
                  <a:lnSpc>
                    <a:spcPct val="150000"/>
                  </a:lnSpc>
                </a:pPr>
                <a:r>
                  <a:rPr lang="es-ES" sz="4000">
                    <a:latin typeface="Arial" panose="020B0604020202020204" pitchFamily="34" charset="0"/>
                    <a:cs typeface="Arial" panose="020B0604020202020204" pitchFamily="34" charset="0"/>
                  </a:rPr>
                  <a:t>Suy ra </a:t>
                </a:r>
                <a14:m>
                  <m:oMath xmlns:m="http://schemas.openxmlformats.org/officeDocument/2006/math">
                    <m:acc>
                      <m:accPr>
                        <m:chr m:val="⃗"/>
                        <m:ctrlPr>
                          <a:rPr lang="es-ES" sz="4000" i="1" smtClean="0">
                            <a:latin typeface="Cambria Math" panose="02040503050406030204" pitchFamily="18" charset="0"/>
                            <a:cs typeface="Arial" panose="020B0604020202020204" pitchFamily="34" charset="0"/>
                          </a:rPr>
                        </m:ctrlPr>
                      </m:accPr>
                      <m:e>
                        <m:r>
                          <a:rPr lang="es-ES" sz="4000" i="1">
                            <a:latin typeface="Cambria Math" panose="02040503050406030204" pitchFamily="18" charset="0"/>
                            <a:cs typeface="Arial" panose="020B0604020202020204" pitchFamily="34" charset="0"/>
                          </a:rPr>
                          <m:t>𝑂𝑃</m:t>
                        </m:r>
                      </m:e>
                    </m:acc>
                    <m:r>
                      <a:rPr lang="es-ES" sz="4000" i="1">
                        <a:latin typeface="Cambria Math" panose="02040503050406030204" pitchFamily="18" charset="0"/>
                        <a:cs typeface="Arial" panose="020B0604020202020204" pitchFamily="34" charset="0"/>
                      </a:rPr>
                      <m:t>=(</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⁡10°</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⁡15°;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⁡10°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⁡15°;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⁡10°), </m:t>
                    </m:r>
                  </m:oMath>
                </a14:m>
                <a:endParaRPr lang="es-ES" sz="4000">
                  <a:latin typeface="Arial" panose="020B0604020202020204" pitchFamily="34" charset="0"/>
                  <a:cs typeface="Arial" panose="020B0604020202020204" pitchFamily="34" charset="0"/>
                </a:endParaRPr>
              </a:p>
              <a:p>
                <a:pPr algn="just">
                  <a:lnSpc>
                    <a:spcPct val="150000"/>
                  </a:lnSpc>
                </a:pPr>
                <a:r>
                  <a:rPr lang="es-ES" sz="4000">
                    <a:cs typeface="Arial" panose="020B0604020202020204" pitchFamily="34" charset="0"/>
                  </a:rPr>
                  <a:t>              </a:t>
                </a:r>
                <a14:m>
                  <m:oMath xmlns:m="http://schemas.openxmlformats.org/officeDocument/2006/math">
                    <m:acc>
                      <m:accPr>
                        <m:chr m:val="⃗"/>
                        <m:ctrlPr>
                          <a:rPr lang="es-ES" sz="4000" i="1" smtClean="0">
                            <a:latin typeface="Cambria Math" panose="02040503050406030204" pitchFamily="18" charset="0"/>
                            <a:cs typeface="Arial" panose="020B0604020202020204" pitchFamily="34" charset="0"/>
                          </a:rPr>
                        </m:ctrlPr>
                      </m:accPr>
                      <m:e>
                        <m:r>
                          <a:rPr lang="es-ES" sz="4000" i="1">
                            <a:latin typeface="Cambria Math" panose="02040503050406030204" pitchFamily="18" charset="0"/>
                            <a:cs typeface="Arial" panose="020B0604020202020204" pitchFamily="34" charset="0"/>
                          </a:rPr>
                          <m:t>𝑂𝑄</m:t>
                        </m:r>
                      </m:e>
                    </m:acc>
                    <m:r>
                      <a:rPr lang="es-ES" sz="4000" i="1">
                        <a:latin typeface="Cambria Math" panose="02040503050406030204" pitchFamily="18" charset="0"/>
                        <a:cs typeface="Arial" panose="020B0604020202020204" pitchFamily="34" charset="0"/>
                      </a:rPr>
                      <m:t>=(</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⁡80°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⁡70°; </m:t>
                    </m:r>
                    <m:r>
                      <m:rPr>
                        <m:sty m:val="p"/>
                      </m:rPr>
                      <a:rPr lang="es-ES" sz="4000" i="1">
                        <a:latin typeface="Cambria Math" panose="02040503050406030204" pitchFamily="18" charset="0"/>
                        <a:cs typeface="Arial" panose="020B0604020202020204" pitchFamily="34" charset="0"/>
                      </a:rPr>
                      <m:t>cos</m:t>
                    </m:r>
                    <m:r>
                      <a:rPr lang="es-ES" sz="4000" i="1">
                        <a:latin typeface="Cambria Math" panose="02040503050406030204" pitchFamily="18" charset="0"/>
                        <a:cs typeface="Arial" panose="020B0604020202020204" pitchFamily="34" charset="0"/>
                      </a:rPr>
                      <m:t>⁡80°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⁡70°;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⁡80°).</m:t>
                    </m:r>
                  </m:oMath>
                </a14:m>
                <a:endParaRPr lang="es-ES" sz="4000">
                  <a:latin typeface="Arial" panose="020B0604020202020204" pitchFamily="34" charset="0"/>
                  <a:cs typeface="Arial" panose="020B0604020202020204" pitchFamily="34" charset="0"/>
                </a:endParaRPr>
              </a:p>
              <a:p>
                <a:pPr algn="just">
                  <a:lnSpc>
                    <a:spcPct val="150000"/>
                  </a:lnSpc>
                </a:pPr>
                <a:r>
                  <a:rPr lang="es-ES" sz="4000">
                    <a:latin typeface="Arial" panose="020B0604020202020204" pitchFamily="34" charset="0"/>
                    <a:cs typeface="Arial" panose="020B0604020202020204" pitchFamily="34" charset="0"/>
                  </a:rPr>
                  <a:t>Do đó </a:t>
                </a:r>
                <a14:m>
                  <m:oMath xmlns:m="http://schemas.openxmlformats.org/officeDocument/2006/math">
                    <m:acc>
                      <m:accPr>
                        <m:chr m:val="⃗"/>
                        <m:ctrlPr>
                          <a:rPr lang="es-ES" sz="4000" i="1">
                            <a:latin typeface="Cambria Math" panose="02040503050406030204" pitchFamily="18" charset="0"/>
                            <a:cs typeface="Arial" panose="020B0604020202020204" pitchFamily="34" charset="0"/>
                          </a:rPr>
                        </m:ctrlPr>
                      </m:accPr>
                      <m:e>
                        <m:r>
                          <a:rPr lang="es-ES" sz="4000" i="1">
                            <a:latin typeface="Cambria Math" panose="02040503050406030204" pitchFamily="18" charset="0"/>
                            <a:cs typeface="Arial" panose="020B0604020202020204" pitchFamily="34" charset="0"/>
                          </a:rPr>
                          <m:t>𝑂𝑃</m:t>
                        </m:r>
                      </m:e>
                    </m:acc>
                    <m:r>
                      <a:rPr lang="en-US" sz="4000" b="0" i="1" smtClean="0">
                        <a:latin typeface="Cambria Math" panose="02040503050406030204" pitchFamily="18" charset="0"/>
                        <a:cs typeface="Arial" panose="020B0604020202020204" pitchFamily="34" charset="0"/>
                      </a:rPr>
                      <m:t>.</m:t>
                    </m:r>
                    <m:acc>
                      <m:accPr>
                        <m:chr m:val="⃗"/>
                        <m:ctrlPr>
                          <a:rPr lang="es-ES" sz="4000" i="1">
                            <a:latin typeface="Cambria Math" panose="02040503050406030204" pitchFamily="18" charset="0"/>
                            <a:cs typeface="Arial" panose="020B0604020202020204" pitchFamily="34" charset="0"/>
                          </a:rPr>
                        </m:ctrlPr>
                      </m:accPr>
                      <m:e>
                        <m:r>
                          <a:rPr lang="es-ES" sz="4000" i="1">
                            <a:latin typeface="Cambria Math" panose="02040503050406030204" pitchFamily="18" charset="0"/>
                            <a:cs typeface="Arial" panose="020B0604020202020204" pitchFamily="34" charset="0"/>
                          </a:rPr>
                          <m:t>𝑂𝑄</m:t>
                        </m:r>
                      </m:e>
                    </m:acc>
                    <m:r>
                      <a:rPr lang="es-ES" sz="4000" i="1" smtClean="0">
                        <a:latin typeface="Cambria Math" panose="02040503050406030204" pitchFamily="18" charset="0"/>
                        <a:cs typeface="Arial" panose="020B0604020202020204" pitchFamily="34" charset="0"/>
                      </a:rPr>
                      <m:t>=</m:t>
                    </m:r>
                    <m:r>
                      <m:rPr>
                        <m:sty m:val="p"/>
                      </m:rPr>
                      <a:rPr lang="es-ES" sz="4000" i="1" smtClean="0">
                        <a:latin typeface="Cambria Math" panose="02040503050406030204" pitchFamily="18" charset="0"/>
                        <a:cs typeface="Arial" panose="020B0604020202020204" pitchFamily="34" charset="0"/>
                      </a:rPr>
                      <m:t>cos</m:t>
                    </m:r>
                    <m:r>
                      <a:rPr lang="es-ES" sz="4000" i="1" smtClean="0">
                        <a:latin typeface="Cambria Math" panose="02040503050406030204" pitchFamily="18" charset="0"/>
                        <a:cs typeface="Arial" panose="020B0604020202020204" pitchFamily="34" charset="0"/>
                      </a:rPr>
                      <m:t>10°</m:t>
                    </m:r>
                    <m:func>
                      <m:funcPr>
                        <m:ctrlPr>
                          <a:rPr lang="es-ES" sz="4000" i="1" smtClean="0">
                            <a:latin typeface="Cambria Math" panose="02040503050406030204" pitchFamily="18" charset="0"/>
                            <a:cs typeface="Arial" panose="020B0604020202020204" pitchFamily="34" charset="0"/>
                          </a:rPr>
                        </m:ctrlPr>
                      </m:funcPr>
                      <m:fName>
                        <m:r>
                          <m:rPr>
                            <m:sty m:val="p"/>
                          </m:rPr>
                          <a:rPr lang="es-ES" sz="4000" i="0" smtClean="0">
                            <a:latin typeface="Cambria Math" panose="02040503050406030204" pitchFamily="18" charset="0"/>
                            <a:cs typeface="Arial" panose="020B0604020202020204" pitchFamily="34" charset="0"/>
                          </a:rPr>
                          <m:t>cos</m:t>
                        </m:r>
                      </m:fName>
                      <m:e>
                        <m:r>
                          <a:rPr lang="es-ES" sz="4000" i="1">
                            <a:latin typeface="Cambria Math" panose="02040503050406030204" pitchFamily="18" charset="0"/>
                            <a:cs typeface="Arial" panose="020B0604020202020204" pitchFamily="34" charset="0"/>
                          </a:rPr>
                          <m:t>15</m:t>
                        </m:r>
                      </m:e>
                    </m:func>
                    <m:r>
                      <a:rPr lang="es-ES" sz="4000" i="1">
                        <a:latin typeface="Cambria Math" panose="02040503050406030204" pitchFamily="18" charset="0"/>
                        <a:cs typeface="Arial" panose="020B0604020202020204" pitchFamily="34" charset="0"/>
                      </a:rPr>
                      <m:t>°</m:t>
                    </m:r>
                    <m:func>
                      <m:funcPr>
                        <m:ctrlPr>
                          <a:rPr lang="es-ES" sz="4000" i="1" smtClean="0">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cos</m:t>
                        </m:r>
                      </m:fName>
                      <m:e>
                        <m:r>
                          <a:rPr lang="es-ES" sz="4000" i="1">
                            <a:latin typeface="Cambria Math" panose="02040503050406030204" pitchFamily="18" charset="0"/>
                            <a:cs typeface="Arial" panose="020B0604020202020204" pitchFamily="34" charset="0"/>
                          </a:rPr>
                          <m:t>80</m:t>
                        </m:r>
                      </m:e>
                    </m:func>
                    <m:r>
                      <a:rPr lang="es-ES" sz="4000" i="1">
                        <a:latin typeface="Cambria Math" panose="02040503050406030204" pitchFamily="18" charset="0"/>
                        <a:cs typeface="Arial" panose="020B0604020202020204" pitchFamily="34" charset="0"/>
                      </a:rPr>
                      <m:t>°</m:t>
                    </m:r>
                    <m:func>
                      <m:funcPr>
                        <m:ctrlPr>
                          <a:rPr lang="es-ES" sz="4000" i="1">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cos</m:t>
                        </m:r>
                      </m:fName>
                      <m:e>
                        <m:r>
                          <a:rPr lang="es-ES" sz="4000" i="1">
                            <a:latin typeface="Cambria Math" panose="02040503050406030204" pitchFamily="18" charset="0"/>
                            <a:cs typeface="Arial" panose="020B0604020202020204" pitchFamily="34" charset="0"/>
                          </a:rPr>
                          <m:t>70</m:t>
                        </m:r>
                      </m:e>
                    </m:func>
                    <m:r>
                      <a:rPr lang="es-ES" sz="4000" i="1">
                        <a:latin typeface="Cambria Math" panose="02040503050406030204" pitchFamily="18" charset="0"/>
                        <a:cs typeface="Arial" panose="020B0604020202020204" pitchFamily="34" charset="0"/>
                      </a:rPr>
                      <m:t>°+</m:t>
                    </m:r>
                    <m:func>
                      <m:funcPr>
                        <m:ctrlPr>
                          <a:rPr lang="es-ES" sz="4000" i="1">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cos</m:t>
                        </m:r>
                      </m:fName>
                      <m:e>
                        <m:r>
                          <a:rPr lang="es-ES" sz="4000" i="1">
                            <a:latin typeface="Cambria Math" panose="02040503050406030204" pitchFamily="18" charset="0"/>
                            <a:cs typeface="Arial" panose="020B0604020202020204" pitchFamily="34" charset="0"/>
                          </a:rPr>
                          <m:t>10</m:t>
                        </m:r>
                      </m:e>
                    </m:func>
                    <m:r>
                      <a:rPr lang="es-ES" sz="4000" i="1">
                        <a:latin typeface="Cambria Math" panose="02040503050406030204" pitchFamily="18" charset="0"/>
                        <a:cs typeface="Arial" panose="020B0604020202020204" pitchFamily="34" charset="0"/>
                      </a:rPr>
                      <m:t>°</m:t>
                    </m:r>
                    <m:func>
                      <m:funcPr>
                        <m:ctrlPr>
                          <a:rPr lang="es-ES" sz="4000" i="1">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sin</m:t>
                        </m:r>
                      </m:fName>
                      <m:e>
                        <m:r>
                          <a:rPr lang="es-ES" sz="4000" i="1">
                            <a:latin typeface="Cambria Math" panose="02040503050406030204" pitchFamily="18" charset="0"/>
                            <a:cs typeface="Arial" panose="020B0604020202020204" pitchFamily="34" charset="0"/>
                          </a:rPr>
                          <m:t>15</m:t>
                        </m:r>
                      </m:e>
                    </m:func>
                    <m:r>
                      <a:rPr lang="es-ES" sz="4000" i="1">
                        <a:latin typeface="Cambria Math" panose="02040503050406030204" pitchFamily="18" charset="0"/>
                        <a:cs typeface="Arial" panose="020B0604020202020204" pitchFamily="34" charset="0"/>
                      </a:rPr>
                      <m:t>°</m:t>
                    </m:r>
                    <m:func>
                      <m:funcPr>
                        <m:ctrlPr>
                          <a:rPr lang="es-ES" sz="4000" i="1">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cos</m:t>
                        </m:r>
                      </m:fName>
                      <m:e>
                        <m:r>
                          <a:rPr lang="es-ES" sz="4000" i="1">
                            <a:latin typeface="Cambria Math" panose="02040503050406030204" pitchFamily="18" charset="0"/>
                            <a:cs typeface="Arial" panose="020B0604020202020204" pitchFamily="34" charset="0"/>
                          </a:rPr>
                          <m:t>80</m:t>
                        </m:r>
                      </m:e>
                    </m:func>
                    <m:r>
                      <a:rPr lang="es-ES" sz="4000" i="1">
                        <a:latin typeface="Cambria Math" panose="02040503050406030204" pitchFamily="18" charset="0"/>
                        <a:cs typeface="Arial" panose="020B0604020202020204" pitchFamily="34" charset="0"/>
                      </a:rPr>
                      <m:t>°</m:t>
                    </m:r>
                    <m:func>
                      <m:funcPr>
                        <m:ctrlPr>
                          <a:rPr lang="es-ES" sz="4000" i="1">
                            <a:latin typeface="Cambria Math" panose="02040503050406030204" pitchFamily="18" charset="0"/>
                            <a:cs typeface="Arial" panose="020B0604020202020204" pitchFamily="34" charset="0"/>
                          </a:rPr>
                        </m:ctrlPr>
                      </m:funcPr>
                      <m:fName>
                        <m:r>
                          <m:rPr>
                            <m:sty m:val="p"/>
                          </m:rPr>
                          <a:rPr lang="es-ES" sz="4000" i="0">
                            <a:latin typeface="Cambria Math" panose="02040503050406030204" pitchFamily="18" charset="0"/>
                            <a:cs typeface="Arial" panose="020B0604020202020204" pitchFamily="34" charset="0"/>
                          </a:rPr>
                          <m:t>sin</m:t>
                        </m:r>
                      </m:fName>
                      <m:e>
                        <m:r>
                          <a:rPr lang="es-ES" sz="4000" i="1">
                            <a:latin typeface="Cambria Math" panose="02040503050406030204" pitchFamily="18" charset="0"/>
                            <a:cs typeface="Arial" panose="020B0604020202020204" pitchFamily="34" charset="0"/>
                          </a:rPr>
                          <m:t>70</m:t>
                        </m:r>
                      </m:e>
                    </m:func>
                    <m:r>
                      <a:rPr lang="es-ES" sz="4000" i="1">
                        <a:latin typeface="Cambria Math" panose="02040503050406030204" pitchFamily="18" charset="0"/>
                        <a:cs typeface="Arial" panose="020B0604020202020204" pitchFamily="34" charset="0"/>
                      </a:rPr>
                      <m:t>° </m:t>
                    </m:r>
                  </m:oMath>
                </a14:m>
                <a:endParaRPr lang="en-US" sz="4000" i="1">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cs typeface="Arial" panose="020B0604020202020204" pitchFamily="34" charset="0"/>
                        </a:rPr>
                        <m:t>                                 </m:t>
                      </m:r>
                      <m:r>
                        <a:rPr lang="es-ES" sz="4000" i="1">
                          <a:latin typeface="Cambria Math" panose="02040503050406030204" pitchFamily="18" charset="0"/>
                          <a:cs typeface="Arial" panose="020B0604020202020204" pitchFamily="34" charset="0"/>
                        </a:rPr>
                        <m:t>+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⁡10° </m:t>
                      </m:r>
                      <m:r>
                        <m:rPr>
                          <m:sty m:val="p"/>
                        </m:rPr>
                        <a:rPr lang="es-ES" sz="4000" i="1">
                          <a:latin typeface="Cambria Math" panose="02040503050406030204" pitchFamily="18" charset="0"/>
                          <a:cs typeface="Arial" panose="020B0604020202020204" pitchFamily="34" charset="0"/>
                        </a:rPr>
                        <m:t>sin</m:t>
                      </m:r>
                      <m:r>
                        <a:rPr lang="es-ES" sz="4000" i="1">
                          <a:latin typeface="Cambria Math" panose="02040503050406030204" pitchFamily="18" charset="0"/>
                          <a:cs typeface="Arial" panose="020B0604020202020204" pitchFamily="34" charset="0"/>
                        </a:rPr>
                        <m:t>80°≈ 0,2691.</m:t>
                      </m:r>
                    </m:oMath>
                  </m:oMathPara>
                </a14:m>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6564" y="4152900"/>
                <a:ext cx="17943095" cy="5986639"/>
              </a:xfrm>
              <a:prstGeom prst="rect">
                <a:avLst/>
              </a:prstGeom>
              <a:blipFill>
                <a:blip r:embed="rId6"/>
                <a:stretch>
                  <a:fillRect l="-1223"/>
                </a:stretch>
              </a:blipFill>
            </p:spPr>
            <p:txBody>
              <a:bodyPr/>
              <a:lstStyle/>
              <a:p>
                <a:r>
                  <a:rPr lang="en-US">
                    <a:noFill/>
                  </a:rPr>
                  <a:t> </a:t>
                </a:r>
              </a:p>
            </p:txBody>
          </p:sp>
        </mc:Fallback>
      </mc:AlternateContent>
    </p:spTree>
    <p:extLst>
      <p:ext uri="{BB962C8B-B14F-4D97-AF65-F5344CB8AC3E}">
        <p14:creationId xmlns:p14="http://schemas.microsoft.com/office/powerpoint/2010/main" val="325221504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9" dur="500"/>
                                        <p:tgtEl>
                                          <p:spTgt spid="6">
                                            <p:txEl>
                                              <p:pRg st="4" end="4"/>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6" name="Group 5"/>
          <p:cNvGrpSpPr/>
          <p:nvPr/>
        </p:nvGrpSpPr>
        <p:grpSpPr>
          <a:xfrm flipH="1">
            <a:off x="15801285" y="190500"/>
            <a:ext cx="2867715" cy="1355377"/>
            <a:chOff x="859666" y="676025"/>
            <a:chExt cx="3432866" cy="1051118"/>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 name="TextBox 7"/>
            <p:cNvSpPr txBox="1"/>
            <p:nvPr/>
          </p:nvSpPr>
          <p:spPr>
            <a:xfrm>
              <a:off x="859666" y="850538"/>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 name="Rectangle 8"/>
              <p:cNvSpPr/>
              <p:nvPr/>
            </p:nvSpPr>
            <p:spPr>
              <a:xfrm>
                <a:off x="32084" y="495300"/>
                <a:ext cx="18211799" cy="9595897"/>
              </a:xfrm>
              <a:prstGeom prst="rect">
                <a:avLst/>
              </a:prstGeom>
            </p:spPr>
            <p:txBody>
              <a:bodyPr wrap="square">
                <a:spAutoFit/>
              </a:bodyPr>
              <a:lstStyle/>
              <a:p>
                <a:pPr algn="just">
                  <a:lnSpc>
                    <a:spcPct val="150000"/>
                  </a:lnSpc>
                </a:pPr>
                <a:r>
                  <a:rPr lang="vi-VN" sz="4000"/>
                  <a:t>Vì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 </m:t>
                    </m:r>
                    <m:r>
                      <a:rPr lang="vi-VN" sz="4000" i="1" smtClean="0">
                        <a:latin typeface="Cambria Math" panose="02040503050406030204" pitchFamily="18" charset="0"/>
                      </a:rPr>
                      <m:t>𝑄</m:t>
                    </m:r>
                  </m:oMath>
                </a14:m>
                <a:r>
                  <a:rPr lang="en-US" sz="4000"/>
                  <a:t> </a:t>
                </a:r>
                <a:r>
                  <a:rPr lang="vi-VN" sz="4000"/>
                  <a:t>thuộc mặt đất nên </a:t>
                </a:r>
                <a14:m>
                  <m:oMath xmlns:m="http://schemas.openxmlformats.org/officeDocument/2006/math">
                    <m:d>
                      <m:dPr>
                        <m:begChr m:val="|"/>
                        <m:endChr m:val="|"/>
                        <m:ctrlPr>
                          <a:rPr lang="vi-VN" sz="4000" i="1" smtClean="0">
                            <a:latin typeface="Cambria Math" panose="02040503050406030204" pitchFamily="18" charset="0"/>
                          </a:rPr>
                        </m:ctrlPr>
                      </m:dPr>
                      <m:e>
                        <m:acc>
                          <m:accPr>
                            <m:chr m:val="⃗"/>
                            <m:ctrlPr>
                              <a:rPr lang="vi-VN" sz="4000" i="1" smtClean="0">
                                <a:latin typeface="Cambria Math" panose="02040503050406030204" pitchFamily="18" charset="0"/>
                              </a:rPr>
                            </m:ctrlPr>
                          </m:accPr>
                          <m:e>
                            <m:r>
                              <a:rPr lang="vi-VN" sz="4000" i="1">
                                <a:latin typeface="Cambria Math" panose="02040503050406030204" pitchFamily="18" charset="0"/>
                              </a:rPr>
                              <m:t>𝑂𝑃</m:t>
                            </m:r>
                          </m:e>
                        </m:acc>
                      </m:e>
                    </m:d>
                    <m:r>
                      <a:rPr lang="en-US" sz="4000" b="0" i="1" smtClean="0">
                        <a:latin typeface="Cambria Math" panose="02040503050406030204" pitchFamily="18" charset="0"/>
                      </a:rPr>
                      <m:t>=</m:t>
                    </m:r>
                    <m:d>
                      <m:dPr>
                        <m:begChr m:val="|"/>
                        <m:endChr m:val="|"/>
                        <m:ctrlPr>
                          <a:rPr lang="vi-VN" sz="4000" i="1">
                            <a:latin typeface="Cambria Math" panose="02040503050406030204" pitchFamily="18" charset="0"/>
                          </a:rPr>
                        </m:ctrlPr>
                      </m:dPr>
                      <m:e>
                        <m:acc>
                          <m:accPr>
                            <m:chr m:val="⃗"/>
                            <m:ctrlPr>
                              <a:rPr lang="vi-VN" sz="4000" i="1">
                                <a:latin typeface="Cambria Math" panose="02040503050406030204" pitchFamily="18" charset="0"/>
                              </a:rPr>
                            </m:ctrlPr>
                          </m:accPr>
                          <m:e>
                            <m:r>
                              <a:rPr lang="vi-VN" sz="4000" i="1">
                                <a:latin typeface="Cambria Math" panose="02040503050406030204" pitchFamily="18" charset="0"/>
                              </a:rPr>
                              <m:t>𝑂</m:t>
                            </m:r>
                            <m:r>
                              <a:rPr lang="en-US" sz="4000" b="0" i="1" smtClean="0">
                                <a:latin typeface="Cambria Math" panose="02040503050406030204" pitchFamily="18" charset="0"/>
                              </a:rPr>
                              <m:t>𝑄</m:t>
                            </m:r>
                          </m:e>
                        </m:acc>
                      </m:e>
                    </m:d>
                    <m:r>
                      <a:rPr lang="vi-VN" sz="4000" i="1">
                        <a:latin typeface="Cambria Math" panose="02040503050406030204" pitchFamily="18" charset="0"/>
                      </a:rPr>
                      <m:t>=</m:t>
                    </m:r>
                    <m:r>
                      <a:rPr lang="vi-VN" sz="4000" i="1" smtClean="0">
                        <a:latin typeface="Cambria Math" panose="02040503050406030204" pitchFamily="18" charset="0"/>
                      </a:rPr>
                      <m:t>1.</m:t>
                    </m:r>
                  </m:oMath>
                </a14:m>
                <a:endParaRPr lang="en-US" sz="4000"/>
              </a:p>
              <a:p>
                <a:pPr algn="just">
                  <a:lnSpc>
                    <a:spcPct val="120000"/>
                  </a:lnSpc>
                </a:pPr>
                <a14:m>
                  <m:oMathPara xmlns:m="http://schemas.openxmlformats.org/officeDocument/2006/math">
                    <m:oMathParaPr>
                      <m:jc m:val="left"/>
                    </m:oMathParaPr>
                    <m:oMath xmlns:m="http://schemas.openxmlformats.org/officeDocument/2006/math">
                      <m:r>
                        <m:rPr>
                          <m:nor/>
                        </m:rPr>
                        <a:rPr lang="vi-VN" sz="4000"/>
                        <m:t>Do</m:t>
                      </m:r>
                      <m:r>
                        <m:rPr>
                          <m:nor/>
                        </m:rPr>
                        <a:rPr lang="vi-VN" sz="4000"/>
                        <m:t> đó </m:t>
                      </m:r>
                      <m:func>
                        <m:funcPr>
                          <m:ctrlPr>
                            <a:rPr lang="vi-VN" sz="4000" i="1">
                              <a:latin typeface="Cambria Math" panose="02040503050406030204" pitchFamily="18" charset="0"/>
                            </a:rPr>
                          </m:ctrlPr>
                        </m:funcPr>
                        <m:fName>
                          <m:r>
                            <m:rPr>
                              <m:sty m:val="p"/>
                            </m:rPr>
                            <a:rPr lang="vi-VN" sz="4000" i="0">
                              <a:latin typeface="Cambria Math" panose="02040503050406030204" pitchFamily="18" charset="0"/>
                            </a:rPr>
                            <m:t>cos</m:t>
                          </m:r>
                        </m:fName>
                        <m:e>
                          <m:acc>
                            <m:accPr>
                              <m:chr m:val="̂"/>
                              <m:ctrlPr>
                                <a:rPr lang="vi-VN" sz="4000" i="1">
                                  <a:latin typeface="Cambria Math" panose="02040503050406030204" pitchFamily="18" charset="0"/>
                                </a:rPr>
                              </m:ctrlPr>
                            </m:accPr>
                            <m:e>
                              <m:r>
                                <a:rPr lang="vi-VN" sz="4000" i="1">
                                  <a:latin typeface="Cambria Math" panose="02040503050406030204" pitchFamily="18" charset="0"/>
                                </a:rPr>
                                <m:t>𝑃𝑂𝑄</m:t>
                              </m:r>
                            </m:e>
                          </m:acc>
                        </m:e>
                      </m:func>
                      <m:r>
                        <a:rPr lang="vi-VN" sz="4000" i="1">
                          <a:latin typeface="Cambria Math" panose="02040503050406030204" pitchFamily="18" charset="0"/>
                        </a:rPr>
                        <m:t>=</m:t>
                      </m:r>
                      <m:f>
                        <m:fPr>
                          <m:ctrlPr>
                            <a:rPr lang="vi-VN" sz="4000" i="1">
                              <a:latin typeface="Cambria Math" panose="02040503050406030204" pitchFamily="18" charset="0"/>
                            </a:rPr>
                          </m:ctrlPr>
                        </m:fPr>
                        <m:num>
                          <m:acc>
                            <m:accPr>
                              <m:chr m:val="⃗"/>
                              <m:ctrlPr>
                                <a:rPr lang="vi-VN" sz="4000" i="1">
                                  <a:latin typeface="Cambria Math" panose="02040503050406030204" pitchFamily="18" charset="0"/>
                                </a:rPr>
                              </m:ctrlPr>
                            </m:accPr>
                            <m:e>
                              <m:r>
                                <a:rPr lang="vi-VN" sz="4000" i="1">
                                  <a:latin typeface="Cambria Math" panose="02040503050406030204" pitchFamily="18" charset="0"/>
                                </a:rPr>
                                <m:t>𝑂𝑃</m:t>
                              </m:r>
                            </m:e>
                          </m:acc>
                          <m:r>
                            <a:rPr lang="en-US" sz="4000" i="1">
                              <a:latin typeface="Cambria Math" panose="02040503050406030204" pitchFamily="18" charset="0"/>
                            </a:rPr>
                            <m:t>.</m:t>
                          </m:r>
                          <m:acc>
                            <m:accPr>
                              <m:chr m:val="⃗"/>
                              <m:ctrlPr>
                                <a:rPr lang="vi-VN" sz="4000" i="1">
                                  <a:latin typeface="Cambria Math" panose="02040503050406030204" pitchFamily="18" charset="0"/>
                                </a:rPr>
                              </m:ctrlPr>
                            </m:accPr>
                            <m:e>
                              <m:r>
                                <a:rPr lang="vi-VN" sz="4000" i="1">
                                  <a:latin typeface="Cambria Math" panose="02040503050406030204" pitchFamily="18" charset="0"/>
                                </a:rPr>
                                <m:t>𝑂</m:t>
                              </m:r>
                              <m:r>
                                <a:rPr lang="en-US" sz="4000" i="1">
                                  <a:latin typeface="Cambria Math" panose="02040503050406030204" pitchFamily="18" charset="0"/>
                                </a:rPr>
                                <m:t>𝑄</m:t>
                              </m:r>
                            </m:e>
                          </m:acc>
                        </m:num>
                        <m:den>
                          <m:d>
                            <m:dPr>
                              <m:begChr m:val="|"/>
                              <m:endChr m:val="|"/>
                              <m:ctrlPr>
                                <a:rPr lang="vi-VN" sz="4000" i="1">
                                  <a:latin typeface="Cambria Math" panose="02040503050406030204" pitchFamily="18" charset="0"/>
                                </a:rPr>
                              </m:ctrlPr>
                            </m:dPr>
                            <m:e>
                              <m:acc>
                                <m:accPr>
                                  <m:chr m:val="⃗"/>
                                  <m:ctrlPr>
                                    <a:rPr lang="vi-VN" sz="4000" i="1">
                                      <a:latin typeface="Cambria Math" panose="02040503050406030204" pitchFamily="18" charset="0"/>
                                    </a:rPr>
                                  </m:ctrlPr>
                                </m:accPr>
                                <m:e>
                                  <m:r>
                                    <a:rPr lang="vi-VN" sz="4000" i="1">
                                      <a:latin typeface="Cambria Math" panose="02040503050406030204" pitchFamily="18" charset="0"/>
                                    </a:rPr>
                                    <m:t>𝑂𝑃</m:t>
                                  </m:r>
                                </m:e>
                              </m:acc>
                            </m:e>
                          </m:d>
                          <m:r>
                            <a:rPr lang="en-US" sz="4000" i="1">
                              <a:latin typeface="Cambria Math" panose="02040503050406030204" pitchFamily="18" charset="0"/>
                            </a:rPr>
                            <m:t>.</m:t>
                          </m:r>
                          <m:d>
                            <m:dPr>
                              <m:begChr m:val="|"/>
                              <m:endChr m:val="|"/>
                              <m:ctrlPr>
                                <a:rPr lang="vi-VN" sz="4000" i="1">
                                  <a:latin typeface="Cambria Math" panose="02040503050406030204" pitchFamily="18" charset="0"/>
                                </a:rPr>
                              </m:ctrlPr>
                            </m:dPr>
                            <m:e>
                              <m:acc>
                                <m:accPr>
                                  <m:chr m:val="⃗"/>
                                  <m:ctrlPr>
                                    <a:rPr lang="vi-VN" sz="4000" i="1">
                                      <a:latin typeface="Cambria Math" panose="02040503050406030204" pitchFamily="18" charset="0"/>
                                    </a:rPr>
                                  </m:ctrlPr>
                                </m:accPr>
                                <m:e>
                                  <m:r>
                                    <a:rPr lang="vi-VN" sz="4000" i="1">
                                      <a:latin typeface="Cambria Math" panose="02040503050406030204" pitchFamily="18" charset="0"/>
                                    </a:rPr>
                                    <m:t>𝑂</m:t>
                                  </m:r>
                                  <m:r>
                                    <a:rPr lang="en-US" sz="4000" i="1">
                                      <a:latin typeface="Cambria Math" panose="02040503050406030204" pitchFamily="18" charset="0"/>
                                    </a:rPr>
                                    <m:t>𝑄</m:t>
                                  </m:r>
                                </m:e>
                              </m:acc>
                            </m:e>
                          </m:d>
                        </m:den>
                      </m:f>
                      <m:r>
                        <m:rPr>
                          <m:nor/>
                        </m:rPr>
                        <a:rPr lang="en-US" sz="4000">
                          <a:ea typeface="Cambria Math" panose="02040503050406030204" pitchFamily="18" charset="0"/>
                          <a:cs typeface="Arial" panose="020B0604020202020204" pitchFamily="34" charset="0"/>
                        </a:rPr>
                        <m:t> </m:t>
                      </m:r>
                      <m:r>
                        <a:rPr lang="en-US" sz="4000" i="1">
                          <a:latin typeface="Cambria Math" panose="02040503050406030204" pitchFamily="18" charset="0"/>
                          <a:ea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 0,2691. </m:t>
                      </m:r>
                      <m:r>
                        <m:rPr>
                          <m:nor/>
                        </m:rPr>
                        <a:rPr lang="vi-VN" sz="4000"/>
                        <m:t>Suy</m:t>
                      </m:r>
                      <m:r>
                        <m:rPr>
                          <m:nor/>
                        </m:rPr>
                        <a:rPr lang="vi-VN" sz="4000"/>
                        <m:t> </m:t>
                      </m:r>
                      <m:r>
                        <m:rPr>
                          <m:nor/>
                        </m:rPr>
                        <a:rPr lang="vi-VN" sz="4000"/>
                        <m:t>ra</m:t>
                      </m:r>
                      <m:r>
                        <a:rPr lang="en-US" sz="4000" b="0" i="1" smtClean="0">
                          <a:latin typeface="Cambria Math" panose="02040503050406030204" pitchFamily="18" charset="0"/>
                        </a:rPr>
                        <m:t> </m:t>
                      </m:r>
                      <m:acc>
                        <m:accPr>
                          <m:chr m:val="̂"/>
                          <m:ctrlPr>
                            <a:rPr lang="vi-VN" sz="4000" i="1">
                              <a:latin typeface="Cambria Math" panose="02040503050406030204" pitchFamily="18" charset="0"/>
                            </a:rPr>
                          </m:ctrlPr>
                        </m:accPr>
                        <m:e>
                          <m:r>
                            <a:rPr lang="vi-VN" sz="4000" i="1">
                              <a:latin typeface="Cambria Math" panose="02040503050406030204" pitchFamily="18" charset="0"/>
                            </a:rPr>
                            <m:t>𝑃𝑂𝑄</m:t>
                          </m:r>
                        </m:e>
                      </m:acc>
                      <m:r>
                        <a:rPr lang="vi-VN" sz="4000" i="1" smtClean="0">
                          <a:latin typeface="Cambria Math" panose="02040503050406030204" pitchFamily="18" charset="0"/>
                          <a:ea typeface="Cambria Math" panose="02040503050406030204" pitchFamily="18" charset="0"/>
                        </a:rPr>
                        <m:t>≈</m:t>
                      </m:r>
                      <m:r>
                        <a:rPr lang="vi-VN" sz="4000" i="1">
                          <a:latin typeface="Cambria Math" panose="02040503050406030204" pitchFamily="18" charset="0"/>
                        </a:rPr>
                        <m:t>74,3893</m:t>
                      </m:r>
                      <m:r>
                        <a:rPr lang="vi-VN" sz="4000" i="1" smtClean="0">
                          <a:latin typeface="Cambria Math" panose="02040503050406030204" pitchFamily="18" charset="0"/>
                        </a:rPr>
                        <m:t>°.</m:t>
                      </m:r>
                    </m:oMath>
                  </m:oMathPara>
                </a14:m>
                <a:endParaRPr lang="en-US" sz="4000"/>
              </a:p>
              <a:p>
                <a:pPr lvl="0">
                  <a:lnSpc>
                    <a:spcPct val="150000"/>
                  </a:lnSpc>
                </a:pPr>
                <a:r>
                  <a:rPr lang="vi-VN" sz="4000"/>
                  <a:t>Mặt khác, đường tròn tâm </a:t>
                </a:r>
                <a14:m>
                  <m:oMath xmlns:m="http://schemas.openxmlformats.org/officeDocument/2006/math">
                    <m:r>
                      <a:rPr lang="vi-VN" sz="4000" i="1" smtClean="0">
                        <a:latin typeface="Cambria Math" panose="02040503050406030204" pitchFamily="18" charset="0"/>
                      </a:rPr>
                      <m:t>𝑂</m:t>
                    </m:r>
                  </m:oMath>
                </a14:m>
                <a:r>
                  <a:rPr lang="vi-VN" sz="4000"/>
                  <a:t>, đi qua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 </m:t>
                    </m:r>
                    <m:r>
                      <a:rPr lang="vi-VN" sz="4000" i="1" smtClean="0">
                        <a:latin typeface="Cambria Math" panose="02040503050406030204" pitchFamily="18" charset="0"/>
                      </a:rPr>
                      <m:t>𝑄</m:t>
                    </m:r>
                  </m:oMath>
                </a14:m>
                <a:r>
                  <a:rPr lang="en-US" sz="4000"/>
                  <a:t> </a:t>
                </a:r>
                <a:r>
                  <a:rPr lang="vi-VN" sz="4000"/>
                  <a:t>có bán kính 1 và chu vi là </a:t>
                </a:r>
                <a14:m>
                  <m:oMath xmlns:m="http://schemas.openxmlformats.org/officeDocument/2006/math">
                    <m:r>
                      <a:rPr lang="vi-VN" sz="4000" i="1" smtClean="0">
                        <a:latin typeface="Cambria Math" panose="02040503050406030204" pitchFamily="18" charset="0"/>
                      </a:rPr>
                      <m:t>2</m:t>
                    </m:r>
                    <m:r>
                      <a:rPr lang="vi-VN" sz="4000" i="1" smtClean="0">
                        <a:latin typeface="Cambria Math" panose="02040503050406030204" pitchFamily="18" charset="0"/>
                        <a:ea typeface="Cambria Math" panose="02040503050406030204" pitchFamily="18" charset="0"/>
                      </a:rPr>
                      <m:t>𝜋</m:t>
                    </m:r>
                    <m:r>
                      <a:rPr lang="vi-VN" sz="4000" i="1" smtClean="0">
                        <a:latin typeface="Cambria Math" panose="02040503050406030204" pitchFamily="18" charset="0"/>
                        <a:ea typeface="Cambria Math" panose="02040503050406030204" pitchFamily="18" charset="0"/>
                      </a:rPr>
                      <m:t>≈6,2832</m:t>
                    </m:r>
                  </m:oMath>
                </a14:m>
                <a:r>
                  <a:rPr lang="vi-VN" sz="4000"/>
                  <a:t>, </a:t>
                </a:r>
                <a:endParaRPr lang="en-US" sz="4000"/>
              </a:p>
              <a:p>
                <a:pPr lvl="0">
                  <a:lnSpc>
                    <a:spcPct val="150000"/>
                  </a:lnSpc>
                </a:pPr>
                <a14:m>
                  <m:oMathPara xmlns:m="http://schemas.openxmlformats.org/officeDocument/2006/math">
                    <m:oMathParaPr>
                      <m:jc m:val="left"/>
                    </m:oMathParaPr>
                    <m:oMath xmlns:m="http://schemas.openxmlformats.org/officeDocument/2006/math">
                      <m:r>
                        <m:rPr>
                          <m:nor/>
                        </m:rPr>
                        <a:rPr lang="vi-VN" sz="4000"/>
                        <m:t>n</m:t>
                      </m:r>
                      <m:r>
                        <m:rPr>
                          <m:nor/>
                        </m:rPr>
                        <a:rPr lang="vi-VN" sz="4000"/>
                        <m:t>ê</m:t>
                      </m:r>
                      <m:r>
                        <m:rPr>
                          <m:nor/>
                        </m:rPr>
                        <a:rPr lang="vi-VN" sz="4000"/>
                        <m:t>n</m:t>
                      </m:r>
                      <m:r>
                        <m:rPr>
                          <m:nor/>
                        </m:rPr>
                        <a:rPr lang="vi-VN" sz="4000"/>
                        <m:t> </m:t>
                      </m:r>
                      <m:r>
                        <m:rPr>
                          <m:nor/>
                        </m:rPr>
                        <a:rPr lang="vi-VN" sz="4000"/>
                        <m:t>cung</m:t>
                      </m:r>
                      <m:r>
                        <m:rPr>
                          <m:nor/>
                        </m:rPr>
                        <a:rPr lang="en-US" sz="4000"/>
                        <m:t> </m:t>
                      </m:r>
                      <m:r>
                        <m:rPr>
                          <m:nor/>
                        </m:rPr>
                        <a:rPr lang="vi-VN" sz="4000"/>
                        <m:t>nh</m:t>
                      </m:r>
                      <m:r>
                        <m:rPr>
                          <m:nor/>
                        </m:rPr>
                        <a:rPr lang="vi-VN" sz="4000"/>
                        <m:t>ỏ</m:t>
                      </m:r>
                      <m:r>
                        <m:rPr>
                          <m:nor/>
                        </m:rPr>
                        <a:rPr lang="en-US" sz="4000"/>
                        <m:t> </m:t>
                      </m:r>
                      <m:groupChr>
                        <m:groupChrPr>
                          <m:chr m:val="⏜"/>
                          <m:pos m:val="top"/>
                          <m:vertJc m:val="bot"/>
                          <m:ctrlPr>
                            <a:rPr lang="en-US" sz="4000" i="1">
                              <a:solidFill>
                                <a:prstClr val="black"/>
                              </a:solidFill>
                              <a:latin typeface="Cambria Math" panose="02040503050406030204" pitchFamily="18" charset="0"/>
                            </a:rPr>
                          </m:ctrlPr>
                        </m:groupChrPr>
                        <m:e>
                          <m:r>
                            <a:rPr lang="vi-VN" sz="4000" i="1">
                              <a:latin typeface="Cambria Math" panose="02040503050406030204" pitchFamily="18" charset="0"/>
                            </a:rPr>
                            <m:t>𝑃𝑄</m:t>
                          </m:r>
                        </m:e>
                      </m:groupChr>
                      <m:r>
                        <m:rPr>
                          <m:nor/>
                        </m:rPr>
                        <a:rPr lang="vi-VN" sz="4000"/>
                        <m:t> </m:t>
                      </m:r>
                      <m:r>
                        <m:rPr>
                          <m:nor/>
                        </m:rPr>
                        <a:rPr lang="vi-VN" sz="4000"/>
                        <m:t>c</m:t>
                      </m:r>
                      <m:r>
                        <m:rPr>
                          <m:nor/>
                        </m:rPr>
                        <a:rPr lang="vi-VN" sz="4000"/>
                        <m:t>ủ</m:t>
                      </m:r>
                      <m:r>
                        <m:rPr>
                          <m:nor/>
                        </m:rPr>
                        <a:rPr lang="vi-VN" sz="4000"/>
                        <m:t>a</m:t>
                      </m:r>
                      <m:r>
                        <m:rPr>
                          <m:nor/>
                        </m:rPr>
                        <a:rPr lang="vi-VN" sz="4000"/>
                        <m:t> đườ</m:t>
                      </m:r>
                      <m:r>
                        <m:rPr>
                          <m:nor/>
                        </m:rPr>
                        <a:rPr lang="vi-VN" sz="4000"/>
                        <m:t>ng</m:t>
                      </m:r>
                      <m:r>
                        <m:rPr>
                          <m:nor/>
                        </m:rPr>
                        <a:rPr lang="vi-VN" sz="4000"/>
                        <m:t> </m:t>
                      </m:r>
                      <m:r>
                        <m:rPr>
                          <m:nor/>
                        </m:rPr>
                        <a:rPr lang="vi-VN" sz="4000"/>
                        <m:t>tr</m:t>
                      </m:r>
                      <m:r>
                        <m:rPr>
                          <m:nor/>
                        </m:rPr>
                        <a:rPr lang="vi-VN" sz="4000"/>
                        <m:t>ò</m:t>
                      </m:r>
                      <m:r>
                        <m:rPr>
                          <m:nor/>
                        </m:rPr>
                        <a:rPr lang="vi-VN" sz="4000"/>
                        <m:t>n</m:t>
                      </m:r>
                      <m:r>
                        <m:rPr>
                          <m:nor/>
                        </m:rPr>
                        <a:rPr lang="vi-VN" sz="4000"/>
                        <m:t> đó </m:t>
                      </m:r>
                      <m:r>
                        <m:rPr>
                          <m:nor/>
                        </m:rPr>
                        <a:rPr lang="vi-VN" sz="4000"/>
                        <m:t>c</m:t>
                      </m:r>
                      <m:r>
                        <m:rPr>
                          <m:nor/>
                        </m:rPr>
                        <a:rPr lang="vi-VN" sz="4000"/>
                        <m:t>ó độ </m:t>
                      </m:r>
                      <m:r>
                        <m:rPr>
                          <m:nor/>
                        </m:rPr>
                        <a:rPr lang="vi-VN" sz="4000"/>
                        <m:t>d</m:t>
                      </m:r>
                      <m:r>
                        <m:rPr>
                          <m:nor/>
                        </m:rPr>
                        <a:rPr lang="vi-VN" sz="4000"/>
                        <m:t>à</m:t>
                      </m:r>
                      <m:r>
                        <m:rPr>
                          <m:nor/>
                        </m:rPr>
                        <a:rPr lang="vi-VN" sz="4000"/>
                        <m:t>i</m:t>
                      </m:r>
                      <m:r>
                        <m:rPr>
                          <m:nor/>
                        </m:rPr>
                        <a:rPr lang="vi-VN" sz="4000"/>
                        <m:t> </m:t>
                      </m:r>
                      <m:r>
                        <m:rPr>
                          <m:nor/>
                        </m:rPr>
                        <a:rPr lang="vi-VN" sz="4000"/>
                        <m:t>x</m:t>
                      </m:r>
                      <m:r>
                        <m:rPr>
                          <m:nor/>
                        </m:rPr>
                        <a:rPr lang="vi-VN" sz="4000"/>
                        <m:t>ấ</m:t>
                      </m:r>
                      <m:r>
                        <m:rPr>
                          <m:nor/>
                        </m:rPr>
                        <a:rPr lang="vi-VN" sz="4000"/>
                        <m:t>p</m:t>
                      </m:r>
                      <m:r>
                        <m:rPr>
                          <m:nor/>
                        </m:rPr>
                        <a:rPr lang="vi-VN" sz="4000"/>
                        <m:t> </m:t>
                      </m:r>
                      <m:r>
                        <m:rPr>
                          <m:nor/>
                        </m:rPr>
                        <a:rPr lang="vi-VN" sz="4000"/>
                        <m:t>x</m:t>
                      </m:r>
                      <m:r>
                        <m:rPr>
                          <m:nor/>
                        </m:rPr>
                        <a:rPr lang="vi-VN" sz="4000"/>
                        <m:t>ỉ </m:t>
                      </m:r>
                      <m:r>
                        <m:rPr>
                          <m:nor/>
                        </m:rPr>
                        <a:rPr lang="vi-VN" sz="4000"/>
                        <m:t>b</m:t>
                      </m:r>
                      <m:r>
                        <m:rPr>
                          <m:nor/>
                        </m:rPr>
                        <a:rPr lang="vi-VN" sz="4000"/>
                        <m:t>ằ</m:t>
                      </m:r>
                      <m:r>
                        <m:rPr>
                          <m:nor/>
                        </m:rPr>
                        <a:rPr lang="vi-VN" sz="4000"/>
                        <m:t>ng</m:t>
                      </m:r>
                      <m:r>
                        <a:rPr lang="en-US" sz="4000" b="0" i="1" smtClean="0">
                          <a:latin typeface="Cambria Math" panose="02040503050406030204" pitchFamily="18" charset="0"/>
                        </a:rPr>
                        <m:t> </m:t>
                      </m:r>
                    </m:oMath>
                  </m:oMathPara>
                </a14:m>
                <a:endParaRPr lang="en-US" sz="4000" b="0" i="1">
                  <a:latin typeface="Cambria Math" panose="02040503050406030204" pitchFamily="18" charset="0"/>
                </a:endParaRPr>
              </a:p>
              <a:p>
                <a:pPr lvl="0" algn="just">
                  <a:lnSpc>
                    <a:spcPct val="150000"/>
                  </a:lnSpc>
                </a:pPr>
                <a14:m>
                  <m:oMathPara xmlns:m="http://schemas.openxmlformats.org/officeDocument/2006/math">
                    <m:oMathParaPr>
                      <m:jc m:val="center"/>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74,3893</m:t>
                          </m:r>
                        </m:num>
                        <m:den>
                          <m:r>
                            <a:rPr lang="en-US" sz="4000" b="0" i="1" smtClean="0">
                              <a:latin typeface="Cambria Math" panose="02040503050406030204" pitchFamily="18" charset="0"/>
                            </a:rPr>
                            <m:t>360</m:t>
                          </m:r>
                        </m:den>
                      </m:f>
                      <m:r>
                        <a:rPr lang="en-US" sz="4000" b="0" i="1" smtClean="0">
                          <a:latin typeface="Cambria Math" panose="02040503050406030204" pitchFamily="18" charset="0"/>
                        </a:rPr>
                        <m:t>.6,2832</m:t>
                      </m:r>
                      <m:r>
                        <a:rPr lang="en-US" sz="4000" b="0" i="1" smtClean="0">
                          <a:latin typeface="Cambria Math" panose="02040503050406030204" pitchFamily="18" charset="0"/>
                          <a:ea typeface="Cambria Math" panose="02040503050406030204" pitchFamily="18" charset="0"/>
                        </a:rPr>
                        <m:t>≈1,2983.</m:t>
                      </m:r>
                    </m:oMath>
                  </m:oMathPara>
                </a14:m>
                <a:endParaRPr lang="en-US" sz="4000" b="0">
                  <a:ea typeface="Cambria Math" panose="02040503050406030204" pitchFamily="18" charset="0"/>
                </a:endParaRPr>
              </a:p>
              <a:p>
                <a:pPr lvl="0" algn="just">
                  <a:lnSpc>
                    <a:spcPct val="150000"/>
                  </a:lnSpc>
                </a:pPr>
                <a:r>
                  <a:rPr lang="vi-VN" sz="4000"/>
                  <a:t>Do 1 đơn vị dài trong không gian </a:t>
                </a:r>
                <a14:m>
                  <m:oMath xmlns:m="http://schemas.openxmlformats.org/officeDocument/2006/math">
                    <m:r>
                      <a:rPr lang="vi-VN" sz="4000" i="1" smtClean="0">
                        <a:latin typeface="Cambria Math" panose="02040503050406030204" pitchFamily="18" charset="0"/>
                      </a:rPr>
                      <m:t>𝑂𝑥𝑦𝑧</m:t>
                    </m:r>
                  </m:oMath>
                </a14:m>
                <a:r>
                  <a:rPr lang="vi-VN" sz="4000"/>
                  <a:t> tương ứng với 6 371 km trên thực tế, nên khoảng</a:t>
                </a:r>
                <a:r>
                  <a:rPr lang="en-US" sz="4000"/>
                  <a:t> </a:t>
                </a:r>
                <a:r>
                  <a:rPr lang="vi-VN" sz="4000"/>
                  <a:t>cách trên mặt đất giữa hai vị trí </a:t>
                </a:r>
                <a14:m>
                  <m:oMath xmlns:m="http://schemas.openxmlformats.org/officeDocument/2006/math">
                    <m:r>
                      <a:rPr lang="vi-VN" sz="4000" i="1" smtClean="0">
                        <a:latin typeface="Cambria Math" panose="02040503050406030204" pitchFamily="18" charset="0"/>
                      </a:rPr>
                      <m:t>𝑃</m:t>
                    </m:r>
                    <m:r>
                      <a:rPr lang="vi-VN" sz="4000" i="1" smtClean="0">
                        <a:latin typeface="Cambria Math" panose="02040503050406030204" pitchFamily="18" charset="0"/>
                      </a:rPr>
                      <m:t>, </m:t>
                    </m:r>
                    <m:r>
                      <a:rPr lang="vi-VN" sz="4000" i="1" smtClean="0">
                        <a:latin typeface="Cambria Math" panose="02040503050406030204" pitchFamily="18" charset="0"/>
                      </a:rPr>
                      <m:t>𝑄</m:t>
                    </m:r>
                  </m:oMath>
                </a14:m>
                <a:r>
                  <a:rPr lang="en-US" sz="4000"/>
                  <a:t> </a:t>
                </a:r>
                <a:r>
                  <a:rPr lang="vi-VN" sz="4000"/>
                  <a:t>xấp xỉ bằng </a:t>
                </a:r>
                <a:endParaRPr lang="en-US" sz="4000"/>
              </a:p>
              <a:p>
                <a:pPr lvl="0" algn="ctr">
                  <a:lnSpc>
                    <a:spcPct val="150000"/>
                  </a:lnSpc>
                </a:pPr>
                <a14:m>
                  <m:oMath xmlns:m="http://schemas.openxmlformats.org/officeDocument/2006/math">
                    <m:r>
                      <a:rPr lang="vi-VN" sz="4000" i="1" smtClean="0">
                        <a:latin typeface="Cambria Math" panose="02040503050406030204" pitchFamily="18" charset="0"/>
                      </a:rPr>
                      <m:t>1,2983 ·6371 = 8271,4693</m:t>
                    </m:r>
                  </m:oMath>
                </a14:m>
                <a:r>
                  <a:rPr lang="vi-VN" sz="4000"/>
                  <a:t> (km).</a:t>
                </a:r>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32084" y="495300"/>
                <a:ext cx="18211799" cy="9595897"/>
              </a:xfrm>
              <a:prstGeom prst="rect">
                <a:avLst/>
              </a:prstGeom>
              <a:blipFill>
                <a:blip r:embed="rId5"/>
                <a:stretch>
                  <a:fillRect l="-1171" r="-1473" b="-572"/>
                </a:stretch>
              </a:blipFill>
            </p:spPr>
            <p:txBody>
              <a:bodyPr/>
              <a:lstStyle/>
              <a:p>
                <a:r>
                  <a:rPr lang="en-US">
                    <a:noFill/>
                  </a:rPr>
                  <a:t> </a:t>
                </a:r>
              </a:p>
            </p:txBody>
          </p:sp>
        </mc:Fallback>
      </mc:AlternateContent>
    </p:spTree>
    <p:extLst>
      <p:ext uri="{BB962C8B-B14F-4D97-AF65-F5344CB8AC3E}">
        <p14:creationId xmlns:p14="http://schemas.microsoft.com/office/powerpoint/2010/main" val="162692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4" dur="500"/>
                                        <p:tgtEl>
                                          <p:spTgt spid="9">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7" dur="500"/>
                                        <p:tgtEl>
                                          <p:spTgt spid="9">
                                            <p:txEl>
                                              <p:pRg st="3" end="3"/>
                                            </p:txEl>
                                          </p:spTgt>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1" dur="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6" dur="500"/>
                                        <p:tgtEl>
                                          <p:spTgt spid="9">
                                            <p:txEl>
                                              <p:pRg st="5" end="5"/>
                                            </p:txEl>
                                          </p:spTgt>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randombar(horizontal)">
                                      <p:cBhvr>
                                        <p:cTn id="4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292870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999746" y="110017"/>
                <a:ext cx="16288508" cy="2054409"/>
              </a:xfrm>
              <a:prstGeom prst="rect">
                <a:avLst/>
              </a:prstGeom>
            </p:spPr>
            <p:txBody>
              <a:bodyPr wrap="square">
                <a:spAutoFit/>
              </a:bodyPr>
              <a:lstStyle/>
              <a:p>
                <a:pPr lvl="0" algn="just">
                  <a:lnSpc>
                    <a:spcPct val="150000"/>
                  </a:lnSpc>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lang="vi-VN" sz="4000">
                    <a:solidFill>
                      <a:srgbClr val="000000"/>
                    </a:solidFill>
                    <a:ea typeface="Times New Roman" panose="02020603050405020304" pitchFamily="18" charset="0"/>
                    <a:cs typeface="Arial" panose="020B0604020202020204" pitchFamily="34" charset="0"/>
                  </a:rPr>
                  <a:t>Tính khoảng cách trên mặt đất từ vị trí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oMath>
                </a14:m>
                <a:r>
                  <a:rPr lang="vi-VN" sz="4000">
                    <a:solidFill>
                      <a:srgbClr val="000000"/>
                    </a:solidFill>
                    <a:ea typeface="Times New Roman" panose="02020603050405020304" pitchFamily="18" charset="0"/>
                    <a:cs typeface="Arial" panose="020B0604020202020204" pitchFamily="34" charset="0"/>
                  </a:rPr>
                  <a:t> là giao giữa kinh tuyến gốc với xích đạo</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đến vị trí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45°</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𝑁</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30°</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𝐸</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999746" y="110017"/>
                <a:ext cx="16288508" cy="2054409"/>
              </a:xfrm>
              <a:prstGeom prst="rect">
                <a:avLst/>
              </a:prstGeom>
              <a:blipFill>
                <a:blip r:embed="rId3"/>
                <a:stretch>
                  <a:fillRect l="-1572" r="-1310" b="-6231"/>
                </a:stretch>
              </a:blipFill>
            </p:spPr>
            <p:txBody>
              <a:bodyPr/>
              <a:lstStyle/>
              <a:p>
                <a:r>
                  <a:rPr lang="en-US">
                    <a:noFill/>
                  </a:rPr>
                  <a:t> </a:t>
                </a:r>
              </a:p>
            </p:txBody>
          </p:sp>
        </mc:Fallback>
      </mc:AlternateContent>
      <p:grpSp>
        <p:nvGrpSpPr>
          <p:cNvPr id="82" name="Group 81"/>
          <p:cNvGrpSpPr/>
          <p:nvPr/>
        </p:nvGrpSpPr>
        <p:grpSpPr>
          <a:xfrm>
            <a:off x="423448" y="2362488"/>
            <a:ext cx="3048000" cy="1449664"/>
            <a:chOff x="859666"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7119064" y="3424006"/>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6"/>
            <a:stretch>
              <a:fillRect l="-1" r="-1"/>
            </a:stretch>
          </a:blipFill>
        </p:spPr>
      </p:sp>
      <mc:AlternateContent xmlns:mc="http://schemas.openxmlformats.org/markup-compatibility/2006" xmlns:a14="http://schemas.microsoft.com/office/drawing/2010/main">
        <mc:Choice Requires="a14">
          <p:sp>
            <p:nvSpPr>
              <p:cNvPr id="86" name="Rectangle 85"/>
              <p:cNvSpPr/>
              <p:nvPr/>
            </p:nvSpPr>
            <p:spPr>
              <a:xfrm>
                <a:off x="999746" y="4229100"/>
                <a:ext cx="16288508" cy="5653086"/>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giao giữa kinh tuyến gốc với xích đạo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Do đó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𝑂𝐴</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Đ</m:t>
                      </m:r>
                      <m:r>
                        <m:rPr>
                          <m:nor/>
                        </m:rPr>
                        <a:rPr lang="en-US" sz="4000">
                          <a:latin typeface="Arial" panose="020B0604020202020204" pitchFamily="34" charset="0"/>
                          <a:ea typeface="Malgun Gothic" panose="020B0503020000020004" pitchFamily="34" charset="-127"/>
                          <a:cs typeface="Arial" panose="020B0604020202020204" pitchFamily="34" charset="0"/>
                        </a:rPr>
                        <m:t>i</m:t>
                      </m:r>
                      <m:r>
                        <m:rPr>
                          <m:nor/>
                        </m:rPr>
                        <a:rPr lang="en-US" sz="4000">
                          <a:latin typeface="Arial" panose="020B0604020202020204" pitchFamily="34" charset="0"/>
                          <a:ea typeface="Malgun Gothic" panose="020B0503020000020004" pitchFamily="34" charset="-127"/>
                          <a:cs typeface="Arial" panose="020B0604020202020204" pitchFamily="34" charset="0"/>
                        </a:rPr>
                        <m:t>ể</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a:rPr lang="en-US" sz="4000" i="1">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latin typeface="Cambria Math" panose="02040503050406030204" pitchFamily="18" charset="0"/>
                              <a:ea typeface="Malgun Gothic" panose="020B0503020000020004" pitchFamily="34" charset="-127"/>
                              <a:cs typeface="Times New Roman" panose="02020603050405020304" pitchFamily="18" charset="0"/>
                            </a:rPr>
                            <m:t>45°</m:t>
                          </m:r>
                        </m:e>
                      </m:func>
                      <m:func>
                        <m:func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latin typeface="Cambria Math" panose="02040503050406030204" pitchFamily="18" charset="0"/>
                              <a:ea typeface="Malgun Gothic" panose="020B0503020000020004" pitchFamily="34" charset="-127"/>
                              <a:cs typeface="Times New Roman" panose="02020603050405020304" pitchFamily="18" charset="0"/>
                            </a:rPr>
                            <m:t>30°</m:t>
                          </m:r>
                        </m:e>
                      </m:func>
                      <m:r>
                        <m:rPr>
                          <m:nor/>
                        </m:rPr>
                        <a:rPr lang="en-US" sz="4000">
                          <a:latin typeface="Arial" panose="020B0604020202020204" pitchFamily="34" charset="0"/>
                          <a:ea typeface="Malgun Gothic" panose="020B0503020000020004" pitchFamily="34" charset="-127"/>
                          <a:cs typeface="Arial" panose="020B0604020202020204" pitchFamily="34" charset="0"/>
                        </a:rPr>
                        <m:t>; </m:t>
                      </m:r>
                      <m:func>
                        <m:func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latin typeface="Cambria Math" panose="02040503050406030204" pitchFamily="18" charset="0"/>
                              <a:ea typeface="Malgun Gothic" panose="020B0503020000020004" pitchFamily="34" charset="-127"/>
                              <a:cs typeface="Times New Roman" panose="02020603050405020304" pitchFamily="18" charset="0"/>
                            </a:rPr>
                            <m:t>45°</m:t>
                          </m:r>
                        </m:e>
                      </m:func>
                      <m:func>
                        <m:func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4000" i="1">
                              <a:latin typeface="Cambria Math" panose="02040503050406030204" pitchFamily="18" charset="0"/>
                              <a:ea typeface="Malgun Gothic" panose="020B0503020000020004" pitchFamily="34" charset="-127"/>
                              <a:cs typeface="Times New Roman" panose="02020603050405020304" pitchFamily="18" charset="0"/>
                            </a:rPr>
                            <m:t>30°</m:t>
                          </m:r>
                        </m:e>
                      </m:func>
                      <m:r>
                        <m:rPr>
                          <m:nor/>
                        </m:rPr>
                        <a:rPr lang="en-US" sz="4000">
                          <a:latin typeface="Arial" panose="020B0604020202020204" pitchFamily="34" charset="0"/>
                          <a:ea typeface="Malgun Gothic" panose="020B0503020000020004" pitchFamily="34" charset="-127"/>
                          <a:cs typeface="Arial" panose="020B0604020202020204" pitchFamily="34" charset="0"/>
                        </a:rPr>
                        <m:t>; </m:t>
                      </m:r>
                      <m:func>
                        <m:func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4000" i="1">
                              <a:latin typeface="Cambria Math" panose="02040503050406030204" pitchFamily="18" charset="0"/>
                              <a:ea typeface="Malgun Gothic" panose="020B0503020000020004" pitchFamily="34" charset="-127"/>
                              <a:cs typeface="Times New Roman" panose="02020603050405020304" pitchFamily="18" charset="0"/>
                            </a:rPr>
                            <m:t>45°</m:t>
                          </m:r>
                        </m:e>
                      </m:func>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hay</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Suy</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ra</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𝑂𝐵</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999746" y="4229100"/>
                <a:ext cx="16288508" cy="5653086"/>
              </a:xfrm>
              <a:prstGeom prst="rect">
                <a:avLst/>
              </a:prstGeom>
              <a:blipFill>
                <a:blip r:embed="rId7"/>
                <a:stretch>
                  <a:fillRect l="-1310"/>
                </a:stretch>
              </a:blipFill>
            </p:spPr>
            <p:txBody>
              <a:bodyPr/>
              <a:lstStyle/>
              <a:p>
                <a:r>
                  <a:rPr lang="en-US">
                    <a:noFill/>
                  </a:rPr>
                  <a:t> </a:t>
                </a:r>
              </a:p>
            </p:txBody>
          </p:sp>
        </mc:Fallback>
      </mc:AlternateContent>
    </p:spTree>
    <p:extLst>
      <p:ext uri="{BB962C8B-B14F-4D97-AF65-F5344CB8AC3E}">
        <p14:creationId xmlns:p14="http://schemas.microsoft.com/office/powerpoint/2010/main" val="26416914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500" fill="hold"/>
                                        <p:tgtEl>
                                          <p:spTgt spid="82"/>
                                        </p:tgtEl>
                                        <p:attrNameLst>
                                          <p:attrName>ppt_w</p:attrName>
                                        </p:attrNameLst>
                                      </p:cBhvr>
                                      <p:tavLst>
                                        <p:tav tm="0">
                                          <p:val>
                                            <p:fltVal val="0"/>
                                          </p:val>
                                        </p:tav>
                                        <p:tav tm="100000">
                                          <p:val>
                                            <p:strVal val="#ppt_w"/>
                                          </p:val>
                                        </p:tav>
                                      </p:tavLst>
                                    </p:anim>
                                    <p:anim calcmode="lin" valueType="num">
                                      <p:cBhvr>
                                        <p:cTn id="13" dur="500" fill="hold"/>
                                        <p:tgtEl>
                                          <p:spTgt spid="82"/>
                                        </p:tgtEl>
                                        <p:attrNameLst>
                                          <p:attrName>ppt_h</p:attrName>
                                        </p:attrNameLst>
                                      </p:cBhvr>
                                      <p:tavLst>
                                        <p:tav tm="0">
                                          <p:val>
                                            <p:fltVal val="0"/>
                                          </p:val>
                                        </p:tav>
                                        <p:tav tm="100000">
                                          <p:val>
                                            <p:strVal val="#ppt_h"/>
                                          </p:val>
                                        </p:tav>
                                      </p:tavLst>
                                    </p:anim>
                                    <p:animEffect transition="in" filter="fade">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animEffect transition="in" filter="wipe(up)">
                                      <p:cBhvr>
                                        <p:cTn id="19" dur="500"/>
                                        <p:tgtEl>
                                          <p:spTgt spid="8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6">
                                            <p:txEl>
                                              <p:pRg st="1" end="1"/>
                                            </p:txEl>
                                          </p:spTgt>
                                        </p:tgtEl>
                                        <p:attrNameLst>
                                          <p:attrName>style.visibility</p:attrName>
                                        </p:attrNameLst>
                                      </p:cBhvr>
                                      <p:to>
                                        <p:strVal val="visible"/>
                                      </p:to>
                                    </p:set>
                                    <p:animEffect transition="in" filter="wipe(up)">
                                      <p:cBhvr>
                                        <p:cTn id="24" dur="500"/>
                                        <p:tgtEl>
                                          <p:spTgt spid="8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6">
                                            <p:txEl>
                                              <p:pRg st="2" end="2"/>
                                            </p:txEl>
                                          </p:spTgt>
                                        </p:tgtEl>
                                        <p:attrNameLst>
                                          <p:attrName>style.visibility</p:attrName>
                                        </p:attrNameLst>
                                      </p:cBhvr>
                                      <p:to>
                                        <p:strVal val="visible"/>
                                      </p:to>
                                    </p:set>
                                    <p:animEffect transition="in" filter="wipe(up)">
                                      <p:cBhvr>
                                        <p:cTn id="29" dur="500"/>
                                        <p:tgtEl>
                                          <p:spTgt spid="8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6">
                                            <p:txEl>
                                              <p:pRg st="3" end="3"/>
                                            </p:txEl>
                                          </p:spTgt>
                                        </p:tgtEl>
                                        <p:attrNameLst>
                                          <p:attrName>style.visibility</p:attrName>
                                        </p:attrNameLst>
                                      </p:cBhvr>
                                      <p:to>
                                        <p:strVal val="visible"/>
                                      </p:to>
                                    </p:set>
                                    <p:animEffect transition="in" filter="wipe(up)">
                                      <p:cBhvr>
                                        <p:cTn id="34" dur="500"/>
                                        <p:tgtEl>
                                          <p:spTgt spid="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0" name="Freeform 3"/>
          <p:cNvSpPr/>
          <p:nvPr/>
        </p:nvSpPr>
        <p:spPr>
          <a:xfrm>
            <a:off x="0" y="-38100"/>
            <a:ext cx="18288000" cy="2928706"/>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1" name="Rectangle 80"/>
              <p:cNvSpPr/>
              <p:nvPr/>
            </p:nvSpPr>
            <p:spPr>
              <a:xfrm>
                <a:off x="999746" y="110017"/>
                <a:ext cx="16288508" cy="20544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 khoảng cách trên mặt đất từ vị trí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là giao giữa kinh tuyến gốc với xích đạo</a:t>
                </a:r>
                <a:r>
                  <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 vị trí </a:t>
                </a:r>
                <a14:m>
                  <m:oMath xmlns:m="http://schemas.openxmlformats.org/officeDocument/2006/math">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45°</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30°</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𝐸</m:t>
                    </m:r>
                    <m:r>
                      <a:rPr kumimoji="0" lang="vi-VN"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999746" y="110017"/>
                <a:ext cx="16288508" cy="2054409"/>
              </a:xfrm>
              <a:prstGeom prst="rect">
                <a:avLst/>
              </a:prstGeom>
              <a:blipFill>
                <a:blip r:embed="rId3"/>
                <a:stretch>
                  <a:fillRect l="-1572" r="-1310" b="-6231"/>
                </a:stretch>
              </a:blipFill>
            </p:spPr>
            <p:txBody>
              <a:bodyPr/>
              <a:lstStyle/>
              <a:p>
                <a:r>
                  <a:rPr lang="en-US">
                    <a:noFill/>
                  </a:rPr>
                  <a:t> </a:t>
                </a:r>
              </a:p>
            </p:txBody>
          </p:sp>
        </mc:Fallback>
      </mc:AlternateContent>
      <p:grpSp>
        <p:nvGrpSpPr>
          <p:cNvPr id="82" name="Group 81"/>
          <p:cNvGrpSpPr/>
          <p:nvPr/>
        </p:nvGrpSpPr>
        <p:grpSpPr>
          <a:xfrm>
            <a:off x="423448" y="2362488"/>
            <a:ext cx="3048000" cy="1449664"/>
            <a:chOff x="859666" y="676025"/>
            <a:chExt cx="3432866" cy="1051118"/>
          </a:xfrm>
        </p:grpSpPr>
        <p:pic>
          <p:nvPicPr>
            <p:cNvPr id="83" name="Picture 8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4" name="TextBox 83"/>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85" name="Freeform 76"/>
          <p:cNvSpPr/>
          <p:nvPr/>
        </p:nvSpPr>
        <p:spPr>
          <a:xfrm>
            <a:off x="17119064" y="3424006"/>
            <a:ext cx="1947050" cy="1851700"/>
          </a:xfrm>
          <a:custGeom>
            <a:avLst/>
            <a:gdLst/>
            <a:ahLst/>
            <a:cxnLst/>
            <a:rect l="l" t="t" r="r" b="b"/>
            <a:pathLst>
              <a:path w="1947050" h="1851700">
                <a:moveTo>
                  <a:pt x="0" y="0"/>
                </a:moveTo>
                <a:lnTo>
                  <a:pt x="1947050" y="0"/>
                </a:lnTo>
                <a:lnTo>
                  <a:pt x="1947050" y="1851700"/>
                </a:lnTo>
                <a:lnTo>
                  <a:pt x="0" y="1851700"/>
                </a:lnTo>
                <a:lnTo>
                  <a:pt x="0" y="0"/>
                </a:lnTo>
                <a:close/>
              </a:path>
            </a:pathLst>
          </a:custGeom>
          <a:blipFill>
            <a:blip r:embed="rId6"/>
            <a:stretch>
              <a:fillRect l="-1" r="-1"/>
            </a:stretch>
          </a:blipFill>
        </p:spPr>
      </p:sp>
      <mc:AlternateContent xmlns:mc="http://schemas.openxmlformats.org/markup-compatibility/2006" xmlns:a14="http://schemas.microsoft.com/office/drawing/2010/main">
        <mc:Choice Requires="a14">
          <p:sp>
            <p:nvSpPr>
              <p:cNvPr id="86" name="Rectangle 85"/>
              <p:cNvSpPr/>
              <p:nvPr/>
            </p:nvSpPr>
            <p:spPr>
              <a:xfrm>
                <a:off x="2743200" y="3165577"/>
                <a:ext cx="14448908" cy="6784871"/>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ó</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𝑂𝐴</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6</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𝐵</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thuộc mặt đất nên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𝑂𝐴</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𝑂𝐵</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Do</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đó</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cos</m:t>
                          </m:r>
                        </m:fName>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𝐴𝑂𝐵</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𝑂𝐴</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𝑂𝐵</m:t>
                                  </m:r>
                                </m:e>
                              </m:acc>
                            </m:num>
                            <m:den>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𝑂𝐴</m:t>
                                      </m:r>
                                    </m:e>
                                  </m:acc>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𝑂𝐵</m:t>
                                      </m:r>
                                    </m:e>
                                  </m:acc>
                                </m:e>
                              </m:d>
                            </m:den>
                          </m:f>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≈0,6124</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Suy</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ra</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acc>
                        <m:accPr>
                          <m: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𝐴𝑂𝐵</m:t>
                          </m:r>
                        </m:e>
                      </m:ac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≈52,2388°</m:t>
                      </m:r>
                    </m:oMath>
                  </m:oMathPara>
                </a14:m>
                <a:endParaRPr lang="en-US" sz="4000">
                  <a:solidFill>
                    <a:prstClr val="black"/>
                  </a:solidFill>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Độ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d</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à</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i</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cung</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l</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à</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52,24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360</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.6371≈5808,8230</m:t>
                      </m:r>
                      <m:r>
                        <m:rPr>
                          <m:nor/>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km</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2743200" y="3165577"/>
                <a:ext cx="14448908" cy="6784871"/>
              </a:xfrm>
              <a:prstGeom prst="rect">
                <a:avLst/>
              </a:prstGeom>
              <a:blipFill>
                <a:blip r:embed="rId7"/>
                <a:stretch>
                  <a:fillRect l="-1477"/>
                </a:stretch>
              </a:blipFill>
            </p:spPr>
            <p:txBody>
              <a:bodyPr/>
              <a:lstStyle/>
              <a:p>
                <a:r>
                  <a:rPr lang="en-US">
                    <a:noFill/>
                  </a:rPr>
                  <a:t> </a:t>
                </a:r>
              </a:p>
            </p:txBody>
          </p:sp>
        </mc:Fallback>
      </mc:AlternateContent>
    </p:spTree>
    <p:extLst>
      <p:ext uri="{BB962C8B-B14F-4D97-AF65-F5344CB8AC3E}">
        <p14:creationId xmlns:p14="http://schemas.microsoft.com/office/powerpoint/2010/main" val="179666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wipe(up)">
                                      <p:cBhvr>
                                        <p:cTn id="7" dur="5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wipe(up)">
                                      <p:cBhvr>
                                        <p:cTn id="12" dur="500"/>
                                        <p:tgtEl>
                                          <p:spTgt spid="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6">
                                            <p:txEl>
                                              <p:pRg st="2" end="2"/>
                                            </p:txEl>
                                          </p:spTgt>
                                        </p:tgtEl>
                                        <p:attrNameLst>
                                          <p:attrName>style.visibility</p:attrName>
                                        </p:attrNameLst>
                                      </p:cBhvr>
                                      <p:to>
                                        <p:strVal val="visible"/>
                                      </p:to>
                                    </p:set>
                                    <p:animEffect transition="in" filter="wipe(up)">
                                      <p:cBhvr>
                                        <p:cTn id="17" dur="500"/>
                                        <p:tgtEl>
                                          <p:spTgt spid="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6">
                                            <p:txEl>
                                              <p:pRg st="3" end="3"/>
                                            </p:txEl>
                                          </p:spTgt>
                                        </p:tgtEl>
                                        <p:attrNameLst>
                                          <p:attrName>style.visibility</p:attrName>
                                        </p:attrNameLst>
                                      </p:cBhvr>
                                      <p:to>
                                        <p:strVal val="visible"/>
                                      </p:to>
                                    </p:set>
                                    <p:animEffect transition="in" filter="wipe(up)">
                                      <p:cBhvr>
                                        <p:cTn id="22" dur="500"/>
                                        <p:tgtEl>
                                          <p:spTgt spid="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304800" y="38100"/>
                <a:ext cx="17678400" cy="1938992"/>
              </a:xfrm>
              <a:prstGeom prst="rect">
                <a:avLst/>
              </a:prstGeom>
            </p:spPr>
            <p:txBody>
              <a:bodyPr wrap="square">
                <a:spAutoFit/>
              </a:bodyPr>
              <a:lstStyle/>
              <a:p>
                <a:pPr lvl="0" algn="just">
                  <a:lnSpc>
                    <a:spcPct val="150000"/>
                  </a:lnSpc>
                </a:pPr>
                <a:r>
                  <a:rPr lang="vi-VN" sz="4200" b="1">
                    <a:solidFill>
                      <a:srgbClr val="0070C0"/>
                    </a:solidFill>
                    <a:ea typeface="Times New Roman" panose="02020603050405020304" pitchFamily="18" charset="0"/>
                    <a:cs typeface="Arial" panose="020B0604020202020204" pitchFamily="34" charset="0"/>
                  </a:rPr>
                  <a:t>Trải nghiệm. </a:t>
                </a:r>
                <a:r>
                  <a:rPr lang="vi-VN" sz="3800">
                    <a:ea typeface="Times New Roman" panose="02020603050405020304" pitchFamily="18" charset="0"/>
                    <a:cs typeface="Arial" panose="020B0604020202020204" pitchFamily="34" charset="0"/>
                  </a:rPr>
                  <a:t>Trên Google Maps, thực hiện phép đo khoảng cách từ vị trí </a:t>
                </a:r>
                <a14:m>
                  <m:oMath xmlns:m="http://schemas.openxmlformats.org/officeDocument/2006/math">
                    <m:r>
                      <a:rPr lang="vi-VN" sz="3800" i="1" smtClean="0">
                        <a:latin typeface="Cambria Math" panose="02040503050406030204" pitchFamily="18" charset="0"/>
                        <a:ea typeface="Times New Roman" panose="02020603050405020304" pitchFamily="18" charset="0"/>
                        <a:cs typeface="Arial" panose="020B0604020202020204" pitchFamily="34" charset="0"/>
                      </a:rPr>
                      <m:t>0°</m:t>
                    </m:r>
                    <m:r>
                      <a:rPr lang="vi-VN" sz="3800" i="1" smtClean="0">
                        <a:latin typeface="Cambria Math" panose="02040503050406030204" pitchFamily="18" charset="0"/>
                        <a:ea typeface="Times New Roman" panose="02020603050405020304" pitchFamily="18" charset="0"/>
                        <a:cs typeface="Arial" panose="020B0604020202020204" pitchFamily="34" charset="0"/>
                      </a:rPr>
                      <m:t>𝑁</m:t>
                    </m:r>
                    <m:r>
                      <a:rPr lang="vi-VN" sz="3800" i="1" smtClean="0">
                        <a:latin typeface="Cambria Math" panose="02040503050406030204" pitchFamily="18" charset="0"/>
                        <a:ea typeface="Times New Roman" panose="02020603050405020304" pitchFamily="18" charset="0"/>
                        <a:cs typeface="Arial" panose="020B0604020202020204" pitchFamily="34" charset="0"/>
                      </a:rPr>
                      <m:t>, 0°</m:t>
                    </m:r>
                    <m:r>
                      <a:rPr lang="vi-VN" sz="3800" i="1" smtClean="0">
                        <a:latin typeface="Cambria Math" panose="02040503050406030204" pitchFamily="18" charset="0"/>
                        <a:ea typeface="Times New Roman" panose="02020603050405020304" pitchFamily="18" charset="0"/>
                        <a:cs typeface="Arial" panose="020B0604020202020204" pitchFamily="34" charset="0"/>
                      </a:rPr>
                      <m:t>𝐸</m:t>
                    </m:r>
                  </m:oMath>
                </a14:m>
                <a:r>
                  <a:rPr lang="en-US" sz="3800">
                    <a:ea typeface="Times New Roman" panose="02020603050405020304" pitchFamily="18" charset="0"/>
                    <a:cs typeface="Arial" panose="020B0604020202020204" pitchFamily="34" charset="0"/>
                  </a:rPr>
                  <a:t> </a:t>
                </a:r>
                <a:r>
                  <a:rPr lang="vi-VN" sz="3800">
                    <a:ea typeface="Times New Roman" panose="02020603050405020304" pitchFamily="18" charset="0"/>
                    <a:cs typeface="Arial" panose="020B0604020202020204" pitchFamily="34" charset="0"/>
                  </a:rPr>
                  <a:t>đến vị trí</a:t>
                </a:r>
                <a:r>
                  <a:rPr lang="en-US" sz="3800">
                    <a:ea typeface="Times New Roman" panose="02020603050405020304" pitchFamily="18" charset="0"/>
                    <a:cs typeface="Arial" panose="020B0604020202020204" pitchFamily="34" charset="0"/>
                  </a:rPr>
                  <a:t> </a:t>
                </a:r>
                <a14:m>
                  <m:oMath xmlns:m="http://schemas.openxmlformats.org/officeDocument/2006/math">
                    <m:r>
                      <a:rPr lang="vi-VN" sz="3800" i="1" smtClean="0">
                        <a:latin typeface="Cambria Math" panose="02040503050406030204" pitchFamily="18" charset="0"/>
                        <a:ea typeface="Times New Roman" panose="02020603050405020304" pitchFamily="18" charset="0"/>
                        <a:cs typeface="Arial" panose="020B0604020202020204" pitchFamily="34" charset="0"/>
                      </a:rPr>
                      <m:t>45°</m:t>
                    </m:r>
                    <m:r>
                      <a:rPr lang="vi-VN" sz="3800" i="1" smtClean="0">
                        <a:latin typeface="Cambria Math" panose="02040503050406030204" pitchFamily="18" charset="0"/>
                        <a:ea typeface="Times New Roman" panose="02020603050405020304" pitchFamily="18" charset="0"/>
                        <a:cs typeface="Arial" panose="020B0604020202020204" pitchFamily="34" charset="0"/>
                      </a:rPr>
                      <m:t>𝑁</m:t>
                    </m:r>
                    <m:r>
                      <a:rPr lang="vi-VN" sz="3800" i="1">
                        <a:latin typeface="Cambria Math" panose="02040503050406030204" pitchFamily="18" charset="0"/>
                        <a:ea typeface="Times New Roman" panose="02020603050405020304" pitchFamily="18" charset="0"/>
                        <a:cs typeface="Arial" panose="020B0604020202020204" pitchFamily="34" charset="0"/>
                      </a:rPr>
                      <m:t>, 30°</m:t>
                    </m:r>
                    <m:r>
                      <a:rPr lang="vi-VN" sz="3800" i="1">
                        <a:latin typeface="Cambria Math" panose="02040503050406030204" pitchFamily="18" charset="0"/>
                        <a:ea typeface="Times New Roman" panose="02020603050405020304" pitchFamily="18" charset="0"/>
                        <a:cs typeface="Arial" panose="020B0604020202020204" pitchFamily="34" charset="0"/>
                      </a:rPr>
                      <m:t>𝐸</m:t>
                    </m:r>
                  </m:oMath>
                </a14:m>
                <a:r>
                  <a:rPr lang="vi-VN" sz="3800">
                    <a:ea typeface="Times New Roman" panose="02020603050405020304" pitchFamily="18" charset="0"/>
                    <a:cs typeface="Arial" panose="020B0604020202020204" pitchFamily="34" charset="0"/>
                  </a:rPr>
                  <a:t> và so sánh với kết quả tính được ở Luyện tập 5.</a:t>
                </a:r>
                <a:endParaRPr kumimoji="0" lang="vi-VN" sz="380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800" y="38100"/>
                <a:ext cx="17678400" cy="1938992"/>
              </a:xfrm>
              <a:prstGeom prst="rect">
                <a:avLst/>
              </a:prstGeom>
              <a:blipFill>
                <a:blip r:embed="rId2"/>
                <a:stretch>
                  <a:fillRect l="-1310" r="-1138" b="-6289"/>
                </a:stretch>
              </a:blipFill>
            </p:spPr>
            <p:txBody>
              <a:bodyPr/>
              <a:lstStyle/>
              <a:p>
                <a:r>
                  <a:rPr lang="en-US">
                    <a:noFill/>
                  </a:rPr>
                  <a:t> </a:t>
                </a:r>
              </a:p>
            </p:txBody>
          </p:sp>
        </mc:Fallback>
      </mc:AlternateContent>
      <p:grpSp>
        <p:nvGrpSpPr>
          <p:cNvPr id="13" name="Group 12"/>
          <p:cNvGrpSpPr/>
          <p:nvPr/>
        </p:nvGrpSpPr>
        <p:grpSpPr>
          <a:xfrm>
            <a:off x="304800" y="2324100"/>
            <a:ext cx="2643225" cy="2590800"/>
            <a:chOff x="1355881" y="841777"/>
            <a:chExt cx="2810165" cy="1712777"/>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55881" y="841777"/>
              <a:ext cx="2810165" cy="1712777"/>
            </a:xfrm>
            <a:prstGeom prst="rect">
              <a:avLst/>
            </a:prstGeom>
          </p:spPr>
        </p:pic>
        <p:sp>
          <p:nvSpPr>
            <p:cNvPr id="15" name="TextBox 14"/>
            <p:cNvSpPr txBox="1"/>
            <p:nvPr/>
          </p:nvSpPr>
          <p:spPr>
            <a:xfrm>
              <a:off x="1637600" y="1068715"/>
              <a:ext cx="2231363" cy="1111996"/>
            </a:xfrm>
            <a:prstGeom prst="rect">
              <a:avLst/>
            </a:prstGeom>
            <a:noFill/>
          </p:spPr>
          <p:txBody>
            <a:bodyPr wrap="square" rtlCol="0">
              <a:spAutoFit/>
            </a:bodyPr>
            <a:lstStyle/>
            <a:p>
              <a:pPr marL="0" marR="0" lvl="0" indent="0" algn="ctr" defTabSz="1828800" rtl="0" eaLnBrk="1" fontAlgn="auto" latinLnBrk="0" hangingPunct="1">
                <a:lnSpc>
                  <a:spcPct val="13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Hướng</a:t>
              </a:r>
            </a:p>
            <a:p>
              <a:pPr marL="0" marR="0" lvl="0" indent="0" algn="ctr" defTabSz="1828800" rtl="0" eaLnBrk="1" fontAlgn="auto" latinLnBrk="0" hangingPunct="1">
                <a:lnSpc>
                  <a:spcPct val="13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dẫn</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7" name="Rectangle 6"/>
          <p:cNvSpPr/>
          <p:nvPr/>
        </p:nvSpPr>
        <p:spPr>
          <a:xfrm>
            <a:off x="3581400" y="2552700"/>
            <a:ext cx="14325600" cy="7616829"/>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Bước 1: Truy cập vào Google Maps.</a:t>
            </a:r>
            <a:endParaRPr lang="en-US" sz="38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Bước 2: Trên thanh tìm kiếm nhập 0°N, 0°E. Google Maps chuyển đến vị trí đó.</a:t>
            </a:r>
            <a:endParaRPr lang="en-US" sz="38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Bước 3. Nhấp vào vị trí đó và chuột phải chọn “Đo khoảng cách”.</a:t>
            </a:r>
            <a:endParaRPr lang="en-US" sz="38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Bước 4: Trên thanh tìm kiếm nhập 45°N, 30°E và nhấn enter. Google Maps đưa đến vị trí này.</a:t>
            </a:r>
            <a:endParaRPr lang="en-US" sz="38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Bước 5: Nhấp chuột vào vị trí này. Một đường thẳng hiện ra kèm thêm khoảng cách giữa hai vị trí này.</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6" name="Freeform 7"/>
          <p:cNvSpPr/>
          <p:nvPr/>
        </p:nvSpPr>
        <p:spPr>
          <a:xfrm rot="6270388">
            <a:off x="96671" y="7992150"/>
            <a:ext cx="1931025" cy="2009529"/>
          </a:xfrm>
          <a:custGeom>
            <a:avLst/>
            <a:gdLst/>
            <a:ahLst/>
            <a:cxnLst/>
            <a:rect l="l" t="t" r="r" b="b"/>
            <a:pathLst>
              <a:path w="2427617" h="2421548">
                <a:moveTo>
                  <a:pt x="0" y="0"/>
                </a:moveTo>
                <a:lnTo>
                  <a:pt x="2427616" y="0"/>
                </a:lnTo>
                <a:lnTo>
                  <a:pt x="2427616" y="2421548"/>
                </a:lnTo>
                <a:lnTo>
                  <a:pt x="0" y="2421548"/>
                </a:lnTo>
                <a:lnTo>
                  <a:pt x="0" y="0"/>
                </a:lnTo>
                <a:close/>
              </a:path>
            </a:pathLst>
          </a:custGeom>
          <a:blipFill>
            <a:blip r:embed="rId5"/>
            <a:stretch>
              <a:fillRect/>
            </a:stretch>
          </a:blipFill>
        </p:spPr>
      </p:sp>
    </p:spTree>
    <p:extLst>
      <p:ext uri="{BB962C8B-B14F-4D97-AF65-F5344CB8AC3E}">
        <p14:creationId xmlns:p14="http://schemas.microsoft.com/office/powerpoint/2010/main" val="2945398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rot="-10800000">
            <a:off x="0" y="8"/>
            <a:ext cx="6225470" cy="8662442"/>
            <a:chOff x="0" y="0"/>
            <a:chExt cx="8300627" cy="11549923"/>
          </a:xfrm>
        </p:grpSpPr>
        <p:sp>
          <p:nvSpPr>
            <p:cNvPr id="75" name="Freeform 75"/>
            <p:cNvSpPr/>
            <p:nvPr/>
          </p:nvSpPr>
          <p:spPr>
            <a:xfrm>
              <a:off x="381" y="0"/>
              <a:ext cx="8300212" cy="11549507"/>
            </a:xfrm>
            <a:custGeom>
              <a:avLst/>
              <a:gdLst/>
              <a:ahLst/>
              <a:cxnLst/>
              <a:rect l="l" t="t" r="r" b="b"/>
              <a:pathLst>
                <a:path w="8300212" h="11549507">
                  <a:moveTo>
                    <a:pt x="8300212" y="0"/>
                  </a:moveTo>
                  <a:lnTo>
                    <a:pt x="0" y="8274050"/>
                  </a:lnTo>
                  <a:lnTo>
                    <a:pt x="3784981" y="11549507"/>
                  </a:lnTo>
                  <a:lnTo>
                    <a:pt x="8300212" y="7047738"/>
                  </a:lnTo>
                  <a:lnTo>
                    <a:pt x="8300212" y="0"/>
                  </a:lnTo>
                  <a:close/>
                </a:path>
              </a:pathLst>
            </a:custGeom>
            <a:gradFill rotWithShape="1">
              <a:gsLst>
                <a:gs pos="0">
                  <a:srgbClr val="FAE6EF">
                    <a:alpha val="70980"/>
                  </a:srgbClr>
                </a:gs>
                <a:gs pos="61000">
                  <a:srgbClr val="FFFFFF">
                    <a:alpha val="0"/>
                  </a:srgbClr>
                </a:gs>
                <a:gs pos="100000">
                  <a:srgbClr val="FFFFFF">
                    <a:alpha val="0"/>
                  </a:srgbClr>
                </a:gs>
              </a:gsLst>
              <a:lin ang="18900019"/>
            </a:gradFill>
          </p:spPr>
        </p:sp>
      </p:grpSp>
      <p:grpSp>
        <p:nvGrpSpPr>
          <p:cNvPr id="76" name="Group 76"/>
          <p:cNvGrpSpPr/>
          <p:nvPr/>
        </p:nvGrpSpPr>
        <p:grpSpPr>
          <a:xfrm>
            <a:off x="9257108" y="0"/>
            <a:ext cx="9030886" cy="6081706"/>
            <a:chOff x="0" y="0"/>
            <a:chExt cx="12041181" cy="8108941"/>
          </a:xfrm>
        </p:grpSpPr>
        <p:sp>
          <p:nvSpPr>
            <p:cNvPr id="77" name="Freeform 77"/>
            <p:cNvSpPr/>
            <p:nvPr/>
          </p:nvSpPr>
          <p:spPr>
            <a:xfrm>
              <a:off x="381" y="0"/>
              <a:ext cx="12040743" cy="8108696"/>
            </a:xfrm>
            <a:custGeom>
              <a:avLst/>
              <a:gdLst/>
              <a:ahLst/>
              <a:cxnLst/>
              <a:rect l="l" t="t" r="r" b="b"/>
              <a:pathLst>
                <a:path w="12040743" h="8108696">
                  <a:moveTo>
                    <a:pt x="3838067" y="0"/>
                  </a:moveTo>
                  <a:lnTo>
                    <a:pt x="0" y="3995166"/>
                  </a:lnTo>
                  <a:lnTo>
                    <a:pt x="4249547" y="8108696"/>
                  </a:lnTo>
                  <a:lnTo>
                    <a:pt x="1204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80" name="Freeform 80"/>
          <p:cNvSpPr/>
          <p:nvPr/>
        </p:nvSpPr>
        <p:spPr>
          <a:xfrm rot="10020221" flipH="1">
            <a:off x="-1122298" y="-457245"/>
            <a:ext cx="2658463" cy="2519918"/>
          </a:xfrm>
          <a:custGeom>
            <a:avLst/>
            <a:gdLst/>
            <a:ahLst/>
            <a:cxnLst/>
            <a:rect l="l" t="t" r="r" b="b"/>
            <a:pathLst>
              <a:path w="2980414" h="2834400">
                <a:moveTo>
                  <a:pt x="2980414" y="0"/>
                </a:moveTo>
                <a:lnTo>
                  <a:pt x="0" y="0"/>
                </a:lnTo>
                <a:lnTo>
                  <a:pt x="0" y="2834400"/>
                </a:lnTo>
                <a:lnTo>
                  <a:pt x="2980414" y="2834400"/>
                </a:lnTo>
                <a:lnTo>
                  <a:pt x="2980414" y="0"/>
                </a:lnTo>
                <a:close/>
              </a:path>
            </a:pathLst>
          </a:custGeom>
          <a:blipFill>
            <a:blip r:embed="rId3"/>
            <a:stretch>
              <a:fillRect/>
            </a:stretch>
          </a:blipFill>
        </p:spPr>
      </p:sp>
      <p:sp>
        <p:nvSpPr>
          <p:cNvPr id="81" name="Freeform 81"/>
          <p:cNvSpPr/>
          <p:nvPr/>
        </p:nvSpPr>
        <p:spPr>
          <a:xfrm flipH="1">
            <a:off x="16979700" y="5067300"/>
            <a:ext cx="2527500" cy="2527500"/>
          </a:xfrm>
          <a:custGeom>
            <a:avLst/>
            <a:gdLst/>
            <a:ahLst/>
            <a:cxnLst/>
            <a:rect l="l" t="t" r="r" b="b"/>
            <a:pathLst>
              <a:path w="2527500" h="2527500">
                <a:moveTo>
                  <a:pt x="2527500" y="0"/>
                </a:moveTo>
                <a:lnTo>
                  <a:pt x="0" y="0"/>
                </a:lnTo>
                <a:lnTo>
                  <a:pt x="0" y="2527500"/>
                </a:lnTo>
                <a:lnTo>
                  <a:pt x="2527500" y="2527500"/>
                </a:lnTo>
                <a:lnTo>
                  <a:pt x="2527500" y="0"/>
                </a:lnTo>
                <a:close/>
              </a:path>
            </a:pathLst>
          </a:custGeom>
          <a:blipFill>
            <a:blip r:embed="rId4"/>
            <a:stretch>
              <a:fillRect/>
            </a:stretch>
          </a:blipFill>
        </p:spPr>
      </p:sp>
      <p:sp>
        <p:nvSpPr>
          <p:cNvPr id="83" name="Freeform 83"/>
          <p:cNvSpPr/>
          <p:nvPr/>
        </p:nvSpPr>
        <p:spPr>
          <a:xfrm>
            <a:off x="17373600" y="-80196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4" name="Freeform 84"/>
          <p:cNvSpPr/>
          <p:nvPr/>
        </p:nvSpPr>
        <p:spPr>
          <a:xfrm>
            <a:off x="533400" y="8144006"/>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8" name="TextBox 8"/>
          <p:cNvSpPr txBox="1"/>
          <p:nvPr/>
        </p:nvSpPr>
        <p:spPr>
          <a:xfrm>
            <a:off x="0" y="852123"/>
            <a:ext cx="18288001" cy="3681777"/>
          </a:xfrm>
          <a:prstGeom prst="rect">
            <a:avLst/>
          </a:prstGeom>
        </p:spPr>
        <p:txBody>
          <a:bodyPr wrap="square" lIns="0" tIns="0" rIns="0" bIns="0" rtlCol="0" anchor="t">
            <a:spAutoFit/>
          </a:bodyPr>
          <a:lstStyle/>
          <a:p>
            <a:pPr lvl="0" algn="ctr">
              <a:lnSpc>
                <a:spcPct val="150000"/>
              </a:lnSpc>
            </a:pPr>
            <a:r>
              <a:rPr lang="vi-VN" sz="8500" b="1">
                <a:solidFill>
                  <a:srgbClr val="C00000"/>
                </a:solidFill>
                <a:ea typeface="Jua"/>
                <a:cs typeface="Arial" panose="020B0604020202020204" pitchFamily="34" charset="0"/>
                <a:sym typeface="Jua"/>
              </a:rPr>
              <a:t>CHƯƠNG V. PHƯƠNG PHÁP </a:t>
            </a:r>
          </a:p>
          <a:p>
            <a:pPr lvl="0" algn="ctr">
              <a:lnSpc>
                <a:spcPct val="150000"/>
              </a:lnSpc>
            </a:pPr>
            <a:r>
              <a:rPr lang="vi-VN" sz="8500" b="1">
                <a:solidFill>
                  <a:srgbClr val="C00000"/>
                </a:solidFill>
                <a:ea typeface="Jua"/>
                <a:cs typeface="Arial" panose="020B0604020202020204" pitchFamily="34" charset="0"/>
                <a:sym typeface="Jua"/>
              </a:rPr>
              <a:t>TỌA ĐỘ TRONG KHÔNG GIAN</a:t>
            </a:r>
          </a:p>
        </p:txBody>
      </p:sp>
      <p:sp>
        <p:nvSpPr>
          <p:cNvPr id="89" name="TextBox 10"/>
          <p:cNvSpPr txBox="1"/>
          <p:nvPr/>
        </p:nvSpPr>
        <p:spPr>
          <a:xfrm>
            <a:off x="1985527" y="5257949"/>
            <a:ext cx="14316944" cy="3924151"/>
          </a:xfrm>
          <a:prstGeom prst="rect">
            <a:avLst/>
          </a:prstGeom>
        </p:spPr>
        <p:txBody>
          <a:bodyPr wrap="square" lIns="0" tIns="0" rIns="0" bIns="0" rtlCol="0" anchor="t">
            <a:spAutoFit/>
          </a:bodyPr>
          <a:lstStyle/>
          <a:p>
            <a:pPr lvl="0" algn="ctr">
              <a:lnSpc>
                <a:spcPct val="150000"/>
              </a:lnSpc>
            </a:pPr>
            <a:r>
              <a:rPr lang="vi-VN" sz="8500" b="1">
                <a:solidFill>
                  <a:srgbClr val="5490E3"/>
                </a:solidFill>
                <a:ea typeface="KG Primary Penmanship"/>
                <a:cs typeface="Arial" panose="020B0604020202020204" pitchFamily="34" charset="0"/>
                <a:sym typeface="KG Primary Penmanship"/>
              </a:rPr>
              <a:t>BÀI 17: </a:t>
            </a:r>
            <a:endParaRPr lang="en-US" sz="8500" b="1">
              <a:solidFill>
                <a:srgbClr val="5490E3"/>
              </a:solidFill>
              <a:ea typeface="KG Primary Penmanship"/>
              <a:cs typeface="Arial" panose="020B0604020202020204" pitchFamily="34" charset="0"/>
              <a:sym typeface="KG Primary Penmanship"/>
            </a:endParaRPr>
          </a:p>
          <a:p>
            <a:pPr lvl="0" algn="ctr">
              <a:lnSpc>
                <a:spcPct val="150000"/>
              </a:lnSpc>
            </a:pPr>
            <a:r>
              <a:rPr lang="vi-VN" sz="8500" b="1">
                <a:solidFill>
                  <a:srgbClr val="5490E3"/>
                </a:solidFill>
                <a:ea typeface="KG Primary Penmanship"/>
                <a:cs typeface="Arial" panose="020B0604020202020204" pitchFamily="34" charset="0"/>
                <a:sym typeface="KG Primary Penmanship"/>
              </a:rPr>
              <a:t>PHƯƠNG TRÌNH MẶT CẦU </a:t>
            </a:r>
            <a:endParaRPr kumimoji="0" lang="en-US" sz="8500" b="1" i="0" u="none" strike="noStrike" kern="1200" cap="none" spc="0" normalizeH="0" baseline="0" noProof="0">
              <a:ln>
                <a:noFill/>
              </a:ln>
              <a:solidFill>
                <a:srgbClr val="5490E3"/>
              </a:solidFill>
              <a:effectLst/>
              <a:uLnTx/>
              <a:uFillTx/>
              <a:latin typeface="Arial" panose="020B0604020202020204" pitchFamily="34" charset="0"/>
              <a:ea typeface="KG Primary Penmanship"/>
              <a:cs typeface="Arial" panose="020B0604020202020204" pitchFamily="34" charset="0"/>
              <a:sym typeface="KG Primary Penmanship"/>
            </a:endParaRPr>
          </a:p>
        </p:txBody>
      </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9955" y="342900"/>
            <a:ext cx="17400845" cy="8431009"/>
          </a:xfrm>
          <a:prstGeom prst="rect">
            <a:avLst/>
          </a:prstGeom>
        </p:spPr>
      </p:pic>
      <p:sp>
        <p:nvSpPr>
          <p:cNvPr id="2" name="Rectangle 1"/>
          <p:cNvSpPr/>
          <p:nvPr/>
        </p:nvSpPr>
        <p:spPr>
          <a:xfrm>
            <a:off x="288854" y="9029700"/>
            <a:ext cx="17683046" cy="901593"/>
          </a:xfrm>
          <a:prstGeom prst="rect">
            <a:avLst/>
          </a:prstGeom>
        </p:spPr>
        <p:txBody>
          <a:bodyPr wrap="none">
            <a:spAutoFit/>
          </a:bodyPr>
          <a:lstStyle/>
          <a:p>
            <a:pPr algn="ctr">
              <a:lnSpc>
                <a:spcPct val="150000"/>
              </a:lnSpc>
              <a:spcAft>
                <a:spcPts val="1000"/>
              </a:spcAft>
            </a:pPr>
            <a:r>
              <a:rPr lang="en-US" sz="4000">
                <a:latin typeface="Arial" panose="020B0604020202020204" pitchFamily="34" charset="0"/>
                <a:ea typeface="Malgun Gothic" panose="020B0503020000020004" pitchFamily="34" charset="-127"/>
                <a:cs typeface="Arial" panose="020B0604020202020204" pitchFamily="34" charset="0"/>
              </a:rPr>
              <a:t>Từ đây ta thấy kết quả đo tương đối chính xác với kết quả tính ở luyện tập 5.</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26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88" name="Freeform 88"/>
          <p:cNvSpPr/>
          <p:nvPr/>
        </p:nvSpPr>
        <p:spPr>
          <a:xfrm>
            <a:off x="11264174" y="6994382"/>
            <a:ext cx="1849802" cy="1629756"/>
          </a:xfrm>
          <a:custGeom>
            <a:avLst/>
            <a:gdLst/>
            <a:ahLst/>
            <a:cxnLst/>
            <a:rect l="l" t="t" r="r" b="b"/>
            <a:pathLst>
              <a:path w="1849802" h="1629756">
                <a:moveTo>
                  <a:pt x="0" y="0"/>
                </a:moveTo>
                <a:lnTo>
                  <a:pt x="1849802" y="0"/>
                </a:lnTo>
                <a:lnTo>
                  <a:pt x="1849802" y="1629756"/>
                </a:lnTo>
                <a:lnTo>
                  <a:pt x="0" y="1629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9" name="Freeform 89"/>
          <p:cNvSpPr/>
          <p:nvPr/>
        </p:nvSpPr>
        <p:spPr>
          <a:xfrm>
            <a:off x="10430879" y="1034514"/>
            <a:ext cx="2490629" cy="2490700"/>
          </a:xfrm>
          <a:custGeom>
            <a:avLst/>
            <a:gdLst/>
            <a:ahLst/>
            <a:cxnLst/>
            <a:rect l="l" t="t" r="r" b="b"/>
            <a:pathLst>
              <a:path w="2490629" h="2490700">
                <a:moveTo>
                  <a:pt x="0" y="0"/>
                </a:moveTo>
                <a:lnTo>
                  <a:pt x="2490629" y="0"/>
                </a:lnTo>
                <a:lnTo>
                  <a:pt x="2490629" y="2490700"/>
                </a:lnTo>
                <a:lnTo>
                  <a:pt x="0" y="2490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1" name="Freeform 91"/>
          <p:cNvSpPr/>
          <p:nvPr/>
        </p:nvSpPr>
        <p:spPr>
          <a:xfrm>
            <a:off x="11671870" y="4051810"/>
            <a:ext cx="3943350" cy="3750172"/>
          </a:xfrm>
          <a:custGeom>
            <a:avLst/>
            <a:gdLst/>
            <a:ahLst/>
            <a:cxnLst/>
            <a:rect l="l" t="t" r="r" b="b"/>
            <a:pathLst>
              <a:path w="3943350" h="3750172">
                <a:moveTo>
                  <a:pt x="0" y="0"/>
                </a:moveTo>
                <a:lnTo>
                  <a:pt x="3943350" y="0"/>
                </a:lnTo>
                <a:lnTo>
                  <a:pt x="3943350" y="3750172"/>
                </a:lnTo>
                <a:lnTo>
                  <a:pt x="0" y="3750172"/>
                </a:lnTo>
                <a:lnTo>
                  <a:pt x="0" y="0"/>
                </a:lnTo>
                <a:close/>
              </a:path>
            </a:pathLst>
          </a:custGeom>
          <a:blipFill>
            <a:blip r:embed="rId7"/>
            <a:stretch>
              <a:fillRect/>
            </a:stretch>
          </a:blipFill>
        </p:spPr>
      </p:sp>
      <p:sp>
        <p:nvSpPr>
          <p:cNvPr id="92" name="Freeform 92"/>
          <p:cNvSpPr/>
          <p:nvPr/>
        </p:nvSpPr>
        <p:spPr>
          <a:xfrm>
            <a:off x="11671862" y="721556"/>
            <a:ext cx="4512250" cy="3116550"/>
          </a:xfrm>
          <a:custGeom>
            <a:avLst/>
            <a:gdLst/>
            <a:ahLst/>
            <a:cxnLst/>
            <a:rect l="l" t="t" r="r" b="b"/>
            <a:pathLst>
              <a:path w="4512250" h="3116550">
                <a:moveTo>
                  <a:pt x="0" y="0"/>
                </a:moveTo>
                <a:lnTo>
                  <a:pt x="4512250" y="0"/>
                </a:lnTo>
                <a:lnTo>
                  <a:pt x="4512250" y="3116550"/>
                </a:lnTo>
                <a:lnTo>
                  <a:pt x="0" y="3116550"/>
                </a:lnTo>
                <a:lnTo>
                  <a:pt x="0" y="0"/>
                </a:lnTo>
                <a:close/>
              </a:path>
            </a:pathLst>
          </a:custGeom>
          <a:blipFill>
            <a:blip r:embed="rId8"/>
            <a:stretch>
              <a:fillRect/>
            </a:stretch>
          </a:blipFill>
        </p:spPr>
      </p:sp>
      <p:sp>
        <p:nvSpPr>
          <p:cNvPr id="93" name="Freeform 93"/>
          <p:cNvSpPr/>
          <p:nvPr/>
        </p:nvSpPr>
        <p:spPr>
          <a:xfrm>
            <a:off x="13887450" y="6848612"/>
            <a:ext cx="3943350" cy="3438388"/>
          </a:xfrm>
          <a:custGeom>
            <a:avLst/>
            <a:gdLst/>
            <a:ahLst/>
            <a:cxnLst/>
            <a:rect l="l" t="t" r="r" b="b"/>
            <a:pathLst>
              <a:path w="3943350" h="3438388">
                <a:moveTo>
                  <a:pt x="0" y="0"/>
                </a:moveTo>
                <a:lnTo>
                  <a:pt x="3943350" y="0"/>
                </a:lnTo>
                <a:lnTo>
                  <a:pt x="3943350" y="3438388"/>
                </a:lnTo>
                <a:lnTo>
                  <a:pt x="0" y="3438388"/>
                </a:lnTo>
                <a:lnTo>
                  <a:pt x="0" y="0"/>
                </a:lnTo>
                <a:close/>
              </a:path>
            </a:pathLst>
          </a:custGeom>
          <a:blipFill>
            <a:blip r:embed="rId9"/>
            <a:stretch>
              <a:fillRect/>
            </a:stretch>
          </a:blipFill>
        </p:spPr>
      </p:sp>
      <p:sp>
        <p:nvSpPr>
          <p:cNvPr id="98" name="TextBox 9"/>
          <p:cNvSpPr txBox="1"/>
          <p:nvPr/>
        </p:nvSpPr>
        <p:spPr>
          <a:xfrm>
            <a:off x="1219200" y="1333500"/>
            <a:ext cx="7715836" cy="4847481"/>
          </a:xfrm>
          <a:prstGeom prst="rect">
            <a:avLst/>
          </a:prstGeom>
        </p:spPr>
        <p:txBody>
          <a:bodyPr wrap="square" lIns="0" tIns="0" rIns="0" bIns="0" rtlCol="0" anchor="t">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rPr>
              <a:t>HOẠT ĐỘNG </a:t>
            </a:r>
          </a:p>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rPr>
              <a:t>LUYỆN TẬP</a:t>
            </a:r>
          </a:p>
        </p:txBody>
      </p:sp>
      <p:pic>
        <p:nvPicPr>
          <p:cNvPr id="99" name="Google Shape;184;p2"/>
          <p:cNvPicPr preferRelativeResize="0"/>
          <p:nvPr/>
        </p:nvPicPr>
        <p:blipFill rotWithShape="1">
          <a:blip r:embed="rId10">
            <a:alphaModFix/>
          </a:blip>
          <a:srcRect/>
          <a:stretch/>
        </p:blipFill>
        <p:spPr>
          <a:xfrm>
            <a:off x="3896018" y="9182100"/>
            <a:ext cx="2362200" cy="609600"/>
          </a:xfrm>
          <a:prstGeom prst="rect">
            <a:avLst/>
          </a:prstGeom>
          <a:noFill/>
          <a:ln>
            <a:noFill/>
          </a:ln>
        </p:spPr>
      </p:pic>
    </p:spTree>
    <p:extLst>
      <p:ext uri="{BB962C8B-B14F-4D97-AF65-F5344CB8AC3E}">
        <p14:creationId xmlns:p14="http://schemas.microsoft.com/office/powerpoint/2010/main" val="74667120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1" name="Freeform 11"/>
          <p:cNvSpPr/>
          <p:nvPr/>
        </p:nvSpPr>
        <p:spPr>
          <a:xfrm rot="-1888174">
            <a:off x="12438623" y="422439"/>
            <a:ext cx="947338" cy="907722"/>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2"/>
            <a:stretch>
              <a:fillRect/>
            </a:stretch>
          </a:blipFill>
        </p:spPr>
      </p:sp>
      <p:sp>
        <p:nvSpPr>
          <p:cNvPr id="13" name="Freeform 13"/>
          <p:cNvSpPr/>
          <p:nvPr/>
        </p:nvSpPr>
        <p:spPr>
          <a:xfrm rot="310744">
            <a:off x="14653958" y="17019"/>
            <a:ext cx="3686966" cy="3559975"/>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3"/>
            <a:stretch>
              <a:fillRect l="-3280" t="-21119" r="-38153" b="-91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4"/>
            <a:stretch>
              <a:fillRect/>
            </a:stretch>
          </a:blipFill>
        </p:spPr>
      </p:sp>
      <p:sp>
        <p:nvSpPr>
          <p:cNvPr id="19" name="Freeform 8">
            <a:extLst>
              <a:ext uri="{FF2B5EF4-FFF2-40B4-BE49-F238E27FC236}">
                <a16:creationId xmlns:a16="http://schemas.microsoft.com/office/drawing/2014/main" id="{C82D022D-74A3-71FD-FFC0-45E3B6A1EB23}"/>
              </a:ext>
            </a:extLst>
          </p:cNvPr>
          <p:cNvSpPr/>
          <p:nvPr/>
        </p:nvSpPr>
        <p:spPr>
          <a:xfrm>
            <a:off x="10826716" y="1443860"/>
            <a:ext cx="6964225" cy="7198510"/>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sp>
        <p:nvSpPr>
          <p:cNvPr id="21" name="Freeform 21">
            <a:extLst>
              <a:ext uri="{FF2B5EF4-FFF2-40B4-BE49-F238E27FC236}">
                <a16:creationId xmlns:a16="http://schemas.microsoft.com/office/drawing/2014/main" id="{C12B3AE3-68A9-91C2-3CE8-DDC454B52147}"/>
              </a:ext>
            </a:extLst>
          </p:cNvPr>
          <p:cNvSpPr/>
          <p:nvPr/>
        </p:nvSpPr>
        <p:spPr>
          <a:xfrm rot="10800000">
            <a:off x="0" y="46760"/>
            <a:ext cx="10549527" cy="10193479"/>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5"/>
            <a:stretch>
              <a:fillRect/>
            </a:stretch>
          </a:blipFill>
        </p:spPr>
      </p:sp>
      <p:sp>
        <p:nvSpPr>
          <p:cNvPr id="22" name="TextBox 3">
            <a:extLst>
              <a:ext uri="{FF2B5EF4-FFF2-40B4-BE49-F238E27FC236}">
                <a16:creationId xmlns:a16="http://schemas.microsoft.com/office/drawing/2014/main" id="{C2150DAC-9653-FCE3-6ADB-B5DA988C4FDF}"/>
              </a:ext>
            </a:extLst>
          </p:cNvPr>
          <p:cNvSpPr txBox="1"/>
          <p:nvPr/>
        </p:nvSpPr>
        <p:spPr>
          <a:xfrm>
            <a:off x="11601739" y="3646298"/>
            <a:ext cx="5452279" cy="116955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a:t>
            </a:r>
          </a:p>
        </p:txBody>
      </p:sp>
      <p:sp>
        <p:nvSpPr>
          <p:cNvPr id="2" name="TextBox 3">
            <a:extLst>
              <a:ext uri="{FF2B5EF4-FFF2-40B4-BE49-F238E27FC236}">
                <a16:creationId xmlns:a16="http://schemas.microsoft.com/office/drawing/2014/main" id="{5E775638-D4FA-8FE9-944F-ABE4697EE323}"/>
              </a:ext>
            </a:extLst>
          </p:cNvPr>
          <p:cNvSpPr txBox="1"/>
          <p:nvPr/>
        </p:nvSpPr>
        <p:spPr>
          <a:xfrm>
            <a:off x="11409765" y="5043115"/>
            <a:ext cx="5836229"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BỊT MẮT BẮT DÊ</a:t>
            </a:r>
          </a:p>
        </p:txBody>
      </p:sp>
      <p:sp>
        <p:nvSpPr>
          <p:cNvPr id="3" name="Freeform 12">
            <a:extLst>
              <a:ext uri="{FF2B5EF4-FFF2-40B4-BE49-F238E27FC236}">
                <a16:creationId xmlns:a16="http://schemas.microsoft.com/office/drawing/2014/main" id="{86EDB935-4CE7-E552-8A12-FBB025AB948E}"/>
              </a:ext>
            </a:extLst>
          </p:cNvPr>
          <p:cNvSpPr/>
          <p:nvPr/>
        </p:nvSpPr>
        <p:spPr>
          <a:xfrm rot="792465">
            <a:off x="3161593" y="2090110"/>
            <a:ext cx="3165154" cy="5178165"/>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3">
            <a:extLst>
              <a:ext uri="{FF2B5EF4-FFF2-40B4-BE49-F238E27FC236}">
                <a16:creationId xmlns:a16="http://schemas.microsoft.com/office/drawing/2014/main" id="{6CD6E9BA-7B97-06EA-3951-07E262CC0D92}"/>
              </a:ext>
            </a:extLst>
          </p:cNvPr>
          <p:cNvSpPr/>
          <p:nvPr/>
        </p:nvSpPr>
        <p:spPr>
          <a:xfrm>
            <a:off x="12486781" y="6296123"/>
            <a:ext cx="3644094" cy="3653226"/>
          </a:xfrm>
          <a:custGeom>
            <a:avLst/>
            <a:gdLst/>
            <a:ahLst/>
            <a:cxnLst/>
            <a:rect l="l" t="t" r="r" b="b"/>
            <a:pathLst>
              <a:path w="6132554" h="6147923">
                <a:moveTo>
                  <a:pt x="0" y="0"/>
                </a:moveTo>
                <a:lnTo>
                  <a:pt x="6132554" y="0"/>
                </a:lnTo>
                <a:lnTo>
                  <a:pt x="6132554" y="6147923"/>
                </a:lnTo>
                <a:lnTo>
                  <a:pt x="0" y="614792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31971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7" name="Freeform 17"/>
          <p:cNvSpPr/>
          <p:nvPr/>
        </p:nvSpPr>
        <p:spPr>
          <a:xfrm rot="1981402">
            <a:off x="12842248" y="9359623"/>
            <a:ext cx="616586" cy="616586"/>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3"/>
            <a:stretch>
              <a:fillRect/>
            </a:stretch>
          </a:blipFill>
        </p:spPr>
      </p:sp>
      <p:sp>
        <p:nvSpPr>
          <p:cNvPr id="2" name="Freeform 12">
            <a:hlinkClick r:id="rId4" action="ppaction://hlinksldjump"/>
            <a:extLst>
              <a:ext uri="{FF2B5EF4-FFF2-40B4-BE49-F238E27FC236}">
                <a16:creationId xmlns:a16="http://schemas.microsoft.com/office/drawing/2014/main" id="{7F1A92D6-8219-E4A5-7E5A-A73860C05D99}"/>
              </a:ext>
            </a:extLst>
          </p:cNvPr>
          <p:cNvSpPr/>
          <p:nvPr/>
        </p:nvSpPr>
        <p:spPr>
          <a:xfrm rot="792465">
            <a:off x="8270985" y="2549716"/>
            <a:ext cx="3729120" cy="6100808"/>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5">
            <a:hlinkClick r:id="rId6" action="ppaction://hlinksldjump"/>
            <a:extLst>
              <a:ext uri="{FF2B5EF4-FFF2-40B4-BE49-F238E27FC236}">
                <a16:creationId xmlns:a16="http://schemas.microsoft.com/office/drawing/2014/main" id="{0F12B128-65FA-CC72-5307-D5DC7121CE79}"/>
              </a:ext>
            </a:extLst>
          </p:cNvPr>
          <p:cNvSpPr/>
          <p:nvPr/>
        </p:nvSpPr>
        <p:spPr>
          <a:xfrm>
            <a:off x="12804608" y="5418754"/>
            <a:ext cx="3273897" cy="4868246"/>
          </a:xfrm>
          <a:custGeom>
            <a:avLst/>
            <a:gdLst/>
            <a:ahLst/>
            <a:cxnLst/>
            <a:rect l="l" t="t" r="r" b="b"/>
            <a:pathLst>
              <a:path w="2273323" h="3380405">
                <a:moveTo>
                  <a:pt x="0" y="0"/>
                </a:moveTo>
                <a:lnTo>
                  <a:pt x="2273322" y="0"/>
                </a:lnTo>
                <a:lnTo>
                  <a:pt x="2273322" y="3380406"/>
                </a:lnTo>
                <a:lnTo>
                  <a:pt x="0" y="3380406"/>
                </a:lnTo>
                <a:lnTo>
                  <a:pt x="0" y="0"/>
                </a:lnTo>
                <a:close/>
              </a:path>
            </a:pathLst>
          </a:custGeom>
          <a:blipFill>
            <a:blip r:embed="rId7"/>
            <a:stretch>
              <a:fillRect/>
            </a:stretch>
          </a:blipFill>
        </p:spPr>
      </p:sp>
      <p:sp>
        <p:nvSpPr>
          <p:cNvPr id="4" name="2">
            <a:hlinkClick r:id="rId8" action="ppaction://hlinksldjump"/>
            <a:extLst>
              <a:ext uri="{FF2B5EF4-FFF2-40B4-BE49-F238E27FC236}">
                <a16:creationId xmlns:a16="http://schemas.microsoft.com/office/drawing/2014/main" id="{0A8DC973-4EDC-F543-194F-28F7AA54D54D}"/>
              </a:ext>
            </a:extLst>
          </p:cNvPr>
          <p:cNvSpPr/>
          <p:nvPr/>
        </p:nvSpPr>
        <p:spPr>
          <a:xfrm rot="523547">
            <a:off x="4200562" y="4375833"/>
            <a:ext cx="3564627" cy="4985491"/>
          </a:xfrm>
          <a:custGeom>
            <a:avLst/>
            <a:gdLst/>
            <a:ahLst/>
            <a:cxnLst/>
            <a:rect l="l" t="t" r="r" b="b"/>
            <a:pathLst>
              <a:path w="2193395" h="3067685">
                <a:moveTo>
                  <a:pt x="0" y="0"/>
                </a:moveTo>
                <a:lnTo>
                  <a:pt x="2193395" y="0"/>
                </a:lnTo>
                <a:lnTo>
                  <a:pt x="2193395" y="3067685"/>
                </a:lnTo>
                <a:lnTo>
                  <a:pt x="0" y="3067685"/>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3">
            <a:hlinkClick r:id="rId10" action="ppaction://hlinksldjump"/>
            <a:extLst>
              <a:ext uri="{FF2B5EF4-FFF2-40B4-BE49-F238E27FC236}">
                <a16:creationId xmlns:a16="http://schemas.microsoft.com/office/drawing/2014/main" id="{153E832C-C72E-B9AB-1CB3-EDE1D1D69A9D}"/>
              </a:ext>
            </a:extLst>
          </p:cNvPr>
          <p:cNvSpPr/>
          <p:nvPr/>
        </p:nvSpPr>
        <p:spPr>
          <a:xfrm flipH="1">
            <a:off x="614826" y="3923637"/>
            <a:ext cx="2425126" cy="5706179"/>
          </a:xfrm>
          <a:custGeom>
            <a:avLst/>
            <a:gdLst/>
            <a:ahLst/>
            <a:cxnLst/>
            <a:rect l="l" t="t" r="r" b="b"/>
            <a:pathLst>
              <a:path w="1391908" h="3275078">
                <a:moveTo>
                  <a:pt x="1391908" y="0"/>
                </a:moveTo>
                <a:lnTo>
                  <a:pt x="0" y="0"/>
                </a:lnTo>
                <a:lnTo>
                  <a:pt x="0" y="3275078"/>
                </a:lnTo>
                <a:lnTo>
                  <a:pt x="1391908" y="3275078"/>
                </a:lnTo>
                <a:lnTo>
                  <a:pt x="1391908" y="0"/>
                </a:lnTo>
                <a:close/>
              </a:path>
            </a:pathLst>
          </a:custGeom>
          <a:blipFill>
            <a:blip r:embed="rId11"/>
            <a:stretch>
              <a:fillRect/>
            </a:stretch>
          </a:blipFill>
        </p:spPr>
      </p:sp>
      <p:sp>
        <p:nvSpPr>
          <p:cNvPr id="8" name="1">
            <a:hlinkClick r:id="rId12" action="ppaction://hlinksldjump"/>
            <a:extLst>
              <a:ext uri="{FF2B5EF4-FFF2-40B4-BE49-F238E27FC236}">
                <a16:creationId xmlns:a16="http://schemas.microsoft.com/office/drawing/2014/main" id="{D22DC42F-2580-6FB0-38C7-CE474238DAB7}"/>
              </a:ext>
            </a:extLst>
          </p:cNvPr>
          <p:cNvSpPr/>
          <p:nvPr/>
        </p:nvSpPr>
        <p:spPr>
          <a:xfrm rot="2436467">
            <a:off x="4131631" y="629702"/>
            <a:ext cx="3231872" cy="4600526"/>
          </a:xfrm>
          <a:custGeom>
            <a:avLst/>
            <a:gdLst/>
            <a:ahLst/>
            <a:cxnLst/>
            <a:rect l="l" t="t" r="r" b="b"/>
            <a:pathLst>
              <a:path w="2477620" h="3526861">
                <a:moveTo>
                  <a:pt x="0" y="0"/>
                </a:moveTo>
                <a:lnTo>
                  <a:pt x="2477620" y="0"/>
                </a:lnTo>
                <a:lnTo>
                  <a:pt x="2477620" y="3526861"/>
                </a:lnTo>
                <a:lnTo>
                  <a:pt x="0" y="3526861"/>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4">
            <a:hlinkClick r:id="rId14" action="ppaction://hlinksldjump"/>
            <a:extLst>
              <a:ext uri="{FF2B5EF4-FFF2-40B4-BE49-F238E27FC236}">
                <a16:creationId xmlns:a16="http://schemas.microsoft.com/office/drawing/2014/main" id="{36EFCDBE-00FF-2AF5-C3A5-6EF97ADF8067}"/>
              </a:ext>
            </a:extLst>
          </p:cNvPr>
          <p:cNvSpPr/>
          <p:nvPr/>
        </p:nvSpPr>
        <p:spPr>
          <a:xfrm rot="-2259531">
            <a:off x="13287545" y="537377"/>
            <a:ext cx="3684584" cy="4785174"/>
          </a:xfrm>
          <a:custGeom>
            <a:avLst/>
            <a:gdLst/>
            <a:ahLst/>
            <a:cxnLst/>
            <a:rect l="l" t="t" r="r" b="b"/>
            <a:pathLst>
              <a:path w="2575953" h="3345393">
                <a:moveTo>
                  <a:pt x="0" y="0"/>
                </a:moveTo>
                <a:lnTo>
                  <a:pt x="2575953" y="0"/>
                </a:lnTo>
                <a:lnTo>
                  <a:pt x="2575953" y="3345393"/>
                </a:lnTo>
                <a:lnTo>
                  <a:pt x="0" y="3345393"/>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122302D5-2273-75BD-FA89-979DE9A84B9F}"/>
              </a:ext>
            </a:extLst>
          </p:cNvPr>
          <p:cNvGrpSpPr/>
          <p:nvPr/>
        </p:nvGrpSpPr>
        <p:grpSpPr>
          <a:xfrm>
            <a:off x="2272168" y="2899543"/>
            <a:ext cx="12743446" cy="4573209"/>
            <a:chOff x="2089694" y="1950763"/>
            <a:chExt cx="12159706" cy="4573209"/>
          </a:xfrm>
        </p:grpSpPr>
        <p:sp>
          <p:nvSpPr>
            <p:cNvPr id="6" name="Rounded Rectangle 5">
              <a:extLst>
                <a:ext uri="{FF2B5EF4-FFF2-40B4-BE49-F238E27FC236}">
                  <a16:creationId xmlns:a16="http://schemas.microsoft.com/office/drawing/2014/main" id="{54E56D28-3309-5527-4B98-5A167907358F}"/>
                </a:ext>
              </a:extLst>
            </p:cNvPr>
            <p:cNvSpPr/>
            <p:nvPr/>
          </p:nvSpPr>
          <p:spPr>
            <a:xfrm>
              <a:off x="2089694" y="1950763"/>
              <a:ext cx="12159706" cy="4573209"/>
            </a:xfrm>
            <a:prstGeom prst="roundRect">
              <a:avLst/>
            </a:prstGeom>
            <a:ln w="889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950ECC8-A7A6-87FE-FF21-1B1EA249DE1F}"/>
                </a:ext>
              </a:extLst>
            </p:cNvPr>
            <p:cNvSpPr txBox="1"/>
            <p:nvPr/>
          </p:nvSpPr>
          <p:spPr>
            <a:xfrm>
              <a:off x="2470832" y="2278067"/>
              <a:ext cx="11397429"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Mai đang chơi trò bịt mắt bắt dê với các bạn, giúp Mai bắt các bạn bằng cách trả lời đúng các câu hỏi. Mỗi câu trả lời đúng, một bạn sẽ bị bắt và bị loại. Cùng giúp Mai loại hết 5 bạn nhé!</a:t>
              </a:r>
            </a:p>
          </p:txBody>
        </p:sp>
      </p:grpSp>
    </p:spTree>
    <p:extLst>
      <p:ext uri="{BB962C8B-B14F-4D97-AF65-F5344CB8AC3E}">
        <p14:creationId xmlns:p14="http://schemas.microsoft.com/office/powerpoint/2010/main" val="28981821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62" name="Google Shape;284;p3"/>
              <p:cNvSpPr/>
              <p:nvPr/>
            </p:nvSpPr>
            <p:spPr>
              <a:xfrm>
                <a:off x="729916"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solidFill>
                      <a:schemeClr val="tx1"/>
                    </a:solidFill>
                    <a:ea typeface="Calibri" panose="020F0502020204030204" pitchFamily="34" charset="0"/>
                    <a:cs typeface="Times New Roman" panose="02020603050405020304" pitchFamily="18" charset="0"/>
                  </a:rPr>
                  <a:t>A.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solidFill>
                      <a:schemeClr val="tx1"/>
                    </a:solidFill>
                    <a:effectLst/>
                    <a:ea typeface="Malgun Gothic" panose="020B0503020000020004" pitchFamily="34" charset="-127"/>
                    <a:cs typeface="Times New Roman" panose="02020603050405020304" pitchFamily="18" charset="0"/>
                  </a:rPr>
                  <a:t>.</a:t>
                </a:r>
                <a:endParaRPr lang="en-US" sz="4000">
                  <a:solidFill>
                    <a:schemeClr val="tx1"/>
                  </a:solidFill>
                  <a:effectLst/>
                  <a:ea typeface="Calibri" panose="020F0502020204030204" pitchFamily="34" charset="0"/>
                  <a:cs typeface="Times New Roman" panose="02020603050405020304" pitchFamily="18" charset="0"/>
                </a:endParaRPr>
              </a:p>
            </p:txBody>
          </p:sp>
        </mc:Choice>
        <mc:Fallback xmlns="">
          <p:sp>
            <p:nvSpPr>
              <p:cNvPr id="62" name="Google Shape;284;p3"/>
              <p:cNvSpPr>
                <a:spLocks noRot="1" noChangeAspect="1" noMove="1" noResize="1" noEditPoints="1" noAdjustHandles="1" noChangeArrowheads="1" noChangeShapeType="1" noTextEdit="1"/>
              </p:cNvSpPr>
              <p:nvPr/>
            </p:nvSpPr>
            <p:spPr>
              <a:xfrm>
                <a:off x="729916" y="3543301"/>
                <a:ext cx="8132860" cy="1828800"/>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Google Shape;285;p3"/>
              <p:cNvSpPr/>
              <p:nvPr/>
            </p:nvSpPr>
            <p:spPr>
              <a:xfrm>
                <a:off x="729916"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lnSpc>
                    <a:spcPct val="150000"/>
                  </a:lnSpc>
                </a:pPr>
                <a:r>
                  <a:rPr lang="vi-VN" sz="4000">
                    <a:solidFill>
                      <a:schemeClr val="tx1"/>
                    </a:solidFill>
                    <a:ea typeface="Calibri" panose="020F0502020204030204" pitchFamily="34" charset="0"/>
                    <a:cs typeface="Times New Roman" panose="02020603050405020304" pitchFamily="18" charset="0"/>
                  </a:rPr>
                  <a:t>C. </a:t>
                </a:r>
                <a14:m>
                  <m:oMath xmlns:m="http://schemas.openxmlformats.org/officeDocument/2006/math">
                    <m:r>
                      <a:rPr lang="vi-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000" i="1">
                  <a:solidFill>
                    <a:schemeClr val="tx1"/>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schemeClr val="tx1"/>
                    </a:solidFill>
                    <a:effectLst/>
                    <a:ea typeface="Malgun Gothic" panose="020B0503020000020004" pitchFamily="34" charset="-127"/>
                    <a:cs typeface="Times New Roman" panose="02020603050405020304" pitchFamily="18" charset="0"/>
                  </a:rPr>
                  <a:t>. </a:t>
                </a:r>
                <a:endParaRPr lang="en-US" sz="4000">
                  <a:solidFill>
                    <a:schemeClr val="tx1"/>
                  </a:solidFill>
                  <a:effectLst/>
                  <a:ea typeface="Calibri" panose="020F0502020204030204" pitchFamily="34" charset="0"/>
                  <a:cs typeface="Times New Roman" panose="02020603050405020304" pitchFamily="18" charset="0"/>
                </a:endParaRPr>
              </a:p>
            </p:txBody>
          </p:sp>
        </mc:Choice>
        <mc:Fallback xmlns="">
          <p:sp>
            <p:nvSpPr>
              <p:cNvPr id="64" name="Google Shape;285;p3"/>
              <p:cNvSpPr>
                <a:spLocks noRot="1" noChangeAspect="1" noMove="1" noResize="1" noEditPoints="1" noAdjustHandles="1" noChangeArrowheads="1" noChangeShapeType="1" noTextEdit="1"/>
              </p:cNvSpPr>
              <p:nvPr/>
            </p:nvSpPr>
            <p:spPr>
              <a:xfrm>
                <a:off x="729916" y="5981700"/>
                <a:ext cx="8132860" cy="1828800"/>
              </a:xfrm>
              <a:prstGeom prst="roundRect">
                <a:avLst>
                  <a:gd name="adj" fmla="val 16667"/>
                </a:avLst>
              </a:prstGeom>
              <a:blipFill>
                <a:blip r:embed="rId13"/>
                <a:stretch>
                  <a:fillRect b="-12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Google Shape;286;p3"/>
              <p:cNvSpPr/>
              <p:nvPr/>
            </p:nvSpPr>
            <p:spPr>
              <a:xfrm>
                <a:off x="9428260"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solidFill>
                      <a:schemeClr val="tx1"/>
                    </a:solidFill>
                    <a:ea typeface="Calibri" panose="020F0502020204030204" pitchFamily="34" charset="0"/>
                    <a:cs typeface="Times New Roman" panose="02020603050405020304" pitchFamily="18" charset="0"/>
                  </a:rPr>
                  <a:t>B.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4000">
                    <a:solidFill>
                      <a:schemeClr val="tx1"/>
                    </a:solidFill>
                    <a:effectLst/>
                    <a:ea typeface="Malgun Gothic" panose="020B0503020000020004" pitchFamily="34" charset="-127"/>
                    <a:cs typeface="Times New Roman" panose="02020603050405020304" pitchFamily="18" charset="0"/>
                  </a:rPr>
                  <a:t>.</a:t>
                </a:r>
                <a:endParaRPr lang="en-US" sz="4000">
                  <a:solidFill>
                    <a:schemeClr val="tx1"/>
                  </a:solidFill>
                  <a:effectLst/>
                  <a:ea typeface="Calibri" panose="020F0502020204030204" pitchFamily="34" charset="0"/>
                  <a:cs typeface="Times New Roman" panose="02020603050405020304" pitchFamily="18" charset="0"/>
                </a:endParaRPr>
              </a:p>
            </p:txBody>
          </p:sp>
        </mc:Choice>
        <mc:Fallback xmlns="">
          <p:sp>
            <p:nvSpPr>
              <p:cNvPr id="65" name="Google Shape;286;p3"/>
              <p:cNvSpPr>
                <a:spLocks noRot="1" noChangeAspect="1" noMove="1" noResize="1" noEditPoints="1" noAdjustHandles="1" noChangeArrowheads="1" noChangeShapeType="1" noTextEdit="1"/>
              </p:cNvSpPr>
              <p:nvPr/>
            </p:nvSpPr>
            <p:spPr>
              <a:xfrm>
                <a:off x="9428260" y="3543301"/>
                <a:ext cx="8132860" cy="18288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Google Shape;287;p3"/>
              <p:cNvSpPr/>
              <p:nvPr/>
            </p:nvSpPr>
            <p:spPr>
              <a:xfrm>
                <a:off x="9428260"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solidFill>
                      <a:schemeClr val="tx1"/>
                    </a:solidFill>
                    <a:ea typeface="Calibri" panose="020F0502020204030204" pitchFamily="34" charset="0"/>
                    <a:cs typeface="Times New Roman" panose="02020603050405020304" pitchFamily="18" charset="0"/>
                  </a:rPr>
                  <a:t>D.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schemeClr val="tx1"/>
                    </a:solidFill>
                    <a:effectLst/>
                    <a:ea typeface="Malgun Gothic" panose="020B0503020000020004" pitchFamily="34" charset="-127"/>
                    <a:cs typeface="Times New Roman" panose="02020603050405020304" pitchFamily="18" charset="0"/>
                  </a:rPr>
                  <a:t>.</a:t>
                </a:r>
                <a:endParaRPr lang="en-US" sz="4000">
                  <a:solidFill>
                    <a:schemeClr val="tx1"/>
                  </a:solidFill>
                  <a:effectLst/>
                  <a:ea typeface="Calibri" panose="020F0502020204030204" pitchFamily="34" charset="0"/>
                  <a:cs typeface="Times New Roman" panose="02020603050405020304" pitchFamily="18" charset="0"/>
                </a:endParaRPr>
              </a:p>
            </p:txBody>
          </p:sp>
        </mc:Choice>
        <mc:Fallback xmlns="">
          <p:sp>
            <p:nvSpPr>
              <p:cNvPr id="66" name="Google Shape;287;p3"/>
              <p:cNvSpPr>
                <a:spLocks noRot="1" noChangeAspect="1" noMove="1" noResize="1" noEditPoints="1" noAdjustHandles="1" noChangeArrowheads="1" noChangeShapeType="1" noTextEdit="1"/>
              </p:cNvSpPr>
              <p:nvPr/>
            </p:nvSpPr>
            <p:spPr>
              <a:xfrm>
                <a:off x="9428260" y="5981700"/>
                <a:ext cx="8132860" cy="1828800"/>
              </a:xfrm>
              <a:prstGeom prst="roundRect">
                <a:avLst>
                  <a:gd name="adj" fmla="val 16667"/>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Google Shape;288;p3"/>
              <p:cNvSpPr/>
              <p:nvPr/>
            </p:nvSpPr>
            <p:spPr>
              <a:xfrm>
                <a:off x="693820" y="3553327"/>
                <a:ext cx="8136871"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algn="ctr"/>
                <a:r>
                  <a:rPr lang="vi-VN" sz="4000" b="1">
                    <a:solidFill>
                      <a:schemeClr val="bg1"/>
                    </a:solidFill>
                    <a:ea typeface="Calibri" panose="020F0502020204030204" pitchFamily="34" charset="0"/>
                    <a:cs typeface="Times New Roman" panose="02020603050405020304" pitchFamily="18" charset="0"/>
                  </a:rPr>
                  <a:t>A. </a:t>
                </a:r>
                <a14:m>
                  <m:oMath xmlns:m="http://schemas.openxmlformats.org/officeDocument/2006/math">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𝒙</m:t>
                        </m:r>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𝒚</m:t>
                        </m:r>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𝒛</m:t>
                        </m:r>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𝒙</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fr-FR" sz="4000" b="1">
                    <a:solidFill>
                      <a:schemeClr val="bg1"/>
                    </a:solidFill>
                    <a:effectLst/>
                    <a:ea typeface="Malgun Gothic" panose="020B0503020000020004" pitchFamily="34" charset="-127"/>
                    <a:cs typeface="Times New Roman" panose="02020603050405020304" pitchFamily="18" charset="0"/>
                  </a:rPr>
                  <a:t>.</a:t>
                </a:r>
                <a:endParaRPr lang="en-US" sz="4000" b="1">
                  <a:solidFill>
                    <a:schemeClr val="bg1"/>
                  </a:solidFill>
                  <a:effectLst/>
                  <a:ea typeface="Calibri" panose="020F0502020204030204" pitchFamily="34" charset="0"/>
                  <a:cs typeface="Times New Roman" panose="02020603050405020304" pitchFamily="18" charset="0"/>
                </a:endParaRPr>
              </a:p>
            </p:txBody>
          </p:sp>
        </mc:Choice>
        <mc:Fallback xmlns="">
          <p:sp>
            <p:nvSpPr>
              <p:cNvPr id="67" name="Google Shape;288;p3"/>
              <p:cNvSpPr>
                <a:spLocks noRot="1" noChangeAspect="1" noMove="1" noResize="1" noEditPoints="1" noAdjustHandles="1" noChangeArrowheads="1" noChangeShapeType="1" noTextEdit="1"/>
              </p:cNvSpPr>
              <p:nvPr/>
            </p:nvSpPr>
            <p:spPr>
              <a:xfrm>
                <a:off x="693820" y="3553327"/>
                <a:ext cx="8136871" cy="1828801"/>
              </a:xfrm>
              <a:prstGeom prst="roundRect">
                <a:avLst>
                  <a:gd name="adj" fmla="val 16667"/>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Google Shape;283;p3"/>
              <p:cNvSpPr/>
              <p:nvPr/>
            </p:nvSpPr>
            <p:spPr>
              <a:xfrm>
                <a:off x="725905" y="495300"/>
                <a:ext cx="16799120" cy="24384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fr-FR" sz="4000">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Trong không gian với hệ trục tọa độ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vi-VN" sz="4000">
                    <a:effectLst/>
                    <a:latin typeface="Arial" panose="020B0604020202020204" pitchFamily="34" charset="0"/>
                    <a:ea typeface="Malgun Gothic" panose="020B0503020000020004" pitchFamily="34" charset="-127"/>
                    <a:cs typeface="Arial" panose="020B0604020202020204" pitchFamily="34" charset="0"/>
                  </a:rPr>
                  <a:t>, phương trình nào sau </a:t>
                </a:r>
                <a:r>
                  <a:rPr lang="fr-FR" sz="4000">
                    <a:effectLst/>
                    <a:latin typeface="Arial" panose="020B0604020202020204" pitchFamily="34" charset="0"/>
                    <a:ea typeface="Malgun Gothic" panose="020B0503020000020004" pitchFamily="34" charset="-127"/>
                    <a:cs typeface="Arial" panose="020B0604020202020204" pitchFamily="34" charset="0"/>
                  </a:rPr>
                  <a:t>đây là phương trình mặt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8" name="Google Shape;283;p3"/>
              <p:cNvSpPr>
                <a:spLocks noRot="1" noChangeAspect="1" noMove="1" noResize="1" noEditPoints="1" noAdjustHandles="1" noChangeArrowheads="1" noChangeShapeType="1" noTextEdit="1"/>
              </p:cNvSpPr>
              <p:nvPr/>
            </p:nvSpPr>
            <p:spPr>
              <a:xfrm>
                <a:off x="725905" y="495300"/>
                <a:ext cx="16799120" cy="2438400"/>
              </a:xfrm>
              <a:prstGeom prst="roundRect">
                <a:avLst>
                  <a:gd name="adj" fmla="val 16667"/>
                </a:avLst>
              </a:prstGeom>
              <a:blipFill>
                <a:blip r:embed="rId17"/>
                <a:stretch>
                  <a:fillRect l="-290" r="-32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91391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5987619" y="8365183"/>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62" name="Google Shape;284;p3"/>
              <p:cNvSpPr/>
              <p:nvPr/>
            </p:nvSpPr>
            <p:spPr>
              <a:xfrm>
                <a:off x="729916"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ea typeface="Calibri" panose="020F0502020204030204" pitchFamily="34" charset="0"/>
                    <a:cs typeface="Times New Roman" panose="02020603050405020304" pitchFamily="18" charset="0"/>
                  </a:rPr>
                  <a:t>A.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2;0;0</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4000">
                    <a:effectLst/>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62" name="Google Shape;284;p3"/>
              <p:cNvSpPr>
                <a:spLocks noRot="1" noChangeAspect="1" noMove="1" noResize="1" noEditPoints="1" noAdjustHandles="1" noChangeArrowheads="1" noChangeShapeType="1" noTextEdit="1"/>
              </p:cNvSpPr>
              <p:nvPr/>
            </p:nvSpPr>
            <p:spPr>
              <a:xfrm>
                <a:off x="729916" y="3543301"/>
                <a:ext cx="8132860" cy="1828800"/>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Google Shape;285;p3"/>
              <p:cNvSpPr/>
              <p:nvPr/>
            </p:nvSpPr>
            <p:spPr>
              <a:xfrm>
                <a:off x="729916"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ea typeface="Calibri" panose="020F0502020204030204" pitchFamily="34" charset="0"/>
                    <a:cs typeface="Times New Roman" panose="02020603050405020304" pitchFamily="18" charset="0"/>
                  </a:rPr>
                  <a:t>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0;2;0</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e>
                    </m:rad>
                    <m:r>
                      <a:rPr lang="vi-VN"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ea typeface="Calibri" panose="020F0502020204030204" pitchFamily="34" charset="0"/>
                  <a:cs typeface="Times New Roman" panose="02020603050405020304" pitchFamily="18" charset="0"/>
                </a:endParaRPr>
              </a:p>
            </p:txBody>
          </p:sp>
        </mc:Choice>
        <mc:Fallback xmlns="">
          <p:sp>
            <p:nvSpPr>
              <p:cNvPr id="64" name="Google Shape;285;p3"/>
              <p:cNvSpPr>
                <a:spLocks noRot="1" noChangeAspect="1" noMove="1" noResize="1" noEditPoints="1" noAdjustHandles="1" noChangeArrowheads="1" noChangeShapeType="1" noTextEdit="1"/>
              </p:cNvSpPr>
              <p:nvPr/>
            </p:nvSpPr>
            <p:spPr>
              <a:xfrm>
                <a:off x="729916" y="5981700"/>
                <a:ext cx="8132860" cy="1828800"/>
              </a:xfrm>
              <a:prstGeom prst="roundRect">
                <a:avLst>
                  <a:gd name="adj" fmla="val 16667"/>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Google Shape;286;p3"/>
              <p:cNvSpPr/>
              <p:nvPr/>
            </p:nvSpPr>
            <p:spPr>
              <a:xfrm>
                <a:off x="9428260" y="3543301"/>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ea typeface="Calibri" panose="020F0502020204030204" pitchFamily="34" charset="0"/>
                    <a:cs typeface="Times New Roman" panose="02020603050405020304" pitchFamily="18" charset="0"/>
                  </a:rPr>
                  <a:t>B.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−2;0;0</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e>
                    </m:rad>
                    <m:r>
                      <a:rPr lang="vi-VN"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ea typeface="Calibri" panose="020F0502020204030204" pitchFamily="34" charset="0"/>
                  <a:cs typeface="Times New Roman" panose="02020603050405020304" pitchFamily="18" charset="0"/>
                </a:endParaRPr>
              </a:p>
            </p:txBody>
          </p:sp>
        </mc:Choice>
        <mc:Fallback xmlns="">
          <p:sp>
            <p:nvSpPr>
              <p:cNvPr id="65" name="Google Shape;286;p3"/>
              <p:cNvSpPr>
                <a:spLocks noRot="1" noChangeAspect="1" noMove="1" noResize="1" noEditPoints="1" noAdjustHandles="1" noChangeArrowheads="1" noChangeShapeType="1" noTextEdit="1"/>
              </p:cNvSpPr>
              <p:nvPr/>
            </p:nvSpPr>
            <p:spPr>
              <a:xfrm>
                <a:off x="9428260" y="3543301"/>
                <a:ext cx="8132860" cy="18288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Google Shape;287;p3"/>
              <p:cNvSpPr/>
              <p:nvPr/>
            </p:nvSpPr>
            <p:spPr>
              <a:xfrm>
                <a:off x="9428260" y="5981700"/>
                <a:ext cx="8132860" cy="18288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vi-VN" sz="4000">
                    <a:solidFill>
                      <a:schemeClr val="tx1"/>
                    </a:solidFill>
                    <a:ea typeface="Calibri" panose="020F0502020204030204" pitchFamily="34" charset="0"/>
                    <a:cs typeface="Times New Roman" panose="02020603050405020304" pitchFamily="18" charset="0"/>
                  </a:rPr>
                  <a:t>D. </a:t>
                </a:r>
                <a14:m>
                  <m:oMath xmlns:m="http://schemas.openxmlformats.org/officeDocument/2006/math">
                    <m:r>
                      <a:rPr lang="vi-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2;0;0</m:t>
                        </m:r>
                      </m:e>
                    </m:d>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vi-VN" sz="4000">
                    <a:solidFill>
                      <a:schemeClr val="tx1"/>
                    </a:solidFill>
                    <a:effectLst/>
                    <a:ea typeface="Malgun Gothic" panose="020B0503020000020004" pitchFamily="34" charset="-127"/>
                    <a:cs typeface="Times New Roman" panose="02020603050405020304" pitchFamily="18" charset="0"/>
                  </a:rPr>
                  <a:t>.</a:t>
                </a:r>
                <a:endParaRPr lang="en-US" sz="4000">
                  <a:solidFill>
                    <a:schemeClr val="tx1"/>
                  </a:solidFill>
                  <a:effectLst/>
                  <a:ea typeface="Calibri" panose="020F0502020204030204" pitchFamily="34" charset="0"/>
                  <a:cs typeface="Times New Roman" panose="02020603050405020304" pitchFamily="18" charset="0"/>
                </a:endParaRPr>
              </a:p>
            </p:txBody>
          </p:sp>
        </mc:Choice>
        <mc:Fallback xmlns="">
          <p:sp>
            <p:nvSpPr>
              <p:cNvPr id="66" name="Google Shape;287;p3"/>
              <p:cNvSpPr>
                <a:spLocks noRot="1" noChangeAspect="1" noMove="1" noResize="1" noEditPoints="1" noAdjustHandles="1" noChangeArrowheads="1" noChangeShapeType="1" noTextEdit="1"/>
              </p:cNvSpPr>
              <p:nvPr/>
            </p:nvSpPr>
            <p:spPr>
              <a:xfrm>
                <a:off x="9428260" y="5981700"/>
                <a:ext cx="8132860" cy="1828800"/>
              </a:xfrm>
              <a:prstGeom prst="roundRect">
                <a:avLst>
                  <a:gd name="adj" fmla="val 16667"/>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Google Shape;288;p3"/>
              <p:cNvSpPr/>
              <p:nvPr/>
            </p:nvSpPr>
            <p:spPr>
              <a:xfrm>
                <a:off x="9440292" y="5981700"/>
                <a:ext cx="8136871" cy="1828801"/>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algn="ctr"/>
                <a:r>
                  <a:rPr lang="vi-VN" sz="4000" b="1">
                    <a:solidFill>
                      <a:schemeClr val="bg1"/>
                    </a:solidFill>
                    <a:ea typeface="Calibri" panose="020F0502020204030204" pitchFamily="34" charset="0"/>
                    <a:cs typeface="Times New Roman" panose="02020603050405020304" pitchFamily="18" charset="0"/>
                  </a:rPr>
                  <a:t>D. </a:t>
                </a:r>
                <a14:m>
                  <m:oMath xmlns:m="http://schemas.openxmlformats.org/officeDocument/2006/math">
                    <m:r>
                      <a:rPr lang="vi-VN"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𝑰</m:t>
                    </m:r>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𝟎</m:t>
                        </m:r>
                      </m:e>
                    </m:d>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𝑹</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𝟑</m:t>
                        </m:r>
                      </m:e>
                    </m:rad>
                  </m:oMath>
                </a14:m>
                <a:r>
                  <a:rPr lang="vi-VN" sz="4000" b="1">
                    <a:solidFill>
                      <a:schemeClr val="bg1"/>
                    </a:solidFill>
                    <a:effectLst/>
                    <a:ea typeface="Malgun Gothic" panose="020B0503020000020004" pitchFamily="34" charset="-127"/>
                    <a:cs typeface="Times New Roman" panose="02020603050405020304" pitchFamily="18" charset="0"/>
                  </a:rPr>
                  <a:t>.</a:t>
                </a:r>
                <a:endParaRPr lang="en-US" sz="4000" b="1">
                  <a:solidFill>
                    <a:schemeClr val="bg1"/>
                  </a:solidFill>
                  <a:effectLst/>
                  <a:ea typeface="Calibri" panose="020F0502020204030204" pitchFamily="34" charset="0"/>
                  <a:cs typeface="Times New Roman" panose="02020603050405020304" pitchFamily="18" charset="0"/>
                </a:endParaRPr>
              </a:p>
            </p:txBody>
          </p:sp>
        </mc:Choice>
        <mc:Fallback xmlns="">
          <p:sp>
            <p:nvSpPr>
              <p:cNvPr id="67" name="Google Shape;288;p3"/>
              <p:cNvSpPr>
                <a:spLocks noRot="1" noChangeAspect="1" noMove="1" noResize="1" noEditPoints="1" noAdjustHandles="1" noChangeArrowheads="1" noChangeShapeType="1" noTextEdit="1"/>
              </p:cNvSpPr>
              <p:nvPr/>
            </p:nvSpPr>
            <p:spPr>
              <a:xfrm>
                <a:off x="9440292" y="5981700"/>
                <a:ext cx="8136871" cy="1828801"/>
              </a:xfrm>
              <a:prstGeom prst="roundRect">
                <a:avLst>
                  <a:gd name="adj" fmla="val 16667"/>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Google Shape;283;p3"/>
              <p:cNvSpPr/>
              <p:nvPr/>
            </p:nvSpPr>
            <p:spPr>
              <a:xfrm>
                <a:off x="725905" y="495300"/>
                <a:ext cx="16799120" cy="24384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Mặt cầu </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có tâm và bán kính là :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8" name="Google Shape;283;p3"/>
              <p:cNvSpPr>
                <a:spLocks noRot="1" noChangeAspect="1" noMove="1" noResize="1" noEditPoints="1" noAdjustHandles="1" noChangeArrowheads="1" noChangeShapeType="1" noTextEdit="1"/>
              </p:cNvSpPr>
              <p:nvPr/>
            </p:nvSpPr>
            <p:spPr>
              <a:xfrm>
                <a:off x="725905" y="495300"/>
                <a:ext cx="16799120" cy="2438400"/>
              </a:xfrm>
              <a:prstGeom prst="roundRect">
                <a:avLst>
                  <a:gd name="adj" fmla="val 16667"/>
                </a:avLst>
              </a:prstGeom>
              <a:blipFill>
                <a:blip r:embed="rId17"/>
                <a:stretch>
                  <a:fillRect/>
                </a:stretch>
              </a:blipFill>
              <a:ln>
                <a:noFill/>
              </a:ln>
            </p:spPr>
            <p:txBody>
              <a:bodyPr/>
              <a:lstStyle/>
              <a:p>
                <a:r>
                  <a:rPr lang="en-US">
                    <a:noFill/>
                  </a:rPr>
                  <a:t> </a:t>
                </a:r>
              </a:p>
            </p:txBody>
          </p:sp>
        </mc:Fallback>
      </mc:AlternateContent>
      <p:pic>
        <p:nvPicPr>
          <p:cNvPr id="9" name="Google Shape;184;p2"/>
          <p:cNvPicPr preferRelativeResize="0"/>
          <p:nvPr/>
        </p:nvPicPr>
        <p:blipFill rotWithShape="1">
          <a:blip r:embed="rId18">
            <a:alphaModFix/>
          </a:blip>
          <a:srcRect/>
          <a:stretch/>
        </p:blipFill>
        <p:spPr>
          <a:xfrm>
            <a:off x="725905" y="9334500"/>
            <a:ext cx="2362200" cy="609600"/>
          </a:xfrm>
          <a:prstGeom prst="rect">
            <a:avLst/>
          </a:prstGeom>
          <a:noFill/>
          <a:ln>
            <a:noFill/>
          </a:ln>
        </p:spPr>
      </p:pic>
    </p:spTree>
    <p:extLst>
      <p:ext uri="{BB962C8B-B14F-4D97-AF65-F5344CB8AC3E}">
        <p14:creationId xmlns:p14="http://schemas.microsoft.com/office/powerpoint/2010/main" val="1135433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6007328" y="7960717"/>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62" name="Google Shape;284;p3"/>
              <p:cNvSpPr/>
              <p:nvPr/>
            </p:nvSpPr>
            <p:spPr>
              <a:xfrm>
                <a:off x="2807367" y="3390900"/>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a:solidFill>
                      <a:schemeClr val="tx1"/>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fr-FR"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62" name="Google Shape;284;p3"/>
              <p:cNvSpPr>
                <a:spLocks noRot="1" noChangeAspect="1" noMove="1" noResize="1" noEditPoints="1" noAdjustHandles="1" noChangeArrowheads="1" noChangeShapeType="1" noTextEdit="1"/>
              </p:cNvSpPr>
              <p:nvPr/>
            </p:nvSpPr>
            <p:spPr>
              <a:xfrm>
                <a:off x="2807367" y="3390900"/>
                <a:ext cx="9865895" cy="1219200"/>
              </a:xfrm>
              <a:prstGeom prst="roundRect">
                <a:avLst>
                  <a:gd name="adj" fmla="val 16667"/>
                </a:avLst>
              </a:prstGeom>
              <a:blipFill>
                <a:blip r:embed="rId12"/>
                <a:stretch>
                  <a:fillRect b="-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Google Shape;285;p3"/>
              <p:cNvSpPr/>
              <p:nvPr/>
            </p:nvSpPr>
            <p:spPr>
              <a:xfrm>
                <a:off x="2807367" y="6696768"/>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a:solidFill>
                      <a:schemeClr val="tx1"/>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=9</m:t>
                    </m:r>
                  </m:oMath>
                </a14:m>
                <a:r>
                  <a:rPr lang="fr-FR"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64" name="Google Shape;285;p3"/>
              <p:cNvSpPr>
                <a:spLocks noRot="1" noChangeAspect="1" noMove="1" noResize="1" noEditPoints="1" noAdjustHandles="1" noChangeArrowheads="1" noChangeShapeType="1" noTextEdit="1"/>
              </p:cNvSpPr>
              <p:nvPr/>
            </p:nvSpPr>
            <p:spPr>
              <a:xfrm>
                <a:off x="2807367" y="6696768"/>
                <a:ext cx="9865895" cy="1219200"/>
              </a:xfrm>
              <a:prstGeom prst="roundRect">
                <a:avLst>
                  <a:gd name="adj" fmla="val 16667"/>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Google Shape;286;p3"/>
              <p:cNvSpPr/>
              <p:nvPr/>
            </p:nvSpPr>
            <p:spPr>
              <a:xfrm>
                <a:off x="2815389" y="5045233"/>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a:solidFill>
                      <a:schemeClr val="tx1"/>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=9</m:t>
                    </m:r>
                  </m:oMath>
                </a14:m>
                <a:r>
                  <a:rPr lang="fr-FR"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65" name="Google Shape;286;p3"/>
              <p:cNvSpPr>
                <a:spLocks noRot="1" noChangeAspect="1" noMove="1" noResize="1" noEditPoints="1" noAdjustHandles="1" noChangeArrowheads="1" noChangeShapeType="1" noTextEdit="1"/>
              </p:cNvSpPr>
              <p:nvPr/>
            </p:nvSpPr>
            <p:spPr>
              <a:xfrm>
                <a:off x="2815389" y="5045233"/>
                <a:ext cx="9865895" cy="12192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Google Shape;287;p3"/>
              <p:cNvSpPr/>
              <p:nvPr/>
            </p:nvSpPr>
            <p:spPr>
              <a:xfrm>
                <a:off x="2811378" y="8348304"/>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a:solidFill>
                      <a:schemeClr val="tx1"/>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=9</m:t>
                    </m:r>
                  </m:oMath>
                </a14:m>
                <a:r>
                  <a:rPr lang="fr-FR"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66" name="Google Shape;287;p3"/>
              <p:cNvSpPr>
                <a:spLocks noRot="1" noChangeAspect="1" noMove="1" noResize="1" noEditPoints="1" noAdjustHandles="1" noChangeArrowheads="1" noChangeShapeType="1" noTextEdit="1"/>
              </p:cNvSpPr>
              <p:nvPr/>
            </p:nvSpPr>
            <p:spPr>
              <a:xfrm>
                <a:off x="2811378" y="8348304"/>
                <a:ext cx="9865895" cy="1219200"/>
              </a:xfrm>
              <a:prstGeom prst="roundRect">
                <a:avLst>
                  <a:gd name="adj" fmla="val 16667"/>
                </a:avLst>
              </a:prstGeom>
              <a:blipFill>
                <a:blip r:embed="rId15"/>
                <a:stretch>
                  <a:fillRect b="-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Google Shape;288;p3"/>
              <p:cNvSpPr/>
              <p:nvPr/>
            </p:nvSpPr>
            <p:spPr>
              <a:xfrm>
                <a:off x="2851484" y="8348303"/>
                <a:ext cx="9873917" cy="1221998"/>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lvl="0" algn="ctr">
                  <a:tabLst>
                    <a:tab pos="171450" algn="l"/>
                    <a:tab pos="1714500" algn="l"/>
                    <a:tab pos="3028950" algn="l"/>
                    <a:tab pos="4629150" algn="l"/>
                  </a:tabLst>
                </a:pPr>
                <a:r>
                  <a:rPr lang="fr-FR" sz="4000" b="1">
                    <a:solidFill>
                      <a:schemeClr val="bg1"/>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sSup>
                      <m:sSup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𝒙</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𝟑</m:t>
                            </m:r>
                          </m:e>
                        </m:d>
                      </m:e>
                      <m: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𝒚</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𝟏</m:t>
                            </m:r>
                          </m:e>
                        </m:d>
                      </m:e>
                      <m: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𝒛</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e>
                        </m:d>
                      </m:e>
                      <m: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fr-FR" sz="4000" b="1"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𝟗</m:t>
                    </m:r>
                  </m:oMath>
                </a14:m>
                <a:r>
                  <a:rPr lang="fr-FR" sz="4000" b="1">
                    <a:solidFill>
                      <a:schemeClr val="bg1"/>
                    </a:solidFill>
                    <a:latin typeface="Arial" panose="020B0604020202020204" pitchFamily="34" charset="0"/>
                    <a:ea typeface="Malgun Gothic" panose="020B0503020000020004" pitchFamily="34" charset="-127"/>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p:txBody>
          </p:sp>
        </mc:Choice>
        <mc:Fallback xmlns="">
          <p:sp>
            <p:nvSpPr>
              <p:cNvPr id="67" name="Google Shape;288;p3"/>
              <p:cNvSpPr>
                <a:spLocks noRot="1" noChangeAspect="1" noMove="1" noResize="1" noEditPoints="1" noAdjustHandles="1" noChangeArrowheads="1" noChangeShapeType="1" noTextEdit="1"/>
              </p:cNvSpPr>
              <p:nvPr/>
            </p:nvSpPr>
            <p:spPr>
              <a:xfrm>
                <a:off x="2851484" y="8348303"/>
                <a:ext cx="9873917" cy="1221998"/>
              </a:xfrm>
              <a:prstGeom prst="roundRect">
                <a:avLst>
                  <a:gd name="adj" fmla="val 16667"/>
                </a:avLst>
              </a:prstGeom>
              <a:blipFill>
                <a:blip r:embed="rId16"/>
                <a:stretch>
                  <a:fillRect b="-49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Google Shape;283;p3"/>
              <p:cNvSpPr/>
              <p:nvPr/>
            </p:nvSpPr>
            <p:spPr>
              <a:xfrm>
                <a:off x="1395663" y="495300"/>
                <a:ext cx="15504695" cy="2384267"/>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tabLst>
                    <a:tab pos="171450" algn="l"/>
                    <a:tab pos="1714500" algn="l"/>
                    <a:tab pos="3028950" algn="l"/>
                    <a:tab pos="4629150" algn="l"/>
                  </a:tabLs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3. </a:t>
                </a:r>
                <a:r>
                  <a:rPr lang="fr-FR" sz="4000">
                    <a:effectLst/>
                    <a:latin typeface="Arial" panose="020B0604020202020204" pitchFamily="34" charset="0"/>
                    <a:cs typeface="Arial" panose="020B0604020202020204" pitchFamily="34" charset="0"/>
                  </a:rPr>
                  <a:t>Trong không gian với hệ trục tọa độ </a:t>
                </a:r>
                <a14:m>
                  <m:oMath xmlns:m="http://schemas.openxmlformats.org/officeDocument/2006/math">
                    <m:r>
                      <a:rPr lang="fr-FR" sz="4000" i="1">
                        <a:effectLst/>
                        <a:latin typeface="Cambria Math" panose="02040503050406030204" pitchFamily="18" charset="0"/>
                        <a:cs typeface="Times New Roman" panose="02020603050405020304" pitchFamily="18" charset="0"/>
                      </a:rPr>
                      <m:t>𝑂𝑥𝑦𝑧</m:t>
                    </m:r>
                  </m:oMath>
                </a14:m>
                <a:r>
                  <a:rPr lang="fr-FR" sz="4000">
                    <a:effectLst/>
                    <a:latin typeface="Arial" panose="020B0604020202020204" pitchFamily="34" charset="0"/>
                    <a:ea typeface="Malgun Gothic" panose="020B0503020000020004" pitchFamily="34" charset="-127"/>
                    <a:cs typeface="Arial" panose="020B0604020202020204" pitchFamily="34" charset="0"/>
                  </a:rPr>
                  <a:t>, phương trình mặt cầu có tâm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(−3;1;2)</m:t>
                    </m:r>
                  </m:oMath>
                </a14:m>
                <a:r>
                  <a:rPr lang="fr-FR" sz="4000">
                    <a:effectLst/>
                    <a:latin typeface="Arial" panose="020B0604020202020204" pitchFamily="34" charset="0"/>
                    <a:ea typeface="Malgun Gothic" panose="020B0503020000020004" pitchFamily="34" charset="-127"/>
                    <a:cs typeface="Arial" panose="020B0604020202020204" pitchFamily="34" charset="0"/>
                  </a:rPr>
                  <a:t>, bán kính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fr-FR" sz="4000">
                    <a:effectLst/>
                    <a:latin typeface="Arial" panose="020B0604020202020204" pitchFamily="34" charset="0"/>
                    <a:ea typeface="Malgun Gothic" panose="020B0503020000020004" pitchFamily="34" charset="-127"/>
                    <a:cs typeface="Arial" panose="020B0604020202020204" pitchFamily="34" charset="0"/>
                  </a:rPr>
                  <a:t> là:</a:t>
                </a:r>
                <a:endParaRPr lang="en-US" sz="4000">
                  <a:effectLst/>
                  <a:latin typeface="Arial" panose="020B0604020202020204" pitchFamily="34" charset="0"/>
                  <a:cs typeface="Arial" panose="020B0604020202020204" pitchFamily="34" charset="0"/>
                </a:endParaRPr>
              </a:p>
            </p:txBody>
          </p:sp>
        </mc:Choice>
        <mc:Fallback xmlns="">
          <p:sp>
            <p:nvSpPr>
              <p:cNvPr id="68" name="Google Shape;283;p3"/>
              <p:cNvSpPr>
                <a:spLocks noRot="1" noChangeAspect="1" noMove="1" noResize="1" noEditPoints="1" noAdjustHandles="1" noChangeArrowheads="1" noChangeShapeType="1" noTextEdit="1"/>
              </p:cNvSpPr>
              <p:nvPr/>
            </p:nvSpPr>
            <p:spPr>
              <a:xfrm>
                <a:off x="1395663" y="495300"/>
                <a:ext cx="15504695" cy="2384267"/>
              </a:xfrm>
              <a:prstGeom prst="roundRect">
                <a:avLst>
                  <a:gd name="adj" fmla="val 16667"/>
                </a:avLst>
              </a:prstGeom>
              <a:blipFill>
                <a:blip r:embed="rId17"/>
                <a:stretch>
                  <a:fillRect l="-354" r="-3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6105339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10"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6007328" y="7960717"/>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1" name="Google Shape;284;p3"/>
              <p:cNvSpPr/>
              <p:nvPr/>
            </p:nvSpPr>
            <p:spPr>
              <a:xfrm>
                <a:off x="2807367" y="3390900"/>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kern="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2807367" y="3390900"/>
                <a:ext cx="9865895" cy="1219200"/>
              </a:xfrm>
              <a:prstGeom prst="roundRect">
                <a:avLst>
                  <a:gd name="adj" fmla="val 16667"/>
                </a:avLst>
              </a:prstGeom>
              <a:blipFill>
                <a:blip r:embed="rId12"/>
                <a:stretch>
                  <a:fillRect b="-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5;p3"/>
              <p:cNvSpPr/>
              <p:nvPr/>
            </p:nvSpPr>
            <p:spPr>
              <a:xfrm>
                <a:off x="2807367" y="6696768"/>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ker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12" name="Google Shape;285;p3"/>
              <p:cNvSpPr>
                <a:spLocks noRot="1" noChangeAspect="1" noMove="1" noResize="1" noEditPoints="1" noAdjustHandles="1" noChangeArrowheads="1" noChangeShapeType="1" noTextEdit="1"/>
              </p:cNvSpPr>
              <p:nvPr/>
            </p:nvSpPr>
            <p:spPr>
              <a:xfrm>
                <a:off x="2807367" y="6696768"/>
                <a:ext cx="9865895" cy="1219200"/>
              </a:xfrm>
              <a:prstGeom prst="roundRect">
                <a:avLst>
                  <a:gd name="adj" fmla="val 16667"/>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6;p3"/>
              <p:cNvSpPr/>
              <p:nvPr/>
            </p:nvSpPr>
            <p:spPr>
              <a:xfrm>
                <a:off x="2815389" y="5045233"/>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tabLst>
                    <a:tab pos="171450" algn="l"/>
                    <a:tab pos="1714500" algn="l"/>
                    <a:tab pos="3028950" algn="l"/>
                    <a:tab pos="4629150" algn="l"/>
                  </a:tabLst>
                </a:pPr>
                <a:r>
                  <a:rPr lang="fr-FR" sz="4000" kern="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cs typeface="Arial" panose="020B0604020202020204" pitchFamily="34" charset="0"/>
                </a:endParaRPr>
              </a:p>
            </p:txBody>
          </p:sp>
        </mc:Choice>
        <mc:Fallback xmlns="">
          <p:sp>
            <p:nvSpPr>
              <p:cNvPr id="13" name="Google Shape;286;p3"/>
              <p:cNvSpPr>
                <a:spLocks noRot="1" noChangeAspect="1" noMove="1" noResize="1" noEditPoints="1" noAdjustHandles="1" noChangeArrowheads="1" noChangeShapeType="1" noTextEdit="1"/>
              </p:cNvSpPr>
              <p:nvPr/>
            </p:nvSpPr>
            <p:spPr>
              <a:xfrm>
                <a:off x="2815389" y="5045233"/>
                <a:ext cx="9865895" cy="1219200"/>
              </a:xfrm>
              <a:prstGeom prst="roundRect">
                <a:avLst>
                  <a:gd name="adj" fmla="val 16667"/>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7;p3"/>
              <p:cNvSpPr/>
              <p:nvPr/>
            </p:nvSpPr>
            <p:spPr>
              <a:xfrm>
                <a:off x="2815389" y="8189890"/>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ct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Google Shape;287;p3"/>
              <p:cNvSpPr>
                <a:spLocks noRot="1" noChangeAspect="1" noMove="1" noResize="1" noEditPoints="1" noAdjustHandles="1" noChangeArrowheads="1" noChangeShapeType="1" noTextEdit="1"/>
              </p:cNvSpPr>
              <p:nvPr/>
            </p:nvSpPr>
            <p:spPr>
              <a:xfrm>
                <a:off x="2815389" y="8189890"/>
                <a:ext cx="9865895" cy="1219200"/>
              </a:xfrm>
              <a:prstGeom prst="roundRect">
                <a:avLst>
                  <a:gd name="adj" fmla="val 16667"/>
                </a:avLst>
              </a:prstGeom>
              <a:blipFill>
                <a:blip r:embed="rId15"/>
                <a:stretch>
                  <a:fillRect b="-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8;p3"/>
              <p:cNvSpPr/>
              <p:nvPr/>
            </p:nvSpPr>
            <p:spPr>
              <a:xfrm>
                <a:off x="2799345" y="5034827"/>
                <a:ext cx="9873917" cy="1221998"/>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pPr lvl="0" algn="ctr">
                  <a:tabLst>
                    <a:tab pos="171450" algn="l"/>
                    <a:tab pos="1714500" algn="l"/>
                    <a:tab pos="3028950" algn="l"/>
                    <a:tab pos="4629150" algn="l"/>
                  </a:tabLst>
                </a:pPr>
                <a:r>
                  <a:rPr lang="fr-FR" sz="4000" b="1" ker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𝒙</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𝟏</m:t>
                            </m:r>
                          </m:e>
                        </m:d>
                      </m:e>
                      <m: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𝒚</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e>
                        </m:d>
                      </m:e>
                      <m: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𝒛</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𝟑</m:t>
                            </m:r>
                          </m:e>
                        </m:d>
                      </m:e>
                      <m: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𝟒</m:t>
                    </m:r>
                  </m:oMath>
                </a14:m>
                <a:r>
                  <a:rPr lang="fr-FR" sz="4000" b="1" ker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p:txBody>
          </p:sp>
        </mc:Choice>
        <mc:Fallback xmlns="">
          <p:sp>
            <p:nvSpPr>
              <p:cNvPr id="15" name="Google Shape;288;p3"/>
              <p:cNvSpPr>
                <a:spLocks noRot="1" noChangeAspect="1" noMove="1" noResize="1" noEditPoints="1" noAdjustHandles="1" noChangeArrowheads="1" noChangeShapeType="1" noTextEdit="1"/>
              </p:cNvSpPr>
              <p:nvPr/>
            </p:nvSpPr>
            <p:spPr>
              <a:xfrm>
                <a:off x="2799345" y="5034827"/>
                <a:ext cx="9873917" cy="1221998"/>
              </a:xfrm>
              <a:prstGeom prst="roundRect">
                <a:avLst>
                  <a:gd name="adj" fmla="val 16667"/>
                </a:avLst>
              </a:prstGeom>
              <a:blipFill>
                <a:blip r:embed="rId16"/>
                <a:stretch>
                  <a:fillRect b="-1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3;p3"/>
              <p:cNvSpPr/>
              <p:nvPr/>
            </p:nvSpPr>
            <p:spPr>
              <a:xfrm>
                <a:off x="1395663" y="495300"/>
                <a:ext cx="15504695" cy="2384267"/>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tabLst>
                    <a:tab pos="171450" algn="l"/>
                    <a:tab pos="1714500" algn="l"/>
                    <a:tab pos="3028950" algn="l"/>
                    <a:tab pos="4629150" algn="l"/>
                  </a:tabLst>
                </a:pPr>
                <a:r>
                  <a:rPr lang="fr-FR" sz="4000" b="1" kern="0">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Trong không gian </a:t>
                </a:r>
                <a14:m>
                  <m:oMath xmlns:m="http://schemas.openxmlformats.org/officeDocument/2006/math">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 cho điểm </a:t>
                </a:r>
                <a14:m>
                  <m:oMath xmlns:m="http://schemas.openxmlformats.org/officeDocument/2006/math">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(1;2;3)</m:t>
                    </m:r>
                  </m:oMath>
                </a14:m>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 Phương trình mặt cầu tâm </a:t>
                </a:r>
                <a14:m>
                  <m:oMath xmlns:m="http://schemas.openxmlformats.org/officeDocument/2006/math">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 và tiếp xúc với mặt phẳng </a:t>
                </a:r>
                <a14:m>
                  <m:oMath xmlns:m="http://schemas.openxmlformats.org/officeDocument/2006/math">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endParaRPr lang="en-US" sz="4000">
                  <a:effectLst/>
                  <a:latin typeface="Arial" panose="020B0604020202020204" pitchFamily="34" charset="0"/>
                  <a:cs typeface="Arial" panose="020B0604020202020204" pitchFamily="34" charset="0"/>
                </a:endParaRPr>
              </a:p>
            </p:txBody>
          </p:sp>
        </mc:Choice>
        <mc:Fallback xmlns="">
          <p:sp>
            <p:nvSpPr>
              <p:cNvPr id="16" name="Google Shape;283;p3"/>
              <p:cNvSpPr>
                <a:spLocks noRot="1" noChangeAspect="1" noMove="1" noResize="1" noEditPoints="1" noAdjustHandles="1" noChangeArrowheads="1" noChangeShapeType="1" noTextEdit="1"/>
              </p:cNvSpPr>
              <p:nvPr/>
            </p:nvSpPr>
            <p:spPr>
              <a:xfrm>
                <a:off x="1395663" y="495300"/>
                <a:ext cx="15504695" cy="2384267"/>
              </a:xfrm>
              <a:prstGeom prst="roundRect">
                <a:avLst>
                  <a:gd name="adj" fmla="val 16667"/>
                </a:avLst>
              </a:prstGeom>
              <a:blipFill>
                <a:blip r:embed="rId17"/>
                <a:stretch>
                  <a:fillRect l="-354" r="-3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17075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888174">
            <a:off x="16007328" y="7960717"/>
            <a:ext cx="1721889" cy="1677547"/>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62" name="Google Shape;284;p3"/>
              <p:cNvSpPr/>
              <p:nvPr/>
            </p:nvSpPr>
            <p:spPr>
              <a:xfrm>
                <a:off x="2807367" y="3390900"/>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Bef>
                    <a:spcPts val="600"/>
                  </a:spcBef>
                  <a:spcAft>
                    <a:spcPts val="1000"/>
                  </a:spcAft>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=16</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2" name="Google Shape;284;p3"/>
              <p:cNvSpPr>
                <a:spLocks noRot="1" noChangeAspect="1" noMove="1" noResize="1" noEditPoints="1" noAdjustHandles="1" noChangeArrowheads="1" noChangeShapeType="1" noTextEdit="1"/>
              </p:cNvSpPr>
              <p:nvPr/>
            </p:nvSpPr>
            <p:spPr>
              <a:xfrm>
                <a:off x="2807367" y="3390900"/>
                <a:ext cx="9865895" cy="1219200"/>
              </a:xfrm>
              <a:prstGeom prst="roundRect">
                <a:avLst>
                  <a:gd name="adj" fmla="val 16667"/>
                </a:avLst>
              </a:prstGeom>
              <a:blipFill>
                <a:blip r:embed="rId12"/>
                <a:stretch>
                  <a:fillRect l="-11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Google Shape;285;p3"/>
              <p:cNvSpPr/>
              <p:nvPr/>
            </p:nvSpPr>
            <p:spPr>
              <a:xfrm>
                <a:off x="2807367" y="6696768"/>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Bef>
                    <a:spcPts val="600"/>
                  </a:spcBef>
                  <a:spcAft>
                    <a:spcPts val="1000"/>
                  </a:spcAft>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4" name="Google Shape;285;p3"/>
              <p:cNvSpPr>
                <a:spLocks noRot="1" noChangeAspect="1" noMove="1" noResize="1" noEditPoints="1" noAdjustHandles="1" noChangeArrowheads="1" noChangeShapeType="1" noTextEdit="1"/>
              </p:cNvSpPr>
              <p:nvPr/>
            </p:nvSpPr>
            <p:spPr>
              <a:xfrm>
                <a:off x="2807367" y="6696768"/>
                <a:ext cx="9865895" cy="1219200"/>
              </a:xfrm>
              <a:prstGeom prst="roundRect">
                <a:avLst>
                  <a:gd name="adj" fmla="val 16667"/>
                </a:avLst>
              </a:prstGeom>
              <a:blipFill>
                <a:blip r:embed="rId13"/>
                <a:stretch>
                  <a:fillRect l="-11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Google Shape;286;p3"/>
              <p:cNvSpPr/>
              <p:nvPr/>
            </p:nvSpPr>
            <p:spPr>
              <a:xfrm>
                <a:off x="2815389" y="5045233"/>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Bef>
                    <a:spcPts val="600"/>
                  </a:spcBef>
                  <a:spcAft>
                    <a:spcPts val="1000"/>
                  </a:spcAft>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5" name="Google Shape;286;p3"/>
              <p:cNvSpPr>
                <a:spLocks noRot="1" noChangeAspect="1" noMove="1" noResize="1" noEditPoints="1" noAdjustHandles="1" noChangeArrowheads="1" noChangeShapeType="1" noTextEdit="1"/>
              </p:cNvSpPr>
              <p:nvPr/>
            </p:nvSpPr>
            <p:spPr>
              <a:xfrm>
                <a:off x="2815389" y="5045233"/>
                <a:ext cx="9865895" cy="1219200"/>
              </a:xfrm>
              <a:prstGeom prst="roundRect">
                <a:avLst>
                  <a:gd name="adj" fmla="val 16667"/>
                </a:avLst>
              </a:prstGeom>
              <a:blipFill>
                <a:blip r:embed="rId14"/>
                <a:stretch>
                  <a:fillRect l="-11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Google Shape;287;p3"/>
              <p:cNvSpPr/>
              <p:nvPr/>
            </p:nvSpPr>
            <p:spPr>
              <a:xfrm>
                <a:off x="2811378" y="8348304"/>
                <a:ext cx="9865895" cy="1219200"/>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spcBef>
                    <a:spcPts val="600"/>
                  </a:spcBef>
                  <a:spcAft>
                    <a:spcPts val="1000"/>
                  </a:spcAft>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=16</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6" name="Google Shape;287;p3"/>
              <p:cNvSpPr>
                <a:spLocks noRot="1" noChangeAspect="1" noMove="1" noResize="1" noEditPoints="1" noAdjustHandles="1" noChangeArrowheads="1" noChangeShapeType="1" noTextEdit="1"/>
              </p:cNvSpPr>
              <p:nvPr/>
            </p:nvSpPr>
            <p:spPr>
              <a:xfrm>
                <a:off x="2811378" y="8348304"/>
                <a:ext cx="9865895" cy="1219200"/>
              </a:xfrm>
              <a:prstGeom prst="roundRect">
                <a:avLst>
                  <a:gd name="adj" fmla="val 16667"/>
                </a:avLst>
              </a:prstGeom>
              <a:blipFill>
                <a:blip r:embed="rId15"/>
                <a:stretch>
                  <a:fillRect l="-11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Google Shape;288;p3"/>
              <p:cNvSpPr/>
              <p:nvPr/>
            </p:nvSpPr>
            <p:spPr>
              <a:xfrm>
                <a:off x="2807368" y="3408061"/>
                <a:ext cx="9873917" cy="1221998"/>
              </a:xfrm>
              <a:prstGeom prst="roundRect">
                <a:avLst>
                  <a:gd name="adj" fmla="val 16667"/>
                </a:avLst>
              </a:prstGeom>
              <a:solidFill>
                <a:srgbClr val="5490E3"/>
              </a:solidFill>
              <a:ln>
                <a:noFill/>
              </a:ln>
            </p:spPr>
            <p:txBody>
              <a:bodyPr spcFirstLastPara="1" wrap="square" lIns="137138" tIns="68550" rIns="137138" bIns="68550" anchor="ctr" anchorCtr="0">
                <a:no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𝒙</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𝟏</m:t>
                            </m:r>
                          </m:e>
                        </m:d>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𝒚</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𝟒</m:t>
                            </m:r>
                          </m:e>
                        </m:d>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𝒛</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e>
                        </m:d>
                      </m:e>
                      <m: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𝟏𝟔</m:t>
                    </m:r>
                  </m:oMath>
                </a14:m>
                <a:r>
                  <a:rPr lang="fr-FR" sz="40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7" name="Google Shape;288;p3"/>
              <p:cNvSpPr>
                <a:spLocks noRot="1" noChangeAspect="1" noMove="1" noResize="1" noEditPoints="1" noAdjustHandles="1" noChangeArrowheads="1" noChangeShapeType="1" noTextEdit="1"/>
              </p:cNvSpPr>
              <p:nvPr/>
            </p:nvSpPr>
            <p:spPr>
              <a:xfrm>
                <a:off x="2807368" y="3408061"/>
                <a:ext cx="9873917" cy="1221998"/>
              </a:xfrm>
              <a:prstGeom prst="roundRect">
                <a:avLst>
                  <a:gd name="adj" fmla="val 16667"/>
                </a:avLst>
              </a:prstGeom>
              <a:blipFill>
                <a:blip r:embed="rId16"/>
                <a:stretch>
                  <a:fillRect l="-1174" b="-49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Google Shape;283;p3"/>
              <p:cNvSpPr/>
              <p:nvPr/>
            </p:nvSpPr>
            <p:spPr>
              <a:xfrm>
                <a:off x="1395663" y="495300"/>
                <a:ext cx="15504695" cy="2384267"/>
              </a:xfrm>
              <a:prstGeom prst="roundRect">
                <a:avLst>
                  <a:gd name="adj" fmla="val 16667"/>
                </a:avLst>
              </a:prstGeom>
              <a:solidFill>
                <a:schemeClr val="bg1"/>
              </a:solidFill>
              <a:ln>
                <a:noFill/>
              </a:ln>
            </p:spPr>
            <p:txBody>
              <a:bodyPr spcFirstLastPara="1" wrap="square" lIns="137138" tIns="68550" rIns="137138" bIns="68550" anchor="ctr" anchorCtr="0">
                <a:noAutofit/>
              </a:bodyPr>
              <a:lstStyle/>
              <a:p>
                <a:pPr algn="just">
                  <a:lnSpc>
                    <a:spcPct val="150000"/>
                  </a:lnSpc>
                  <a:spcBef>
                    <a:spcPts val="600"/>
                  </a:spcBef>
                  <a:spcAft>
                    <a:spcPts val="1000"/>
                  </a:spcAft>
                </a:pPr>
                <a:r>
                  <a:rPr lang="fr-F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a:t>
                </a:r>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không gian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mặt cầu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tâm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(−1;4;2)</m:t>
                    </m:r>
                  </m:oMath>
                </a14:m>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có thể tích bằng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256</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đó phương trình mặt cầu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8" name="Google Shape;283;p3"/>
              <p:cNvSpPr>
                <a:spLocks noRot="1" noChangeAspect="1" noMove="1" noResize="1" noEditPoints="1" noAdjustHandles="1" noChangeArrowheads="1" noChangeShapeType="1" noTextEdit="1"/>
              </p:cNvSpPr>
              <p:nvPr/>
            </p:nvSpPr>
            <p:spPr>
              <a:xfrm>
                <a:off x="1395663" y="495300"/>
                <a:ext cx="15504695" cy="2384267"/>
              </a:xfrm>
              <a:prstGeom prst="roundRect">
                <a:avLst>
                  <a:gd name="adj" fmla="val 16667"/>
                </a:avLst>
              </a:prstGeom>
              <a:blipFill>
                <a:blip r:embed="rId17"/>
                <a:stretch>
                  <a:fillRect l="-354" r="-3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134893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3" name="Freeform 3"/>
          <p:cNvSpPr/>
          <p:nvPr/>
        </p:nvSpPr>
        <p:spPr>
          <a:xfrm>
            <a:off x="8449722" y="0"/>
            <a:ext cx="1404340" cy="2448964"/>
          </a:xfrm>
          <a:custGeom>
            <a:avLst/>
            <a:gdLst/>
            <a:ahLst/>
            <a:cxnLst/>
            <a:rect l="l" t="t" r="r" b="b"/>
            <a:pathLst>
              <a:path w="1404340" h="2448964">
                <a:moveTo>
                  <a:pt x="0" y="0"/>
                </a:moveTo>
                <a:lnTo>
                  <a:pt x="1404341" y="0"/>
                </a:lnTo>
                <a:lnTo>
                  <a:pt x="1404341" y="2448964"/>
                </a:lnTo>
                <a:lnTo>
                  <a:pt x="0" y="2448964"/>
                </a:lnTo>
                <a:lnTo>
                  <a:pt x="0" y="0"/>
                </a:lnTo>
                <a:close/>
              </a:path>
            </a:pathLst>
          </a:custGeom>
          <a:blipFill>
            <a:blip r:embed="rId2"/>
            <a:stretch>
              <a:fillRect l="-1124" t="-43178" r="-4054"/>
            </a:stretch>
          </a:blipFill>
        </p:spPr>
      </p:sp>
      <p:sp>
        <p:nvSpPr>
          <p:cNvPr id="12" name="TextBox 3">
            <a:extLst>
              <a:ext uri="{FF2B5EF4-FFF2-40B4-BE49-F238E27FC236}">
                <a16:creationId xmlns:a16="http://schemas.microsoft.com/office/drawing/2014/main" id="{91499CD6-401B-F0F9-5C76-9C39BA9164D2}"/>
              </a:ext>
            </a:extLst>
          </p:cNvPr>
          <p:cNvSpPr txBox="1"/>
          <p:nvPr/>
        </p:nvSpPr>
        <p:spPr>
          <a:xfrm>
            <a:off x="2119921" y="2933700"/>
            <a:ext cx="14063942" cy="340907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7000" b="1" i="0" u="none" strike="noStrike" kern="1200" cap="none" spc="0" normalizeH="0" baseline="0" noProof="0">
                <a:ln>
                  <a:noFill/>
                </a:ln>
                <a:solidFill>
                  <a:srgbClr val="60699E"/>
                </a:solidFill>
                <a:effectLst/>
                <a:uLnTx/>
                <a:uFillTx/>
                <a:latin typeface="Arial" panose="020B0604020202020204" pitchFamily="34" charset="0"/>
                <a:ea typeface="+mn-ea"/>
                <a:cs typeface="Arial" panose="020B0604020202020204" pitchFamily="34" charset="0"/>
              </a:rPr>
              <a:t>CHÚC MỪNG CÁC EM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7000" b="1" i="0" u="none" strike="noStrike" kern="1200" cap="none" spc="0" normalizeH="0" baseline="0" noProof="0">
                <a:ln>
                  <a:noFill/>
                </a:ln>
                <a:solidFill>
                  <a:srgbClr val="60699E"/>
                </a:solidFill>
                <a:effectLst/>
                <a:uLnTx/>
                <a:uFillTx/>
                <a:latin typeface="Arial" panose="020B0604020202020204" pitchFamily="34" charset="0"/>
                <a:ea typeface="+mn-ea"/>
                <a:cs typeface="Arial" panose="020B0604020202020204" pitchFamily="34" charset="0"/>
              </a:rPr>
              <a:t>ĐÃ HOÀN THÀNH THỬ THÁCH!</a:t>
            </a:r>
            <a:endParaRPr kumimoji="0" lang="en-US" sz="7000" b="1" i="0" u="none" strike="noStrike" kern="1200" cap="none" spc="0" normalizeH="0" baseline="0" noProof="0" dirty="0">
              <a:ln>
                <a:noFill/>
              </a:ln>
              <a:solidFill>
                <a:srgbClr val="60699E"/>
              </a:solidFill>
              <a:effectLst/>
              <a:uLnTx/>
              <a:uFillTx/>
              <a:latin typeface="Arial" panose="020B0604020202020204" pitchFamily="34" charset="0"/>
              <a:ea typeface="+mn-ea"/>
              <a:cs typeface="Arial" panose="020B0604020202020204" pitchFamily="34" charset="0"/>
            </a:endParaRPr>
          </a:p>
        </p:txBody>
      </p:sp>
      <p:sp>
        <p:nvSpPr>
          <p:cNvPr id="13" name="Freeform 25">
            <a:extLst>
              <a:ext uri="{FF2B5EF4-FFF2-40B4-BE49-F238E27FC236}">
                <a16:creationId xmlns:a16="http://schemas.microsoft.com/office/drawing/2014/main" id="{DB1DF904-A5CC-5217-7656-872BA410D5DF}"/>
              </a:ext>
            </a:extLst>
          </p:cNvPr>
          <p:cNvSpPr/>
          <p:nvPr/>
        </p:nvSpPr>
        <p:spPr>
          <a:xfrm>
            <a:off x="12954000" y="6241554"/>
            <a:ext cx="5334000" cy="4045446"/>
          </a:xfrm>
          <a:custGeom>
            <a:avLst/>
            <a:gdLst/>
            <a:ahLst/>
            <a:cxnLst/>
            <a:rect l="l" t="t" r="r" b="b"/>
            <a:pathLst>
              <a:path w="10775254" h="8229600">
                <a:moveTo>
                  <a:pt x="0" y="0"/>
                </a:moveTo>
                <a:lnTo>
                  <a:pt x="10775254" y="0"/>
                </a:lnTo>
                <a:lnTo>
                  <a:pt x="10775254"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87746645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xEl>
                                              <p:pRg st="0" end="0"/>
                                            </p:txEl>
                                          </p:spTgt>
                                        </p:tgtEl>
                                        <p:attrNameLst>
                                          <p:attrName>ppt_x</p:attrName>
                                          <p:attrName>ppt_y</p:attrName>
                                        </p:attrNameLst>
                                      </p:cBhvr>
                                    </p:animMotion>
                                    <p:animRot by="1500000">
                                      <p:cBhvr>
                                        <p:cTn id="7" dur="125" fill="hold">
                                          <p:stCondLst>
                                            <p:cond delay="0"/>
                                          </p:stCondLst>
                                        </p:cTn>
                                        <p:tgtEl>
                                          <p:spTgt spid="12">
                                            <p:txEl>
                                              <p:pRg st="0" end="0"/>
                                            </p:txEl>
                                          </p:spTgt>
                                        </p:tgtEl>
                                        <p:attrNameLst>
                                          <p:attrName>r</p:attrName>
                                        </p:attrNameLst>
                                      </p:cBhvr>
                                    </p:animRot>
                                    <p:animRot by="-1500000">
                                      <p:cBhvr>
                                        <p:cTn id="8" dur="125" fill="hold">
                                          <p:stCondLst>
                                            <p:cond delay="125"/>
                                          </p:stCondLst>
                                        </p:cTn>
                                        <p:tgtEl>
                                          <p:spTgt spid="12">
                                            <p:txEl>
                                              <p:pRg st="0" end="0"/>
                                            </p:txEl>
                                          </p:spTgt>
                                        </p:tgtEl>
                                        <p:attrNameLst>
                                          <p:attrName>r</p:attrName>
                                        </p:attrNameLst>
                                      </p:cBhvr>
                                    </p:animRot>
                                    <p:animRot by="-1500000">
                                      <p:cBhvr>
                                        <p:cTn id="9" dur="125" fill="hold">
                                          <p:stCondLst>
                                            <p:cond delay="250"/>
                                          </p:stCondLst>
                                        </p:cTn>
                                        <p:tgtEl>
                                          <p:spTgt spid="12">
                                            <p:txEl>
                                              <p:pRg st="0" end="0"/>
                                            </p:txEl>
                                          </p:spTgt>
                                        </p:tgtEl>
                                        <p:attrNameLst>
                                          <p:attrName>r</p:attrName>
                                        </p:attrNameLst>
                                      </p:cBhvr>
                                    </p:animRot>
                                    <p:animRot by="1500000">
                                      <p:cBhvr>
                                        <p:cTn id="10" dur="125" fill="hold">
                                          <p:stCondLst>
                                            <p:cond delay="375"/>
                                          </p:stCondLst>
                                        </p:cTn>
                                        <p:tgtEl>
                                          <p:spTgt spid="12">
                                            <p:txEl>
                                              <p:pRg st="0" end="0"/>
                                            </p:txEl>
                                          </p:spTgt>
                                        </p:tgtEl>
                                        <p:attrNameLst>
                                          <p:attrName>r</p:attrName>
                                        </p:attrNameLst>
                                      </p:cBhvr>
                                    </p:animRot>
                                  </p:childTnLst>
                                </p:cTn>
                              </p:par>
                              <p:par>
                                <p:cTn id="11" presetID="34" presetClass="emph" presetSubtype="0" repeatCount="2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
                                            <p:txEl>
                                              <p:pRg st="1" end="1"/>
                                            </p:txEl>
                                          </p:spTgt>
                                        </p:tgtEl>
                                        <p:attrNameLst>
                                          <p:attrName>ppt_x</p:attrName>
                                          <p:attrName>ppt_y</p:attrName>
                                        </p:attrNameLst>
                                      </p:cBhvr>
                                    </p:animMotion>
                                    <p:animRot by="1500000">
                                      <p:cBhvr>
                                        <p:cTn id="13" dur="125" fill="hold">
                                          <p:stCondLst>
                                            <p:cond delay="0"/>
                                          </p:stCondLst>
                                        </p:cTn>
                                        <p:tgtEl>
                                          <p:spTgt spid="12">
                                            <p:txEl>
                                              <p:pRg st="1" end="1"/>
                                            </p:txEl>
                                          </p:spTgt>
                                        </p:tgtEl>
                                        <p:attrNameLst>
                                          <p:attrName>r</p:attrName>
                                        </p:attrNameLst>
                                      </p:cBhvr>
                                    </p:animRot>
                                    <p:animRot by="-1500000">
                                      <p:cBhvr>
                                        <p:cTn id="14" dur="125" fill="hold">
                                          <p:stCondLst>
                                            <p:cond delay="125"/>
                                          </p:stCondLst>
                                        </p:cTn>
                                        <p:tgtEl>
                                          <p:spTgt spid="12">
                                            <p:txEl>
                                              <p:pRg st="1" end="1"/>
                                            </p:txEl>
                                          </p:spTgt>
                                        </p:tgtEl>
                                        <p:attrNameLst>
                                          <p:attrName>r</p:attrName>
                                        </p:attrNameLst>
                                      </p:cBhvr>
                                    </p:animRot>
                                    <p:animRot by="-1500000">
                                      <p:cBhvr>
                                        <p:cTn id="15" dur="125" fill="hold">
                                          <p:stCondLst>
                                            <p:cond delay="250"/>
                                          </p:stCondLst>
                                        </p:cTn>
                                        <p:tgtEl>
                                          <p:spTgt spid="12">
                                            <p:txEl>
                                              <p:pRg st="1" end="1"/>
                                            </p:txEl>
                                          </p:spTgt>
                                        </p:tgtEl>
                                        <p:attrNameLst>
                                          <p:attrName>r</p:attrName>
                                        </p:attrNameLst>
                                      </p:cBhvr>
                                    </p:animRot>
                                    <p:animRot by="1500000">
                                      <p:cBhvr>
                                        <p:cTn id="16" dur="125" fill="hold">
                                          <p:stCondLst>
                                            <p:cond delay="375"/>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5" name="Freeform 75"/>
          <p:cNvSpPr/>
          <p:nvPr/>
        </p:nvSpPr>
        <p:spPr>
          <a:xfrm>
            <a:off x="15964288" y="9458332"/>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9" name="Freeform 79"/>
          <p:cNvSpPr/>
          <p:nvPr/>
        </p:nvSpPr>
        <p:spPr>
          <a:xfrm>
            <a:off x="14554200" y="-1638300"/>
            <a:ext cx="2936650" cy="2936650"/>
          </a:xfrm>
          <a:custGeom>
            <a:avLst/>
            <a:gdLst/>
            <a:ahLst/>
            <a:cxnLst/>
            <a:rect l="l" t="t" r="r" b="b"/>
            <a:pathLst>
              <a:path w="2936650" h="2936650">
                <a:moveTo>
                  <a:pt x="0" y="0"/>
                </a:moveTo>
                <a:lnTo>
                  <a:pt x="2936650" y="0"/>
                </a:lnTo>
                <a:lnTo>
                  <a:pt x="2936650" y="2936650"/>
                </a:lnTo>
                <a:lnTo>
                  <a:pt x="0" y="2936650"/>
                </a:lnTo>
                <a:lnTo>
                  <a:pt x="0" y="0"/>
                </a:lnTo>
                <a:close/>
              </a:path>
            </a:pathLst>
          </a:custGeom>
          <a:blipFill>
            <a:blip r:embed="rId5"/>
            <a:stretch>
              <a:fillRect/>
            </a:stretch>
          </a:blipFill>
        </p:spPr>
      </p:sp>
      <p:sp>
        <p:nvSpPr>
          <p:cNvPr id="82" name="Freeform 82"/>
          <p:cNvSpPr/>
          <p:nvPr/>
        </p:nvSpPr>
        <p:spPr>
          <a:xfrm rot="18296858">
            <a:off x="16976766" y="610925"/>
            <a:ext cx="2486042" cy="2705400"/>
          </a:xfrm>
          <a:custGeom>
            <a:avLst/>
            <a:gdLst/>
            <a:ahLst/>
            <a:cxnLst/>
            <a:rect l="l" t="t" r="r" b="b"/>
            <a:pathLst>
              <a:path w="2486042" h="2705400">
                <a:moveTo>
                  <a:pt x="0" y="0"/>
                </a:moveTo>
                <a:lnTo>
                  <a:pt x="2486042" y="0"/>
                </a:lnTo>
                <a:lnTo>
                  <a:pt x="2486042" y="2705400"/>
                </a:lnTo>
                <a:lnTo>
                  <a:pt x="0" y="2705400"/>
                </a:lnTo>
                <a:lnTo>
                  <a:pt x="0" y="0"/>
                </a:lnTo>
                <a:close/>
              </a:path>
            </a:pathLst>
          </a:custGeom>
          <a:blipFill>
            <a:blip r:embed="rId6"/>
            <a:stretch>
              <a:fillRect/>
            </a:stretch>
          </a:blipFill>
        </p:spPr>
      </p:sp>
      <p:sp>
        <p:nvSpPr>
          <p:cNvPr id="90" name="TextBox 89">
            <a:extLst>
              <a:ext uri="{FF2B5EF4-FFF2-40B4-BE49-F238E27FC236}">
                <a16:creationId xmlns:a16="http://schemas.microsoft.com/office/drawing/2014/main" id="{396D2107-ED67-C4D0-B800-2F3F996EB999}"/>
              </a:ext>
            </a:extLst>
          </p:cNvPr>
          <p:cNvSpPr txBox="1"/>
          <p:nvPr/>
        </p:nvSpPr>
        <p:spPr>
          <a:xfrm>
            <a:off x="609600" y="419100"/>
            <a:ext cx="123444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NỘI DUNG BÀI HỌC </a:t>
            </a:r>
          </a:p>
        </p:txBody>
      </p:sp>
      <p:sp>
        <p:nvSpPr>
          <p:cNvPr id="91" name="Rectangle: Rounded Corners 16">
            <a:extLst>
              <a:ext uri="{FF2B5EF4-FFF2-40B4-BE49-F238E27FC236}">
                <a16:creationId xmlns:a16="http://schemas.microsoft.com/office/drawing/2014/main" id="{96A485D8-377D-1169-0226-92F3516B5314}"/>
              </a:ext>
            </a:extLst>
          </p:cNvPr>
          <p:cNvSpPr/>
          <p:nvPr/>
        </p:nvSpPr>
        <p:spPr>
          <a:xfrm>
            <a:off x="3652473" y="2705100"/>
            <a:ext cx="2403838" cy="1228650"/>
          </a:xfrm>
          <a:prstGeom prst="roundRect">
            <a:avLst/>
          </a:prstGeom>
          <a:solidFill>
            <a:srgbClr val="A2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2D3443"/>
                </a:solidFill>
                <a:effectLst/>
                <a:uLnTx/>
                <a:uFillTx/>
                <a:latin typeface="Arial" panose="020B0604020202020204" pitchFamily="34" charset="0"/>
                <a:ea typeface="+mn-ea"/>
                <a:cs typeface="Arial" panose="020B0604020202020204" pitchFamily="34" charset="0"/>
              </a:rPr>
              <a:t>1</a:t>
            </a:r>
          </a:p>
        </p:txBody>
      </p:sp>
      <p:grpSp>
        <p:nvGrpSpPr>
          <p:cNvPr id="114" name="Group 113"/>
          <p:cNvGrpSpPr/>
          <p:nvPr/>
        </p:nvGrpSpPr>
        <p:grpSpPr>
          <a:xfrm>
            <a:off x="2272345" y="4610100"/>
            <a:ext cx="5347655" cy="4495800"/>
            <a:chOff x="1447800" y="4914900"/>
            <a:chExt cx="4512792" cy="3505200"/>
          </a:xfrm>
        </p:grpSpPr>
        <p:grpSp>
          <p:nvGrpSpPr>
            <p:cNvPr id="100" name="Group 99"/>
            <p:cNvGrpSpPr/>
            <p:nvPr/>
          </p:nvGrpSpPr>
          <p:grpSpPr>
            <a:xfrm>
              <a:off x="1447800" y="4914900"/>
              <a:ext cx="4512792" cy="3505200"/>
              <a:chOff x="2040408" y="4762500"/>
              <a:chExt cx="5003822" cy="4860758"/>
            </a:xfrm>
          </p:grpSpPr>
          <p:sp>
            <p:nvSpPr>
              <p:cNvPr id="88" name="Freeform 2"/>
              <p:cNvSpPr/>
              <p:nvPr/>
            </p:nvSpPr>
            <p:spPr>
              <a:xfrm>
                <a:off x="2040408" y="4762500"/>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9" name="Freeform 11"/>
              <p:cNvSpPr/>
              <p:nvPr/>
            </p:nvSpPr>
            <p:spPr>
              <a:xfrm>
                <a:off x="2212167" y="4928433"/>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9">
                  <a:duotone>
                    <a:prstClr val="black"/>
                    <a:srgbClr val="A2C3F0">
                      <a:tint val="45000"/>
                      <a:satMod val="400000"/>
                    </a:srgbClr>
                  </a:duotone>
                  <a:extLst>
                    <a:ext uri="{BEBA8EAE-BF5A-486C-A8C5-ECC9F3942E4B}">
                      <a14:imgProps xmlns:a14="http://schemas.microsoft.com/office/drawing/2010/main">
                        <a14:imgLayer r:embed="rId10">
                          <a14:imgEffect>
                            <a14:saturation sat="200000"/>
                          </a14:imgEffect>
                          <a14:imgEffect>
                            <a14:brightnessContrast bright="20000" contrast="40000"/>
                          </a14:imgEffect>
                        </a14:imgLayer>
                      </a14:imgProps>
                    </a:ext>
                  </a:extLst>
                </a:blip>
                <a:stretch>
                  <a:fillRect/>
                </a:stretch>
              </a:blipFill>
            </p:spPr>
          </p:sp>
        </p:grpSp>
        <p:sp>
          <p:nvSpPr>
            <p:cNvPr id="92" name="TextBox 91">
              <a:extLst>
                <a:ext uri="{FF2B5EF4-FFF2-40B4-BE49-F238E27FC236}">
                  <a16:creationId xmlns:a16="http://schemas.microsoft.com/office/drawing/2014/main" id="{35E8F639-20E6-8C73-4AB9-E2851ADED5F7}"/>
                </a:ext>
              </a:extLst>
            </p:cNvPr>
            <p:cNvSpPr txBox="1"/>
            <p:nvPr/>
          </p:nvSpPr>
          <p:spPr>
            <a:xfrm>
              <a:off x="2583087" y="5812797"/>
              <a:ext cx="2851551" cy="1583745"/>
            </a:xfrm>
            <a:prstGeom prst="rect">
              <a:avLst/>
            </a:prstGeom>
            <a:noFill/>
          </p:spPr>
          <p:txBody>
            <a:bodyPr wrap="square" rtlCol="0">
              <a:spAutoFit/>
            </a:bodyPr>
            <a:lstStyle/>
            <a:p>
              <a:pPr lvl="0" algn="just">
                <a:lnSpc>
                  <a:spcPct val="150000"/>
                </a:lnSpc>
              </a:pPr>
              <a:r>
                <a:rPr lang="vi-VN" sz="4200">
                  <a:solidFill>
                    <a:prstClr val="black"/>
                  </a:solidFill>
                  <a:cs typeface="Arial" panose="020B0604020202020204" pitchFamily="34" charset="0"/>
                </a:rPr>
                <a:t>Phương trình mặt cầu</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0" name="Rectangle: Rounded Corners 16">
            <a:extLst>
              <a:ext uri="{FF2B5EF4-FFF2-40B4-BE49-F238E27FC236}">
                <a16:creationId xmlns:a16="http://schemas.microsoft.com/office/drawing/2014/main" id="{96A485D8-377D-1169-0226-92F3516B5314}"/>
              </a:ext>
            </a:extLst>
          </p:cNvPr>
          <p:cNvSpPr/>
          <p:nvPr/>
        </p:nvSpPr>
        <p:spPr>
          <a:xfrm>
            <a:off x="12228371" y="2705100"/>
            <a:ext cx="2403838" cy="1228650"/>
          </a:xfrm>
          <a:prstGeom prst="roundRect">
            <a:avLst/>
          </a:prstGeom>
          <a:solidFill>
            <a:srgbClr val="A2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2D3443"/>
                </a:solidFill>
                <a:effectLst/>
                <a:uLnTx/>
                <a:uFillTx/>
                <a:latin typeface="Arial" panose="020B0604020202020204" pitchFamily="34" charset="0"/>
                <a:ea typeface="+mn-ea"/>
                <a:cs typeface="Arial" panose="020B0604020202020204" pitchFamily="34" charset="0"/>
              </a:rPr>
              <a:t>2</a:t>
            </a:r>
          </a:p>
        </p:txBody>
      </p:sp>
      <p:grpSp>
        <p:nvGrpSpPr>
          <p:cNvPr id="117" name="Group 116"/>
          <p:cNvGrpSpPr/>
          <p:nvPr/>
        </p:nvGrpSpPr>
        <p:grpSpPr>
          <a:xfrm>
            <a:off x="10654345" y="4610100"/>
            <a:ext cx="5347655" cy="4495800"/>
            <a:chOff x="12545689" y="4914900"/>
            <a:chExt cx="5347655" cy="4495800"/>
          </a:xfrm>
        </p:grpSpPr>
        <p:grpSp>
          <p:nvGrpSpPr>
            <p:cNvPr id="109" name="Group 108"/>
            <p:cNvGrpSpPr/>
            <p:nvPr/>
          </p:nvGrpSpPr>
          <p:grpSpPr>
            <a:xfrm>
              <a:off x="12545689" y="4914900"/>
              <a:ext cx="5347655" cy="4495800"/>
              <a:chOff x="2040408" y="4762500"/>
              <a:chExt cx="5003822" cy="4860758"/>
            </a:xfrm>
          </p:grpSpPr>
          <p:sp>
            <p:nvSpPr>
              <p:cNvPr id="112" name="Freeform 2"/>
              <p:cNvSpPr/>
              <p:nvPr/>
            </p:nvSpPr>
            <p:spPr>
              <a:xfrm>
                <a:off x="2040408" y="4762500"/>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3" name="Freeform 11"/>
              <p:cNvSpPr/>
              <p:nvPr/>
            </p:nvSpPr>
            <p:spPr>
              <a:xfrm>
                <a:off x="2212167" y="4928433"/>
                <a:ext cx="4832063" cy="4694825"/>
              </a:xfrm>
              <a:custGeom>
                <a:avLst/>
                <a:gdLst/>
                <a:ahLst/>
                <a:cxnLst/>
                <a:rect l="l" t="t" r="r" b="b"/>
                <a:pathLst>
                  <a:path w="3991531" h="3392802">
                    <a:moveTo>
                      <a:pt x="0" y="0"/>
                    </a:moveTo>
                    <a:lnTo>
                      <a:pt x="3991531" y="0"/>
                    </a:lnTo>
                    <a:lnTo>
                      <a:pt x="3991531" y="3392801"/>
                    </a:lnTo>
                    <a:lnTo>
                      <a:pt x="0" y="3392801"/>
                    </a:lnTo>
                    <a:lnTo>
                      <a:pt x="0" y="0"/>
                    </a:lnTo>
                    <a:close/>
                  </a:path>
                </a:pathLst>
              </a:custGeom>
              <a:blipFill>
                <a:blip r:embed="rId9">
                  <a:duotone>
                    <a:prstClr val="black"/>
                    <a:srgbClr val="A2C3F0">
                      <a:tint val="45000"/>
                      <a:satMod val="400000"/>
                    </a:srgbClr>
                  </a:duotone>
                  <a:extLst>
                    <a:ext uri="{BEBA8EAE-BF5A-486C-A8C5-ECC9F3942E4B}">
                      <a14:imgProps xmlns:a14="http://schemas.microsoft.com/office/drawing/2010/main">
                        <a14:imgLayer r:embed="rId10">
                          <a14:imgEffect>
                            <a14:saturation sat="200000"/>
                          </a14:imgEffect>
                          <a14:imgEffect>
                            <a14:brightnessContrast bright="20000" contrast="40000"/>
                          </a14:imgEffect>
                        </a14:imgLayer>
                      </a14:imgProps>
                    </a:ext>
                  </a:extLst>
                </a:blip>
                <a:stretch>
                  <a:fillRect/>
                </a:stretch>
              </a:blipFill>
            </p:spPr>
          </p:sp>
        </p:grpSp>
        <p:sp>
          <p:nvSpPr>
            <p:cNvPr id="111" name="TextBox 110">
              <a:extLst>
                <a:ext uri="{FF2B5EF4-FFF2-40B4-BE49-F238E27FC236}">
                  <a16:creationId xmlns:a16="http://schemas.microsoft.com/office/drawing/2014/main" id="{35E8F639-20E6-8C73-4AB9-E2851ADED5F7}"/>
                </a:ext>
              </a:extLst>
            </p:cNvPr>
            <p:cNvSpPr txBox="1"/>
            <p:nvPr/>
          </p:nvSpPr>
          <p:spPr>
            <a:xfrm>
              <a:off x="13152419" y="5219700"/>
              <a:ext cx="4338431" cy="3970318"/>
            </a:xfrm>
            <a:prstGeom prst="rect">
              <a:avLst/>
            </a:prstGeom>
            <a:noFill/>
          </p:spPr>
          <p:txBody>
            <a:bodyPr wrap="square" rtlCol="0">
              <a:spAutoFit/>
            </a:bodyPr>
            <a:lstStyle/>
            <a:p>
              <a:pPr lvl="0" algn="just">
                <a:lnSpc>
                  <a:spcPct val="150000"/>
                </a:lnSpc>
              </a:pPr>
              <a:r>
                <a:rPr lang="vi-VN" sz="4200">
                  <a:solidFill>
                    <a:prstClr val="black"/>
                  </a:solidFill>
                  <a:cs typeface="Arial" panose="020B0604020202020204" pitchFamily="34" charset="0"/>
                </a:rPr>
                <a:t>Một số ứng dụng của phương trình mặt cầu trong thực tiễn</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par>
                                <p:cTn id="8" presetID="16" presetClass="entr" presetSubtype="21"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barn(inVertical)">
                                      <p:cBhvr>
                                        <p:cTn id="14" dur="500"/>
                                        <p:tgtEl>
                                          <p:spTgt spid="1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arn(inVertical)">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 name="Group 9"/>
          <p:cNvGrpSpPr/>
          <p:nvPr/>
        </p:nvGrpSpPr>
        <p:grpSpPr>
          <a:xfrm>
            <a:off x="0" y="342900"/>
            <a:ext cx="18288000" cy="1066800"/>
            <a:chOff x="-425114" y="631659"/>
            <a:chExt cx="16370967" cy="1371601"/>
          </a:xfrm>
          <a:solidFill>
            <a:srgbClr val="E9F1FB"/>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827602"/>
              <a:ext cx="15448549" cy="8483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rPr>
                <a:t>Phần 2: Câu trắc nghiệm đúng sai</a:t>
              </a:r>
              <a:endParaRPr kumimoji="0" lang="en-US" sz="43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96463" y="1666683"/>
                <a:ext cx="17245098" cy="2029017"/>
              </a:xfrm>
              <a:prstGeom prst="rect">
                <a:avLst/>
              </a:prstGeom>
            </p:spPr>
            <p:txBody>
              <a:bodyPr wrap="square">
                <a:spAutoFit/>
              </a:bodyPr>
              <a:lstStyle/>
              <a:p>
                <a:pPr algn="just">
                  <a:lnSpc>
                    <a:spcPct val="150000"/>
                  </a:lnSpc>
                  <a:spcAft>
                    <a:spcPts val="1000"/>
                  </a:spcAft>
                  <a:tabLst>
                    <a:tab pos="1719580" algn="l"/>
                    <a:tab pos="3262630" algn="l"/>
                    <a:tab pos="4806315" algn="l"/>
                  </a:tabLst>
                </a:pPr>
                <a:r>
                  <a:rPr lang="fr-FR" sz="4000" b="1">
                    <a:latin typeface="Arial" panose="020B0604020202020204" pitchFamily="34" charset="0"/>
                    <a:ea typeface="Calibri" panose="020F0502020204030204" pitchFamily="34" charset="0"/>
                    <a:cs typeface="Arial" panose="020B0604020202020204" pitchFamily="34" charset="0"/>
                  </a:rPr>
                  <a:t>Câu 1:</a:t>
                </a:r>
                <a:r>
                  <a:rPr lang="fr-FR" sz="4000">
                    <a:effectLst/>
                    <a:latin typeface="Arial" panose="020B0604020202020204" pitchFamily="34" charset="0"/>
                    <a:ea typeface="Calibri" panose="020F0502020204030204" pitchFamily="34" charset="0"/>
                    <a:cs typeface="Arial" panose="020B0604020202020204" pitchFamily="34" charset="0"/>
                  </a:rPr>
                  <a:t> Trong không gian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fr-FR" sz="4000">
                    <a:effectLst/>
                    <a:latin typeface="Arial" panose="020B0604020202020204" pitchFamily="34" charset="0"/>
                    <a:ea typeface="Malgun Gothic" panose="020B0503020000020004" pitchFamily="34" charset="-127"/>
                    <a:cs typeface="Arial" panose="020B0604020202020204" pitchFamily="34" charset="0"/>
                  </a:rPr>
                  <a:t>, mặt cầu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4000">
                    <a:effectLst/>
                    <a:latin typeface="Arial" panose="020B0604020202020204" pitchFamily="34" charset="0"/>
                    <a:ea typeface="Malgun Gothic" panose="020B0503020000020004" pitchFamily="34" charset="-127"/>
                    <a:cs typeface="Arial" panose="020B0604020202020204" pitchFamily="34" charset="0"/>
                  </a:rPr>
                  <a:t> có tâm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(1;0;−1)</m:t>
                    </m:r>
                  </m:oMath>
                </a14:m>
                <a:r>
                  <a:rPr lang="fr-FR" sz="4000">
                    <a:effectLst/>
                    <a:latin typeface="Arial" panose="020B0604020202020204" pitchFamily="34" charset="0"/>
                    <a:ea typeface="Malgun Gothic" panose="020B0503020000020004" pitchFamily="34" charset="-127"/>
                    <a:cs typeface="Arial" panose="020B0604020202020204" pitchFamily="34" charset="0"/>
                  </a:rPr>
                  <a:t> và có bán kính </a:t>
                </a:r>
                <a14:m>
                  <m:oMath xmlns:m="http://schemas.openxmlformats.org/officeDocument/2006/math">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fr-FR"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96463" y="1666683"/>
                <a:ext cx="17245098" cy="2029017"/>
              </a:xfrm>
              <a:prstGeom prst="rect">
                <a:avLst/>
              </a:prstGeom>
              <a:blipFill>
                <a:blip r:embed="rId2"/>
                <a:stretch>
                  <a:fillRect l="-1237" r="-1273" b="-5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5">
                <a:extLst>
                  <a:ext uri="{FF2B5EF4-FFF2-40B4-BE49-F238E27FC236}">
                    <a16:creationId xmlns:a16="http://schemas.microsoft.com/office/drawing/2014/main" id="{8191A016-728D-D8A4-8798-20E91438AAAD}"/>
                  </a:ext>
                </a:extLst>
              </p:cNvPr>
              <p:cNvSpPr/>
              <p:nvPr/>
            </p:nvSpPr>
            <p:spPr>
              <a:xfrm>
                <a:off x="520964" y="4057949"/>
                <a:ext cx="15581396" cy="106779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a) Phương trình của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20964" y="4057949"/>
                <a:ext cx="15581396" cy="1067799"/>
              </a:xfrm>
              <a:prstGeom prst="roundRect">
                <a:avLst>
                  <a:gd name="adj" fmla="val 11112"/>
                </a:avLst>
              </a:prstGeom>
              <a:blipFill>
                <a:blip r:embed="rId3"/>
                <a:stretch>
                  <a:fillRect l="-1055" b="-8939"/>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Rounded Corners 16">
                <a:extLst>
                  <a:ext uri="{FF2B5EF4-FFF2-40B4-BE49-F238E27FC236}">
                    <a16:creationId xmlns:a16="http://schemas.microsoft.com/office/drawing/2014/main" id="{DDE4FE98-1C5B-C40E-0E41-384425927D54}"/>
                  </a:ext>
                </a:extLst>
              </p:cNvPr>
              <p:cNvSpPr/>
              <p:nvPr/>
            </p:nvSpPr>
            <p:spPr>
              <a:xfrm>
                <a:off x="520964" y="5504346"/>
                <a:ext cx="15581396" cy="106779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spcAft>
                    <a:spcPts val="0"/>
                  </a:spcAft>
                  <a:tabLst>
                    <a:tab pos="1719580" algn="l"/>
                    <a:tab pos="3262630" algn="l"/>
                    <a:tab pos="4806315" algn="l"/>
                  </a:tabLst>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b) Mặt cầu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 đi qua điểm </a:t>
                </a:r>
                <a14:m>
                  <m:oMath xmlns:m="http://schemas.openxmlformats.org/officeDocument/2006/math">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(1;0;−1)</m:t>
                    </m:r>
                  </m:oMath>
                </a14:m>
                <a:r>
                  <a:rPr lang="en-US" sz="400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520964" y="5504346"/>
                <a:ext cx="15581396" cy="1067799"/>
              </a:xfrm>
              <a:prstGeom prst="roundRect">
                <a:avLst>
                  <a:gd name="adj" fmla="val 11112"/>
                </a:avLst>
              </a:prstGeom>
              <a:blipFill>
                <a:blip r:embed="rId4"/>
                <a:stretch>
                  <a:fillRect l="-1055" b="-6145"/>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6251040" y="4057545"/>
            <a:ext cx="1515996" cy="106779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2" name="Rectangle: Rounded Corners 20">
            <a:extLst>
              <a:ext uri="{FF2B5EF4-FFF2-40B4-BE49-F238E27FC236}">
                <a16:creationId xmlns:a16="http://schemas.microsoft.com/office/drawing/2014/main" id="{176864E5-FE56-486F-6735-B1FA38B2538C}"/>
              </a:ext>
            </a:extLst>
          </p:cNvPr>
          <p:cNvSpPr/>
          <p:nvPr/>
        </p:nvSpPr>
        <p:spPr>
          <a:xfrm>
            <a:off x="16251040" y="5495824"/>
            <a:ext cx="1515996" cy="106779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25" name="Rectangle: Rounded Corners 15">
                <a:extLst>
                  <a:ext uri="{FF2B5EF4-FFF2-40B4-BE49-F238E27FC236}">
                    <a16:creationId xmlns:a16="http://schemas.microsoft.com/office/drawing/2014/main" id="{8191A016-728D-D8A4-8798-20E91438AAAD}"/>
                  </a:ext>
                </a:extLst>
              </p:cNvPr>
              <p:cNvSpPr/>
              <p:nvPr/>
            </p:nvSpPr>
            <p:spPr>
              <a:xfrm>
                <a:off x="496463" y="6972704"/>
                <a:ext cx="15581396" cy="106779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kern="0">
                    <a:solidFill>
                      <a:schemeClr val="tx1"/>
                    </a:solidFill>
                    <a:latin typeface="Arial" panose="020B0604020202020204" pitchFamily="34" charset="0"/>
                    <a:ea typeface="Calibri" panose="020F0502020204030204" pitchFamily="34" charset="0"/>
                    <a:cs typeface="Arial" panose="020B0604020202020204" pitchFamily="34" charset="0"/>
                  </a:rPr>
                  <a:t>c) Điểm </a:t>
                </a:r>
                <a14:m>
                  <m:oMath xmlns:m="http://schemas.openxmlformats.org/officeDocument/2006/math">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(2;2;2)</m:t>
                    </m:r>
                  </m:oMath>
                </a14:m>
                <a:r>
                  <a:rPr lang="en-US" sz="40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 nằm ngoài phương trình mặt cầu </a:t>
                </a:r>
                <a14:m>
                  <m:oMath xmlns:m="http://schemas.openxmlformats.org/officeDocument/2006/math">
                    <m:r>
                      <a:rPr lang="en-US" sz="4000" i="1" ker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ker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496463" y="6972704"/>
                <a:ext cx="15581396" cy="1067799"/>
              </a:xfrm>
              <a:prstGeom prst="roundRect">
                <a:avLst>
                  <a:gd name="adj" fmla="val 11112"/>
                </a:avLst>
              </a:prstGeom>
              <a:blipFill>
                <a:blip r:embed="rId5"/>
                <a:stretch>
                  <a:fillRect l="-1055" b="-6145"/>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Rounded Corners 16">
                <a:extLst>
                  <a:ext uri="{FF2B5EF4-FFF2-40B4-BE49-F238E27FC236}">
                    <a16:creationId xmlns:a16="http://schemas.microsoft.com/office/drawing/2014/main" id="{DDE4FE98-1C5B-C40E-0E41-384425927D54}"/>
                  </a:ext>
                </a:extLst>
              </p:cNvPr>
              <p:cNvSpPr/>
              <p:nvPr/>
            </p:nvSpPr>
            <p:spPr>
              <a:xfrm>
                <a:off x="496463" y="8419101"/>
                <a:ext cx="15581396" cy="106779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kern="0">
                    <a:solidFill>
                      <a:schemeClr val="tx1"/>
                    </a:solidFill>
                    <a:latin typeface="Arial" panose="020B0604020202020204" pitchFamily="34" charset="0"/>
                    <a:ea typeface="Calibri" panose="020F0502020204030204" pitchFamily="34" charset="0"/>
                    <a:cs typeface="Arial" panose="020B0604020202020204" pitchFamily="34" charset="0"/>
                  </a:rPr>
                  <a:t>d) Các điểm nằm trên mặt cầu </a:t>
                </a:r>
                <a14:m>
                  <m:oMath xmlns:m="http://schemas.openxmlformats.org/officeDocument/2006/math">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 cách tâm </a:t>
                </a:r>
                <a14:m>
                  <m:oMath xmlns:m="http://schemas.openxmlformats.org/officeDocument/2006/math">
                    <m:r>
                      <a:rPr lang="en-US" sz="4000" i="1" ker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 một khoảng bằng </a:t>
                </a:r>
                <a14:m>
                  <m:oMath xmlns:m="http://schemas.openxmlformats.org/officeDocument/2006/math">
                    <m:rad>
                      <m:radPr>
                        <m:degHide m:val="on"/>
                        <m:ctrlPr>
                          <a:rPr lang="en-US" sz="4000" i="1">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kern="0">
                            <a:solidFill>
                              <a:schemeClr val="tx1"/>
                            </a:solidFill>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4000" kern="0">
                    <a:solidFill>
                      <a:schemeClr val="tx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496463" y="8419101"/>
                <a:ext cx="15581396" cy="1067799"/>
              </a:xfrm>
              <a:prstGeom prst="roundRect">
                <a:avLst>
                  <a:gd name="adj" fmla="val 11112"/>
                </a:avLst>
              </a:prstGeom>
              <a:blipFill>
                <a:blip r:embed="rId6"/>
                <a:stretch>
                  <a:fillRect l="-1055" r="-273" b="-8939"/>
                </a:stretch>
              </a:blipFill>
              <a:ln w="25400" cap="flat" cmpd="sng" algn="ctr">
                <a:solidFill>
                  <a:srgbClr val="BE1931"/>
                </a:solidFill>
                <a:prstDash val="solid"/>
              </a:ln>
              <a:effectLst/>
            </p:spPr>
            <p:txBody>
              <a:bodyPr/>
              <a:lstStyle/>
              <a:p>
                <a:r>
                  <a:rPr lang="en-US">
                    <a:noFill/>
                  </a:rPr>
                  <a:t> </a:t>
                </a:r>
              </a:p>
            </p:txBody>
          </p:sp>
        </mc:Fallback>
      </mc:AlternateContent>
      <p:sp>
        <p:nvSpPr>
          <p:cNvPr id="27" name="Rectangle: Rounded Corners 19">
            <a:extLst>
              <a:ext uri="{FF2B5EF4-FFF2-40B4-BE49-F238E27FC236}">
                <a16:creationId xmlns:a16="http://schemas.microsoft.com/office/drawing/2014/main" id="{226DBB7D-428B-7C08-1D0B-674013C3BF8F}"/>
              </a:ext>
            </a:extLst>
          </p:cNvPr>
          <p:cNvSpPr/>
          <p:nvPr/>
        </p:nvSpPr>
        <p:spPr>
          <a:xfrm>
            <a:off x="16226539" y="6972300"/>
            <a:ext cx="1515996" cy="106779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
        <p:nvSpPr>
          <p:cNvPr id="28" name="Rectangle: Rounded Corners 20">
            <a:extLst>
              <a:ext uri="{FF2B5EF4-FFF2-40B4-BE49-F238E27FC236}">
                <a16:creationId xmlns:a16="http://schemas.microsoft.com/office/drawing/2014/main" id="{176864E5-FE56-486F-6735-B1FA38B2538C}"/>
              </a:ext>
            </a:extLst>
          </p:cNvPr>
          <p:cNvSpPr/>
          <p:nvPr/>
        </p:nvSpPr>
        <p:spPr>
          <a:xfrm>
            <a:off x="16226539" y="8410579"/>
            <a:ext cx="1515996" cy="106779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16758649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4*#ppt_w"/>
                                          </p:val>
                                        </p:tav>
                                        <p:tav tm="100000">
                                          <p:val>
                                            <p:strVal val="#ppt_w"/>
                                          </p:val>
                                        </p:tav>
                                      </p:tavLst>
                                    </p:anim>
                                    <p:anim calcmode="lin" valueType="num">
                                      <p:cBhvr>
                                        <p:cTn id="30"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strVal val="4*#ppt_w"/>
                                          </p:val>
                                        </p:tav>
                                        <p:tav tm="100000">
                                          <p:val>
                                            <p:strVal val="#ppt_w"/>
                                          </p:val>
                                        </p:tav>
                                      </p:tavLst>
                                    </p:anim>
                                    <p:anim calcmode="lin" valueType="num">
                                      <p:cBhvr>
                                        <p:cTn id="36"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strVal val="4*#ppt_w"/>
                                          </p:val>
                                        </p:tav>
                                        <p:tav tm="100000">
                                          <p:val>
                                            <p:strVal val="#ppt_w"/>
                                          </p:val>
                                        </p:tav>
                                      </p:tavLst>
                                    </p:anim>
                                    <p:anim calcmode="lin" valueType="num">
                                      <p:cBhvr>
                                        <p:cTn id="42"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4*#ppt_w"/>
                                          </p:val>
                                        </p:tav>
                                        <p:tav tm="100000">
                                          <p:val>
                                            <p:strVal val="#ppt_w"/>
                                          </p:val>
                                        </p:tav>
                                      </p:tavLst>
                                    </p:anim>
                                    <p:anim calcmode="lin" valueType="num">
                                      <p:cBhvr>
                                        <p:cTn id="48" dur="500" fill="hold"/>
                                        <p:tgtEl>
                                          <p:spTgt spid="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5" grpId="0" animBg="1"/>
      <p:bldP spid="26"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37006" y="243888"/>
                <a:ext cx="17230030" cy="1828386"/>
              </a:xfrm>
              <a:prstGeom prst="rect">
                <a:avLst/>
              </a:prstGeom>
            </p:spPr>
            <p:txBody>
              <a:bodyPr wrap="square">
                <a:spAutoFit/>
              </a:bodyPr>
              <a:lstStyle/>
              <a:p>
                <a:pPr algn="just">
                  <a:lnSpc>
                    <a:spcPct val="150000"/>
                  </a:lnSpc>
                  <a:spcAft>
                    <a:spcPts val="0"/>
                  </a:spcAft>
                  <a:tabLst>
                    <a:tab pos="1719580" algn="l"/>
                    <a:tab pos="3262630" algn="l"/>
                    <a:tab pos="4806315" algn="l"/>
                  </a:tabLst>
                </a:pPr>
                <a:r>
                  <a:rPr lang="en-US" sz="4000" b="1">
                    <a:latin typeface="Arial" panose="020B0604020202020204" pitchFamily="34" charset="0"/>
                    <a:ea typeface="Malgun Gothic" panose="020B0503020000020004" pitchFamily="34" charset="-127"/>
                    <a:cs typeface="Arial" panose="020B0604020202020204" pitchFamily="34" charset="0"/>
                  </a:rPr>
                  <a:t>Câu 2: </a:t>
                </a:r>
                <a:r>
                  <a:rPr lang="en-US" sz="4000">
                    <a:effectLst/>
                    <a:latin typeface="Arial" panose="020B0604020202020204" pitchFamily="34" charset="0"/>
                    <a:ea typeface="Malgun Gothic" panose="020B0503020000020004" pitchFamily="34" charset="-127"/>
                    <a:cs typeface="Arial" panose="020B0604020202020204" pitchFamily="34" charset="0"/>
                  </a:rPr>
                  <a:t>Trong không gian với hệ tọa độ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cho mặt cầu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mặt phẳng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37006" y="243888"/>
                <a:ext cx="17230030" cy="1828386"/>
              </a:xfrm>
              <a:prstGeom prst="rect">
                <a:avLst/>
              </a:prstGeom>
              <a:blipFill>
                <a:blip r:embed="rId2"/>
                <a:stretch>
                  <a:fillRect l="-12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5">
                <a:extLst>
                  <a:ext uri="{FF2B5EF4-FFF2-40B4-BE49-F238E27FC236}">
                    <a16:creationId xmlns:a16="http://schemas.microsoft.com/office/drawing/2014/main" id="{8191A016-728D-D8A4-8798-20E91438AAAD}"/>
                  </a:ext>
                </a:extLst>
              </p:cNvPr>
              <p:cNvSpPr/>
              <p:nvPr/>
            </p:nvSpPr>
            <p:spPr>
              <a:xfrm>
                <a:off x="569090" y="2628900"/>
                <a:ext cx="14975710" cy="136842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a)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tâm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(2;−1;−1)</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69090" y="2628900"/>
                <a:ext cx="14975710" cy="1368429"/>
              </a:xfrm>
              <a:prstGeom prst="roundRect">
                <a:avLst>
                  <a:gd name="adj" fmla="val 11112"/>
                </a:avLst>
              </a:prstGeom>
              <a:blipFill>
                <a:blip r:embed="rId3"/>
                <a:stretch>
                  <a:fillRect l="-1056"/>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Rounded Corners 16">
                <a:extLst>
                  <a:ext uri="{FF2B5EF4-FFF2-40B4-BE49-F238E27FC236}">
                    <a16:creationId xmlns:a16="http://schemas.microsoft.com/office/drawing/2014/main" id="{DDE4FE98-1C5B-C40E-0E41-384425927D54}"/>
                  </a:ext>
                </a:extLst>
              </p:cNvPr>
              <p:cNvSpPr/>
              <p:nvPr/>
            </p:nvSpPr>
            <p:spPr>
              <a:xfrm>
                <a:off x="569090" y="4494671"/>
                <a:ext cx="14975710" cy="13665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a:latin typeface="Arial" panose="020B0604020202020204" pitchFamily="34" charset="0"/>
                    <a:ea typeface="Calibri" panose="020F0502020204030204" pitchFamily="34" charset="0"/>
                    <a:cs typeface="Arial" panose="020B0604020202020204" pitchFamily="34" charset="0"/>
                  </a:rPr>
                  <a:t>b) Bán kính của mặt cầu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569090" y="4494671"/>
                <a:ext cx="14975710" cy="1366517"/>
              </a:xfrm>
              <a:prstGeom prst="roundRect">
                <a:avLst>
                  <a:gd name="adj" fmla="val 11112"/>
                </a:avLst>
              </a:prstGeom>
              <a:blipFill>
                <a:blip r:embed="rId4"/>
                <a:stretch>
                  <a:fillRect l="-1056"/>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6299166" y="2628900"/>
            <a:ext cx="1427360" cy="136842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26" name="Rectangle: Rounded Corners 16">
                <a:extLst>
                  <a:ext uri="{FF2B5EF4-FFF2-40B4-BE49-F238E27FC236}">
                    <a16:creationId xmlns:a16="http://schemas.microsoft.com/office/drawing/2014/main" id="{DDE4FE98-1C5B-C40E-0E41-384425927D54}"/>
                  </a:ext>
                </a:extLst>
              </p:cNvPr>
              <p:cNvSpPr/>
              <p:nvPr/>
            </p:nvSpPr>
            <p:spPr>
              <a:xfrm>
                <a:off x="613206" y="8222391"/>
                <a:ext cx="14975710" cy="139101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tiếp xúc với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613206" y="8222391"/>
                <a:ext cx="14975710" cy="1391010"/>
              </a:xfrm>
              <a:prstGeom prst="roundRect">
                <a:avLst>
                  <a:gd name="adj" fmla="val 11112"/>
                </a:avLst>
              </a:prstGeom>
              <a:blipFill>
                <a:blip r:embed="rId5"/>
                <a:stretch>
                  <a:fillRect l="-1057"/>
                </a:stretch>
              </a:blipFill>
              <a:ln w="25400" cap="flat" cmpd="sng" algn="ctr">
                <a:solidFill>
                  <a:srgbClr val="BE1931"/>
                </a:solidFill>
                <a:prstDash val="solid"/>
              </a:ln>
              <a:effectLst/>
            </p:spPr>
            <p:txBody>
              <a:bodyPr/>
              <a:lstStyle/>
              <a:p>
                <a:r>
                  <a:rPr lang="en-US">
                    <a:noFill/>
                  </a:rPr>
                  <a:t> </a:t>
                </a:r>
              </a:p>
            </p:txBody>
          </p:sp>
        </mc:Fallback>
      </mc:AlternateContent>
      <p:sp>
        <p:nvSpPr>
          <p:cNvPr id="28" name="Rectangle: Rounded Corners 20">
            <a:extLst>
              <a:ext uri="{FF2B5EF4-FFF2-40B4-BE49-F238E27FC236}">
                <a16:creationId xmlns:a16="http://schemas.microsoft.com/office/drawing/2014/main" id="{176864E5-FE56-486F-6735-B1FA38B2538C}"/>
              </a:ext>
            </a:extLst>
          </p:cNvPr>
          <p:cNvSpPr/>
          <p:nvPr/>
        </p:nvSpPr>
        <p:spPr>
          <a:xfrm>
            <a:off x="16327240" y="8222392"/>
            <a:ext cx="1427360" cy="139101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11" name="Rectangle: Rounded Corners 16">
                <a:extLst>
                  <a:ext uri="{FF2B5EF4-FFF2-40B4-BE49-F238E27FC236}">
                    <a16:creationId xmlns:a16="http://schemas.microsoft.com/office/drawing/2014/main" id="{DDE4FE98-1C5B-C40E-0E41-384425927D54}"/>
                  </a:ext>
                </a:extLst>
              </p:cNvPr>
              <p:cNvSpPr/>
              <p:nvPr/>
            </p:nvSpPr>
            <p:spPr>
              <a:xfrm>
                <a:off x="613206" y="6358532"/>
                <a:ext cx="14975710" cy="13665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c) Vectơ pháp tuyến của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𝑛</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=(1;2;2)</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613206" y="6358532"/>
                <a:ext cx="14975710" cy="1366517"/>
              </a:xfrm>
              <a:prstGeom prst="roundRect">
                <a:avLst>
                  <a:gd name="adj" fmla="val 11112"/>
                </a:avLst>
              </a:prstGeom>
              <a:blipFill>
                <a:blip r:embed="rId6"/>
                <a:stretch>
                  <a:fillRect l="-1098"/>
                </a:stretch>
              </a:blipFill>
              <a:ln w="25400" cap="flat" cmpd="sng" algn="ctr">
                <a:solidFill>
                  <a:srgbClr val="BE1931"/>
                </a:solidFill>
                <a:prstDash val="solid"/>
              </a:ln>
              <a:effectLst/>
            </p:spPr>
            <p:txBody>
              <a:bodyPr/>
              <a:lstStyle/>
              <a:p>
                <a:r>
                  <a:rPr lang="en-US">
                    <a:noFill/>
                  </a:rPr>
                  <a:t> </a:t>
                </a:r>
              </a:p>
            </p:txBody>
          </p:sp>
        </mc:Fallback>
      </mc:AlternateContent>
      <p:sp>
        <p:nvSpPr>
          <p:cNvPr id="12" name="Rectangle: Rounded Corners 20">
            <a:extLst>
              <a:ext uri="{FF2B5EF4-FFF2-40B4-BE49-F238E27FC236}">
                <a16:creationId xmlns:a16="http://schemas.microsoft.com/office/drawing/2014/main" id="{176864E5-FE56-486F-6735-B1FA38B2538C}"/>
              </a:ext>
            </a:extLst>
          </p:cNvPr>
          <p:cNvSpPr/>
          <p:nvPr/>
        </p:nvSpPr>
        <p:spPr>
          <a:xfrm>
            <a:off x="16327240" y="6358532"/>
            <a:ext cx="1427360" cy="1366517"/>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13" name="Rectangle: Rounded Corners 20">
            <a:extLst>
              <a:ext uri="{FF2B5EF4-FFF2-40B4-BE49-F238E27FC236}">
                <a16:creationId xmlns:a16="http://schemas.microsoft.com/office/drawing/2014/main" id="{176864E5-FE56-486F-6735-B1FA38B2538C}"/>
              </a:ext>
            </a:extLst>
          </p:cNvPr>
          <p:cNvSpPr/>
          <p:nvPr/>
        </p:nvSpPr>
        <p:spPr>
          <a:xfrm>
            <a:off x="16299166" y="4470178"/>
            <a:ext cx="1427360" cy="139101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22041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4*#ppt_w"/>
                                          </p:val>
                                        </p:tav>
                                        <p:tav tm="100000">
                                          <p:val>
                                            <p:strVal val="#ppt_w"/>
                                          </p:val>
                                        </p:tav>
                                      </p:tavLst>
                                    </p:anim>
                                    <p:anim calcmode="lin" valueType="num">
                                      <p:cBhvr>
                                        <p:cTn id="30"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strVal val="4*#ppt_w"/>
                                          </p:val>
                                        </p:tav>
                                        <p:tav tm="100000">
                                          <p:val>
                                            <p:strVal val="#ppt_w"/>
                                          </p:val>
                                        </p:tav>
                                      </p:tavLst>
                                    </p:anim>
                                    <p:anim calcmode="lin" valueType="num">
                                      <p:cBhvr>
                                        <p:cTn id="36"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strVal val="4*#ppt_w"/>
                                          </p:val>
                                        </p:tav>
                                        <p:tav tm="100000">
                                          <p:val>
                                            <p:strVal val="#ppt_w"/>
                                          </p:val>
                                        </p:tav>
                                      </p:tavLst>
                                    </p:anim>
                                    <p:anim calcmode="lin" valueType="num">
                                      <p:cBhvr>
                                        <p:cTn id="42"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4*#ppt_w"/>
                                          </p:val>
                                        </p:tav>
                                        <p:tav tm="100000">
                                          <p:val>
                                            <p:strVal val="#ppt_w"/>
                                          </p:val>
                                        </p:tav>
                                      </p:tavLst>
                                    </p:anim>
                                    <p:anim calcmode="lin" valueType="num">
                                      <p:cBhvr>
                                        <p:cTn id="48" dur="500" fill="hold"/>
                                        <p:tgtEl>
                                          <p:spTgt spid="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6" grpId="0" animBg="1"/>
      <p:bldP spid="28"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537006" y="243888"/>
                <a:ext cx="17230030" cy="2092881"/>
              </a:xfrm>
              <a:prstGeom prst="rect">
                <a:avLst/>
              </a:prstGeom>
            </p:spPr>
            <p:txBody>
              <a:bodyPr wrap="square">
                <a:spAutoFit/>
              </a:bodyPr>
              <a:lstStyle/>
              <a:p>
                <a:pPr algn="ctr">
                  <a:lnSpc>
                    <a:spcPct val="150000"/>
                  </a:lnSpc>
                  <a:spcBef>
                    <a:spcPts val="600"/>
                  </a:spcBef>
                  <a:spcAft>
                    <a:spcPts val="600"/>
                  </a:spcAft>
                  <a:tabLst>
                    <a:tab pos="1719580" algn="l"/>
                    <a:tab pos="3262630" algn="l"/>
                    <a:tab pos="4806315" algn="l"/>
                  </a:tabLst>
                </a:pPr>
                <a:r>
                  <a:rPr lang="en-US" sz="4000" b="1">
                    <a:latin typeface="Arial" panose="020B0604020202020204" pitchFamily="34" charset="0"/>
                    <a:ea typeface="Malgun Gothic" panose="020B0503020000020004" pitchFamily="34" charset="-127"/>
                    <a:cs typeface="Arial" panose="020B0604020202020204" pitchFamily="34" charset="0"/>
                  </a:rPr>
                  <a:t>Câu 3: </a:t>
                </a:r>
                <a:r>
                  <a:rPr lang="en-US" sz="4000">
                    <a:effectLst/>
                    <a:latin typeface="Arial" panose="020B0604020202020204" pitchFamily="34" charset="0"/>
                    <a:ea typeface="Malgun Gothic" panose="020B0503020000020004" pitchFamily="34" charset="-127"/>
                    <a:cs typeface="Arial" panose="020B0604020202020204" pitchFamily="34" charset="0"/>
                  </a:rPr>
                  <a:t>Trong không gian với hệ tọa độ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phương trình mặt cầu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37006" y="243888"/>
                <a:ext cx="17230030" cy="209288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Rounded Corners 15">
                <a:extLst>
                  <a:ext uri="{FF2B5EF4-FFF2-40B4-BE49-F238E27FC236}">
                    <a16:creationId xmlns:a16="http://schemas.microsoft.com/office/drawing/2014/main" id="{8191A016-728D-D8A4-8798-20E91438AAAD}"/>
                  </a:ext>
                </a:extLst>
              </p:cNvPr>
              <p:cNvSpPr/>
              <p:nvPr/>
            </p:nvSpPr>
            <p:spPr>
              <a:xfrm>
                <a:off x="569090" y="2705100"/>
                <a:ext cx="14975710" cy="1368429"/>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a) Tâm của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(1;−2;1)</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69090" y="2705100"/>
                <a:ext cx="14975710" cy="1368429"/>
              </a:xfrm>
              <a:prstGeom prst="roundRect">
                <a:avLst>
                  <a:gd name="adj" fmla="val 11112"/>
                </a:avLst>
              </a:prstGeom>
              <a:blipFill>
                <a:blip r:embed="rId3"/>
                <a:stretch>
                  <a:fillRect l="-1056"/>
                </a:stretch>
              </a:blipFill>
              <a:ln w="25400" cap="flat" cmpd="sng" algn="ctr">
                <a:solidFill>
                  <a:srgbClr val="BE1931"/>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Rounded Corners 16">
                <a:extLst>
                  <a:ext uri="{FF2B5EF4-FFF2-40B4-BE49-F238E27FC236}">
                    <a16:creationId xmlns:a16="http://schemas.microsoft.com/office/drawing/2014/main" id="{DDE4FE98-1C5B-C40E-0E41-384425927D54}"/>
                  </a:ext>
                </a:extLst>
              </p:cNvPr>
              <p:cNvSpPr/>
              <p:nvPr/>
            </p:nvSpPr>
            <p:spPr>
              <a:xfrm>
                <a:off x="569090" y="4570871"/>
                <a:ext cx="14975710" cy="13665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b) Bán kính của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569090" y="4570871"/>
                <a:ext cx="14975710" cy="1366517"/>
              </a:xfrm>
              <a:prstGeom prst="roundRect">
                <a:avLst>
                  <a:gd name="adj" fmla="val 11112"/>
                </a:avLst>
              </a:prstGeom>
              <a:blipFill>
                <a:blip r:embed="rId4"/>
                <a:stretch>
                  <a:fillRect l="-1056"/>
                </a:stretch>
              </a:blipFill>
              <a:ln w="25400" cap="flat" cmpd="sng" algn="ctr">
                <a:solidFill>
                  <a:srgbClr val="BE1931"/>
                </a:solidFill>
                <a:prstDash val="solid"/>
              </a:ln>
              <a:effectLst/>
            </p:spPr>
            <p:txBody>
              <a:bodyPr/>
              <a:lstStyle/>
              <a:p>
                <a:r>
                  <a:rPr lang="en-US">
                    <a:noFill/>
                  </a:rPr>
                  <a:t> </a:t>
                </a:r>
              </a:p>
            </p:txBody>
          </p:sp>
        </mc:Fallback>
      </mc:AlternateContent>
      <p:sp>
        <p:nvSpPr>
          <p:cNvPr id="14" name="Rectangle: Rounded Corners 19">
            <a:extLst>
              <a:ext uri="{FF2B5EF4-FFF2-40B4-BE49-F238E27FC236}">
                <a16:creationId xmlns:a16="http://schemas.microsoft.com/office/drawing/2014/main" id="{226DBB7D-428B-7C08-1D0B-674013C3BF8F}"/>
              </a:ext>
            </a:extLst>
          </p:cNvPr>
          <p:cNvSpPr/>
          <p:nvPr/>
        </p:nvSpPr>
        <p:spPr>
          <a:xfrm>
            <a:off x="16299166" y="2705100"/>
            <a:ext cx="1427360" cy="1368429"/>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15" name="Rectangle: Rounded Corners 16">
                <a:extLst>
                  <a:ext uri="{FF2B5EF4-FFF2-40B4-BE49-F238E27FC236}">
                    <a16:creationId xmlns:a16="http://schemas.microsoft.com/office/drawing/2014/main" id="{DDE4FE98-1C5B-C40E-0E41-384425927D54}"/>
                  </a:ext>
                </a:extLst>
              </p:cNvPr>
              <p:cNvSpPr/>
              <p:nvPr/>
            </p:nvSpPr>
            <p:spPr>
              <a:xfrm>
                <a:off x="613206" y="8298591"/>
                <a:ext cx="14975710" cy="1391010"/>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d) Đường kính của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25.</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613206" y="8298591"/>
                <a:ext cx="14975710" cy="1391010"/>
              </a:xfrm>
              <a:prstGeom prst="roundRect">
                <a:avLst>
                  <a:gd name="adj" fmla="val 11112"/>
                </a:avLst>
              </a:prstGeom>
              <a:blipFill>
                <a:blip r:embed="rId5"/>
                <a:stretch>
                  <a:fillRect l="-1057"/>
                </a:stretch>
              </a:blipFill>
              <a:ln w="25400" cap="flat" cmpd="sng" algn="ctr">
                <a:solidFill>
                  <a:srgbClr val="BE1931"/>
                </a:solidFill>
                <a:prstDash val="solid"/>
              </a:ln>
              <a:effectLst/>
            </p:spPr>
            <p:txBody>
              <a:bodyPr/>
              <a:lstStyle/>
              <a:p>
                <a:r>
                  <a:rPr lang="en-US">
                    <a:noFill/>
                  </a:rPr>
                  <a:t> </a:t>
                </a:r>
              </a:p>
            </p:txBody>
          </p:sp>
        </mc:Fallback>
      </mc:AlternateContent>
      <p:sp>
        <p:nvSpPr>
          <p:cNvPr id="16" name="Rectangle: Rounded Corners 20">
            <a:extLst>
              <a:ext uri="{FF2B5EF4-FFF2-40B4-BE49-F238E27FC236}">
                <a16:creationId xmlns:a16="http://schemas.microsoft.com/office/drawing/2014/main" id="{176864E5-FE56-486F-6735-B1FA38B2538C}"/>
              </a:ext>
            </a:extLst>
          </p:cNvPr>
          <p:cNvSpPr/>
          <p:nvPr/>
        </p:nvSpPr>
        <p:spPr>
          <a:xfrm>
            <a:off x="16327240" y="8298592"/>
            <a:ext cx="1427360" cy="139101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DDE4FE98-1C5B-C40E-0E41-384425927D54}"/>
                  </a:ext>
                </a:extLst>
              </p:cNvPr>
              <p:cNvSpPr/>
              <p:nvPr/>
            </p:nvSpPr>
            <p:spPr>
              <a:xfrm>
                <a:off x="613206" y="6434732"/>
                <a:ext cx="14975710" cy="1366517"/>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c) Điểm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(5;1;−1)</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nằm trên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Rounded Corners 16">
                <a:extLst>
                  <a:ext uri="{FF2B5EF4-FFF2-40B4-BE49-F238E27FC236}">
                    <a16:creationId xmlns:a16="http://schemas.microsoft.com/office/drawing/2014/main" id="{DDE4FE98-1C5B-C40E-0E41-384425927D54}"/>
                  </a:ext>
                </a:extLst>
              </p:cNvPr>
              <p:cNvSpPr>
                <a:spLocks noRot="1" noChangeAspect="1" noMove="1" noResize="1" noEditPoints="1" noAdjustHandles="1" noChangeArrowheads="1" noChangeShapeType="1" noTextEdit="1"/>
              </p:cNvSpPr>
              <p:nvPr/>
            </p:nvSpPr>
            <p:spPr>
              <a:xfrm>
                <a:off x="613206" y="6434732"/>
                <a:ext cx="14975710" cy="1366517"/>
              </a:xfrm>
              <a:prstGeom prst="roundRect">
                <a:avLst>
                  <a:gd name="adj" fmla="val 11112"/>
                </a:avLst>
              </a:prstGeom>
              <a:blipFill>
                <a:blip r:embed="rId6"/>
                <a:stretch>
                  <a:fillRect l="-1098"/>
                </a:stretch>
              </a:blipFill>
              <a:ln w="25400" cap="flat" cmpd="sng" algn="ctr">
                <a:solidFill>
                  <a:srgbClr val="BE1931"/>
                </a:solidFill>
                <a:prstDash val="solid"/>
              </a:ln>
              <a:effectLst/>
            </p:spPr>
            <p:txBody>
              <a:bodyPr/>
              <a:lstStyle/>
              <a:p>
                <a:r>
                  <a:rPr lang="en-US">
                    <a:noFill/>
                  </a:rPr>
                  <a:t> </a:t>
                </a:r>
              </a:p>
            </p:txBody>
          </p:sp>
        </mc:Fallback>
      </mc:AlternateContent>
      <p:sp>
        <p:nvSpPr>
          <p:cNvPr id="18" name="Rectangle: Rounded Corners 20">
            <a:extLst>
              <a:ext uri="{FF2B5EF4-FFF2-40B4-BE49-F238E27FC236}">
                <a16:creationId xmlns:a16="http://schemas.microsoft.com/office/drawing/2014/main" id="{176864E5-FE56-486F-6735-B1FA38B2538C}"/>
              </a:ext>
            </a:extLst>
          </p:cNvPr>
          <p:cNvSpPr/>
          <p:nvPr/>
        </p:nvSpPr>
        <p:spPr>
          <a:xfrm>
            <a:off x="16327240" y="6434732"/>
            <a:ext cx="1427360" cy="1366517"/>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p:sp>
        <p:nvSpPr>
          <p:cNvPr id="23" name="Rectangle: Rounded Corners 20">
            <a:extLst>
              <a:ext uri="{FF2B5EF4-FFF2-40B4-BE49-F238E27FC236}">
                <a16:creationId xmlns:a16="http://schemas.microsoft.com/office/drawing/2014/main" id="{176864E5-FE56-486F-6735-B1FA38B2538C}"/>
              </a:ext>
            </a:extLst>
          </p:cNvPr>
          <p:cNvSpPr/>
          <p:nvPr/>
        </p:nvSpPr>
        <p:spPr>
          <a:xfrm>
            <a:off x="16299166" y="4546378"/>
            <a:ext cx="1427360" cy="1391010"/>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308023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strVal val="4*#ppt_w"/>
                                          </p:val>
                                        </p:tav>
                                        <p:tav tm="100000">
                                          <p:val>
                                            <p:strVal val="#ppt_w"/>
                                          </p:val>
                                        </p:tav>
                                      </p:tavLst>
                                    </p:anim>
                                    <p:anim calcmode="lin" valueType="num">
                                      <p:cBhvr>
                                        <p:cTn id="30"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ppt_w"/>
                                          </p:val>
                                        </p:tav>
                                        <p:tav tm="100000">
                                          <p:val>
                                            <p:strVal val="#ppt_w"/>
                                          </p:val>
                                        </p:tav>
                                      </p:tavLst>
                                    </p:anim>
                                    <p:anim calcmode="lin" valueType="num">
                                      <p:cBhvr>
                                        <p:cTn id="36"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strVal val="4*#ppt_w"/>
                                          </p:val>
                                        </p:tav>
                                        <p:tav tm="100000">
                                          <p:val>
                                            <p:strVal val="#ppt_w"/>
                                          </p:val>
                                        </p:tav>
                                      </p:tavLst>
                                    </p:anim>
                                    <p:anim calcmode="lin" valueType="num">
                                      <p:cBhvr>
                                        <p:cTn id="42"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ppt_w"/>
                                          </p:val>
                                        </p:tav>
                                        <p:tav tm="100000">
                                          <p:val>
                                            <p:strVal val="#ppt_w"/>
                                          </p:val>
                                        </p:tav>
                                      </p:tavLst>
                                    </p:anim>
                                    <p:anim calcmode="lin" valueType="num">
                                      <p:cBhvr>
                                        <p:cTn id="48"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37006" y="-46615"/>
                <a:ext cx="17230030" cy="2751715"/>
              </a:xfrm>
              <a:prstGeom prst="rect">
                <a:avLst/>
              </a:prstGeom>
            </p:spPr>
            <p:txBody>
              <a:bodyPr wrap="square">
                <a:spAutoFit/>
              </a:bodyPr>
              <a:lstStyle/>
              <a:p>
                <a:pPr algn="just">
                  <a:lnSpc>
                    <a:spcPct val="150000"/>
                  </a:lnSpc>
                  <a:spcAft>
                    <a:spcPts val="1000"/>
                  </a:spcAft>
                  <a:tabLst>
                    <a:tab pos="1719580" algn="l"/>
                    <a:tab pos="3262630" algn="l"/>
                    <a:tab pos="4806315" algn="l"/>
                  </a:tabLst>
                </a:pPr>
                <a:r>
                  <a:rPr lang="en-US" sz="4000" b="1">
                    <a:latin typeface="Arial" panose="020B0604020202020204" pitchFamily="34" charset="0"/>
                    <a:ea typeface="Malgun Gothic" panose="020B0503020000020004" pitchFamily="34" charset="-127"/>
                    <a:cs typeface="Arial" panose="020B0604020202020204" pitchFamily="34" charset="0"/>
                  </a:rPr>
                  <a:t>Câu 4: </a:t>
                </a:r>
                <a:r>
                  <a:rPr lang="en-US" sz="4000">
                    <a:effectLst/>
                    <a:latin typeface="Arial" panose="020B0604020202020204" pitchFamily="34" charset="0"/>
                    <a:ea typeface="Malgun Gothic" panose="020B0503020000020004" pitchFamily="34" charset="-127"/>
                    <a:cs typeface="Arial" panose="020B0604020202020204" pitchFamily="34" charset="0"/>
                  </a:rPr>
                  <a:t>Trong không gian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cho mặt cầu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điểm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(2;3;4)</m:t>
                    </m:r>
                  </m:oMath>
                </a14:m>
                <a:r>
                  <a:rPr lang="en-US" sz="4000">
                    <a:effectLst/>
                    <a:latin typeface="Arial" panose="020B0604020202020204" pitchFamily="34" charset="0"/>
                    <a:ea typeface="Malgun Gothic" panose="020B0503020000020004" pitchFamily="34" charset="-127"/>
                    <a:cs typeface="Arial" panose="020B0604020202020204" pitchFamily="34" charset="0"/>
                  </a:rPr>
                  <a:t>. Gọi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𝑀</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điểm thuộc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sao cho đường thẳng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𝐴𝑀</m:t>
                    </m:r>
                  </m:oMath>
                </a14:m>
                <a:r>
                  <a:rPr lang="en-US" sz="4000">
                    <a:effectLst/>
                    <a:latin typeface="Arial" panose="020B0604020202020204" pitchFamily="34" charset="0"/>
                    <a:ea typeface="Malgun Gothic" panose="020B0503020000020004" pitchFamily="34" charset="-127"/>
                    <a:cs typeface="Arial" panose="020B0604020202020204" pitchFamily="34" charset="0"/>
                  </a:rPr>
                  <a:t> tiếp xúc với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37006" y="-46615"/>
                <a:ext cx="17230030" cy="2751715"/>
              </a:xfrm>
              <a:prstGeom prst="rect">
                <a:avLst/>
              </a:prstGeom>
              <a:blipFill>
                <a:blip r:embed="rId2"/>
                <a:stretch>
                  <a:fillRect l="-1238" r="-1238" b="-8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5">
                <a:extLst>
                  <a:ext uri="{FF2B5EF4-FFF2-40B4-BE49-F238E27FC236}">
                    <a16:creationId xmlns:a16="http://schemas.microsoft.com/office/drawing/2014/main" id="{8191A016-728D-D8A4-8798-20E91438AAAD}"/>
                  </a:ext>
                </a:extLst>
              </p:cNvPr>
              <p:cNvSpPr/>
              <p:nvPr/>
            </p:nvSpPr>
            <p:spPr>
              <a:xfrm>
                <a:off x="520964" y="3010304"/>
                <a:ext cx="15581396" cy="125514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1000"/>
                  </a:spcAf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a) Tâm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(1;2;3)</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20964" y="3010304"/>
                <a:ext cx="15581396" cy="1255145"/>
              </a:xfrm>
              <a:prstGeom prst="roundRect">
                <a:avLst>
                  <a:gd name="adj" fmla="val 11112"/>
                </a:avLst>
              </a:prstGeom>
              <a:blipFill>
                <a:blip r:embed="rId3"/>
                <a:stretch>
                  <a:fillRect l="-1016"/>
                </a:stretch>
              </a:blipFill>
              <a:ln w="25400" cap="flat" cmpd="sng" algn="ctr">
                <a:solidFill>
                  <a:srgbClr val="BE1931"/>
                </a:solidFill>
                <a:prstDash val="solid"/>
              </a:ln>
              <a:effectLst/>
            </p:spPr>
            <p:txBody>
              <a:bodyPr/>
              <a:lstStyle/>
              <a:p>
                <a:r>
                  <a:rPr lang="en-US">
                    <a:noFill/>
                  </a:rPr>
                  <a:t> </a:t>
                </a:r>
              </a:p>
            </p:txBody>
          </p:sp>
        </mc:Fallback>
      </mc:AlternateContent>
      <p:sp>
        <p:nvSpPr>
          <p:cNvPr id="21" name="Rectangle: Rounded Corners 19">
            <a:extLst>
              <a:ext uri="{FF2B5EF4-FFF2-40B4-BE49-F238E27FC236}">
                <a16:creationId xmlns:a16="http://schemas.microsoft.com/office/drawing/2014/main" id="{226DBB7D-428B-7C08-1D0B-674013C3BF8F}"/>
              </a:ext>
            </a:extLst>
          </p:cNvPr>
          <p:cNvSpPr/>
          <p:nvPr/>
        </p:nvSpPr>
        <p:spPr>
          <a:xfrm>
            <a:off x="16251040" y="3009900"/>
            <a:ext cx="1515996" cy="125514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25" name="Rectangle: Rounded Corners 15">
                <a:extLst>
                  <a:ext uri="{FF2B5EF4-FFF2-40B4-BE49-F238E27FC236}">
                    <a16:creationId xmlns:a16="http://schemas.microsoft.com/office/drawing/2014/main" id="{8191A016-728D-D8A4-8798-20E91438AAAD}"/>
                  </a:ext>
                </a:extLst>
              </p:cNvPr>
              <p:cNvSpPr/>
              <p:nvPr/>
            </p:nvSpPr>
            <p:spPr>
              <a:xfrm>
                <a:off x="508933" y="6146926"/>
                <a:ext cx="15581396" cy="2341411"/>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lnSpc>
                    <a:spcPct val="110000"/>
                  </a:lnSpc>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c) Mặt phẳng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−5=0</m:t>
                    </m:r>
                  </m:oMath>
                </a14:m>
                <a:r>
                  <a:rPr lang="en-US" sz="4000">
                    <a:effectLst/>
                    <a:latin typeface="Arial" panose="020B0604020202020204" pitchFamily="34" charset="0"/>
                    <a:ea typeface="Malgun Gothic" panose="020B0503020000020004" pitchFamily="34" charset="-127"/>
                    <a:cs typeface="Arial" panose="020B0604020202020204" pitchFamily="34" charset="0"/>
                  </a:rPr>
                  <a:t> cắt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theo giao tuyến </a:t>
                </a:r>
              </a:p>
              <a:p>
                <a:pPr algn="just">
                  <a:lnSpc>
                    <a:spcPct val="11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 </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ộ</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đườ</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tr</m:t>
                      </m:r>
                      <m:r>
                        <m:rPr>
                          <m:nor/>
                        </m:rPr>
                        <a:rPr lang="en-US" sz="4000">
                          <a:latin typeface="Arial" panose="020B0604020202020204" pitchFamily="34" charset="0"/>
                          <a:ea typeface="Malgun Gothic" panose="020B0503020000020004" pitchFamily="34" charset="-127"/>
                          <a:cs typeface="Arial" panose="020B0604020202020204" pitchFamily="34" charset="0"/>
                        </a:rPr>
                        <m:t>ò</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 </m:t>
                      </m:r>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á</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k</m:t>
                      </m:r>
                      <m:r>
                        <m:rPr>
                          <m:nor/>
                        </m:rPr>
                        <a:rPr lang="en-US" sz="4000">
                          <a:latin typeface="Arial" panose="020B0604020202020204" pitchFamily="34" charset="0"/>
                          <a:ea typeface="Malgun Gothic" panose="020B0503020000020004" pitchFamily="34" charset="-127"/>
                          <a:cs typeface="Arial" panose="020B0604020202020204" pitchFamily="34" charset="0"/>
                        </a:rPr>
                        <m:t>í</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m:t>
                      </m:r>
                      <m:r>
                        <m:rPr>
                          <m:nor/>
                        </m:rPr>
                        <a:rPr lang="en-US" sz="4000">
                          <a:latin typeface="Arial" panose="020B0604020202020204" pitchFamily="34" charset="0"/>
                          <a:ea typeface="Malgun Gothic" panose="020B0503020000020004" pitchFamily="34" charset="-127"/>
                          <a:cs typeface="Arial" panose="020B0604020202020204" pitchFamily="34" charset="0"/>
                        </a:rPr>
                        <m:t>ằ</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e>
                          </m:rad>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08933" y="6146926"/>
                <a:ext cx="15581396" cy="2341411"/>
              </a:xfrm>
              <a:prstGeom prst="roundRect">
                <a:avLst>
                  <a:gd name="adj" fmla="val 11112"/>
                </a:avLst>
              </a:prstGeom>
              <a:blipFill>
                <a:blip r:embed="rId4"/>
                <a:stretch>
                  <a:fillRect l="-820" r="-234"/>
                </a:stretch>
              </a:blipFill>
              <a:ln w="25400" cap="flat" cmpd="sng" algn="ctr">
                <a:solidFill>
                  <a:srgbClr val="BE1931"/>
                </a:solidFill>
                <a:prstDash val="solid"/>
              </a:ln>
              <a:effectLst/>
            </p:spPr>
            <p:txBody>
              <a:bodyPr/>
              <a:lstStyle/>
              <a:p>
                <a:r>
                  <a:rPr lang="en-US">
                    <a:noFill/>
                  </a:rPr>
                  <a:t> </a:t>
                </a:r>
              </a:p>
            </p:txBody>
          </p:sp>
        </mc:Fallback>
      </mc:AlternateContent>
      <p:sp>
        <p:nvSpPr>
          <p:cNvPr id="27" name="Rectangle: Rounded Corners 19">
            <a:extLst>
              <a:ext uri="{FF2B5EF4-FFF2-40B4-BE49-F238E27FC236}">
                <a16:creationId xmlns:a16="http://schemas.microsoft.com/office/drawing/2014/main" id="{226DBB7D-428B-7C08-1D0B-674013C3BF8F}"/>
              </a:ext>
            </a:extLst>
          </p:cNvPr>
          <p:cNvSpPr/>
          <p:nvPr/>
        </p:nvSpPr>
        <p:spPr>
          <a:xfrm>
            <a:off x="16271093" y="6146926"/>
            <a:ext cx="1515996" cy="2341411"/>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11" name="Rectangle: Rounded Corners 15">
                <a:extLst>
                  <a:ext uri="{FF2B5EF4-FFF2-40B4-BE49-F238E27FC236}">
                    <a16:creationId xmlns:a16="http://schemas.microsoft.com/office/drawing/2014/main" id="{8191A016-728D-D8A4-8798-20E91438AAAD}"/>
                  </a:ext>
                </a:extLst>
              </p:cNvPr>
              <p:cNvSpPr/>
              <p:nvPr/>
            </p:nvSpPr>
            <p:spPr>
              <a:xfrm>
                <a:off x="508933" y="4575479"/>
                <a:ext cx="15581396" cy="125514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spcAft>
                    <a:spcPts val="1000"/>
                  </a:spcAf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b) Điểm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nằm trên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08933" y="4575479"/>
                <a:ext cx="15581396" cy="1255145"/>
              </a:xfrm>
              <a:prstGeom prst="roundRect">
                <a:avLst>
                  <a:gd name="adj" fmla="val 11112"/>
                </a:avLst>
              </a:prstGeom>
              <a:blipFill>
                <a:blip r:embed="rId5"/>
                <a:stretch>
                  <a:fillRect l="-1016"/>
                </a:stretch>
              </a:blipFill>
              <a:ln w="25400" cap="flat" cmpd="sng" algn="ctr">
                <a:solidFill>
                  <a:srgbClr val="BE1931"/>
                </a:solidFill>
                <a:prstDash val="solid"/>
              </a:ln>
              <a:effectLst/>
            </p:spPr>
            <p:txBody>
              <a:bodyPr/>
              <a:lstStyle/>
              <a:p>
                <a:r>
                  <a:rPr lang="en-US">
                    <a:noFill/>
                  </a:rPr>
                  <a:t> </a:t>
                </a:r>
              </a:p>
            </p:txBody>
          </p:sp>
        </mc:Fallback>
      </mc:AlternateContent>
      <p:sp>
        <p:nvSpPr>
          <p:cNvPr id="12" name="Rectangle: Rounded Corners 19">
            <a:extLst>
              <a:ext uri="{FF2B5EF4-FFF2-40B4-BE49-F238E27FC236}">
                <a16:creationId xmlns:a16="http://schemas.microsoft.com/office/drawing/2014/main" id="{226DBB7D-428B-7C08-1D0B-674013C3BF8F}"/>
              </a:ext>
            </a:extLst>
          </p:cNvPr>
          <p:cNvSpPr/>
          <p:nvPr/>
        </p:nvSpPr>
        <p:spPr>
          <a:xfrm>
            <a:off x="16239009" y="4575075"/>
            <a:ext cx="1515996" cy="125514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FF0000"/>
                </a:solidFill>
                <a:latin typeface="Arial"/>
                <a:ea typeface="Calibri" panose="020F0502020204030204" pitchFamily="34" charset="0"/>
                <a:cs typeface="Arial"/>
                <a:sym typeface="Wingdings" panose="05000000000000000000" pitchFamily="2" charset="2"/>
              </a:rPr>
              <a:t></a:t>
            </a:r>
            <a:endParaRPr lang="en-US" sz="14400" kern="0">
              <a:solidFill>
                <a:srgbClr val="FF0000"/>
              </a:solidFill>
              <a:latin typeface="Arial"/>
              <a:ea typeface="Calibri" panose="020F0502020204030204" pitchFamily="34" charset="0"/>
              <a:cs typeface="Arial"/>
              <a:sym typeface="Arial"/>
            </a:endParaRPr>
          </a:p>
        </p:txBody>
      </p:sp>
      <mc:AlternateContent xmlns:mc="http://schemas.openxmlformats.org/markup-compatibility/2006" xmlns:a14="http://schemas.microsoft.com/office/drawing/2010/main">
        <mc:Choice Requires="a14">
          <p:sp>
            <p:nvSpPr>
              <p:cNvPr id="13" name="Rectangle: Rounded Corners 15">
                <a:extLst>
                  <a:ext uri="{FF2B5EF4-FFF2-40B4-BE49-F238E27FC236}">
                    <a16:creationId xmlns:a16="http://schemas.microsoft.com/office/drawing/2014/main" id="{8191A016-728D-D8A4-8798-20E91438AAAD}"/>
                  </a:ext>
                </a:extLst>
              </p:cNvPr>
              <p:cNvSpPr/>
              <p:nvPr/>
            </p:nvSpPr>
            <p:spPr>
              <a:xfrm>
                <a:off x="508933" y="8804639"/>
                <a:ext cx="15581396" cy="1255145"/>
              </a:xfrm>
              <a:prstGeom prst="roundRect">
                <a:avLst>
                  <a:gd name="adj" fmla="val 11112"/>
                </a:avLst>
              </a:prstGeom>
              <a:solidFill>
                <a:srgbClr val="FFFFFF"/>
              </a:solidFill>
              <a:ln w="25400" cap="flat" cmpd="sng" algn="ctr">
                <a:solidFill>
                  <a:srgbClr val="BE1931"/>
                </a:solidFill>
                <a:prstDash val="solid"/>
              </a:ln>
              <a:effectLst/>
            </p:spPr>
            <p:txBody>
              <a:bodyPr rtlCol="0" anchor="ctr"/>
              <a:lstStyle/>
              <a:p>
                <a:pPr algn="just">
                  <a:tabLst>
                    <a:tab pos="1719580" algn="l"/>
                    <a:tab pos="3262630" algn="l"/>
                    <a:tab pos="4806315" algn="l"/>
                  </a:tabLst>
                </a:pPr>
                <a:r>
                  <a:rPr lang="en-US" sz="4000">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𝑀</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thuộc mặt phẳng có phương trình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−7=0</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Rounded Corners 15">
                <a:extLst>
                  <a:ext uri="{FF2B5EF4-FFF2-40B4-BE49-F238E27FC236}">
                    <a16:creationId xmlns:a16="http://schemas.microsoft.com/office/drawing/2014/main" id="{8191A016-728D-D8A4-8798-20E91438AAAD}"/>
                  </a:ext>
                </a:extLst>
              </p:cNvPr>
              <p:cNvSpPr>
                <a:spLocks noRot="1" noChangeAspect="1" noMove="1" noResize="1" noEditPoints="1" noAdjustHandles="1" noChangeArrowheads="1" noChangeShapeType="1" noTextEdit="1"/>
              </p:cNvSpPr>
              <p:nvPr/>
            </p:nvSpPr>
            <p:spPr>
              <a:xfrm>
                <a:off x="508933" y="8804639"/>
                <a:ext cx="15581396" cy="1255145"/>
              </a:xfrm>
              <a:prstGeom prst="roundRect">
                <a:avLst>
                  <a:gd name="adj" fmla="val 11112"/>
                </a:avLst>
              </a:prstGeom>
              <a:blipFill>
                <a:blip r:embed="rId6"/>
                <a:stretch>
                  <a:fillRect l="-1016"/>
                </a:stretch>
              </a:blipFill>
              <a:ln w="25400" cap="flat" cmpd="sng" algn="ctr">
                <a:solidFill>
                  <a:srgbClr val="BE1931"/>
                </a:solidFill>
                <a:prstDash val="solid"/>
              </a:ln>
              <a:effectLst/>
            </p:spPr>
            <p:txBody>
              <a:bodyPr/>
              <a:lstStyle/>
              <a:p>
                <a:r>
                  <a:rPr lang="en-US">
                    <a:noFill/>
                  </a:rPr>
                  <a:t> </a:t>
                </a:r>
              </a:p>
            </p:txBody>
          </p:sp>
        </mc:Fallback>
      </mc:AlternateContent>
      <p:sp>
        <p:nvSpPr>
          <p:cNvPr id="14" name="Rectangle: Rounded Corners 19">
            <a:extLst>
              <a:ext uri="{FF2B5EF4-FFF2-40B4-BE49-F238E27FC236}">
                <a16:creationId xmlns:a16="http://schemas.microsoft.com/office/drawing/2014/main" id="{226DBB7D-428B-7C08-1D0B-674013C3BF8F}"/>
              </a:ext>
            </a:extLst>
          </p:cNvPr>
          <p:cNvSpPr/>
          <p:nvPr/>
        </p:nvSpPr>
        <p:spPr>
          <a:xfrm>
            <a:off x="16239009" y="8804235"/>
            <a:ext cx="1515996" cy="1255145"/>
          </a:xfrm>
          <a:prstGeom prst="roundRect">
            <a:avLst>
              <a:gd name="adj" fmla="val 11112"/>
            </a:avLst>
          </a:prstGeom>
          <a:solidFill>
            <a:srgbClr val="FFFFFF"/>
          </a:solidFill>
          <a:ln w="25400" cap="flat" cmpd="sng" algn="ctr">
            <a:solidFill>
              <a:srgbClr val="0B3D91"/>
            </a:solidFill>
            <a:prstDash val="solid"/>
          </a:ln>
          <a:effectLst/>
        </p:spPr>
        <p:txBody>
          <a:bodyPr rtlCol="0" anchor="ctr"/>
          <a:lstStyle/>
          <a:p>
            <a:pPr lvl="0" algn="ctr" defTabSz="1828800">
              <a:spcAft>
                <a:spcPts val="2000"/>
              </a:spcAft>
              <a:defRPr/>
            </a:pPr>
            <a:r>
              <a:rPr lang="en-US" sz="14400" kern="0">
                <a:solidFill>
                  <a:srgbClr val="00B050"/>
                </a:solidFill>
                <a:latin typeface="Arial"/>
                <a:ea typeface="Calibri" panose="020F0502020204030204" pitchFamily="34" charset="0"/>
                <a:cs typeface="Arial"/>
                <a:sym typeface="Wingdings" panose="05000000000000000000" pitchFamily="2" charset="2"/>
              </a:rPr>
              <a:t></a:t>
            </a:r>
            <a:endParaRPr lang="en-US" sz="14400" kern="0">
              <a:solidFill>
                <a:srgbClr val="00B050"/>
              </a:solidFill>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225507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4*#ppt_w"/>
                                          </p:val>
                                        </p:tav>
                                        <p:tav tm="100000">
                                          <p:val>
                                            <p:strVal val="#ppt_w"/>
                                          </p:val>
                                        </p:tav>
                                      </p:tavLst>
                                    </p:anim>
                                    <p:anim calcmode="lin" valueType="num">
                                      <p:cBhvr>
                                        <p:cTn id="30"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strVal val="4*#ppt_w"/>
                                          </p:val>
                                        </p:tav>
                                        <p:tav tm="100000">
                                          <p:val>
                                            <p:strVal val="#ppt_w"/>
                                          </p:val>
                                        </p:tav>
                                      </p:tavLst>
                                    </p:anim>
                                    <p:anim calcmode="lin" valueType="num">
                                      <p:cBhvr>
                                        <p:cTn id="36"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strVal val="4*#ppt_w"/>
                                          </p:val>
                                        </p:tav>
                                        <p:tav tm="100000">
                                          <p:val>
                                            <p:strVal val="#ppt_w"/>
                                          </p:val>
                                        </p:tav>
                                      </p:tavLst>
                                    </p:anim>
                                    <p:anim calcmode="lin" valueType="num">
                                      <p:cBhvr>
                                        <p:cTn id="42"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strVal val="4*#ppt_w"/>
                                          </p:val>
                                        </p:tav>
                                        <p:tav tm="100000">
                                          <p:val>
                                            <p:strVal val="#ppt_w"/>
                                          </p:val>
                                        </p:tav>
                                      </p:tavLst>
                                    </p:anim>
                                    <p:anim calcmode="lin" valueType="num">
                                      <p:cBhvr>
                                        <p:cTn id="48"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1" grpId="0" animBg="1"/>
      <p:bldP spid="25" grpId="0" animBg="1"/>
      <p:bldP spid="27" grpId="0" animBg="1"/>
      <p:bldP spid="11" grpId="0" animBg="1"/>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 name="Group 9"/>
          <p:cNvGrpSpPr/>
          <p:nvPr/>
        </p:nvGrpSpPr>
        <p:grpSpPr>
          <a:xfrm>
            <a:off x="0" y="146384"/>
            <a:ext cx="18288000" cy="1219200"/>
            <a:chOff x="-425114" y="631659"/>
            <a:chExt cx="16370967" cy="1371601"/>
          </a:xfrm>
          <a:solidFill>
            <a:srgbClr val="E9F1FB"/>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920410"/>
              <a:ext cx="15448549" cy="64213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rPr>
                <a:t>Phần 3: Trắc nghiệm trả lời ngắn</a:t>
              </a:r>
              <a:endParaRPr kumimoji="0" lang="en-US" sz="4500" b="0"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27210" y="1515543"/>
                <a:ext cx="17403590" cy="6555641"/>
              </a:xfrm>
              <a:prstGeom prst="rect">
                <a:avLst/>
              </a:prstGeom>
            </p:spPr>
            <p:txBody>
              <a:bodyPr wrap="square">
                <a:spAutoFit/>
              </a:bodyPr>
              <a:lstStyle/>
              <a:p>
                <a:pPr algn="just">
                  <a:lnSpc>
                    <a:spcPct val="150000"/>
                  </a:lnSpc>
                  <a:spcAft>
                    <a:spcPts val="1000"/>
                  </a:spcAft>
                  <a:tabLst>
                    <a:tab pos="1719580" algn="l"/>
                    <a:tab pos="3262630" algn="l"/>
                    <a:tab pos="4806315" algn="l"/>
                  </a:tabLst>
                </a:pPr>
                <a:r>
                  <a:rPr lang="en-US" sz="4000" b="1">
                    <a:latin typeface="Arial" panose="020B0604020202020204" pitchFamily="34" charset="0"/>
                    <a:ea typeface="Malgun Gothic" panose="020B0503020000020004" pitchFamily="34" charset="-127"/>
                    <a:cs typeface="Arial" panose="020B0604020202020204" pitchFamily="34" charset="0"/>
                  </a:rPr>
                  <a:t>Câu 1: </a:t>
                </a:r>
                <a:r>
                  <a:rPr lang="en-US" sz="4000">
                    <a:effectLst/>
                    <a:latin typeface="Arial" panose="020B0604020202020204" pitchFamily="34" charset="0"/>
                    <a:ea typeface="Malgun Gothic" panose="020B0503020000020004" pitchFamily="34" charset="-127"/>
                    <a:cs typeface="Arial" panose="020B0604020202020204" pitchFamily="34" charset="0"/>
                  </a:rPr>
                  <a:t>Trong không gian với hệ tọa độ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đài kiểm soát không lưu sân bay có tọa độ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𝑂</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 0;0</m:t>
                    </m:r>
                  </m:oMath>
                </a14:m>
                <a:r>
                  <a:rPr lang="en-US" sz="4000">
                    <a:effectLst/>
                    <a:latin typeface="Arial" panose="020B0604020202020204" pitchFamily="34" charset="0"/>
                    <a:ea typeface="Malgun Gothic" panose="020B0503020000020004" pitchFamily="34" charset="-127"/>
                    <a:cs typeface="Arial" panose="020B0604020202020204" pitchFamily="34" charset="0"/>
                  </a:rPr>
                  <a:t>), mỗi đơn vị trên trục ứng với 1 km. Máy bay bay trong phạm vi cách đài kiểm soát 417 km sẽ hiển thị trên màn hình ra đa. Một máy bay đang ở vị trí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(−688;−185;8),</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chuyển động theo đường thẳng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𝑑</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vectơ chỉ phương là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𝑢</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=(91;75;0)</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hướng về đài kiểm soát không lưu.</a:t>
                </a:r>
                <a:r>
                  <a:rPr lang="en-US" sz="400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Malgun Gothic" panose="020B0503020000020004" pitchFamily="34" charset="-127"/>
                    <a:cs typeface="Arial" panose="020B0604020202020204" pitchFamily="34" charset="0"/>
                  </a:rPr>
                  <a:t>Tọa độ của vị trí sớm nhất mà máy bay xuất hiện trên màn hình ra đa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Tính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7210" y="1515543"/>
                <a:ext cx="17403590" cy="6555641"/>
              </a:xfrm>
              <a:prstGeom prst="rect">
                <a:avLst/>
              </a:prstGeom>
              <a:blipFill>
                <a:blip r:embed="rId2"/>
                <a:stretch>
                  <a:fillRect l="-1226" r="-1261" b="-1395"/>
                </a:stretch>
              </a:blipFill>
            </p:spPr>
            <p:txBody>
              <a:bodyPr/>
              <a:lstStyle/>
              <a:p>
                <a:r>
                  <a:rPr lang="en-US">
                    <a:noFill/>
                  </a:rPr>
                  <a:t> </a:t>
                </a:r>
              </a:p>
            </p:txBody>
          </p:sp>
        </mc:Fallback>
      </mc:AlternateContent>
      <p:sp>
        <p:nvSpPr>
          <p:cNvPr id="3" name="Rectangle 2"/>
          <p:cNvSpPr/>
          <p:nvPr/>
        </p:nvSpPr>
        <p:spPr>
          <a:xfrm>
            <a:off x="1064089" y="8299784"/>
            <a:ext cx="16159822" cy="1655850"/>
          </a:xfrm>
          <a:prstGeom prst="rect">
            <a:avLst/>
          </a:prstGeom>
          <a:solidFill>
            <a:srgbClr val="457EFD"/>
          </a:solidFill>
          <a:ln>
            <a:solidFill>
              <a:srgbClr val="457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396272" y="8696822"/>
            <a:ext cx="1465466" cy="861774"/>
          </a:xfrm>
          <a:prstGeom prst="rect">
            <a:avLst/>
          </a:prstGeom>
        </p:spPr>
        <p:txBody>
          <a:bodyPr wrap="none">
            <a:spAutoFit/>
          </a:bodyPr>
          <a:lstStyle/>
          <a:p>
            <a:pPr lvl="0">
              <a:defRPr/>
            </a:pPr>
            <a:r>
              <a:rPr lang="en-US" sz="5000" b="1" kern="0">
                <a:solidFill>
                  <a:prstClr val="white"/>
                </a:solidFill>
                <a:latin typeface="Arial" panose="020B0604020202020204" pitchFamily="34" charset="0"/>
                <a:ea typeface="Calibri" panose="020F0502020204030204" pitchFamily="34" charset="0"/>
                <a:cs typeface="Arial" panose="020B0604020202020204" pitchFamily="34" charset="0"/>
              </a:rPr>
              <a:t>-367</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80"/>
          <p:cNvSpPr/>
          <p:nvPr/>
        </p:nvSpPr>
        <p:spPr>
          <a:xfrm>
            <a:off x="381000" y="8223584"/>
            <a:ext cx="1782590" cy="1779644"/>
          </a:xfrm>
          <a:custGeom>
            <a:avLst/>
            <a:gdLst/>
            <a:ahLst/>
            <a:cxnLst/>
            <a:rect l="l" t="t" r="r" b="b"/>
            <a:pathLst>
              <a:path w="1747900" h="1747938">
                <a:moveTo>
                  <a:pt x="0" y="0"/>
                </a:moveTo>
                <a:lnTo>
                  <a:pt x="1747900" y="0"/>
                </a:lnTo>
                <a:lnTo>
                  <a:pt x="1747900" y="1747938"/>
                </a:lnTo>
                <a:lnTo>
                  <a:pt x="0" y="1747938"/>
                </a:lnTo>
                <a:lnTo>
                  <a:pt x="0" y="0"/>
                </a:lnTo>
                <a:close/>
              </a:path>
            </a:pathLst>
          </a:custGeom>
          <a:blipFill>
            <a:blip r:embed="rId3"/>
            <a:stretch>
              <a:fillRect l="-1" r="-1"/>
            </a:stretch>
          </a:blipFill>
        </p:spPr>
      </p:sp>
      <p:sp>
        <p:nvSpPr>
          <p:cNvPr id="12" name="Freeform 81"/>
          <p:cNvSpPr/>
          <p:nvPr/>
        </p:nvSpPr>
        <p:spPr>
          <a:xfrm>
            <a:off x="16490112" y="8637243"/>
            <a:ext cx="1275950" cy="1544550"/>
          </a:xfrm>
          <a:custGeom>
            <a:avLst/>
            <a:gdLst/>
            <a:ahLst/>
            <a:cxnLst/>
            <a:rect l="l" t="t" r="r" b="b"/>
            <a:pathLst>
              <a:path w="1275950" h="1544550">
                <a:moveTo>
                  <a:pt x="0" y="0"/>
                </a:moveTo>
                <a:lnTo>
                  <a:pt x="1275950" y="0"/>
                </a:lnTo>
                <a:lnTo>
                  <a:pt x="1275950" y="1544550"/>
                </a:lnTo>
                <a:lnTo>
                  <a:pt x="0" y="1544550"/>
                </a:lnTo>
                <a:lnTo>
                  <a:pt x="0" y="0"/>
                </a:lnTo>
                <a:close/>
              </a:path>
            </a:pathLst>
          </a:custGeom>
          <a:blipFill>
            <a:blip r:embed="rId4"/>
            <a:stretch>
              <a:fillRect/>
            </a:stretch>
          </a:blipFill>
        </p:spPr>
      </p:sp>
    </p:spTree>
    <p:extLst>
      <p:ext uri="{BB962C8B-B14F-4D97-AF65-F5344CB8AC3E}">
        <p14:creationId xmlns:p14="http://schemas.microsoft.com/office/powerpoint/2010/main" val="42652722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064089" y="723900"/>
                <a:ext cx="16159822" cy="4283417"/>
              </a:xfrm>
              <a:prstGeom prst="rect">
                <a:avLst/>
              </a:prstGeom>
            </p:spPr>
            <p:txBody>
              <a:bodyPr wrap="square">
                <a:spAutoFit/>
              </a:bodyPr>
              <a:lstStyle/>
              <a:p>
                <a:pPr algn="just">
                  <a:lnSpc>
                    <a:spcPct val="160000"/>
                  </a:lnSpc>
                  <a:tabLst>
                    <a:tab pos="1719580" algn="l"/>
                    <a:tab pos="3262630" algn="l"/>
                    <a:tab pos="4806315" algn="l"/>
                  </a:tabLst>
                </a:pPr>
                <a:r>
                  <a:rPr lang="en-US" sz="4400" b="1">
                    <a:latin typeface="Arial" panose="020B0604020202020204" pitchFamily="34" charset="0"/>
                    <a:ea typeface="Malgun Gothic" panose="020B0503020000020004" pitchFamily="34" charset="-127"/>
                    <a:cs typeface="Arial" panose="020B0604020202020204" pitchFamily="34" charset="0"/>
                  </a:rPr>
                  <a:t>Câu 2: </a:t>
                </a:r>
                <a:r>
                  <a:rPr lang="en-US" sz="4400">
                    <a:effectLst/>
                    <a:latin typeface="Arial" panose="020B0604020202020204" pitchFamily="34" charset="0"/>
                    <a:ea typeface="Malgun Gothic" panose="020B0503020000020004" pitchFamily="34" charset="-127"/>
                    <a:cs typeface="Arial" panose="020B0604020202020204" pitchFamily="34" charset="0"/>
                  </a:rPr>
                  <a:t>Trong không gian với hệ trục tọa độ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𝑂𝑥𝑦𝑧</m:t>
                    </m:r>
                  </m:oMath>
                </a14:m>
                <a:r>
                  <a:rPr lang="en-US" sz="4400">
                    <a:effectLst/>
                    <a:latin typeface="Arial" panose="020B0604020202020204" pitchFamily="34" charset="0"/>
                    <a:ea typeface="Malgun Gothic" panose="020B0503020000020004" pitchFamily="34" charset="-127"/>
                    <a:cs typeface="Arial" panose="020B0604020202020204" pitchFamily="34" charset="0"/>
                  </a:rPr>
                  <a:t>, cho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 (1;2;3);</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(4;2;3)</m:t>
                    </m:r>
                  </m:oMath>
                </a14:m>
                <a:r>
                  <a:rPr lang="en-US" sz="44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 (4; 5; 3)</m:t>
                    </m:r>
                  </m:oMath>
                </a14:m>
                <a:r>
                  <a:rPr lang="en-US" sz="4400">
                    <a:effectLst/>
                    <a:latin typeface="Arial" panose="020B0604020202020204" pitchFamily="34" charset="0"/>
                    <a:ea typeface="Malgun Gothic" panose="020B0503020000020004" pitchFamily="34" charset="-127"/>
                    <a:cs typeface="Arial" panose="020B0604020202020204" pitchFamily="34" charset="0"/>
                  </a:rPr>
                  <a:t>. Giả sử diện tích mặt cầu nhận đường tròn ngoại tiếp tam giác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𝐴𝐵𝐶</m:t>
                    </m:r>
                  </m:oMath>
                </a14:m>
                <a:r>
                  <a:rPr lang="en-US" sz="4400">
                    <a:effectLst/>
                    <a:latin typeface="Arial" panose="020B0604020202020204" pitchFamily="34" charset="0"/>
                    <a:ea typeface="Malgun Gothic" panose="020B0503020000020004" pitchFamily="34" charset="-127"/>
                    <a:cs typeface="Arial" panose="020B0604020202020204" pitchFamily="34" charset="0"/>
                  </a:rPr>
                  <a:t> làm đường tròn lớn có dạng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4400">
                    <a:effectLst/>
                    <a:latin typeface="Arial" panose="020B0604020202020204" pitchFamily="34" charset="0"/>
                    <a:ea typeface="Malgun Gothic" panose="020B0503020000020004" pitchFamily="34" charset="-127"/>
                    <a:cs typeface="Arial" panose="020B0604020202020204" pitchFamily="34" charset="0"/>
                  </a:rPr>
                  <a:t>. Tìm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4400">
                    <a:effectLst/>
                    <a:latin typeface="Arial" panose="020B0604020202020204" pitchFamily="34" charset="0"/>
                    <a:ea typeface="Malgun Gothic" panose="020B0503020000020004" pitchFamily="34" charset="-127"/>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4089" y="723900"/>
                <a:ext cx="16159822" cy="4283417"/>
              </a:xfrm>
              <a:prstGeom prst="rect">
                <a:avLst/>
              </a:prstGeom>
              <a:blipFill>
                <a:blip r:embed="rId2"/>
                <a:stretch>
                  <a:fillRect l="-1547" r="-1547" b="-5840"/>
                </a:stretch>
              </a:blipFill>
            </p:spPr>
            <p:txBody>
              <a:bodyPr/>
              <a:lstStyle/>
              <a:p>
                <a:r>
                  <a:rPr lang="en-US">
                    <a:noFill/>
                  </a:rPr>
                  <a:t> </a:t>
                </a:r>
              </a:p>
            </p:txBody>
          </p:sp>
        </mc:Fallback>
      </mc:AlternateContent>
      <p:sp>
        <p:nvSpPr>
          <p:cNvPr id="3" name="Rectangle 2"/>
          <p:cNvSpPr/>
          <p:nvPr/>
        </p:nvSpPr>
        <p:spPr>
          <a:xfrm>
            <a:off x="1064089" y="6239934"/>
            <a:ext cx="16159822" cy="2362200"/>
          </a:xfrm>
          <a:prstGeom prst="rect">
            <a:avLst/>
          </a:prstGeom>
          <a:solidFill>
            <a:srgbClr val="457EFD"/>
          </a:solidFill>
          <a:ln>
            <a:solidFill>
              <a:srgbClr val="457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428900" y="6990147"/>
            <a:ext cx="896399" cy="861774"/>
          </a:xfrm>
          <a:prstGeom prst="rect">
            <a:avLst/>
          </a:prstGeom>
        </p:spPr>
        <p:txBody>
          <a:bodyPr wrap="none">
            <a:spAutoFit/>
          </a:bodyPr>
          <a:lstStyle/>
          <a:p>
            <a:pPr lvl="0"/>
            <a:r>
              <a:rPr lang="en-US" sz="5000" b="1" kern="0">
                <a:solidFill>
                  <a:prstClr val="white"/>
                </a:solidFill>
                <a:latin typeface="Arial" panose="020B0604020202020204" pitchFamily="34" charset="0"/>
                <a:ea typeface="Calibri" panose="020F0502020204030204" pitchFamily="34" charset="0"/>
                <a:cs typeface="Arial" panose="020B0604020202020204" pitchFamily="34" charset="0"/>
              </a:rPr>
              <a:t>18</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80"/>
          <p:cNvSpPr/>
          <p:nvPr/>
        </p:nvSpPr>
        <p:spPr>
          <a:xfrm>
            <a:off x="362472" y="5981700"/>
            <a:ext cx="1747900" cy="1747938"/>
          </a:xfrm>
          <a:custGeom>
            <a:avLst/>
            <a:gdLst/>
            <a:ahLst/>
            <a:cxnLst/>
            <a:rect l="l" t="t" r="r" b="b"/>
            <a:pathLst>
              <a:path w="1747900" h="1747938">
                <a:moveTo>
                  <a:pt x="0" y="0"/>
                </a:moveTo>
                <a:lnTo>
                  <a:pt x="1747900" y="0"/>
                </a:lnTo>
                <a:lnTo>
                  <a:pt x="1747900" y="1747938"/>
                </a:lnTo>
                <a:lnTo>
                  <a:pt x="0" y="1747938"/>
                </a:lnTo>
                <a:lnTo>
                  <a:pt x="0" y="0"/>
                </a:lnTo>
                <a:close/>
              </a:path>
            </a:pathLst>
          </a:custGeom>
          <a:blipFill>
            <a:blip r:embed="rId3"/>
            <a:stretch>
              <a:fillRect l="-1" r="-1"/>
            </a:stretch>
          </a:blipFill>
        </p:spPr>
      </p:sp>
      <p:sp>
        <p:nvSpPr>
          <p:cNvPr id="12" name="Freeform 81"/>
          <p:cNvSpPr/>
          <p:nvPr/>
        </p:nvSpPr>
        <p:spPr>
          <a:xfrm>
            <a:off x="2209800" y="7382934"/>
            <a:ext cx="1275950" cy="1544550"/>
          </a:xfrm>
          <a:custGeom>
            <a:avLst/>
            <a:gdLst/>
            <a:ahLst/>
            <a:cxnLst/>
            <a:rect l="l" t="t" r="r" b="b"/>
            <a:pathLst>
              <a:path w="1275950" h="1544550">
                <a:moveTo>
                  <a:pt x="0" y="0"/>
                </a:moveTo>
                <a:lnTo>
                  <a:pt x="1275950" y="0"/>
                </a:lnTo>
                <a:lnTo>
                  <a:pt x="1275950" y="1544550"/>
                </a:lnTo>
                <a:lnTo>
                  <a:pt x="0" y="1544550"/>
                </a:lnTo>
                <a:lnTo>
                  <a:pt x="0" y="0"/>
                </a:lnTo>
                <a:close/>
              </a:path>
            </a:pathLst>
          </a:custGeom>
          <a:blipFill>
            <a:blip r:embed="rId4"/>
            <a:stretch>
              <a:fillRect/>
            </a:stretch>
          </a:blipFill>
        </p:spPr>
      </p:sp>
    </p:spTree>
    <p:extLst>
      <p:ext uri="{BB962C8B-B14F-4D97-AF65-F5344CB8AC3E}">
        <p14:creationId xmlns:p14="http://schemas.microsoft.com/office/powerpoint/2010/main" val="72030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064089" y="685344"/>
                <a:ext cx="16159822" cy="3293146"/>
              </a:xfrm>
              <a:prstGeom prst="rect">
                <a:avLst/>
              </a:prstGeom>
            </p:spPr>
            <p:txBody>
              <a:bodyPr wrap="square">
                <a:spAutoFit/>
              </a:bodyPr>
              <a:lstStyle/>
              <a:p>
                <a:pPr algn="just">
                  <a:lnSpc>
                    <a:spcPct val="165000"/>
                  </a:lnSpc>
                  <a:tabLst>
                    <a:tab pos="1719580" algn="l"/>
                    <a:tab pos="3262630" algn="l"/>
                    <a:tab pos="4806315" algn="l"/>
                  </a:tabLst>
                </a:pPr>
                <a:r>
                  <a:rPr lang="en-US" sz="4400" b="1">
                    <a:latin typeface="Arial" panose="020B0604020202020204" pitchFamily="34" charset="0"/>
                    <a:ea typeface="Malgun Gothic" panose="020B0503020000020004" pitchFamily="34" charset="-127"/>
                    <a:cs typeface="Arial" panose="020B0604020202020204" pitchFamily="34" charset="0"/>
                  </a:rPr>
                  <a:t>Câu 3: </a:t>
                </a:r>
                <a:r>
                  <a:rPr lang="en-US" sz="4400">
                    <a:effectLst/>
                    <a:latin typeface="Arial" panose="020B0604020202020204" pitchFamily="34" charset="0"/>
                    <a:ea typeface="Malgun Gothic" panose="020B0503020000020004" pitchFamily="34" charset="-127"/>
                    <a:cs typeface="Arial" panose="020B0604020202020204" pitchFamily="34" charset="0"/>
                  </a:rPr>
                  <a:t>Cho mặt cầu </a:t>
                </a:r>
                <a14:m>
                  <m:oMath xmlns:m="http://schemas.openxmlformats.org/officeDocument/2006/math">
                    <m:d>
                      <m:d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𝑆</m:t>
                        </m:r>
                      </m:e>
                    </m:d>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𝑧</m:t>
                        </m:r>
                      </m:e>
                      <m: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400">
                    <a:effectLst/>
                    <a:latin typeface="Arial" panose="020B0604020202020204" pitchFamily="34" charset="0"/>
                    <a:ea typeface="Malgun Gothic" panose="020B0503020000020004" pitchFamily="34" charset="-127"/>
                    <a:cs typeface="Arial" panose="020B0604020202020204" pitchFamily="34" charset="0"/>
                  </a:rPr>
                  <a:t>. Giả sử mặt phẳng tiếp xúc với mặt cầu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400">
                    <a:effectLst/>
                    <a:latin typeface="Arial" panose="020B0604020202020204" pitchFamily="34" charset="0"/>
                    <a:ea typeface="Malgun Gothic" panose="020B0503020000020004" pitchFamily="34" charset="-127"/>
                    <a:cs typeface="Arial" panose="020B0604020202020204" pitchFamily="34" charset="0"/>
                  </a:rPr>
                  <a:t> tại điểm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(3;4;3)</m:t>
                    </m:r>
                  </m:oMath>
                </a14:m>
                <a:r>
                  <a:rPr lang="en-US" sz="4400">
                    <a:effectLst/>
                    <a:latin typeface="Arial" panose="020B0604020202020204" pitchFamily="34" charset="0"/>
                    <a:ea typeface="Malgun Gothic" panose="020B0503020000020004" pitchFamily="34" charset="-127"/>
                    <a:cs typeface="Arial" panose="020B0604020202020204" pitchFamily="34" charset="0"/>
                  </a:rPr>
                  <a:t> có dạng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𝑎𝑥</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𝑏𝑦</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𝑐𝑧</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−17=0</m:t>
                    </m:r>
                  </m:oMath>
                </a14:m>
                <a:r>
                  <a:rPr lang="en-US" sz="4400">
                    <a:effectLst/>
                    <a:latin typeface="Arial" panose="020B0604020202020204" pitchFamily="34" charset="0"/>
                    <a:ea typeface="Malgun Gothic" panose="020B0503020000020004" pitchFamily="34" charset="-127"/>
                    <a:cs typeface="Arial" panose="020B0604020202020204" pitchFamily="34" charset="0"/>
                  </a:rPr>
                  <a:t>. Tính </a:t>
                </a:r>
                <a14:m>
                  <m:oMath xmlns:m="http://schemas.openxmlformats.org/officeDocument/2006/math">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44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4089" y="685344"/>
                <a:ext cx="16159822" cy="3293146"/>
              </a:xfrm>
              <a:prstGeom prst="rect">
                <a:avLst/>
              </a:prstGeom>
              <a:blipFill>
                <a:blip r:embed="rId2"/>
                <a:stretch>
                  <a:fillRect l="-1547" r="-1547" b="-7579"/>
                </a:stretch>
              </a:blipFill>
            </p:spPr>
            <p:txBody>
              <a:bodyPr/>
              <a:lstStyle/>
              <a:p>
                <a:r>
                  <a:rPr lang="en-US">
                    <a:noFill/>
                  </a:rPr>
                  <a:t> </a:t>
                </a:r>
              </a:p>
            </p:txBody>
          </p:sp>
        </mc:Fallback>
      </mc:AlternateContent>
      <p:sp>
        <p:nvSpPr>
          <p:cNvPr id="3" name="Rectangle 2"/>
          <p:cNvSpPr/>
          <p:nvPr/>
        </p:nvSpPr>
        <p:spPr>
          <a:xfrm>
            <a:off x="1064089" y="5782734"/>
            <a:ext cx="16159822" cy="2362200"/>
          </a:xfrm>
          <a:prstGeom prst="rect">
            <a:avLst/>
          </a:prstGeom>
          <a:solidFill>
            <a:srgbClr val="457EFD"/>
          </a:solidFill>
          <a:ln>
            <a:solidFill>
              <a:srgbClr val="457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695800" y="6494847"/>
            <a:ext cx="540533" cy="861774"/>
          </a:xfrm>
          <a:prstGeom prst="rect">
            <a:avLst/>
          </a:prstGeom>
        </p:spPr>
        <p:txBody>
          <a:bodyPr wrap="none">
            <a:spAutoFit/>
          </a:bodyPr>
          <a:lstStyle/>
          <a:p>
            <a:pPr lvl="0"/>
            <a:r>
              <a:rPr lang="en-US" sz="5000" b="1" kern="0">
                <a:solidFill>
                  <a:prstClr val="white"/>
                </a:solidFill>
                <a:latin typeface="Arial" panose="020B0604020202020204" pitchFamily="34" charset="0"/>
                <a:ea typeface="Calibri" panose="020F0502020204030204" pitchFamily="34" charset="0"/>
                <a:cs typeface="Arial" panose="020B0604020202020204" pitchFamily="34" charset="0"/>
              </a:rPr>
              <a:t>5</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80"/>
          <p:cNvSpPr/>
          <p:nvPr/>
        </p:nvSpPr>
        <p:spPr>
          <a:xfrm>
            <a:off x="362472" y="5524500"/>
            <a:ext cx="1747900" cy="1747938"/>
          </a:xfrm>
          <a:custGeom>
            <a:avLst/>
            <a:gdLst/>
            <a:ahLst/>
            <a:cxnLst/>
            <a:rect l="l" t="t" r="r" b="b"/>
            <a:pathLst>
              <a:path w="1747900" h="1747938">
                <a:moveTo>
                  <a:pt x="0" y="0"/>
                </a:moveTo>
                <a:lnTo>
                  <a:pt x="1747900" y="0"/>
                </a:lnTo>
                <a:lnTo>
                  <a:pt x="1747900" y="1747938"/>
                </a:lnTo>
                <a:lnTo>
                  <a:pt x="0" y="1747938"/>
                </a:lnTo>
                <a:lnTo>
                  <a:pt x="0" y="0"/>
                </a:lnTo>
                <a:close/>
              </a:path>
            </a:pathLst>
          </a:custGeom>
          <a:blipFill>
            <a:blip r:embed="rId3"/>
            <a:stretch>
              <a:fillRect l="-1" r="-1"/>
            </a:stretch>
          </a:blipFill>
        </p:spPr>
      </p:sp>
      <p:sp>
        <p:nvSpPr>
          <p:cNvPr id="12" name="Freeform 81"/>
          <p:cNvSpPr/>
          <p:nvPr/>
        </p:nvSpPr>
        <p:spPr>
          <a:xfrm>
            <a:off x="2209800" y="6925734"/>
            <a:ext cx="1275950" cy="1544550"/>
          </a:xfrm>
          <a:custGeom>
            <a:avLst/>
            <a:gdLst/>
            <a:ahLst/>
            <a:cxnLst/>
            <a:rect l="l" t="t" r="r" b="b"/>
            <a:pathLst>
              <a:path w="1275950" h="1544550">
                <a:moveTo>
                  <a:pt x="0" y="0"/>
                </a:moveTo>
                <a:lnTo>
                  <a:pt x="1275950" y="0"/>
                </a:lnTo>
                <a:lnTo>
                  <a:pt x="1275950" y="1544550"/>
                </a:lnTo>
                <a:lnTo>
                  <a:pt x="0" y="1544550"/>
                </a:lnTo>
                <a:lnTo>
                  <a:pt x="0" y="0"/>
                </a:lnTo>
                <a:close/>
              </a:path>
            </a:pathLst>
          </a:custGeom>
          <a:blipFill>
            <a:blip r:embed="rId4"/>
            <a:stretch>
              <a:fillRect/>
            </a:stretch>
          </a:blipFill>
        </p:spPr>
      </p:sp>
      <p:pic>
        <p:nvPicPr>
          <p:cNvPr id="7" name="Google Shape;184;p2"/>
          <p:cNvPicPr preferRelativeResize="0"/>
          <p:nvPr/>
        </p:nvPicPr>
        <p:blipFill rotWithShape="1">
          <a:blip r:embed="rId5">
            <a:alphaModFix/>
          </a:blip>
          <a:srcRect/>
          <a:stretch/>
        </p:blipFill>
        <p:spPr>
          <a:xfrm>
            <a:off x="14861711" y="9182100"/>
            <a:ext cx="2362200" cy="609600"/>
          </a:xfrm>
          <a:prstGeom prst="rect">
            <a:avLst/>
          </a:prstGeom>
          <a:noFill/>
          <a:ln>
            <a:noFill/>
          </a:ln>
        </p:spPr>
      </p:pic>
    </p:spTree>
    <p:extLst>
      <p:ext uri="{BB962C8B-B14F-4D97-AF65-F5344CB8AC3E}">
        <p14:creationId xmlns:p14="http://schemas.microsoft.com/office/powerpoint/2010/main" val="10645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3" name="Freeform 3"/>
          <p:cNvSpPr/>
          <p:nvPr/>
        </p:nvSpPr>
        <p:spPr>
          <a:xfrm>
            <a:off x="9111918" y="-38100"/>
            <a:ext cx="9176082" cy="10325100"/>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sp>
      <mc:AlternateContent xmlns:mc="http://schemas.openxmlformats.org/markup-compatibility/2006" xmlns:a14="http://schemas.microsoft.com/office/drawing/2010/main">
        <mc:Choice Requires="a14">
          <p:sp>
            <p:nvSpPr>
              <p:cNvPr id="8" name="Rectangle 7"/>
              <p:cNvSpPr/>
              <p:nvPr/>
            </p:nvSpPr>
            <p:spPr>
              <a:xfrm>
                <a:off x="272662" y="313924"/>
                <a:ext cx="8566538" cy="4296176"/>
              </a:xfrm>
              <a:prstGeom prst="rect">
                <a:avLst/>
              </a:prstGeom>
            </p:spPr>
            <p:txBody>
              <a:bodyPr wrap="square">
                <a:spAutoFit/>
              </a:bodyPr>
              <a:lstStyle/>
              <a:p>
                <a:pPr lvl="0" algn="just">
                  <a:lnSpc>
                    <a:spcPct val="150000"/>
                  </a:lnSpc>
                </a:pPr>
                <a:r>
                  <a:rPr kumimoji="0" lang="en-US" sz="3800" b="1" i="0" u="none" strike="noStrike" kern="1200" cap="none" spc="0" normalizeH="0" baseline="0" noProof="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Bài 5.25 (SGK-tr59). </a:t>
                </a:r>
                <a:r>
                  <a:rPr lang="vi-VN" sz="38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3800">
                    <a:solidFill>
                      <a:srgbClr val="000000"/>
                    </a:solidFill>
                    <a:ea typeface="Times New Roman" panose="02020603050405020304" pitchFamily="18" charset="0"/>
                    <a:cs typeface="Arial" panose="020B0604020202020204" pitchFamily="34" charset="0"/>
                  </a:rPr>
                  <a:t>, cho mặt cầu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3800">
                    <a:solidFill>
                      <a:srgbClr val="000000"/>
                    </a:solidFill>
                    <a:ea typeface="Times New Roman" panose="02020603050405020304" pitchFamily="18" charset="0"/>
                    <a:cs typeface="Arial" panose="020B0604020202020204" pitchFamily="34" charset="0"/>
                  </a:rPr>
                  <a:t> có phương trình</a:t>
                </a:r>
                <a:r>
                  <a:rPr lang="en-US" sz="3800">
                    <a:solidFill>
                      <a:srgbClr val="000000"/>
                    </a:solidFill>
                    <a:ea typeface="Times New Roman" panose="02020603050405020304" pitchFamily="18" charset="0"/>
                    <a:cs typeface="Arial" panose="020B0604020202020204" pitchFamily="34" charset="0"/>
                  </a:rPr>
                  <a:t> </a:t>
                </a:r>
              </a:p>
              <a:p>
                <a:pPr lvl="0" algn="just">
                  <a:lnSpc>
                    <a:spcPct val="110000"/>
                  </a:lnSpc>
                </a:pPr>
                <a14:m>
                  <m:oMathPara xmlns:m="http://schemas.openxmlformats.org/officeDocument/2006/math">
                    <m:oMathParaPr>
                      <m:jc m:val="centerGroup"/>
                    </m:oMathParaPr>
                    <m:oMath xmlns:m="http://schemas.openxmlformats.org/officeDocument/2006/math">
                      <m:sSup>
                        <m:sSupPr>
                          <m:ctrlPr>
                            <a:rPr lang="en-US" sz="3800" i="1" smtClean="0">
                              <a:solidFill>
                                <a:srgbClr val="000000"/>
                              </a:solidFill>
                              <a:latin typeface="Cambria Math" panose="02040503050406030204" pitchFamily="18" charset="0"/>
                              <a:cs typeface="Arial" panose="020B0604020202020204" pitchFamily="34" charset="0"/>
                            </a:rPr>
                          </m:ctrlPr>
                        </m:sSupPr>
                        <m:e>
                          <m:d>
                            <m:dPr>
                              <m:ctrlPr>
                                <a:rPr lang="en-US" sz="3800" i="1" smtClean="0">
                                  <a:solidFill>
                                    <a:srgbClr val="000000"/>
                                  </a:solidFill>
                                  <a:latin typeface="Cambria Math" panose="02040503050406030204" pitchFamily="18" charset="0"/>
                                  <a:cs typeface="Arial" panose="020B0604020202020204" pitchFamily="34" charset="0"/>
                                </a:rPr>
                              </m:ctrlPr>
                            </m:dPr>
                            <m:e>
                              <m:r>
                                <a:rPr lang="en-US" sz="3800" b="0" i="1" smtClean="0">
                                  <a:solidFill>
                                    <a:srgbClr val="000000"/>
                                  </a:solidFill>
                                  <a:latin typeface="Cambria Math" panose="02040503050406030204" pitchFamily="18" charset="0"/>
                                  <a:cs typeface="Arial" panose="020B0604020202020204" pitchFamily="34" charset="0"/>
                                </a:rPr>
                                <m:t>𝑥</m:t>
                              </m:r>
                              <m:r>
                                <a:rPr lang="en-US" sz="3800" b="0" i="1" smtClean="0">
                                  <a:solidFill>
                                    <a:srgbClr val="000000"/>
                                  </a:solidFill>
                                  <a:latin typeface="Cambria Math" panose="020405030504060302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r>
                                    <a:rPr lang="en-US" sz="3800" b="0" i="1" smtClean="0">
                                      <a:solidFill>
                                        <a:srgbClr val="000000"/>
                                      </a:solidFill>
                                      <a:latin typeface="Cambria Math" panose="02040503050406030204" pitchFamily="18" charset="0"/>
                                      <a:cs typeface="Arial" panose="020B0604020202020204" pitchFamily="34" charset="0"/>
                                    </a:rPr>
                                    <m:t>1</m:t>
                                  </m:r>
                                </m:num>
                                <m:den>
                                  <m:r>
                                    <a:rPr lang="en-US" sz="3800" b="0" i="1" smtClean="0">
                                      <a:solidFill>
                                        <a:srgbClr val="000000"/>
                                      </a:solidFill>
                                      <a:latin typeface="Cambria Math" panose="02040503050406030204" pitchFamily="18" charset="0"/>
                                      <a:cs typeface="Arial" panose="020B0604020202020204" pitchFamily="34" charset="0"/>
                                    </a:rPr>
                                    <m:t>2</m:t>
                                  </m:r>
                                </m:den>
                              </m:f>
                            </m:e>
                          </m:d>
                        </m:e>
                        <m:sup>
                          <m:r>
                            <a:rPr lang="en-US" sz="3800" b="0" i="1" smtClean="0">
                              <a:solidFill>
                                <a:srgbClr val="000000"/>
                              </a:solidFill>
                              <a:latin typeface="Cambria Math" panose="02040503050406030204" pitchFamily="18" charset="0"/>
                              <a:cs typeface="Arial" panose="020B0604020202020204" pitchFamily="34" charset="0"/>
                            </a:rPr>
                            <m:t>2</m:t>
                          </m:r>
                        </m:sup>
                      </m:sSup>
                      <m:r>
                        <a:rPr lang="en-US" sz="3800" b="0" i="1" smtClean="0">
                          <a:solidFill>
                            <a:srgbClr val="000000"/>
                          </a:solidFill>
                          <a:latin typeface="Cambria Math" panose="02040503050406030204" pitchFamily="18" charset="0"/>
                          <a:cs typeface="Arial" panose="020B0604020202020204" pitchFamily="34" charset="0"/>
                        </a:rPr>
                        <m:t>+</m:t>
                      </m:r>
                      <m:sSup>
                        <m:sSupPr>
                          <m:ctrlPr>
                            <a:rPr lang="en-US" sz="3800" b="0" i="1" smtClean="0">
                              <a:solidFill>
                                <a:srgbClr val="000000"/>
                              </a:solidFill>
                              <a:latin typeface="Cambria Math" panose="02040503050406030204" pitchFamily="18" charset="0"/>
                              <a:cs typeface="Arial" panose="020B0604020202020204" pitchFamily="34" charset="0"/>
                            </a:rPr>
                          </m:ctrlPr>
                        </m:sSupPr>
                        <m:e>
                          <m:d>
                            <m:dPr>
                              <m:ctrlPr>
                                <a:rPr lang="en-US" sz="3800" b="0" i="1" smtClean="0">
                                  <a:solidFill>
                                    <a:srgbClr val="000000"/>
                                  </a:solidFill>
                                  <a:latin typeface="Cambria Math" panose="02040503050406030204" pitchFamily="18" charset="0"/>
                                  <a:cs typeface="Arial" panose="020B0604020202020204" pitchFamily="34" charset="0"/>
                                </a:rPr>
                              </m:ctrlPr>
                            </m:dPr>
                            <m:e>
                              <m:r>
                                <a:rPr lang="en-US" sz="3800" b="0" i="1" smtClean="0">
                                  <a:solidFill>
                                    <a:srgbClr val="000000"/>
                                  </a:solidFill>
                                  <a:latin typeface="Cambria Math" panose="02040503050406030204" pitchFamily="18" charset="0"/>
                                  <a:cs typeface="Arial" panose="020B0604020202020204" pitchFamily="34" charset="0"/>
                                </a:rPr>
                                <m:t>𝑦</m:t>
                              </m:r>
                              <m:r>
                                <a:rPr lang="en-US" sz="3800" b="0" i="1" smtClean="0">
                                  <a:solidFill>
                                    <a:srgbClr val="000000"/>
                                  </a:solidFill>
                                  <a:latin typeface="Cambria Math" panose="02040503050406030204" pitchFamily="18" charset="0"/>
                                  <a:cs typeface="Arial" panose="020B0604020202020204" pitchFamily="34" charset="0"/>
                                </a:rPr>
                                <m:t>+1</m:t>
                              </m:r>
                            </m:e>
                          </m:d>
                        </m:e>
                        <m:sup>
                          <m:r>
                            <a:rPr lang="en-US" sz="3800" b="0" i="1" smtClean="0">
                              <a:solidFill>
                                <a:srgbClr val="000000"/>
                              </a:solidFill>
                              <a:latin typeface="Cambria Math" panose="02040503050406030204" pitchFamily="18" charset="0"/>
                              <a:cs typeface="Arial" panose="020B0604020202020204" pitchFamily="34" charset="0"/>
                            </a:rPr>
                            <m:t>2</m:t>
                          </m:r>
                        </m:sup>
                      </m:sSup>
                      <m:r>
                        <a:rPr lang="en-US" sz="3800" b="0" i="1" smtClean="0">
                          <a:solidFill>
                            <a:srgbClr val="000000"/>
                          </a:solidFill>
                          <a:latin typeface="Cambria Math" panose="02040503050406030204" pitchFamily="18" charset="0"/>
                          <a:cs typeface="Arial" panose="020B0604020202020204" pitchFamily="34" charset="0"/>
                        </a:rPr>
                        <m:t>+</m:t>
                      </m:r>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𝑧</m:t>
                          </m:r>
                        </m:e>
                        <m:sup>
                          <m:r>
                            <a:rPr lang="en-US" sz="3800" b="0" i="1" smtClean="0">
                              <a:solidFill>
                                <a:srgbClr val="000000"/>
                              </a:solidFill>
                              <a:latin typeface="Cambria Math" panose="02040503050406030204" pitchFamily="18" charset="0"/>
                              <a:cs typeface="Arial" panose="020B0604020202020204" pitchFamily="34" charset="0"/>
                            </a:rPr>
                            <m:t>2</m:t>
                          </m:r>
                        </m:sup>
                      </m:sSup>
                      <m:r>
                        <a:rPr lang="en-US" sz="3800" b="0" i="1" smtClean="0">
                          <a:solidFill>
                            <a:srgbClr val="000000"/>
                          </a:solidFill>
                          <a:latin typeface="Cambria Math" panose="02040503050406030204" pitchFamily="18" charset="0"/>
                          <a:cs typeface="Arial" panose="020B0604020202020204" pitchFamily="34" charset="0"/>
                        </a:rPr>
                        <m:t>=9</m:t>
                      </m:r>
                    </m:oMath>
                  </m:oMathPara>
                </a14:m>
                <a:endParaRPr lang="en-US" sz="38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800">
                    <a:solidFill>
                      <a:srgbClr val="000000"/>
                    </a:solidFill>
                    <a:ea typeface="Times New Roman" panose="02020603050405020304" pitchFamily="18" charset="0"/>
                    <a:cs typeface="Arial" panose="020B0604020202020204" pitchFamily="34" charset="0"/>
                  </a:rPr>
                  <a:t>Xác định tâm và bán kính của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3800">
                    <a:solidFill>
                      <a:srgbClr val="000000"/>
                    </a:solidFill>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2662" y="313924"/>
                <a:ext cx="8566538" cy="4296176"/>
              </a:xfrm>
              <a:prstGeom prst="rect">
                <a:avLst/>
              </a:prstGeom>
              <a:blipFill>
                <a:blip r:embed="rId2"/>
                <a:stretch>
                  <a:fillRect l="-2349" r="-2349" b="-22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87647" y="6851280"/>
                <a:ext cx="8358788" cy="294042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ầ</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ó </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d>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á</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k</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í</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nh</m:t>
                      </m:r>
                    </m:oMath>
                  </m:oMathPara>
                </a14:m>
                <a:endPar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7647" y="6851280"/>
                <a:ext cx="8358788" cy="2940420"/>
              </a:xfrm>
              <a:prstGeom prst="rect">
                <a:avLst/>
              </a:prstGeom>
              <a:blipFill>
                <a:blip r:embed="rId3"/>
                <a:stretch>
                  <a:fillRect b="-3734"/>
                </a:stretch>
              </a:blipFill>
            </p:spPr>
            <p:txBody>
              <a:bodyPr/>
              <a:lstStyle/>
              <a:p>
                <a:r>
                  <a:rPr lang="en-US">
                    <a:noFill/>
                  </a:rPr>
                  <a:t> </a:t>
                </a:r>
              </a:p>
            </p:txBody>
          </p:sp>
        </mc:Fallback>
      </mc:AlternateContent>
      <p:cxnSp>
        <p:nvCxnSpPr>
          <p:cNvPr id="12" name="Straight Connector 11"/>
          <p:cNvCxnSpPr/>
          <p:nvPr/>
        </p:nvCxnSpPr>
        <p:spPr>
          <a:xfrm>
            <a:off x="9127958" y="-16042"/>
            <a:ext cx="0" cy="10287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096940" y="5067300"/>
            <a:ext cx="2438400" cy="1330567"/>
            <a:chOff x="859666" y="676025"/>
            <a:chExt cx="3432866" cy="1051118"/>
          </a:xfrm>
        </p:grpSpPr>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75400"/>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9693442" y="313924"/>
                <a:ext cx="8078817" cy="3600986"/>
              </a:xfrm>
              <a:prstGeom prst="rect">
                <a:avLst/>
              </a:prstGeom>
            </p:spPr>
            <p:txBody>
              <a:bodyPr wrap="square">
                <a:spAutoFit/>
              </a:bodyPr>
              <a:lstStyle/>
              <a:p>
                <a:pPr lvl="0" algn="just">
                  <a:lnSpc>
                    <a:spcPct val="150000"/>
                  </a:lnSpc>
                </a:pPr>
                <a:r>
                  <a:rPr kumimoji="0" lang="en-US" sz="3800" b="1" i="0" u="none" strike="noStrike" kern="1200" cap="none" spc="0" normalizeH="0" baseline="0" noProof="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Bài 5.26 (SGK-tr59). </a:t>
                </a:r>
                <a:r>
                  <a:rPr lang="vi-VN" sz="38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3800">
                    <a:solidFill>
                      <a:srgbClr val="000000"/>
                    </a:solidFill>
                    <a:ea typeface="Times New Roman" panose="02020603050405020304" pitchFamily="18" charset="0"/>
                    <a:cs typeface="Arial" panose="020B0604020202020204" pitchFamily="34" charset="0"/>
                  </a:rPr>
                  <a:t>, viết phương trình của mặt cầu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3800">
                    <a:solidFill>
                      <a:srgbClr val="000000"/>
                    </a:solidFill>
                    <a:ea typeface="Times New Roman" panose="02020603050405020304" pitchFamily="18" charset="0"/>
                    <a:cs typeface="Arial" panose="020B0604020202020204" pitchFamily="34" charset="0"/>
                  </a:rPr>
                  <a:t> có tâm </a:t>
                </a:r>
                <a14:m>
                  <m:oMath xmlns:m="http://schemas.openxmlformats.org/officeDocument/2006/math">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𝐼</m:t>
                    </m:r>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0; 5) </m:t>
                    </m:r>
                  </m:oMath>
                </a14:m>
                <a:r>
                  <a:rPr lang="vi-VN" sz="3800">
                    <a:solidFill>
                      <a:srgbClr val="000000"/>
                    </a:solidFill>
                    <a:ea typeface="Times New Roman" panose="02020603050405020304" pitchFamily="18" charset="0"/>
                    <a:cs typeface="Arial" panose="020B0604020202020204" pitchFamily="34" charset="0"/>
                  </a:rPr>
                  <a:t>và bán</a:t>
                </a:r>
                <a:r>
                  <a:rPr lang="en-US" sz="3800">
                    <a:solidFill>
                      <a:srgbClr val="000000"/>
                    </a:solidFill>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kính </a:t>
                </a:r>
                <a14:m>
                  <m:oMath xmlns:m="http://schemas.openxmlformats.org/officeDocument/2006/math">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𝑅</m:t>
                    </m:r>
                    <m:r>
                      <a:rPr lang="vi-VN"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kumimoji="0" lang="en-US" sz="3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693442" y="313924"/>
                <a:ext cx="8078817" cy="3600986"/>
              </a:xfrm>
              <a:prstGeom prst="rect">
                <a:avLst/>
              </a:prstGeom>
              <a:blipFill>
                <a:blip r:embed="rId6"/>
                <a:stretch>
                  <a:fillRect l="-2491" r="-2491"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9689431" y="6672773"/>
                <a:ext cx="8082828" cy="2144177"/>
              </a:xfrm>
              <a:prstGeom prst="rect">
                <a:avLst/>
              </a:prstGeom>
            </p:spPr>
            <p:txBody>
              <a:bodyPr wrap="square">
                <a:spAutoFit/>
              </a:bodyPr>
              <a:lstStyle/>
              <a:p>
                <a:pPr>
                  <a:lnSpc>
                    <a:spcPct val="150000"/>
                  </a:lnSpc>
                  <a:spcBef>
                    <a:spcPts val="600"/>
                  </a:spcBef>
                  <a:spcAft>
                    <a:spcPts val="10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Phương trình mặt cầu là </a:t>
                </a:r>
                <a:endPar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ctr">
                  <a:lnSpc>
                    <a:spcPct val="150000"/>
                  </a:lnSpc>
                  <a:spcBef>
                    <a:spcPts val="600"/>
                  </a:spcBef>
                  <a:spcAft>
                    <a:spcPts val="1000"/>
                  </a:spcAft>
                </a:pP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9689431" y="6672773"/>
                <a:ext cx="8082828" cy="2144177"/>
              </a:xfrm>
              <a:prstGeom prst="rect">
                <a:avLst/>
              </a:prstGeom>
              <a:blipFill>
                <a:blip r:embed="rId7"/>
                <a:stretch>
                  <a:fillRect l="-2640" b="-6268"/>
                </a:stretch>
              </a:blipFill>
            </p:spPr>
            <p:txBody>
              <a:bodyPr/>
              <a:lstStyle/>
              <a:p>
                <a:r>
                  <a:rPr lang="en-US">
                    <a:noFill/>
                  </a:rPr>
                  <a:t> </a:t>
                </a:r>
              </a:p>
            </p:txBody>
          </p:sp>
        </mc:Fallback>
      </mc:AlternateContent>
      <p:grpSp>
        <p:nvGrpSpPr>
          <p:cNvPr id="22" name="Group 21"/>
          <p:cNvGrpSpPr/>
          <p:nvPr/>
        </p:nvGrpSpPr>
        <p:grpSpPr>
          <a:xfrm>
            <a:off x="12480759" y="4457700"/>
            <a:ext cx="2438400" cy="1330567"/>
            <a:chOff x="859666" y="676025"/>
            <a:chExt cx="3432866" cy="1051118"/>
          </a:xfrm>
        </p:grpSpPr>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24" name="TextBox 23"/>
            <p:cNvSpPr txBox="1"/>
            <p:nvPr/>
          </p:nvSpPr>
          <p:spPr>
            <a:xfrm>
              <a:off x="859666" y="875400"/>
              <a:ext cx="3432866" cy="49095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5938138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9F1FB"/>
        </a:solidFill>
        <a:effectLst/>
      </p:bgPr>
    </p:bg>
    <p:spTree>
      <p:nvGrpSpPr>
        <p:cNvPr id="1" name=""/>
        <p:cNvGrpSpPr/>
        <p:nvPr/>
      </p:nvGrpSpPr>
      <p:grpSpPr>
        <a:xfrm>
          <a:off x="0" y="0"/>
          <a:ext cx="0" cy="0"/>
          <a:chOff x="0" y="0"/>
          <a:chExt cx="0" cy="0"/>
        </a:xfrm>
      </p:grpSpPr>
      <p:sp>
        <p:nvSpPr>
          <p:cNvPr id="3" name="Rectangle 2"/>
          <p:cNvSpPr/>
          <p:nvPr/>
        </p:nvSpPr>
        <p:spPr>
          <a:xfrm>
            <a:off x="642258" y="631371"/>
            <a:ext cx="16992600" cy="906780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37558" y="766563"/>
                <a:ext cx="16002000" cy="3310137"/>
              </a:xfrm>
              <a:prstGeom prst="rect">
                <a:avLst/>
              </a:prstGeom>
            </p:spPr>
            <p:txBody>
              <a:bodyPr wrap="square">
                <a:spAutoFit/>
              </a:bodyPr>
              <a:lstStyle/>
              <a:p>
                <a:pPr lvl="0" algn="just">
                  <a:lnSpc>
                    <a:spcPct val="170000"/>
                  </a:lnSpc>
                  <a:spcBef>
                    <a:spcPts val="600"/>
                  </a:spcBef>
                  <a:spcAft>
                    <a:spcPts val="600"/>
                  </a:spcAft>
                </a:pPr>
                <a:r>
                  <a:rPr kumimoji="0" lang="en-US" sz="4100" b="1" i="0" u="none" strike="noStrike" kern="1200" cap="none" spc="0" normalizeH="0" baseline="0" noProof="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Bài 5.27 (SGK-tr59). </a:t>
                </a:r>
                <a:r>
                  <a:rPr lang="vi-VN" sz="41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100">
                    <a:solidFill>
                      <a:srgbClr val="000000"/>
                    </a:solidFill>
                    <a:ea typeface="Times New Roman" panose="02020603050405020304" pitchFamily="18" charset="0"/>
                    <a:cs typeface="Arial" panose="020B0604020202020204" pitchFamily="34" charset="0"/>
                  </a:rPr>
                  <a:t>, viết phương trình của mặt cầu </a:t>
                </a:r>
                <a14:m>
                  <m:oMath xmlns:m="http://schemas.openxmlformats.org/officeDocument/2006/math">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100">
                    <a:solidFill>
                      <a:srgbClr val="000000"/>
                    </a:solidFill>
                    <a:ea typeface="Times New Roman" panose="02020603050405020304" pitchFamily="18" charset="0"/>
                    <a:cs typeface="Arial" panose="020B0604020202020204" pitchFamily="34" charset="0"/>
                  </a:rPr>
                  <a:t> có tâm </a:t>
                </a:r>
                <a14:m>
                  <m:oMath xmlns:m="http://schemas.openxmlformats.org/officeDocument/2006/math">
                    <m:r>
                      <a:rPr lang="en-US" sz="41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𝐼</m:t>
                    </m:r>
                    <m:r>
                      <a:rPr lang="en-US" sz="41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3; − 1) </m:t>
                    </m:r>
                  </m:oMath>
                </a14:m>
                <a:r>
                  <a:rPr lang="vi-VN" sz="4100">
                    <a:solidFill>
                      <a:srgbClr val="000000"/>
                    </a:solidFill>
                    <a:ea typeface="Times New Roman" panose="02020603050405020304" pitchFamily="18" charset="0"/>
                    <a:cs typeface="Arial" panose="020B0604020202020204" pitchFamily="34" charset="0"/>
                  </a:rPr>
                  <a:t>và có bán</a:t>
                </a:r>
                <a:r>
                  <a:rPr lang="en-US" sz="4100">
                    <a:solidFill>
                      <a:srgbClr val="000000"/>
                    </a:solidFill>
                    <a:ea typeface="Times New Roman" panose="02020603050405020304" pitchFamily="18" charset="0"/>
                    <a:cs typeface="Arial" panose="020B0604020202020204" pitchFamily="34" charset="0"/>
                  </a:rPr>
                  <a:t> </a:t>
                </a:r>
                <a:r>
                  <a:rPr lang="vi-VN" sz="4100">
                    <a:solidFill>
                      <a:srgbClr val="000000"/>
                    </a:solidFill>
                    <a:ea typeface="Times New Roman" panose="02020603050405020304" pitchFamily="18" charset="0"/>
                    <a:cs typeface="Arial" panose="020B0604020202020204" pitchFamily="34" charset="0"/>
                  </a:rPr>
                  <a:t>kính bằng khoảng cách từ </a:t>
                </a:r>
                <a14:m>
                  <m:oMath xmlns:m="http://schemas.openxmlformats.org/officeDocument/2006/math">
                    <m:r>
                      <a:rPr lang="en-US" sz="41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𝐼</m:t>
                    </m:r>
                  </m:oMath>
                </a14:m>
                <a:r>
                  <a:rPr lang="vi-VN" sz="4100">
                    <a:solidFill>
                      <a:srgbClr val="000000"/>
                    </a:solidFill>
                    <a:ea typeface="Times New Roman" panose="02020603050405020304" pitchFamily="18" charset="0"/>
                    <a:cs typeface="Arial" panose="020B0604020202020204" pitchFamily="34" charset="0"/>
                  </a:rPr>
                  <a:t> đến mặt phẳng </a:t>
                </a:r>
                <a14:m>
                  <m:oMath xmlns:m="http://schemas.openxmlformats.org/officeDocument/2006/math">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:3</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vi-VN" sz="41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oMath>
                </a14:m>
                <a:endParaRPr lang="en-US" sz="4100">
                  <a:solidFill>
                    <a:srgbClr val="000000"/>
                  </a:solidFill>
                  <a:latin typeface="Cambria Math" panose="020405030504060302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37558" y="766563"/>
                <a:ext cx="16002000" cy="3310137"/>
              </a:xfrm>
              <a:prstGeom prst="rect">
                <a:avLst/>
              </a:prstGeom>
              <a:blipFill>
                <a:blip r:embed="rId2"/>
                <a:stretch>
                  <a:fillRect l="-1410" r="-1371" b="-257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6916400" y="8061450"/>
            <a:ext cx="1095816" cy="1690721"/>
          </a:xfrm>
          <a:prstGeom prst="rect">
            <a:avLst/>
          </a:prstGeom>
        </p:spPr>
      </p:pic>
      <p:sp>
        <p:nvSpPr>
          <p:cNvPr id="8" name="Freeform 82"/>
          <p:cNvSpPr/>
          <p:nvPr/>
        </p:nvSpPr>
        <p:spPr>
          <a:xfrm>
            <a:off x="16962150" y="3848100"/>
            <a:ext cx="1478250" cy="1436200"/>
          </a:xfrm>
          <a:custGeom>
            <a:avLst/>
            <a:gdLst/>
            <a:ahLst/>
            <a:cxnLst/>
            <a:rect l="l" t="t" r="r" b="b"/>
            <a:pathLst>
              <a:path w="1569550" h="1569550">
                <a:moveTo>
                  <a:pt x="0" y="0"/>
                </a:moveTo>
                <a:lnTo>
                  <a:pt x="1569550" y="0"/>
                </a:lnTo>
                <a:lnTo>
                  <a:pt x="1569550" y="1569550"/>
                </a:lnTo>
                <a:lnTo>
                  <a:pt x="0" y="1569550"/>
                </a:lnTo>
                <a:lnTo>
                  <a:pt x="0" y="0"/>
                </a:lnTo>
                <a:close/>
              </a:path>
            </a:pathLst>
          </a:custGeom>
          <a:blipFill>
            <a:blip r:embed="rId4"/>
            <a:stretch>
              <a:fillRect/>
            </a:stretch>
          </a:blipFill>
        </p:spPr>
      </p:sp>
      <p:sp>
        <p:nvSpPr>
          <p:cNvPr id="10" name="Freeform 82"/>
          <p:cNvSpPr/>
          <p:nvPr/>
        </p:nvSpPr>
        <p:spPr>
          <a:xfrm>
            <a:off x="336966" y="310242"/>
            <a:ext cx="762000" cy="745671"/>
          </a:xfrm>
          <a:custGeom>
            <a:avLst/>
            <a:gdLst/>
            <a:ahLst/>
            <a:cxnLst/>
            <a:rect l="l" t="t" r="r" b="b"/>
            <a:pathLst>
              <a:path w="1569550" h="1569550">
                <a:moveTo>
                  <a:pt x="0" y="0"/>
                </a:moveTo>
                <a:lnTo>
                  <a:pt x="1569550" y="0"/>
                </a:lnTo>
                <a:lnTo>
                  <a:pt x="1569550" y="1569550"/>
                </a:lnTo>
                <a:lnTo>
                  <a:pt x="0" y="1569550"/>
                </a:lnTo>
                <a:lnTo>
                  <a:pt x="0" y="0"/>
                </a:lnTo>
                <a:close/>
              </a:path>
            </a:pathLst>
          </a:custGeom>
          <a:blipFill>
            <a:blip r:embed="rId4"/>
            <a:stretch>
              <a:fillRect/>
            </a:stretch>
          </a:blipFill>
        </p:spPr>
      </p:sp>
      <p:grpSp>
        <p:nvGrpSpPr>
          <p:cNvPr id="11" name="Group 10"/>
          <p:cNvGrpSpPr/>
          <p:nvPr/>
        </p:nvGrpSpPr>
        <p:grpSpPr>
          <a:xfrm>
            <a:off x="1828800" y="4350855"/>
            <a:ext cx="3048000" cy="1449664"/>
            <a:chOff x="859666" y="676025"/>
            <a:chExt cx="3432866" cy="1051118"/>
          </a:xfrm>
        </p:grpSpPr>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75400"/>
              <a:ext cx="3432866" cy="5244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1098966" y="5524500"/>
                <a:ext cx="16002000" cy="4058740"/>
              </a:xfrm>
              <a:prstGeom prst="rect">
                <a:avLst/>
              </a:prstGeom>
            </p:spPr>
            <p:txBody>
              <a:bodyPr wrap="square">
                <a:spAutoFit/>
              </a:bodyPr>
              <a:lstStyle/>
              <a:p>
                <a:pPr>
                  <a:lnSpc>
                    <a:spcPct val="150000"/>
                  </a:lnSpc>
                  <a:spcAft>
                    <a:spcPts val="0"/>
                  </a:spcAft>
                </a:pPr>
                <a14:m>
                  <m:oMathPara xmlns:m="http://schemas.openxmlformats.org/officeDocument/2006/math">
                    <m:oMathParaPr>
                      <m:jc m:val="left"/>
                    </m:oMathParaPr>
                    <m:oMath xmlns:m="http://schemas.openxmlformats.org/officeDocument/2006/math">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á</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k</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í</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ầ</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l</m:t>
                      </m:r>
                      <m:r>
                        <m:rPr>
                          <m:nor/>
                        </m:rPr>
                        <a:rPr lang="fr-FR" sz="4100" smtClean="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41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d>
                        <m:d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d>
                        </m:e>
                      </m:d>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|3.0+2.3+1|</m:t>
                          </m:r>
                        </m:num>
                        <m:den>
                          <m:rad>
                            <m:radPr>
                              <m:degHide m:val="on"/>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fr-FR" sz="4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num>
                        <m:den>
                          <m:rad>
                            <m:radPr>
                              <m:degHide m:val="on"/>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rad>
                        </m:den>
                      </m:f>
                    </m:oMath>
                  </m:oMathPara>
                </a14:m>
                <a:endParaRPr lang="en-US" sz="4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Ph</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ươ</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ì</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ầ</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l</m:t>
                      </m:r>
                      <m:r>
                        <m:rPr>
                          <m:nor/>
                        </m:rPr>
                        <a:rPr lang="fr-FR" sz="4100">
                          <a:solidFill>
                            <a:srgbClr val="000000"/>
                          </a:solidFill>
                          <a:latin typeface="Arial" panose="020B0604020202020204" pitchFamily="34" charset="0"/>
                          <a:ea typeface="Calibri" panose="020F0502020204030204" pitchFamily="34" charset="0"/>
                          <a:cs typeface="Arial" panose="020B0604020202020204" pitchFamily="34" charset="0"/>
                        </a:rPr>
                        <m:t>à :</m:t>
                      </m:r>
                      <m:r>
                        <a:rPr lang="en-US" sz="41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49</m:t>
                          </m:r>
                        </m:num>
                        <m:den>
                          <m:r>
                            <a:rPr lang="fr-FR"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den>
                      </m:f>
                    </m:oMath>
                  </m:oMathPara>
                </a14:m>
                <a:endParaRPr lang="en-US" sz="4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98966" y="5524500"/>
                <a:ext cx="16002000" cy="405874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12044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83" name="Freeform 3"/>
          <p:cNvSpPr/>
          <p:nvPr/>
        </p:nvSpPr>
        <p:spPr>
          <a:xfrm>
            <a:off x="0" y="9029700"/>
            <a:ext cx="18288000" cy="1295400"/>
          </a:xfrm>
          <a:custGeom>
            <a:avLst/>
            <a:gdLst/>
            <a:ahLst/>
            <a:cxnLst/>
            <a:rect l="l" t="t" r="r" b="b"/>
            <a:pathLst>
              <a:path w="6546024" h="1217408">
                <a:moveTo>
                  <a:pt x="0" y="0"/>
                </a:moveTo>
                <a:lnTo>
                  <a:pt x="6546024" y="0"/>
                </a:lnTo>
                <a:lnTo>
                  <a:pt x="6546024" y="1217408"/>
                </a:lnTo>
                <a:lnTo>
                  <a:pt x="0" y="1217408"/>
                </a:lnTo>
                <a:close/>
              </a:path>
            </a:pathLst>
          </a:custGeom>
          <a:solidFill>
            <a:srgbClr val="E9F1F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76"/>
          <p:cNvSpPr/>
          <p:nvPr/>
        </p:nvSpPr>
        <p:spPr>
          <a:xfrm>
            <a:off x="16181238" y="3238500"/>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915072" y="295513"/>
                <a:ext cx="16534728" cy="3631763"/>
              </a:xfrm>
              <a:prstGeom prst="rect">
                <a:avLst/>
              </a:prstGeom>
            </p:spPr>
            <p:txBody>
              <a:bodyPr wrap="square">
                <a:spAutoFit/>
              </a:bodyPr>
              <a:lstStyle/>
              <a:p>
                <a:pPr lvl="0" algn="just">
                  <a:lnSpc>
                    <a:spcPct val="175000"/>
                  </a:lnSpc>
                  <a:spcBef>
                    <a:spcPts val="600"/>
                  </a:spcBef>
                  <a:spcAft>
                    <a:spcPts val="600"/>
                  </a:spcAft>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5.28 (SGK-tr59).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cho mặt cầu </a:t>
                </a:r>
                <a:endParaRPr lang="en-US" sz="4000">
                  <a:solidFill>
                    <a:srgbClr val="000000"/>
                  </a:solidFill>
                  <a:ea typeface="Times New Roman" panose="02020603050405020304" pitchFamily="18" charset="0"/>
                  <a:cs typeface="Arial" panose="020B0604020202020204" pitchFamily="34" charset="0"/>
                </a:endParaRPr>
              </a:p>
              <a:p>
                <a:pPr lvl="0" algn="ctr">
                  <a:lnSpc>
                    <a:spcPct val="175000"/>
                  </a:lnSpc>
                  <a:spcBef>
                    <a:spcPts val="600"/>
                  </a:spcBef>
                  <a:spcAft>
                    <a:spcPts val="600"/>
                  </a:spcAft>
                </a:pPr>
                <a14:m>
                  <m:oMath xmlns:m="http://schemas.openxmlformats.org/officeDocument/2006/math">
                    <m:d>
                      <m:dPr>
                        <m:ctrlP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e>
                    </m:d>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𝑥</m:t>
                        </m:r>
                      </m:e>
                      <m:sup>
                        <m:r>
                          <a:rPr lang="en-US" sz="4000" b="0" i="1" smtClean="0">
                            <a:solidFill>
                              <a:srgbClr val="000000"/>
                            </a:solidFill>
                            <a:latin typeface="Cambria Math" panose="02040503050406030204" pitchFamily="18" charset="0"/>
                            <a:cs typeface="Arial" panose="020B0604020202020204" pitchFamily="34" charset="0"/>
                          </a:rPr>
                          <m:t>2</m:t>
                        </m:r>
                      </m:sup>
                    </m:sSup>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vi-VN"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𝑦</m:t>
                        </m:r>
                      </m:e>
                      <m:sup>
                        <m:r>
                          <a:rPr lang="en-US" sz="4000" i="1">
                            <a:solidFill>
                              <a:srgbClr val="000000"/>
                            </a:solidFill>
                            <a:latin typeface="Cambria Math" panose="02040503050406030204" pitchFamily="18" charset="0"/>
                            <a:cs typeface="Arial" panose="020B0604020202020204" pitchFamily="34" charset="0"/>
                          </a:rPr>
                          <m:t>2</m:t>
                        </m:r>
                      </m:sup>
                    </m:sSup>
                    <m:r>
                      <a:rPr lang="en-US" sz="4000" b="0" i="1" smtClean="0">
                        <a:solidFill>
                          <a:srgbClr val="000000"/>
                        </a:solidFill>
                        <a:latin typeface="Cambria Math" panose="02040503050406030204" pitchFamily="18" charset="0"/>
                        <a:cs typeface="Arial" panose="020B0604020202020204" pitchFamily="34" charset="0"/>
                      </a:rPr>
                      <m:t>+</m:t>
                    </m:r>
                    <m:sSup>
                      <m:sSupPr>
                        <m:ctrlPr>
                          <a:rPr lang="vi-VN"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𝑧</m:t>
                        </m:r>
                      </m:e>
                      <m:sup>
                        <m:r>
                          <a:rPr lang="en-US" sz="4000" i="1">
                            <a:solidFill>
                              <a:srgbClr val="000000"/>
                            </a:solidFill>
                            <a:latin typeface="Cambria Math" panose="02040503050406030204" pitchFamily="18" charset="0"/>
                            <a:cs typeface="Arial" panose="020B0604020202020204" pitchFamily="34" charset="0"/>
                          </a:rPr>
                          <m:t>2</m:t>
                        </m:r>
                      </m:sup>
                    </m:sSup>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+8</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−18=0</m:t>
                    </m:r>
                  </m:oMath>
                </a14:m>
                <a:r>
                  <a:rPr lang="vi-VN" sz="4000">
                    <a:solidFill>
                      <a:srgbClr val="000000"/>
                    </a:solidFill>
                    <a:ea typeface="Times New Roman" panose="02020603050405020304" pitchFamily="18" charset="0"/>
                    <a:cs typeface="Arial" panose="020B0604020202020204" pitchFamily="34" charset="0"/>
                  </a:rPr>
                  <a:t>. </a:t>
                </a:r>
                <a:endParaRPr lang="en-US" sz="4000">
                  <a:solidFill>
                    <a:srgbClr val="000000"/>
                  </a:solidFill>
                  <a:ea typeface="Times New Roman" panose="02020603050405020304" pitchFamily="18" charset="0"/>
                  <a:cs typeface="Arial" panose="020B0604020202020204" pitchFamily="34" charset="0"/>
                </a:endParaRPr>
              </a:p>
              <a:p>
                <a:pPr lvl="0" algn="just">
                  <a:lnSpc>
                    <a:spcPct val="175000"/>
                  </a:lnSpc>
                  <a:spcBef>
                    <a:spcPts val="600"/>
                  </a:spcBef>
                  <a:spcAft>
                    <a:spcPts val="600"/>
                  </a:spcAft>
                </a:pPr>
                <a:r>
                  <a:rPr lang="vi-VN" sz="4000">
                    <a:solidFill>
                      <a:srgbClr val="000000"/>
                    </a:solidFill>
                    <a:ea typeface="Times New Roman" panose="02020603050405020304" pitchFamily="18" charset="0"/>
                    <a:cs typeface="Arial" panose="020B0604020202020204" pitchFamily="34" charset="0"/>
                  </a:rPr>
                  <a:t>Xác định</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tâm và bán kính của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a:solidFill>
                    <a:srgbClr val="000000"/>
                  </a:solidFill>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15072" y="295513"/>
                <a:ext cx="16534728" cy="3631763"/>
              </a:xfrm>
              <a:prstGeom prst="rect">
                <a:avLst/>
              </a:prstGeom>
              <a:blipFill>
                <a:blip r:embed="rId10"/>
                <a:stretch>
                  <a:fillRect l="-1290" b="-2013"/>
                </a:stretch>
              </a:blipFill>
            </p:spPr>
            <p:txBody>
              <a:bodyPr/>
              <a:lstStyle/>
              <a:p>
                <a:r>
                  <a:rPr lang="en-US">
                    <a:noFill/>
                  </a:rPr>
                  <a:t> </a:t>
                </a:r>
              </a:p>
            </p:txBody>
          </p:sp>
        </mc:Fallback>
      </mc:AlternateContent>
      <p:grpSp>
        <p:nvGrpSpPr>
          <p:cNvPr id="11" name="Group 10"/>
          <p:cNvGrpSpPr/>
          <p:nvPr/>
        </p:nvGrpSpPr>
        <p:grpSpPr>
          <a:xfrm>
            <a:off x="915072" y="4381500"/>
            <a:ext cx="3048000" cy="1449664"/>
            <a:chOff x="859666" y="676025"/>
            <a:chExt cx="3432866" cy="1051118"/>
          </a:xfrm>
        </p:grpSpPr>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4039272" y="5905500"/>
                <a:ext cx="11015666" cy="2442272"/>
              </a:xfrm>
              <a:prstGeom prst="rect">
                <a:avLst/>
              </a:prstGeom>
            </p:spPr>
            <p:txBody>
              <a:bodyPr wrap="square">
                <a:spAutoFit/>
              </a:bodyPr>
              <a:lstStyle/>
              <a:p>
                <a:pPr>
                  <a:lnSpc>
                    <a:spcPct val="20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Tâm của mặt cầu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(−1;1;−4)</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nSpc>
                    <a:spcPct val="20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án kính của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1+1+16+18</m:t>
                        </m:r>
                      </m:e>
                    </m:rad>
                    <m:r>
                      <a:rPr lang="fr-FR"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039272" y="5905500"/>
                <a:ext cx="11015666" cy="2442272"/>
              </a:xfrm>
              <a:prstGeom prst="rect">
                <a:avLst/>
              </a:prstGeom>
              <a:blipFill>
                <a:blip r:embed="rId13"/>
                <a:stretch>
                  <a:fillRect l="-1992" b="-10000"/>
                </a:stretch>
              </a:blipFill>
            </p:spPr>
            <p:txBody>
              <a:bodyPr/>
              <a:lstStyle/>
              <a:p>
                <a:r>
                  <a:rPr lang="en-US">
                    <a:noFill/>
                  </a:rPr>
                  <a:t> </a:t>
                </a:r>
              </a:p>
            </p:txBody>
          </p:sp>
        </mc:Fallback>
      </mc:AlternateContent>
      <p:sp>
        <p:nvSpPr>
          <p:cNvPr id="15" name="Freeform 5"/>
          <p:cNvSpPr/>
          <p:nvPr/>
        </p:nvSpPr>
        <p:spPr>
          <a:xfrm>
            <a:off x="15697200" y="8642614"/>
            <a:ext cx="2215894" cy="1309828"/>
          </a:xfrm>
          <a:custGeom>
            <a:avLst/>
            <a:gdLst/>
            <a:ahLst/>
            <a:cxnLst/>
            <a:rect l="l" t="t" r="r" b="b"/>
            <a:pathLst>
              <a:path w="4707961" h="2456700">
                <a:moveTo>
                  <a:pt x="0" y="0"/>
                </a:moveTo>
                <a:lnTo>
                  <a:pt x="4707961" y="0"/>
                </a:lnTo>
                <a:lnTo>
                  <a:pt x="4707961" y="2456700"/>
                </a:lnTo>
                <a:lnTo>
                  <a:pt x="0" y="2456700"/>
                </a:lnTo>
                <a:lnTo>
                  <a:pt x="0" y="0"/>
                </a:lnTo>
                <a:close/>
              </a:path>
            </a:pathLst>
          </a:custGeom>
          <a:blipFill>
            <a:blip r:embed="rId14"/>
            <a:stretch>
              <a:fillRect/>
            </a:stretch>
          </a:blipFill>
        </p:spPr>
      </p:sp>
    </p:spTree>
    <p:extLst>
      <p:ext uri="{BB962C8B-B14F-4D97-AF65-F5344CB8AC3E}">
        <p14:creationId xmlns:p14="http://schemas.microsoft.com/office/powerpoint/2010/main" val="27071688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74" name="Freeform 74"/>
          <p:cNvSpPr/>
          <p:nvPr/>
        </p:nvSpPr>
        <p:spPr>
          <a:xfrm>
            <a:off x="767000" y="9486900"/>
            <a:ext cx="3161912" cy="409568"/>
          </a:xfrm>
          <a:custGeom>
            <a:avLst/>
            <a:gdLst/>
            <a:ahLst/>
            <a:cxnLst/>
            <a:rect l="l" t="t" r="r" b="b"/>
            <a:pathLst>
              <a:path w="3161912" h="409568">
                <a:moveTo>
                  <a:pt x="0" y="0"/>
                </a:moveTo>
                <a:lnTo>
                  <a:pt x="3161912" y="0"/>
                </a:lnTo>
                <a:lnTo>
                  <a:pt x="3161912" y="409568"/>
                </a:lnTo>
                <a:lnTo>
                  <a:pt x="0" y="40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5" name="Group 75"/>
          <p:cNvGrpSpPr/>
          <p:nvPr/>
        </p:nvGrpSpPr>
        <p:grpSpPr>
          <a:xfrm>
            <a:off x="10728334" y="20150"/>
            <a:ext cx="7559738" cy="5123372"/>
            <a:chOff x="0" y="0"/>
            <a:chExt cx="10079651" cy="6831163"/>
          </a:xfrm>
        </p:grpSpPr>
        <p:sp>
          <p:nvSpPr>
            <p:cNvPr id="76" name="Freeform 76"/>
            <p:cNvSpPr/>
            <p:nvPr/>
          </p:nvSpPr>
          <p:spPr>
            <a:xfrm>
              <a:off x="0" y="0"/>
              <a:ext cx="10079609" cy="6830822"/>
            </a:xfrm>
            <a:custGeom>
              <a:avLst/>
              <a:gdLst/>
              <a:ahLst/>
              <a:cxnLst/>
              <a:rect l="l" t="t" r="r" b="b"/>
              <a:pathLst>
                <a:path w="10079609" h="6830822">
                  <a:moveTo>
                    <a:pt x="3118739" y="0"/>
                  </a:moveTo>
                  <a:lnTo>
                    <a:pt x="0" y="3312033"/>
                  </a:lnTo>
                  <a:lnTo>
                    <a:pt x="3645535" y="6830822"/>
                  </a:lnTo>
                  <a:lnTo>
                    <a:pt x="1007960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83" name="Group 82"/>
          <p:cNvGrpSpPr/>
          <p:nvPr/>
        </p:nvGrpSpPr>
        <p:grpSpPr>
          <a:xfrm>
            <a:off x="12469975" y="2295784"/>
            <a:ext cx="5181600" cy="6250942"/>
            <a:chOff x="12377128" y="2459373"/>
            <a:chExt cx="4867400" cy="6199998"/>
          </a:xfrm>
        </p:grpSpPr>
        <p:sp>
          <p:nvSpPr>
            <p:cNvPr id="79" name="Freeform 79"/>
            <p:cNvSpPr/>
            <p:nvPr/>
          </p:nvSpPr>
          <p:spPr>
            <a:xfrm rot="14895574">
              <a:off x="13565448" y="6168653"/>
              <a:ext cx="2490760" cy="2490676"/>
            </a:xfrm>
            <a:custGeom>
              <a:avLst/>
              <a:gdLst/>
              <a:ahLst/>
              <a:cxnLst/>
              <a:rect l="l" t="t" r="r" b="b"/>
              <a:pathLst>
                <a:path w="2490760" h="2490676">
                  <a:moveTo>
                    <a:pt x="0" y="0"/>
                  </a:moveTo>
                  <a:lnTo>
                    <a:pt x="2490760" y="0"/>
                  </a:lnTo>
                  <a:lnTo>
                    <a:pt x="2490760" y="2490676"/>
                  </a:lnTo>
                  <a:lnTo>
                    <a:pt x="0" y="2490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1" name="Freeform 81"/>
            <p:cNvSpPr/>
            <p:nvPr/>
          </p:nvSpPr>
          <p:spPr>
            <a:xfrm>
              <a:off x="12377128" y="2459373"/>
              <a:ext cx="4867400" cy="4718000"/>
            </a:xfrm>
            <a:custGeom>
              <a:avLst/>
              <a:gdLst/>
              <a:ahLst/>
              <a:cxnLst/>
              <a:rect l="l" t="t" r="r" b="b"/>
              <a:pathLst>
                <a:path w="4867400" h="4718000">
                  <a:moveTo>
                    <a:pt x="0" y="0"/>
                  </a:moveTo>
                  <a:lnTo>
                    <a:pt x="4867400" y="0"/>
                  </a:lnTo>
                  <a:lnTo>
                    <a:pt x="4867400" y="4718000"/>
                  </a:lnTo>
                  <a:lnTo>
                    <a:pt x="0" y="4718000"/>
                  </a:lnTo>
                  <a:lnTo>
                    <a:pt x="0" y="0"/>
                  </a:lnTo>
                  <a:close/>
                </a:path>
              </a:pathLst>
            </a:custGeom>
            <a:blipFill>
              <a:blip r:embed="rId7"/>
              <a:stretch>
                <a:fillRect/>
              </a:stretch>
            </a:blipFill>
          </p:spPr>
        </p:sp>
      </p:grpSp>
      <p:sp>
        <p:nvSpPr>
          <p:cNvPr id="82" name="Rectangle 81"/>
          <p:cNvSpPr/>
          <p:nvPr/>
        </p:nvSpPr>
        <p:spPr>
          <a:xfrm>
            <a:off x="1066800" y="342900"/>
            <a:ext cx="9732679" cy="774827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13500" b="1" i="0" u="none" strike="noStrike" kern="1200" cap="none" spc="0" normalizeH="0" baseline="0" noProof="0">
                <a:ln>
                  <a:noFill/>
                </a:ln>
                <a:solidFill>
                  <a:srgbClr val="52007E"/>
                </a:solidFill>
                <a:effectLst/>
                <a:uLnTx/>
                <a:uFillTx/>
                <a:latin typeface="Arial" panose="020B0604020202020204" pitchFamily="34" charset="0"/>
                <a:ea typeface="Calibri" panose="020F0502020204030204" pitchFamily="34" charset="0"/>
                <a:cs typeface="Arial" panose="020B0604020202020204" pitchFamily="34" charset="0"/>
              </a:rPr>
              <a:t>1. </a:t>
            </a:r>
          </a:p>
          <a:p>
            <a:pPr lvl="0" algn="just">
              <a:lnSpc>
                <a:spcPct val="150000"/>
              </a:lnSpc>
              <a:spcBef>
                <a:spcPts val="600"/>
              </a:spcBef>
              <a:spcAft>
                <a:spcPts val="600"/>
              </a:spcAft>
            </a:pPr>
            <a:r>
              <a:rPr lang="vi-VN" sz="9500" b="1">
                <a:solidFill>
                  <a:srgbClr val="FF3890"/>
                </a:solidFill>
                <a:ea typeface="Calibri" panose="020F0502020204030204" pitchFamily="34" charset="0"/>
                <a:cs typeface="Arial" panose="020B0604020202020204" pitchFamily="34" charset="0"/>
              </a:rPr>
              <a:t>PHƯƠNG TRÌNH MẶT CẦU</a:t>
            </a:r>
            <a:endParaRPr kumimoji="0" lang="en-US" sz="9500" b="0" i="0" u="none" strike="noStrike" kern="1200" cap="none" spc="0" normalizeH="0" baseline="0" noProof="0">
              <a:ln>
                <a:noFill/>
              </a:ln>
              <a:solidFill>
                <a:srgbClr val="FF389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4" name="Google Shape;184;p2"/>
          <p:cNvPicPr preferRelativeResize="0"/>
          <p:nvPr/>
        </p:nvPicPr>
        <p:blipFill rotWithShape="1">
          <a:blip r:embed="rId8">
            <a:alphaModFix/>
          </a:blip>
          <a:srcRect/>
          <a:stretch/>
        </p:blipFill>
        <p:spPr>
          <a:xfrm>
            <a:off x="14325600" y="9333217"/>
            <a:ext cx="2537133" cy="610883"/>
          </a:xfrm>
          <a:prstGeom prst="rect">
            <a:avLst/>
          </a:prstGeom>
          <a:noFill/>
          <a:ln>
            <a:noFill/>
          </a:ln>
        </p:spPr>
      </p:pic>
    </p:spTree>
    <p:extLst>
      <p:ext uri="{BB962C8B-B14F-4D97-AF65-F5344CB8AC3E}">
        <p14:creationId xmlns:p14="http://schemas.microsoft.com/office/powerpoint/2010/main" val="42229829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8" name="Freeform 78"/>
          <p:cNvSpPr/>
          <p:nvPr/>
        </p:nvSpPr>
        <p:spPr>
          <a:xfrm>
            <a:off x="17078400" y="8368730"/>
            <a:ext cx="1971600" cy="1875008"/>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3"/>
            <a:stretch>
              <a:fillRect/>
            </a:stretch>
          </a:blipFill>
        </p:spPr>
      </p:sp>
      <p:sp>
        <p:nvSpPr>
          <p:cNvPr id="81" name="Freeform 81"/>
          <p:cNvSpPr/>
          <p:nvPr/>
        </p:nvSpPr>
        <p:spPr>
          <a:xfrm rot="5400000">
            <a:off x="-863756" y="6362700"/>
            <a:ext cx="1934300" cy="1934300"/>
          </a:xfrm>
          <a:custGeom>
            <a:avLst/>
            <a:gdLst/>
            <a:ahLst/>
            <a:cxnLst/>
            <a:rect l="l" t="t" r="r" b="b"/>
            <a:pathLst>
              <a:path w="1934300" h="1934300">
                <a:moveTo>
                  <a:pt x="0" y="0"/>
                </a:moveTo>
                <a:lnTo>
                  <a:pt x="1934300" y="0"/>
                </a:lnTo>
                <a:lnTo>
                  <a:pt x="1934300" y="1934300"/>
                </a:lnTo>
                <a:lnTo>
                  <a:pt x="0" y="1934300"/>
                </a:lnTo>
                <a:lnTo>
                  <a:pt x="0" y="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85" name="Rectangle 84"/>
              <p:cNvSpPr/>
              <p:nvPr/>
            </p:nvSpPr>
            <p:spPr>
              <a:xfrm>
                <a:off x="669758" y="549509"/>
                <a:ext cx="16991928" cy="7946791"/>
              </a:xfrm>
              <a:prstGeom prst="rect">
                <a:avLst/>
              </a:prstGeom>
            </p:spPr>
            <p:txBody>
              <a:bodyPr wrap="square">
                <a:spAutoFit/>
              </a:bodyPr>
              <a:lstStyle/>
              <a:p>
                <a:pPr lvl="0" algn="just">
                  <a:lnSpc>
                    <a:spcPct val="160000"/>
                  </a:lnSpc>
                  <a:spcBef>
                    <a:spcPts val="600"/>
                  </a:spcBef>
                  <a:spcAft>
                    <a:spcPts val="600"/>
                  </a:spcAft>
                </a:pPr>
                <a:r>
                  <a:rPr lang="en-US" sz="4200" b="1">
                    <a:solidFill>
                      <a:srgbClr val="7030A0"/>
                    </a:solidFill>
                    <a:latin typeface="Arial" panose="020B0604020202020204" pitchFamily="34" charset="0"/>
                    <a:ea typeface="Times New Roman" panose="02020603050405020304" pitchFamily="18" charset="0"/>
                    <a:cs typeface="Arial" panose="020B0604020202020204" pitchFamily="34" charset="0"/>
                  </a:rPr>
                  <a:t>Bài 5.29 (SGK-tr59). </a:t>
                </a:r>
                <a:r>
                  <a:rPr lang="vi-VN" sz="42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200">
                    <a:solidFill>
                      <a:srgbClr val="000000"/>
                    </a:solidFill>
                    <a:ea typeface="Times New Roman" panose="02020603050405020304" pitchFamily="18" charset="0"/>
                    <a:cs typeface="Arial" panose="020B0604020202020204" pitchFamily="34" charset="0"/>
                  </a:rPr>
                  <a:t>, phương trình nào trong các phương trình sau là phương trình</a:t>
                </a:r>
                <a:r>
                  <a:rPr lang="en-US" sz="420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mặt cầu? Xác định tâm và bán kính của mặt cầu ứng với phương trình đó.</a:t>
                </a:r>
                <a:endParaRPr lang="en-US" sz="4200">
                  <a:solidFill>
                    <a:srgbClr val="000000"/>
                  </a:solidFill>
                  <a:ea typeface="Times New Roman" panose="02020603050405020304" pitchFamily="18" charset="0"/>
                  <a:cs typeface="Arial" panose="020B0604020202020204" pitchFamily="34" charset="0"/>
                </a:endParaRPr>
              </a:p>
              <a:p>
                <a:pPr marL="3594100" lvl="0" algn="just">
                  <a:lnSpc>
                    <a:spcPct val="160000"/>
                  </a:lnSpc>
                  <a:spcBef>
                    <a:spcPts val="600"/>
                  </a:spcBef>
                  <a:spcAft>
                    <a:spcPts val="6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US" sz="4200" i="1" smtClean="0">
                            <a:solidFill>
                              <a:srgbClr val="000000"/>
                            </a:solidFill>
                            <a:latin typeface="Cambria Math" panose="02040503050406030204" pitchFamily="18" charset="0"/>
                            <a:cs typeface="Arial" panose="020B0604020202020204" pitchFamily="34" charset="0"/>
                          </a:rPr>
                        </m:ctrlPr>
                      </m:sSupPr>
                      <m:e>
                        <m:r>
                          <a:rPr lang="en-US" sz="4200" b="0" i="1" smtClean="0">
                            <a:solidFill>
                              <a:srgbClr val="000000"/>
                            </a:solidFill>
                            <a:latin typeface="Cambria Math" panose="02040503050406030204" pitchFamily="18" charset="0"/>
                            <a:cs typeface="Arial" panose="020B0604020202020204" pitchFamily="34" charset="0"/>
                          </a:rPr>
                          <m:t>𝑥</m:t>
                        </m:r>
                      </m:e>
                      <m:sup>
                        <m:r>
                          <a:rPr lang="en-US" sz="4200" b="0" i="1" smtClean="0">
                            <a:solidFill>
                              <a:srgbClr val="000000"/>
                            </a:solidFill>
                            <a:latin typeface="Cambria Math" panose="02040503050406030204" pitchFamily="18" charset="0"/>
                            <a:cs typeface="Arial" panose="020B0604020202020204" pitchFamily="34" charset="0"/>
                          </a:rPr>
                          <m:t>2</m:t>
                        </m:r>
                      </m:sup>
                    </m:sSup>
                    <m:r>
                      <a:rPr lang="en-US" sz="4200" b="0" i="1" smtClean="0">
                        <a:solidFill>
                          <a:srgbClr val="000000"/>
                        </a:solidFill>
                        <a:latin typeface="Cambria Math" panose="02040503050406030204" pitchFamily="18" charset="0"/>
                        <a:cs typeface="Arial" panose="020B0604020202020204" pitchFamily="34" charset="0"/>
                      </a:rPr>
                      <m:t>+</m:t>
                    </m:r>
                    <m:sSup>
                      <m:sSupPr>
                        <m:ctrlPr>
                          <a:rPr lang="en-US" sz="4200" b="0" i="1" smtClean="0">
                            <a:solidFill>
                              <a:srgbClr val="000000"/>
                            </a:solidFill>
                            <a:latin typeface="Cambria Math" panose="02040503050406030204" pitchFamily="18" charset="0"/>
                            <a:cs typeface="Arial" panose="020B0604020202020204" pitchFamily="34" charset="0"/>
                          </a:rPr>
                        </m:ctrlPr>
                      </m:sSupPr>
                      <m:e>
                        <m:r>
                          <a:rPr lang="en-US" sz="4200" b="0" i="1" smtClean="0">
                            <a:solidFill>
                              <a:srgbClr val="000000"/>
                            </a:solidFill>
                            <a:latin typeface="Cambria Math" panose="02040503050406030204" pitchFamily="18" charset="0"/>
                            <a:cs typeface="Arial" panose="020B0604020202020204" pitchFamily="34" charset="0"/>
                          </a:rPr>
                          <m:t>𝑦</m:t>
                        </m:r>
                      </m:e>
                      <m:sup>
                        <m:r>
                          <a:rPr lang="en-US" sz="4200" b="0" i="1" smtClean="0">
                            <a:solidFill>
                              <a:srgbClr val="000000"/>
                            </a:solidFill>
                            <a:latin typeface="Cambria Math" panose="02040503050406030204" pitchFamily="18" charset="0"/>
                            <a:cs typeface="Arial" panose="020B0604020202020204" pitchFamily="34" charset="0"/>
                          </a:rPr>
                          <m:t>2</m:t>
                        </m:r>
                      </m:sup>
                    </m:sSup>
                    <m:r>
                      <a:rPr lang="en-US" sz="4200" b="0" i="1" smtClean="0">
                        <a:solidFill>
                          <a:srgbClr val="000000"/>
                        </a:solidFill>
                        <a:latin typeface="Cambria Math" panose="02040503050406030204" pitchFamily="18" charset="0"/>
                        <a:cs typeface="Arial" panose="020B0604020202020204" pitchFamily="34" charset="0"/>
                      </a:rPr>
                      <m:t>+</m:t>
                    </m:r>
                    <m:sSup>
                      <m:sSupPr>
                        <m:ctrlPr>
                          <a:rPr lang="en-US" sz="4200" b="0" i="1" smtClean="0">
                            <a:solidFill>
                              <a:srgbClr val="000000"/>
                            </a:solidFill>
                            <a:latin typeface="Cambria Math" panose="02040503050406030204" pitchFamily="18" charset="0"/>
                            <a:cs typeface="Arial" panose="020B0604020202020204" pitchFamily="34" charset="0"/>
                          </a:rPr>
                        </m:ctrlPr>
                      </m:sSupPr>
                      <m:e>
                        <m:r>
                          <a:rPr lang="en-US" sz="4200" b="0" i="1" smtClean="0">
                            <a:solidFill>
                              <a:srgbClr val="000000"/>
                            </a:solidFill>
                            <a:latin typeface="Cambria Math" panose="02040503050406030204" pitchFamily="18" charset="0"/>
                            <a:cs typeface="Arial" panose="020B0604020202020204" pitchFamily="34" charset="0"/>
                          </a:rPr>
                          <m:t>𝑧</m:t>
                        </m:r>
                      </m:e>
                      <m:sup>
                        <m:r>
                          <a:rPr lang="en-US" sz="4200" b="0" i="1" smtClean="0">
                            <a:solidFill>
                              <a:srgbClr val="000000"/>
                            </a:solidFill>
                            <a:latin typeface="Cambria Math" panose="02040503050406030204" pitchFamily="18" charset="0"/>
                            <a:cs typeface="Arial" panose="020B0604020202020204" pitchFamily="34" charset="0"/>
                          </a:rPr>
                          <m:t>2</m:t>
                        </m:r>
                      </m:sup>
                    </m:sSup>
                    <m:r>
                      <a:rPr lang="en-US" sz="4200" b="0" i="1" smtClean="0">
                        <a:solidFill>
                          <a:srgbClr val="000000"/>
                        </a:solidFill>
                        <a:latin typeface="Cambria Math" panose="02040503050406030204" pitchFamily="18" charset="0"/>
                        <a:cs typeface="Arial" panose="020B0604020202020204" pitchFamily="34" charset="0"/>
                      </a:rPr>
                      <m:t>−2</m:t>
                    </m:r>
                    <m:r>
                      <a:rPr lang="en-US" sz="4200" b="0" i="1" smtClean="0">
                        <a:solidFill>
                          <a:srgbClr val="000000"/>
                        </a:solidFill>
                        <a:latin typeface="Cambria Math" panose="02040503050406030204" pitchFamily="18" charset="0"/>
                        <a:cs typeface="Arial" panose="020B0604020202020204" pitchFamily="34" charset="0"/>
                      </a:rPr>
                      <m:t>𝑥</m:t>
                    </m:r>
                    <m:r>
                      <a:rPr lang="en-US" sz="4200" b="0" i="1" smtClean="0">
                        <a:solidFill>
                          <a:srgbClr val="000000"/>
                        </a:solidFill>
                        <a:latin typeface="Cambria Math" panose="02040503050406030204" pitchFamily="18" charset="0"/>
                        <a:cs typeface="Arial" panose="020B0604020202020204" pitchFamily="34" charset="0"/>
                      </a:rPr>
                      <m:t>−5</m:t>
                    </m:r>
                    <m:r>
                      <a:rPr lang="en-US" sz="4200" b="0" i="1" smtClean="0">
                        <a:solidFill>
                          <a:srgbClr val="000000"/>
                        </a:solidFill>
                        <a:latin typeface="Cambria Math" panose="02040503050406030204" pitchFamily="18" charset="0"/>
                        <a:cs typeface="Arial" panose="020B0604020202020204" pitchFamily="34" charset="0"/>
                      </a:rPr>
                      <m:t>𝑧</m:t>
                    </m:r>
                    <m:r>
                      <a:rPr lang="en-US" sz="4200" b="0" i="1" smtClean="0">
                        <a:solidFill>
                          <a:srgbClr val="000000"/>
                        </a:solidFill>
                        <a:latin typeface="Cambria Math" panose="02040503050406030204" pitchFamily="18" charset="0"/>
                        <a:cs typeface="Arial" panose="020B0604020202020204" pitchFamily="34" charset="0"/>
                      </a:rPr>
                      <m:t>+30=0</m:t>
                    </m:r>
                  </m:oMath>
                </a14:m>
                <a:endParaRPr lang="en-US" sz="4200" b="0">
                  <a:solidFill>
                    <a:srgbClr val="000000"/>
                  </a:solidFill>
                  <a:latin typeface="Arial" panose="020B0604020202020204" pitchFamily="34" charset="0"/>
                  <a:cs typeface="Arial" panose="020B0604020202020204" pitchFamily="34" charset="0"/>
                </a:endParaRPr>
              </a:p>
              <a:p>
                <a:pPr marL="3594100" algn="just">
                  <a:lnSpc>
                    <a:spcPct val="160000"/>
                  </a:lnSpc>
                  <a:spcBef>
                    <a:spcPts val="600"/>
                  </a:spcBef>
                  <a:spcAft>
                    <a:spcPts val="6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𝑥</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𝑦</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𝑧</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r>
                      <a:rPr lang="en-US" sz="4200" b="0" i="1" smtClean="0">
                        <a:solidFill>
                          <a:srgbClr val="000000"/>
                        </a:solidFill>
                        <a:latin typeface="Cambria Math" panose="02040503050406030204" pitchFamily="18" charset="0"/>
                        <a:cs typeface="Arial" panose="020B0604020202020204" pitchFamily="34" charset="0"/>
                      </a:rPr>
                      <m:t>4</m:t>
                    </m:r>
                    <m:r>
                      <a:rPr lang="en-US" sz="4200" i="1">
                        <a:solidFill>
                          <a:srgbClr val="000000"/>
                        </a:solidFill>
                        <a:latin typeface="Cambria Math" panose="02040503050406030204" pitchFamily="18" charset="0"/>
                        <a:cs typeface="Arial" panose="020B0604020202020204" pitchFamily="34" charset="0"/>
                      </a:rPr>
                      <m:t>𝑥</m:t>
                    </m:r>
                    <m:r>
                      <a:rPr lang="en-US" sz="4200" b="0" i="1" smtClean="0">
                        <a:solidFill>
                          <a:srgbClr val="000000"/>
                        </a:solidFill>
                        <a:latin typeface="Cambria Math" panose="02040503050406030204" pitchFamily="18" charset="0"/>
                        <a:cs typeface="Arial" panose="020B0604020202020204" pitchFamily="34" charset="0"/>
                      </a:rPr>
                      <m:t>+2</m:t>
                    </m:r>
                    <m:r>
                      <a:rPr lang="en-US" sz="4200" b="0" i="1" smtClean="0">
                        <a:solidFill>
                          <a:srgbClr val="000000"/>
                        </a:solidFill>
                        <a:latin typeface="Cambria Math" panose="02040503050406030204" pitchFamily="18" charset="0"/>
                        <a:cs typeface="Arial" panose="020B0604020202020204" pitchFamily="34" charset="0"/>
                      </a:rPr>
                      <m:t>𝑦</m:t>
                    </m:r>
                    <m:r>
                      <a:rPr lang="en-US" sz="4200" i="1">
                        <a:solidFill>
                          <a:srgbClr val="000000"/>
                        </a:solidFill>
                        <a:latin typeface="Cambria Math" panose="02040503050406030204" pitchFamily="18" charset="0"/>
                        <a:cs typeface="Arial" panose="020B0604020202020204" pitchFamily="34" charset="0"/>
                      </a:rPr>
                      <m:t>−</m:t>
                    </m:r>
                    <m:r>
                      <a:rPr lang="en-US" sz="4200" b="0" i="1" smtClean="0">
                        <a:solidFill>
                          <a:srgbClr val="000000"/>
                        </a:solidFill>
                        <a:latin typeface="Cambria Math" panose="02040503050406030204" pitchFamily="18" charset="0"/>
                        <a:cs typeface="Arial" panose="020B0604020202020204" pitchFamily="34" charset="0"/>
                      </a:rPr>
                      <m:t>2</m:t>
                    </m:r>
                    <m:r>
                      <a:rPr lang="en-US" sz="4200" i="1">
                        <a:solidFill>
                          <a:srgbClr val="000000"/>
                        </a:solidFill>
                        <a:latin typeface="Cambria Math" panose="02040503050406030204" pitchFamily="18" charset="0"/>
                        <a:cs typeface="Arial" panose="020B0604020202020204" pitchFamily="34" charset="0"/>
                      </a:rPr>
                      <m:t>𝑧</m:t>
                    </m:r>
                    <m:r>
                      <a:rPr lang="en-US" sz="4200" i="1">
                        <a:solidFill>
                          <a:srgbClr val="000000"/>
                        </a:solidFill>
                        <a:latin typeface="Cambria Math" panose="02040503050406030204" pitchFamily="18" charset="0"/>
                        <a:cs typeface="Arial" panose="020B0604020202020204" pitchFamily="34" charset="0"/>
                      </a:rPr>
                      <m:t>=0</m:t>
                    </m:r>
                  </m:oMath>
                </a14:m>
                <a:endParaRPr lang="en-US" sz="4200">
                  <a:solidFill>
                    <a:srgbClr val="000000"/>
                  </a:solidFill>
                  <a:latin typeface="Arial" panose="020B0604020202020204" pitchFamily="34" charset="0"/>
                  <a:cs typeface="Arial" panose="020B0604020202020204" pitchFamily="34" charset="0"/>
                </a:endParaRPr>
              </a:p>
              <a:p>
                <a:pPr marL="3594100" algn="just">
                  <a:lnSpc>
                    <a:spcPct val="160000"/>
                  </a:lnSpc>
                  <a:spcBef>
                    <a:spcPts val="600"/>
                  </a:spcBef>
                  <a:spcAft>
                    <a:spcPts val="6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𝑥</m:t>
                        </m:r>
                      </m:e>
                      <m:sup>
                        <m:r>
                          <a:rPr lang="en-US" sz="4200" b="0" i="1" smtClean="0">
                            <a:solidFill>
                              <a:srgbClr val="000000"/>
                            </a:solidFill>
                            <a:latin typeface="Cambria Math" panose="02040503050406030204" pitchFamily="18" charset="0"/>
                            <a:cs typeface="Arial" panose="020B0604020202020204" pitchFamily="34" charset="0"/>
                          </a:rPr>
                          <m:t>3</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𝑦</m:t>
                        </m:r>
                      </m:e>
                      <m:sup>
                        <m:r>
                          <a:rPr lang="en-US" sz="4200" b="0" i="1" smtClean="0">
                            <a:solidFill>
                              <a:srgbClr val="000000"/>
                            </a:solidFill>
                            <a:latin typeface="Cambria Math" panose="02040503050406030204" pitchFamily="18" charset="0"/>
                            <a:cs typeface="Arial" panose="020B0604020202020204" pitchFamily="34" charset="0"/>
                          </a:rPr>
                          <m:t>3</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𝑧</m:t>
                        </m:r>
                      </m:e>
                      <m:sup>
                        <m:r>
                          <a:rPr lang="en-US" sz="4200" b="0" i="1" smtClean="0">
                            <a:solidFill>
                              <a:srgbClr val="000000"/>
                            </a:solidFill>
                            <a:latin typeface="Cambria Math" panose="02040503050406030204" pitchFamily="18" charset="0"/>
                            <a:cs typeface="Arial" panose="020B0604020202020204" pitchFamily="34" charset="0"/>
                          </a:rPr>
                          <m:t>3</m:t>
                        </m:r>
                      </m:sup>
                    </m:sSup>
                    <m:r>
                      <a:rPr lang="en-US" sz="4200" i="1">
                        <a:solidFill>
                          <a:srgbClr val="000000"/>
                        </a:solidFill>
                        <a:latin typeface="Cambria Math" panose="02040503050406030204" pitchFamily="18" charset="0"/>
                        <a:cs typeface="Arial" panose="020B0604020202020204" pitchFamily="34" charset="0"/>
                      </a:rPr>
                      <m:t>−2</m:t>
                    </m:r>
                    <m:r>
                      <a:rPr lang="en-US" sz="4200" i="1">
                        <a:solidFill>
                          <a:srgbClr val="000000"/>
                        </a:solidFill>
                        <a:latin typeface="Cambria Math" panose="02040503050406030204" pitchFamily="18" charset="0"/>
                        <a:cs typeface="Arial" panose="020B0604020202020204" pitchFamily="34" charset="0"/>
                      </a:rPr>
                      <m:t>𝑥</m:t>
                    </m:r>
                    <m:r>
                      <a:rPr lang="en-US" sz="4200" b="0" i="1" smtClean="0">
                        <a:solidFill>
                          <a:srgbClr val="000000"/>
                        </a:solidFill>
                        <a:latin typeface="Cambria Math" panose="02040503050406030204" pitchFamily="18" charset="0"/>
                        <a:cs typeface="Arial" panose="020B0604020202020204" pitchFamily="34" charset="0"/>
                      </a:rPr>
                      <m:t>+6</m:t>
                    </m:r>
                    <m:r>
                      <a:rPr lang="en-US" sz="4200" b="0" i="1" smtClean="0">
                        <a:solidFill>
                          <a:srgbClr val="000000"/>
                        </a:solidFill>
                        <a:latin typeface="Cambria Math" panose="02040503050406030204" pitchFamily="18" charset="0"/>
                        <a:cs typeface="Arial" panose="020B0604020202020204" pitchFamily="34" charset="0"/>
                      </a:rPr>
                      <m:t>𝑦</m:t>
                    </m:r>
                    <m:r>
                      <a:rPr lang="en-US" sz="4200" i="1">
                        <a:solidFill>
                          <a:srgbClr val="000000"/>
                        </a:solidFill>
                        <a:latin typeface="Cambria Math" panose="02040503050406030204" pitchFamily="18" charset="0"/>
                        <a:cs typeface="Arial" panose="020B0604020202020204" pitchFamily="34" charset="0"/>
                      </a:rPr>
                      <m:t>−</m:t>
                    </m:r>
                    <m:r>
                      <a:rPr lang="en-US" sz="4200" b="0" i="1" smtClean="0">
                        <a:solidFill>
                          <a:srgbClr val="000000"/>
                        </a:solidFill>
                        <a:latin typeface="Cambria Math" panose="02040503050406030204" pitchFamily="18" charset="0"/>
                        <a:cs typeface="Arial" panose="020B0604020202020204" pitchFamily="34" charset="0"/>
                      </a:rPr>
                      <m:t>9</m:t>
                    </m:r>
                    <m:r>
                      <a:rPr lang="en-US" sz="4200" i="1">
                        <a:solidFill>
                          <a:srgbClr val="000000"/>
                        </a:solidFill>
                        <a:latin typeface="Cambria Math" panose="02040503050406030204" pitchFamily="18" charset="0"/>
                        <a:cs typeface="Arial" panose="020B0604020202020204" pitchFamily="34" charset="0"/>
                      </a:rPr>
                      <m:t>𝑧</m:t>
                    </m:r>
                    <m:r>
                      <a:rPr lang="en-US" sz="4200" b="0" i="1" smtClean="0">
                        <a:solidFill>
                          <a:srgbClr val="000000"/>
                        </a:solidFill>
                        <a:latin typeface="Cambria Math" panose="02040503050406030204" pitchFamily="18" charset="0"/>
                        <a:cs typeface="Arial" panose="020B0604020202020204" pitchFamily="34" charset="0"/>
                      </a:rPr>
                      <m:t>−1</m:t>
                    </m:r>
                    <m:r>
                      <a:rPr lang="en-US" sz="4200" i="1">
                        <a:solidFill>
                          <a:srgbClr val="000000"/>
                        </a:solidFill>
                        <a:latin typeface="Cambria Math" panose="02040503050406030204" pitchFamily="18" charset="0"/>
                        <a:cs typeface="Arial" panose="020B0604020202020204" pitchFamily="34" charset="0"/>
                      </a:rPr>
                      <m:t>0=0</m:t>
                    </m:r>
                  </m:oMath>
                </a14:m>
                <a:endParaRPr lang="en-US" sz="4200">
                  <a:solidFill>
                    <a:srgbClr val="000000"/>
                  </a:solidFill>
                  <a:latin typeface="Arial" panose="020B0604020202020204" pitchFamily="34" charset="0"/>
                  <a:cs typeface="Arial" panose="020B0604020202020204" pitchFamily="34" charset="0"/>
                </a:endParaRPr>
              </a:p>
              <a:p>
                <a:pPr marL="3594100" algn="just">
                  <a:lnSpc>
                    <a:spcPct val="160000"/>
                  </a:lnSpc>
                  <a:spcBef>
                    <a:spcPts val="600"/>
                  </a:spcBef>
                  <a:spcAft>
                    <a:spcPts val="6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𝑥</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𝑦</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sSup>
                      <m:sSupPr>
                        <m:ctrlPr>
                          <a:rPr lang="en-US" sz="4200" i="1">
                            <a:solidFill>
                              <a:srgbClr val="000000"/>
                            </a:solidFill>
                            <a:latin typeface="Cambria Math" panose="02040503050406030204" pitchFamily="18" charset="0"/>
                            <a:cs typeface="Arial" panose="020B0604020202020204" pitchFamily="34" charset="0"/>
                          </a:rPr>
                        </m:ctrlPr>
                      </m:sSupPr>
                      <m:e>
                        <m:r>
                          <a:rPr lang="en-US" sz="4200" i="1">
                            <a:solidFill>
                              <a:srgbClr val="000000"/>
                            </a:solidFill>
                            <a:latin typeface="Cambria Math" panose="02040503050406030204" pitchFamily="18" charset="0"/>
                            <a:cs typeface="Arial" panose="020B0604020202020204" pitchFamily="34" charset="0"/>
                          </a:rPr>
                          <m:t>𝑧</m:t>
                        </m:r>
                      </m:e>
                      <m:sup>
                        <m:r>
                          <a:rPr lang="en-US" sz="4200" i="1">
                            <a:solidFill>
                              <a:srgbClr val="000000"/>
                            </a:solidFill>
                            <a:latin typeface="Cambria Math" panose="02040503050406030204" pitchFamily="18" charset="0"/>
                            <a:cs typeface="Arial" panose="020B0604020202020204" pitchFamily="34" charset="0"/>
                          </a:rPr>
                          <m:t>2</m:t>
                        </m:r>
                      </m:sup>
                    </m:sSup>
                    <m:r>
                      <a:rPr lang="en-US" sz="4200" i="1">
                        <a:solidFill>
                          <a:srgbClr val="000000"/>
                        </a:solidFill>
                        <a:latin typeface="Cambria Math" panose="02040503050406030204" pitchFamily="18" charset="0"/>
                        <a:cs typeface="Arial" panose="020B0604020202020204" pitchFamily="34" charset="0"/>
                      </a:rPr>
                      <m:t>+</m:t>
                    </m:r>
                    <m:r>
                      <a:rPr lang="en-US" sz="4200" b="0" i="1" smtClean="0">
                        <a:solidFill>
                          <a:srgbClr val="000000"/>
                        </a:solidFill>
                        <a:latin typeface="Cambria Math" panose="02040503050406030204" pitchFamily="18" charset="0"/>
                        <a:cs typeface="Arial" panose="020B0604020202020204" pitchFamily="34" charset="0"/>
                      </a:rPr>
                      <m:t>5</m:t>
                    </m:r>
                    <m:r>
                      <a:rPr lang="en-US" sz="4200" i="1">
                        <a:solidFill>
                          <a:srgbClr val="000000"/>
                        </a:solidFill>
                        <a:latin typeface="Cambria Math" panose="02040503050406030204" pitchFamily="18" charset="0"/>
                        <a:cs typeface="Arial" panose="020B0604020202020204" pitchFamily="34" charset="0"/>
                      </a:rPr>
                      <m:t>=0</m:t>
                    </m:r>
                  </m:oMath>
                </a14:m>
                <a:endParaRPr lang="en-US" sz="4200">
                  <a:solidFill>
                    <a:srgbClr val="000000"/>
                  </a:solidFill>
                  <a:latin typeface="Arial" panose="020B0604020202020204" pitchFamily="34" charset="0"/>
                  <a:cs typeface="Arial" panose="020B0604020202020204" pitchFamily="34"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669758" y="549509"/>
                <a:ext cx="16991928" cy="7946791"/>
              </a:xfrm>
              <a:prstGeom prst="rect">
                <a:avLst/>
              </a:prstGeom>
              <a:blipFill>
                <a:blip r:embed="rId5"/>
                <a:stretch>
                  <a:fillRect l="-1399" r="-1363" b="-844"/>
                </a:stretch>
              </a:blipFill>
            </p:spPr>
            <p:txBody>
              <a:bodyPr/>
              <a:lstStyle/>
              <a:p>
                <a:r>
                  <a:rPr lang="en-US">
                    <a:noFill/>
                  </a:rPr>
                  <a:t> </a:t>
                </a:r>
              </a:p>
            </p:txBody>
          </p:sp>
        </mc:Fallback>
      </mc:AlternateContent>
      <p:pic>
        <p:nvPicPr>
          <p:cNvPr id="11" name="Google Shape;184;p2"/>
          <p:cNvPicPr preferRelativeResize="0"/>
          <p:nvPr/>
        </p:nvPicPr>
        <p:blipFill rotWithShape="1">
          <a:blip r:embed="rId6">
            <a:alphaModFix/>
          </a:blip>
          <a:srcRect/>
          <a:stretch/>
        </p:blipFill>
        <p:spPr>
          <a:xfrm>
            <a:off x="14401800" y="9334500"/>
            <a:ext cx="2438400" cy="581334"/>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87" name="Group 86"/>
          <p:cNvGrpSpPr/>
          <p:nvPr/>
        </p:nvGrpSpPr>
        <p:grpSpPr>
          <a:xfrm>
            <a:off x="304800" y="495300"/>
            <a:ext cx="3048000" cy="1449664"/>
            <a:chOff x="859666" y="676025"/>
            <a:chExt cx="3432866" cy="1051118"/>
          </a:xfrm>
        </p:grpSpPr>
        <p:pic>
          <p:nvPicPr>
            <p:cNvPr id="88" name="Picture 8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9" name="TextBox 88"/>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0" name="Rectangle 89"/>
              <p:cNvSpPr/>
              <p:nvPr/>
            </p:nvSpPr>
            <p:spPr>
              <a:xfrm>
                <a:off x="2286000" y="1714500"/>
                <a:ext cx="13868400" cy="7701852"/>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ó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ì</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−30&lt;0</m:t>
                      </m:r>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ê</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ph</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ươ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ì</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nh</m:t>
                      </m:r>
                    </m:oMath>
                  </m:oMathPara>
                </a14:m>
                <a:endPar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đã cho không phải là phương trình mặt cầu.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=6&gt;0</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nên phương trình đã cho là phương trình mặt cầu có tâm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(2;−1;1)</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bán kính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rad>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0" name="Rectangle 89"/>
              <p:cNvSpPr>
                <a:spLocks noRot="1" noChangeAspect="1" noMove="1" noResize="1" noEditPoints="1" noAdjustHandles="1" noChangeArrowheads="1" noChangeShapeType="1" noTextEdit="1"/>
              </p:cNvSpPr>
              <p:nvPr/>
            </p:nvSpPr>
            <p:spPr>
              <a:xfrm>
                <a:off x="2286000" y="1714500"/>
                <a:ext cx="13868400" cy="7701852"/>
              </a:xfrm>
              <a:prstGeom prst="rect">
                <a:avLst/>
              </a:prstGeom>
              <a:blipFill>
                <a:blip r:embed="rId5"/>
                <a:stretch>
                  <a:fillRect l="-1538" r="-1538" b="-2373"/>
                </a:stretch>
              </a:blipFill>
            </p:spPr>
            <p:txBody>
              <a:bodyPr/>
              <a:lstStyle/>
              <a:p>
                <a:r>
                  <a:rPr lang="en-US">
                    <a:noFill/>
                  </a:rPr>
                  <a:t> </a:t>
                </a:r>
              </a:p>
            </p:txBody>
          </p:sp>
        </mc:Fallback>
      </mc:AlternateContent>
      <p:sp>
        <p:nvSpPr>
          <p:cNvPr id="10" name="Freeform 81"/>
          <p:cNvSpPr/>
          <p:nvPr/>
        </p:nvSpPr>
        <p:spPr>
          <a:xfrm rot="5400000">
            <a:off x="-863756" y="6362700"/>
            <a:ext cx="1934300" cy="1934300"/>
          </a:xfrm>
          <a:custGeom>
            <a:avLst/>
            <a:gdLst/>
            <a:ahLst/>
            <a:cxnLst/>
            <a:rect l="l" t="t" r="r" b="b"/>
            <a:pathLst>
              <a:path w="1934300" h="1934300">
                <a:moveTo>
                  <a:pt x="0" y="0"/>
                </a:moveTo>
                <a:lnTo>
                  <a:pt x="1934300" y="0"/>
                </a:lnTo>
                <a:lnTo>
                  <a:pt x="1934300" y="1934300"/>
                </a:lnTo>
                <a:lnTo>
                  <a:pt x="0" y="1934300"/>
                </a:lnTo>
                <a:lnTo>
                  <a:pt x="0" y="0"/>
                </a:lnTo>
                <a:close/>
              </a:path>
            </a:pathLst>
          </a:custGeom>
          <a:blipFill>
            <a:blip r:embed="rId6"/>
            <a:stretch>
              <a:fillRect/>
            </a:stretch>
          </a:blipFill>
        </p:spPr>
      </p:sp>
      <p:sp>
        <p:nvSpPr>
          <p:cNvPr id="11" name="Freeform 78"/>
          <p:cNvSpPr/>
          <p:nvPr/>
        </p:nvSpPr>
        <p:spPr>
          <a:xfrm>
            <a:off x="17078400" y="8368730"/>
            <a:ext cx="1971600" cy="1875008"/>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7"/>
            <a:stretch>
              <a:fillRect/>
            </a:stretch>
          </a:blipFill>
        </p:spPr>
      </p:sp>
    </p:spTree>
    <p:extLst>
      <p:ext uri="{BB962C8B-B14F-4D97-AF65-F5344CB8AC3E}">
        <p14:creationId xmlns:p14="http://schemas.microsoft.com/office/powerpoint/2010/main" val="123444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Effect transition="in" filter="fade">
                                      <p:cBhvr>
                                        <p:cTn id="12" dur="500"/>
                                        <p:tgtEl>
                                          <p:spTgt spid="9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0">
                                            <p:txEl>
                                              <p:pRg st="2" end="2"/>
                                            </p:txEl>
                                          </p:spTgt>
                                        </p:tgtEl>
                                        <p:attrNameLst>
                                          <p:attrName>style.visibility</p:attrName>
                                        </p:attrNameLst>
                                      </p:cBhvr>
                                      <p:to>
                                        <p:strVal val="visible"/>
                                      </p:to>
                                    </p:set>
                                    <p:animEffect transition="in" filter="fade">
                                      <p:cBhvr>
                                        <p:cTn id="15" dur="500"/>
                                        <p:tgtEl>
                                          <p:spTgt spid="9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0">
                                            <p:txEl>
                                              <p:pRg st="3" end="3"/>
                                            </p:txEl>
                                          </p:spTgt>
                                        </p:tgtEl>
                                        <p:attrNameLst>
                                          <p:attrName>style.visibility</p:attrName>
                                        </p:attrNameLst>
                                      </p:cBhvr>
                                      <p:to>
                                        <p:strVal val="visible"/>
                                      </p:to>
                                    </p:set>
                                    <p:animEffect transition="in" filter="randombar(horizontal)">
                                      <p:cBhvr>
                                        <p:cTn id="20" dur="500"/>
                                        <p:tgtEl>
                                          <p:spTgt spid="9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0">
                                            <p:txEl>
                                              <p:pRg st="4" end="4"/>
                                            </p:txEl>
                                          </p:spTgt>
                                        </p:tgtEl>
                                        <p:attrNameLst>
                                          <p:attrName>style.visibility</p:attrName>
                                        </p:attrNameLst>
                                      </p:cBhvr>
                                      <p:to>
                                        <p:strVal val="visible"/>
                                      </p:to>
                                    </p:set>
                                    <p:animEffect transition="in" filter="randombar(horizontal)">
                                      <p:cBhvr>
                                        <p:cTn id="25" dur="500"/>
                                        <p:tgtEl>
                                          <p:spTgt spid="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87" name="Group 86"/>
          <p:cNvGrpSpPr/>
          <p:nvPr/>
        </p:nvGrpSpPr>
        <p:grpSpPr>
          <a:xfrm>
            <a:off x="304800" y="495300"/>
            <a:ext cx="3048000" cy="1449664"/>
            <a:chOff x="859666" y="676025"/>
            <a:chExt cx="3432866" cy="1051118"/>
          </a:xfrm>
        </p:grpSpPr>
        <p:pic>
          <p:nvPicPr>
            <p:cNvPr id="88" name="Picture 8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9" name="TextBox 88"/>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90" name="Rectangle 89"/>
          <p:cNvSpPr/>
          <p:nvPr/>
        </p:nvSpPr>
        <p:spPr>
          <a:xfrm>
            <a:off x="1981200" y="2271293"/>
            <a:ext cx="14792400" cy="2185214"/>
          </a:xfrm>
          <a:prstGeom prst="rect">
            <a:avLst/>
          </a:prstGeom>
        </p:spPr>
        <p:txBody>
          <a:bodyPr wrap="square">
            <a:spAutoFit/>
          </a:bodyPr>
          <a:lstStyle/>
          <a:p>
            <a:pPr algn="just">
              <a:lnSpc>
                <a:spcPct val="170000"/>
              </a:lnSpc>
              <a:spcBef>
                <a:spcPts val="1200"/>
              </a:spcBef>
              <a:spcAft>
                <a:spcPts val="12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 Phương trình đã cho là phương trình bậc 3 nên phương trình đó không phải là phương trình mặt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81"/>
          <p:cNvSpPr/>
          <p:nvPr/>
        </p:nvSpPr>
        <p:spPr>
          <a:xfrm rot="5400000">
            <a:off x="-863756" y="6362700"/>
            <a:ext cx="1934300" cy="1934300"/>
          </a:xfrm>
          <a:custGeom>
            <a:avLst/>
            <a:gdLst/>
            <a:ahLst/>
            <a:cxnLst/>
            <a:rect l="l" t="t" r="r" b="b"/>
            <a:pathLst>
              <a:path w="1934300" h="1934300">
                <a:moveTo>
                  <a:pt x="0" y="0"/>
                </a:moveTo>
                <a:lnTo>
                  <a:pt x="1934300" y="0"/>
                </a:lnTo>
                <a:lnTo>
                  <a:pt x="1934300" y="1934300"/>
                </a:lnTo>
                <a:lnTo>
                  <a:pt x="0" y="1934300"/>
                </a:lnTo>
                <a:lnTo>
                  <a:pt x="0" y="0"/>
                </a:lnTo>
                <a:close/>
              </a:path>
            </a:pathLst>
          </a:custGeom>
          <a:blipFill>
            <a:blip r:embed="rId5"/>
            <a:stretch>
              <a:fillRect/>
            </a:stretch>
          </a:blipFill>
        </p:spPr>
      </p:sp>
      <p:sp>
        <p:nvSpPr>
          <p:cNvPr id="11" name="Freeform 78"/>
          <p:cNvSpPr/>
          <p:nvPr/>
        </p:nvSpPr>
        <p:spPr>
          <a:xfrm>
            <a:off x="17078400" y="8368730"/>
            <a:ext cx="1971600" cy="1875008"/>
          </a:xfrm>
          <a:custGeom>
            <a:avLst/>
            <a:gdLst/>
            <a:ahLst/>
            <a:cxnLst/>
            <a:rect l="l" t="t" r="r" b="b"/>
            <a:pathLst>
              <a:path w="1971600" h="1875008">
                <a:moveTo>
                  <a:pt x="0" y="0"/>
                </a:moveTo>
                <a:lnTo>
                  <a:pt x="1971600" y="0"/>
                </a:lnTo>
                <a:lnTo>
                  <a:pt x="1971600" y="1875008"/>
                </a:lnTo>
                <a:lnTo>
                  <a:pt x="0" y="1875008"/>
                </a:lnTo>
                <a:lnTo>
                  <a:pt x="0" y="0"/>
                </a:lnTo>
                <a:close/>
              </a:path>
            </a:pathLst>
          </a:custGeom>
          <a:blipFill>
            <a:blip r:embed="rId6"/>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1981200" y="4922272"/>
                <a:ext cx="14792400" cy="3231654"/>
              </a:xfrm>
              <a:prstGeom prst="rect">
                <a:avLst/>
              </a:prstGeom>
            </p:spPr>
            <p:txBody>
              <a:bodyPr wrap="square">
                <a:spAutoFit/>
              </a:bodyPr>
              <a:lstStyle/>
              <a:p>
                <a:pPr lvl="0" algn="just">
                  <a:lnSpc>
                    <a:spcPct val="17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d) Ta có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 </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7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=−5&lt;0</m:t>
                    </m:r>
                  </m:oMath>
                </a14:m>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nên phương trình đã cho không phải là phương trình mặt cầu.</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81200" y="4922272"/>
                <a:ext cx="14792400" cy="3231654"/>
              </a:xfrm>
              <a:prstGeom prst="rect">
                <a:avLst/>
              </a:prstGeom>
              <a:blipFill>
                <a:blip r:embed="rId7"/>
                <a:stretch>
                  <a:fillRect l="-1442" r="-1401" b="-2637"/>
                </a:stretch>
              </a:blipFill>
            </p:spPr>
            <p:txBody>
              <a:bodyPr/>
              <a:lstStyle/>
              <a:p>
                <a:r>
                  <a:rPr lang="en-US">
                    <a:noFill/>
                  </a:rPr>
                  <a:t> </a:t>
                </a:r>
              </a:p>
            </p:txBody>
          </p:sp>
        </mc:Fallback>
      </mc:AlternateContent>
    </p:spTree>
    <p:extLst>
      <p:ext uri="{BB962C8B-B14F-4D97-AF65-F5344CB8AC3E}">
        <p14:creationId xmlns:p14="http://schemas.microsoft.com/office/powerpoint/2010/main" val="384565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wipe(left)">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88" name="Freeform 88"/>
          <p:cNvSpPr/>
          <p:nvPr/>
        </p:nvSpPr>
        <p:spPr>
          <a:xfrm>
            <a:off x="11264174" y="6994382"/>
            <a:ext cx="1849802" cy="1629756"/>
          </a:xfrm>
          <a:custGeom>
            <a:avLst/>
            <a:gdLst/>
            <a:ahLst/>
            <a:cxnLst/>
            <a:rect l="l" t="t" r="r" b="b"/>
            <a:pathLst>
              <a:path w="1849802" h="1629756">
                <a:moveTo>
                  <a:pt x="0" y="0"/>
                </a:moveTo>
                <a:lnTo>
                  <a:pt x="1849802" y="0"/>
                </a:lnTo>
                <a:lnTo>
                  <a:pt x="1849802" y="1629756"/>
                </a:lnTo>
                <a:lnTo>
                  <a:pt x="0" y="1629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9" name="Freeform 89"/>
          <p:cNvSpPr/>
          <p:nvPr/>
        </p:nvSpPr>
        <p:spPr>
          <a:xfrm>
            <a:off x="10430879" y="1034514"/>
            <a:ext cx="2490629" cy="2490700"/>
          </a:xfrm>
          <a:custGeom>
            <a:avLst/>
            <a:gdLst/>
            <a:ahLst/>
            <a:cxnLst/>
            <a:rect l="l" t="t" r="r" b="b"/>
            <a:pathLst>
              <a:path w="2490629" h="2490700">
                <a:moveTo>
                  <a:pt x="0" y="0"/>
                </a:moveTo>
                <a:lnTo>
                  <a:pt x="2490629" y="0"/>
                </a:lnTo>
                <a:lnTo>
                  <a:pt x="2490629" y="2490700"/>
                </a:lnTo>
                <a:lnTo>
                  <a:pt x="0" y="2490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1" name="Freeform 91"/>
          <p:cNvSpPr/>
          <p:nvPr/>
        </p:nvSpPr>
        <p:spPr>
          <a:xfrm>
            <a:off x="11671870" y="4051810"/>
            <a:ext cx="3943350" cy="3750172"/>
          </a:xfrm>
          <a:custGeom>
            <a:avLst/>
            <a:gdLst/>
            <a:ahLst/>
            <a:cxnLst/>
            <a:rect l="l" t="t" r="r" b="b"/>
            <a:pathLst>
              <a:path w="3943350" h="3750172">
                <a:moveTo>
                  <a:pt x="0" y="0"/>
                </a:moveTo>
                <a:lnTo>
                  <a:pt x="3943350" y="0"/>
                </a:lnTo>
                <a:lnTo>
                  <a:pt x="3943350" y="3750172"/>
                </a:lnTo>
                <a:lnTo>
                  <a:pt x="0" y="3750172"/>
                </a:lnTo>
                <a:lnTo>
                  <a:pt x="0" y="0"/>
                </a:lnTo>
                <a:close/>
              </a:path>
            </a:pathLst>
          </a:custGeom>
          <a:blipFill>
            <a:blip r:embed="rId7"/>
            <a:stretch>
              <a:fillRect/>
            </a:stretch>
          </a:blipFill>
        </p:spPr>
      </p:sp>
      <p:sp>
        <p:nvSpPr>
          <p:cNvPr id="92" name="Freeform 92"/>
          <p:cNvSpPr/>
          <p:nvPr/>
        </p:nvSpPr>
        <p:spPr>
          <a:xfrm>
            <a:off x="11671862" y="721556"/>
            <a:ext cx="4512250" cy="3116550"/>
          </a:xfrm>
          <a:custGeom>
            <a:avLst/>
            <a:gdLst/>
            <a:ahLst/>
            <a:cxnLst/>
            <a:rect l="l" t="t" r="r" b="b"/>
            <a:pathLst>
              <a:path w="4512250" h="3116550">
                <a:moveTo>
                  <a:pt x="0" y="0"/>
                </a:moveTo>
                <a:lnTo>
                  <a:pt x="4512250" y="0"/>
                </a:lnTo>
                <a:lnTo>
                  <a:pt x="4512250" y="3116550"/>
                </a:lnTo>
                <a:lnTo>
                  <a:pt x="0" y="3116550"/>
                </a:lnTo>
                <a:lnTo>
                  <a:pt x="0" y="0"/>
                </a:lnTo>
                <a:close/>
              </a:path>
            </a:pathLst>
          </a:custGeom>
          <a:blipFill>
            <a:blip r:embed="rId8"/>
            <a:stretch>
              <a:fillRect/>
            </a:stretch>
          </a:blipFill>
        </p:spPr>
      </p:sp>
      <p:sp>
        <p:nvSpPr>
          <p:cNvPr id="93" name="Freeform 93"/>
          <p:cNvSpPr/>
          <p:nvPr/>
        </p:nvSpPr>
        <p:spPr>
          <a:xfrm>
            <a:off x="13887450" y="6848612"/>
            <a:ext cx="3943350" cy="3438388"/>
          </a:xfrm>
          <a:custGeom>
            <a:avLst/>
            <a:gdLst/>
            <a:ahLst/>
            <a:cxnLst/>
            <a:rect l="l" t="t" r="r" b="b"/>
            <a:pathLst>
              <a:path w="3943350" h="3438388">
                <a:moveTo>
                  <a:pt x="0" y="0"/>
                </a:moveTo>
                <a:lnTo>
                  <a:pt x="3943350" y="0"/>
                </a:lnTo>
                <a:lnTo>
                  <a:pt x="3943350" y="3438388"/>
                </a:lnTo>
                <a:lnTo>
                  <a:pt x="0" y="3438388"/>
                </a:lnTo>
                <a:lnTo>
                  <a:pt x="0" y="0"/>
                </a:lnTo>
                <a:close/>
              </a:path>
            </a:pathLst>
          </a:custGeom>
          <a:blipFill>
            <a:blip r:embed="rId9"/>
            <a:stretch>
              <a:fillRect/>
            </a:stretch>
          </a:blipFill>
        </p:spPr>
      </p:sp>
      <p:sp>
        <p:nvSpPr>
          <p:cNvPr id="98" name="TextBox 9"/>
          <p:cNvSpPr txBox="1"/>
          <p:nvPr/>
        </p:nvSpPr>
        <p:spPr>
          <a:xfrm>
            <a:off x="1219200" y="2734419"/>
            <a:ext cx="7715836" cy="4847481"/>
          </a:xfrm>
          <a:prstGeom prst="rect">
            <a:avLst/>
          </a:prstGeom>
        </p:spPr>
        <p:txBody>
          <a:bodyPr wrap="square" lIns="0" tIns="0" rIns="0" bIns="0" rtlCol="0" anchor="t">
            <a:spAutoFit/>
          </a:bodyPr>
          <a:lstStyle/>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rPr>
              <a:t>HOẠT ĐỘNG </a:t>
            </a:r>
          </a:p>
          <a:p>
            <a:pPr marL="0" marR="0" lvl="0" indent="0" algn="ctr" defTabSz="914400" rtl="0" eaLnBrk="1" fontAlgn="auto" latinLnBrk="0" hangingPunct="1">
              <a:lnSpc>
                <a:spcPct val="175000"/>
              </a:lnSpc>
              <a:spcBef>
                <a:spcPts val="0"/>
              </a:spcBef>
              <a:spcAft>
                <a:spcPts val="0"/>
              </a:spcAft>
              <a:buClrTx/>
              <a:buSzTx/>
              <a:buFontTx/>
              <a:buNone/>
              <a:tabLst/>
              <a:defRPr/>
            </a:pPr>
            <a:r>
              <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rPr>
              <a:t>VẬN</a:t>
            </a:r>
            <a:r>
              <a:rPr kumimoji="0" lang="en-US" sz="9000" b="1" i="0" u="none" strike="noStrike" kern="1200" cap="none" spc="0" normalizeH="0" noProof="0">
                <a:ln>
                  <a:noFill/>
                </a:ln>
                <a:solidFill>
                  <a:srgbClr val="457EFD"/>
                </a:solidFill>
                <a:effectLst/>
                <a:uLnTx/>
                <a:uFillTx/>
                <a:latin typeface="Arial" panose="020B0604020202020204" pitchFamily="34" charset="0"/>
                <a:ea typeface="Jua"/>
                <a:cs typeface="Arial" panose="020B0604020202020204" pitchFamily="34" charset="0"/>
                <a:sym typeface="Jua"/>
              </a:rPr>
              <a:t> DỤNG</a:t>
            </a:r>
            <a:endParaRPr kumimoji="0" lang="en-US" sz="9000" b="1" i="0" u="none" strike="noStrike" kern="1200" cap="none" spc="0" normalizeH="0" baseline="0" noProof="0">
              <a:ln>
                <a:noFill/>
              </a:ln>
              <a:solidFill>
                <a:srgbClr val="457EFD"/>
              </a:solidFill>
              <a:effectLst/>
              <a:uLnTx/>
              <a:uFillTx/>
              <a:latin typeface="Arial" panose="020B0604020202020204" pitchFamily="34" charset="0"/>
              <a:ea typeface="Jua"/>
              <a:cs typeface="Arial" panose="020B0604020202020204" pitchFamily="34" charset="0"/>
              <a:sym typeface="Jua"/>
            </a:endParaRPr>
          </a:p>
        </p:txBody>
      </p:sp>
    </p:spTree>
    <p:extLst>
      <p:ext uri="{BB962C8B-B14F-4D97-AF65-F5344CB8AC3E}">
        <p14:creationId xmlns:p14="http://schemas.microsoft.com/office/powerpoint/2010/main" val="376500215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Rectangle 84"/>
              <p:cNvSpPr/>
              <p:nvPr/>
            </p:nvSpPr>
            <p:spPr>
              <a:xfrm>
                <a:off x="473242" y="342900"/>
                <a:ext cx="17281358" cy="2862322"/>
              </a:xfrm>
              <a:prstGeom prst="rect">
                <a:avLst/>
              </a:prstGeom>
            </p:spPr>
            <p:txBody>
              <a:bodyPr wrap="square">
                <a:spAutoFit/>
              </a:bodyPr>
              <a:lstStyle/>
              <a:p>
                <a:pPr lvl="0" algn="just">
                  <a:lnSpc>
                    <a:spcPct val="150000"/>
                  </a:lnSpc>
                  <a:spcBef>
                    <a:spcPts val="300"/>
                  </a:spcBef>
                  <a:spcAft>
                    <a:spcPts val="300"/>
                  </a:spcAft>
                </a:pPr>
                <a:r>
                  <a:rPr lang="en-US" sz="4000" b="1">
                    <a:solidFill>
                      <a:srgbClr val="7030A0"/>
                    </a:solidFill>
                    <a:latin typeface="Arial" panose="020B0604020202020204" pitchFamily="34" charset="0"/>
                    <a:ea typeface="Times New Roman" panose="02020603050405020304" pitchFamily="18" charset="0"/>
                    <a:cs typeface="Arial" panose="020B0604020202020204" pitchFamily="34" charset="0"/>
                  </a:rPr>
                  <a:t>Bài 5.30 (SGK-tr59). </a:t>
                </a:r>
                <a:r>
                  <a:rPr lang="vi-VN" sz="4000">
                    <a:solidFill>
                      <a:srgbClr val="000000"/>
                    </a:solidFill>
                    <a:ea typeface="Times New Roman" panose="02020603050405020304" pitchFamily="18" charset="0"/>
                    <a:cs typeface="Arial" panose="020B0604020202020204" pitchFamily="34" charset="0"/>
                  </a:rPr>
                  <a:t>Trong không gian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𝑂𝑥𝑦𝑧</m:t>
                    </m:r>
                  </m:oMath>
                </a14:m>
                <a:r>
                  <a:rPr lang="vi-VN" sz="4000">
                    <a:solidFill>
                      <a:srgbClr val="000000"/>
                    </a:solidFill>
                    <a:ea typeface="Times New Roman" panose="02020603050405020304" pitchFamily="18" charset="0"/>
                    <a:cs typeface="Arial" panose="020B0604020202020204" pitchFamily="34" charset="0"/>
                  </a:rPr>
                  <a:t>, một thiết bị phát sóng đặt tại vị trí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0; 0).</m:t>
                    </m:r>
                  </m:oMath>
                </a14:m>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Vùng phủ song</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của thiết bị có bán kính bằng 1. Hỏi vị trí </a:t>
                </a:r>
                <a14:m>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1; 1)</m:t>
                    </m:r>
                  </m:oMath>
                </a14:m>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có thuộc vùng phủ sóng của thiết bị</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nói trên hay không?</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473242" y="342900"/>
                <a:ext cx="17281358" cy="2862322"/>
              </a:xfrm>
              <a:prstGeom prst="rect">
                <a:avLst/>
              </a:prstGeom>
              <a:blipFill>
                <a:blip r:embed="rId3"/>
                <a:stretch>
                  <a:fillRect l="-1270" r="-1235" b="-4255"/>
                </a:stretch>
              </a:blipFill>
            </p:spPr>
            <p:txBody>
              <a:bodyPr/>
              <a:lstStyle/>
              <a:p>
                <a:r>
                  <a:rPr lang="en-US">
                    <a:noFill/>
                  </a:rPr>
                  <a:t> </a:t>
                </a:r>
              </a:p>
            </p:txBody>
          </p:sp>
        </mc:Fallback>
      </mc:AlternateContent>
      <p:grpSp>
        <p:nvGrpSpPr>
          <p:cNvPr id="7" name="Group 6"/>
          <p:cNvGrpSpPr/>
          <p:nvPr/>
        </p:nvGrpSpPr>
        <p:grpSpPr>
          <a:xfrm>
            <a:off x="914400" y="3619500"/>
            <a:ext cx="3048000" cy="1449664"/>
            <a:chOff x="859666" y="676025"/>
            <a:chExt cx="3432866" cy="1051118"/>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69230" y="5437623"/>
                <a:ext cx="17285369" cy="4354077"/>
              </a:xfrm>
              <a:prstGeom prst="rect">
                <a:avLst/>
              </a:prstGeom>
            </p:spPr>
            <p:txBody>
              <a:bodyPr wrap="square">
                <a:spAutoFit/>
              </a:bodyPr>
              <a:lstStyle/>
              <a:p>
                <a:pPr algn="just">
                  <a:lnSpc>
                    <a:spcPct val="170000"/>
                  </a:lnSpc>
                </a:pPr>
                <a:r>
                  <a:rPr lang="fr-FR" sz="4000">
                    <a:latin typeface="Arial" panose="020B0604020202020204" pitchFamily="34" charset="0"/>
                    <a:ea typeface="Calibri" panose="020F0502020204030204" pitchFamily="34" charset="0"/>
                    <a:cs typeface="Arial" panose="020B0604020202020204" pitchFamily="34" charset="0"/>
                  </a:rPr>
                  <a:t>Vùng phủ sóng là những điểm trong mặt cầu và thuộc mặt cầu có phương trình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𝑧</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fr-FR" sz="4000">
                    <a:effectLst/>
                    <a:latin typeface="Arial" panose="020B0604020202020204" pitchFamily="34" charset="0"/>
                    <a:ea typeface="Malgun Gothic" panose="020B0503020000020004" pitchFamily="34" charset="-127"/>
                    <a:cs typeface="Arial" panose="020B0604020202020204" pitchFamily="34" charset="0"/>
                  </a:rPr>
                  <a:t>Ta có :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𝐴𝑀</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2−2</m:t>
                                </m:r>
                              </m:e>
                            </m:d>
                          </m:e>
                          <m: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e>
                          <m: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1</m:t>
                            </m:r>
                          </m:e>
                          <m:sup>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&gt;1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fr-FR" sz="4000">
                    <a:effectLst/>
                    <a:latin typeface="Arial" panose="020B0604020202020204" pitchFamily="34" charset="0"/>
                    <a:ea typeface="Malgun Gothic" panose="020B0503020000020004" pitchFamily="34" charset="-127"/>
                    <a:cs typeface="Arial" panose="020B0604020202020204" pitchFamily="34" charset="0"/>
                  </a:rPr>
                  <a:t>Do đó vị trí </a:t>
                </a:r>
                <a14:m>
                  <m:oMath xmlns:m="http://schemas.openxmlformats.org/officeDocument/2006/math">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fr-FR" sz="4000" i="1">
                        <a:effectLst/>
                        <a:latin typeface="Cambria Math" panose="02040503050406030204" pitchFamily="18" charset="0"/>
                        <a:ea typeface="Malgun Gothic" panose="020B0503020000020004" pitchFamily="34" charset="-127"/>
                        <a:cs typeface="Times New Roman" panose="02020603050405020304" pitchFamily="18" charset="0"/>
                      </a:rPr>
                      <m:t>(2;1;1)</m:t>
                    </m:r>
                  </m:oMath>
                </a14:m>
                <a:r>
                  <a:rPr lang="fr-FR" sz="4000">
                    <a:effectLst/>
                    <a:latin typeface="Arial" panose="020B0604020202020204" pitchFamily="34" charset="0"/>
                    <a:ea typeface="Malgun Gothic" panose="020B0503020000020004" pitchFamily="34" charset="-127"/>
                    <a:cs typeface="Arial" panose="020B0604020202020204" pitchFamily="34" charset="0"/>
                  </a:rPr>
                  <a:t> không thuộc vùng phủ sóng của thiết bị nói trên.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69230" y="5437623"/>
                <a:ext cx="17285369" cy="4354077"/>
              </a:xfrm>
              <a:prstGeom prst="rect">
                <a:avLst/>
              </a:prstGeom>
              <a:blipFill>
                <a:blip r:embed="rId6"/>
                <a:stretch>
                  <a:fillRect l="-1270" r="-1235" b="-504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mn-ea"/>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mn-ea"/>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mn-ea"/>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8"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extLst>
      <p:ext uri="{BB962C8B-B14F-4D97-AF65-F5344CB8AC3E}">
        <p14:creationId xmlns:p14="http://schemas.microsoft.com/office/powerpoint/2010/main" val="2559299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7" name="Freeform 77"/>
          <p:cNvSpPr/>
          <p:nvPr/>
        </p:nvSpPr>
        <p:spPr>
          <a:xfrm>
            <a:off x="15820548" y="448790"/>
            <a:ext cx="2467450" cy="2384010"/>
          </a:xfrm>
          <a:custGeom>
            <a:avLst/>
            <a:gdLst/>
            <a:ahLst/>
            <a:cxnLst/>
            <a:rect l="l" t="t" r="r" b="b"/>
            <a:pathLst>
              <a:path w="2467450" h="2384010">
                <a:moveTo>
                  <a:pt x="0" y="0"/>
                </a:moveTo>
                <a:lnTo>
                  <a:pt x="2467450" y="0"/>
                </a:lnTo>
                <a:lnTo>
                  <a:pt x="2467450" y="2384010"/>
                </a:lnTo>
                <a:lnTo>
                  <a:pt x="0" y="2384010"/>
                </a:lnTo>
                <a:lnTo>
                  <a:pt x="0" y="0"/>
                </a:lnTo>
                <a:close/>
              </a:path>
            </a:pathLst>
          </a:custGeom>
          <a:blipFill>
            <a:blip r:embed="rId3"/>
            <a:stretch>
              <a:fillRect/>
            </a:stretch>
          </a:blipFill>
        </p:spPr>
      </p:sp>
      <p:sp>
        <p:nvSpPr>
          <p:cNvPr id="94" name="TextBox 93">
            <a:extLst>
              <a:ext uri="{FF2B5EF4-FFF2-40B4-BE49-F238E27FC236}">
                <a16:creationId xmlns:a16="http://schemas.microsoft.com/office/drawing/2014/main" id="{D0446EC7-344B-143A-0E23-6C3CA05C3889}"/>
              </a:ext>
            </a:extLst>
          </p:cNvPr>
          <p:cNvSpPr txBox="1"/>
          <p:nvPr/>
        </p:nvSpPr>
        <p:spPr>
          <a:xfrm>
            <a:off x="3041890" y="2628900"/>
            <a:ext cx="12350510" cy="4678204"/>
          </a:xfrm>
          <a:prstGeom prst="rect">
            <a:avLst/>
          </a:prstGeom>
          <a:noFill/>
        </p:spPr>
        <p:txBody>
          <a:bodyPr wrap="square" rtlCol="0">
            <a:spAutoFit/>
          </a:bodyPr>
          <a:lstStyle/>
          <a:p>
            <a:pPr marL="571500" marR="0" lvl="0" indent="-571500" algn="just" defTabSz="914400" rtl="0" eaLnBrk="1" fontAlgn="auto" latinLnBrk="0" hangingPunct="1">
              <a:lnSpc>
                <a:spcPct val="200000"/>
              </a:lnSpc>
              <a:spcBef>
                <a:spcPts val="1200"/>
              </a:spcBef>
              <a:spcAft>
                <a:spcPts val="1200"/>
              </a:spcAft>
              <a:buClrTx/>
              <a:buSzTx/>
              <a:buFont typeface="Arial" panose="020B0604020202020204" pitchFamily="34" charset="0"/>
              <a:buChar char="•"/>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Ghi nhớ kiến thức trong bài. </a:t>
            </a:r>
          </a:p>
          <a:p>
            <a:pPr marL="571500" marR="0" lvl="0" indent="-571500" algn="just" defTabSz="914400" rtl="0" eaLnBrk="1" fontAlgn="auto" latinLnBrk="0" hangingPunct="1">
              <a:lnSpc>
                <a:spcPct val="200000"/>
              </a:lnSpc>
              <a:spcBef>
                <a:spcPts val="1200"/>
              </a:spcBef>
              <a:spcAft>
                <a:spcPts val="1200"/>
              </a:spcAft>
              <a:buClrTx/>
              <a:buSzTx/>
              <a:buFont typeface="Arial" panose="020B0604020202020204" pitchFamily="34" charset="0"/>
              <a:buChar char="•"/>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Hoàn thành các bài tập trong SBT</a:t>
            </a:r>
            <a:r>
              <a:rPr kumimoji="0" lang="en-US"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571500" lvl="0" indent="-571500" algn="just">
              <a:lnSpc>
                <a:spcPct val="200000"/>
              </a:lnSpc>
              <a:spcBef>
                <a:spcPts val="1200"/>
              </a:spcBef>
              <a:spcAft>
                <a:spcPts val="1200"/>
              </a:spcAft>
              <a:buFont typeface="Arial" panose="020B0604020202020204" pitchFamily="34" charset="0"/>
              <a:buChar char="•"/>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Chuẩn bị bài mới: </a:t>
            </a:r>
            <a:r>
              <a:rPr lang="vi-VN" sz="4300" b="1" i="1">
                <a:solidFill>
                  <a:prstClr val="black"/>
                </a:solidFill>
                <a:cs typeface="Arial" panose="020B0604020202020204" pitchFamily="34" charset="0"/>
              </a:rPr>
              <a:t>“Bài tập cuối chương 5”.</a:t>
            </a:r>
            <a:endParaRPr kumimoji="0" lang="vi-VN" sz="43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396D2107-ED67-C4D0-B800-2F3F996EB999}"/>
              </a:ext>
            </a:extLst>
          </p:cNvPr>
          <p:cNvSpPr txBox="1"/>
          <p:nvPr/>
        </p:nvSpPr>
        <p:spPr>
          <a:xfrm>
            <a:off x="3041890" y="926693"/>
            <a:ext cx="944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a:ln>
                  <a:noFill/>
                </a:ln>
                <a:solidFill>
                  <a:srgbClr val="52007E"/>
                </a:solidFill>
                <a:effectLst/>
                <a:uLnTx/>
                <a:uFillTx/>
                <a:latin typeface="Arial" panose="020B0604020202020204" pitchFamily="34" charset="0"/>
                <a:ea typeface="+mn-ea"/>
                <a:cs typeface="Arial" panose="020B0604020202020204" pitchFamily="34" charset="0"/>
              </a:rPr>
              <a:t>HƯỚNG DẪN VỀ NHÀ </a:t>
            </a:r>
          </a:p>
        </p:txBody>
      </p:sp>
      <p:grpSp>
        <p:nvGrpSpPr>
          <p:cNvPr id="96" name="Group 2"/>
          <p:cNvGrpSpPr/>
          <p:nvPr/>
        </p:nvGrpSpPr>
        <p:grpSpPr>
          <a:xfrm>
            <a:off x="-2971800" y="7886699"/>
            <a:ext cx="24854434" cy="1921075"/>
            <a:chOff x="0" y="-47898"/>
            <a:chExt cx="6546024" cy="1265306"/>
          </a:xfrm>
          <a:solidFill>
            <a:srgbClr val="E9F1FB"/>
          </a:solidFill>
        </p:grpSpPr>
        <p:sp>
          <p:nvSpPr>
            <p:cNvPr id="97"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98" name="TextBox 4"/>
            <p:cNvSpPr txBox="1"/>
            <p:nvPr/>
          </p:nvSpPr>
          <p:spPr>
            <a:xfrm>
              <a:off x="0" y="-47898"/>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Freeform 76"/>
          <p:cNvSpPr/>
          <p:nvPr/>
        </p:nvSpPr>
        <p:spPr>
          <a:xfrm>
            <a:off x="-152400" y="6896100"/>
            <a:ext cx="2079134" cy="3102200"/>
          </a:xfrm>
          <a:custGeom>
            <a:avLst/>
            <a:gdLst/>
            <a:ahLst/>
            <a:cxnLst/>
            <a:rect l="l" t="t" r="r" b="b"/>
            <a:pathLst>
              <a:path w="2079134" h="3102200">
                <a:moveTo>
                  <a:pt x="0" y="0"/>
                </a:moveTo>
                <a:lnTo>
                  <a:pt x="2079134" y="0"/>
                </a:lnTo>
                <a:lnTo>
                  <a:pt x="2079134" y="3102200"/>
                </a:lnTo>
                <a:lnTo>
                  <a:pt x="0" y="3102200"/>
                </a:lnTo>
                <a:lnTo>
                  <a:pt x="0" y="0"/>
                </a:lnTo>
                <a:close/>
              </a:path>
            </a:pathLst>
          </a:custGeom>
          <a:blipFill>
            <a:blip r:embed="rId4"/>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sp>
        <p:nvSpPr>
          <p:cNvPr id="74" name="Freeform 74"/>
          <p:cNvSpPr/>
          <p:nvPr/>
        </p:nvSpPr>
        <p:spPr>
          <a:xfrm>
            <a:off x="34" y="0"/>
            <a:ext cx="18288400" cy="8200414"/>
          </a:xfrm>
          <a:custGeom>
            <a:avLst/>
            <a:gdLst/>
            <a:ahLst/>
            <a:cxnLst/>
            <a:rect l="l" t="t" r="r" b="b"/>
            <a:pathLst>
              <a:path w="18288400" h="8200414">
                <a:moveTo>
                  <a:pt x="0" y="0"/>
                </a:moveTo>
                <a:lnTo>
                  <a:pt x="18288400" y="0"/>
                </a:lnTo>
                <a:lnTo>
                  <a:pt x="18288400" y="8200414"/>
                </a:lnTo>
                <a:lnTo>
                  <a:pt x="0" y="8200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5" name="Freeform 75"/>
          <p:cNvSpPr/>
          <p:nvPr/>
        </p:nvSpPr>
        <p:spPr>
          <a:xfrm>
            <a:off x="15847369" y="4279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6" name="Freeform 76"/>
          <p:cNvSpPr/>
          <p:nvPr/>
        </p:nvSpPr>
        <p:spPr>
          <a:xfrm>
            <a:off x="-809131" y="9438125"/>
            <a:ext cx="3249762" cy="420948"/>
          </a:xfrm>
          <a:custGeom>
            <a:avLst/>
            <a:gdLst/>
            <a:ahLst/>
            <a:cxnLst/>
            <a:rect l="l" t="t" r="r" b="b"/>
            <a:pathLst>
              <a:path w="3249762" h="420948">
                <a:moveTo>
                  <a:pt x="0" y="0"/>
                </a:moveTo>
                <a:lnTo>
                  <a:pt x="3249762" y="0"/>
                </a:lnTo>
                <a:lnTo>
                  <a:pt x="3249762" y="420948"/>
                </a:lnTo>
                <a:lnTo>
                  <a:pt x="0" y="4209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8" name="Freeform 78"/>
          <p:cNvSpPr/>
          <p:nvPr/>
        </p:nvSpPr>
        <p:spPr>
          <a:xfrm rot="-2837828">
            <a:off x="16283688" y="8105762"/>
            <a:ext cx="3453158" cy="2068152"/>
          </a:xfrm>
          <a:custGeom>
            <a:avLst/>
            <a:gdLst/>
            <a:ahLst/>
            <a:cxnLst/>
            <a:rect l="l" t="t" r="r" b="b"/>
            <a:pathLst>
              <a:path w="3453158" h="2068152">
                <a:moveTo>
                  <a:pt x="0" y="0"/>
                </a:moveTo>
                <a:lnTo>
                  <a:pt x="3453158" y="0"/>
                </a:lnTo>
                <a:lnTo>
                  <a:pt x="3453158" y="2068152"/>
                </a:lnTo>
                <a:lnTo>
                  <a:pt x="0" y="2068152"/>
                </a:lnTo>
                <a:lnTo>
                  <a:pt x="0" y="0"/>
                </a:lnTo>
                <a:close/>
              </a:path>
            </a:pathLst>
          </a:custGeom>
          <a:blipFill>
            <a:blip r:embed="rId7"/>
            <a:stretch>
              <a:fillRect/>
            </a:stretch>
          </a:blipFill>
        </p:spPr>
      </p:sp>
      <p:sp>
        <p:nvSpPr>
          <p:cNvPr id="79" name="TextBox 79"/>
          <p:cNvSpPr txBox="1"/>
          <p:nvPr/>
        </p:nvSpPr>
        <p:spPr>
          <a:xfrm>
            <a:off x="4191000" y="2781300"/>
            <a:ext cx="13173393" cy="3924151"/>
          </a:xfrm>
          <a:prstGeom prst="rect">
            <a:avLst/>
          </a:prstGeom>
        </p:spPr>
        <p:txBody>
          <a:bodyPr wrap="square" lIns="0" tIns="0" rIns="0" bIns="0" rtlCol="0" anchor="t">
            <a:spAutoFit/>
          </a:bodyPr>
          <a:lstStyle/>
          <a:p>
            <a:pPr lvl="0" algn="ctr">
              <a:lnSpc>
                <a:spcPct val="150000"/>
              </a:lnSpc>
            </a:pPr>
            <a:r>
              <a:rPr lang="vi-VN" sz="8500" b="1">
                <a:solidFill>
                  <a:srgbClr val="52007E"/>
                </a:solidFill>
                <a:ea typeface="Arimo"/>
                <a:cs typeface="Arial" panose="020B0604020202020204" pitchFamily="34" charset="0"/>
                <a:sym typeface="Arimo"/>
              </a:rPr>
              <a:t>CẢM ƠN CÁC EM </a:t>
            </a:r>
          </a:p>
          <a:p>
            <a:pPr lvl="0" algn="ctr">
              <a:lnSpc>
                <a:spcPct val="150000"/>
              </a:lnSpc>
            </a:pPr>
            <a:r>
              <a:rPr lang="vi-VN" sz="8500" b="1">
                <a:solidFill>
                  <a:srgbClr val="52007E"/>
                </a:solidFill>
                <a:ea typeface="Arimo"/>
                <a:cs typeface="Arial" panose="020B0604020202020204" pitchFamily="34" charset="0"/>
                <a:sym typeface="Arimo"/>
              </a:rPr>
              <a:t>ĐÃ THAM GIA TIẾT HỌC!</a:t>
            </a:r>
          </a:p>
        </p:txBody>
      </p:sp>
      <p:sp>
        <p:nvSpPr>
          <p:cNvPr id="83" name="Freeform 83"/>
          <p:cNvSpPr/>
          <p:nvPr/>
        </p:nvSpPr>
        <p:spPr>
          <a:xfrm>
            <a:off x="3329762" y="7574980"/>
            <a:ext cx="1099045" cy="968298"/>
          </a:xfrm>
          <a:custGeom>
            <a:avLst/>
            <a:gdLst/>
            <a:ahLst/>
            <a:cxnLst/>
            <a:rect l="l" t="t" r="r" b="b"/>
            <a:pathLst>
              <a:path w="1099045" h="968298">
                <a:moveTo>
                  <a:pt x="0" y="0"/>
                </a:moveTo>
                <a:lnTo>
                  <a:pt x="1099045" y="0"/>
                </a:lnTo>
                <a:lnTo>
                  <a:pt x="1099045" y="968298"/>
                </a:lnTo>
                <a:lnTo>
                  <a:pt x="0" y="9682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1" name="Freeform 82"/>
          <p:cNvSpPr/>
          <p:nvPr/>
        </p:nvSpPr>
        <p:spPr>
          <a:xfrm>
            <a:off x="762000" y="1249006"/>
            <a:ext cx="1569550" cy="1569550"/>
          </a:xfrm>
          <a:custGeom>
            <a:avLst/>
            <a:gdLst/>
            <a:ahLst/>
            <a:cxnLst/>
            <a:rect l="l" t="t" r="r" b="b"/>
            <a:pathLst>
              <a:path w="1569550" h="1569550">
                <a:moveTo>
                  <a:pt x="0" y="0"/>
                </a:moveTo>
                <a:lnTo>
                  <a:pt x="1569550" y="0"/>
                </a:lnTo>
                <a:lnTo>
                  <a:pt x="1569550" y="1569550"/>
                </a:lnTo>
                <a:lnTo>
                  <a:pt x="0" y="1569550"/>
                </a:lnTo>
                <a:lnTo>
                  <a:pt x="0" y="0"/>
                </a:lnTo>
                <a:close/>
              </a:path>
            </a:pathLst>
          </a:custGeom>
          <a:blipFill>
            <a:blip r:embed="rId10"/>
            <a:stretch>
              <a:fillRect/>
            </a:stretch>
          </a:blipFill>
        </p:spPr>
      </p:sp>
      <p:sp>
        <p:nvSpPr>
          <p:cNvPr id="82" name="Freeform 83"/>
          <p:cNvSpPr/>
          <p:nvPr/>
        </p:nvSpPr>
        <p:spPr>
          <a:xfrm>
            <a:off x="907875" y="6591300"/>
            <a:ext cx="3259950" cy="3022376"/>
          </a:xfrm>
          <a:custGeom>
            <a:avLst/>
            <a:gdLst/>
            <a:ahLst/>
            <a:cxnLst/>
            <a:rect l="l" t="t" r="r" b="b"/>
            <a:pathLst>
              <a:path w="3259950" h="3022376">
                <a:moveTo>
                  <a:pt x="0" y="0"/>
                </a:moveTo>
                <a:lnTo>
                  <a:pt x="3259950" y="0"/>
                </a:lnTo>
                <a:lnTo>
                  <a:pt x="3259950" y="3022376"/>
                </a:lnTo>
                <a:lnTo>
                  <a:pt x="0" y="3022376"/>
                </a:lnTo>
                <a:lnTo>
                  <a:pt x="0" y="0"/>
                </a:lnTo>
                <a:close/>
              </a:path>
            </a:pathLst>
          </a:custGeom>
          <a:blipFill>
            <a:blip r:embed="rId11"/>
            <a:stretch>
              <a:fillRect/>
            </a:stretch>
          </a:blipFill>
        </p:spPr>
      </p:sp>
      <p:sp>
        <p:nvSpPr>
          <p:cNvPr id="84" name="Freeform 84"/>
          <p:cNvSpPr/>
          <p:nvPr/>
        </p:nvSpPr>
        <p:spPr>
          <a:xfrm>
            <a:off x="2899626" y="513020"/>
            <a:ext cx="2467450" cy="2172654"/>
          </a:xfrm>
          <a:custGeom>
            <a:avLst/>
            <a:gdLst/>
            <a:ahLst/>
            <a:cxnLst/>
            <a:rect l="l" t="t" r="r" b="b"/>
            <a:pathLst>
              <a:path w="2467450" h="2172654">
                <a:moveTo>
                  <a:pt x="0" y="0"/>
                </a:moveTo>
                <a:lnTo>
                  <a:pt x="2467450" y="0"/>
                </a:lnTo>
                <a:lnTo>
                  <a:pt x="2467450" y="2172654"/>
                </a:lnTo>
                <a:lnTo>
                  <a:pt x="0" y="2172654"/>
                </a:lnTo>
                <a:lnTo>
                  <a:pt x="0" y="0"/>
                </a:lnTo>
                <a:close/>
              </a:path>
            </a:pathLst>
          </a:custGeom>
          <a:blipFill>
            <a:blip r:embed="rId12"/>
            <a:stretch>
              <a:fillRect t="-1" b="-1"/>
            </a:stretch>
          </a:blipFill>
        </p:spPr>
      </p:sp>
    </p:spTree>
    <p:extLst>
      <p:ext uri="{BB962C8B-B14F-4D97-AF65-F5344CB8AC3E}">
        <p14:creationId xmlns:p14="http://schemas.microsoft.com/office/powerpoint/2010/main" val="99988478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0" name="Group 5"/>
          <p:cNvGrpSpPr/>
          <p:nvPr/>
        </p:nvGrpSpPr>
        <p:grpSpPr>
          <a:xfrm>
            <a:off x="-457200" y="190500"/>
            <a:ext cx="19202400" cy="786156"/>
            <a:chOff x="0" y="0"/>
            <a:chExt cx="6546024" cy="1217408"/>
          </a:xfrm>
          <a:solidFill>
            <a:srgbClr val="D1E2F7"/>
          </a:solidFill>
        </p:grpSpPr>
        <p:sp>
          <p:nvSpPr>
            <p:cNvPr id="101"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02" name="TextBox 7"/>
            <p:cNvSpPr txBox="1"/>
            <p:nvPr/>
          </p:nvSpPr>
          <p:spPr>
            <a:xfrm>
              <a:off x="0" y="-38100"/>
              <a:ext cx="6546024" cy="125550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3" name="Group 102"/>
          <p:cNvGrpSpPr/>
          <p:nvPr/>
        </p:nvGrpSpPr>
        <p:grpSpPr>
          <a:xfrm>
            <a:off x="457200" y="1257300"/>
            <a:ext cx="17297400" cy="9004566"/>
            <a:chOff x="552589" y="214319"/>
            <a:chExt cx="8648700" cy="4502283"/>
          </a:xfrm>
        </p:grpSpPr>
        <mc:AlternateContent xmlns:mc="http://schemas.openxmlformats.org/markup-compatibility/2006" xmlns:a14="http://schemas.microsoft.com/office/drawing/2010/main">
          <mc:Choice Requires="a14">
            <p:sp>
              <p:nvSpPr>
                <p:cNvPr id="104" name="Rectangle 103"/>
                <p:cNvSpPr/>
                <p:nvPr/>
              </p:nvSpPr>
              <p:spPr>
                <a:xfrm>
                  <a:off x="552589" y="746284"/>
                  <a:ext cx="8648700" cy="3970318"/>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Mặt cầu tâm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a:effectLst/>
                      <a:latin typeface="Arial" panose="020B0604020202020204" pitchFamily="34" charset="0"/>
                      <a:ea typeface="Malgun Gothic" panose="020B0503020000020004" pitchFamily="34" charset="-127"/>
                      <a:cs typeface="Arial" panose="020B0604020202020204" pitchFamily="34" charset="0"/>
                    </a:rPr>
                    <a:t> bán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tập các điểm trong không gian cách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a:effectLst/>
                      <a:latin typeface="Arial" panose="020B0604020202020204" pitchFamily="34" charset="0"/>
                      <a:ea typeface="Malgun Gothic" panose="020B0503020000020004" pitchFamily="34" charset="-127"/>
                      <a:cs typeface="Arial" panose="020B0604020202020204" pitchFamily="34" charset="0"/>
                    </a:rPr>
                    <a:t> một khoảng bằng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ℝ</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Một điểm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4000">
                      <a:effectLst/>
                      <a:latin typeface="Arial" panose="020B0604020202020204" pitchFamily="34" charset="0"/>
                      <a:ea typeface="Malgun Gothic" panose="020B0503020000020004" pitchFamily="34" charset="-127"/>
                      <a:cs typeface="Arial" panose="020B0604020202020204" pitchFamily="34" charset="0"/>
                    </a:rPr>
                    <a:t> được gọi là nằm trong mặt cầu tâm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a:effectLst/>
                      <a:latin typeface="Arial" panose="020B0604020202020204" pitchFamily="34" charset="0"/>
                      <a:ea typeface="Malgun Gothic" panose="020B0503020000020004" pitchFamily="34" charset="-127"/>
                      <a:cs typeface="Arial" panose="020B0604020202020204" pitchFamily="34" charset="0"/>
                    </a:rPr>
                    <a:t> bán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ℝ</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nếu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được gọi là nằm ngoài mặt cầu đó nếu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Mỗi đường thẳng đi qua tâm mặt cầu đều cắt mặt cầu tại hai điểm phân biệt, đoạn thẳng nối hai điểm đó được gọi là một đường kính của mặt cầu. </a:t>
                  </a: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Mỗi đường kính của mặt cầu đều có trung điểm là tâm mặt cầu và có độ dài bằng hai lần bán kính mặt cầu.</a:t>
                  </a:r>
                </a:p>
              </p:txBody>
            </p:sp>
          </mc:Choice>
          <mc:Fallback xmlns="">
            <p:sp>
              <p:nvSpPr>
                <p:cNvPr id="104" name="Rectangle 103"/>
                <p:cNvSpPr>
                  <a:spLocks noRot="1" noChangeAspect="1" noMove="1" noResize="1" noEditPoints="1" noAdjustHandles="1" noChangeArrowheads="1" noChangeShapeType="1" noTextEdit="1"/>
                </p:cNvSpPr>
                <p:nvPr/>
              </p:nvSpPr>
              <p:spPr>
                <a:xfrm>
                  <a:off x="552589" y="746284"/>
                  <a:ext cx="8648700" cy="3970318"/>
                </a:xfrm>
                <a:prstGeom prst="rect">
                  <a:avLst/>
                </a:prstGeom>
                <a:blipFill>
                  <a:blip r:embed="rId3"/>
                  <a:stretch>
                    <a:fillRect l="-1233" r="-1198" b="-998"/>
                  </a:stretch>
                </a:blipFill>
              </p:spPr>
              <p:txBody>
                <a:bodyPr/>
                <a:lstStyle/>
                <a:p>
                  <a:r>
                    <a:rPr lang="en-US">
                      <a:noFill/>
                    </a:rPr>
                    <a:t> </a:t>
                  </a:r>
                </a:p>
              </p:txBody>
            </p:sp>
          </mc:Fallback>
        </mc:AlternateContent>
        <p:grpSp>
          <p:nvGrpSpPr>
            <p:cNvPr id="105" name="Group 104"/>
            <p:cNvGrpSpPr/>
            <p:nvPr/>
          </p:nvGrpSpPr>
          <p:grpSpPr>
            <a:xfrm>
              <a:off x="628789" y="214319"/>
              <a:ext cx="3437021" cy="422891"/>
              <a:chOff x="628789" y="182515"/>
              <a:chExt cx="3437021" cy="422891"/>
            </a:xfrm>
          </p:grpSpPr>
          <p:sp>
            <p:nvSpPr>
              <p:cNvPr id="106" name="Rectangle 105"/>
              <p:cNvSpPr/>
              <p:nvPr/>
            </p:nvSpPr>
            <p:spPr>
              <a:xfrm>
                <a:off x="1488020" y="201179"/>
                <a:ext cx="2577790" cy="392415"/>
              </a:xfrm>
              <a:prstGeom prst="rect">
                <a:avLst/>
              </a:prstGeom>
            </p:spPr>
            <p:txBody>
              <a:bodyPr wrap="none">
                <a:spAutoFit/>
              </a:bodyPr>
              <a:lstStyle/>
              <a:p>
                <a:pPr lvl="0" algn="just" defTabSz="1828800">
                  <a:buClr>
                    <a:srgbClr val="000000"/>
                  </a:buClr>
                  <a:defRPr/>
                </a:pPr>
                <a:r>
                  <a:rPr lang="en-US" sz="4500" b="1" kern="100">
                    <a:solidFill>
                      <a:srgbClr val="2F5496"/>
                    </a:solidFill>
                    <a:latin typeface="Arial"/>
                    <a:ea typeface="Aptos"/>
                    <a:cs typeface="Times New Roman" panose="02020603050405020304" pitchFamily="18" charset="0"/>
                    <a:sym typeface="Arial"/>
                  </a:rPr>
                  <a:t>Nhắc lại kiến thức</a:t>
                </a:r>
                <a:endParaRPr kumimoji="0" lang="en-US" sz="45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07" name="Picture 19">
                <a:extLst>
                  <a:ext uri="{FF2B5EF4-FFF2-40B4-BE49-F238E27FC236}">
                    <a16:creationId xmlns:a16="http://schemas.microsoft.com/office/drawing/2014/main" id="{E3F04667-C1D8-7792-7990-C038FA8774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8789" y="182515"/>
                <a:ext cx="748479" cy="422891"/>
              </a:xfrm>
              <a:prstGeom prst="rect">
                <a:avLst/>
              </a:prstGeom>
            </p:spPr>
          </p:pic>
        </p:grpSp>
      </p:grpSp>
      <p:pic>
        <p:nvPicPr>
          <p:cNvPr id="108" name="Picture 107"/>
          <p:cNvPicPr>
            <a:picLocks noChangeAspect="1"/>
          </p:cNvPicPr>
          <p:nvPr/>
        </p:nvPicPr>
        <p:blipFill>
          <a:blip r:embed="rId6"/>
          <a:stretch>
            <a:fillRect/>
          </a:stretch>
        </p:blipFill>
        <p:spPr>
          <a:xfrm>
            <a:off x="16261538" y="571500"/>
            <a:ext cx="1340662" cy="1371600"/>
          </a:xfrm>
          <a:prstGeom prst="rect">
            <a:avLst/>
          </a:prstGeom>
        </p:spPr>
      </p:pic>
    </p:spTree>
    <p:extLst>
      <p:ext uri="{BB962C8B-B14F-4D97-AF65-F5344CB8AC3E}">
        <p14:creationId xmlns:p14="http://schemas.microsoft.com/office/powerpoint/2010/main" val="33340492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par>
                                <p:cTn id="8" presetID="16" presetClass="entr" presetSubtype="21"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barn(inVertical)">
                                      <p:cBhvr>
                                        <p:cTn id="1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106" name="Group 105"/>
          <p:cNvGrpSpPr/>
          <p:nvPr/>
        </p:nvGrpSpPr>
        <p:grpSpPr>
          <a:xfrm>
            <a:off x="645694" y="38100"/>
            <a:ext cx="16956506" cy="4307384"/>
            <a:chOff x="461211" y="187738"/>
            <a:chExt cx="16956506" cy="4307384"/>
          </a:xfrm>
        </p:grpSpPr>
        <p:grpSp>
          <p:nvGrpSpPr>
            <p:cNvPr id="107" name="Group 106"/>
            <p:cNvGrpSpPr/>
            <p:nvPr/>
          </p:nvGrpSpPr>
          <p:grpSpPr>
            <a:xfrm>
              <a:off x="461211" y="187738"/>
              <a:ext cx="2057400" cy="1145762"/>
              <a:chOff x="5640294" y="251321"/>
              <a:chExt cx="6553200" cy="1691779"/>
            </a:xfrm>
          </p:grpSpPr>
          <p:grpSp>
            <p:nvGrpSpPr>
              <p:cNvPr id="110" name="Group 5"/>
              <p:cNvGrpSpPr/>
              <p:nvPr/>
            </p:nvGrpSpPr>
            <p:grpSpPr>
              <a:xfrm>
                <a:off x="5640294" y="251321"/>
                <a:ext cx="6553200" cy="1691779"/>
                <a:chOff x="0" y="-38100"/>
                <a:chExt cx="800981" cy="145506"/>
              </a:xfrm>
            </p:grpSpPr>
            <p:sp>
              <p:nvSpPr>
                <p:cNvPr id="112" name="Freeform 6"/>
                <p:cNvSpPr/>
                <p:nvPr/>
              </p:nvSpPr>
              <p:spPr>
                <a:xfrm>
                  <a:off x="0" y="0"/>
                  <a:ext cx="682317"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FF3890"/>
                </a:solidFill>
              </p:spPr>
            </p:sp>
            <p:sp>
              <p:nvSpPr>
                <p:cNvPr id="113"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Rectangle 110"/>
              <p:cNvSpPr/>
              <p:nvPr/>
            </p:nvSpPr>
            <p:spPr>
              <a:xfrm>
                <a:off x="6253461" y="806818"/>
                <a:ext cx="4522555" cy="8413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HĐ1.</a:t>
                </a:r>
                <a:endParaRPr kumimoji="0" lang="en-US" sz="4200" b="1" i="0" u="none" strike="noStrike" kern="1200" cap="none" spc="0" normalizeH="0" baseline="0" noProof="0">
                  <a:ln>
                    <a:noFill/>
                  </a:ln>
                  <a:solidFill>
                    <a:prstClr val="white"/>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09" name="Rectangle 108"/>
                <p:cNvSpPr/>
                <p:nvPr/>
              </p:nvSpPr>
              <p:spPr>
                <a:xfrm>
                  <a:off x="461211" y="340138"/>
                  <a:ext cx="16956506" cy="4154984"/>
                </a:xfrm>
                <a:prstGeom prst="rect">
                  <a:avLst/>
                </a:prstGeom>
              </p:spPr>
              <p:txBody>
                <a:bodyPr wrap="square">
                  <a:spAutoFit/>
                </a:bodyPr>
                <a:lstStyle/>
                <a:p>
                  <a:pPr lvl="0" algn="just">
                    <a:lnSpc>
                      <a:spcPct val="165000"/>
                    </a:lnSpc>
                  </a:pPr>
                  <a:r>
                    <a:rPr lang="en-US" sz="4000">
                      <a:solidFill>
                        <a:prstClr val="black"/>
                      </a:solidFill>
                    </a:rPr>
                    <a:t>                 </a:t>
                  </a:r>
                  <a:r>
                    <a:rPr lang="vi-VN" sz="4000" b="1">
                      <a:solidFill>
                        <a:prstClr val="black"/>
                      </a:solidFill>
                    </a:rPr>
                    <a:t>Tìm phương trình mặt cầu biết tâm và bán kính</a:t>
                  </a:r>
                  <a:endParaRPr lang="en-US" sz="4000" b="1">
                    <a:solidFill>
                      <a:prstClr val="black"/>
                    </a:solidFill>
                  </a:endParaRPr>
                </a:p>
                <a:p>
                  <a:pPr lvl="0" algn="just">
                    <a:lnSpc>
                      <a:spcPct val="165000"/>
                    </a:lnSpc>
                  </a:pPr>
                  <a:r>
                    <a:rPr lang="vi-VN" sz="4000">
                      <a:solidFill>
                        <a:prstClr val="black"/>
                      </a:solidFill>
                    </a:rPr>
                    <a:t>Trong không gian </a:t>
                  </a:r>
                  <a14:m>
                    <m:oMath xmlns:m="http://schemas.openxmlformats.org/officeDocument/2006/math">
                      <m:r>
                        <a:rPr lang="vi-VN" sz="4000" i="1" smtClean="0">
                          <a:solidFill>
                            <a:prstClr val="black"/>
                          </a:solidFill>
                          <a:latin typeface="Cambria Math" panose="02040503050406030204" pitchFamily="18" charset="0"/>
                        </a:rPr>
                        <m:t>𝑂𝑥𝑦𝑧</m:t>
                      </m:r>
                    </m:oMath>
                  </a14:m>
                  <a:r>
                    <a:rPr lang="vi-VN" sz="4000">
                      <a:solidFill>
                        <a:prstClr val="black"/>
                      </a:solidFill>
                    </a:rPr>
                    <a:t>, cho mặt cầu </a:t>
                  </a:r>
                  <a14:m>
                    <m:oMath xmlns:m="http://schemas.openxmlformats.org/officeDocument/2006/math">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𝑆</m:t>
                      </m:r>
                      <m:r>
                        <a:rPr lang="vi-VN" sz="4000" i="1" smtClean="0">
                          <a:solidFill>
                            <a:prstClr val="black"/>
                          </a:solidFill>
                          <a:latin typeface="Cambria Math" panose="02040503050406030204" pitchFamily="18" charset="0"/>
                        </a:rPr>
                        <m:t>)</m:t>
                      </m:r>
                    </m:oMath>
                  </a14:m>
                  <a:r>
                    <a:rPr lang="vi-VN" sz="4000">
                      <a:solidFill>
                        <a:prstClr val="black"/>
                      </a:solidFill>
                    </a:rPr>
                    <a:t> tâm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𝐼</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𝑎</m:t>
                      </m:r>
                      <m:r>
                        <a:rPr lang="vi-VN" sz="4000" i="1">
                          <a:solidFill>
                            <a:prstClr val="black"/>
                          </a:solidFill>
                          <a:latin typeface="Cambria Math" panose="02040503050406030204" pitchFamily="18" charset="0"/>
                        </a:rPr>
                        <m:t>; </m:t>
                      </m:r>
                      <m:r>
                        <a:rPr lang="vi-VN" sz="4000" i="1">
                          <a:solidFill>
                            <a:prstClr val="black"/>
                          </a:solidFill>
                          <a:latin typeface="Cambria Math" panose="02040503050406030204" pitchFamily="18" charset="0"/>
                        </a:rPr>
                        <m:t>𝑏</m:t>
                      </m:r>
                      <m:r>
                        <a:rPr lang="vi-VN" sz="4000" i="1">
                          <a:solidFill>
                            <a:prstClr val="black"/>
                          </a:solidFill>
                          <a:latin typeface="Cambria Math" panose="02040503050406030204" pitchFamily="18" charset="0"/>
                        </a:rPr>
                        <m:t>; </m:t>
                      </m:r>
                      <m:r>
                        <a:rPr lang="vi-VN" sz="4000" i="1">
                          <a:solidFill>
                            <a:prstClr val="black"/>
                          </a:solidFill>
                          <a:latin typeface="Cambria Math" panose="02040503050406030204" pitchFamily="18" charset="0"/>
                        </a:rPr>
                        <m:t>𝑐</m:t>
                      </m:r>
                      <m:r>
                        <a:rPr lang="vi-VN" sz="4000" i="1" smtClean="0">
                          <a:solidFill>
                            <a:prstClr val="black"/>
                          </a:solidFill>
                          <a:latin typeface="Cambria Math" panose="02040503050406030204" pitchFamily="18" charset="0"/>
                        </a:rPr>
                        <m:t>)</m:t>
                      </m:r>
                    </m:oMath>
                  </a14:m>
                  <a:r>
                    <a:rPr lang="en-US" sz="4000">
                      <a:solidFill>
                        <a:prstClr val="black"/>
                      </a:solidFill>
                    </a:rPr>
                    <a:t> </a:t>
                  </a:r>
                  <a:r>
                    <a:rPr lang="vi-VN" sz="4000">
                      <a:solidFill>
                        <a:prstClr val="black"/>
                      </a:solidFill>
                    </a:rPr>
                    <a:t>bán kính </a:t>
                  </a:r>
                  <a14:m>
                    <m:oMath xmlns:m="http://schemas.openxmlformats.org/officeDocument/2006/math">
                      <m:r>
                        <a:rPr lang="vi-VN" sz="4000" i="1" smtClean="0">
                          <a:solidFill>
                            <a:prstClr val="black"/>
                          </a:solidFill>
                          <a:latin typeface="Cambria Math" panose="02040503050406030204" pitchFamily="18" charset="0"/>
                        </a:rPr>
                        <m:t>𝑅</m:t>
                      </m:r>
                    </m:oMath>
                  </a14:m>
                  <a:r>
                    <a:rPr lang="en-US" sz="4000">
                      <a:solidFill>
                        <a:prstClr val="black"/>
                      </a:solidFill>
                    </a:rPr>
                    <a:t> </a:t>
                  </a:r>
                  <a:r>
                    <a:rPr lang="vi-VN" sz="4000">
                      <a:solidFill>
                        <a:prstClr val="black"/>
                      </a:solidFill>
                    </a:rPr>
                    <a:t>(H.5.41). Khi đó, một điểm </a:t>
                  </a:r>
                  <a14:m>
                    <m:oMath xmlns:m="http://schemas.openxmlformats.org/officeDocument/2006/math">
                      <m:r>
                        <a:rPr lang="vi-VN" sz="4000" i="1" smtClean="0">
                          <a:solidFill>
                            <a:prstClr val="black"/>
                          </a:solidFill>
                          <a:latin typeface="Cambria Math" panose="02040503050406030204" pitchFamily="18" charset="0"/>
                        </a:rPr>
                        <m:t>𝑀</m:t>
                      </m:r>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𝑥</m:t>
                      </m:r>
                      <m:r>
                        <a:rPr lang="vi-VN" sz="4000" i="1" smtClean="0">
                          <a:solidFill>
                            <a:prstClr val="black"/>
                          </a:solidFill>
                          <a:latin typeface="Cambria Math" panose="02040503050406030204" pitchFamily="18" charset="0"/>
                        </a:rPr>
                        <m:t>; </m:t>
                      </m:r>
                      <m:r>
                        <a:rPr lang="vi-VN" sz="4000" i="1" smtClean="0">
                          <a:solidFill>
                            <a:prstClr val="black"/>
                          </a:solidFill>
                          <a:latin typeface="Cambria Math" panose="02040503050406030204" pitchFamily="18" charset="0"/>
                        </a:rPr>
                        <m:t>𝑦</m:t>
                      </m:r>
                      <m:r>
                        <a:rPr lang="vi-VN" sz="4000" i="1" smtClean="0">
                          <a:solidFill>
                            <a:prstClr val="black"/>
                          </a:solidFill>
                          <a:latin typeface="Cambria Math" panose="02040503050406030204" pitchFamily="18" charset="0"/>
                        </a:rPr>
                        <m:t>; </m:t>
                      </m:r>
                      <m:r>
                        <a:rPr lang="vi-VN" sz="4000" i="1" smtClean="0">
                          <a:solidFill>
                            <a:prstClr val="black"/>
                          </a:solidFill>
                          <a:latin typeface="Cambria Math" panose="02040503050406030204" pitchFamily="18" charset="0"/>
                        </a:rPr>
                        <m:t>𝑧</m:t>
                      </m:r>
                      <m:r>
                        <a:rPr lang="vi-VN" sz="4000" i="1" smtClean="0">
                          <a:solidFill>
                            <a:prstClr val="black"/>
                          </a:solidFill>
                          <a:latin typeface="Cambria Math" panose="02040503050406030204" pitchFamily="18" charset="0"/>
                        </a:rPr>
                        <m:t>)</m:t>
                      </m:r>
                    </m:oMath>
                  </a14:m>
                  <a:r>
                    <a:rPr lang="en-US" sz="4000">
                      <a:solidFill>
                        <a:prstClr val="black"/>
                      </a:solidFill>
                    </a:rPr>
                    <a:t> </a:t>
                  </a:r>
                  <a:r>
                    <a:rPr lang="vi-VN" sz="4000">
                      <a:solidFill>
                        <a:prstClr val="black"/>
                      </a:solidFill>
                    </a:rPr>
                    <a:t>thuộc</a:t>
                  </a:r>
                  <a:r>
                    <a:rPr lang="en-US" sz="4000">
                      <a:solidFill>
                        <a:prstClr val="black"/>
                      </a:solidFill>
                    </a:rPr>
                    <a:t> </a:t>
                  </a:r>
                  <a:r>
                    <a:rPr lang="vi-VN" sz="4000">
                      <a:solidFill>
                        <a:prstClr val="black"/>
                      </a:solidFill>
                    </a:rPr>
                    <a:t>mặt cầu </a:t>
                  </a:r>
                  <a14:m>
                    <m:oMath xmlns:m="http://schemas.openxmlformats.org/officeDocument/2006/math">
                      <m:r>
                        <a:rPr lang="vi-VN" sz="4000" i="1" smtClean="0">
                          <a:solidFill>
                            <a:prstClr val="black"/>
                          </a:solidFill>
                          <a:latin typeface="Cambria Math" panose="02040503050406030204" pitchFamily="18" charset="0"/>
                        </a:rPr>
                        <m:t>(</m:t>
                      </m:r>
                      <m:r>
                        <a:rPr lang="vi-VN" sz="4000" i="1" smtClean="0">
                          <a:solidFill>
                            <a:prstClr val="black"/>
                          </a:solidFill>
                          <a:latin typeface="Cambria Math" panose="02040503050406030204" pitchFamily="18" charset="0"/>
                        </a:rPr>
                        <m:t>𝑆</m:t>
                      </m:r>
                      <m:r>
                        <a:rPr lang="vi-VN" sz="4000" i="1" smtClean="0">
                          <a:solidFill>
                            <a:prstClr val="black"/>
                          </a:solidFill>
                          <a:latin typeface="Cambria Math" panose="02040503050406030204" pitchFamily="18" charset="0"/>
                        </a:rPr>
                        <m:t>)</m:t>
                      </m:r>
                    </m:oMath>
                  </a14:m>
                  <a:r>
                    <a:rPr lang="vi-VN" sz="4000">
                      <a:solidFill>
                        <a:prstClr val="black"/>
                      </a:solidFill>
                    </a:rPr>
                    <a:t> khi và chỉ khi toạ độ của nó thoả mãn điều</a:t>
                  </a:r>
                  <a:r>
                    <a:rPr lang="en-US" sz="4000">
                      <a:solidFill>
                        <a:prstClr val="black"/>
                      </a:solidFill>
                    </a:rPr>
                    <a:t> </a:t>
                  </a:r>
                  <a:r>
                    <a:rPr lang="vi-VN" sz="4000">
                      <a:solidFill>
                        <a:prstClr val="black"/>
                      </a:solidFill>
                    </a:rPr>
                    <a:t>kiện gì?</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09" name="Rectangle 108"/>
                <p:cNvSpPr>
                  <a:spLocks noRot="1" noChangeAspect="1" noMove="1" noResize="1" noEditPoints="1" noAdjustHandles="1" noChangeArrowheads="1" noChangeShapeType="1" noTextEdit="1"/>
                </p:cNvSpPr>
                <p:nvPr/>
              </p:nvSpPr>
              <p:spPr>
                <a:xfrm>
                  <a:off x="461211" y="340138"/>
                  <a:ext cx="16956506" cy="4154984"/>
                </a:xfrm>
                <a:prstGeom prst="rect">
                  <a:avLst/>
                </a:prstGeom>
                <a:blipFill>
                  <a:blip r:embed="rId3"/>
                  <a:stretch>
                    <a:fillRect l="-1294" r="-1258" b="-20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7" name="Rectangle 116"/>
              <p:cNvSpPr/>
              <p:nvPr/>
            </p:nvSpPr>
            <p:spPr>
              <a:xfrm>
                <a:off x="8147568" y="6667500"/>
                <a:ext cx="9454632" cy="3016210"/>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Một điểm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thuộc mặt cầu khi và chỉ khi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𝑀</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7" name="Rectangle 116"/>
              <p:cNvSpPr>
                <a:spLocks noRot="1" noChangeAspect="1" noMove="1" noResize="1" noEditPoints="1" noAdjustHandles="1" noChangeArrowheads="1" noChangeShapeType="1" noTextEdit="1"/>
              </p:cNvSpPr>
              <p:nvPr/>
            </p:nvSpPr>
            <p:spPr>
              <a:xfrm>
                <a:off x="8147568" y="6667500"/>
                <a:ext cx="9454632" cy="3016210"/>
              </a:xfrm>
              <a:prstGeom prst="rect">
                <a:avLst/>
              </a:prstGeom>
              <a:blipFill>
                <a:blip r:embed="rId4"/>
                <a:stretch>
                  <a:fillRect l="-2321" r="-2257"/>
                </a:stretch>
              </a:blipFill>
            </p:spPr>
            <p:txBody>
              <a:bodyPr/>
              <a:lstStyle/>
              <a:p>
                <a:r>
                  <a:rPr lang="en-US">
                    <a:noFill/>
                  </a:rPr>
                  <a:t> </a:t>
                </a:r>
              </a:p>
            </p:txBody>
          </p:sp>
        </mc:Fallback>
      </mc:AlternateContent>
      <p:grpSp>
        <p:nvGrpSpPr>
          <p:cNvPr id="119" name="Group 118"/>
          <p:cNvGrpSpPr/>
          <p:nvPr/>
        </p:nvGrpSpPr>
        <p:grpSpPr>
          <a:xfrm>
            <a:off x="11236584" y="4624393"/>
            <a:ext cx="3276600" cy="1600200"/>
            <a:chOff x="859666" y="676025"/>
            <a:chExt cx="3432866" cy="1051118"/>
          </a:xfrm>
        </p:grpSpPr>
        <p:pic>
          <p:nvPicPr>
            <p:cNvPr id="120" name="Picture 119"/>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1" name="TextBox 120"/>
            <p:cNvSpPr txBox="1"/>
            <p:nvPr/>
          </p:nvSpPr>
          <p:spPr>
            <a:xfrm>
              <a:off x="859666" y="892543"/>
              <a:ext cx="3432866" cy="485204"/>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982" y="4594314"/>
            <a:ext cx="6012618" cy="551948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randombar(horizontal)">
                                      <p:cBhvr>
                                        <p:cTn id="2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grpSp>
        <p:nvGrpSpPr>
          <p:cNvPr id="2" name="Group 2"/>
          <p:cNvGrpSpPr/>
          <p:nvPr/>
        </p:nvGrpSpPr>
        <p:grpSpPr>
          <a:xfrm>
            <a:off x="0" y="20150"/>
            <a:ext cx="18288000" cy="61200"/>
            <a:chOff x="0" y="0"/>
            <a:chExt cx="24384000" cy="81600"/>
          </a:xfrm>
        </p:grpSpPr>
        <p:sp>
          <p:nvSpPr>
            <p:cNvPr id="3" name="Freeform 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 name="Group 4"/>
          <p:cNvGrpSpPr/>
          <p:nvPr/>
        </p:nvGrpSpPr>
        <p:grpSpPr>
          <a:xfrm>
            <a:off x="0" y="312316"/>
            <a:ext cx="18288000" cy="61200"/>
            <a:chOff x="0" y="0"/>
            <a:chExt cx="24384000" cy="81600"/>
          </a:xfrm>
        </p:grpSpPr>
        <p:sp>
          <p:nvSpPr>
            <p:cNvPr id="5" name="Freeform 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 name="Group 6"/>
          <p:cNvGrpSpPr/>
          <p:nvPr/>
        </p:nvGrpSpPr>
        <p:grpSpPr>
          <a:xfrm>
            <a:off x="0" y="604482"/>
            <a:ext cx="18288000" cy="61200"/>
            <a:chOff x="0" y="0"/>
            <a:chExt cx="24384000" cy="81600"/>
          </a:xfrm>
        </p:grpSpPr>
        <p:sp>
          <p:nvSpPr>
            <p:cNvPr id="7" name="Freeform 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8" name="Group 8"/>
          <p:cNvGrpSpPr/>
          <p:nvPr/>
        </p:nvGrpSpPr>
        <p:grpSpPr>
          <a:xfrm>
            <a:off x="0" y="896648"/>
            <a:ext cx="18288000" cy="61200"/>
            <a:chOff x="0" y="0"/>
            <a:chExt cx="24384000" cy="81600"/>
          </a:xfrm>
        </p:grpSpPr>
        <p:sp>
          <p:nvSpPr>
            <p:cNvPr id="9" name="Freeform 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0" name="Group 10"/>
          <p:cNvGrpSpPr/>
          <p:nvPr/>
        </p:nvGrpSpPr>
        <p:grpSpPr>
          <a:xfrm>
            <a:off x="0" y="1188814"/>
            <a:ext cx="18288000" cy="61200"/>
            <a:chOff x="0" y="0"/>
            <a:chExt cx="24384000" cy="81600"/>
          </a:xfrm>
        </p:grpSpPr>
        <p:sp>
          <p:nvSpPr>
            <p:cNvPr id="11" name="Freeform 1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2" name="Group 12"/>
          <p:cNvGrpSpPr/>
          <p:nvPr/>
        </p:nvGrpSpPr>
        <p:grpSpPr>
          <a:xfrm>
            <a:off x="0" y="1480980"/>
            <a:ext cx="18288000" cy="61200"/>
            <a:chOff x="0" y="0"/>
            <a:chExt cx="24384000" cy="81600"/>
          </a:xfrm>
        </p:grpSpPr>
        <p:sp>
          <p:nvSpPr>
            <p:cNvPr id="13" name="Freeform 1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4" name="Group 14"/>
          <p:cNvGrpSpPr/>
          <p:nvPr/>
        </p:nvGrpSpPr>
        <p:grpSpPr>
          <a:xfrm>
            <a:off x="0" y="2357478"/>
            <a:ext cx="18288000" cy="61200"/>
            <a:chOff x="0" y="0"/>
            <a:chExt cx="24384000" cy="81600"/>
          </a:xfrm>
        </p:grpSpPr>
        <p:sp>
          <p:nvSpPr>
            <p:cNvPr id="15" name="Freeform 1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6" name="Group 16"/>
          <p:cNvGrpSpPr/>
          <p:nvPr/>
        </p:nvGrpSpPr>
        <p:grpSpPr>
          <a:xfrm>
            <a:off x="0" y="2649644"/>
            <a:ext cx="18288000" cy="61200"/>
            <a:chOff x="0" y="0"/>
            <a:chExt cx="24384000" cy="81600"/>
          </a:xfrm>
        </p:grpSpPr>
        <p:sp>
          <p:nvSpPr>
            <p:cNvPr id="17" name="Freeform 1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18" name="Group 18"/>
          <p:cNvGrpSpPr/>
          <p:nvPr/>
        </p:nvGrpSpPr>
        <p:grpSpPr>
          <a:xfrm>
            <a:off x="0" y="1773146"/>
            <a:ext cx="18288000" cy="61200"/>
            <a:chOff x="0" y="0"/>
            <a:chExt cx="24384000" cy="81600"/>
          </a:xfrm>
        </p:grpSpPr>
        <p:sp>
          <p:nvSpPr>
            <p:cNvPr id="19" name="Freeform 1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0" name="Group 20"/>
          <p:cNvGrpSpPr/>
          <p:nvPr/>
        </p:nvGrpSpPr>
        <p:grpSpPr>
          <a:xfrm>
            <a:off x="0" y="2065312"/>
            <a:ext cx="18288000" cy="61200"/>
            <a:chOff x="0" y="0"/>
            <a:chExt cx="24384000" cy="81600"/>
          </a:xfrm>
        </p:grpSpPr>
        <p:sp>
          <p:nvSpPr>
            <p:cNvPr id="21" name="Freeform 2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2" name="Group 22"/>
          <p:cNvGrpSpPr/>
          <p:nvPr/>
        </p:nvGrpSpPr>
        <p:grpSpPr>
          <a:xfrm>
            <a:off x="0" y="3233974"/>
            <a:ext cx="18288000" cy="61200"/>
            <a:chOff x="0" y="0"/>
            <a:chExt cx="24384000" cy="81600"/>
          </a:xfrm>
        </p:grpSpPr>
        <p:sp>
          <p:nvSpPr>
            <p:cNvPr id="23" name="Freeform 2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4" name="Group 24"/>
          <p:cNvGrpSpPr/>
          <p:nvPr/>
        </p:nvGrpSpPr>
        <p:grpSpPr>
          <a:xfrm>
            <a:off x="0" y="3818306"/>
            <a:ext cx="18288000" cy="61200"/>
            <a:chOff x="0" y="0"/>
            <a:chExt cx="24384000" cy="81600"/>
          </a:xfrm>
        </p:grpSpPr>
        <p:sp>
          <p:nvSpPr>
            <p:cNvPr id="25" name="Freeform 2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6" name="Group 26"/>
          <p:cNvGrpSpPr/>
          <p:nvPr/>
        </p:nvGrpSpPr>
        <p:grpSpPr>
          <a:xfrm>
            <a:off x="0" y="4402638"/>
            <a:ext cx="18288000" cy="61200"/>
            <a:chOff x="0" y="0"/>
            <a:chExt cx="24384000" cy="81600"/>
          </a:xfrm>
        </p:grpSpPr>
        <p:sp>
          <p:nvSpPr>
            <p:cNvPr id="27" name="Freeform 2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28" name="Group 28"/>
          <p:cNvGrpSpPr/>
          <p:nvPr/>
        </p:nvGrpSpPr>
        <p:grpSpPr>
          <a:xfrm>
            <a:off x="0" y="4986970"/>
            <a:ext cx="18288000" cy="61200"/>
            <a:chOff x="0" y="0"/>
            <a:chExt cx="24384000" cy="81600"/>
          </a:xfrm>
        </p:grpSpPr>
        <p:sp>
          <p:nvSpPr>
            <p:cNvPr id="29" name="Freeform 2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0" name="Group 30"/>
          <p:cNvGrpSpPr/>
          <p:nvPr/>
        </p:nvGrpSpPr>
        <p:grpSpPr>
          <a:xfrm>
            <a:off x="0" y="5571302"/>
            <a:ext cx="18288000" cy="61200"/>
            <a:chOff x="0" y="0"/>
            <a:chExt cx="24384000" cy="81600"/>
          </a:xfrm>
        </p:grpSpPr>
        <p:sp>
          <p:nvSpPr>
            <p:cNvPr id="31" name="Freeform 3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2" name="Group 32"/>
          <p:cNvGrpSpPr/>
          <p:nvPr/>
        </p:nvGrpSpPr>
        <p:grpSpPr>
          <a:xfrm>
            <a:off x="0" y="6155634"/>
            <a:ext cx="18288000" cy="61200"/>
            <a:chOff x="0" y="0"/>
            <a:chExt cx="24384000" cy="81600"/>
          </a:xfrm>
        </p:grpSpPr>
        <p:sp>
          <p:nvSpPr>
            <p:cNvPr id="33" name="Freeform 3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4" name="Group 34"/>
          <p:cNvGrpSpPr/>
          <p:nvPr/>
        </p:nvGrpSpPr>
        <p:grpSpPr>
          <a:xfrm>
            <a:off x="0" y="7908628"/>
            <a:ext cx="18288000" cy="61200"/>
            <a:chOff x="0" y="0"/>
            <a:chExt cx="24384000" cy="81600"/>
          </a:xfrm>
        </p:grpSpPr>
        <p:sp>
          <p:nvSpPr>
            <p:cNvPr id="35" name="Freeform 3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6" name="Group 36"/>
          <p:cNvGrpSpPr/>
          <p:nvPr/>
        </p:nvGrpSpPr>
        <p:grpSpPr>
          <a:xfrm>
            <a:off x="0" y="8492960"/>
            <a:ext cx="18288000" cy="61200"/>
            <a:chOff x="0" y="0"/>
            <a:chExt cx="24384000" cy="81600"/>
          </a:xfrm>
        </p:grpSpPr>
        <p:sp>
          <p:nvSpPr>
            <p:cNvPr id="37" name="Freeform 3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38" name="Group 38"/>
          <p:cNvGrpSpPr/>
          <p:nvPr/>
        </p:nvGrpSpPr>
        <p:grpSpPr>
          <a:xfrm>
            <a:off x="0" y="6739966"/>
            <a:ext cx="18288000" cy="61200"/>
            <a:chOff x="0" y="0"/>
            <a:chExt cx="24384000" cy="81600"/>
          </a:xfrm>
        </p:grpSpPr>
        <p:sp>
          <p:nvSpPr>
            <p:cNvPr id="39" name="Freeform 3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0" name="Group 40"/>
          <p:cNvGrpSpPr/>
          <p:nvPr/>
        </p:nvGrpSpPr>
        <p:grpSpPr>
          <a:xfrm>
            <a:off x="0" y="7324296"/>
            <a:ext cx="18288000" cy="61200"/>
            <a:chOff x="0" y="0"/>
            <a:chExt cx="24384000" cy="81600"/>
          </a:xfrm>
        </p:grpSpPr>
        <p:sp>
          <p:nvSpPr>
            <p:cNvPr id="41" name="Freeform 4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2" name="Group 42"/>
          <p:cNvGrpSpPr/>
          <p:nvPr/>
        </p:nvGrpSpPr>
        <p:grpSpPr>
          <a:xfrm>
            <a:off x="0" y="8785126"/>
            <a:ext cx="18288000" cy="61200"/>
            <a:chOff x="0" y="0"/>
            <a:chExt cx="24384000" cy="81600"/>
          </a:xfrm>
        </p:grpSpPr>
        <p:sp>
          <p:nvSpPr>
            <p:cNvPr id="43" name="Freeform 4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4" name="Group 44"/>
          <p:cNvGrpSpPr/>
          <p:nvPr/>
        </p:nvGrpSpPr>
        <p:grpSpPr>
          <a:xfrm>
            <a:off x="0" y="9077292"/>
            <a:ext cx="18288000" cy="61200"/>
            <a:chOff x="0" y="0"/>
            <a:chExt cx="24384000" cy="81600"/>
          </a:xfrm>
        </p:grpSpPr>
        <p:sp>
          <p:nvSpPr>
            <p:cNvPr id="45" name="Freeform 4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6" name="Group 46"/>
          <p:cNvGrpSpPr/>
          <p:nvPr/>
        </p:nvGrpSpPr>
        <p:grpSpPr>
          <a:xfrm>
            <a:off x="0" y="9369458"/>
            <a:ext cx="18288000" cy="61200"/>
            <a:chOff x="0" y="0"/>
            <a:chExt cx="24384000" cy="81600"/>
          </a:xfrm>
        </p:grpSpPr>
        <p:sp>
          <p:nvSpPr>
            <p:cNvPr id="47" name="Freeform 4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48" name="Group 48"/>
          <p:cNvGrpSpPr/>
          <p:nvPr/>
        </p:nvGrpSpPr>
        <p:grpSpPr>
          <a:xfrm>
            <a:off x="0" y="9661624"/>
            <a:ext cx="18288000" cy="61200"/>
            <a:chOff x="0" y="0"/>
            <a:chExt cx="24384000" cy="81600"/>
          </a:xfrm>
        </p:grpSpPr>
        <p:sp>
          <p:nvSpPr>
            <p:cNvPr id="49" name="Freeform 4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0" name="Group 50"/>
          <p:cNvGrpSpPr/>
          <p:nvPr/>
        </p:nvGrpSpPr>
        <p:grpSpPr>
          <a:xfrm>
            <a:off x="0" y="9953790"/>
            <a:ext cx="18288000" cy="61200"/>
            <a:chOff x="0" y="0"/>
            <a:chExt cx="24384000" cy="81600"/>
          </a:xfrm>
        </p:grpSpPr>
        <p:sp>
          <p:nvSpPr>
            <p:cNvPr id="51" name="Freeform 5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2" name="Group 52"/>
          <p:cNvGrpSpPr/>
          <p:nvPr/>
        </p:nvGrpSpPr>
        <p:grpSpPr>
          <a:xfrm>
            <a:off x="0" y="10245956"/>
            <a:ext cx="18288000" cy="61200"/>
            <a:chOff x="0" y="0"/>
            <a:chExt cx="24384000" cy="81600"/>
          </a:xfrm>
        </p:grpSpPr>
        <p:sp>
          <p:nvSpPr>
            <p:cNvPr id="53" name="Freeform 5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4" name="Group 54"/>
          <p:cNvGrpSpPr/>
          <p:nvPr/>
        </p:nvGrpSpPr>
        <p:grpSpPr>
          <a:xfrm>
            <a:off x="0" y="2941808"/>
            <a:ext cx="18288000" cy="61200"/>
            <a:chOff x="0" y="0"/>
            <a:chExt cx="24384000" cy="81600"/>
          </a:xfrm>
        </p:grpSpPr>
        <p:sp>
          <p:nvSpPr>
            <p:cNvPr id="55" name="Freeform 5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6" name="Group 56"/>
          <p:cNvGrpSpPr/>
          <p:nvPr/>
        </p:nvGrpSpPr>
        <p:grpSpPr>
          <a:xfrm>
            <a:off x="0" y="3526140"/>
            <a:ext cx="18288000" cy="61200"/>
            <a:chOff x="0" y="0"/>
            <a:chExt cx="24384000" cy="81600"/>
          </a:xfrm>
        </p:grpSpPr>
        <p:sp>
          <p:nvSpPr>
            <p:cNvPr id="57" name="Freeform 5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58" name="Group 58"/>
          <p:cNvGrpSpPr/>
          <p:nvPr/>
        </p:nvGrpSpPr>
        <p:grpSpPr>
          <a:xfrm>
            <a:off x="0" y="4110472"/>
            <a:ext cx="18288000" cy="61200"/>
            <a:chOff x="0" y="0"/>
            <a:chExt cx="24384000" cy="81600"/>
          </a:xfrm>
        </p:grpSpPr>
        <p:sp>
          <p:nvSpPr>
            <p:cNvPr id="59" name="Freeform 5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0" name="Group 60"/>
          <p:cNvGrpSpPr/>
          <p:nvPr/>
        </p:nvGrpSpPr>
        <p:grpSpPr>
          <a:xfrm>
            <a:off x="0" y="4694804"/>
            <a:ext cx="18288000" cy="61200"/>
            <a:chOff x="0" y="0"/>
            <a:chExt cx="24384000" cy="81600"/>
          </a:xfrm>
        </p:grpSpPr>
        <p:sp>
          <p:nvSpPr>
            <p:cNvPr id="61" name="Freeform 6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2" name="Group 62"/>
          <p:cNvGrpSpPr/>
          <p:nvPr/>
        </p:nvGrpSpPr>
        <p:grpSpPr>
          <a:xfrm>
            <a:off x="0" y="5279136"/>
            <a:ext cx="18288000" cy="61200"/>
            <a:chOff x="0" y="0"/>
            <a:chExt cx="24384000" cy="81600"/>
          </a:xfrm>
        </p:grpSpPr>
        <p:sp>
          <p:nvSpPr>
            <p:cNvPr id="63" name="Freeform 6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4" name="Group 64"/>
          <p:cNvGrpSpPr/>
          <p:nvPr/>
        </p:nvGrpSpPr>
        <p:grpSpPr>
          <a:xfrm>
            <a:off x="0" y="5863468"/>
            <a:ext cx="18288000" cy="61200"/>
            <a:chOff x="0" y="0"/>
            <a:chExt cx="24384000" cy="81600"/>
          </a:xfrm>
        </p:grpSpPr>
        <p:sp>
          <p:nvSpPr>
            <p:cNvPr id="65" name="Freeform 65"/>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6" name="Group 66"/>
          <p:cNvGrpSpPr/>
          <p:nvPr/>
        </p:nvGrpSpPr>
        <p:grpSpPr>
          <a:xfrm>
            <a:off x="0" y="6447800"/>
            <a:ext cx="18288000" cy="61200"/>
            <a:chOff x="0" y="0"/>
            <a:chExt cx="24384000" cy="81600"/>
          </a:xfrm>
        </p:grpSpPr>
        <p:sp>
          <p:nvSpPr>
            <p:cNvPr id="67" name="Freeform 67"/>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68" name="Group 68"/>
          <p:cNvGrpSpPr/>
          <p:nvPr/>
        </p:nvGrpSpPr>
        <p:grpSpPr>
          <a:xfrm>
            <a:off x="0" y="8200794"/>
            <a:ext cx="18288000" cy="61200"/>
            <a:chOff x="0" y="0"/>
            <a:chExt cx="24384000" cy="81600"/>
          </a:xfrm>
        </p:grpSpPr>
        <p:sp>
          <p:nvSpPr>
            <p:cNvPr id="69" name="Freeform 69"/>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0" name="Group 70"/>
          <p:cNvGrpSpPr/>
          <p:nvPr/>
        </p:nvGrpSpPr>
        <p:grpSpPr>
          <a:xfrm>
            <a:off x="0" y="7032132"/>
            <a:ext cx="18288000" cy="61200"/>
            <a:chOff x="0" y="0"/>
            <a:chExt cx="24384000" cy="81600"/>
          </a:xfrm>
        </p:grpSpPr>
        <p:sp>
          <p:nvSpPr>
            <p:cNvPr id="71" name="Freeform 71"/>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2" name="Group 72"/>
          <p:cNvGrpSpPr/>
          <p:nvPr/>
        </p:nvGrpSpPr>
        <p:grpSpPr>
          <a:xfrm>
            <a:off x="0" y="7616462"/>
            <a:ext cx="18288000" cy="61200"/>
            <a:chOff x="0" y="0"/>
            <a:chExt cx="24384000" cy="81600"/>
          </a:xfrm>
        </p:grpSpPr>
        <p:sp>
          <p:nvSpPr>
            <p:cNvPr id="73" name="Freeform 73"/>
            <p:cNvSpPr/>
            <p:nvPr/>
          </p:nvSpPr>
          <p:spPr>
            <a:xfrm>
              <a:off x="0" y="0"/>
              <a:ext cx="24384000" cy="81661"/>
            </a:xfrm>
            <a:custGeom>
              <a:avLst/>
              <a:gdLst/>
              <a:ahLst/>
              <a:cxnLst/>
              <a:rect l="l" t="t" r="r" b="b"/>
              <a:pathLst>
                <a:path w="24384000" h="81661">
                  <a:moveTo>
                    <a:pt x="0" y="0"/>
                  </a:moveTo>
                  <a:lnTo>
                    <a:pt x="24384000" y="0"/>
                  </a:lnTo>
                  <a:lnTo>
                    <a:pt x="24384000" y="81661"/>
                  </a:lnTo>
                  <a:lnTo>
                    <a:pt x="0" y="81661"/>
                  </a:lnTo>
                  <a:close/>
                </a:path>
              </a:pathLst>
            </a:custGeom>
            <a:gradFill rotWithShape="1">
              <a:gsLst>
                <a:gs pos="0">
                  <a:srgbClr val="FFF1F7">
                    <a:alpha val="100000"/>
                  </a:srgbClr>
                </a:gs>
                <a:gs pos="100000">
                  <a:srgbClr val="FAE6EF">
                    <a:alpha val="100000"/>
                  </a:srgbClr>
                </a:gs>
              </a:gsLst>
              <a:lin ang="0"/>
            </a:gradFill>
          </p:spPr>
        </p:sp>
      </p:grpSp>
      <p:grpSp>
        <p:nvGrpSpPr>
          <p:cNvPr id="74" name="Group 74"/>
          <p:cNvGrpSpPr/>
          <p:nvPr/>
        </p:nvGrpSpPr>
        <p:grpSpPr>
          <a:xfrm>
            <a:off x="5955948" y="-25400"/>
            <a:ext cx="9678046" cy="6558990"/>
            <a:chOff x="0" y="0"/>
            <a:chExt cx="12904061" cy="8745320"/>
          </a:xfrm>
        </p:grpSpPr>
        <p:sp>
          <p:nvSpPr>
            <p:cNvPr id="75" name="Freeform 75"/>
            <p:cNvSpPr/>
            <p:nvPr/>
          </p:nvSpPr>
          <p:spPr>
            <a:xfrm>
              <a:off x="0" y="0"/>
              <a:ext cx="12904089" cy="8744966"/>
            </a:xfrm>
            <a:custGeom>
              <a:avLst/>
              <a:gdLst/>
              <a:ahLst/>
              <a:cxnLst/>
              <a:rect l="l" t="t" r="r" b="b"/>
              <a:pathLst>
                <a:path w="12904089" h="8744966">
                  <a:moveTo>
                    <a:pt x="3992626" y="0"/>
                  </a:moveTo>
                  <a:lnTo>
                    <a:pt x="0" y="4240022"/>
                  </a:lnTo>
                  <a:lnTo>
                    <a:pt x="4667123" y="8744966"/>
                  </a:lnTo>
                  <a:lnTo>
                    <a:pt x="12904089"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grpSp>
        <p:nvGrpSpPr>
          <p:cNvPr id="76" name="Group 76"/>
          <p:cNvGrpSpPr/>
          <p:nvPr/>
        </p:nvGrpSpPr>
        <p:grpSpPr>
          <a:xfrm>
            <a:off x="12114652" y="0"/>
            <a:ext cx="6173334" cy="8589900"/>
            <a:chOff x="0" y="0"/>
            <a:chExt cx="8231112" cy="11453200"/>
          </a:xfrm>
        </p:grpSpPr>
        <p:sp>
          <p:nvSpPr>
            <p:cNvPr id="77" name="Freeform 77"/>
            <p:cNvSpPr/>
            <p:nvPr/>
          </p:nvSpPr>
          <p:spPr>
            <a:xfrm>
              <a:off x="381" y="0"/>
              <a:ext cx="8230743" cy="11452733"/>
            </a:xfrm>
            <a:custGeom>
              <a:avLst/>
              <a:gdLst/>
              <a:ahLst/>
              <a:cxnLst/>
              <a:rect l="l" t="t" r="r" b="b"/>
              <a:pathLst>
                <a:path w="8230743" h="11452733">
                  <a:moveTo>
                    <a:pt x="8230743" y="0"/>
                  </a:moveTo>
                  <a:lnTo>
                    <a:pt x="0" y="8204708"/>
                  </a:lnTo>
                  <a:lnTo>
                    <a:pt x="3753231" y="11452733"/>
                  </a:lnTo>
                  <a:lnTo>
                    <a:pt x="8230743" y="6988683"/>
                  </a:lnTo>
                  <a:lnTo>
                    <a:pt x="8230743" y="0"/>
                  </a:lnTo>
                  <a:close/>
                </a:path>
              </a:pathLst>
            </a:custGeom>
            <a:gradFill rotWithShape="1">
              <a:gsLst>
                <a:gs pos="0">
                  <a:srgbClr val="FAE6EF">
                    <a:alpha val="70980"/>
                  </a:srgbClr>
                </a:gs>
                <a:gs pos="61000">
                  <a:srgbClr val="FFFFFF">
                    <a:alpha val="0"/>
                  </a:srgbClr>
                </a:gs>
                <a:gs pos="100000">
                  <a:srgbClr val="FFFFFF">
                    <a:alpha val="0"/>
                  </a:srgbClr>
                </a:gs>
              </a:gsLst>
              <a:lin ang="8100019"/>
            </a:gradFill>
          </p:spPr>
        </p:sp>
      </p:grpSp>
      <p:sp>
        <p:nvSpPr>
          <p:cNvPr id="78" name="TextBox 78"/>
          <p:cNvSpPr txBox="1"/>
          <p:nvPr/>
        </p:nvSpPr>
        <p:spPr>
          <a:xfrm>
            <a:off x="1536175" y="3978825"/>
            <a:ext cx="7516350" cy="27406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What is a </a:t>
            </a:r>
            <a:r>
              <a:rPr kumimoji="0" lang="en-US" sz="8000" b="1" i="1" u="none" strike="noStrike" kern="1200" cap="none" spc="0" normalizeH="0" baseline="0" noProof="0">
                <a:ln>
                  <a:noFill/>
                </a:ln>
                <a:solidFill>
                  <a:srgbClr val="FFF1F7"/>
                </a:solidFill>
                <a:effectLst/>
                <a:uLnTx/>
                <a:uFillTx/>
                <a:latin typeface="Arimo Bold Italics"/>
                <a:ea typeface="Arimo Bold Italics"/>
                <a:cs typeface="Arimo Bold Italics"/>
                <a:sym typeface="Arimo Bold Italics"/>
              </a:rPr>
              <a:t>Polygon?</a:t>
            </a:r>
          </a:p>
        </p:txBody>
      </p:sp>
      <p:sp>
        <p:nvSpPr>
          <p:cNvPr id="79" name="TextBox 79"/>
          <p:cNvSpPr txBox="1"/>
          <p:nvPr/>
        </p:nvSpPr>
        <p:spPr>
          <a:xfrm>
            <a:off x="1745975" y="1698363"/>
            <a:ext cx="1840350" cy="1947850"/>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1F7"/>
                </a:solidFill>
                <a:effectLst/>
                <a:uLnTx/>
                <a:uFillTx/>
                <a:latin typeface="Arimo"/>
                <a:ea typeface="Arimo"/>
                <a:cs typeface="Arimo"/>
                <a:sym typeface="Arimo"/>
              </a:rPr>
              <a:t>01</a:t>
            </a:r>
          </a:p>
        </p:txBody>
      </p:sp>
      <p:pic>
        <p:nvPicPr>
          <p:cNvPr id="80" name="Picture 79"/>
          <p:cNvPicPr>
            <a:picLocks noChangeAspect="1"/>
          </p:cNvPicPr>
          <p:nvPr/>
        </p:nvPicPr>
        <p:blipFill>
          <a:blip r:embed="rId3"/>
          <a:stretch>
            <a:fillRect/>
          </a:stretch>
        </p:blipFill>
        <p:spPr>
          <a:xfrm>
            <a:off x="12496800" y="-133485"/>
            <a:ext cx="7082778" cy="10363401"/>
          </a:xfrm>
          <a:prstGeom prst="rect">
            <a:avLst/>
          </a:prstGeom>
        </p:spPr>
      </p:pic>
      <mc:AlternateContent xmlns:mc="http://schemas.openxmlformats.org/markup-compatibility/2006" xmlns:a14="http://schemas.microsoft.com/office/drawing/2010/main">
        <mc:Choice Requires="a14">
          <p:sp>
            <p:nvSpPr>
              <p:cNvPr id="88" name="Rectangle 87"/>
              <p:cNvSpPr/>
              <p:nvPr/>
            </p:nvSpPr>
            <p:spPr>
              <a:xfrm>
                <a:off x="381000" y="1643697"/>
                <a:ext cx="14401800" cy="3118803"/>
              </a:xfrm>
              <a:prstGeom prst="rect">
                <a:avLst/>
              </a:prstGeom>
            </p:spPr>
            <p:txBody>
              <a:bodyPr wrap="square">
                <a:spAutoFit/>
              </a:bodyPr>
              <a:lstStyle/>
              <a:p>
                <a:pPr algn="just">
                  <a:lnSpc>
                    <a:spcPct val="150000"/>
                  </a:lnSpc>
                  <a:spcBef>
                    <a:spcPts val="600"/>
                  </a:spcBef>
                  <a:spcAft>
                    <a:spcPts val="1000"/>
                  </a:spcAft>
                </a:pPr>
                <a:r>
                  <a:rPr lang="en-US" sz="4000">
                    <a:latin typeface="Arial" panose="020B0604020202020204" pitchFamily="34" charset="0"/>
                    <a:ea typeface="Calibri" panose="020F0502020204030204" pitchFamily="34" charset="0"/>
                    <a:cs typeface="Arial" panose="020B0604020202020204" pitchFamily="34" charset="0"/>
                  </a:rPr>
                  <a:t>Trong không gian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tâm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bán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phương trình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10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8" name="Rectangle 87"/>
              <p:cNvSpPr>
                <a:spLocks noRot="1" noChangeAspect="1" noMove="1" noResize="1" noEditPoints="1" noAdjustHandles="1" noChangeArrowheads="1" noChangeShapeType="1" noTextEdit="1"/>
              </p:cNvSpPr>
              <p:nvPr/>
            </p:nvSpPr>
            <p:spPr>
              <a:xfrm>
                <a:off x="381000" y="1643697"/>
                <a:ext cx="14401800" cy="3118803"/>
              </a:xfrm>
              <a:prstGeom prst="rect">
                <a:avLst/>
              </a:prstGeom>
              <a:blipFill>
                <a:blip r:embed="rId4"/>
                <a:stretch>
                  <a:fillRect l="-1524"/>
                </a:stretch>
              </a:blipFill>
            </p:spPr>
            <p:txBody>
              <a:bodyPr/>
              <a:lstStyle/>
              <a:p>
                <a:r>
                  <a:rPr lang="en-US">
                    <a:noFill/>
                  </a:rPr>
                  <a:t> </a:t>
                </a:r>
              </a:p>
            </p:txBody>
          </p:sp>
        </mc:Fallback>
      </mc:AlternateContent>
      <p:sp>
        <p:nvSpPr>
          <p:cNvPr id="89" name="TextBox 88">
            <a:extLst>
              <a:ext uri="{FF2B5EF4-FFF2-40B4-BE49-F238E27FC236}">
                <a16:creationId xmlns:a16="http://schemas.microsoft.com/office/drawing/2014/main" id="{711493CA-7A75-074E-7097-E1E357F2E0AF}"/>
              </a:ext>
            </a:extLst>
          </p:cNvPr>
          <p:cNvSpPr txBox="1"/>
          <p:nvPr/>
        </p:nvSpPr>
        <p:spPr>
          <a:xfrm>
            <a:off x="4267200" y="317093"/>
            <a:ext cx="6629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457EFD"/>
                </a:solidFill>
                <a:effectLst/>
                <a:uLnTx/>
                <a:uFillTx/>
                <a:latin typeface="Arial" panose="020B0604020202020204" pitchFamily="34" charset="0"/>
                <a:ea typeface="+mn-ea"/>
                <a:cs typeface="Arial" panose="020B0604020202020204" pitchFamily="34" charset="0"/>
              </a:rPr>
              <a:t>KẾT LUẬN </a:t>
            </a:r>
          </a:p>
        </p:txBody>
      </p:sp>
      <mc:AlternateContent xmlns:mc="http://schemas.openxmlformats.org/markup-compatibility/2006" xmlns:a14="http://schemas.microsoft.com/office/drawing/2010/main">
        <mc:Choice Requires="a14">
          <p:sp>
            <p:nvSpPr>
              <p:cNvPr id="81" name="Rectangle 80"/>
              <p:cNvSpPr/>
              <p:nvPr/>
            </p:nvSpPr>
            <p:spPr>
              <a:xfrm>
                <a:off x="381000" y="5143500"/>
                <a:ext cx="14401800" cy="4824398"/>
              </a:xfrm>
              <a:prstGeom prst="rect">
                <a:avLst/>
              </a:prstGeom>
              <a:solidFill>
                <a:srgbClr val="D1E2F7"/>
              </a:solidFill>
            </p:spPr>
            <p:txBody>
              <a:bodyPr wrap="square">
                <a:spAutoFit/>
              </a:bodyPr>
              <a:lstStyle/>
              <a:p>
                <a:pPr algn="just">
                  <a:lnSpc>
                    <a:spcPct val="150000"/>
                  </a:lnSpc>
                </a:pPr>
                <a:r>
                  <a:rPr lang="en-US" sz="4500" b="1">
                    <a:solidFill>
                      <a:srgbClr val="C00000"/>
                    </a:solidFill>
                    <a:latin typeface="Arial" panose="020B0604020202020204" pitchFamily="34" charset="0"/>
                    <a:ea typeface="Malgun Gothic" panose="020B0503020000020004" pitchFamily="34" charset="-127"/>
                    <a:cs typeface="Arial" panose="020B0604020202020204" pitchFamily="34" charset="0"/>
                  </a:rPr>
                  <a:t>Chú ý:</a:t>
                </a:r>
                <a:endParaRPr lang="en-US" sz="4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Malgun Gothic" panose="020B0503020000020004" pitchFamily="34" charset="-127"/>
                    <a:cs typeface="Arial" panose="020B0604020202020204" pitchFamily="34" charset="0"/>
                  </a:rPr>
                  <a:t>Điểm </a:t>
                </a:r>
                <a14:m>
                  <m:oMath xmlns:m="http://schemas.openxmlformats.org/officeDocument/2006/math">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nằm trong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nếu</a:t>
                </a: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&lt;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Malgun Gothic" panose="020B0503020000020004" pitchFamily="34" charset="-127"/>
                    <a:cs typeface="Arial" panose="020B0604020202020204" pitchFamily="34" charset="0"/>
                  </a:rPr>
                  <a:t>Điểm </a:t>
                </a:r>
                <a14:m>
                  <m:oMath xmlns:m="http://schemas.openxmlformats.org/officeDocument/2006/math">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nằm ngoài mặt cầu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nếu</a:t>
                </a:r>
                <a:r>
                  <a:rPr lang="en-US" sz="40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𝑧</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&gt;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𝑅</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381000" y="5143500"/>
                <a:ext cx="14401800" cy="4824398"/>
              </a:xfrm>
              <a:prstGeom prst="rect">
                <a:avLst/>
              </a:prstGeom>
              <a:blipFill>
                <a:blip r:embed="rId5"/>
                <a:stretch>
                  <a:fillRect l="-1778"/>
                </a:stretch>
              </a:blipFill>
            </p:spPr>
            <p:txBody>
              <a:bodyPr/>
              <a:lstStyle/>
              <a:p>
                <a:r>
                  <a:rPr lang="en-US">
                    <a:noFill/>
                  </a:rPr>
                  <a:t> </a:t>
                </a:r>
              </a:p>
            </p:txBody>
          </p:sp>
        </mc:Fallback>
      </mc:AlternateContent>
      <p:pic>
        <p:nvPicPr>
          <p:cNvPr id="82" name="Picture 81"/>
          <p:cNvPicPr>
            <a:picLocks noChangeAspect="1"/>
          </p:cNvPicPr>
          <p:nvPr/>
        </p:nvPicPr>
        <p:blipFill>
          <a:blip r:embed="rId6"/>
          <a:stretch>
            <a:fillRect/>
          </a:stretch>
        </p:blipFill>
        <p:spPr>
          <a:xfrm>
            <a:off x="13650888" y="4746353"/>
            <a:ext cx="1512912" cy="1509565"/>
          </a:xfrm>
          <a:prstGeom prst="rect">
            <a:avLst/>
          </a:prstGeom>
        </p:spPr>
      </p:pic>
    </p:spTree>
    <p:extLst>
      <p:ext uri="{BB962C8B-B14F-4D97-AF65-F5344CB8AC3E}">
        <p14:creationId xmlns:p14="http://schemas.microsoft.com/office/powerpoint/2010/main" val="29328476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barn(inVertical)">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up)">
                                      <p:cBhvr>
                                        <p:cTn id="15" dur="500"/>
                                        <p:tgtEl>
                                          <p:spTgt spid="81"/>
                                        </p:tgtEl>
                                      </p:cBhvr>
                                    </p:animEffect>
                                  </p:childTnLst>
                                </p:cTn>
                              </p:par>
                              <p:par>
                                <p:cTn id="16" presetID="22" presetClass="entr" presetSubtype="1"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up)">
                                      <p:cBhvr>
                                        <p:cTn id="1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F7"/>
        </a:solidFill>
        <a:effectLst/>
      </p:bgPr>
    </p:bg>
    <p:spTree>
      <p:nvGrpSpPr>
        <p:cNvPr id="1" name=""/>
        <p:cNvGrpSpPr/>
        <p:nvPr/>
      </p:nvGrpSpPr>
      <p:grpSpPr>
        <a:xfrm>
          <a:off x="0" y="0"/>
          <a:ext cx="0" cy="0"/>
          <a:chOff x="0" y="0"/>
          <a:chExt cx="0" cy="0"/>
        </a:xfrm>
      </p:grpSpPr>
      <p:sp>
        <p:nvSpPr>
          <p:cNvPr id="77" name="Freeform 77"/>
          <p:cNvSpPr/>
          <p:nvPr/>
        </p:nvSpPr>
        <p:spPr>
          <a:xfrm>
            <a:off x="16518822" y="723900"/>
            <a:ext cx="1769178" cy="1709400"/>
          </a:xfrm>
          <a:custGeom>
            <a:avLst/>
            <a:gdLst/>
            <a:ahLst/>
            <a:cxnLst/>
            <a:rect l="l" t="t" r="r" b="b"/>
            <a:pathLst>
              <a:path w="1769178" h="1709400">
                <a:moveTo>
                  <a:pt x="0" y="0"/>
                </a:moveTo>
                <a:lnTo>
                  <a:pt x="1769178" y="0"/>
                </a:lnTo>
                <a:lnTo>
                  <a:pt x="1769178" y="1709400"/>
                </a:lnTo>
                <a:lnTo>
                  <a:pt x="0" y="1709400"/>
                </a:lnTo>
                <a:lnTo>
                  <a:pt x="0" y="0"/>
                </a:lnTo>
                <a:close/>
              </a:path>
            </a:pathLst>
          </a:custGeom>
          <a:blipFill>
            <a:blip r:embed="rId3"/>
            <a:stretch>
              <a:fillRect l="-1" r="-1"/>
            </a:stretch>
          </a:blipFill>
        </p:spPr>
      </p:sp>
      <p:sp>
        <p:nvSpPr>
          <p:cNvPr id="79" name="Freeform 79"/>
          <p:cNvSpPr/>
          <p:nvPr/>
        </p:nvSpPr>
        <p:spPr>
          <a:xfrm>
            <a:off x="439321" y="7287768"/>
            <a:ext cx="420948" cy="3249762"/>
          </a:xfrm>
          <a:custGeom>
            <a:avLst/>
            <a:gdLst/>
            <a:ahLst/>
            <a:cxnLst/>
            <a:rect l="l" t="t" r="r" b="b"/>
            <a:pathLst>
              <a:path w="420948" h="3249762">
                <a:moveTo>
                  <a:pt x="0" y="0"/>
                </a:moveTo>
                <a:lnTo>
                  <a:pt x="420948" y="0"/>
                </a:lnTo>
                <a:lnTo>
                  <a:pt x="420948" y="3249762"/>
                </a:lnTo>
                <a:lnTo>
                  <a:pt x="0" y="3249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C0FDDE4-B345-9CEF-46D5-6288E812B092}"/>
                  </a:ext>
                </a:extLst>
              </p:cNvPr>
              <p:cNvSpPr txBox="1"/>
              <p:nvPr/>
            </p:nvSpPr>
            <p:spPr>
              <a:xfrm>
                <a:off x="413084" y="173658"/>
                <a:ext cx="17481884" cy="3750642"/>
              </a:xfrm>
              <a:prstGeom prst="rect">
                <a:avLst/>
              </a:prstGeom>
              <a:noFill/>
            </p:spPr>
            <p:txBody>
              <a:bodyPr wrap="square">
                <a:spAutoFit/>
              </a:bodyPr>
              <a:lstStyle/>
              <a:p>
                <a:pPr lvl="0" algn="just" defTabSz="1828800">
                  <a:lnSpc>
                    <a:spcPct val="150000"/>
                  </a:lnSpc>
                  <a:buClr>
                    <a:srgbClr val="000000"/>
                  </a:buClr>
                  <a:defRPr/>
                </a:pPr>
                <a:r>
                  <a:rPr lang="nl-NL" sz="4000" b="1" kern="0">
                    <a:solidFill>
                      <a:schemeClr val="bg1"/>
                    </a:solidFill>
                    <a:highlight>
                      <a:srgbClr val="0000FF"/>
                    </a:highlight>
                    <a:latin typeface="Arial" panose="020B0604020202020204" pitchFamily="34" charset="0"/>
                    <a:ea typeface="Calibri" panose="020F0502020204030204" pitchFamily="34" charset="0"/>
                    <a:cs typeface="Arial" panose="020B0604020202020204" pitchFamily="34" charset="0"/>
                  </a:rPr>
                  <a:t>Ví dụ 1:</a:t>
                </a:r>
                <a:r>
                  <a:rPr lang="nl-NL" sz="4000" b="1" kern="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Trong không gian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𝑂𝑥𝑦𝑧</m:t>
                    </m:r>
                  </m:oMath>
                </a14:m>
                <a:r>
                  <a:rPr lang="vi-VN" sz="4000" kern="0">
                    <a:solidFill>
                      <a:srgbClr val="000000"/>
                    </a:solidFill>
                    <a:latin typeface="Arial"/>
                    <a:cs typeface="Arial"/>
                    <a:sym typeface="Arial"/>
                  </a:rPr>
                  <a:t>, cho mặt cầu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𝑆</m:t>
                    </m:r>
                    <m:r>
                      <a:rPr lang="vi-VN" sz="4000" i="1" kern="0" smtClean="0">
                        <a:solidFill>
                          <a:srgbClr val="000000"/>
                        </a:solidFill>
                        <a:latin typeface="Cambria Math" panose="02040503050406030204" pitchFamily="18" charset="0"/>
                        <a:cs typeface="Arial"/>
                        <a:sym typeface="Arial"/>
                      </a:rPr>
                      <m:t>)</m:t>
                    </m:r>
                  </m:oMath>
                </a14:m>
                <a:r>
                  <a:rPr lang="vi-VN" sz="4000" kern="0">
                    <a:solidFill>
                      <a:srgbClr val="000000"/>
                    </a:solidFill>
                    <a:latin typeface="Arial"/>
                    <a:cs typeface="Arial"/>
                    <a:sym typeface="Arial"/>
                  </a:rPr>
                  <a:t> có phương trình </a:t>
                </a:r>
                <a:endParaRPr lang="en-US" sz="4000" i="1" kern="0">
                  <a:solidFill>
                    <a:srgbClr val="000000"/>
                  </a:solidFill>
                  <a:latin typeface="Cambria Math" panose="02040503050406030204" pitchFamily="18" charset="0"/>
                  <a:cs typeface="Arial"/>
                  <a:sym typeface="Arial"/>
                </a:endParaRPr>
              </a:p>
              <a:p>
                <a:pPr lvl="0" algn="just" defTabSz="1828800">
                  <a:lnSpc>
                    <a:spcPct val="150000"/>
                  </a:lnSpc>
                  <a:buClr>
                    <a:srgbClr val="000000"/>
                  </a:buClr>
                  <a:defRPr/>
                </a:pPr>
                <a14:m>
                  <m:oMathPara xmlns:m="http://schemas.openxmlformats.org/officeDocument/2006/math">
                    <m:oMathParaPr>
                      <m:jc m:val="centerGroup"/>
                    </m:oMathParaPr>
                    <m:oMath xmlns:m="http://schemas.openxmlformats.org/officeDocument/2006/math">
                      <m:sSup>
                        <m:sSupPr>
                          <m:ctrlPr>
                            <a:rPr lang="vi-VN" sz="4000" i="1" kern="0" smtClea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𝑥</m:t>
                          </m:r>
                          <m:r>
                            <a:rPr lang="vi-VN" sz="4000" i="1" kern="0">
                              <a:solidFill>
                                <a:srgbClr val="000000"/>
                              </a:solidFill>
                              <a:latin typeface="Cambria Math" panose="02040503050406030204" pitchFamily="18" charset="0"/>
                              <a:cs typeface="Arial"/>
                              <a:sym typeface="Arial"/>
                            </a:rPr>
                            <m:t>−1)</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 +</m:t>
                      </m:r>
                      <m:r>
                        <a:rPr lang="en-US" sz="4000" b="0" i="1" kern="0" smtClean="0">
                          <a:solidFill>
                            <a:srgbClr val="000000"/>
                          </a:solidFill>
                          <a:latin typeface="Cambria Math" panose="02040503050406030204" pitchFamily="18" charset="0"/>
                          <a:cs typeface="Arial"/>
                          <a:sym typeface="Arial"/>
                        </a:rPr>
                        <m:t> </m:t>
                      </m:r>
                      <m:sSup>
                        <m:sSupPr>
                          <m:ctrlPr>
                            <a:rPr lang="en-US" sz="4000" b="0" i="1" kern="0" smtClea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𝑦</m:t>
                          </m:r>
                          <m:r>
                            <a:rPr lang="vi-VN" sz="4000" i="1" kern="0">
                              <a:solidFill>
                                <a:srgbClr val="000000"/>
                              </a:solidFill>
                              <a:latin typeface="Cambria Math" panose="02040503050406030204" pitchFamily="18" charset="0"/>
                              <a:cs typeface="Arial"/>
                              <a:sym typeface="Arial"/>
                            </a:rPr>
                            <m:t>+3)</m:t>
                          </m:r>
                        </m:e>
                        <m:sup>
                          <m:r>
                            <a:rPr lang="en-US" sz="4000" b="0" i="1" kern="0" smtClean="0">
                              <a:solidFill>
                                <a:srgbClr val="000000"/>
                              </a:solidFill>
                              <a:latin typeface="Cambria Math" panose="02040503050406030204" pitchFamily="18" charset="0"/>
                              <a:cs typeface="Arial"/>
                              <a:sym typeface="Arial"/>
                            </a:rPr>
                            <m:t>2</m:t>
                          </m:r>
                        </m:sup>
                      </m:sSup>
                      <m:r>
                        <a:rPr lang="en-US" sz="4000" b="0" i="1" kern="0" smtClean="0">
                          <a:solidFill>
                            <a:srgbClr val="000000"/>
                          </a:solidFill>
                          <a:latin typeface="Cambria Math" panose="02040503050406030204" pitchFamily="18" charset="0"/>
                          <a:cs typeface="Arial"/>
                          <a:sym typeface="Arial"/>
                        </a:rPr>
                        <m:t> </m:t>
                      </m:r>
                      <m:r>
                        <a:rPr lang="vi-VN" sz="4000" i="1" kern="0" smtClea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 </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𝑧</m:t>
                          </m:r>
                        </m:e>
                        <m:sup>
                          <m:r>
                            <a:rPr lang="en-US" sz="4000" b="0" i="1" kern="0" smtClean="0">
                              <a:solidFill>
                                <a:srgbClr val="000000"/>
                              </a:solidFill>
                              <a:latin typeface="Cambria Math" panose="02040503050406030204" pitchFamily="18" charset="0"/>
                              <a:cs typeface="Arial"/>
                              <a:sym typeface="Arial"/>
                            </a:rPr>
                            <m:t>2</m:t>
                          </m:r>
                        </m:sup>
                      </m:sSup>
                      <m:r>
                        <a:rPr lang="vi-VN" sz="4000" i="1" kern="0" smtClea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5</m:t>
                      </m:r>
                      <m:r>
                        <a:rPr lang="vi-VN" sz="4000" i="1" kern="0" smtClean="0">
                          <a:solidFill>
                            <a:srgbClr val="000000"/>
                          </a:solidFill>
                          <a:latin typeface="Cambria Math" panose="02040503050406030204" pitchFamily="18" charset="0"/>
                          <a:cs typeface="Arial"/>
                          <a:sym typeface="Arial"/>
                        </a:rPr>
                        <m:t>.</m:t>
                      </m:r>
                    </m:oMath>
                  </m:oMathPara>
                </a14:m>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 Xác định tâm và bán kính của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𝑆</m:t>
                    </m:r>
                    <m:r>
                      <a:rPr lang="vi-VN" sz="4000" i="1" kern="0" smtClean="0">
                        <a:solidFill>
                          <a:srgbClr val="000000"/>
                        </a:solidFill>
                        <a:latin typeface="Cambria Math" panose="02040503050406030204" pitchFamily="18" charset="0"/>
                        <a:cs typeface="Arial"/>
                        <a:sym typeface="Arial"/>
                      </a:rPr>
                      <m:t>)</m:t>
                    </m:r>
                  </m:oMath>
                </a14:m>
                <a:r>
                  <a:rPr lang="vi-VN" sz="4000" kern="0">
                    <a:solidFill>
                      <a:srgbClr val="000000"/>
                    </a:solidFill>
                    <a:latin typeface="Arial"/>
                    <a:cs typeface="Arial"/>
                    <a:sym typeface="Arial"/>
                  </a:rPr>
                  <a:t>.</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Hỏi gốc toạ độ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𝑂</m:t>
                    </m:r>
                    <m:r>
                      <a:rPr lang="vi-VN" sz="4000" i="1" kern="0" smtClean="0">
                        <a:solidFill>
                          <a:srgbClr val="000000"/>
                        </a:solidFill>
                        <a:latin typeface="Cambria Math" panose="02040503050406030204" pitchFamily="18" charset="0"/>
                        <a:cs typeface="Arial"/>
                        <a:sym typeface="Arial"/>
                      </a:rPr>
                      <m:t>(0; 0; 0)</m:t>
                    </m:r>
                  </m:oMath>
                </a14:m>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nằm trong, nằm ngoài hay thuộc mặt cầu </a:t>
                </a:r>
                <a14:m>
                  <m:oMath xmlns:m="http://schemas.openxmlformats.org/officeDocument/2006/math">
                    <m:r>
                      <a:rPr lang="vi-VN" sz="4000" i="1" kern="0" smtClean="0">
                        <a:solidFill>
                          <a:srgbClr val="000000"/>
                        </a:solidFill>
                        <a:latin typeface="Cambria Math" panose="02040503050406030204" pitchFamily="18" charset="0"/>
                        <a:cs typeface="Arial"/>
                        <a:sym typeface="Arial"/>
                      </a:rPr>
                      <m:t>(</m:t>
                    </m:r>
                    <m:r>
                      <a:rPr lang="vi-VN" sz="4000" i="1" kern="0" smtClean="0">
                        <a:solidFill>
                          <a:srgbClr val="000000"/>
                        </a:solidFill>
                        <a:latin typeface="Cambria Math" panose="02040503050406030204" pitchFamily="18" charset="0"/>
                        <a:cs typeface="Arial"/>
                        <a:sym typeface="Arial"/>
                      </a:rPr>
                      <m:t>𝑆</m:t>
                    </m:r>
                    <m:r>
                      <a:rPr lang="vi-VN" sz="4000" i="1" kern="0" smtClean="0">
                        <a:solidFill>
                          <a:srgbClr val="000000"/>
                        </a:solidFill>
                        <a:latin typeface="Cambria Math" panose="02040503050406030204" pitchFamily="18" charset="0"/>
                        <a:cs typeface="Arial"/>
                        <a:sym typeface="Arial"/>
                      </a:rPr>
                      <m:t>)</m:t>
                    </m:r>
                  </m:oMath>
                </a14:m>
                <a:r>
                  <a:rPr lang="vi-VN" sz="4000" kern="0">
                    <a:solidFill>
                      <a:srgbClr val="000000"/>
                    </a:solidFill>
                    <a:latin typeface="Arial"/>
                    <a:cs typeface="Arial"/>
                    <a:sym typeface="Arial"/>
                  </a:rPr>
                  <a:t>?</a:t>
                </a:r>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1" name="TextBox 9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413084" y="173658"/>
                <a:ext cx="17481884" cy="3750642"/>
              </a:xfrm>
              <a:prstGeom prst="rect">
                <a:avLst/>
              </a:prstGeom>
              <a:blipFill>
                <a:blip r:embed="rId10"/>
                <a:stretch>
                  <a:fillRect l="-1255" b="-3896"/>
                </a:stretch>
              </a:blipFill>
            </p:spPr>
            <p:txBody>
              <a:bodyPr/>
              <a:lstStyle/>
              <a:p>
                <a:r>
                  <a:rPr lang="en-US">
                    <a:noFill/>
                  </a:rPr>
                  <a:t> </a:t>
                </a:r>
              </a:p>
            </p:txBody>
          </p:sp>
        </mc:Fallback>
      </mc:AlternateContent>
      <p:grpSp>
        <p:nvGrpSpPr>
          <p:cNvPr id="93" name="Group 92"/>
          <p:cNvGrpSpPr/>
          <p:nvPr/>
        </p:nvGrpSpPr>
        <p:grpSpPr>
          <a:xfrm>
            <a:off x="-54131" y="4196498"/>
            <a:ext cx="2797331" cy="1404202"/>
            <a:chOff x="859666" y="676025"/>
            <a:chExt cx="3432866" cy="1051118"/>
          </a:xfrm>
        </p:grpSpPr>
        <p:pic>
          <p:nvPicPr>
            <p:cNvPr id="94" name="Picture 93"/>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5" name="TextBox 94"/>
            <p:cNvSpPr txBox="1"/>
            <p:nvPr/>
          </p:nvSpPr>
          <p:spPr>
            <a:xfrm>
              <a:off x="859666" y="859152"/>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8" name="Rectangle 97"/>
              <p:cNvSpPr/>
              <p:nvPr/>
            </p:nvSpPr>
            <p:spPr>
              <a:xfrm>
                <a:off x="2723147" y="4932650"/>
                <a:ext cx="14650453" cy="5163850"/>
              </a:xfrm>
              <a:prstGeom prst="rect">
                <a:avLst/>
              </a:prstGeom>
            </p:spPr>
            <p:txBody>
              <a:bodyPr wrap="square">
                <a:spAutoFit/>
              </a:bodyPr>
              <a:lstStyle/>
              <a:p>
                <a:pPr algn="just">
                  <a:lnSpc>
                    <a:spcPct val="150000"/>
                  </a:lnSpc>
                  <a:spcBef>
                    <a:spcPts val="300"/>
                  </a:spcBef>
                  <a:spcAft>
                    <a:spcPts val="300"/>
                  </a:spcAft>
                </a:pPr>
                <a:r>
                  <a:rPr lang="vi-VN" sz="4000">
                    <a:cs typeface="Arial" panose="020B0604020202020204" pitchFamily="34" charset="0"/>
                  </a:rPr>
                  <a:t>a) Ta viết lại phương trình của mặt cầu </a:t>
                </a:r>
                <a14:m>
                  <m:oMath xmlns:m="http://schemas.openxmlformats.org/officeDocument/2006/math">
                    <m:r>
                      <a:rPr lang="vi-VN" sz="4000" i="1" smtClean="0">
                        <a:latin typeface="Cambria Math" panose="02040503050406030204" pitchFamily="18" charset="0"/>
                        <a:cs typeface="Arial" panose="020B0604020202020204" pitchFamily="34" charset="0"/>
                      </a:rPr>
                      <m:t>(</m:t>
                    </m:r>
                    <m:r>
                      <a:rPr lang="vi-VN" sz="4000" i="1" smtClean="0">
                        <a:latin typeface="Cambria Math" panose="02040503050406030204" pitchFamily="18" charset="0"/>
                        <a:cs typeface="Arial" panose="020B0604020202020204" pitchFamily="34" charset="0"/>
                      </a:rPr>
                      <m:t>𝑆</m:t>
                    </m:r>
                    <m:r>
                      <a:rPr lang="vi-VN" sz="4000" i="1" smtClean="0">
                        <a:latin typeface="Cambria Math" panose="02040503050406030204" pitchFamily="18" charset="0"/>
                        <a:cs typeface="Arial" panose="020B0604020202020204" pitchFamily="34" charset="0"/>
                      </a:rPr>
                      <m:t>)</m:t>
                    </m:r>
                  </m:oMath>
                </a14:m>
                <a:r>
                  <a:rPr lang="vi-VN" sz="4000">
                    <a:cs typeface="Arial" panose="020B0604020202020204" pitchFamily="34" charset="0"/>
                  </a:rPr>
                  <a:t> dưới dạng: </a:t>
                </a:r>
                <a:endParaRPr lang="en-US" sz="4000">
                  <a:cs typeface="Arial" panose="020B0604020202020204" pitchFamily="34" charset="0"/>
                </a:endParaRPr>
              </a:p>
              <a:p>
                <a:pPr lvl="0" algn="just" defTabSz="1828800">
                  <a:lnSpc>
                    <a:spcPct val="150000"/>
                  </a:lnSpc>
                  <a:spcBef>
                    <a:spcPts val="300"/>
                  </a:spcBef>
                  <a:spcAft>
                    <a:spcPts val="300"/>
                  </a:spcAft>
                  <a:buClr>
                    <a:srgbClr val="000000"/>
                  </a:buClr>
                  <a:defRPr/>
                </a:pPr>
                <a14:m>
                  <m:oMathPara xmlns:m="http://schemas.openxmlformats.org/officeDocument/2006/math">
                    <m:oMathParaPr>
                      <m:jc m:val="centerGroup"/>
                    </m:oMathParaPr>
                    <m:oMath xmlns:m="http://schemas.openxmlformats.org/officeDocument/2006/math">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𝑥</m:t>
                          </m:r>
                          <m:r>
                            <a:rPr lang="vi-VN" sz="4000" i="1" kern="0">
                              <a:solidFill>
                                <a:srgbClr val="000000"/>
                              </a:solidFill>
                              <a:latin typeface="Cambria Math" panose="02040503050406030204" pitchFamily="18" charset="0"/>
                              <a:cs typeface="Arial"/>
                              <a:sym typeface="Arial"/>
                            </a:rPr>
                            <m:t>−1)</m:t>
                          </m:r>
                        </m:e>
                        <m:sup>
                          <m:r>
                            <a:rPr lang="en-US" sz="4000" i="1" ker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 +</m:t>
                      </m:r>
                      <m:r>
                        <a:rPr lang="en-US" sz="4000" i="1" kern="0">
                          <a:solidFill>
                            <a:srgbClr val="000000"/>
                          </a:solidFill>
                          <a:latin typeface="Cambria Math" panose="02040503050406030204" pitchFamily="18" charset="0"/>
                          <a:cs typeface="Arial"/>
                          <a:sym typeface="Arial"/>
                        </a:rPr>
                        <m:t> </m:t>
                      </m:r>
                      <m:sSup>
                        <m:sSupPr>
                          <m:ctrlPr>
                            <a:rPr lang="en-US" sz="4000" i="1" kern="0">
                              <a:solidFill>
                                <a:srgbClr val="000000"/>
                              </a:solidFill>
                              <a:latin typeface="Cambria Math" panose="02040503050406030204" pitchFamily="18" charset="0"/>
                              <a:cs typeface="Arial"/>
                              <a:sym typeface="Arial"/>
                            </a:rPr>
                          </m:ctrlPr>
                        </m:sSupPr>
                        <m:e>
                          <m:d>
                            <m:dPr>
                              <m:begChr m:val="["/>
                              <m:endChr m:val="]"/>
                              <m:ctrlPr>
                                <a:rPr lang="en-US" sz="4000" i="1" kern="0" smtClean="0">
                                  <a:solidFill>
                                    <a:srgbClr val="000000"/>
                                  </a:solidFill>
                                  <a:latin typeface="Cambria Math" panose="02040503050406030204" pitchFamily="18" charset="0"/>
                                  <a:cs typeface="Arial"/>
                                  <a:sym typeface="Arial"/>
                                </a:rPr>
                              </m:ctrlPr>
                            </m:dPr>
                            <m:e>
                              <m:r>
                                <a:rPr lang="vi-VN" sz="4000" i="1" kern="0">
                                  <a:solidFill>
                                    <a:srgbClr val="000000"/>
                                  </a:solidFill>
                                  <a:latin typeface="Cambria Math" panose="02040503050406030204" pitchFamily="18" charset="0"/>
                                  <a:cs typeface="Arial"/>
                                  <a:sym typeface="Arial"/>
                                </a:rPr>
                                <m:t>𝑦</m:t>
                              </m:r>
                              <m:r>
                                <a:rPr lang="en-US" sz="4000" b="0" i="1" kern="0" smtClean="0">
                                  <a:solidFill>
                                    <a:srgbClr val="000000"/>
                                  </a:solidFill>
                                  <a:latin typeface="Cambria Math" panose="02040503050406030204" pitchFamily="18" charset="0"/>
                                  <a:cs typeface="Arial"/>
                                  <a:sym typeface="Arial"/>
                                </a:rPr>
                                <m:t>−(−</m:t>
                              </m:r>
                              <m:r>
                                <a:rPr lang="vi-VN" sz="4000" i="1" kern="0">
                                  <a:solidFill>
                                    <a:srgbClr val="000000"/>
                                  </a:solidFill>
                                  <a:latin typeface="Cambria Math" panose="02040503050406030204" pitchFamily="18" charset="0"/>
                                  <a:cs typeface="Arial"/>
                                  <a:sym typeface="Arial"/>
                                </a:rPr>
                                <m:t>3</m:t>
                              </m:r>
                              <m:r>
                                <a:rPr lang="en-US" sz="4000" b="0" i="1" kern="0" smtClean="0">
                                  <a:solidFill>
                                    <a:srgbClr val="000000"/>
                                  </a:solidFill>
                                  <a:latin typeface="Cambria Math" panose="02040503050406030204" pitchFamily="18" charset="0"/>
                                  <a:cs typeface="Arial"/>
                                  <a:sym typeface="Arial"/>
                                </a:rPr>
                                <m:t>)</m:t>
                              </m:r>
                            </m:e>
                          </m:d>
                        </m:e>
                        <m:sup>
                          <m:r>
                            <a:rPr lang="en-US" sz="4000" i="1" kern="0">
                              <a:solidFill>
                                <a:srgbClr val="000000"/>
                              </a:solidFill>
                              <a:latin typeface="Cambria Math" panose="02040503050406030204" pitchFamily="18" charset="0"/>
                              <a:cs typeface="Arial"/>
                              <a:sym typeface="Arial"/>
                            </a:rPr>
                            <m:t>2</m:t>
                          </m:r>
                        </m:sup>
                      </m:sSup>
                      <m:r>
                        <a:rPr lang="en-US" sz="4000" i="1" kern="0">
                          <a:solidFill>
                            <a:srgbClr val="000000"/>
                          </a:solidFill>
                          <a:latin typeface="Cambria Math" panose="02040503050406030204" pitchFamily="18" charset="0"/>
                          <a:cs typeface="Arial"/>
                          <a:sym typeface="Arial"/>
                        </a:rPr>
                        <m:t> </m:t>
                      </m:r>
                      <m:r>
                        <a:rPr lang="vi-VN" sz="4000" i="1" kern="0">
                          <a:solidFill>
                            <a:srgbClr val="000000"/>
                          </a:solidFill>
                          <a:latin typeface="Cambria Math" panose="02040503050406030204" pitchFamily="18" charset="0"/>
                          <a:cs typeface="Arial"/>
                          <a:sym typeface="Arial"/>
                        </a:rPr>
                        <m:t>+</m:t>
                      </m:r>
                      <m:r>
                        <a:rPr lang="en-US" sz="4000" i="1" kern="0">
                          <a:solidFill>
                            <a:srgbClr val="000000"/>
                          </a:solidFill>
                          <a:latin typeface="Cambria Math" panose="02040503050406030204" pitchFamily="18" charset="0"/>
                          <a:cs typeface="Arial"/>
                          <a:sym typeface="Arial"/>
                        </a:rPr>
                        <m:t> </m:t>
                      </m:r>
                      <m:sSup>
                        <m:sSupPr>
                          <m:ctrlPr>
                            <a:rPr lang="vi-VN" sz="4000" i="1" ker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m:t>
                          </m:r>
                          <m:r>
                            <a:rPr lang="en-US" sz="4000" i="1" kern="0">
                              <a:solidFill>
                                <a:srgbClr val="000000"/>
                              </a:solidFill>
                              <a:latin typeface="Cambria Math" panose="02040503050406030204" pitchFamily="18" charset="0"/>
                              <a:cs typeface="Arial"/>
                              <a:sym typeface="Arial"/>
                            </a:rPr>
                            <m:t>𝑧</m:t>
                          </m:r>
                          <m:r>
                            <a:rPr lang="en-US" sz="4000" b="0" i="1" kern="0" smtClean="0">
                              <a:solidFill>
                                <a:srgbClr val="000000"/>
                              </a:solidFill>
                              <a:latin typeface="Cambria Math" panose="02040503050406030204" pitchFamily="18" charset="0"/>
                              <a:cs typeface="Arial"/>
                              <a:sym typeface="Arial"/>
                            </a:rPr>
                            <m:t>−0)</m:t>
                          </m:r>
                        </m:e>
                        <m:sup>
                          <m:r>
                            <a:rPr lang="en-US" sz="4000" i="1" kern="0">
                              <a:solidFill>
                                <a:srgbClr val="000000"/>
                              </a:solidFill>
                              <a:latin typeface="Cambria Math" panose="02040503050406030204" pitchFamily="18" charset="0"/>
                              <a:cs typeface="Arial"/>
                              <a:sym typeface="Arial"/>
                            </a:rPr>
                            <m:t>2</m:t>
                          </m:r>
                        </m:sup>
                      </m:sSup>
                      <m:r>
                        <a:rPr lang="en-US" sz="4000" b="0" i="1" kern="0" smtClean="0">
                          <a:solidFill>
                            <a:srgbClr val="000000"/>
                          </a:solidFill>
                          <a:latin typeface="Cambria Math" panose="02040503050406030204" pitchFamily="18" charset="0"/>
                          <a:cs typeface="Arial"/>
                          <a:sym typeface="Arial"/>
                        </a:rPr>
                        <m:t> </m:t>
                      </m:r>
                      <m:r>
                        <a:rPr lang="vi-VN" sz="4000" i="1" kern="0">
                          <a:solidFill>
                            <a:srgbClr val="000000"/>
                          </a:solidFill>
                          <a:latin typeface="Cambria Math" panose="02040503050406030204" pitchFamily="18" charset="0"/>
                          <a:cs typeface="Arial"/>
                          <a:sym typeface="Arial"/>
                        </a:rPr>
                        <m:t>=</m:t>
                      </m:r>
                      <m:sSup>
                        <m:sSupPr>
                          <m:ctrlPr>
                            <a:rPr lang="vi-VN" sz="4000" i="1" kern="0" smtClea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m:t>
                          </m:r>
                          <m:rad>
                            <m:radPr>
                              <m:degHide m:val="on"/>
                              <m:ctrlPr>
                                <a:rPr lang="vi-VN" sz="4000" i="1" kern="0" smtClean="0">
                                  <a:solidFill>
                                    <a:srgbClr val="000000"/>
                                  </a:solidFill>
                                  <a:latin typeface="Cambria Math" panose="02040503050406030204" pitchFamily="18" charset="0"/>
                                  <a:cs typeface="Arial"/>
                                  <a:sym typeface="Arial"/>
                                </a:rPr>
                              </m:ctrlPr>
                            </m:radPr>
                            <m:deg/>
                            <m:e>
                              <m:r>
                                <a:rPr lang="en-US" sz="4000" b="0" i="1" kern="0" smtClean="0">
                                  <a:solidFill>
                                    <a:srgbClr val="000000"/>
                                  </a:solidFill>
                                  <a:latin typeface="Cambria Math" panose="02040503050406030204" pitchFamily="18" charset="0"/>
                                  <a:cs typeface="Arial"/>
                                  <a:sym typeface="Arial"/>
                                </a:rPr>
                                <m:t>5</m:t>
                              </m:r>
                            </m:e>
                          </m:rad>
                          <m:r>
                            <a:rPr lang="en-US" sz="4000" b="0" i="1" kern="0" smtClean="0">
                              <a:solidFill>
                                <a:srgbClr val="000000"/>
                              </a:solidFill>
                              <a:latin typeface="Cambria Math" panose="02040503050406030204" pitchFamily="18" charset="0"/>
                              <a:cs typeface="Arial"/>
                              <a:sym typeface="Arial"/>
                            </a:rPr>
                            <m:t>)</m:t>
                          </m:r>
                        </m:e>
                        <m:sup>
                          <m:r>
                            <a:rPr lang="en-US" sz="4000" b="0" i="1" kern="0" smtClean="0">
                              <a:solidFill>
                                <a:srgbClr val="000000"/>
                              </a:solidFill>
                              <a:latin typeface="Cambria Math" panose="02040503050406030204" pitchFamily="18" charset="0"/>
                              <a:cs typeface="Arial"/>
                              <a:sym typeface="Arial"/>
                            </a:rPr>
                            <m:t>2</m:t>
                          </m:r>
                        </m:sup>
                      </m:sSup>
                    </m:oMath>
                  </m:oMathPara>
                </a14:m>
                <a:endParaRPr lang="en-US" sz="4000" kern="0">
                  <a:solidFill>
                    <a:srgbClr val="000000"/>
                  </a:solidFill>
                  <a:latin typeface="Arial"/>
                  <a:cs typeface="Arial"/>
                  <a:sym typeface="Arial"/>
                </a:endParaRPr>
              </a:p>
              <a:p>
                <a:pPr algn="just">
                  <a:lnSpc>
                    <a:spcPct val="150000"/>
                  </a:lnSpc>
                  <a:spcBef>
                    <a:spcPts val="300"/>
                  </a:spcBef>
                  <a:spcAft>
                    <a:spcPts val="300"/>
                  </a:spcAft>
                </a:pPr>
                <a:r>
                  <a:rPr lang="vi-VN" sz="4000">
                    <a:cs typeface="Arial" panose="020B0604020202020204" pitchFamily="34" charset="0"/>
                  </a:rPr>
                  <a:t>Vậy mặt cầu </a:t>
                </a:r>
                <a14:m>
                  <m:oMath xmlns:m="http://schemas.openxmlformats.org/officeDocument/2006/math">
                    <m:r>
                      <a:rPr lang="vi-VN" sz="4000" i="1" smtClean="0">
                        <a:latin typeface="Cambria Math" panose="02040503050406030204" pitchFamily="18" charset="0"/>
                        <a:cs typeface="Arial" panose="020B0604020202020204" pitchFamily="34" charset="0"/>
                      </a:rPr>
                      <m:t>(</m:t>
                    </m:r>
                    <m:r>
                      <a:rPr lang="vi-VN" sz="4000" i="1" smtClean="0">
                        <a:latin typeface="Cambria Math" panose="02040503050406030204" pitchFamily="18" charset="0"/>
                        <a:cs typeface="Arial" panose="020B0604020202020204" pitchFamily="34" charset="0"/>
                      </a:rPr>
                      <m:t>𝑆</m:t>
                    </m:r>
                    <m:r>
                      <a:rPr lang="vi-VN" sz="4000" i="1" smtClean="0">
                        <a:latin typeface="Cambria Math" panose="02040503050406030204" pitchFamily="18" charset="0"/>
                        <a:cs typeface="Arial" panose="020B0604020202020204" pitchFamily="34" charset="0"/>
                      </a:rPr>
                      <m:t>)</m:t>
                    </m:r>
                  </m:oMath>
                </a14:m>
                <a:r>
                  <a:rPr lang="vi-VN" sz="4000">
                    <a:cs typeface="Arial" panose="020B0604020202020204" pitchFamily="34" charset="0"/>
                  </a:rPr>
                  <a:t> có tâm </a:t>
                </a:r>
                <a14:m>
                  <m:oMath xmlns:m="http://schemas.openxmlformats.org/officeDocument/2006/math">
                    <m:r>
                      <a:rPr lang="en-US" sz="4000" b="0" i="1" smtClean="0">
                        <a:latin typeface="Cambria Math" panose="02040503050406030204" pitchFamily="18" charset="0"/>
                        <a:cs typeface="Arial" panose="020B0604020202020204" pitchFamily="34" charset="0"/>
                      </a:rPr>
                      <m:t>𝐼</m:t>
                    </m:r>
                    <m:r>
                      <a:rPr lang="en-US" sz="4000" b="0" i="1" smtClean="0">
                        <a:latin typeface="Cambria Math" panose="02040503050406030204" pitchFamily="18" charset="0"/>
                        <a:cs typeface="Arial" panose="020B0604020202020204" pitchFamily="34" charset="0"/>
                      </a:rPr>
                      <m:t> (1; − 3;</m:t>
                    </m:r>
                    <m:r>
                      <a:rPr lang="vi-VN" sz="4000" i="1" smtClean="0">
                        <a:latin typeface="Cambria Math" panose="02040503050406030204" pitchFamily="18" charset="0"/>
                        <a:cs typeface="Arial" panose="020B0604020202020204" pitchFamily="34" charset="0"/>
                      </a:rPr>
                      <m:t> 0)</m:t>
                    </m:r>
                  </m:oMath>
                </a14:m>
                <a:r>
                  <a:rPr lang="en-US" sz="4000">
                    <a:cs typeface="Arial" panose="020B0604020202020204" pitchFamily="34" charset="0"/>
                  </a:rPr>
                  <a:t> </a:t>
                </a:r>
                <a:r>
                  <a:rPr lang="vi-VN" sz="4000">
                    <a:cs typeface="Arial" panose="020B0604020202020204" pitchFamily="34" charset="0"/>
                  </a:rPr>
                  <a:t>và bán kính </a:t>
                </a:r>
                <a14:m>
                  <m:oMath xmlns:m="http://schemas.openxmlformats.org/officeDocument/2006/math">
                    <m:r>
                      <a:rPr lang="vi-VN" sz="4000" i="1" smtClean="0">
                        <a:latin typeface="Cambria Math" panose="02040503050406030204" pitchFamily="18" charset="0"/>
                        <a:cs typeface="Arial" panose="020B0604020202020204" pitchFamily="34" charset="0"/>
                      </a:rPr>
                      <m:t>𝑅</m:t>
                    </m:r>
                    <m:r>
                      <a:rPr lang="vi-VN" sz="4000" i="1" smtClean="0">
                        <a:latin typeface="Cambria Math" panose="02040503050406030204" pitchFamily="18" charset="0"/>
                        <a:cs typeface="Arial" panose="020B0604020202020204" pitchFamily="34" charset="0"/>
                      </a:rPr>
                      <m:t>=</m:t>
                    </m:r>
                    <m:rad>
                      <m:radPr>
                        <m:degHide m:val="on"/>
                        <m:ctrlPr>
                          <a:rPr lang="vi-VN" sz="4000" i="1" kern="0">
                            <a:solidFill>
                              <a:srgbClr val="000000"/>
                            </a:solidFill>
                            <a:latin typeface="Cambria Math" panose="02040503050406030204" pitchFamily="18" charset="0"/>
                            <a:cs typeface="Arial"/>
                            <a:sym typeface="Arial"/>
                          </a:rPr>
                        </m:ctrlPr>
                      </m:radPr>
                      <m:deg/>
                      <m:e>
                        <m:r>
                          <a:rPr lang="en-US" sz="4000" i="1" kern="0">
                            <a:solidFill>
                              <a:srgbClr val="000000"/>
                            </a:solidFill>
                            <a:latin typeface="Cambria Math" panose="02040503050406030204" pitchFamily="18" charset="0"/>
                            <a:cs typeface="Arial"/>
                            <a:sym typeface="Arial"/>
                          </a:rPr>
                          <m:t>5</m:t>
                        </m:r>
                      </m:e>
                    </m:rad>
                  </m:oMath>
                </a14:m>
                <a:r>
                  <a:rPr lang="vi-VN" sz="4000">
                    <a:cs typeface="Arial" panose="020B0604020202020204" pitchFamily="34" charset="0"/>
                  </a:rPr>
                  <a:t>.</a:t>
                </a:r>
                <a:endParaRPr lang="en-US" sz="4000">
                  <a:cs typeface="Arial" panose="020B0604020202020204" pitchFamily="34" charset="0"/>
                </a:endParaRPr>
              </a:p>
              <a:p>
                <a:pPr algn="just">
                  <a:lnSpc>
                    <a:spcPct val="150000"/>
                  </a:lnSpc>
                  <a:spcBef>
                    <a:spcPts val="300"/>
                  </a:spcBef>
                  <a:spcAft>
                    <a:spcPts val="300"/>
                  </a:spcAft>
                </a:pPr>
                <a:r>
                  <a:rPr lang="vi-VN" sz="4000">
                    <a:cs typeface="Arial" panose="020B0604020202020204" pitchFamily="34" charset="0"/>
                  </a:rPr>
                  <a:t>b) Ta có </a:t>
                </a:r>
                <a14:m>
                  <m:oMath xmlns:m="http://schemas.openxmlformats.org/officeDocument/2006/math">
                    <m:sSup>
                      <m:sSupPr>
                        <m:ctrlPr>
                          <a:rPr lang="en-US" sz="4000" b="0" i="1" smtClean="0">
                            <a:latin typeface="Cambria Math" panose="02040503050406030204" pitchFamily="18" charset="0"/>
                            <a:cs typeface="Arial" panose="020B0604020202020204" pitchFamily="34" charset="0"/>
                          </a:rPr>
                        </m:ctrlPr>
                      </m:sSupPr>
                      <m:e>
                        <m:r>
                          <a:rPr lang="vi-VN" sz="4000" i="1">
                            <a:latin typeface="Cambria Math" panose="02040503050406030204" pitchFamily="18" charset="0"/>
                            <a:cs typeface="Arial" panose="020B0604020202020204" pitchFamily="34" charset="0"/>
                          </a:rPr>
                          <m:t>𝑂</m:t>
                        </m:r>
                        <m:r>
                          <a:rPr lang="en-US" sz="4000" i="1">
                            <a:latin typeface="Cambria Math" panose="02040503050406030204" pitchFamily="18" charset="0"/>
                            <a:cs typeface="Arial" panose="020B0604020202020204" pitchFamily="34" charset="0"/>
                          </a:rPr>
                          <m:t>𝐼</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sSup>
                      <m:sSupPr>
                        <m:ctrlPr>
                          <a:rPr lang="vi-VN" sz="4000" i="1" kern="0">
                            <a:solidFill>
                              <a:srgbClr val="000000"/>
                            </a:solidFill>
                            <a:latin typeface="Cambria Math" panose="02040503050406030204" pitchFamily="18" charset="0"/>
                            <a:cs typeface="Arial"/>
                            <a:sym typeface="Arial"/>
                          </a:rPr>
                        </m:ctrlPr>
                      </m:sSupPr>
                      <m:e>
                        <m:r>
                          <a:rPr lang="vi-VN" sz="4000" i="1" ker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0</m:t>
                        </m:r>
                        <m:r>
                          <a:rPr lang="vi-VN" sz="4000" i="1" kern="0">
                            <a:solidFill>
                              <a:srgbClr val="000000"/>
                            </a:solidFill>
                            <a:latin typeface="Cambria Math" panose="02040503050406030204" pitchFamily="18" charset="0"/>
                            <a:cs typeface="Arial"/>
                            <a:sym typeface="Arial"/>
                          </a:rPr>
                          <m:t>−1)</m:t>
                        </m:r>
                      </m:e>
                      <m:sup>
                        <m:r>
                          <a:rPr lang="en-US" sz="4000" i="1" kern="0">
                            <a:solidFill>
                              <a:srgbClr val="000000"/>
                            </a:solidFill>
                            <a:latin typeface="Cambria Math" panose="02040503050406030204" pitchFamily="18" charset="0"/>
                            <a:cs typeface="Arial"/>
                            <a:sym typeface="Arial"/>
                          </a:rPr>
                          <m:t>2</m:t>
                        </m:r>
                      </m:sup>
                    </m:sSup>
                    <m:r>
                      <a:rPr lang="vi-VN" sz="4000" i="1" kern="0">
                        <a:solidFill>
                          <a:srgbClr val="000000"/>
                        </a:solidFill>
                        <a:latin typeface="Cambria Math" panose="02040503050406030204" pitchFamily="18" charset="0"/>
                        <a:cs typeface="Arial"/>
                        <a:sym typeface="Arial"/>
                      </a:rPr>
                      <m:t> +</m:t>
                    </m:r>
                    <m:r>
                      <a:rPr lang="en-US" sz="4000" i="1" kern="0">
                        <a:solidFill>
                          <a:srgbClr val="000000"/>
                        </a:solidFill>
                        <a:latin typeface="Cambria Math" panose="02040503050406030204" pitchFamily="18" charset="0"/>
                        <a:cs typeface="Arial"/>
                        <a:sym typeface="Arial"/>
                      </a:rPr>
                      <m:t> </m:t>
                    </m:r>
                    <m:sSup>
                      <m:sSupPr>
                        <m:ctrlPr>
                          <a:rPr lang="en-US" sz="4000" i="1" kern="0">
                            <a:solidFill>
                              <a:srgbClr val="000000"/>
                            </a:solidFill>
                            <a:latin typeface="Cambria Math" panose="02040503050406030204" pitchFamily="18" charset="0"/>
                            <a:cs typeface="Arial"/>
                            <a:sym typeface="Arial"/>
                          </a:rPr>
                        </m:ctrlPr>
                      </m:sSupPr>
                      <m:e>
                        <m:r>
                          <a:rPr lang="en-US" sz="4000" b="0" i="1" kern="0" smtClean="0">
                            <a:solidFill>
                              <a:srgbClr val="000000"/>
                            </a:solidFill>
                            <a:latin typeface="Cambria Math" panose="02040503050406030204" pitchFamily="18" charset="0"/>
                            <a:cs typeface="Arial"/>
                            <a:sym typeface="Arial"/>
                          </a:rPr>
                          <m:t>(0+3)</m:t>
                        </m:r>
                      </m:e>
                      <m:sup>
                        <m:r>
                          <a:rPr lang="en-US" sz="4000" i="1" kern="0">
                            <a:solidFill>
                              <a:srgbClr val="000000"/>
                            </a:solidFill>
                            <a:latin typeface="Cambria Math" panose="02040503050406030204" pitchFamily="18" charset="0"/>
                            <a:cs typeface="Arial"/>
                            <a:sym typeface="Arial"/>
                          </a:rPr>
                          <m:t>2</m:t>
                        </m:r>
                      </m:sup>
                    </m:sSup>
                    <m:r>
                      <a:rPr lang="en-US" sz="4000" i="1" kern="0">
                        <a:solidFill>
                          <a:srgbClr val="000000"/>
                        </a:solidFill>
                        <a:latin typeface="Cambria Math" panose="02040503050406030204" pitchFamily="18" charset="0"/>
                        <a:cs typeface="Arial"/>
                        <a:sym typeface="Arial"/>
                      </a:rPr>
                      <m:t> </m:t>
                    </m:r>
                    <m:r>
                      <a:rPr lang="vi-VN" sz="4000" i="1" kern="0">
                        <a:solidFill>
                          <a:srgbClr val="000000"/>
                        </a:solidFill>
                        <a:latin typeface="Cambria Math" panose="02040503050406030204" pitchFamily="18" charset="0"/>
                        <a:cs typeface="Arial"/>
                        <a:sym typeface="Arial"/>
                      </a:rPr>
                      <m:t>+</m:t>
                    </m:r>
                    <m:r>
                      <a:rPr lang="en-US" sz="4000" i="1" kern="0">
                        <a:solidFill>
                          <a:srgbClr val="000000"/>
                        </a:solidFill>
                        <a:latin typeface="Cambria Math" panose="02040503050406030204" pitchFamily="18" charset="0"/>
                        <a:cs typeface="Arial"/>
                        <a:sym typeface="Arial"/>
                      </a:rPr>
                      <m:t> </m:t>
                    </m:r>
                    <m:sSup>
                      <m:sSupPr>
                        <m:ctrlPr>
                          <a:rPr lang="vi-VN" sz="4000" i="1" kern="0">
                            <a:solidFill>
                              <a:srgbClr val="000000"/>
                            </a:solidFill>
                            <a:latin typeface="Cambria Math" panose="02040503050406030204" pitchFamily="18" charset="0"/>
                            <a:cs typeface="Arial"/>
                            <a:sym typeface="Arial"/>
                          </a:rPr>
                        </m:ctrlPr>
                      </m:sSupPr>
                      <m:e>
                        <m:r>
                          <a:rPr lang="en-US" sz="4000" i="1" kern="0">
                            <a:solidFill>
                              <a:srgbClr val="000000"/>
                            </a:solidFill>
                            <a:latin typeface="Cambria Math" panose="02040503050406030204" pitchFamily="18" charset="0"/>
                            <a:cs typeface="Arial"/>
                            <a:sym typeface="Arial"/>
                          </a:rPr>
                          <m:t>(</m:t>
                        </m:r>
                        <m:r>
                          <a:rPr lang="en-US" sz="4000" b="0" i="1" kern="0" smtClean="0">
                            <a:solidFill>
                              <a:srgbClr val="000000"/>
                            </a:solidFill>
                            <a:latin typeface="Cambria Math" panose="02040503050406030204" pitchFamily="18" charset="0"/>
                            <a:cs typeface="Arial"/>
                            <a:sym typeface="Arial"/>
                          </a:rPr>
                          <m:t>0</m:t>
                        </m:r>
                        <m:r>
                          <a:rPr lang="en-US" sz="4000" i="1" kern="0">
                            <a:solidFill>
                              <a:srgbClr val="000000"/>
                            </a:solidFill>
                            <a:latin typeface="Cambria Math" panose="02040503050406030204" pitchFamily="18" charset="0"/>
                            <a:cs typeface="Arial"/>
                            <a:sym typeface="Arial"/>
                          </a:rPr>
                          <m:t>−0)</m:t>
                        </m:r>
                      </m:e>
                      <m:sup>
                        <m:r>
                          <a:rPr lang="en-US" sz="4000" i="1" kern="0">
                            <a:solidFill>
                              <a:srgbClr val="000000"/>
                            </a:solidFill>
                            <a:latin typeface="Cambria Math" panose="02040503050406030204" pitchFamily="18" charset="0"/>
                            <a:cs typeface="Arial"/>
                            <a:sym typeface="Arial"/>
                          </a:rPr>
                          <m:t>2</m:t>
                        </m:r>
                      </m:sup>
                    </m:sSup>
                    <m:r>
                      <a:rPr lang="en-US" sz="4000" b="0" i="1" kern="0" smtClean="0">
                        <a:solidFill>
                          <a:srgbClr val="000000"/>
                        </a:solidFill>
                        <a:latin typeface="Cambria Math" panose="02040503050406030204" pitchFamily="18" charset="0"/>
                        <a:cs typeface="Arial"/>
                        <a:sym typeface="Arial"/>
                      </a:rPr>
                      <m:t> </m:t>
                    </m:r>
                    <m:r>
                      <a:rPr lang="vi-VN" sz="4000" i="1" smtClean="0">
                        <a:latin typeface="Cambria Math" panose="02040503050406030204" pitchFamily="18" charset="0"/>
                        <a:cs typeface="Arial" panose="020B0604020202020204" pitchFamily="34" charset="0"/>
                      </a:rPr>
                      <m:t>=10&gt;5=</m:t>
                    </m:r>
                    <m:sSup>
                      <m:sSupPr>
                        <m:ctrlPr>
                          <a:rPr lang="vi-VN"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𝑅</m:t>
                        </m:r>
                      </m:e>
                      <m:sup>
                        <m:r>
                          <a:rPr lang="en-US" sz="4000" b="0" i="1" smtClean="0">
                            <a:latin typeface="Cambria Math" panose="02040503050406030204" pitchFamily="18" charset="0"/>
                            <a:cs typeface="Arial" panose="020B0604020202020204" pitchFamily="34" charset="0"/>
                          </a:rPr>
                          <m:t>2</m:t>
                        </m:r>
                      </m:sup>
                    </m:sSup>
                  </m:oMath>
                </a14:m>
                <a:r>
                  <a:rPr lang="vi-VN" sz="4000">
                    <a:cs typeface="Arial" panose="020B0604020202020204" pitchFamily="34" charset="0"/>
                  </a:rPr>
                  <a:t>. </a:t>
                </a:r>
                <a:endParaRPr lang="en-US" sz="4000">
                  <a:cs typeface="Arial" panose="020B0604020202020204" pitchFamily="34" charset="0"/>
                </a:endParaRPr>
              </a:p>
              <a:p>
                <a:pPr algn="just">
                  <a:lnSpc>
                    <a:spcPct val="150000"/>
                  </a:lnSpc>
                  <a:spcBef>
                    <a:spcPts val="300"/>
                  </a:spcBef>
                  <a:spcAft>
                    <a:spcPts val="300"/>
                  </a:spcAft>
                </a:pPr>
                <a:r>
                  <a:rPr lang="vi-VN" sz="4000">
                    <a:cs typeface="Arial" panose="020B0604020202020204" pitchFamily="34" charset="0"/>
                  </a:rPr>
                  <a:t>Do đó, gốc toạ độ </a:t>
                </a:r>
                <a14:m>
                  <m:oMath xmlns:m="http://schemas.openxmlformats.org/officeDocument/2006/math">
                    <m:r>
                      <a:rPr lang="vi-VN" sz="4000" i="1" smtClean="0">
                        <a:latin typeface="Cambria Math" panose="02040503050406030204" pitchFamily="18" charset="0"/>
                        <a:cs typeface="Arial" panose="020B0604020202020204" pitchFamily="34" charset="0"/>
                      </a:rPr>
                      <m:t>𝑂</m:t>
                    </m:r>
                    <m:r>
                      <a:rPr lang="vi-VN" sz="4000" i="1" smtClean="0">
                        <a:latin typeface="Cambria Math" panose="02040503050406030204" pitchFamily="18" charset="0"/>
                        <a:cs typeface="Arial" panose="020B0604020202020204" pitchFamily="34" charset="0"/>
                      </a:rPr>
                      <m:t>(0; 0; 0)</m:t>
                    </m:r>
                  </m:oMath>
                </a14:m>
                <a:r>
                  <a:rPr lang="en-US" sz="4000">
                    <a:cs typeface="Arial" panose="020B0604020202020204" pitchFamily="34" charset="0"/>
                  </a:rPr>
                  <a:t> </a:t>
                </a:r>
                <a:r>
                  <a:rPr lang="vi-VN" sz="4000">
                    <a:cs typeface="Arial" panose="020B0604020202020204" pitchFamily="34" charset="0"/>
                  </a:rPr>
                  <a:t>nằm</a:t>
                </a:r>
                <a:r>
                  <a:rPr lang="en-US" sz="4000">
                    <a:cs typeface="Arial" panose="020B0604020202020204" pitchFamily="34" charset="0"/>
                  </a:rPr>
                  <a:t> </a:t>
                </a:r>
                <a:r>
                  <a:rPr lang="vi-VN" sz="4000">
                    <a:cs typeface="Arial" panose="020B0604020202020204" pitchFamily="34" charset="0"/>
                  </a:rPr>
                  <a:t>ngoài mặt cầu </a:t>
                </a:r>
                <a14:m>
                  <m:oMath xmlns:m="http://schemas.openxmlformats.org/officeDocument/2006/math">
                    <m:r>
                      <a:rPr lang="vi-VN" sz="4000" i="1" smtClean="0">
                        <a:latin typeface="Cambria Math" panose="02040503050406030204" pitchFamily="18" charset="0"/>
                        <a:cs typeface="Arial" panose="020B0604020202020204" pitchFamily="34" charset="0"/>
                      </a:rPr>
                      <m:t>(</m:t>
                    </m:r>
                    <m:r>
                      <a:rPr lang="vi-VN" sz="4000" i="1" smtClean="0">
                        <a:latin typeface="Cambria Math" panose="02040503050406030204" pitchFamily="18" charset="0"/>
                        <a:cs typeface="Arial" panose="020B0604020202020204" pitchFamily="34" charset="0"/>
                      </a:rPr>
                      <m:t>𝑆</m:t>
                    </m:r>
                    <m:r>
                      <a:rPr lang="vi-VN" sz="400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2723147" y="4932650"/>
                <a:ext cx="14650453" cy="5163850"/>
              </a:xfrm>
              <a:prstGeom prst="rect">
                <a:avLst/>
              </a:prstGeom>
              <a:blipFill>
                <a:blip r:embed="rId13"/>
                <a:stretch>
                  <a:fillRect l="-1498" b="-2715"/>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p:cTn id="14" dur="500" fill="hold"/>
                                        <p:tgtEl>
                                          <p:spTgt spid="93"/>
                                        </p:tgtEl>
                                        <p:attrNameLst>
                                          <p:attrName>ppt_w</p:attrName>
                                        </p:attrNameLst>
                                      </p:cBhvr>
                                      <p:tavLst>
                                        <p:tav tm="0">
                                          <p:val>
                                            <p:fltVal val="0"/>
                                          </p:val>
                                        </p:tav>
                                        <p:tav tm="100000">
                                          <p:val>
                                            <p:strVal val="#ppt_w"/>
                                          </p:val>
                                        </p:tav>
                                      </p:tavLst>
                                    </p:anim>
                                    <p:anim calcmode="lin" valueType="num">
                                      <p:cBhvr>
                                        <p:cTn id="15" dur="500" fill="hold"/>
                                        <p:tgtEl>
                                          <p:spTgt spid="93"/>
                                        </p:tgtEl>
                                        <p:attrNameLst>
                                          <p:attrName>ppt_h</p:attrName>
                                        </p:attrNameLst>
                                      </p:cBhvr>
                                      <p:tavLst>
                                        <p:tav tm="0">
                                          <p:val>
                                            <p:fltVal val="0"/>
                                          </p:val>
                                        </p:tav>
                                        <p:tav tm="100000">
                                          <p:val>
                                            <p:strVal val="#ppt_h"/>
                                          </p:val>
                                        </p:tav>
                                      </p:tavLst>
                                    </p:anim>
                                    <p:animEffect transition="in" filter="fade">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8">
                                            <p:txEl>
                                              <p:pRg st="0" end="0"/>
                                            </p:txEl>
                                          </p:spTgt>
                                        </p:tgtEl>
                                        <p:attrNameLst>
                                          <p:attrName>style.visibility</p:attrName>
                                        </p:attrNameLst>
                                      </p:cBhvr>
                                      <p:to>
                                        <p:strVal val="visible"/>
                                      </p:to>
                                    </p:set>
                                    <p:animEffect transition="in" filter="randombar(horizontal)">
                                      <p:cBhvr>
                                        <p:cTn id="21" dur="500"/>
                                        <p:tgtEl>
                                          <p:spTgt spid="98">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98">
                                            <p:txEl>
                                              <p:pRg st="1" end="1"/>
                                            </p:txEl>
                                          </p:spTgt>
                                        </p:tgtEl>
                                        <p:attrNameLst>
                                          <p:attrName>style.visibility</p:attrName>
                                        </p:attrNameLst>
                                      </p:cBhvr>
                                      <p:to>
                                        <p:strVal val="visible"/>
                                      </p:to>
                                    </p:set>
                                    <p:animEffect transition="in" filter="randombar(horizontal)">
                                      <p:cBhvr>
                                        <p:cTn id="25" dur="500"/>
                                        <p:tgtEl>
                                          <p:spTgt spid="9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8">
                                            <p:txEl>
                                              <p:pRg st="2" end="2"/>
                                            </p:txEl>
                                          </p:spTgt>
                                        </p:tgtEl>
                                        <p:attrNameLst>
                                          <p:attrName>style.visibility</p:attrName>
                                        </p:attrNameLst>
                                      </p:cBhvr>
                                      <p:to>
                                        <p:strVal val="visible"/>
                                      </p:to>
                                    </p:set>
                                    <p:animEffect transition="in" filter="randombar(horizontal)">
                                      <p:cBhvr>
                                        <p:cTn id="30" dur="500"/>
                                        <p:tgtEl>
                                          <p:spTgt spid="9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8">
                                            <p:txEl>
                                              <p:pRg st="3" end="3"/>
                                            </p:txEl>
                                          </p:spTgt>
                                        </p:tgtEl>
                                        <p:attrNameLst>
                                          <p:attrName>style.visibility</p:attrName>
                                        </p:attrNameLst>
                                      </p:cBhvr>
                                      <p:to>
                                        <p:strVal val="visible"/>
                                      </p:to>
                                    </p:set>
                                    <p:animEffect transition="in" filter="wipe(left)">
                                      <p:cBhvr>
                                        <p:cTn id="35" dur="500"/>
                                        <p:tgtEl>
                                          <p:spTgt spid="9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8">
                                            <p:txEl>
                                              <p:pRg st="4" end="4"/>
                                            </p:txEl>
                                          </p:spTgt>
                                        </p:tgtEl>
                                        <p:attrNameLst>
                                          <p:attrName>style.visibility</p:attrName>
                                        </p:attrNameLst>
                                      </p:cBhvr>
                                      <p:to>
                                        <p:strVal val="visible"/>
                                      </p:to>
                                    </p:set>
                                    <p:animEffect transition="in" filter="wipe(left)">
                                      <p:cBhvr>
                                        <p:cTn id="40" dur="500"/>
                                        <p:tgtEl>
                                          <p:spTgt spid="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3350</TotalTime>
  <Words>4839</Words>
  <Application>Microsoft Office PowerPoint</Application>
  <PresentationFormat>Custom</PresentationFormat>
  <Paragraphs>389</Paragraphs>
  <Slides>57</Slides>
  <Notes>44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Aharoni</vt:lpstr>
      <vt:lpstr>Arimo Bold Italics</vt:lpstr>
      <vt:lpstr>Jua</vt:lpstr>
      <vt:lpstr>Arial</vt:lpstr>
      <vt:lpstr>KG Primary Penmanship</vt:lpstr>
      <vt:lpstr>Times New Roman</vt:lpstr>
      <vt:lpstr>Calibri</vt:lpstr>
      <vt:lpstr>Arimo</vt:lpstr>
      <vt:lpstr>Malgun Gothic</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Copy of Math Subject for Elementary School_ Polygons by Slidesgo.pptx</dc:title>
  <dc:creator>Admin</dc:creator>
  <cp:lastModifiedBy>Administrator</cp:lastModifiedBy>
  <cp:revision>89</cp:revision>
  <dcterms:created xsi:type="dcterms:W3CDTF">2006-08-16T00:00:00Z</dcterms:created>
  <dcterms:modified xsi:type="dcterms:W3CDTF">2025-03-27T03:03:21Z</dcterms:modified>
  <dc:identifier>DAGY9x3_s-I</dc:identifier>
</cp:coreProperties>
</file>