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97" r:id="rId2"/>
    <p:sldId id="286" r:id="rId3"/>
    <p:sldId id="328" r:id="rId4"/>
    <p:sldId id="398" r:id="rId5"/>
    <p:sldId id="385" r:id="rId6"/>
    <p:sldId id="388" r:id="rId7"/>
    <p:sldId id="392" r:id="rId8"/>
    <p:sldId id="401" r:id="rId9"/>
    <p:sldId id="320" r:id="rId10"/>
    <p:sldId id="390" r:id="rId11"/>
    <p:sldId id="389" r:id="rId12"/>
    <p:sldId id="402" r:id="rId13"/>
    <p:sldId id="315" r:id="rId14"/>
    <p:sldId id="404" r:id="rId15"/>
    <p:sldId id="407" r:id="rId16"/>
    <p:sldId id="403" r:id="rId17"/>
    <p:sldId id="406" r:id="rId18"/>
    <p:sldId id="361" r:id="rId19"/>
    <p:sldId id="408" r:id="rId20"/>
    <p:sldId id="409" r:id="rId21"/>
    <p:sldId id="410" r:id="rId22"/>
    <p:sldId id="411" r:id="rId23"/>
    <p:sldId id="3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9900"/>
    <a:srgbClr val="99FF99"/>
    <a:srgbClr val="66FF66"/>
    <a:srgbClr val="0066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p:cViewPr varScale="1">
        <p:scale>
          <a:sx n="76" d="100"/>
          <a:sy n="76" d="100"/>
        </p:scale>
        <p:origin x="288"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322E9-00FC-4CFA-9B85-3002DFA75F2F}" type="datetimeFigureOut">
              <a:rPr lang="en-US" smtClean="0"/>
              <a:t>3/27/2025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B772A-4E6A-4FC9-A0B8-ED0B0B64918A}" type="slidenum">
              <a:rPr lang="en-US" smtClean="0"/>
              <a:t>‹#›</a:t>
            </a:fld>
            <a:endParaRPr lang="en-US"/>
          </a:p>
        </p:txBody>
      </p:sp>
    </p:spTree>
    <p:extLst>
      <p:ext uri="{BB962C8B-B14F-4D97-AF65-F5344CB8AC3E}">
        <p14:creationId xmlns:p14="http://schemas.microsoft.com/office/powerpoint/2010/main" val="20465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115548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47218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121906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2196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8159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42E852-E592-4E10-AB61-827E7B700694}" type="slidenum">
              <a:rPr lang="en-US" altLang="en-US">
                <a:latin typeface="Arial" panose="020B0604020202020204" pitchFamily="34" charset="0"/>
              </a:rPr>
              <a:pPr>
                <a:spcBef>
                  <a:spcPct val="0"/>
                </a:spcBef>
              </a:pPr>
              <a:t>18</a:t>
            </a:fld>
            <a:endParaRPr lang="en-US" altLang="en-US">
              <a:latin typeface="Arial" panose="020B0604020202020204" pitchFamily="34" charset="0"/>
            </a:endParaRPr>
          </a:p>
        </p:txBody>
      </p:sp>
    </p:spTree>
    <p:extLst>
      <p:ext uri="{BB962C8B-B14F-4D97-AF65-F5344CB8AC3E}">
        <p14:creationId xmlns:p14="http://schemas.microsoft.com/office/powerpoint/2010/main" val="231896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https/www.Google.com.v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2514600"/>
            <a:ext cx="11430000" cy="417731"/>
          </a:xfrm>
          <a:prstGeom prst="rect">
            <a:avLst/>
          </a:prstGeom>
        </p:spPr>
        <p:txBody>
          <a:bodyPr wrap="square">
            <a:spAutoFit/>
          </a:bodyPr>
          <a:lstStyle/>
          <a:p>
            <a:pPr>
              <a:spcBef>
                <a:spcPts val="600"/>
              </a:spcBef>
              <a:spcAft>
                <a:spcPts val="600"/>
              </a:spcAft>
            </a:pPr>
            <a:endParaRPr lang="vi-VN" sz="3600" dirty="0">
              <a:solidFill>
                <a:srgbClr val="0000CC"/>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AACA3A4-B9A8-4369-9004-A99ABB4748FB}"/>
              </a:ext>
            </a:extLst>
          </p:cNvPr>
          <p:cNvSpPr/>
          <p:nvPr/>
        </p:nvSpPr>
        <p:spPr>
          <a:xfrm>
            <a:off x="228600" y="117931"/>
            <a:ext cx="10363200" cy="1569660"/>
          </a:xfrm>
          <a:prstGeom prst="rect">
            <a:avLst/>
          </a:prstGeom>
        </p:spPr>
        <p:txBody>
          <a:bodyPr wrap="square">
            <a:spAutoFit/>
          </a:bodyPr>
          <a:lstStyle/>
          <a:p>
            <a:r>
              <a:rPr lang="en-US" sz="3200" dirty="0">
                <a:solidFill>
                  <a:srgbClr val="0000CC"/>
                </a:solidFill>
                <a:latin typeface="Times New Roman" panose="02020603050405020304" pitchFamily="18" charset="0"/>
                <a:cs typeface="Times New Roman" panose="02020603050405020304" pitchFamily="18" charset="0"/>
              </a:rPr>
              <a:t>SỞ GIÁO DỤC &amp; ĐÀO TẠO HẢI PHÒNG</a:t>
            </a:r>
            <a:endParaRPr lang="vi-VN" sz="3200" dirty="0">
              <a:solidFill>
                <a:srgbClr val="0000CC"/>
              </a:solidFill>
              <a:latin typeface="Times New Roman" panose="02020603050405020304" pitchFamily="18" charset="0"/>
              <a:cs typeface="Times New Roman" panose="02020603050405020304" pitchFamily="18" charset="0"/>
            </a:endParaRPr>
          </a:p>
          <a:p>
            <a:r>
              <a:rPr lang="vi-VN" sz="3200" b="1" dirty="0">
                <a:solidFill>
                  <a:srgbClr val="0000CC"/>
                </a:solidFill>
                <a:latin typeface="Times New Roman" panose="02020603050405020304" pitchFamily="18" charset="0"/>
                <a:cs typeface="Times New Roman" panose="02020603050405020304" pitchFamily="18" charset="0"/>
              </a:rPr>
              <a:t>      TRƯỜNG THPT NGUYỄN HUỆ</a:t>
            </a:r>
          </a:p>
          <a:p>
            <a:r>
              <a:rPr lang="vi-VN" sz="3200" b="1" dirty="0">
                <a:solidFill>
                  <a:srgbClr val="0000CC"/>
                </a:solidFill>
                <a:latin typeface="Times New Roman" panose="02020603050405020304" pitchFamily="18" charset="0"/>
                <a:cs typeface="Times New Roman" panose="02020603050405020304" pitchFamily="18" charset="0"/>
              </a:rPr>
              <a:t>               NHÓM ĐỊA LÍ</a:t>
            </a:r>
          </a:p>
        </p:txBody>
      </p:sp>
      <p:sp>
        <p:nvSpPr>
          <p:cNvPr id="3" name="Rectangle 2">
            <a:extLst>
              <a:ext uri="{FF2B5EF4-FFF2-40B4-BE49-F238E27FC236}">
                <a16:creationId xmlns:a16="http://schemas.microsoft.com/office/drawing/2014/main" id="{C77D7045-B138-4CB8-BA12-0357FDBE9BEE}"/>
              </a:ext>
            </a:extLst>
          </p:cNvPr>
          <p:cNvSpPr/>
          <p:nvPr/>
        </p:nvSpPr>
        <p:spPr>
          <a:xfrm>
            <a:off x="457200" y="2819400"/>
            <a:ext cx="11430000" cy="1446550"/>
          </a:xfrm>
          <a:prstGeom prst="rect">
            <a:avLst/>
          </a:prstGeom>
        </p:spPr>
        <p:txBody>
          <a:bodyPr wrap="square">
            <a:spAutoFit/>
          </a:bodyPr>
          <a:lstStyle/>
          <a:p>
            <a:pPr algn="ctr"/>
            <a:r>
              <a:rPr lang="vi-VN" sz="4400" b="1" dirty="0">
                <a:solidFill>
                  <a:srgbClr val="0000CC"/>
                </a:solidFill>
                <a:latin typeface="Times New Roman" panose="02020603050405020304" pitchFamily="18" charset="0"/>
                <a:cs typeface="Times New Roman" panose="02020603050405020304" pitchFamily="18" charset="0"/>
              </a:rPr>
              <a:t>TIẾT 27.</a:t>
            </a:r>
          </a:p>
          <a:p>
            <a:pPr algn="ctr"/>
            <a:r>
              <a:rPr lang="vi-VN" sz="4400" b="1" dirty="0">
                <a:solidFill>
                  <a:srgbClr val="0000CC"/>
                </a:solidFill>
                <a:latin typeface="Times New Roman" panose="02020603050405020304" pitchFamily="18" charset="0"/>
                <a:cs typeface="Times New Roman" panose="02020603050405020304" pitchFamily="18" charset="0"/>
              </a:rPr>
              <a:t> BÀI 11. NƯỚC BIỂN VÀ ĐẠI DƯƠNG</a:t>
            </a:r>
          </a:p>
        </p:txBody>
      </p:sp>
    </p:spTree>
    <p:extLst>
      <p:ext uri="{BB962C8B-B14F-4D97-AF65-F5344CB8AC3E}">
        <p14:creationId xmlns:p14="http://schemas.microsoft.com/office/powerpoint/2010/main" val="19005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14B9-966D-441A-8715-A37E71EF184A}"/>
              </a:ext>
            </a:extLst>
          </p:cNvPr>
          <p:cNvSpPr>
            <a:spLocks noGrp="1"/>
          </p:cNvSpPr>
          <p:nvPr>
            <p:ph type="title"/>
          </p:nvPr>
        </p:nvSpPr>
        <p:spPr>
          <a:xfrm>
            <a:off x="134389" y="0"/>
            <a:ext cx="11963400" cy="868365"/>
          </a:xfrm>
        </p:spPr>
        <p:txBody>
          <a:bodyPr>
            <a:normAutofit/>
          </a:bodyPr>
          <a:lstStyle/>
          <a:p>
            <a:r>
              <a:rPr lang="vi-VN" sz="4000" b="1" dirty="0">
                <a:solidFill>
                  <a:srgbClr val="0000CC"/>
                </a:solidFill>
              </a:rPr>
              <a:t>IV. DÒNG BIỂN</a:t>
            </a:r>
            <a:endParaRPr lang="en-US" sz="4000" b="1" dirty="0">
              <a:solidFill>
                <a:srgbClr val="0000CC"/>
              </a:solidFill>
            </a:endParaRPr>
          </a:p>
        </p:txBody>
      </p:sp>
      <p:sp>
        <p:nvSpPr>
          <p:cNvPr id="7" name="Content Placeholder 6">
            <a:extLst>
              <a:ext uri="{FF2B5EF4-FFF2-40B4-BE49-F238E27FC236}">
                <a16:creationId xmlns:a16="http://schemas.microsoft.com/office/drawing/2014/main" id="{DF777CDA-837E-4A19-BFB2-1FF013FB33E2}"/>
              </a:ext>
            </a:extLst>
          </p:cNvPr>
          <p:cNvSpPr>
            <a:spLocks noGrp="1"/>
          </p:cNvSpPr>
          <p:nvPr>
            <p:ph idx="1"/>
          </p:nvPr>
        </p:nvSpPr>
        <p:spPr>
          <a:xfrm>
            <a:off x="134389" y="685800"/>
            <a:ext cx="11600411" cy="5440365"/>
          </a:xfrm>
        </p:spPr>
        <p:txBody>
          <a:bodyPr/>
          <a:lstStyle/>
          <a:p>
            <a:endParaRPr lang="en-US" dirty="0">
              <a:latin typeface="+mj-lt"/>
            </a:endParaRPr>
          </a:p>
        </p:txBody>
      </p:sp>
      <p:pic>
        <p:nvPicPr>
          <p:cNvPr id="9" name="Picture 8" descr="E:\ôn đại học và HSG\Tài nguyên Địa lí\Tài liệu tham khảo trên internet\Tổng hợp\Số liệu thống kê+tranh ảnh+video\Hình ảnh+bảng biểu-SGK 10\11.2.jpg">
            <a:extLst>
              <a:ext uri="{FF2B5EF4-FFF2-40B4-BE49-F238E27FC236}">
                <a16:creationId xmlns:a16="http://schemas.microsoft.com/office/drawing/2014/main" id="{6C4FFF35-FEC7-4085-81A8-CF56D47E75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1999" cy="617219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1049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14B9-966D-441A-8715-A37E71EF184A}"/>
              </a:ext>
            </a:extLst>
          </p:cNvPr>
          <p:cNvSpPr>
            <a:spLocks noGrp="1"/>
          </p:cNvSpPr>
          <p:nvPr>
            <p:ph type="title"/>
          </p:nvPr>
        </p:nvSpPr>
        <p:spPr>
          <a:xfrm>
            <a:off x="134389" y="0"/>
            <a:ext cx="11963400" cy="868365"/>
          </a:xfrm>
        </p:spPr>
        <p:txBody>
          <a:bodyPr>
            <a:normAutofit/>
          </a:bodyPr>
          <a:lstStyle/>
          <a:p>
            <a:r>
              <a:rPr lang="vi-VN" sz="3100" b="1" dirty="0">
                <a:solidFill>
                  <a:srgbClr val="0000CC"/>
                </a:solidFill>
              </a:rPr>
              <a:t>THÔNG TIN PHẢN HỒI PHIẾU HỌC TẬP</a:t>
            </a:r>
            <a:endParaRPr lang="en-US" sz="3100" b="1" dirty="0">
              <a:solidFill>
                <a:srgbClr val="0000CC"/>
              </a:solidFill>
            </a:endParaRPr>
          </a:p>
        </p:txBody>
      </p:sp>
      <p:sp>
        <p:nvSpPr>
          <p:cNvPr id="3" name="Content Placeholder 2">
            <a:extLst>
              <a:ext uri="{FF2B5EF4-FFF2-40B4-BE49-F238E27FC236}">
                <a16:creationId xmlns:a16="http://schemas.microsoft.com/office/drawing/2014/main" id="{4FD7B80E-E6E8-47A7-BAF7-E1C1167F45B8}"/>
              </a:ext>
            </a:extLst>
          </p:cNvPr>
          <p:cNvSpPr>
            <a:spLocks noGrp="1"/>
          </p:cNvSpPr>
          <p:nvPr>
            <p:ph idx="1"/>
          </p:nvPr>
        </p:nvSpPr>
        <p:spPr>
          <a:xfrm>
            <a:off x="0" y="609601"/>
            <a:ext cx="12039600" cy="6324600"/>
          </a:xfrm>
        </p:spPr>
        <p:txBody>
          <a:bodyPr/>
          <a:lstStyle/>
          <a:p>
            <a:r>
              <a:rPr lang="vi-VN" b="1" dirty="0">
                <a:solidFill>
                  <a:srgbClr val="0000CC"/>
                </a:solidFill>
                <a:latin typeface="+mj-lt"/>
              </a:rPr>
              <a:t>NHÓM 1,2: TÌM HIỂU SÓNG</a:t>
            </a:r>
          </a:p>
          <a:p>
            <a:endParaRPr lang="vi-VN" dirty="0"/>
          </a:p>
          <a:p>
            <a:endParaRPr lang="vi-VN" dirty="0"/>
          </a:p>
          <a:p>
            <a:pPr marL="0" indent="0">
              <a:buNone/>
            </a:pPr>
            <a:endParaRPr lang="vi-VN" dirty="0"/>
          </a:p>
          <a:p>
            <a:pPr marL="0" indent="0">
              <a:buNone/>
            </a:pPr>
            <a:r>
              <a:rPr lang="vi-VN" b="1" dirty="0">
                <a:solidFill>
                  <a:srgbClr val="0000CC"/>
                </a:solidFill>
                <a:latin typeface="+mj-lt"/>
              </a:rPr>
              <a:t>NHÓM 3,4: TÌM HIỂU THỦY TRIỀU</a:t>
            </a:r>
          </a:p>
          <a:p>
            <a:endParaRPr lang="vi-VN" dirty="0"/>
          </a:p>
          <a:p>
            <a:endParaRPr lang="en-US" dirty="0"/>
          </a:p>
        </p:txBody>
      </p:sp>
      <p:graphicFrame>
        <p:nvGraphicFramePr>
          <p:cNvPr id="4" name="Table 4">
            <a:extLst>
              <a:ext uri="{FF2B5EF4-FFF2-40B4-BE49-F238E27FC236}">
                <a16:creationId xmlns:a16="http://schemas.microsoft.com/office/drawing/2014/main" id="{A2FAA170-BD8D-48BE-AEAB-005ECD2BADC2}"/>
              </a:ext>
            </a:extLst>
          </p:cNvPr>
          <p:cNvGraphicFramePr>
            <a:graphicFrameLocks noGrp="1"/>
          </p:cNvGraphicFramePr>
          <p:nvPr>
            <p:extLst>
              <p:ext uri="{D42A27DB-BD31-4B8C-83A1-F6EECF244321}">
                <p14:modId xmlns:p14="http://schemas.microsoft.com/office/powerpoint/2010/main" val="4089104924"/>
              </p:ext>
            </p:extLst>
          </p:nvPr>
        </p:nvGraphicFramePr>
        <p:xfrm>
          <a:off x="152400" y="1158241"/>
          <a:ext cx="11963400" cy="1828800"/>
        </p:xfrm>
        <a:graphic>
          <a:graphicData uri="http://schemas.openxmlformats.org/drawingml/2006/table">
            <a:tbl>
              <a:tblPr firstRow="1" bandRow="1">
                <a:tableStyleId>{F5AB1C69-6EDB-4FF4-983F-18BD219EF322}</a:tableStyleId>
              </a:tblPr>
              <a:tblGrid>
                <a:gridCol w="3980412">
                  <a:extLst>
                    <a:ext uri="{9D8B030D-6E8A-4147-A177-3AD203B41FA5}">
                      <a16:colId xmlns:a16="http://schemas.microsoft.com/office/drawing/2014/main" val="1693705032"/>
                    </a:ext>
                  </a:extLst>
                </a:gridCol>
                <a:gridCol w="2819400">
                  <a:extLst>
                    <a:ext uri="{9D8B030D-6E8A-4147-A177-3AD203B41FA5}">
                      <a16:colId xmlns:a16="http://schemas.microsoft.com/office/drawing/2014/main" val="3387491733"/>
                    </a:ext>
                  </a:extLst>
                </a:gridCol>
                <a:gridCol w="5163588">
                  <a:extLst>
                    <a:ext uri="{9D8B030D-6E8A-4147-A177-3AD203B41FA5}">
                      <a16:colId xmlns:a16="http://schemas.microsoft.com/office/drawing/2014/main" val="2842687689"/>
                    </a:ext>
                  </a:extLst>
                </a:gridCol>
              </a:tblGrid>
              <a:tr h="457200">
                <a:tc>
                  <a:txBody>
                    <a:bodyPr/>
                    <a:lstStyle/>
                    <a:p>
                      <a:pPr algn="ctr"/>
                      <a:r>
                        <a:rPr lang="vi-VN" dirty="0">
                          <a:solidFill>
                            <a:srgbClr val="0000CC"/>
                          </a:solidFill>
                          <a:latin typeface="+mj-lt"/>
                        </a:rPr>
                        <a:t>KHÁI NIỆM</a:t>
                      </a:r>
                      <a:endParaRPr lang="en-US" dirty="0">
                        <a:solidFill>
                          <a:srgbClr val="0000CC"/>
                        </a:solidFill>
                        <a:latin typeface="+mj-lt"/>
                      </a:endParaRPr>
                    </a:p>
                  </a:txBody>
                  <a:tcPr/>
                </a:tc>
                <a:tc>
                  <a:txBody>
                    <a:bodyPr/>
                    <a:lstStyle/>
                    <a:p>
                      <a:pPr algn="ctr"/>
                      <a:r>
                        <a:rPr lang="vi-VN" dirty="0">
                          <a:solidFill>
                            <a:srgbClr val="0000CC"/>
                          </a:solidFill>
                          <a:latin typeface="+mj-lt"/>
                        </a:rPr>
                        <a:t>NGUYÊN NHÂN</a:t>
                      </a:r>
                      <a:endParaRPr lang="en-US" dirty="0">
                        <a:solidFill>
                          <a:srgbClr val="0000CC"/>
                        </a:solidFill>
                        <a:latin typeface="+mj-lt"/>
                      </a:endParaRPr>
                    </a:p>
                  </a:txBody>
                  <a:tcPr/>
                </a:tc>
                <a:tc>
                  <a:txBody>
                    <a:bodyPr/>
                    <a:lstStyle/>
                    <a:p>
                      <a:pPr algn="ctr"/>
                      <a:r>
                        <a:rPr lang="vi-VN" dirty="0">
                          <a:solidFill>
                            <a:srgbClr val="0000CC"/>
                          </a:solidFill>
                          <a:latin typeface="+mj-lt"/>
                        </a:rPr>
                        <a:t>BIỂU HIỆN</a:t>
                      </a:r>
                      <a:endParaRPr lang="en-US" dirty="0">
                        <a:solidFill>
                          <a:srgbClr val="0000CC"/>
                        </a:solidFill>
                        <a:latin typeface="+mj-lt"/>
                      </a:endParaRPr>
                    </a:p>
                  </a:txBody>
                  <a:tcPr/>
                </a:tc>
                <a:extLst>
                  <a:ext uri="{0D108BD9-81ED-4DB2-BD59-A6C34878D82A}">
                    <a16:rowId xmlns:a16="http://schemas.microsoft.com/office/drawing/2014/main" val="3532623869"/>
                  </a:ext>
                </a:extLst>
              </a:tr>
              <a:tr h="854344">
                <a:tc>
                  <a:txBody>
                    <a:bodyPr/>
                    <a:lstStyle/>
                    <a:p>
                      <a:pPr algn="ctr"/>
                      <a:r>
                        <a:rPr lang="vi-VN" sz="2800" dirty="0">
                          <a:solidFill>
                            <a:srgbClr val="0000CC"/>
                          </a:solidFill>
                          <a:latin typeface="+mj-lt"/>
                        </a:rPr>
                        <a:t>Là sự dao động tại chỗ của nước biển theo chiều thẳng đứng.</a:t>
                      </a:r>
                      <a:endParaRPr lang="en-US" sz="2800" dirty="0">
                        <a:solidFill>
                          <a:srgbClr val="0000CC"/>
                        </a:solidFill>
                        <a:latin typeface="+mj-lt"/>
                      </a:endParaRPr>
                    </a:p>
                  </a:txBody>
                  <a:tcPr/>
                </a:tc>
                <a:tc>
                  <a:txBody>
                    <a:bodyPr/>
                    <a:lstStyle/>
                    <a:p>
                      <a:pPr algn="ctr"/>
                      <a:r>
                        <a:rPr lang="vi-VN" sz="2800" dirty="0">
                          <a:solidFill>
                            <a:srgbClr val="0000CC"/>
                          </a:solidFill>
                          <a:latin typeface="+mj-lt"/>
                        </a:rPr>
                        <a:t>Gió, động đất, núi lửa...</a:t>
                      </a:r>
                      <a:endParaRPr lang="en-US" sz="2800" dirty="0">
                        <a:solidFill>
                          <a:srgbClr val="0000CC"/>
                        </a:solidFill>
                        <a:latin typeface="+mj-lt"/>
                      </a:endParaRPr>
                    </a:p>
                  </a:txBody>
                  <a:tcPr/>
                </a:tc>
                <a:tc>
                  <a:txBody>
                    <a:bodyPr/>
                    <a:lstStyle/>
                    <a:p>
                      <a:pPr algn="ctr"/>
                      <a:r>
                        <a:rPr lang="vi-VN" sz="2800" dirty="0">
                          <a:solidFill>
                            <a:srgbClr val="0000CC"/>
                          </a:solidFill>
                          <a:latin typeface="+mj-lt"/>
                        </a:rPr>
                        <a:t>Những đợt sóng xô vào bờ. Đáy biển nông tốc độ suy yếu và tan rã của sóng càng nhanh.</a:t>
                      </a:r>
                      <a:endParaRPr lang="en-US" sz="2800" dirty="0">
                        <a:solidFill>
                          <a:srgbClr val="0000CC"/>
                        </a:solidFill>
                        <a:latin typeface="+mj-lt"/>
                      </a:endParaRPr>
                    </a:p>
                  </a:txBody>
                  <a:tcPr/>
                </a:tc>
                <a:extLst>
                  <a:ext uri="{0D108BD9-81ED-4DB2-BD59-A6C34878D82A}">
                    <a16:rowId xmlns:a16="http://schemas.microsoft.com/office/drawing/2014/main" val="3999681098"/>
                  </a:ext>
                </a:extLst>
              </a:tr>
            </a:tbl>
          </a:graphicData>
        </a:graphic>
      </p:graphicFrame>
      <p:graphicFrame>
        <p:nvGraphicFramePr>
          <p:cNvPr id="6" name="Table 6">
            <a:extLst>
              <a:ext uri="{FF2B5EF4-FFF2-40B4-BE49-F238E27FC236}">
                <a16:creationId xmlns:a16="http://schemas.microsoft.com/office/drawing/2014/main" id="{C4C83B27-08E4-423C-8761-B615594A8AF5}"/>
              </a:ext>
            </a:extLst>
          </p:cNvPr>
          <p:cNvGraphicFramePr>
            <a:graphicFrameLocks noGrp="1"/>
          </p:cNvGraphicFramePr>
          <p:nvPr>
            <p:extLst>
              <p:ext uri="{D42A27DB-BD31-4B8C-83A1-F6EECF244321}">
                <p14:modId xmlns:p14="http://schemas.microsoft.com/office/powerpoint/2010/main" val="1420549785"/>
              </p:ext>
            </p:extLst>
          </p:nvPr>
        </p:nvGraphicFramePr>
        <p:xfrm>
          <a:off x="0" y="3535680"/>
          <a:ext cx="12192000" cy="3322319"/>
        </p:xfrm>
        <a:graphic>
          <a:graphicData uri="http://schemas.openxmlformats.org/drawingml/2006/table">
            <a:tbl>
              <a:tblPr firstRow="1" bandRow="1">
                <a:tableStyleId>{F5AB1C69-6EDB-4FF4-983F-18BD219EF322}</a:tableStyleId>
              </a:tblPr>
              <a:tblGrid>
                <a:gridCol w="2163845">
                  <a:extLst>
                    <a:ext uri="{9D8B030D-6E8A-4147-A177-3AD203B41FA5}">
                      <a16:colId xmlns:a16="http://schemas.microsoft.com/office/drawing/2014/main" val="3892271567"/>
                    </a:ext>
                  </a:extLst>
                </a:gridCol>
                <a:gridCol w="3400327">
                  <a:extLst>
                    <a:ext uri="{9D8B030D-6E8A-4147-A177-3AD203B41FA5}">
                      <a16:colId xmlns:a16="http://schemas.microsoft.com/office/drawing/2014/main" val="1564450516"/>
                    </a:ext>
                  </a:extLst>
                </a:gridCol>
                <a:gridCol w="6627828">
                  <a:extLst>
                    <a:ext uri="{9D8B030D-6E8A-4147-A177-3AD203B41FA5}">
                      <a16:colId xmlns:a16="http://schemas.microsoft.com/office/drawing/2014/main" val="318275018"/>
                    </a:ext>
                  </a:extLst>
                </a:gridCol>
              </a:tblGrid>
              <a:tr h="484851">
                <a:tc>
                  <a:txBody>
                    <a:bodyPr/>
                    <a:lstStyle/>
                    <a:p>
                      <a:pPr algn="ctr"/>
                      <a:r>
                        <a:rPr lang="vi-VN" sz="2400" dirty="0">
                          <a:solidFill>
                            <a:srgbClr val="0000CC"/>
                          </a:solidFill>
                          <a:latin typeface="+mj-lt"/>
                        </a:rPr>
                        <a:t>KHÁI NIỆM</a:t>
                      </a:r>
                      <a:endParaRPr lang="en-US" sz="2400" dirty="0">
                        <a:solidFill>
                          <a:srgbClr val="0000CC"/>
                        </a:solidFill>
                        <a:latin typeface="+mj-lt"/>
                      </a:endParaRPr>
                    </a:p>
                  </a:txBody>
                  <a:tcPr/>
                </a:tc>
                <a:tc>
                  <a:txBody>
                    <a:bodyPr/>
                    <a:lstStyle/>
                    <a:p>
                      <a:pPr algn="ctr"/>
                      <a:r>
                        <a:rPr lang="vi-VN" sz="2400" dirty="0">
                          <a:solidFill>
                            <a:srgbClr val="0000CC"/>
                          </a:solidFill>
                          <a:latin typeface="+mj-lt"/>
                        </a:rPr>
                        <a:t>NGUYÊN NHÂN</a:t>
                      </a:r>
                      <a:endParaRPr lang="en-US" sz="2400" dirty="0">
                        <a:solidFill>
                          <a:srgbClr val="0000CC"/>
                        </a:solidFill>
                        <a:latin typeface="+mj-lt"/>
                      </a:endParaRPr>
                    </a:p>
                  </a:txBody>
                  <a:tcPr/>
                </a:tc>
                <a:tc>
                  <a:txBody>
                    <a:bodyPr/>
                    <a:lstStyle/>
                    <a:p>
                      <a:pPr algn="ctr"/>
                      <a:r>
                        <a:rPr lang="vi-VN" sz="2400" dirty="0">
                          <a:solidFill>
                            <a:srgbClr val="0000CC"/>
                          </a:solidFill>
                          <a:latin typeface="+mj-lt"/>
                        </a:rPr>
                        <a:t>BIỂU HIỆN</a:t>
                      </a:r>
                      <a:endParaRPr lang="en-US" sz="2400" dirty="0">
                        <a:solidFill>
                          <a:srgbClr val="0000CC"/>
                        </a:solidFill>
                        <a:latin typeface="+mj-lt"/>
                      </a:endParaRPr>
                    </a:p>
                  </a:txBody>
                  <a:tcPr/>
                </a:tc>
                <a:extLst>
                  <a:ext uri="{0D108BD9-81ED-4DB2-BD59-A6C34878D82A}">
                    <a16:rowId xmlns:a16="http://schemas.microsoft.com/office/drawing/2014/main" val="3597202493"/>
                  </a:ext>
                </a:extLst>
              </a:tr>
              <a:tr h="2837468">
                <a:tc>
                  <a:txBody>
                    <a:bodyPr/>
                    <a:lstStyle/>
                    <a:p>
                      <a:r>
                        <a:rPr lang="vi-VN" sz="2800" dirty="0">
                          <a:solidFill>
                            <a:srgbClr val="0000CC"/>
                          </a:solidFill>
                          <a:latin typeface="+mj-lt"/>
                        </a:rPr>
                        <a:t>Sự dao động của mực nước biển, đại dương trong một ngày.</a:t>
                      </a:r>
                      <a:endParaRPr lang="en-US" sz="2800" dirty="0">
                        <a:solidFill>
                          <a:srgbClr val="0000CC"/>
                        </a:solidFill>
                        <a:latin typeface="+mj-lt"/>
                      </a:endParaRPr>
                    </a:p>
                  </a:txBody>
                  <a:tcPr/>
                </a:tc>
                <a:tc>
                  <a:txBody>
                    <a:bodyPr/>
                    <a:lstStyle/>
                    <a:p>
                      <a:r>
                        <a:rPr lang="vi-VN" sz="2800" dirty="0">
                          <a:solidFill>
                            <a:srgbClr val="0000CC"/>
                          </a:solidFill>
                          <a:latin typeface="+mj-lt"/>
                        </a:rPr>
                        <a:t>Do lực hấp dẫn của Mặt Trăng, mặt Trời cùng với lực li tâm của Trái Đất.</a:t>
                      </a:r>
                      <a:endParaRPr lang="en-US" sz="2800" dirty="0">
                        <a:solidFill>
                          <a:srgbClr val="0000CC"/>
                        </a:solidFill>
                        <a:latin typeface="+mj-lt"/>
                      </a:endParaRPr>
                    </a:p>
                  </a:txBody>
                  <a:tcPr/>
                </a:tc>
                <a:tc>
                  <a:txBody>
                    <a:bodyPr/>
                    <a:lstStyle/>
                    <a:p>
                      <a:r>
                        <a:rPr lang="vi-VN" sz="2800" dirty="0">
                          <a:solidFill>
                            <a:srgbClr val="0000CC"/>
                          </a:solidFill>
                          <a:latin typeface="+mj-lt"/>
                        </a:rPr>
                        <a:t>- Dao động thủy triều lớn nhất: Khi Mặt Trăng, Mặt Trời, Trái Đất nằm trên một đường thẳng (trăng tròn hoặc không trăng)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rgbClr val="0000CC"/>
                          </a:solidFill>
                          <a:latin typeface="+mj-lt"/>
                        </a:rPr>
                        <a:t>- Dao động thủy triều nhỏ nhất: Khi Mặt Trăng, Mặt Trời, Trái Đất vuông góc (trăng khuyết)</a:t>
                      </a:r>
                    </a:p>
                  </a:txBody>
                  <a:tcPr/>
                </a:tc>
                <a:extLst>
                  <a:ext uri="{0D108BD9-81ED-4DB2-BD59-A6C34878D82A}">
                    <a16:rowId xmlns:a16="http://schemas.microsoft.com/office/drawing/2014/main" val="3715062558"/>
                  </a:ext>
                </a:extLst>
              </a:tr>
            </a:tbl>
          </a:graphicData>
        </a:graphic>
      </p:graphicFrame>
    </p:spTree>
    <p:extLst>
      <p:ext uri="{BB962C8B-B14F-4D97-AF65-F5344CB8AC3E}">
        <p14:creationId xmlns:p14="http://schemas.microsoft.com/office/powerpoint/2010/main" val="2154184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14B9-966D-441A-8715-A37E71EF184A}"/>
              </a:ext>
            </a:extLst>
          </p:cNvPr>
          <p:cNvSpPr>
            <a:spLocks noGrp="1"/>
          </p:cNvSpPr>
          <p:nvPr>
            <p:ph type="title"/>
          </p:nvPr>
        </p:nvSpPr>
        <p:spPr>
          <a:xfrm>
            <a:off x="145472" y="57958"/>
            <a:ext cx="11963400" cy="1143000"/>
          </a:xfrm>
        </p:spPr>
        <p:txBody>
          <a:bodyPr>
            <a:normAutofit fontScale="90000"/>
          </a:bodyPr>
          <a:lstStyle/>
          <a:p>
            <a:r>
              <a:rPr lang="vi-VN" sz="4000" b="1" dirty="0">
                <a:solidFill>
                  <a:srgbClr val="0000CC"/>
                </a:solidFill>
              </a:rPr>
              <a:t>PHIẾU HỌC TẬP </a:t>
            </a:r>
            <a:br>
              <a:rPr lang="vi-VN" dirty="0">
                <a:solidFill>
                  <a:srgbClr val="0000CC"/>
                </a:solidFill>
              </a:rPr>
            </a:br>
            <a:endParaRPr lang="en-US" sz="3100" dirty="0">
              <a:solidFill>
                <a:srgbClr val="0000CC"/>
              </a:solidFill>
            </a:endParaRPr>
          </a:p>
        </p:txBody>
      </p:sp>
      <p:sp>
        <p:nvSpPr>
          <p:cNvPr id="3" name="Content Placeholder 2">
            <a:extLst>
              <a:ext uri="{FF2B5EF4-FFF2-40B4-BE49-F238E27FC236}">
                <a16:creationId xmlns:a16="http://schemas.microsoft.com/office/drawing/2014/main" id="{4FD7B80E-E6E8-47A7-BAF7-E1C1167F45B8}"/>
              </a:ext>
            </a:extLst>
          </p:cNvPr>
          <p:cNvSpPr>
            <a:spLocks noGrp="1"/>
          </p:cNvSpPr>
          <p:nvPr>
            <p:ph idx="1"/>
          </p:nvPr>
        </p:nvSpPr>
        <p:spPr>
          <a:xfrm>
            <a:off x="0" y="838201"/>
            <a:ext cx="11810999" cy="4859626"/>
          </a:xfrm>
        </p:spPr>
        <p:txBody>
          <a:bodyPr/>
          <a:lstStyle/>
          <a:p>
            <a:endParaRPr lang="vi-VN" dirty="0"/>
          </a:p>
          <a:p>
            <a:pPr marL="0" indent="0">
              <a:buNone/>
            </a:pPr>
            <a:endParaRPr lang="vi-VN" dirty="0"/>
          </a:p>
          <a:p>
            <a:endParaRPr lang="en-US" dirty="0"/>
          </a:p>
        </p:txBody>
      </p:sp>
      <p:sp>
        <p:nvSpPr>
          <p:cNvPr id="5" name="Rectangle 4">
            <a:extLst>
              <a:ext uri="{FF2B5EF4-FFF2-40B4-BE49-F238E27FC236}">
                <a16:creationId xmlns:a16="http://schemas.microsoft.com/office/drawing/2014/main" id="{B4E2D486-8F7F-41E3-8C4B-C149FA35AA2D}"/>
              </a:ext>
            </a:extLst>
          </p:cNvPr>
          <p:cNvSpPr/>
          <p:nvPr/>
        </p:nvSpPr>
        <p:spPr>
          <a:xfrm>
            <a:off x="145472" y="1066800"/>
            <a:ext cx="6096000" cy="523220"/>
          </a:xfrm>
          <a:prstGeom prst="rect">
            <a:avLst/>
          </a:prstGeom>
        </p:spPr>
        <p:txBody>
          <a:bodyPr>
            <a:spAutoFit/>
          </a:bodyPr>
          <a:lstStyle/>
          <a:p>
            <a:r>
              <a:rPr lang="vi-VN" sz="2800" b="1" dirty="0">
                <a:solidFill>
                  <a:srgbClr val="0000CC"/>
                </a:solidFill>
                <a:latin typeface="+mj-lt"/>
              </a:rPr>
              <a:t>NHÓM 5,6: TÌM HIỂU DÒNG BIỂN</a:t>
            </a:r>
            <a:endParaRPr lang="vi-VN" b="1" dirty="0"/>
          </a:p>
        </p:txBody>
      </p:sp>
      <p:graphicFrame>
        <p:nvGraphicFramePr>
          <p:cNvPr id="10" name="Table 8">
            <a:extLst>
              <a:ext uri="{FF2B5EF4-FFF2-40B4-BE49-F238E27FC236}">
                <a16:creationId xmlns:a16="http://schemas.microsoft.com/office/drawing/2014/main" id="{F68F3D40-40CB-4EC8-BCA0-0B4A76BB9D0C}"/>
              </a:ext>
            </a:extLst>
          </p:cNvPr>
          <p:cNvGraphicFramePr>
            <a:graphicFrameLocks noGrp="1"/>
          </p:cNvGraphicFramePr>
          <p:nvPr>
            <p:extLst>
              <p:ext uri="{D42A27DB-BD31-4B8C-83A1-F6EECF244321}">
                <p14:modId xmlns:p14="http://schemas.microsoft.com/office/powerpoint/2010/main" val="2493500212"/>
              </p:ext>
            </p:extLst>
          </p:nvPr>
        </p:nvGraphicFramePr>
        <p:xfrm>
          <a:off x="0" y="1676400"/>
          <a:ext cx="12192000" cy="5181600"/>
        </p:xfrm>
        <a:graphic>
          <a:graphicData uri="http://schemas.openxmlformats.org/drawingml/2006/table">
            <a:tbl>
              <a:tblPr firstRow="1" bandRow="1">
                <a:tableStyleId>{F5AB1C69-6EDB-4FF4-983F-18BD219EF322}</a:tableStyleId>
              </a:tblPr>
              <a:tblGrid>
                <a:gridCol w="2092273">
                  <a:extLst>
                    <a:ext uri="{9D8B030D-6E8A-4147-A177-3AD203B41FA5}">
                      <a16:colId xmlns:a16="http://schemas.microsoft.com/office/drawing/2014/main" val="987963013"/>
                    </a:ext>
                  </a:extLst>
                </a:gridCol>
                <a:gridCol w="2818007">
                  <a:extLst>
                    <a:ext uri="{9D8B030D-6E8A-4147-A177-3AD203B41FA5}">
                      <a16:colId xmlns:a16="http://schemas.microsoft.com/office/drawing/2014/main" val="1260542850"/>
                    </a:ext>
                  </a:extLst>
                </a:gridCol>
                <a:gridCol w="2245583">
                  <a:extLst>
                    <a:ext uri="{9D8B030D-6E8A-4147-A177-3AD203B41FA5}">
                      <a16:colId xmlns:a16="http://schemas.microsoft.com/office/drawing/2014/main" val="626293630"/>
                    </a:ext>
                  </a:extLst>
                </a:gridCol>
                <a:gridCol w="5036137">
                  <a:extLst>
                    <a:ext uri="{9D8B030D-6E8A-4147-A177-3AD203B41FA5}">
                      <a16:colId xmlns:a16="http://schemas.microsoft.com/office/drawing/2014/main" val="2664653354"/>
                    </a:ext>
                  </a:extLst>
                </a:gridCol>
              </a:tblGrid>
              <a:tr h="973334">
                <a:tc>
                  <a:txBody>
                    <a:bodyPr/>
                    <a:lstStyle/>
                    <a:p>
                      <a:pPr algn="ctr"/>
                      <a:r>
                        <a:rPr lang="vi-VN" sz="2000" b="1" dirty="0">
                          <a:solidFill>
                            <a:srgbClr val="C00000"/>
                          </a:solidFill>
                          <a:latin typeface="+mj-lt"/>
                        </a:rPr>
                        <a:t>KHÁI NIỆM</a:t>
                      </a:r>
                      <a:endParaRPr lang="en-US" sz="2000" b="1" dirty="0">
                        <a:solidFill>
                          <a:srgbClr val="C00000"/>
                        </a:solidFill>
                        <a:latin typeface="+mj-lt"/>
                      </a:endParaRPr>
                    </a:p>
                  </a:txBody>
                  <a:tcPr/>
                </a:tc>
                <a:tc>
                  <a:txBody>
                    <a:bodyPr/>
                    <a:lstStyle/>
                    <a:p>
                      <a:pPr algn="ctr"/>
                      <a:r>
                        <a:rPr lang="vi-VN" sz="2000" b="1" dirty="0">
                          <a:solidFill>
                            <a:srgbClr val="C00000"/>
                          </a:solidFill>
                          <a:latin typeface="+mj-lt"/>
                        </a:rPr>
                        <a:t>NGUYÊN NHÂN</a:t>
                      </a:r>
                      <a:endParaRPr lang="en-US" sz="2000" b="1" dirty="0">
                        <a:solidFill>
                          <a:srgbClr val="C00000"/>
                        </a:solidFill>
                        <a:latin typeface="+mj-lt"/>
                      </a:endParaRPr>
                    </a:p>
                  </a:txBody>
                  <a:tcPr/>
                </a:tc>
                <a:tc>
                  <a:txBody>
                    <a:bodyPr/>
                    <a:lstStyle/>
                    <a:p>
                      <a:pPr algn="ctr"/>
                      <a:r>
                        <a:rPr lang="vi-VN" sz="2000" b="1" dirty="0">
                          <a:solidFill>
                            <a:srgbClr val="C00000"/>
                          </a:solidFill>
                          <a:latin typeface="+mj-lt"/>
                        </a:rPr>
                        <a:t>PHÂN LOẠI</a:t>
                      </a:r>
                      <a:endParaRPr lang="en-US" sz="2000" b="1" dirty="0">
                        <a:solidFill>
                          <a:srgbClr val="C00000"/>
                        </a:solidFill>
                        <a:latin typeface="+mj-lt"/>
                      </a:endParaRPr>
                    </a:p>
                  </a:txBody>
                  <a:tcPr/>
                </a:tc>
                <a:tc>
                  <a:txBody>
                    <a:bodyPr/>
                    <a:lstStyle/>
                    <a:p>
                      <a:pPr algn="ctr"/>
                      <a:r>
                        <a:rPr lang="vi-VN" sz="2000" b="1" dirty="0">
                          <a:solidFill>
                            <a:srgbClr val="C00000"/>
                          </a:solidFill>
                          <a:latin typeface="+mj-lt"/>
                        </a:rPr>
                        <a:t>NGUỒN GỐC XUẤT PHÁT VÀ HƯỚNG DI CHUYỂN</a:t>
                      </a:r>
                      <a:endParaRPr lang="en-US" sz="2000" b="1" dirty="0">
                        <a:solidFill>
                          <a:srgbClr val="C00000"/>
                        </a:solidFill>
                        <a:latin typeface="+mj-lt"/>
                      </a:endParaRPr>
                    </a:p>
                  </a:txBody>
                  <a:tcPr/>
                </a:tc>
                <a:extLst>
                  <a:ext uri="{0D108BD9-81ED-4DB2-BD59-A6C34878D82A}">
                    <a16:rowId xmlns:a16="http://schemas.microsoft.com/office/drawing/2014/main" val="2964978551"/>
                  </a:ext>
                </a:extLst>
              </a:tr>
              <a:tr h="4208266">
                <a:tc>
                  <a:txBody>
                    <a:bodyPr/>
                    <a:lstStyle/>
                    <a:p>
                      <a:r>
                        <a:rPr lang="vi-VN" sz="3200" dirty="0">
                          <a:solidFill>
                            <a:srgbClr val="0000CC"/>
                          </a:solidFill>
                          <a:latin typeface="+mj-lt"/>
                        </a:rPr>
                        <a:t>Là dòng nước di chuyển trong các biển và đại dương</a:t>
                      </a:r>
                      <a:endParaRPr lang="en-US" sz="3200" dirty="0">
                        <a:solidFill>
                          <a:srgbClr val="0000CC"/>
                        </a:solidFill>
                        <a:latin typeface="+mj-lt"/>
                      </a:endParaRPr>
                    </a:p>
                  </a:txBody>
                  <a:tcPr/>
                </a:tc>
                <a:tc>
                  <a:txBody>
                    <a:bodyPr/>
                    <a:lstStyle/>
                    <a:p>
                      <a:r>
                        <a:rPr lang="vi-VN" sz="3200" dirty="0">
                          <a:solidFill>
                            <a:srgbClr val="0000CC"/>
                          </a:solidFill>
                          <a:latin typeface="+mj-lt"/>
                        </a:rPr>
                        <a:t>Do các loại gió thổi thường xuyên trên Trái Đất (Tín phong, Mậu dịch)</a:t>
                      </a:r>
                      <a:endParaRPr lang="en-US" sz="3200" dirty="0">
                        <a:solidFill>
                          <a:srgbClr val="0000CC"/>
                        </a:solidFill>
                        <a:latin typeface="+mj-lt"/>
                      </a:endParaRPr>
                    </a:p>
                  </a:txBody>
                  <a:tcPr/>
                </a:tc>
                <a:tc>
                  <a:txBody>
                    <a:bodyPr/>
                    <a:lstStyle/>
                    <a:p>
                      <a:r>
                        <a:rPr lang="vi-VN" sz="3200" dirty="0">
                          <a:solidFill>
                            <a:srgbClr val="0000CC"/>
                          </a:solidFill>
                          <a:latin typeface="+mj-lt"/>
                        </a:rPr>
                        <a:t>- Dòng biển nóng</a:t>
                      </a:r>
                    </a:p>
                    <a:p>
                      <a:endParaRPr lang="vi-VN" sz="3200" dirty="0">
                        <a:solidFill>
                          <a:srgbClr val="0000CC"/>
                        </a:solidFill>
                        <a:latin typeface="+mj-lt"/>
                      </a:endParaRPr>
                    </a:p>
                    <a:p>
                      <a:r>
                        <a:rPr lang="vi-VN" sz="3200" dirty="0">
                          <a:solidFill>
                            <a:srgbClr val="0000CC"/>
                          </a:solidFill>
                          <a:latin typeface="+mj-lt"/>
                        </a:rPr>
                        <a:t>- Dòng biển lạnh</a:t>
                      </a:r>
                      <a:endParaRPr lang="en-US" sz="3200" dirty="0">
                        <a:solidFill>
                          <a:srgbClr val="0000CC"/>
                        </a:solidFill>
                        <a:latin typeface="+mj-lt"/>
                      </a:endParaRPr>
                    </a:p>
                  </a:txBody>
                  <a:tcPr/>
                </a:tc>
                <a:tc>
                  <a:txBody>
                    <a:bodyPr/>
                    <a:lstStyle/>
                    <a:p>
                      <a:r>
                        <a:rPr lang="vi-VN" sz="3200" dirty="0">
                          <a:solidFill>
                            <a:srgbClr val="0000CC"/>
                          </a:solidFill>
                          <a:latin typeface="+mj-lt"/>
                        </a:rPr>
                        <a:t>-Dòng biển nóng xuất phát từ vùng vĩ độ thấp chảy về vùng vĩ độ cao.</a:t>
                      </a:r>
                    </a:p>
                    <a:p>
                      <a:r>
                        <a:rPr lang="vi-VN" sz="3200" dirty="0">
                          <a:solidFill>
                            <a:srgbClr val="0000CC"/>
                          </a:solidFill>
                          <a:latin typeface="+mj-lt"/>
                        </a:rPr>
                        <a:t>-Dòng biển lạnh xuất phát từ vùng vĩ độ cao chảy về vùng vĩ độ thấp.</a:t>
                      </a:r>
                    </a:p>
                    <a:p>
                      <a:endParaRPr lang="en-US" sz="3200" dirty="0">
                        <a:solidFill>
                          <a:srgbClr val="0000CC"/>
                        </a:solidFill>
                        <a:latin typeface="+mj-lt"/>
                      </a:endParaRPr>
                    </a:p>
                  </a:txBody>
                  <a:tcPr/>
                </a:tc>
                <a:extLst>
                  <a:ext uri="{0D108BD9-81ED-4DB2-BD59-A6C34878D82A}">
                    <a16:rowId xmlns:a16="http://schemas.microsoft.com/office/drawing/2014/main" val="841215611"/>
                  </a:ext>
                </a:extLst>
              </a:tr>
            </a:tbl>
          </a:graphicData>
        </a:graphic>
      </p:graphicFrame>
    </p:spTree>
    <p:extLst>
      <p:ext uri="{BB962C8B-B14F-4D97-AF65-F5344CB8AC3E}">
        <p14:creationId xmlns:p14="http://schemas.microsoft.com/office/powerpoint/2010/main" val="206733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2">
            <a:extLst>
              <a:ext uri="{FF2B5EF4-FFF2-40B4-BE49-F238E27FC236}">
                <a16:creationId xmlns:a16="http://schemas.microsoft.com/office/drawing/2014/main" id="{A43808DB-B581-46A1-899C-3A0817BF28C1}"/>
              </a:ext>
            </a:extLst>
          </p:cNvPr>
          <p:cNvSpPr txBox="1"/>
          <p:nvPr/>
        </p:nvSpPr>
        <p:spPr>
          <a:xfrm>
            <a:off x="2362200" y="213289"/>
            <a:ext cx="7555674" cy="954107"/>
          </a:xfrm>
          <a:prstGeom prst="rect">
            <a:avLst/>
          </a:prstGeom>
          <a:noFill/>
        </p:spPr>
        <p:txBody>
          <a:bodyPr wrap="square" rtlCol="0">
            <a:spAutoFit/>
          </a:bodyPr>
          <a:lstStyle/>
          <a:p>
            <a:pPr lvl="0" algn="ctr">
              <a:defRPr/>
            </a:pPr>
            <a:r>
              <a:rPr lang="vi-VN" sz="2800" b="1" dirty="0">
                <a:solidFill>
                  <a:srgbClr val="0000CC"/>
                </a:solidFill>
                <a:latin typeface="Times New Roman" panose="02020603050405020304" pitchFamily="18" charset="0"/>
                <a:cs typeface="Times New Roman" panose="02020603050405020304" pitchFamily="18" charset="0"/>
              </a:rPr>
              <a:t>V.</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VAI TRÒ CỦA BIỂN, ĐẠI DƯƠNG ĐỐI VỚI SỰ PHÁT TRIỂN KINH TẾ - XÃ HỘI</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35" name="矩形 25">
            <a:extLst>
              <a:ext uri="{FF2B5EF4-FFF2-40B4-BE49-F238E27FC236}">
                <a16:creationId xmlns:a16="http://schemas.microsoft.com/office/drawing/2014/main" id="{7C258C3B-F0AB-4A0F-88C0-52E2D6A84D54}"/>
              </a:ext>
            </a:extLst>
          </p:cNvPr>
          <p:cNvSpPr/>
          <p:nvPr/>
        </p:nvSpPr>
        <p:spPr>
          <a:xfrm flipV="1">
            <a:off x="3243304" y="1334494"/>
            <a:ext cx="6096002" cy="45720"/>
          </a:xfrm>
          <a:prstGeom prst="rect">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1" name="Group 40"/>
          <p:cNvGrpSpPr/>
          <p:nvPr/>
        </p:nvGrpSpPr>
        <p:grpSpPr>
          <a:xfrm>
            <a:off x="152401" y="213289"/>
            <a:ext cx="1905188" cy="1033301"/>
            <a:chOff x="5507433" y="3371214"/>
            <a:chExt cx="3674668" cy="2291328"/>
          </a:xfrm>
        </p:grpSpPr>
        <p:grpSp>
          <p:nvGrpSpPr>
            <p:cNvPr id="43" name="组合 1483"/>
            <p:cNvGrpSpPr/>
            <p:nvPr/>
          </p:nvGrpSpPr>
          <p:grpSpPr>
            <a:xfrm>
              <a:off x="5507433" y="3371214"/>
              <a:ext cx="3674668" cy="1857616"/>
              <a:chOff x="28081" y="1041059"/>
              <a:chExt cx="7035800" cy="4572001"/>
            </a:xfrm>
          </p:grpSpPr>
          <p:sp>
            <p:nvSpPr>
              <p:cNvPr id="45" name="Freeform 422"/>
              <p:cNvSpPr>
                <a:spLocks/>
              </p:cNvSpPr>
              <p:nvPr/>
            </p:nvSpPr>
            <p:spPr bwMode="auto">
              <a:xfrm>
                <a:off x="28081" y="1041059"/>
                <a:ext cx="7035800" cy="4572001"/>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6"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44" name="TextBox 43"/>
            <p:cNvSpPr txBox="1"/>
            <p:nvPr/>
          </p:nvSpPr>
          <p:spPr>
            <a:xfrm>
              <a:off x="5723897" y="3682299"/>
              <a:ext cx="3292841" cy="19802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kiến</a:t>
              </a:r>
              <a:r>
                <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endParaRPr kumimoji="0" lang="en-US" sz="2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a:extLst>
              <a:ext uri="{FF2B5EF4-FFF2-40B4-BE49-F238E27FC236}">
                <a16:creationId xmlns:a16="http://schemas.microsoft.com/office/drawing/2014/main" id="{200E2EB0-612B-45EB-93D3-CAB99D5D47B5}"/>
              </a:ext>
            </a:extLst>
          </p:cNvPr>
          <p:cNvGrpSpPr/>
          <p:nvPr/>
        </p:nvGrpSpPr>
        <p:grpSpPr>
          <a:xfrm>
            <a:off x="5943600" y="2328544"/>
            <a:ext cx="5594862" cy="3263486"/>
            <a:chOff x="4505606" y="3079013"/>
            <a:chExt cx="4191000" cy="2209800"/>
          </a:xfrm>
        </p:grpSpPr>
        <p:sp>
          <p:nvSpPr>
            <p:cNvPr id="17" name="Rectangle 16">
              <a:extLst>
                <a:ext uri="{FF2B5EF4-FFF2-40B4-BE49-F238E27FC236}">
                  <a16:creationId xmlns:a16="http://schemas.microsoft.com/office/drawing/2014/main" id="{501FCA64-3361-4EA4-8729-175AA208AE5D}"/>
                </a:ext>
              </a:extLst>
            </p:cNvPr>
            <p:cNvSpPr/>
            <p:nvPr/>
          </p:nvSpPr>
          <p:spPr>
            <a:xfrm>
              <a:off x="4505606" y="3079013"/>
              <a:ext cx="4191000" cy="2209800"/>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49E890D-64DA-4F2A-8B27-BD43FE754508}"/>
                </a:ext>
              </a:extLst>
            </p:cNvPr>
            <p:cNvPicPr>
              <a:picLocks noChangeAspect="1"/>
            </p:cNvPicPr>
            <p:nvPr/>
          </p:nvPicPr>
          <p:blipFill>
            <a:blip r:embed="rId5"/>
            <a:stretch>
              <a:fillRect/>
            </a:stretch>
          </p:blipFill>
          <p:spPr>
            <a:xfrm>
              <a:off x="4658006" y="3250874"/>
              <a:ext cx="1650652" cy="1231640"/>
            </a:xfrm>
            <a:prstGeom prst="rect">
              <a:avLst/>
            </a:prstGeom>
            <a:ln>
              <a:solidFill>
                <a:schemeClr val="tx1"/>
              </a:solidFill>
            </a:ln>
          </p:spPr>
        </p:pic>
        <p:pic>
          <p:nvPicPr>
            <p:cNvPr id="19" name="3">
              <a:hlinkClick r:id="" action="ppaction://media"/>
              <a:extLst>
                <a:ext uri="{FF2B5EF4-FFF2-40B4-BE49-F238E27FC236}">
                  <a16:creationId xmlns:a16="http://schemas.microsoft.com/office/drawing/2014/main" id="{F4F5F311-34B8-48B1-AC0E-B97355B7392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10243" y="3344827"/>
              <a:ext cx="2022555" cy="1137687"/>
            </a:xfrm>
            <a:prstGeom prst="rect">
              <a:avLst/>
            </a:prstGeom>
            <a:ln>
              <a:solidFill>
                <a:schemeClr val="tx1"/>
              </a:solidFill>
            </a:ln>
          </p:spPr>
        </p:pic>
        <p:sp>
          <p:nvSpPr>
            <p:cNvPr id="20" name="Rounded Rectangle 19">
              <a:extLst>
                <a:ext uri="{FF2B5EF4-FFF2-40B4-BE49-F238E27FC236}">
                  <a16:creationId xmlns:a16="http://schemas.microsoft.com/office/drawing/2014/main" id="{F9826DBE-09BE-4A34-B787-25F88B1091F6}"/>
                </a:ext>
              </a:extLst>
            </p:cNvPr>
            <p:cNvSpPr/>
            <p:nvPr/>
          </p:nvSpPr>
          <p:spPr>
            <a:xfrm>
              <a:off x="4589675" y="4629750"/>
              <a:ext cx="3943124" cy="506663"/>
            </a:xfrm>
            <a:prstGeom prst="roundRect">
              <a:avLst/>
            </a:prstGeom>
            <a:solidFill>
              <a:schemeClr val="accent1">
                <a:lumMod val="10000"/>
                <a:lumOff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HĐ</a:t>
              </a:r>
              <a:r>
                <a:rPr lang="vi-VN" sz="2200" b="1" dirty="0">
                  <a:solidFill>
                    <a:schemeClr val="tx1"/>
                  </a:solidFill>
                  <a:latin typeface="Times New Roman" panose="02020603050405020304" pitchFamily="18" charset="0"/>
                  <a:cs typeface="Times New Roman" panose="02020603050405020304" pitchFamily="18" charset="0"/>
                </a:rPr>
                <a:t> CHƠI TRÒ CHƠI TIẾP SỨC </a:t>
              </a:r>
            </a:p>
            <a:p>
              <a:pPr algn="ctr"/>
              <a:r>
                <a:rPr lang="en-US" sz="2200" b="1" dirty="0">
                  <a:solidFill>
                    <a:schemeClr val="tx1"/>
                  </a:solidFill>
                  <a:latin typeface="Times New Roman" panose="02020603050405020304" pitchFamily="18" charset="0"/>
                  <a:cs typeface="Times New Roman" panose="02020603050405020304" pitchFamily="18" charset="0"/>
                </a:rPr>
                <a:t> 03 </a:t>
              </a:r>
              <a:r>
                <a:rPr lang="en-US" sz="2200" b="1" dirty="0" err="1">
                  <a:solidFill>
                    <a:schemeClr val="tx1"/>
                  </a:solidFill>
                  <a:latin typeface="Times New Roman" panose="02020603050405020304" pitchFamily="18" charset="0"/>
                  <a:cs typeface="Times New Roman" panose="02020603050405020304" pitchFamily="18" charset="0"/>
                </a:rPr>
                <a:t>phút</a:t>
              </a:r>
              <a:endParaRPr lang="en-US" sz="2200" b="1" dirty="0">
                <a:solidFill>
                  <a:schemeClr val="tx1"/>
                </a:solidFill>
                <a:latin typeface="Times New Roman" panose="02020603050405020304" pitchFamily="18" charset="0"/>
                <a:cs typeface="Times New Roman" panose="02020603050405020304" pitchFamily="18" charset="0"/>
              </a:endParaRPr>
            </a:p>
          </p:txBody>
        </p:sp>
      </p:grpSp>
      <p:sp>
        <p:nvSpPr>
          <p:cNvPr id="21" name="Cloud 20">
            <a:extLst>
              <a:ext uri="{FF2B5EF4-FFF2-40B4-BE49-F238E27FC236}">
                <a16:creationId xmlns:a16="http://schemas.microsoft.com/office/drawing/2014/main" id="{DD05F1CF-7D07-4AD8-95A8-5A7BB4210AD4}"/>
              </a:ext>
            </a:extLst>
          </p:cNvPr>
          <p:cNvSpPr/>
          <p:nvPr/>
        </p:nvSpPr>
        <p:spPr>
          <a:xfrm>
            <a:off x="533400" y="2057400"/>
            <a:ext cx="4313323" cy="3429000"/>
          </a:xfrm>
          <a:prstGeom prst="cloud">
            <a:avLst/>
          </a:prstGeom>
          <a:solidFill>
            <a:schemeClr val="accent1">
              <a:lumMod val="75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latin typeface="Times New Roman" panose="02020603050405020304" pitchFamily="18" charset="0"/>
                <a:cs typeface="Times New Roman" panose="02020603050405020304" pitchFamily="18" charset="0"/>
              </a:rPr>
              <a:t>Vai trò của biển và đại dương với sự phát triển kinh tế xã hội?</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90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heel(1)">
                                      <p:cBhvr>
                                        <p:cTn id="10" dur="2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9"/>
                </p:tgtEl>
              </p:cMediaNode>
            </p:video>
          </p:childTnLst>
        </p:cTn>
      </p:par>
    </p:tnLst>
    <p:bldLst>
      <p:bldP spid="34" grpId="0"/>
      <p:bldP spid="35"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0DADB-DCD9-4D47-80DE-8DD4E013E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8999"/>
            <a:ext cx="5562600" cy="3428999"/>
          </a:xfrm>
          <a:prstGeom prst="rect">
            <a:avLst/>
          </a:prstGeom>
        </p:spPr>
      </p:pic>
      <p:pic>
        <p:nvPicPr>
          <p:cNvPr id="9" name="Picture 8">
            <a:extLst>
              <a:ext uri="{FF2B5EF4-FFF2-40B4-BE49-F238E27FC236}">
                <a16:creationId xmlns:a16="http://schemas.microsoft.com/office/drawing/2014/main" id="{D9EDBF19-409D-4808-859B-5669A4BCA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771"/>
            <a:ext cx="6629400" cy="3428999"/>
          </a:xfrm>
          <a:prstGeom prst="rect">
            <a:avLst/>
          </a:prstGeom>
        </p:spPr>
      </p:pic>
      <p:pic>
        <p:nvPicPr>
          <p:cNvPr id="8" name="Picture 7">
            <a:extLst>
              <a:ext uri="{FF2B5EF4-FFF2-40B4-BE49-F238E27FC236}">
                <a16:creationId xmlns:a16="http://schemas.microsoft.com/office/drawing/2014/main" id="{1DE10AEC-1B73-4957-B8D9-3E57C37E1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996" y="3453937"/>
            <a:ext cx="6590608" cy="3404061"/>
          </a:xfrm>
          <a:prstGeom prst="rect">
            <a:avLst/>
          </a:prstGeom>
        </p:spPr>
      </p:pic>
      <p:pic>
        <p:nvPicPr>
          <p:cNvPr id="12" name="Picture 11">
            <a:extLst>
              <a:ext uri="{FF2B5EF4-FFF2-40B4-BE49-F238E27FC236}">
                <a16:creationId xmlns:a16="http://schemas.microsoft.com/office/drawing/2014/main" id="{F0594886-9737-46C4-B534-13D882811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
            <a:ext cx="5552903" cy="3428999"/>
          </a:xfrm>
          <a:prstGeom prst="rect">
            <a:avLst/>
          </a:prstGeom>
        </p:spPr>
      </p:pic>
    </p:spTree>
    <p:extLst>
      <p:ext uri="{BB962C8B-B14F-4D97-AF65-F5344CB8AC3E}">
        <p14:creationId xmlns:p14="http://schemas.microsoft.com/office/powerpoint/2010/main" val="807946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CBA66-8519-4E47-BED5-6076CB212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56"/>
            <a:ext cx="5687291" cy="3429000"/>
          </a:xfrm>
          <a:prstGeom prst="rect">
            <a:avLst/>
          </a:prstGeom>
        </p:spPr>
      </p:pic>
      <p:pic>
        <p:nvPicPr>
          <p:cNvPr id="5" name="Picture 4">
            <a:extLst>
              <a:ext uri="{FF2B5EF4-FFF2-40B4-BE49-F238E27FC236}">
                <a16:creationId xmlns:a16="http://schemas.microsoft.com/office/drawing/2014/main" id="{613192C1-B472-496F-A003-599EA9CD9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3253"/>
            <a:ext cx="6463144" cy="3395748"/>
          </a:xfrm>
          <a:prstGeom prst="rect">
            <a:avLst/>
          </a:prstGeom>
        </p:spPr>
      </p:pic>
      <p:pic>
        <p:nvPicPr>
          <p:cNvPr id="7" name="Picture 6">
            <a:extLst>
              <a:ext uri="{FF2B5EF4-FFF2-40B4-BE49-F238E27FC236}">
                <a16:creationId xmlns:a16="http://schemas.microsoft.com/office/drawing/2014/main" id="{10130438-3F52-4108-A328-FD94E1C78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5" y="3429000"/>
            <a:ext cx="5622173" cy="3428999"/>
          </a:xfrm>
          <a:prstGeom prst="rect">
            <a:avLst/>
          </a:prstGeom>
        </p:spPr>
      </p:pic>
      <p:pic>
        <p:nvPicPr>
          <p:cNvPr id="9" name="Picture 8">
            <a:extLst>
              <a:ext uri="{FF2B5EF4-FFF2-40B4-BE49-F238E27FC236}">
                <a16:creationId xmlns:a16="http://schemas.microsoft.com/office/drawing/2014/main" id="{534CD3BB-626D-46D8-A81B-F7C2E5DB1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799" y="3462251"/>
            <a:ext cx="6539345" cy="3395748"/>
          </a:xfrm>
          <a:prstGeom prst="rect">
            <a:avLst/>
          </a:prstGeom>
        </p:spPr>
      </p:pic>
    </p:spTree>
    <p:extLst>
      <p:ext uri="{BB962C8B-B14F-4D97-AF65-F5344CB8AC3E}">
        <p14:creationId xmlns:p14="http://schemas.microsoft.com/office/powerpoint/2010/main" val="347338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0EAA25-B89F-4ACC-8CF1-DD4D3B447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30"/>
            <a:ext cx="6096000" cy="2899063"/>
          </a:xfrm>
          <a:prstGeom prst="rect">
            <a:avLst/>
          </a:prstGeom>
        </p:spPr>
      </p:pic>
      <p:pic>
        <p:nvPicPr>
          <p:cNvPr id="8" name="Picture 7">
            <a:extLst>
              <a:ext uri="{FF2B5EF4-FFF2-40B4-BE49-F238E27FC236}">
                <a16:creationId xmlns:a16="http://schemas.microsoft.com/office/drawing/2014/main" id="{BC4C7A2C-5295-4507-B8B4-1EFF07DC8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0472"/>
            <a:ext cx="5996246" cy="3923607"/>
          </a:xfrm>
          <a:prstGeom prst="rect">
            <a:avLst/>
          </a:prstGeom>
        </p:spPr>
      </p:pic>
      <p:pic>
        <p:nvPicPr>
          <p:cNvPr id="3" name="Picture 2">
            <a:extLst>
              <a:ext uri="{FF2B5EF4-FFF2-40B4-BE49-F238E27FC236}">
                <a16:creationId xmlns:a16="http://schemas.microsoft.com/office/drawing/2014/main" id="{286A287A-AED8-437B-9F86-403775D4F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538" y="2988734"/>
            <a:ext cx="6198524" cy="3869266"/>
          </a:xfrm>
          <a:prstGeom prst="rect">
            <a:avLst/>
          </a:prstGeom>
        </p:spPr>
      </p:pic>
      <p:pic>
        <p:nvPicPr>
          <p:cNvPr id="6" name="Picture 5">
            <a:extLst>
              <a:ext uri="{FF2B5EF4-FFF2-40B4-BE49-F238E27FC236}">
                <a16:creationId xmlns:a16="http://schemas.microsoft.com/office/drawing/2014/main" id="{F2C27641-A510-4197-A5B3-BCC246C6D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292" y="-24938"/>
            <a:ext cx="6123708" cy="3013672"/>
          </a:xfrm>
          <a:prstGeom prst="rect">
            <a:avLst/>
          </a:prstGeom>
        </p:spPr>
      </p:pic>
    </p:spTree>
    <p:extLst>
      <p:ext uri="{BB962C8B-B14F-4D97-AF65-F5344CB8AC3E}">
        <p14:creationId xmlns:p14="http://schemas.microsoft.com/office/powerpoint/2010/main" val="2100515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CC6CB8-8DA7-4943-90D0-48959CED3E8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144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12115800" cy="1143000"/>
          </a:xfrm>
        </p:spPr>
        <p:txBody>
          <a:bodyPr/>
          <a:lstStyle/>
          <a:p>
            <a:pPr eaLnBrk="1" hangingPunct="1"/>
            <a:endParaRPr lang="en-US" altLang="en-US" dirty="0"/>
          </a:p>
        </p:txBody>
      </p:sp>
      <p:sp>
        <p:nvSpPr>
          <p:cNvPr id="18435" name="Rectangle 3"/>
          <p:cNvSpPr>
            <a:spLocks noGrp="1" noChangeArrowheads="1"/>
          </p:cNvSpPr>
          <p:nvPr>
            <p:ph type="body" idx="1"/>
          </p:nvPr>
        </p:nvSpPr>
        <p:spPr>
          <a:xfrm>
            <a:off x="295275" y="1633541"/>
            <a:ext cx="12115800" cy="5257799"/>
          </a:xfrm>
        </p:spPr>
        <p:txBody>
          <a:bodyPr/>
          <a:lstStyle/>
          <a:p>
            <a:pPr eaLnBrk="1" hangingPunct="1"/>
            <a:endParaRPr lang="en-US" altLang="en-US" dirty="0"/>
          </a:p>
        </p:txBody>
      </p:sp>
      <p:pic>
        <p:nvPicPr>
          <p:cNvPr id="18436" name="Picture 4" descr="43psv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6" y="-86115"/>
            <a:ext cx="12252626" cy="694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9" name="Rectangle 7"/>
          <p:cNvSpPr>
            <a:spLocks noRot="1" noChangeArrowheads="1"/>
          </p:cNvSpPr>
          <p:nvPr/>
        </p:nvSpPr>
        <p:spPr bwMode="auto">
          <a:xfrm>
            <a:off x="0" y="3825877"/>
            <a:ext cx="10363200" cy="3032122"/>
          </a:xfrm>
          <a:prstGeom prst="rect">
            <a:avLst/>
          </a:prstGeom>
          <a:noFill/>
          <a:ln w="9525">
            <a:no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20000"/>
              </a:spcBef>
              <a:defRPr/>
            </a:pPr>
            <a:r>
              <a:rPr lang="en-US" sz="2800" dirty="0">
                <a:solidFill>
                  <a:srgbClr val="0000CC"/>
                </a:solidFill>
                <a:effectLst>
                  <a:outerShdw blurRad="38100" dist="38100" dir="2700000" algn="tl">
                    <a:srgbClr val="C0C0C0"/>
                  </a:outerShdw>
                </a:effectLst>
                <a:latin typeface="Times New Roman" panose="02020603050405020304" pitchFamily="18" charset="0"/>
              </a:rPr>
              <a:t>4.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chảy</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dòng</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biển</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lạnh</a:t>
            </a:r>
            <a:r>
              <a:rPr lang="en-US" sz="28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marL="0" indent="0" eaLnBrk="1" hangingPunct="1">
              <a:spcBef>
                <a:spcPct val="20000"/>
              </a:spcBef>
              <a:defRPr/>
            </a:pPr>
            <a:r>
              <a:rPr lang="en-US" sz="2800" dirty="0">
                <a:solidFill>
                  <a:srgbClr val="0000CC"/>
                </a:solidFill>
                <a:effectLst>
                  <a:outerShdw blurRad="38100" dist="38100" dir="2700000" algn="tl">
                    <a:srgbClr val="C0C0C0"/>
                  </a:outerShdw>
                </a:effectLst>
                <a:latin typeface="Times New Roman" panose="02020603050405020304" pitchFamily="18" charset="0"/>
              </a:rPr>
              <a:t>5. Một </a:t>
            </a:r>
            <a:r>
              <a:rPr lang="en-US" sz="2800" dirty="0" err="1">
                <a:solidFill>
                  <a:srgbClr val="0000CC"/>
                </a:solidFill>
                <a:effectLst>
                  <a:outerShdw blurRad="38100" dist="38100" dir="2700000" algn="tl">
                    <a:srgbClr val="C0C0C0"/>
                  </a:outerShdw>
                </a:effectLst>
                <a:latin typeface="Times New Roman" panose="02020603050405020304" pitchFamily="18" charset="0"/>
              </a:rPr>
              <a:t>trong</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những</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yếu</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tố</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gây</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ra</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sóng</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thần</a:t>
            </a:r>
            <a:r>
              <a:rPr lang="en-US" sz="2800" dirty="0">
                <a:solidFill>
                  <a:srgbClr val="0000CC"/>
                </a:solidFill>
                <a:effectLst>
                  <a:outerShdw blurRad="38100" dist="38100" dir="2700000" algn="tl">
                    <a:srgbClr val="C0C0C0"/>
                  </a:outerShdw>
                </a:effectLst>
                <a:latin typeface="Times New Roman" panose="02020603050405020304" pitchFamily="18" charset="0"/>
              </a:rPr>
              <a:t>?</a:t>
            </a:r>
          </a:p>
          <a:p>
            <a:pPr marL="0" indent="0" eaLnBrk="1" hangingPunct="1">
              <a:spcBef>
                <a:spcPct val="20000"/>
              </a:spcBef>
              <a:defRPr/>
            </a:pPr>
            <a:r>
              <a:rPr lang="en-US" sz="2800" dirty="0">
                <a:solidFill>
                  <a:srgbClr val="0000CC"/>
                </a:solidFill>
                <a:effectLst>
                  <a:outerShdw blurRad="38100" dist="38100" dir="2700000" algn="tl">
                    <a:srgbClr val="C0C0C0"/>
                  </a:outerShdw>
                </a:effectLst>
                <a:latin typeface="Times New Roman" panose="02020603050405020304" pitchFamily="18" charset="0"/>
              </a:rPr>
              <a:t>6. </a:t>
            </a:r>
            <a:r>
              <a:rPr lang="en-US" sz="2800" dirty="0" err="1">
                <a:solidFill>
                  <a:srgbClr val="0000CC"/>
                </a:solidFill>
                <a:effectLst>
                  <a:outerShdw blurRad="38100" dist="38100" dir="2700000" algn="tl">
                    <a:srgbClr val="C0C0C0"/>
                  </a:outerShdw>
                </a:effectLst>
                <a:latin typeface="Times New Roman" panose="02020603050405020304" pitchFamily="18" charset="0"/>
              </a:rPr>
              <a:t>Triều</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kém</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xảy</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ra</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khi</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Mặt</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Trời</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Mặt</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Trăng</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Trái</a:t>
            </a:r>
            <a:r>
              <a:rPr lang="en-US" sz="2800" dirty="0">
                <a:solidFill>
                  <a:srgbClr val="0000CC"/>
                </a:solidFill>
                <a:effectLst>
                  <a:outerShdw blurRad="38100" dist="38100" dir="2700000" algn="tl">
                    <a:srgbClr val="C0C0C0"/>
                  </a:outerShdw>
                </a:effectLst>
                <a:latin typeface="Times New Roman" panose="02020603050405020304" pitchFamily="18" charset="0"/>
              </a:rPr>
              <a:t> Đất ở </a:t>
            </a:r>
            <a:r>
              <a:rPr lang="en-US" sz="2800" dirty="0" err="1">
                <a:solidFill>
                  <a:srgbClr val="0000CC"/>
                </a:solidFill>
                <a:effectLst>
                  <a:outerShdw blurRad="38100" dist="38100" dir="2700000" algn="tl">
                    <a:srgbClr val="C0C0C0"/>
                  </a:outerShdw>
                </a:effectLst>
                <a:latin typeface="Times New Roman" panose="02020603050405020304" pitchFamily="18" charset="0"/>
              </a:rPr>
              <a:t>vị</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trí</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như</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thế</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nào</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với</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nhau</a:t>
            </a:r>
            <a:r>
              <a:rPr lang="en-US" sz="2800" dirty="0">
                <a:solidFill>
                  <a:srgbClr val="0000CC"/>
                </a:solidFill>
                <a:effectLst>
                  <a:outerShdw blurRad="38100" dist="38100" dir="2700000" algn="tl">
                    <a:srgbClr val="C0C0C0"/>
                  </a:outerShdw>
                </a:effectLst>
                <a:latin typeface="Times New Roman" panose="02020603050405020304" pitchFamily="18" charset="0"/>
              </a:rPr>
              <a:t>?</a:t>
            </a:r>
          </a:p>
          <a:p>
            <a:pPr marL="0" indent="0" eaLnBrk="1" hangingPunct="1">
              <a:spcBef>
                <a:spcPct val="20000"/>
              </a:spcBef>
              <a:defRPr/>
            </a:pPr>
            <a:r>
              <a:rPr lang="en-US" sz="2800" dirty="0">
                <a:solidFill>
                  <a:srgbClr val="0000CC"/>
                </a:solidFill>
                <a:effectLst>
                  <a:outerShdw blurRad="38100" dist="38100" dir="2700000" algn="tl">
                    <a:srgbClr val="C0C0C0"/>
                  </a:outerShdw>
                </a:effectLst>
                <a:latin typeface="Times New Roman" panose="02020603050405020304" pitchFamily="18" charset="0"/>
              </a:rPr>
              <a:t>7. </a:t>
            </a:r>
            <a:r>
              <a:rPr lang="en-US" sz="2800" dirty="0" err="1">
                <a:solidFill>
                  <a:srgbClr val="0000CC"/>
                </a:solidFill>
                <a:effectLst>
                  <a:outerShdw blurRad="38100" dist="38100" dir="2700000" algn="tl">
                    <a:srgbClr val="C0C0C0"/>
                  </a:outerShdw>
                </a:effectLst>
                <a:latin typeface="Times New Roman" panose="02020603050405020304" pitchFamily="18" charset="0"/>
              </a:rPr>
              <a:t>Thủy</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triều</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chịu</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tác</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động</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lực</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hút</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chính</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của</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thiên</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thể</a:t>
            </a:r>
            <a:r>
              <a:rPr lang="en-US" sz="2800" dirty="0">
                <a:solidFill>
                  <a:srgbClr val="0000CC"/>
                </a:solidFill>
                <a:effectLst>
                  <a:outerShdw blurRad="38100" dist="38100" dir="2700000" algn="tl">
                    <a:srgbClr val="C0C0C0"/>
                  </a:outerShdw>
                </a:effectLst>
                <a:latin typeface="Times New Roman" panose="02020603050405020304" pitchFamily="18" charset="0"/>
              </a:rPr>
              <a:t> </a:t>
            </a:r>
            <a:r>
              <a:rPr lang="en-US" sz="2800" dirty="0" err="1">
                <a:solidFill>
                  <a:srgbClr val="0000CC"/>
                </a:solidFill>
                <a:effectLst>
                  <a:outerShdw blurRad="38100" dist="38100" dir="2700000" algn="tl">
                    <a:srgbClr val="C0C0C0"/>
                  </a:outerShdw>
                </a:effectLst>
                <a:latin typeface="Times New Roman" panose="02020603050405020304" pitchFamily="18" charset="0"/>
              </a:rPr>
              <a:t>này</a:t>
            </a:r>
            <a:r>
              <a:rPr lang="en-US" sz="2800" dirty="0">
                <a:solidFill>
                  <a:srgbClr val="0000CC"/>
                </a:solidFill>
                <a:effectLst>
                  <a:outerShdw blurRad="38100" dist="38100" dir="2700000" algn="tl">
                    <a:srgbClr val="C0C0C0"/>
                  </a:outerShdw>
                </a:effectLst>
                <a:latin typeface="Times New Roman" panose="02020603050405020304" pitchFamily="18" charset="0"/>
              </a:rPr>
              <a:t>? </a:t>
            </a:r>
          </a:p>
          <a:p>
            <a:pPr eaLnBrk="1" hangingPunct="1">
              <a:spcBef>
                <a:spcPct val="20000"/>
              </a:spcBef>
              <a:buFontTx/>
              <a:buChar char="•"/>
              <a:defRPr/>
            </a:pPr>
            <a:endParaRPr lang="en-US" sz="2400" dirty="0">
              <a:effectLst>
                <a:outerShdw blurRad="38100" dist="38100" dir="2700000" algn="tl">
                  <a:srgbClr val="C0C0C0"/>
                </a:outerShdw>
              </a:effectLst>
              <a:latin typeface="Times New Roman" panose="02020603050405020304" pitchFamily="18" charset="0"/>
            </a:endParaRPr>
          </a:p>
        </p:txBody>
      </p:sp>
      <p:sp>
        <p:nvSpPr>
          <p:cNvPr id="269321" name="Rectangle 9"/>
          <p:cNvSpPr>
            <a:spLocks noRot="1" noChangeArrowheads="1"/>
          </p:cNvSpPr>
          <p:nvPr/>
        </p:nvSpPr>
        <p:spPr bwMode="auto">
          <a:xfrm>
            <a:off x="-60626" y="762001"/>
            <a:ext cx="7071026" cy="4422775"/>
          </a:xfrm>
          <a:prstGeom prst="rect">
            <a:avLst/>
          </a:prstGeom>
          <a:noFill/>
          <a:ln w="9525">
            <a:noFill/>
            <a:miter lim="800000"/>
            <a:headEnd/>
            <a:tailEnd/>
          </a:ln>
        </p:spPr>
        <p:txBody>
          <a:bodyPr/>
          <a:lstStyle/>
          <a:p>
            <a:pPr>
              <a:spcBef>
                <a:spcPct val="20000"/>
              </a:spcBef>
              <a:defRPr/>
            </a:pPr>
            <a:r>
              <a:rPr lang="en-US" sz="2800" dirty="0">
                <a:solidFill>
                  <a:srgbClr val="0000CC"/>
                </a:solidFill>
                <a:effectLst>
                  <a:outerShdw blurRad="38100" dist="38100" dir="2700000" algn="tl">
                    <a:srgbClr val="C0C0C0"/>
                  </a:outerShdw>
                </a:effectLst>
                <a:latin typeface="Times New Roman" pitchFamily="18" charset="0"/>
              </a:rPr>
              <a:t>1. </a:t>
            </a:r>
            <a:r>
              <a:rPr lang="en-US" sz="2800" dirty="0" err="1">
                <a:solidFill>
                  <a:srgbClr val="0000CC"/>
                </a:solidFill>
                <a:effectLst>
                  <a:outerShdw blurRad="38100" dist="38100" dir="2700000" algn="tl">
                    <a:srgbClr val="C0C0C0"/>
                  </a:outerShdw>
                </a:effectLst>
                <a:latin typeface="Times New Roman" pitchFamily="18" charset="0"/>
              </a:rPr>
              <a:t>Các</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dòng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biển</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lạnh</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hợp</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với</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các</a:t>
            </a:r>
            <a:r>
              <a:rPr lang="en-US" sz="2800" dirty="0">
                <a:solidFill>
                  <a:srgbClr val="0000CC"/>
                </a:solidFill>
                <a:effectLst>
                  <a:outerShdw blurRad="38100" dist="38100" dir="2700000" algn="tl">
                    <a:srgbClr val="C0C0C0"/>
                  </a:outerShdw>
                </a:effectLst>
                <a:latin typeface="Times New Roman" pitchFamily="18" charset="0"/>
              </a:rPr>
              <a:t> </a:t>
            </a:r>
          </a:p>
          <a:p>
            <a:pPr>
              <a:spcBef>
                <a:spcPct val="20000"/>
              </a:spcBef>
              <a:defRPr/>
            </a:pPr>
            <a:r>
              <a:rPr lang="en-US" sz="2800" dirty="0" err="1">
                <a:solidFill>
                  <a:srgbClr val="0000CC"/>
                </a:solidFill>
                <a:effectLst>
                  <a:outerShdw blurRad="38100" dist="38100" dir="2700000" algn="tl">
                    <a:srgbClr val="C0C0C0"/>
                  </a:outerShdw>
                </a:effectLst>
                <a:latin typeface="Times New Roman" pitchFamily="18" charset="0"/>
              </a:rPr>
              <a:t>dòng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biển</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nóng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tạo</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thành</a:t>
            </a:r>
            <a:r>
              <a:rPr lang="en-US" sz="2800" dirty="0">
                <a:solidFill>
                  <a:srgbClr val="0000CC"/>
                </a:solidFill>
                <a:effectLst>
                  <a:outerShdw blurRad="38100" dist="38100" dir="2700000" algn="tl">
                    <a:srgbClr val="C0C0C0"/>
                  </a:outerShdw>
                </a:effectLst>
                <a:latin typeface="Times New Roman" pitchFamily="18" charset="0"/>
              </a:rPr>
              <a:t>…..</a:t>
            </a:r>
          </a:p>
          <a:p>
            <a:pPr>
              <a:spcBef>
                <a:spcPct val="20000"/>
              </a:spcBef>
              <a:defRPr/>
            </a:pPr>
            <a:r>
              <a:rPr lang="en-US" sz="2800" dirty="0">
                <a:solidFill>
                  <a:srgbClr val="0000CC"/>
                </a:solidFill>
                <a:effectLst>
                  <a:outerShdw blurRad="38100" dist="38100" dir="2700000" algn="tl">
                    <a:srgbClr val="C0C0C0"/>
                  </a:outerShdw>
                </a:effectLst>
                <a:latin typeface="Times New Roman" pitchFamily="18" charset="0"/>
              </a:rPr>
              <a:t>2. Một</a:t>
            </a:r>
            <a:r>
              <a:rPr lang="en-US" sz="2800" dirty="0">
                <a:solidFill>
                  <a:srgbClr val="0000CC"/>
                </a:solidFill>
                <a:effectLst>
                  <a:outerShdw blurRad="38100" dist="38100" dir="2700000" algn="tl">
                    <a:srgbClr val="C0C0C0"/>
                  </a:outerShdw>
                </a:effectLst>
                <a:latin typeface="Arial" charset="0"/>
              </a:rPr>
              <a:t> </a:t>
            </a:r>
            <a:r>
              <a:rPr lang="en-US" sz="2800" dirty="0" err="1">
                <a:solidFill>
                  <a:srgbClr val="0000CC"/>
                </a:solidFill>
                <a:effectLst>
                  <a:outerShdw blurRad="38100" dist="38100" dir="2700000" algn="tl">
                    <a:srgbClr val="C0C0C0"/>
                  </a:outerShdw>
                </a:effectLst>
                <a:latin typeface="Times New Roman" pitchFamily="18" charset="0"/>
              </a:rPr>
              <a:t>trong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những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yếu</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tố</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chịu</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ảnh</a:t>
            </a:r>
            <a:endParaRPr lang="en-US" sz="2800" dirty="0">
              <a:solidFill>
                <a:srgbClr val="0000CC"/>
              </a:solidFill>
              <a:effectLst>
                <a:outerShdw blurRad="38100" dist="38100" dir="2700000" algn="tl">
                  <a:srgbClr val="C0C0C0"/>
                </a:outerShdw>
              </a:effectLst>
              <a:latin typeface="Times New Roman" pitchFamily="18" charset="0"/>
            </a:endParaRPr>
          </a:p>
          <a:p>
            <a:pPr>
              <a:spcBef>
                <a:spcPct val="20000"/>
              </a:spcBef>
              <a:defRPr/>
            </a:pP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hưởng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của</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dòng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biển</a:t>
            </a:r>
            <a:r>
              <a:rPr lang="en-US" sz="2800" dirty="0">
                <a:solidFill>
                  <a:srgbClr val="0000CC"/>
                </a:solidFill>
                <a:effectLst>
                  <a:outerShdw blurRad="38100" dist="38100" dir="2700000" algn="tl">
                    <a:srgbClr val="C0C0C0"/>
                  </a:outerShdw>
                </a:effectLst>
                <a:latin typeface="Times New Roman" pitchFamily="18" charset="0"/>
              </a:rPr>
              <a:t>?</a:t>
            </a:r>
          </a:p>
          <a:p>
            <a:pPr>
              <a:spcBef>
                <a:spcPct val="20000"/>
              </a:spcBef>
              <a:defRPr/>
            </a:pPr>
            <a:r>
              <a:rPr lang="en-US" sz="2800" dirty="0">
                <a:solidFill>
                  <a:srgbClr val="0000CC"/>
                </a:solidFill>
                <a:effectLst>
                  <a:outerShdw blurRad="38100" dist="38100" dir="2700000" algn="tl">
                    <a:srgbClr val="C0C0C0"/>
                  </a:outerShdw>
                </a:effectLst>
                <a:latin typeface="Times New Roman" pitchFamily="18" charset="0"/>
              </a:rPr>
              <a:t>3. Hình </a:t>
            </a:r>
            <a:r>
              <a:rPr lang="en-US" sz="2800" dirty="0" err="1">
                <a:solidFill>
                  <a:srgbClr val="0000CC"/>
                </a:solidFill>
                <a:effectLst>
                  <a:outerShdw blurRad="38100" dist="38100" dir="2700000" algn="tl">
                    <a:srgbClr val="C0C0C0"/>
                  </a:outerShdw>
                </a:effectLst>
                <a:latin typeface="Times New Roman" pitchFamily="18" charset="0"/>
              </a:rPr>
              <a:t>thức</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dao</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động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của</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nước</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biển</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theo</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chiều</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thẳng</a:t>
            </a:r>
            <a:r>
              <a:rPr lang="en-US" sz="2800" dirty="0">
                <a:solidFill>
                  <a:srgbClr val="0000CC"/>
                </a:solidFill>
                <a:effectLst>
                  <a:outerShdw blurRad="38100" dist="38100" dir="2700000" algn="tl">
                    <a:srgbClr val="C0C0C0"/>
                  </a:outerShdw>
                </a:effectLst>
                <a:latin typeface="Times New Roman" pitchFamily="18" charset="0"/>
              </a:rPr>
              <a:t> </a:t>
            </a:r>
            <a:r>
              <a:rPr lang="en-US" sz="2800" dirty="0" err="1">
                <a:solidFill>
                  <a:srgbClr val="0000CC"/>
                </a:solidFill>
                <a:effectLst>
                  <a:outerShdw blurRad="38100" dist="38100" dir="2700000" algn="tl">
                    <a:srgbClr val="C0C0C0"/>
                  </a:outerShdw>
                </a:effectLst>
                <a:latin typeface="Times New Roman" pitchFamily="18" charset="0"/>
              </a:rPr>
              <a:t>đứng</a:t>
            </a:r>
            <a:r>
              <a:rPr lang="en-US" sz="2800" dirty="0">
                <a:solidFill>
                  <a:srgbClr val="0000CC"/>
                </a:solidFill>
                <a:effectLst>
                  <a:outerShdw blurRad="38100" dist="38100" dir="2700000" algn="tl">
                    <a:srgbClr val="C0C0C0"/>
                  </a:outerShdw>
                </a:effectLst>
                <a:latin typeface="Times New Roman" pitchFamily="18" charset="0"/>
              </a:rPr>
              <a:t>?</a:t>
            </a:r>
          </a:p>
          <a:p>
            <a:pPr marL="2171700" lvl="4" indent="-342900">
              <a:spcBef>
                <a:spcPct val="20000"/>
              </a:spcBef>
              <a:buFontTx/>
              <a:buChar char="•"/>
              <a:defRPr/>
            </a:pPr>
            <a:endParaRPr lang="en-US" sz="2400" dirty="0">
              <a:effectLst>
                <a:outerShdw blurRad="38100" dist="38100" dir="2700000" algn="tl">
                  <a:srgbClr val="C0C0C0"/>
                </a:outerShdw>
              </a:effectLst>
              <a:latin typeface="Times New Roman" pitchFamily="18" charset="0"/>
            </a:endParaRPr>
          </a:p>
        </p:txBody>
      </p:sp>
      <p:pic>
        <p:nvPicPr>
          <p:cNvPr id="18439" name="Picture 10" descr="untitled">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174" y="0"/>
            <a:ext cx="6858000" cy="28194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9324" name="Rectangle 12"/>
          <p:cNvSpPr>
            <a:spLocks noChangeArrowheads="1"/>
          </p:cNvSpPr>
          <p:nvPr/>
        </p:nvSpPr>
        <p:spPr bwMode="auto">
          <a:xfrm>
            <a:off x="7162799" y="228601"/>
            <a:ext cx="4810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Times New Roman" panose="02020603050405020304" pitchFamily="18" charset="0"/>
              </a:rPr>
              <a:t>        </a:t>
            </a:r>
            <a:r>
              <a:rPr lang="en-US" altLang="en-US" sz="1800" b="1" dirty="0">
                <a:solidFill>
                  <a:srgbClr val="0000CC"/>
                </a:solidFill>
                <a:latin typeface="Times New Roman" panose="02020603050405020304" pitchFamily="18" charset="0"/>
              </a:rPr>
              <a:t>V    Ò    N    G    H   O   À    N    L    Ư    U</a:t>
            </a:r>
          </a:p>
        </p:txBody>
      </p:sp>
      <p:sp>
        <p:nvSpPr>
          <p:cNvPr id="269325" name="Rectangle 13"/>
          <p:cNvSpPr>
            <a:spLocks noChangeArrowheads="1"/>
          </p:cNvSpPr>
          <p:nvPr/>
        </p:nvSpPr>
        <p:spPr bwMode="auto">
          <a:xfrm>
            <a:off x="6290536" y="609601"/>
            <a:ext cx="21676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0000CC"/>
                </a:solidFill>
                <a:latin typeface="Times New Roman" panose="02020603050405020304" pitchFamily="18" charset="0"/>
              </a:rPr>
              <a:t>K   H   Í   H   Ậ    U</a:t>
            </a:r>
          </a:p>
        </p:txBody>
      </p:sp>
      <p:sp>
        <p:nvSpPr>
          <p:cNvPr id="269326" name="Rectangle 14"/>
          <p:cNvSpPr>
            <a:spLocks noChangeArrowheads="1"/>
          </p:cNvSpPr>
          <p:nvPr/>
        </p:nvSpPr>
        <p:spPr bwMode="auto">
          <a:xfrm>
            <a:off x="6629401" y="914401"/>
            <a:ext cx="192173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0000CC"/>
                </a:solidFill>
                <a:latin typeface="Times New Roman" panose="02020603050405020304" pitchFamily="18" charset="0"/>
              </a:rPr>
              <a:t>      S   Ó   N    G</a:t>
            </a:r>
          </a:p>
        </p:txBody>
      </p:sp>
      <p:sp>
        <p:nvSpPr>
          <p:cNvPr id="269327" name="Rectangle 15"/>
          <p:cNvSpPr>
            <a:spLocks noChangeArrowheads="1"/>
          </p:cNvSpPr>
          <p:nvPr/>
        </p:nvSpPr>
        <p:spPr bwMode="auto">
          <a:xfrm>
            <a:off x="6096000" y="1219201"/>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chemeClr val="tx1">
                    <a:lumMod val="95000"/>
                    <a:lumOff val="5000"/>
                  </a:schemeClr>
                </a:solidFill>
                <a:latin typeface="Times New Roman" panose="02020603050405020304" pitchFamily="18" charset="0"/>
              </a:rPr>
              <a:t>   </a:t>
            </a:r>
            <a:r>
              <a:rPr lang="en-US" altLang="en-US" sz="1800" b="1" dirty="0">
                <a:solidFill>
                  <a:srgbClr val="0000CC"/>
                </a:solidFill>
                <a:latin typeface="Times New Roman" panose="02020603050405020304" pitchFamily="18" charset="0"/>
              </a:rPr>
              <a:t>X   Í     C  H   Đ   Ạ    O</a:t>
            </a:r>
          </a:p>
        </p:txBody>
      </p:sp>
      <p:sp>
        <p:nvSpPr>
          <p:cNvPr id="269330" name="Rectangle 18"/>
          <p:cNvSpPr>
            <a:spLocks noChangeArrowheads="1"/>
          </p:cNvSpPr>
          <p:nvPr/>
        </p:nvSpPr>
        <p:spPr bwMode="auto">
          <a:xfrm>
            <a:off x="6934200" y="1600201"/>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chemeClr val="tx1">
                    <a:lumMod val="95000"/>
                    <a:lumOff val="5000"/>
                  </a:schemeClr>
                </a:solidFill>
                <a:latin typeface="Times New Roman" panose="02020603050405020304" pitchFamily="18" charset="0"/>
              </a:rPr>
              <a:t>      </a:t>
            </a:r>
            <a:r>
              <a:rPr lang="en-US" altLang="en-US" sz="1800" b="1" dirty="0">
                <a:solidFill>
                  <a:srgbClr val="0000CC"/>
                </a:solidFill>
                <a:latin typeface="Times New Roman" panose="02020603050405020304" pitchFamily="18" charset="0"/>
              </a:rPr>
              <a:t>Đ   Ộ    N    G    Đ    Ấ    T </a:t>
            </a:r>
          </a:p>
        </p:txBody>
      </p:sp>
      <p:sp>
        <p:nvSpPr>
          <p:cNvPr id="269331" name="Rectangle 19"/>
          <p:cNvSpPr>
            <a:spLocks noChangeArrowheads="1"/>
          </p:cNvSpPr>
          <p:nvPr/>
        </p:nvSpPr>
        <p:spPr bwMode="auto">
          <a:xfrm>
            <a:off x="6568214" y="1905001"/>
            <a:ext cx="303298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Times New Roman" panose="02020603050405020304" pitchFamily="18" charset="0"/>
              </a:rPr>
              <a:t> </a:t>
            </a:r>
            <a:r>
              <a:rPr lang="en-US" altLang="en-US" sz="1800" b="1" dirty="0">
                <a:solidFill>
                  <a:srgbClr val="0000CC"/>
                </a:solidFill>
                <a:latin typeface="Times New Roman" panose="02020603050405020304" pitchFamily="18" charset="0"/>
              </a:rPr>
              <a:t>V   U   Ô   N   G    </a:t>
            </a:r>
            <a:r>
              <a:rPr lang="en-US" altLang="en-US" sz="1800" b="1" dirty="0" err="1">
                <a:solidFill>
                  <a:srgbClr val="0000CC"/>
                </a:solidFill>
                <a:latin typeface="Times New Roman" panose="02020603050405020304" pitchFamily="18" charset="0"/>
              </a:rPr>
              <a:t>G</a:t>
            </a:r>
            <a:r>
              <a:rPr lang="en-US" altLang="en-US" sz="1800" b="1" dirty="0">
                <a:solidFill>
                  <a:srgbClr val="0000CC"/>
                </a:solidFill>
                <a:latin typeface="Times New Roman" panose="02020603050405020304" pitchFamily="18" charset="0"/>
              </a:rPr>
              <a:t>    Ó    C</a:t>
            </a:r>
          </a:p>
        </p:txBody>
      </p:sp>
      <p:sp>
        <p:nvSpPr>
          <p:cNvPr id="269333" name="Rectangle 21"/>
          <p:cNvSpPr>
            <a:spLocks noChangeArrowheads="1"/>
          </p:cNvSpPr>
          <p:nvPr/>
        </p:nvSpPr>
        <p:spPr bwMode="auto">
          <a:xfrm>
            <a:off x="5197174" y="2209801"/>
            <a:ext cx="2803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Times New Roman" panose="02020603050405020304" pitchFamily="18" charset="0"/>
              </a:rPr>
              <a:t> </a:t>
            </a:r>
            <a:r>
              <a:rPr lang="en-US" altLang="en-US" sz="1800" b="1" dirty="0">
                <a:solidFill>
                  <a:srgbClr val="0000CC"/>
                </a:solidFill>
                <a:latin typeface="Times New Roman" panose="02020603050405020304" pitchFamily="18" charset="0"/>
              </a:rPr>
              <a:t>M  Ặ   T    </a:t>
            </a:r>
            <a:r>
              <a:rPr lang="en-US" altLang="en-US" sz="1800" b="1" dirty="0" err="1">
                <a:solidFill>
                  <a:srgbClr val="0000CC"/>
                </a:solidFill>
                <a:latin typeface="Times New Roman" panose="02020603050405020304" pitchFamily="18" charset="0"/>
              </a:rPr>
              <a:t>T</a:t>
            </a:r>
            <a:r>
              <a:rPr lang="en-US" altLang="en-US" sz="1800" b="1" dirty="0">
                <a:solidFill>
                  <a:srgbClr val="0000CC"/>
                </a:solidFill>
                <a:latin typeface="Times New Roman" panose="02020603050405020304" pitchFamily="18" charset="0"/>
              </a:rPr>
              <a:t>   R   Ă   N   G</a:t>
            </a:r>
          </a:p>
        </p:txBody>
      </p:sp>
      <p:sp>
        <p:nvSpPr>
          <p:cNvPr id="18447" name="Rectangle 13"/>
          <p:cNvSpPr>
            <a:spLocks noChangeArrowheads="1"/>
          </p:cNvSpPr>
          <p:nvPr/>
        </p:nvSpPr>
        <p:spPr bwMode="auto">
          <a:xfrm>
            <a:off x="6705600" y="228601"/>
            <a:ext cx="33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chemeClr val="bg2"/>
                </a:solidFill>
                <a:latin typeface="Times New Roman" panose="02020603050405020304" pitchFamily="18" charset="0"/>
                <a:hlinkClick r:id="" action="ppaction://noaction"/>
              </a:rPr>
              <a:t>1</a:t>
            </a:r>
            <a:endParaRPr lang="en-US" altLang="en-US" sz="1800" b="1">
              <a:solidFill>
                <a:schemeClr val="bg2"/>
              </a:solidFill>
              <a:latin typeface="Times New Roman" panose="02020603050405020304" pitchFamily="18" charset="0"/>
            </a:endParaRPr>
          </a:p>
        </p:txBody>
      </p:sp>
      <p:sp>
        <p:nvSpPr>
          <p:cNvPr id="18448" name="Rectangle 14"/>
          <p:cNvSpPr>
            <a:spLocks noChangeArrowheads="1"/>
          </p:cNvSpPr>
          <p:nvPr/>
        </p:nvSpPr>
        <p:spPr bwMode="auto">
          <a:xfrm>
            <a:off x="5822950" y="533401"/>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chemeClr val="bg2"/>
                </a:solidFill>
                <a:latin typeface="Times New Roman" panose="02020603050405020304" pitchFamily="18" charset="0"/>
                <a:hlinkClick r:id="" action="ppaction://noaction"/>
              </a:rPr>
              <a:t>2</a:t>
            </a:r>
            <a:endParaRPr lang="en-US" altLang="en-US" sz="1800" b="1">
              <a:solidFill>
                <a:schemeClr val="bg2"/>
              </a:solidFill>
              <a:latin typeface="Times New Roman" panose="02020603050405020304" pitchFamily="18" charset="0"/>
            </a:endParaRPr>
          </a:p>
        </p:txBody>
      </p:sp>
      <p:sp>
        <p:nvSpPr>
          <p:cNvPr id="18449" name="Rectangle 15"/>
          <p:cNvSpPr>
            <a:spLocks noChangeArrowheads="1"/>
          </p:cNvSpPr>
          <p:nvPr/>
        </p:nvSpPr>
        <p:spPr bwMode="auto">
          <a:xfrm>
            <a:off x="5867400" y="914401"/>
            <a:ext cx="33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chemeClr val="bg2"/>
                </a:solidFill>
                <a:latin typeface="Times New Roman" panose="02020603050405020304" pitchFamily="18" charset="0"/>
                <a:hlinkClick r:id="" action="ppaction://noaction"/>
              </a:rPr>
              <a:t>3</a:t>
            </a:r>
            <a:endParaRPr lang="en-US" altLang="en-US" sz="1800" b="1">
              <a:solidFill>
                <a:schemeClr val="bg2"/>
              </a:solidFill>
              <a:latin typeface="Times New Roman" panose="02020603050405020304" pitchFamily="18" charset="0"/>
            </a:endParaRPr>
          </a:p>
        </p:txBody>
      </p:sp>
      <p:sp>
        <p:nvSpPr>
          <p:cNvPr id="18450" name="Rectangle 16"/>
          <p:cNvSpPr>
            <a:spLocks noChangeArrowheads="1"/>
          </p:cNvSpPr>
          <p:nvPr/>
        </p:nvSpPr>
        <p:spPr bwMode="auto">
          <a:xfrm>
            <a:off x="5822950" y="1219201"/>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chemeClr val="bg2"/>
                </a:solidFill>
                <a:latin typeface="Times New Roman" panose="02020603050405020304" pitchFamily="18" charset="0"/>
                <a:hlinkClick r:id="" action="ppaction://noaction"/>
              </a:rPr>
              <a:t>4</a:t>
            </a:r>
            <a:endParaRPr lang="en-US" altLang="en-US" sz="1800" b="1">
              <a:solidFill>
                <a:schemeClr val="bg2"/>
              </a:solidFill>
              <a:latin typeface="Times New Roman" panose="02020603050405020304" pitchFamily="18" charset="0"/>
            </a:endParaRPr>
          </a:p>
        </p:txBody>
      </p:sp>
      <p:sp>
        <p:nvSpPr>
          <p:cNvPr id="18451" name="Rectangle 17"/>
          <p:cNvSpPr>
            <a:spLocks noChangeArrowheads="1"/>
          </p:cNvSpPr>
          <p:nvPr/>
        </p:nvSpPr>
        <p:spPr bwMode="auto">
          <a:xfrm>
            <a:off x="6203950" y="1524001"/>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chemeClr val="bg2"/>
                </a:solidFill>
                <a:latin typeface="Times New Roman" panose="02020603050405020304" pitchFamily="18" charset="0"/>
                <a:hlinkClick r:id="" action="ppaction://noaction"/>
              </a:rPr>
              <a:t>5</a:t>
            </a:r>
            <a:endParaRPr lang="en-US" altLang="en-US" sz="1800" b="1">
              <a:solidFill>
                <a:schemeClr val="bg2"/>
              </a:solidFill>
              <a:latin typeface="Times New Roman" panose="02020603050405020304" pitchFamily="18" charset="0"/>
            </a:endParaRPr>
          </a:p>
        </p:txBody>
      </p:sp>
      <p:sp>
        <p:nvSpPr>
          <p:cNvPr id="18452" name="Rectangle 18"/>
          <p:cNvSpPr>
            <a:spLocks noChangeArrowheads="1"/>
          </p:cNvSpPr>
          <p:nvPr/>
        </p:nvSpPr>
        <p:spPr bwMode="auto">
          <a:xfrm>
            <a:off x="6054725" y="1828801"/>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000" b="1">
                <a:solidFill>
                  <a:schemeClr val="bg2"/>
                </a:solidFill>
                <a:latin typeface="Times New Roman" panose="02020603050405020304" pitchFamily="18" charset="0"/>
                <a:hlinkClick r:id="" action="ppaction://noaction"/>
              </a:rPr>
              <a:t>6</a:t>
            </a:r>
            <a:endParaRPr lang="en-US" altLang="en-US" sz="2000" b="1">
              <a:solidFill>
                <a:schemeClr val="bg2"/>
              </a:solidFill>
              <a:latin typeface="Times New Roman" panose="02020603050405020304" pitchFamily="18" charset="0"/>
            </a:endParaRPr>
          </a:p>
        </p:txBody>
      </p:sp>
      <p:sp>
        <p:nvSpPr>
          <p:cNvPr id="18453" name="Rectangle 19"/>
          <p:cNvSpPr>
            <a:spLocks noChangeArrowheads="1"/>
          </p:cNvSpPr>
          <p:nvPr/>
        </p:nvSpPr>
        <p:spPr bwMode="auto">
          <a:xfrm>
            <a:off x="5027478" y="2209801"/>
            <a:ext cx="30652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000" b="1" dirty="0">
                <a:solidFill>
                  <a:schemeClr val="bg2"/>
                </a:solidFill>
                <a:latin typeface="Times New Roman" panose="02020603050405020304" pitchFamily="18" charset="0"/>
                <a:hlinkClick r:id="" action="ppaction://noaction"/>
              </a:rPr>
              <a:t>7</a:t>
            </a:r>
            <a:endParaRPr lang="en-US" altLang="en-US" sz="2000" b="1" dirty="0">
              <a:solidFill>
                <a:schemeClr val="bg2"/>
              </a:solidFill>
              <a:latin typeface="Times New Roman" panose="02020603050405020304" pitchFamily="18" charset="0"/>
            </a:endParaRPr>
          </a:p>
        </p:txBody>
      </p:sp>
      <p:sp>
        <p:nvSpPr>
          <p:cNvPr id="18454" name="Text Box 22"/>
          <p:cNvSpPr txBox="1">
            <a:spLocks noChangeArrowheads="1"/>
          </p:cNvSpPr>
          <p:nvPr/>
        </p:nvSpPr>
        <p:spPr bwMode="auto">
          <a:xfrm>
            <a:off x="1143000" y="1"/>
            <a:ext cx="3819525" cy="650875"/>
          </a:xfrm>
          <a:prstGeom prst="rect">
            <a:avLst/>
          </a:prstGeom>
          <a:gradFill rotWithShape="1">
            <a:gsLst>
              <a:gs pos="0">
                <a:srgbClr val="CCFF33"/>
              </a:gs>
              <a:gs pos="100000">
                <a:srgbClr val="FFCCFF"/>
              </a:gs>
            </a:gsLst>
            <a:lin ang="5400000" scaled="1"/>
          </a:gra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3600" b="1" dirty="0">
                <a:solidFill>
                  <a:srgbClr val="0000FF"/>
                </a:solidFill>
                <a:latin typeface="Times New Roman" panose="02020603050405020304" pitchFamily="18" charset="0"/>
              </a:rPr>
              <a:t>3. LUYỆN TẬP</a:t>
            </a:r>
            <a:endParaRPr lang="en-US" altLang="en-US" sz="36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0960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9321">
                                            <p:txEl>
                                              <p:pRg st="0" end="0"/>
                                            </p:txEl>
                                          </p:spTgt>
                                        </p:tgtEl>
                                        <p:attrNameLst>
                                          <p:attrName>style.visibility</p:attrName>
                                        </p:attrNameLst>
                                      </p:cBhvr>
                                      <p:to>
                                        <p:strVal val="visible"/>
                                      </p:to>
                                    </p:set>
                                    <p:animEffect transition="in" filter="blinds(horizontal)">
                                      <p:cBhvr>
                                        <p:cTn id="7" dur="500"/>
                                        <p:tgtEl>
                                          <p:spTgt spid="2693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9321">
                                            <p:txEl>
                                              <p:pRg st="1" end="1"/>
                                            </p:txEl>
                                          </p:spTgt>
                                        </p:tgtEl>
                                        <p:attrNameLst>
                                          <p:attrName>style.visibility</p:attrName>
                                        </p:attrNameLst>
                                      </p:cBhvr>
                                      <p:to>
                                        <p:strVal val="visible"/>
                                      </p:to>
                                    </p:set>
                                    <p:animEffect transition="in" filter="blinds(horizontal)">
                                      <p:cBhvr>
                                        <p:cTn id="12" dur="500"/>
                                        <p:tgtEl>
                                          <p:spTgt spid="26932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269324"/>
                                        </p:tgtEl>
                                        <p:attrNameLst>
                                          <p:attrName>style.visibility</p:attrName>
                                        </p:attrNameLst>
                                      </p:cBhvr>
                                      <p:to>
                                        <p:strVal val="visible"/>
                                      </p:to>
                                    </p:set>
                                    <p:animEffect transition="in" filter="fade">
                                      <p:cBhvr>
                                        <p:cTn id="17" dur="1000"/>
                                        <p:tgtEl>
                                          <p:spTgt spid="269324"/>
                                        </p:tgtEl>
                                      </p:cBhvr>
                                    </p:animEffect>
                                    <p:anim calcmode="lin" valueType="num">
                                      <p:cBhvr>
                                        <p:cTn id="18" dur="1000" fill="hold"/>
                                        <p:tgtEl>
                                          <p:spTgt spid="269324"/>
                                        </p:tgtEl>
                                        <p:attrNameLst>
                                          <p:attrName>ppt_w</p:attrName>
                                        </p:attrNameLst>
                                      </p:cBhvr>
                                      <p:tavLst>
                                        <p:tav tm="0" fmla="#ppt_w*sin(2.5*pi*$)">
                                          <p:val>
                                            <p:fltVal val="0"/>
                                          </p:val>
                                        </p:tav>
                                        <p:tav tm="100000">
                                          <p:val>
                                            <p:fltVal val="1"/>
                                          </p:val>
                                        </p:tav>
                                      </p:tavLst>
                                    </p:anim>
                                    <p:anim calcmode="lin" valueType="num">
                                      <p:cBhvr>
                                        <p:cTn id="19" dur="1000" fill="hold"/>
                                        <p:tgtEl>
                                          <p:spTgt spid="26932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269321">
                                            <p:txEl>
                                              <p:pRg st="2" end="2"/>
                                            </p:txEl>
                                          </p:spTgt>
                                        </p:tgtEl>
                                        <p:attrNameLst>
                                          <p:attrName>style.visibility</p:attrName>
                                        </p:attrNameLst>
                                      </p:cBhvr>
                                      <p:to>
                                        <p:strVal val="visible"/>
                                      </p:to>
                                    </p:set>
                                    <p:animEffect transition="in" filter="blinds(horizontal)">
                                      <p:cBhvr>
                                        <p:cTn id="24" dur="500"/>
                                        <p:tgtEl>
                                          <p:spTgt spid="26932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69321">
                                            <p:txEl>
                                              <p:pRg st="3" end="3"/>
                                            </p:txEl>
                                          </p:spTgt>
                                        </p:tgtEl>
                                        <p:attrNameLst>
                                          <p:attrName>style.visibility</p:attrName>
                                        </p:attrNameLst>
                                      </p:cBhvr>
                                      <p:to>
                                        <p:strVal val="visible"/>
                                      </p:to>
                                    </p:set>
                                    <p:animEffect transition="in" filter="blinds(horizontal)">
                                      <p:cBhvr>
                                        <p:cTn id="29" dur="500"/>
                                        <p:tgtEl>
                                          <p:spTgt spid="269321">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5" presetClass="entr" presetSubtype="0" fill="hold" grpId="0" nodeType="clickEffect">
                                  <p:stCondLst>
                                    <p:cond delay="0"/>
                                  </p:stCondLst>
                                  <p:iterate type="lt">
                                    <p:tmPct val="10000"/>
                                  </p:iterate>
                                  <p:childTnLst>
                                    <p:set>
                                      <p:cBhvr>
                                        <p:cTn id="33" dur="1" fill="hold">
                                          <p:stCondLst>
                                            <p:cond delay="0"/>
                                          </p:stCondLst>
                                        </p:cTn>
                                        <p:tgtEl>
                                          <p:spTgt spid="269325"/>
                                        </p:tgtEl>
                                        <p:attrNameLst>
                                          <p:attrName>style.visibility</p:attrName>
                                        </p:attrNameLst>
                                      </p:cBhvr>
                                      <p:to>
                                        <p:strVal val="visible"/>
                                      </p:to>
                                    </p:set>
                                    <p:animEffect transition="in" filter="fade">
                                      <p:cBhvr>
                                        <p:cTn id="34" dur="1000"/>
                                        <p:tgtEl>
                                          <p:spTgt spid="269325"/>
                                        </p:tgtEl>
                                      </p:cBhvr>
                                    </p:animEffect>
                                    <p:anim calcmode="lin" valueType="num">
                                      <p:cBhvr>
                                        <p:cTn id="35" dur="1000" fill="hold"/>
                                        <p:tgtEl>
                                          <p:spTgt spid="269325"/>
                                        </p:tgtEl>
                                        <p:attrNameLst>
                                          <p:attrName>ppt_w</p:attrName>
                                        </p:attrNameLst>
                                      </p:cBhvr>
                                      <p:tavLst>
                                        <p:tav tm="0" fmla="#ppt_w*sin(2.5*pi*$)">
                                          <p:val>
                                            <p:fltVal val="0"/>
                                          </p:val>
                                        </p:tav>
                                        <p:tav tm="100000">
                                          <p:val>
                                            <p:fltVal val="1"/>
                                          </p:val>
                                        </p:tav>
                                      </p:tavLst>
                                    </p:anim>
                                    <p:anim calcmode="lin" valueType="num">
                                      <p:cBhvr>
                                        <p:cTn id="36" dur="1000" fill="hold"/>
                                        <p:tgtEl>
                                          <p:spTgt spid="269325"/>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269321">
                                            <p:txEl>
                                              <p:pRg st="4" end="4"/>
                                            </p:txEl>
                                          </p:spTgt>
                                        </p:tgtEl>
                                        <p:attrNameLst>
                                          <p:attrName>style.visibility</p:attrName>
                                        </p:attrNameLst>
                                      </p:cBhvr>
                                      <p:to>
                                        <p:strVal val="visible"/>
                                      </p:to>
                                    </p:set>
                                    <p:animEffect transition="in" filter="blinds(horizontal)">
                                      <p:cBhvr>
                                        <p:cTn id="41" dur="500"/>
                                        <p:tgtEl>
                                          <p:spTgt spid="269321">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5" presetClass="entr" presetSubtype="0" fill="hold" grpId="0" nodeType="clickEffect">
                                  <p:stCondLst>
                                    <p:cond delay="0"/>
                                  </p:stCondLst>
                                  <p:iterate type="lt">
                                    <p:tmPct val="10000"/>
                                  </p:iterate>
                                  <p:childTnLst>
                                    <p:set>
                                      <p:cBhvr>
                                        <p:cTn id="45" dur="1" fill="hold">
                                          <p:stCondLst>
                                            <p:cond delay="0"/>
                                          </p:stCondLst>
                                        </p:cTn>
                                        <p:tgtEl>
                                          <p:spTgt spid="269326"/>
                                        </p:tgtEl>
                                        <p:attrNameLst>
                                          <p:attrName>style.visibility</p:attrName>
                                        </p:attrNameLst>
                                      </p:cBhvr>
                                      <p:to>
                                        <p:strVal val="visible"/>
                                      </p:to>
                                    </p:set>
                                    <p:animEffect transition="in" filter="fade">
                                      <p:cBhvr>
                                        <p:cTn id="46" dur="1000"/>
                                        <p:tgtEl>
                                          <p:spTgt spid="269326"/>
                                        </p:tgtEl>
                                      </p:cBhvr>
                                    </p:animEffect>
                                    <p:anim calcmode="lin" valueType="num">
                                      <p:cBhvr>
                                        <p:cTn id="47" dur="1000" fill="hold"/>
                                        <p:tgtEl>
                                          <p:spTgt spid="269326"/>
                                        </p:tgtEl>
                                        <p:attrNameLst>
                                          <p:attrName>ppt_w</p:attrName>
                                        </p:attrNameLst>
                                      </p:cBhvr>
                                      <p:tavLst>
                                        <p:tav tm="0" fmla="#ppt_w*sin(2.5*pi*$)">
                                          <p:val>
                                            <p:fltVal val="0"/>
                                          </p:val>
                                        </p:tav>
                                        <p:tav tm="100000">
                                          <p:val>
                                            <p:fltVal val="1"/>
                                          </p:val>
                                        </p:tav>
                                      </p:tavLst>
                                    </p:anim>
                                    <p:anim calcmode="lin" valueType="num">
                                      <p:cBhvr>
                                        <p:cTn id="48" dur="1000" fill="hold"/>
                                        <p:tgtEl>
                                          <p:spTgt spid="269326"/>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269319">
                                            <p:txEl>
                                              <p:pRg st="0" end="0"/>
                                            </p:txEl>
                                          </p:spTgt>
                                        </p:tgtEl>
                                        <p:attrNameLst>
                                          <p:attrName>style.visibility</p:attrName>
                                        </p:attrNameLst>
                                      </p:cBhvr>
                                      <p:to>
                                        <p:strVal val="visible"/>
                                      </p:to>
                                    </p:set>
                                    <p:animEffect transition="in" filter="blinds(horizontal)">
                                      <p:cBhvr>
                                        <p:cTn id="53" dur="500"/>
                                        <p:tgtEl>
                                          <p:spTgt spid="269319">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5" presetClass="entr" presetSubtype="0" fill="hold" grpId="0" nodeType="clickEffect">
                                  <p:stCondLst>
                                    <p:cond delay="0"/>
                                  </p:stCondLst>
                                  <p:iterate type="lt">
                                    <p:tmPct val="10000"/>
                                  </p:iterate>
                                  <p:childTnLst>
                                    <p:set>
                                      <p:cBhvr>
                                        <p:cTn id="57" dur="1" fill="hold">
                                          <p:stCondLst>
                                            <p:cond delay="0"/>
                                          </p:stCondLst>
                                        </p:cTn>
                                        <p:tgtEl>
                                          <p:spTgt spid="269327"/>
                                        </p:tgtEl>
                                        <p:attrNameLst>
                                          <p:attrName>style.visibility</p:attrName>
                                        </p:attrNameLst>
                                      </p:cBhvr>
                                      <p:to>
                                        <p:strVal val="visible"/>
                                      </p:to>
                                    </p:set>
                                    <p:animEffect transition="in" filter="fade">
                                      <p:cBhvr>
                                        <p:cTn id="58" dur="1000"/>
                                        <p:tgtEl>
                                          <p:spTgt spid="269327"/>
                                        </p:tgtEl>
                                      </p:cBhvr>
                                    </p:animEffect>
                                    <p:anim calcmode="lin" valueType="num">
                                      <p:cBhvr>
                                        <p:cTn id="59" dur="1000" fill="hold"/>
                                        <p:tgtEl>
                                          <p:spTgt spid="269327"/>
                                        </p:tgtEl>
                                        <p:attrNameLst>
                                          <p:attrName>ppt_w</p:attrName>
                                        </p:attrNameLst>
                                      </p:cBhvr>
                                      <p:tavLst>
                                        <p:tav tm="0" fmla="#ppt_w*sin(2.5*pi*$)">
                                          <p:val>
                                            <p:fltVal val="0"/>
                                          </p:val>
                                        </p:tav>
                                        <p:tav tm="100000">
                                          <p:val>
                                            <p:fltVal val="1"/>
                                          </p:val>
                                        </p:tav>
                                      </p:tavLst>
                                    </p:anim>
                                    <p:anim calcmode="lin" valueType="num">
                                      <p:cBhvr>
                                        <p:cTn id="60" dur="1000" fill="hold"/>
                                        <p:tgtEl>
                                          <p:spTgt spid="2693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nodeType="clickEffect">
                                  <p:stCondLst>
                                    <p:cond delay="0"/>
                                  </p:stCondLst>
                                  <p:childTnLst>
                                    <p:set>
                                      <p:cBhvr>
                                        <p:cTn id="64" dur="1" fill="hold">
                                          <p:stCondLst>
                                            <p:cond delay="0"/>
                                          </p:stCondLst>
                                        </p:cTn>
                                        <p:tgtEl>
                                          <p:spTgt spid="269319">
                                            <p:txEl>
                                              <p:pRg st="1" end="1"/>
                                            </p:txEl>
                                          </p:spTgt>
                                        </p:tgtEl>
                                        <p:attrNameLst>
                                          <p:attrName>style.visibility</p:attrName>
                                        </p:attrNameLst>
                                      </p:cBhvr>
                                      <p:to>
                                        <p:strVal val="visible"/>
                                      </p:to>
                                    </p:set>
                                    <p:animEffect transition="in" filter="blinds(horizontal)">
                                      <p:cBhvr>
                                        <p:cTn id="65" dur="500"/>
                                        <p:tgtEl>
                                          <p:spTgt spid="269319">
                                            <p:txEl>
                                              <p:pRg st="1" end="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5" presetClass="entr" presetSubtype="0" fill="hold" grpId="0" nodeType="clickEffect">
                                  <p:stCondLst>
                                    <p:cond delay="0"/>
                                  </p:stCondLst>
                                  <p:iterate type="lt">
                                    <p:tmPct val="10000"/>
                                  </p:iterate>
                                  <p:childTnLst>
                                    <p:set>
                                      <p:cBhvr>
                                        <p:cTn id="69" dur="1" fill="hold">
                                          <p:stCondLst>
                                            <p:cond delay="0"/>
                                          </p:stCondLst>
                                        </p:cTn>
                                        <p:tgtEl>
                                          <p:spTgt spid="269330"/>
                                        </p:tgtEl>
                                        <p:attrNameLst>
                                          <p:attrName>style.visibility</p:attrName>
                                        </p:attrNameLst>
                                      </p:cBhvr>
                                      <p:to>
                                        <p:strVal val="visible"/>
                                      </p:to>
                                    </p:set>
                                    <p:animEffect transition="in" filter="fade">
                                      <p:cBhvr>
                                        <p:cTn id="70" dur="1000"/>
                                        <p:tgtEl>
                                          <p:spTgt spid="269330"/>
                                        </p:tgtEl>
                                      </p:cBhvr>
                                    </p:animEffect>
                                    <p:anim calcmode="lin" valueType="num">
                                      <p:cBhvr>
                                        <p:cTn id="71" dur="1000" fill="hold"/>
                                        <p:tgtEl>
                                          <p:spTgt spid="269330"/>
                                        </p:tgtEl>
                                        <p:attrNameLst>
                                          <p:attrName>ppt_w</p:attrName>
                                        </p:attrNameLst>
                                      </p:cBhvr>
                                      <p:tavLst>
                                        <p:tav tm="0" fmla="#ppt_w*sin(2.5*pi*$)">
                                          <p:val>
                                            <p:fltVal val="0"/>
                                          </p:val>
                                        </p:tav>
                                        <p:tav tm="100000">
                                          <p:val>
                                            <p:fltVal val="1"/>
                                          </p:val>
                                        </p:tav>
                                      </p:tavLst>
                                    </p:anim>
                                    <p:anim calcmode="lin" valueType="num">
                                      <p:cBhvr>
                                        <p:cTn id="72" dur="1000" fill="hold"/>
                                        <p:tgtEl>
                                          <p:spTgt spid="269330"/>
                                        </p:tgtEl>
                                        <p:attrNameLst>
                                          <p:attrName>ppt_h</p:attrName>
                                        </p:attrNameLst>
                                      </p:cBhvr>
                                      <p:tavLst>
                                        <p:tav tm="0">
                                          <p:val>
                                            <p:strVal val="#ppt_h"/>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69319">
                                            <p:txEl>
                                              <p:pRg st="2" end="2"/>
                                            </p:txEl>
                                          </p:spTgt>
                                        </p:tgtEl>
                                        <p:attrNameLst>
                                          <p:attrName>style.visibility</p:attrName>
                                        </p:attrNameLst>
                                      </p:cBhvr>
                                      <p:to>
                                        <p:strVal val="visible"/>
                                      </p:to>
                                    </p:set>
                                    <p:animEffect transition="in" filter="blinds(horizontal)">
                                      <p:cBhvr>
                                        <p:cTn id="77" dur="500"/>
                                        <p:tgtEl>
                                          <p:spTgt spid="269319">
                                            <p:txEl>
                                              <p:pRg st="2" end="2"/>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5" presetClass="entr" presetSubtype="0" fill="hold" grpId="0" nodeType="clickEffect">
                                  <p:stCondLst>
                                    <p:cond delay="0"/>
                                  </p:stCondLst>
                                  <p:iterate type="lt">
                                    <p:tmPct val="10000"/>
                                  </p:iterate>
                                  <p:childTnLst>
                                    <p:set>
                                      <p:cBhvr>
                                        <p:cTn id="81" dur="1" fill="hold">
                                          <p:stCondLst>
                                            <p:cond delay="0"/>
                                          </p:stCondLst>
                                        </p:cTn>
                                        <p:tgtEl>
                                          <p:spTgt spid="269331"/>
                                        </p:tgtEl>
                                        <p:attrNameLst>
                                          <p:attrName>style.visibility</p:attrName>
                                        </p:attrNameLst>
                                      </p:cBhvr>
                                      <p:to>
                                        <p:strVal val="visible"/>
                                      </p:to>
                                    </p:set>
                                    <p:animEffect transition="in" filter="fade">
                                      <p:cBhvr>
                                        <p:cTn id="82" dur="1000"/>
                                        <p:tgtEl>
                                          <p:spTgt spid="269331"/>
                                        </p:tgtEl>
                                      </p:cBhvr>
                                    </p:animEffect>
                                    <p:anim calcmode="lin" valueType="num">
                                      <p:cBhvr>
                                        <p:cTn id="83" dur="1000" fill="hold"/>
                                        <p:tgtEl>
                                          <p:spTgt spid="269331"/>
                                        </p:tgtEl>
                                        <p:attrNameLst>
                                          <p:attrName>ppt_w</p:attrName>
                                        </p:attrNameLst>
                                      </p:cBhvr>
                                      <p:tavLst>
                                        <p:tav tm="0" fmla="#ppt_w*sin(2.5*pi*$)">
                                          <p:val>
                                            <p:fltVal val="0"/>
                                          </p:val>
                                        </p:tav>
                                        <p:tav tm="100000">
                                          <p:val>
                                            <p:fltVal val="1"/>
                                          </p:val>
                                        </p:tav>
                                      </p:tavLst>
                                    </p:anim>
                                    <p:anim calcmode="lin" valueType="num">
                                      <p:cBhvr>
                                        <p:cTn id="84" dur="1000" fill="hold"/>
                                        <p:tgtEl>
                                          <p:spTgt spid="269331"/>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269319">
                                            <p:txEl>
                                              <p:pRg st="3" end="3"/>
                                            </p:txEl>
                                          </p:spTgt>
                                        </p:tgtEl>
                                        <p:attrNameLst>
                                          <p:attrName>style.visibility</p:attrName>
                                        </p:attrNameLst>
                                      </p:cBhvr>
                                      <p:to>
                                        <p:strVal val="visible"/>
                                      </p:to>
                                    </p:set>
                                    <p:animEffect transition="in" filter="blinds(horizontal)">
                                      <p:cBhvr>
                                        <p:cTn id="89" dur="500"/>
                                        <p:tgtEl>
                                          <p:spTgt spid="269319">
                                            <p:txEl>
                                              <p:pRg st="3" end="3"/>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45" presetClass="entr" presetSubtype="0" fill="hold" grpId="0" nodeType="clickEffect">
                                  <p:stCondLst>
                                    <p:cond delay="0"/>
                                  </p:stCondLst>
                                  <p:iterate type="lt">
                                    <p:tmPct val="10000"/>
                                  </p:iterate>
                                  <p:childTnLst>
                                    <p:set>
                                      <p:cBhvr>
                                        <p:cTn id="93" dur="1" fill="hold">
                                          <p:stCondLst>
                                            <p:cond delay="0"/>
                                          </p:stCondLst>
                                        </p:cTn>
                                        <p:tgtEl>
                                          <p:spTgt spid="269333"/>
                                        </p:tgtEl>
                                        <p:attrNameLst>
                                          <p:attrName>style.visibility</p:attrName>
                                        </p:attrNameLst>
                                      </p:cBhvr>
                                      <p:to>
                                        <p:strVal val="visible"/>
                                      </p:to>
                                    </p:set>
                                    <p:animEffect transition="in" filter="fade">
                                      <p:cBhvr>
                                        <p:cTn id="94" dur="1000"/>
                                        <p:tgtEl>
                                          <p:spTgt spid="269333"/>
                                        </p:tgtEl>
                                      </p:cBhvr>
                                    </p:animEffect>
                                    <p:anim calcmode="lin" valueType="num">
                                      <p:cBhvr>
                                        <p:cTn id="95" dur="1000" fill="hold"/>
                                        <p:tgtEl>
                                          <p:spTgt spid="269333"/>
                                        </p:tgtEl>
                                        <p:attrNameLst>
                                          <p:attrName>ppt_w</p:attrName>
                                        </p:attrNameLst>
                                      </p:cBhvr>
                                      <p:tavLst>
                                        <p:tav tm="0" fmla="#ppt_w*sin(2.5*pi*$)">
                                          <p:val>
                                            <p:fltVal val="0"/>
                                          </p:val>
                                        </p:tav>
                                        <p:tav tm="100000">
                                          <p:val>
                                            <p:fltVal val="1"/>
                                          </p:val>
                                        </p:tav>
                                      </p:tavLst>
                                    </p:anim>
                                    <p:anim calcmode="lin" valueType="num">
                                      <p:cBhvr>
                                        <p:cTn id="96" dur="1000" fill="hold"/>
                                        <p:tgtEl>
                                          <p:spTgt spid="2693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4" grpId="0"/>
      <p:bldP spid="269325" grpId="0"/>
      <p:bldP spid="269326" grpId="0"/>
      <p:bldP spid="269327" grpId="0"/>
      <p:bldP spid="269330" grpId="0"/>
      <p:bldP spid="269331" grpId="0"/>
      <p:bldP spid="2693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6CED-65B6-4337-A32F-E1558142DE5B}"/>
              </a:ext>
            </a:extLst>
          </p:cNvPr>
          <p:cNvSpPr>
            <a:spLocks noGrp="1"/>
          </p:cNvSpPr>
          <p:nvPr>
            <p:ph type="title"/>
          </p:nvPr>
        </p:nvSpPr>
        <p:spPr/>
        <p:txBody>
          <a:bodyPr>
            <a:normAutofit/>
          </a:bodyPr>
          <a:lstStyle/>
          <a:p>
            <a:r>
              <a:rPr lang="vi-VN" sz="5400" b="1" dirty="0">
                <a:solidFill>
                  <a:srgbClr val="0000CC"/>
                </a:solidFill>
              </a:rPr>
              <a:t>4.VẬN DỤNG</a:t>
            </a:r>
            <a:endParaRPr lang="en-US" sz="5400" b="1" dirty="0">
              <a:solidFill>
                <a:srgbClr val="0000CC"/>
              </a:solidFill>
            </a:endParaRPr>
          </a:p>
        </p:txBody>
      </p:sp>
      <p:sp>
        <p:nvSpPr>
          <p:cNvPr id="3" name="Content Placeholder 2">
            <a:extLst>
              <a:ext uri="{FF2B5EF4-FFF2-40B4-BE49-F238E27FC236}">
                <a16:creationId xmlns:a16="http://schemas.microsoft.com/office/drawing/2014/main" id="{92B2F42A-7797-4184-AD8B-37C6974E5A97}"/>
              </a:ext>
            </a:extLst>
          </p:cNvPr>
          <p:cNvSpPr>
            <a:spLocks noGrp="1"/>
          </p:cNvSpPr>
          <p:nvPr>
            <p:ph idx="1"/>
          </p:nvPr>
        </p:nvSpPr>
        <p:spPr>
          <a:xfrm>
            <a:off x="0" y="1417638"/>
            <a:ext cx="12192000" cy="5440362"/>
          </a:xfrm>
        </p:spPr>
        <p:txBody>
          <a:bodyPr/>
          <a:lstStyle/>
          <a:p>
            <a:pPr marL="0" indent="0">
              <a:buNone/>
            </a:pPr>
            <a:r>
              <a:rPr lang="en-US" sz="4000" dirty="0" err="1">
                <a:solidFill>
                  <a:srgbClr val="0000CC"/>
                </a:solidFill>
                <a:latin typeface="Times New Roman" panose="02020603050405020304" pitchFamily="18" charset="0"/>
                <a:cs typeface="Times New Roman" panose="02020603050405020304" pitchFamily="18" charset="0"/>
              </a:rPr>
              <a:t>Trong</a:t>
            </a:r>
            <a:r>
              <a:rPr lang="en-US" sz="4000" dirty="0">
                <a:solidFill>
                  <a:srgbClr val="0000CC"/>
                </a:solidFill>
                <a:latin typeface="Times New Roman" panose="02020603050405020304" pitchFamily="18" charset="0"/>
                <a:cs typeface="Times New Roman" panose="02020603050405020304" pitchFamily="18" charset="0"/>
              </a:rPr>
              <a:t> </a:t>
            </a:r>
            <a:r>
              <a:rPr lang="vi-VN" sz="4000" dirty="0">
                <a:solidFill>
                  <a:srgbClr val="0000CC"/>
                </a:solidFill>
                <a:latin typeface="Times New Roman" panose="02020603050405020304" pitchFamily="18" charset="0"/>
                <a:cs typeface="Times New Roman" panose="02020603050405020304" pitchFamily="18" charset="0"/>
              </a:rPr>
              <a:t>lịch sử đấu tranh của dân tộc, ông cha ta đã vận dụng sự lên xuống của thủy triều để đánh tan giặc ngoại xâm, nhấn chìm mộng xâm lược của các thế lực phương Bắc.</a:t>
            </a:r>
            <a:endParaRPr lang="en-US" sz="4000" dirty="0">
              <a:solidFill>
                <a:srgbClr val="0000CC"/>
              </a:solidFill>
              <a:latin typeface="Times New Roman" panose="02020603050405020304" pitchFamily="18" charset="0"/>
              <a:cs typeface="Times New Roman" panose="02020603050405020304" pitchFamily="18" charset="0"/>
            </a:endParaRPr>
          </a:p>
          <a:p>
            <a:pPr marL="0" indent="0">
              <a:buNone/>
            </a:pPr>
            <a:r>
              <a:rPr lang="vi-VN" sz="4000" dirty="0">
                <a:solidFill>
                  <a:srgbClr val="0000CC"/>
                </a:solidFill>
                <a:latin typeface="Times New Roman" panose="02020603050405020304" pitchFamily="18" charset="0"/>
                <a:cs typeface="Times New Roman" panose="02020603050405020304" pitchFamily="18" charset="0"/>
              </a:rPr>
              <a:t>	Em hãy kể tên những chiến công hiển hách ấy và cho biết những chiến thắng đó diễn ra ở đâu?</a:t>
            </a:r>
            <a:endParaRPr lang="en-US" sz="4000" dirty="0">
              <a:solidFill>
                <a:srgbClr val="0000CC"/>
              </a:solidFill>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67667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1432" y="304800"/>
            <a:ext cx="8677568" cy="1481175"/>
          </a:xfrm>
          <a:prstGeom prst="rect">
            <a:avLst/>
          </a:prstGeom>
          <a:noFill/>
        </p:spPr>
        <p:txBody>
          <a:bodyPr wrap="square" rtlCol="0">
            <a:spAutoFit/>
          </a:bodyPr>
          <a:lstStyle/>
          <a:p>
            <a:pPr algn="ctr">
              <a:lnSpc>
                <a:spcPct val="150000"/>
              </a:lnSpc>
            </a:pPr>
            <a:r>
              <a:rPr lang="vi-VN" sz="3200" b="1" dirty="0">
                <a:solidFill>
                  <a:srgbClr val="0000CC"/>
                </a:solidFill>
                <a:latin typeface="Times New Roman" panose="02020603050405020304" pitchFamily="18" charset="0"/>
                <a:cs typeface="Times New Roman" panose="02020603050405020304" pitchFamily="18" charset="0"/>
              </a:rPr>
              <a:t>TIẾT 27.</a:t>
            </a:r>
          </a:p>
          <a:p>
            <a:pPr>
              <a:lnSpc>
                <a:spcPct val="150000"/>
              </a:lnSpc>
            </a:pPr>
            <a:r>
              <a:rPr lang="vi-VN" sz="3200" b="1" dirty="0">
                <a:solidFill>
                  <a:srgbClr val="0000CC"/>
                </a:solidFill>
                <a:latin typeface="Times New Roman" panose="02020603050405020304" pitchFamily="18" charset="0"/>
                <a:cs typeface="Times New Roman" panose="02020603050405020304" pitchFamily="18" charset="0"/>
              </a:rPr>
              <a:t>BÀI 1</a:t>
            </a:r>
            <a:r>
              <a:rPr lang="en-US" sz="3200" b="1" dirty="0">
                <a:solidFill>
                  <a:srgbClr val="0000CC"/>
                </a:solidFill>
                <a:latin typeface="Times New Roman" panose="02020603050405020304" pitchFamily="18" charset="0"/>
                <a:cs typeface="Times New Roman" panose="02020603050405020304" pitchFamily="18" charset="0"/>
              </a:rPr>
              <a:t>1</a:t>
            </a:r>
            <a:r>
              <a:rPr lang="vi-VN" sz="3200" b="1" dirty="0">
                <a:solidFill>
                  <a:srgbClr val="0000CC"/>
                </a:solidFill>
                <a:latin typeface="Times New Roman" panose="02020603050405020304" pitchFamily="18" charset="0"/>
                <a:cs typeface="Times New Roman" panose="02020603050405020304" pitchFamily="18" charset="0"/>
              </a:rPr>
              <a:t>. NƯỚC BIỂN VÀ ĐẠI DƯƠNG</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1788746"/>
            <a:ext cx="12192000" cy="5139869"/>
          </a:xfrm>
          <a:prstGeom prst="rect">
            <a:avLst/>
          </a:prstGeom>
        </p:spPr>
        <p:txBody>
          <a:bodyPr wrap="square">
            <a:spAutoFit/>
          </a:bodyPr>
          <a:lstStyle/>
          <a:p>
            <a:pPr>
              <a:spcBef>
                <a:spcPts val="600"/>
              </a:spcBef>
              <a:spcAft>
                <a:spcPts val="600"/>
              </a:spcAft>
            </a:pPr>
            <a:r>
              <a:rPr lang="vi-VN" sz="3600" b="1" dirty="0">
                <a:solidFill>
                  <a:srgbClr val="0000CC"/>
                </a:solidFill>
                <a:latin typeface="Times New Roman" panose="02020603050405020304" pitchFamily="18" charset="0"/>
                <a:cs typeface="Times New Roman" panose="02020603050405020304" pitchFamily="18" charset="0"/>
              </a:rPr>
              <a:t>	MỤC TIÊU BÀI HỌC.</a:t>
            </a:r>
            <a:endParaRPr lang="pt-BR" sz="3600" b="1" dirty="0">
              <a:solidFill>
                <a:srgbClr val="0000CC"/>
              </a:solidFill>
              <a:latin typeface="Times New Roman" panose="02020603050405020304" pitchFamily="18" charset="0"/>
              <a:cs typeface="Times New Roman" panose="02020603050405020304" pitchFamily="18" charset="0"/>
            </a:endParaRPr>
          </a:p>
          <a:p>
            <a:pPr>
              <a:spcBef>
                <a:spcPts val="600"/>
              </a:spcBef>
              <a:spcAft>
                <a:spcPts val="600"/>
              </a:spcAft>
            </a:pPr>
            <a:r>
              <a:rPr lang="vi-VN" sz="3600" dirty="0">
                <a:solidFill>
                  <a:srgbClr val="0000CC"/>
                </a:solidFill>
                <a:latin typeface="Times New Roman" panose="02020603050405020304" pitchFamily="18" charset="0"/>
                <a:cs typeface="Times New Roman" panose="02020603050405020304" pitchFamily="18" charset="0"/>
              </a:rPr>
              <a:t>	- Giải thích được hiện tượng sóng biển và thủy triều.</a:t>
            </a:r>
          </a:p>
          <a:p>
            <a:pPr>
              <a:spcBef>
                <a:spcPts val="600"/>
              </a:spcBef>
              <a:spcAft>
                <a:spcPts val="600"/>
              </a:spcAft>
            </a:pPr>
            <a:r>
              <a:rPr lang="vi-VN" sz="3600" dirty="0">
                <a:solidFill>
                  <a:srgbClr val="0000CC"/>
                </a:solidFill>
                <a:latin typeface="Times New Roman" panose="02020603050405020304" pitchFamily="18" charset="0"/>
                <a:cs typeface="Times New Roman" panose="02020603050405020304" pitchFamily="18" charset="0"/>
              </a:rPr>
              <a:t>	- Trình bày được chuyển động của các dòng biển trong đại dương.</a:t>
            </a:r>
          </a:p>
          <a:p>
            <a:pPr marL="800100" lvl="1" indent="-342900">
              <a:spcBef>
                <a:spcPts val="600"/>
              </a:spcBef>
              <a:spcAft>
                <a:spcPts val="600"/>
              </a:spcAft>
              <a:buFontTx/>
              <a:buChar char="-"/>
            </a:pPr>
            <a:r>
              <a:rPr lang="vi-VN" sz="3600" dirty="0">
                <a:solidFill>
                  <a:srgbClr val="0000CC"/>
                </a:solidFill>
                <a:latin typeface="Times New Roman" panose="02020603050405020304" pitchFamily="18" charset="0"/>
                <a:cs typeface="Times New Roman" panose="02020603050405020304" pitchFamily="18" charset="0"/>
              </a:rPr>
              <a:t>Nêu được vai trò của biển và đại dương đối với phát triển kinh tế</a:t>
            </a:r>
            <a:r>
              <a:rPr lang="en-US" sz="3600" dirty="0">
                <a:solidFill>
                  <a:srgbClr val="0000CC"/>
                </a:solidFill>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xã hội.</a:t>
            </a:r>
          </a:p>
          <a:p>
            <a:pPr marL="800100" lvl="1" indent="-342900">
              <a:spcBef>
                <a:spcPts val="600"/>
              </a:spcBef>
              <a:spcAft>
                <a:spcPts val="600"/>
              </a:spcAft>
              <a:buFontTx/>
              <a:buChar char="-"/>
            </a:pPr>
            <a:r>
              <a:rPr lang="vi-VN" sz="3600" dirty="0">
                <a:solidFill>
                  <a:srgbClr val="0000CC"/>
                </a:solidFill>
                <a:latin typeface="Times New Roman" panose="02020603050405020304" pitchFamily="18" charset="0"/>
                <a:cs typeface="Times New Roman" panose="02020603050405020304" pitchFamily="18" charset="0"/>
              </a:rPr>
              <a:t>Vẽ được sơ đồ, phân tích được bản đồ và hình vẽ về thủy quyển.</a:t>
            </a:r>
          </a:p>
        </p:txBody>
      </p:sp>
    </p:spTree>
    <p:extLst>
      <p:ext uri="{BB962C8B-B14F-4D97-AF65-F5344CB8AC3E}">
        <p14:creationId xmlns:p14="http://schemas.microsoft.com/office/powerpoint/2010/main" val="40092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1CB4A-4AED-4F16-870F-92604107E114}"/>
              </a:ext>
            </a:extLst>
          </p:cNvPr>
          <p:cNvSpPr>
            <a:spLocks noGrp="1"/>
          </p:cNvSpPr>
          <p:nvPr>
            <p:ph type="title"/>
          </p:nvPr>
        </p:nvSpPr>
        <p:spPr>
          <a:xfrm>
            <a:off x="609600" y="274638"/>
            <a:ext cx="10972800" cy="2316162"/>
          </a:xfrm>
        </p:spPr>
        <p:txBody>
          <a:bodyPr/>
          <a:lstStyle/>
          <a:p>
            <a:endParaRPr lang="en-US" dirty="0"/>
          </a:p>
        </p:txBody>
      </p:sp>
      <p:pic>
        <p:nvPicPr>
          <p:cNvPr id="4" name="Content Placeholder 3">
            <a:extLst>
              <a:ext uri="{FF2B5EF4-FFF2-40B4-BE49-F238E27FC236}">
                <a16:creationId xmlns:a16="http://schemas.microsoft.com/office/drawing/2014/main" id="{697CB89D-8753-49CE-B441-D61BE9C2E3B2}"/>
              </a:ext>
            </a:extLst>
          </p:cNvPr>
          <p:cNvPicPr>
            <a:picLocks noGrp="1" noChangeAspect="1"/>
          </p:cNvPicPr>
          <p:nvPr>
            <p:ph idx="1"/>
          </p:nvPr>
        </p:nvPicPr>
        <p:blipFill>
          <a:blip r:embed="rId2"/>
          <a:stretch>
            <a:fillRect/>
          </a:stretch>
        </p:blipFill>
        <p:spPr>
          <a:xfrm>
            <a:off x="0" y="34637"/>
            <a:ext cx="12192000" cy="3699164"/>
          </a:xfrm>
          <a:prstGeom prst="rect">
            <a:avLst/>
          </a:prstGeom>
        </p:spPr>
      </p:pic>
      <p:pic>
        <p:nvPicPr>
          <p:cNvPr id="5" name="Picture 4">
            <a:extLst>
              <a:ext uri="{FF2B5EF4-FFF2-40B4-BE49-F238E27FC236}">
                <a16:creationId xmlns:a16="http://schemas.microsoft.com/office/drawing/2014/main" id="{833FE20E-D8EA-49E6-AD2F-0FEDEA2E7C9A}"/>
              </a:ext>
            </a:extLst>
          </p:cNvPr>
          <p:cNvPicPr>
            <a:picLocks noChangeAspect="1"/>
          </p:cNvPicPr>
          <p:nvPr/>
        </p:nvPicPr>
        <p:blipFill>
          <a:blip r:embed="rId3"/>
          <a:stretch>
            <a:fillRect/>
          </a:stretch>
        </p:blipFill>
        <p:spPr>
          <a:xfrm>
            <a:off x="0" y="3733802"/>
            <a:ext cx="12192000" cy="3124198"/>
          </a:xfrm>
          <a:prstGeom prst="rect">
            <a:avLst/>
          </a:prstGeom>
        </p:spPr>
      </p:pic>
    </p:spTree>
    <p:extLst>
      <p:ext uri="{BB962C8B-B14F-4D97-AF65-F5344CB8AC3E}">
        <p14:creationId xmlns:p14="http://schemas.microsoft.com/office/powerpoint/2010/main" val="189296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23574DF-E282-4FDB-8A9F-8A89E24832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90800"/>
            <a:ext cx="12192000" cy="4267200"/>
          </a:xfrm>
        </p:spPr>
      </p:pic>
      <p:sp>
        <p:nvSpPr>
          <p:cNvPr id="4" name="Rectangle 3">
            <a:extLst>
              <a:ext uri="{FF2B5EF4-FFF2-40B4-BE49-F238E27FC236}">
                <a16:creationId xmlns:a16="http://schemas.microsoft.com/office/drawing/2014/main" id="{E129B3A7-772E-479D-986E-697D2D216A0E}"/>
              </a:ext>
            </a:extLst>
          </p:cNvPr>
          <p:cNvSpPr/>
          <p:nvPr/>
        </p:nvSpPr>
        <p:spPr>
          <a:xfrm>
            <a:off x="0" y="0"/>
            <a:ext cx="12115800" cy="2677656"/>
          </a:xfrm>
          <a:prstGeom prst="rect">
            <a:avLst/>
          </a:prstGeom>
        </p:spPr>
        <p:txBody>
          <a:bodyPr wrap="square">
            <a:spAutoFit/>
          </a:bodyPr>
          <a:lstStyle/>
          <a:p>
            <a:pPr indent="270510" algn="just" fontAlgn="base">
              <a:spcAft>
                <a:spcPts val="0"/>
              </a:spcAft>
            </a:pPr>
            <a:r>
              <a:rPr lang="vi-VN" sz="2800" dirty="0">
                <a:solidFill>
                  <a:srgbClr val="0000CC"/>
                </a:solidFill>
                <a:latin typeface="Times New Roman" panose="02020603050405020304" pitchFamily="18" charset="0"/>
                <a:ea typeface="Times New Roman" panose="02020603050405020304" pitchFamily="18" charset="0"/>
              </a:rPr>
              <a:t>- </a:t>
            </a:r>
            <a:r>
              <a:rPr lang="en-US" sz="2800" dirty="0">
                <a:solidFill>
                  <a:srgbClr val="0000CC"/>
                </a:solidFill>
                <a:latin typeface="Times New Roman" panose="02020603050405020304" pitchFamily="18" charset="0"/>
                <a:ea typeface="Times New Roman" panose="02020603050405020304" pitchFamily="18" charset="0"/>
              </a:rPr>
              <a:t>Ba</a:t>
            </a:r>
            <a:r>
              <a:rPr lang="vi-VN" sz="2800" dirty="0">
                <a:solidFill>
                  <a:srgbClr val="0000CC"/>
                </a:solidFill>
                <a:latin typeface="Times New Roman" panose="02020603050405020304" pitchFamily="18" charset="0"/>
                <a:ea typeface="Times New Roman" panose="02020603050405020304" pitchFamily="18" charset="0"/>
              </a:rPr>
              <a:t> trận thủy chiến đều diễn ra trên sông Bạch Đằng </a:t>
            </a:r>
            <a:endParaRPr lang="en-US" sz="2800" dirty="0">
              <a:solidFill>
                <a:srgbClr val="0000CC"/>
              </a:solidFill>
              <a:latin typeface="Times New Roman" panose="02020603050405020304" pitchFamily="18" charset="0"/>
              <a:ea typeface="Times New Roman" panose="02020603050405020304" pitchFamily="18" charset="0"/>
            </a:endParaRPr>
          </a:p>
          <a:p>
            <a:pPr indent="270510" algn="just" fontAlgn="base">
              <a:spcAft>
                <a:spcPts val="0"/>
              </a:spcAft>
            </a:pPr>
            <a:r>
              <a:rPr lang="vi-VN" sz="2800" dirty="0">
                <a:solidFill>
                  <a:srgbClr val="0000CC"/>
                </a:solidFill>
                <a:latin typeface="Times New Roman" panose="02020603050405020304" pitchFamily="18" charset="0"/>
                <a:ea typeface="Times New Roman" panose="02020603050405020304" pitchFamily="18" charset="0"/>
              </a:rPr>
              <a:t>+ Chiến thắng Bạch Đằng lần 1: Năm 938 Đức Vương Ngô Quyền thắng quân Nam Hán</a:t>
            </a:r>
            <a:endParaRPr lang="en-US" sz="2800" dirty="0">
              <a:solidFill>
                <a:srgbClr val="0000CC"/>
              </a:solidFill>
              <a:latin typeface="Times New Roman" panose="02020603050405020304" pitchFamily="18" charset="0"/>
              <a:ea typeface="Times New Roman" panose="02020603050405020304" pitchFamily="18" charset="0"/>
            </a:endParaRPr>
          </a:p>
          <a:p>
            <a:pPr indent="270510" algn="just" fontAlgn="base">
              <a:spcAft>
                <a:spcPts val="0"/>
              </a:spcAft>
            </a:pPr>
            <a:r>
              <a:rPr lang="vi-VN" sz="2800" dirty="0">
                <a:solidFill>
                  <a:srgbClr val="0000CC"/>
                </a:solidFill>
                <a:latin typeface="Times New Roman" panose="02020603050405020304" pitchFamily="18" charset="0"/>
                <a:ea typeface="Times New Roman" panose="02020603050405020304" pitchFamily="18" charset="0"/>
              </a:rPr>
              <a:t>+ Chiến thắng Bạch Đằng lần 2: Năm 981 Vua Lê Đại Hành đánh quân Tống</a:t>
            </a:r>
            <a:endParaRPr lang="en-US" sz="2800" dirty="0">
              <a:solidFill>
                <a:srgbClr val="0000CC"/>
              </a:solidFill>
              <a:latin typeface="Times New Roman" panose="02020603050405020304" pitchFamily="18" charset="0"/>
              <a:ea typeface="Times New Roman" panose="02020603050405020304" pitchFamily="18" charset="0"/>
            </a:endParaRPr>
          </a:p>
          <a:p>
            <a:pPr indent="270510" algn="just" fontAlgn="base">
              <a:spcAft>
                <a:spcPts val="0"/>
              </a:spcAft>
            </a:pPr>
            <a:r>
              <a:rPr lang="vi-VN" sz="2800" dirty="0">
                <a:solidFill>
                  <a:srgbClr val="0000CC"/>
                </a:solidFill>
                <a:latin typeface="Times New Roman" panose="02020603050405020304" pitchFamily="18" charset="0"/>
                <a:ea typeface="Times New Roman" panose="02020603050405020304" pitchFamily="18" charset="0"/>
              </a:rPr>
              <a:t>+ Chiến thắng Bạch Đằng lần 3: Năm 1288 Hưng Đạo Vương Trần Quốc Tuấn chống quân Nguyên Mông.</a:t>
            </a:r>
            <a:endParaRPr lang="en-US" sz="28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4121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2674-5B77-4514-B253-4621206CF5CB}"/>
              </a:ext>
            </a:extLst>
          </p:cNvPr>
          <p:cNvSpPr>
            <a:spLocks noGrp="1"/>
          </p:cNvSpPr>
          <p:nvPr>
            <p:ph idx="1"/>
          </p:nvPr>
        </p:nvSpPr>
        <p:spPr>
          <a:xfrm>
            <a:off x="0" y="457200"/>
            <a:ext cx="12192000" cy="6400799"/>
          </a:xfrm>
        </p:spPr>
        <p:txBody>
          <a:bodyPr>
            <a:normAutofit/>
          </a:bodyPr>
          <a:lstStyle/>
          <a:p>
            <a:pPr marL="0" indent="0" algn="ctr">
              <a:buNone/>
            </a:pPr>
            <a:r>
              <a:rPr lang="en-US" sz="5400" b="1" dirty="0">
                <a:solidFill>
                  <a:srgbClr val="0000CC"/>
                </a:solidFill>
                <a:latin typeface="Times New Roman" panose="02020603050405020304" pitchFamily="18" charset="0"/>
                <a:cs typeface="Times New Roman" panose="02020603050405020304" pitchFamily="18" charset="0"/>
              </a:rPr>
              <a:t>5. </a:t>
            </a:r>
            <a:r>
              <a:rPr lang="vi-VN" sz="5400" b="1" dirty="0">
                <a:solidFill>
                  <a:srgbClr val="0000CC"/>
                </a:solidFill>
                <a:latin typeface="Times New Roman" panose="02020603050405020304" pitchFamily="18" charset="0"/>
                <a:cs typeface="Times New Roman" panose="02020603050405020304" pitchFamily="18" charset="0"/>
              </a:rPr>
              <a:t>HƯỚNG DẪN VỀ NHÀ.</a:t>
            </a:r>
            <a:endParaRPr lang="en-US" sz="5400" dirty="0">
              <a:solidFill>
                <a:srgbClr val="0000CC"/>
              </a:solidFill>
              <a:latin typeface="Times New Roman" panose="02020603050405020304" pitchFamily="18" charset="0"/>
              <a:cs typeface="Times New Roman" panose="02020603050405020304" pitchFamily="18" charset="0"/>
            </a:endParaRPr>
          </a:p>
          <a:p>
            <a:pPr marL="0" indent="0">
              <a:buNone/>
            </a:pPr>
            <a:r>
              <a:rPr lang="pt-BR" sz="5400" dirty="0">
                <a:solidFill>
                  <a:srgbClr val="0000CC"/>
                </a:solidFill>
                <a:latin typeface="Times New Roman" panose="02020603050405020304" pitchFamily="18" charset="0"/>
                <a:cs typeface="Times New Roman" panose="02020603050405020304" pitchFamily="18" charset="0"/>
              </a:rPr>
              <a:t>- Học bài cũ, trả lời câu hỏi SGK. </a:t>
            </a:r>
            <a:endParaRPr lang="en-US" sz="5400" dirty="0">
              <a:solidFill>
                <a:srgbClr val="0000CC"/>
              </a:solidFill>
              <a:latin typeface="Times New Roman" panose="02020603050405020304" pitchFamily="18" charset="0"/>
              <a:cs typeface="Times New Roman" panose="02020603050405020304" pitchFamily="18" charset="0"/>
            </a:endParaRPr>
          </a:p>
          <a:p>
            <a:pPr marL="0" indent="0">
              <a:buNone/>
            </a:pPr>
            <a:r>
              <a:rPr lang="pt-BR" sz="5400" dirty="0">
                <a:solidFill>
                  <a:srgbClr val="0000CC"/>
                </a:solidFill>
                <a:latin typeface="Times New Roman" panose="02020603050405020304" pitchFamily="18" charset="0"/>
                <a:cs typeface="Times New Roman" panose="02020603050405020304" pitchFamily="18" charset="0"/>
              </a:rPr>
              <a:t>- Hoàn thành câu hỏi phần vận dụng. </a:t>
            </a:r>
            <a:endParaRPr lang="en-US" sz="5400" dirty="0">
              <a:solidFill>
                <a:srgbClr val="0000CC"/>
              </a:solidFill>
              <a:latin typeface="Times New Roman" panose="02020603050405020304" pitchFamily="18" charset="0"/>
              <a:cs typeface="Times New Roman" panose="02020603050405020304" pitchFamily="18" charset="0"/>
            </a:endParaRPr>
          </a:p>
          <a:p>
            <a:pPr marL="0" indent="0">
              <a:buNone/>
            </a:pPr>
            <a:r>
              <a:rPr lang="pt-BR" sz="5400" dirty="0">
                <a:solidFill>
                  <a:srgbClr val="0000CC"/>
                </a:solidFill>
                <a:latin typeface="Times New Roman" panose="02020603050405020304" pitchFamily="18" charset="0"/>
                <a:cs typeface="Times New Roman" panose="02020603050405020304" pitchFamily="18" charset="0"/>
              </a:rPr>
              <a:t>- Chuẩn bị bài mới: Bài 12. Đất và sinh quyển.</a:t>
            </a:r>
            <a:endParaRPr lang="en-US" sz="5400" dirty="0">
              <a:solidFill>
                <a:srgbClr val="0000CC"/>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6118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938"/>
            <a:ext cx="12192000" cy="6833062"/>
          </a:xfrm>
          <a:prstGeom prst="rect">
            <a:avLst/>
          </a:prstGeom>
        </p:spPr>
      </p:pic>
    </p:spTree>
    <p:extLst>
      <p:ext uri="{BB962C8B-B14F-4D97-AF65-F5344CB8AC3E}">
        <p14:creationId xmlns:p14="http://schemas.microsoft.com/office/powerpoint/2010/main" val="104190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57200" y="505026"/>
            <a:ext cx="11277600" cy="1160262"/>
          </a:xfrm>
        </p:spPr>
        <p:txBody>
          <a:bodyPr rtlCol="0">
            <a:normAutofit fontScale="90000"/>
          </a:bodyPr>
          <a:lstStyle/>
          <a:p>
            <a:pPr algn="ctr" fontAlgn="auto">
              <a:spcAft>
                <a:spcPts val="0"/>
              </a:spcAft>
              <a:defRPr/>
            </a:pPr>
            <a:br>
              <a:rPr lang="en-US" sz="2800" b="1" dirty="0">
                <a:solidFill>
                  <a:srgbClr val="0000FF"/>
                </a:solidFill>
                <a:latin typeface="Times New Roman" panose="02020603050405020304" pitchFamily="18" charset="0"/>
              </a:rPr>
            </a:br>
            <a:br>
              <a:rPr lang="en-US" sz="2800" b="1" dirty="0">
                <a:solidFill>
                  <a:srgbClr val="0000FF"/>
                </a:solidFill>
                <a:latin typeface="Times New Roman" panose="02020603050405020304" pitchFamily="18" charset="0"/>
              </a:rPr>
            </a:br>
            <a:br>
              <a:rPr lang="en-US" sz="2800" b="1" dirty="0">
                <a:solidFill>
                  <a:srgbClr val="0000FF"/>
                </a:solidFill>
                <a:latin typeface="Times New Roman" panose="02020603050405020304" pitchFamily="18" charset="0"/>
              </a:rPr>
            </a:br>
            <a:r>
              <a:rPr lang="vi-VN" sz="4900" b="1" dirty="0">
                <a:solidFill>
                  <a:srgbClr val="0000FF"/>
                </a:solidFill>
                <a:latin typeface="Times New Roman" panose="02020603050405020304" pitchFamily="18" charset="0"/>
              </a:rPr>
              <a:t>TIẾT 27. NƯỚC BIỂN VÀ ĐẠI DƯƠNG</a:t>
            </a:r>
            <a:br>
              <a:rPr lang="en-US" sz="4900" b="1" dirty="0">
                <a:solidFill>
                  <a:srgbClr val="0000FF"/>
                </a:solidFill>
                <a:latin typeface="Times New Roman" panose="02020603050405020304" pitchFamily="18" charset="0"/>
              </a:rPr>
            </a:br>
            <a:br>
              <a:rPr lang="en-US" sz="4900" b="1" dirty="0">
                <a:solidFill>
                  <a:srgbClr val="0000FF"/>
                </a:solidFill>
                <a:latin typeface="Times New Roman" panose="02020603050405020304" pitchFamily="18" charset="0"/>
              </a:rPr>
            </a:br>
            <a:endParaRPr lang="en-US" sz="4900" b="1" dirty="0">
              <a:solidFill>
                <a:srgbClr val="0000FF"/>
              </a:solidFill>
              <a:latin typeface="Times New Roman" panose="02020603050405020304" pitchFamily="18" charset="0"/>
            </a:endParaRPr>
          </a:p>
        </p:txBody>
      </p:sp>
      <p:sp>
        <p:nvSpPr>
          <p:cNvPr id="6147" name="Rectangle 3"/>
          <p:cNvSpPr>
            <a:spLocks noGrp="1" noChangeArrowheads="1"/>
          </p:cNvSpPr>
          <p:nvPr>
            <p:ph type="body" idx="4294967295"/>
          </p:nvPr>
        </p:nvSpPr>
        <p:spPr>
          <a:xfrm>
            <a:off x="4856392" y="2057400"/>
            <a:ext cx="7335607" cy="4343400"/>
          </a:xfrm>
        </p:spPr>
        <p:txBody>
          <a:bodyPr/>
          <a:lstStyle/>
          <a:p>
            <a:pPr marL="812800" indent="-812800">
              <a:buFont typeface="Arial" panose="020B0604020202020204" pitchFamily="34" charset="0"/>
              <a:buNone/>
            </a:pPr>
            <a:r>
              <a:rPr lang="en-US" altLang="en-US" dirty="0"/>
              <a:t>   </a:t>
            </a:r>
          </a:p>
          <a:p>
            <a:pPr marL="812800" indent="-812800">
              <a:buFont typeface="Arial" panose="020B0604020202020204" pitchFamily="34" charset="0"/>
              <a:buNone/>
            </a:pPr>
            <a:endParaRPr lang="en-US" altLang="en-US" dirty="0"/>
          </a:p>
        </p:txBody>
      </p:sp>
      <p:grpSp>
        <p:nvGrpSpPr>
          <p:cNvPr id="2" name="Group 17"/>
          <p:cNvGrpSpPr>
            <a:grpSpLocks/>
          </p:cNvGrpSpPr>
          <p:nvPr/>
        </p:nvGrpSpPr>
        <p:grpSpPr bwMode="auto">
          <a:xfrm>
            <a:off x="-1145" y="1639249"/>
            <a:ext cx="2448886" cy="4835524"/>
            <a:chOff x="825" y="1584"/>
            <a:chExt cx="949" cy="1872"/>
          </a:xfrm>
        </p:grpSpPr>
        <p:sp>
          <p:nvSpPr>
            <p:cNvPr id="6156" name="Rectangle 5"/>
            <p:cNvSpPr>
              <a:spLocks noChangeArrowheads="1"/>
            </p:cNvSpPr>
            <p:nvPr/>
          </p:nvSpPr>
          <p:spPr bwMode="auto">
            <a:xfrm>
              <a:off x="825" y="1584"/>
              <a:ext cx="608" cy="1816"/>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dirty="0">
                  <a:solidFill>
                    <a:srgbClr val="0000FF"/>
                  </a:solidFill>
                  <a:latin typeface="Times New Roman" panose="02020603050405020304" pitchFamily="18" charset="0"/>
                </a:rPr>
                <a:t>NỘI </a:t>
              </a:r>
            </a:p>
            <a:p>
              <a:pPr eaLnBrk="1" hangingPunct="1">
                <a:lnSpc>
                  <a:spcPct val="100000"/>
                </a:lnSpc>
                <a:spcBef>
                  <a:spcPct val="0"/>
                </a:spcBef>
                <a:buFontTx/>
                <a:buNone/>
              </a:pPr>
              <a:r>
                <a:rPr lang="en-US" altLang="en-US" sz="4000" b="1" dirty="0">
                  <a:solidFill>
                    <a:srgbClr val="0000FF"/>
                  </a:solidFill>
                  <a:latin typeface="Times New Roman" panose="02020603050405020304" pitchFamily="18" charset="0"/>
                </a:rPr>
                <a:t>DUNG</a:t>
              </a:r>
            </a:p>
            <a:p>
              <a:pPr eaLnBrk="1" hangingPunct="1">
                <a:lnSpc>
                  <a:spcPct val="100000"/>
                </a:lnSpc>
                <a:spcBef>
                  <a:spcPct val="0"/>
                </a:spcBef>
                <a:buFontTx/>
                <a:buNone/>
              </a:pPr>
              <a:r>
                <a:rPr lang="en-US" altLang="en-US" sz="4000" b="1" dirty="0">
                  <a:solidFill>
                    <a:srgbClr val="0000FF"/>
                  </a:solidFill>
                  <a:latin typeface="Times New Roman" panose="02020603050405020304" pitchFamily="18" charset="0"/>
                </a:rPr>
                <a:t>BÀI </a:t>
              </a:r>
            </a:p>
            <a:p>
              <a:pPr eaLnBrk="1" hangingPunct="1">
                <a:lnSpc>
                  <a:spcPct val="100000"/>
                </a:lnSpc>
                <a:spcBef>
                  <a:spcPct val="0"/>
                </a:spcBef>
                <a:buFontTx/>
                <a:buNone/>
              </a:pPr>
              <a:r>
                <a:rPr lang="en-US" altLang="en-US" sz="4000" b="1" dirty="0">
                  <a:solidFill>
                    <a:srgbClr val="0000FF"/>
                  </a:solidFill>
                  <a:latin typeface="Times New Roman" panose="02020603050405020304" pitchFamily="18" charset="0"/>
                </a:rPr>
                <a:t>HỌC</a:t>
              </a:r>
            </a:p>
          </p:txBody>
        </p:sp>
        <p:sp>
          <p:nvSpPr>
            <p:cNvPr id="6157" name="Rectangle 8"/>
            <p:cNvSpPr>
              <a:spLocks noChangeArrowheads="1"/>
            </p:cNvSpPr>
            <p:nvPr/>
          </p:nvSpPr>
          <p:spPr bwMode="auto">
            <a:xfrm>
              <a:off x="1433" y="2313"/>
              <a:ext cx="249" cy="144"/>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900">
                <a:latin typeface="Arial" panose="020B0604020202020204" pitchFamily="34" charset="0"/>
              </a:endParaRPr>
            </a:p>
          </p:txBody>
        </p:sp>
        <p:sp>
          <p:nvSpPr>
            <p:cNvPr id="6158" name="Rectangle 9"/>
            <p:cNvSpPr>
              <a:spLocks noChangeArrowheads="1"/>
            </p:cNvSpPr>
            <p:nvPr/>
          </p:nvSpPr>
          <p:spPr bwMode="auto">
            <a:xfrm>
              <a:off x="1678" y="1584"/>
              <a:ext cx="96" cy="1872"/>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900">
                <a:latin typeface="Arial" panose="020B0604020202020204" pitchFamily="34" charset="0"/>
              </a:endParaRPr>
            </a:p>
          </p:txBody>
        </p:sp>
      </p:grpSp>
      <p:grpSp>
        <p:nvGrpSpPr>
          <p:cNvPr id="3" name="Group 18"/>
          <p:cNvGrpSpPr>
            <a:grpSpLocks/>
          </p:cNvGrpSpPr>
          <p:nvPr/>
        </p:nvGrpSpPr>
        <p:grpSpPr bwMode="auto">
          <a:xfrm>
            <a:off x="2410465" y="1627926"/>
            <a:ext cx="6133221" cy="717550"/>
            <a:chOff x="2177" y="1413"/>
            <a:chExt cx="1006" cy="226"/>
          </a:xfrm>
        </p:grpSpPr>
        <p:sp>
          <p:nvSpPr>
            <p:cNvPr id="6154" name="AutoShape 4"/>
            <p:cNvSpPr>
              <a:spLocks noChangeArrowheads="1"/>
            </p:cNvSpPr>
            <p:nvPr/>
          </p:nvSpPr>
          <p:spPr bwMode="auto">
            <a:xfrm>
              <a:off x="2177" y="1413"/>
              <a:ext cx="200" cy="192"/>
            </a:xfrm>
            <a:prstGeom prst="rightArrow">
              <a:avLst>
                <a:gd name="adj1" fmla="val 50000"/>
                <a:gd name="adj2" fmla="val 56250"/>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900">
                <a:latin typeface="Arial" panose="020B0604020202020204" pitchFamily="34" charset="0"/>
              </a:endParaRPr>
            </a:p>
          </p:txBody>
        </p:sp>
        <p:sp>
          <p:nvSpPr>
            <p:cNvPr id="6155" name="Rectangle 12">
              <a:hlinkClick r:id="rId2" action="ppaction://hlinksldjump"/>
            </p:cNvPr>
            <p:cNvSpPr>
              <a:spLocks noChangeArrowheads="1"/>
            </p:cNvSpPr>
            <p:nvPr/>
          </p:nvSpPr>
          <p:spPr bwMode="auto">
            <a:xfrm>
              <a:off x="2394" y="1430"/>
              <a:ext cx="789" cy="209"/>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4000" b="1" dirty="0">
                  <a:solidFill>
                    <a:srgbClr val="0000FF"/>
                  </a:solidFill>
                  <a:latin typeface="Times New Roman" panose="02020603050405020304" pitchFamily="18" charset="0"/>
                </a:rPr>
                <a:t>II</a:t>
              </a:r>
              <a:r>
                <a:rPr lang="en-US" altLang="en-US" sz="4000" b="1" dirty="0">
                  <a:solidFill>
                    <a:srgbClr val="0000FF"/>
                  </a:solidFill>
                  <a:latin typeface="Times New Roman" panose="02020603050405020304" pitchFamily="18" charset="0"/>
                </a:rPr>
                <a:t>.</a:t>
              </a:r>
              <a:r>
                <a:rPr lang="vi-VN" altLang="en-US" sz="4000" b="1" dirty="0">
                  <a:solidFill>
                    <a:srgbClr val="0000FF"/>
                  </a:solidFill>
                  <a:latin typeface="Times New Roman" panose="02020603050405020304" pitchFamily="18" charset="0"/>
                </a:rPr>
                <a:t> SÓNG BIỂN</a:t>
              </a:r>
              <a:endParaRPr lang="en-US" altLang="en-US" sz="4000" b="1" dirty="0">
                <a:solidFill>
                  <a:srgbClr val="0000FF"/>
                </a:solidFill>
                <a:latin typeface="Times New Roman" panose="02020603050405020304" pitchFamily="18" charset="0"/>
              </a:endParaRPr>
            </a:p>
          </p:txBody>
        </p:sp>
      </p:grpSp>
      <p:grpSp>
        <p:nvGrpSpPr>
          <p:cNvPr id="4" name="Group 19"/>
          <p:cNvGrpSpPr>
            <a:grpSpLocks/>
          </p:cNvGrpSpPr>
          <p:nvPr/>
        </p:nvGrpSpPr>
        <p:grpSpPr bwMode="auto">
          <a:xfrm>
            <a:off x="2200012" y="2581282"/>
            <a:ext cx="6343674" cy="714279"/>
            <a:chOff x="2084" y="2195"/>
            <a:chExt cx="1777" cy="176"/>
          </a:xfrm>
        </p:grpSpPr>
        <p:sp>
          <p:nvSpPr>
            <p:cNvPr id="6152" name="AutoShape 10"/>
            <p:cNvSpPr>
              <a:spLocks noChangeArrowheads="1"/>
            </p:cNvSpPr>
            <p:nvPr/>
          </p:nvSpPr>
          <p:spPr bwMode="auto">
            <a:xfrm>
              <a:off x="2084" y="2216"/>
              <a:ext cx="439" cy="155"/>
            </a:xfrm>
            <a:prstGeom prst="rightArrow">
              <a:avLst>
                <a:gd name="adj1" fmla="val 50000"/>
                <a:gd name="adj2" fmla="val 56253"/>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900">
                <a:latin typeface="Arial" panose="020B0604020202020204" pitchFamily="34" charset="0"/>
              </a:endParaRPr>
            </a:p>
          </p:txBody>
        </p:sp>
        <p:sp>
          <p:nvSpPr>
            <p:cNvPr id="6153" name="Rectangle 13"/>
            <p:cNvSpPr>
              <a:spLocks noChangeArrowheads="1"/>
            </p:cNvSpPr>
            <p:nvPr/>
          </p:nvSpPr>
          <p:spPr bwMode="auto">
            <a:xfrm>
              <a:off x="2515" y="2195"/>
              <a:ext cx="1346" cy="174"/>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4000" b="1" dirty="0">
                  <a:solidFill>
                    <a:srgbClr val="0000FF"/>
                  </a:solidFill>
                  <a:latin typeface="Times New Roman" panose="02020603050405020304" pitchFamily="18" charset="0"/>
                </a:rPr>
                <a:t>III</a:t>
              </a:r>
              <a:r>
                <a:rPr lang="en-US" altLang="en-US" sz="4000" b="1" dirty="0">
                  <a:solidFill>
                    <a:srgbClr val="0000FF"/>
                  </a:solidFill>
                  <a:latin typeface="Times New Roman" panose="02020603050405020304" pitchFamily="18" charset="0"/>
                </a:rPr>
                <a:t>.</a:t>
              </a:r>
              <a:r>
                <a:rPr lang="vi-VN" altLang="en-US" sz="4000" b="1" dirty="0">
                  <a:solidFill>
                    <a:srgbClr val="0000FF"/>
                  </a:solidFill>
                  <a:latin typeface="Times New Roman" panose="02020603050405020304" pitchFamily="18" charset="0"/>
                </a:rPr>
                <a:t>THỦY TRIỀU</a:t>
              </a:r>
              <a:endParaRPr lang="en-US" altLang="en-US" sz="4000" b="1" dirty="0">
                <a:solidFill>
                  <a:srgbClr val="0000FF"/>
                </a:solidFill>
                <a:latin typeface="Times New Roman" panose="02020603050405020304" pitchFamily="18" charset="0"/>
              </a:endParaRPr>
            </a:p>
          </p:txBody>
        </p:sp>
      </p:grpSp>
      <p:pic>
        <p:nvPicPr>
          <p:cNvPr id="6151" name="Picture 8" descr="BLU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447800" y="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0"/>
          <p:cNvSpPr>
            <a:spLocks noChangeArrowheads="1"/>
          </p:cNvSpPr>
          <p:nvPr/>
        </p:nvSpPr>
        <p:spPr bwMode="auto">
          <a:xfrm>
            <a:off x="2233117" y="3603294"/>
            <a:ext cx="1469718" cy="572428"/>
          </a:xfrm>
          <a:prstGeom prst="rightArrow">
            <a:avLst>
              <a:gd name="adj1" fmla="val 50000"/>
              <a:gd name="adj2" fmla="val 56253"/>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900">
              <a:latin typeface="Arial" panose="020B0604020202020204" pitchFamily="34" charset="0"/>
            </a:endParaRPr>
          </a:p>
        </p:txBody>
      </p:sp>
      <p:sp>
        <p:nvSpPr>
          <p:cNvPr id="16" name="AutoShape 10"/>
          <p:cNvSpPr>
            <a:spLocks noChangeArrowheads="1"/>
          </p:cNvSpPr>
          <p:nvPr/>
        </p:nvSpPr>
        <p:spPr bwMode="auto">
          <a:xfrm>
            <a:off x="2200012" y="5309945"/>
            <a:ext cx="1358248" cy="629052"/>
          </a:xfrm>
          <a:prstGeom prst="rightArrow">
            <a:avLst>
              <a:gd name="adj1" fmla="val 50000"/>
              <a:gd name="adj2" fmla="val 56253"/>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900" dirty="0">
              <a:latin typeface="Arial" panose="020B0604020202020204" pitchFamily="34" charset="0"/>
            </a:endParaRPr>
          </a:p>
        </p:txBody>
      </p:sp>
      <p:sp>
        <p:nvSpPr>
          <p:cNvPr id="17" name="Rectangle 12">
            <a:hlinkClick r:id="rId2" action="ppaction://hlinksldjump"/>
          </p:cNvPr>
          <p:cNvSpPr>
            <a:spLocks noChangeArrowheads="1"/>
          </p:cNvSpPr>
          <p:nvPr/>
        </p:nvSpPr>
        <p:spPr bwMode="auto">
          <a:xfrm>
            <a:off x="3693213" y="3603294"/>
            <a:ext cx="4805056" cy="663575"/>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4000" b="1" dirty="0">
                <a:solidFill>
                  <a:srgbClr val="0000FF"/>
                </a:solidFill>
                <a:latin typeface="Times New Roman" panose="02020603050405020304" pitchFamily="18" charset="0"/>
              </a:rPr>
              <a:t>IV</a:t>
            </a:r>
            <a:r>
              <a:rPr lang="en-US" altLang="en-US" sz="4000" b="1" dirty="0">
                <a:solidFill>
                  <a:srgbClr val="0000FF"/>
                </a:solidFill>
                <a:latin typeface="Times New Roman" panose="02020603050405020304" pitchFamily="18" charset="0"/>
              </a:rPr>
              <a:t>.</a:t>
            </a:r>
            <a:r>
              <a:rPr lang="vi-VN" altLang="en-US" sz="4000" b="1" dirty="0">
                <a:solidFill>
                  <a:srgbClr val="0000FF"/>
                </a:solidFill>
                <a:latin typeface="Times New Roman" panose="02020603050405020304" pitchFamily="18" charset="0"/>
              </a:rPr>
              <a:t> DÒNG BIỂN</a:t>
            </a:r>
            <a:endParaRPr lang="en-US" altLang="en-US" sz="4000" b="1" dirty="0">
              <a:solidFill>
                <a:srgbClr val="0000FF"/>
              </a:solidFill>
              <a:latin typeface="Times New Roman" panose="02020603050405020304" pitchFamily="18" charset="0"/>
            </a:endParaRPr>
          </a:p>
        </p:txBody>
      </p:sp>
      <p:sp>
        <p:nvSpPr>
          <p:cNvPr id="18" name="Rectangle 12">
            <a:hlinkClick r:id="rId2" action="ppaction://hlinksldjump"/>
          </p:cNvPr>
          <p:cNvSpPr>
            <a:spLocks noChangeArrowheads="1"/>
          </p:cNvSpPr>
          <p:nvPr/>
        </p:nvSpPr>
        <p:spPr bwMode="auto">
          <a:xfrm>
            <a:off x="3505201" y="4603697"/>
            <a:ext cx="8610599" cy="1415019"/>
          </a:xfrm>
          <a:prstGeom prst="rect">
            <a:avLst/>
          </a:prstGeom>
          <a:solidFill>
            <a:schemeClr val="bg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a:solidFill>
                  <a:srgbClr val="0000FF"/>
                </a:solidFill>
                <a:latin typeface="Times New Roman" panose="02020603050405020304" pitchFamily="18" charset="0"/>
              </a:rPr>
              <a:t>V</a:t>
            </a:r>
            <a:r>
              <a:rPr lang="en-US" altLang="en-US" sz="3200" b="1" dirty="0">
                <a:solidFill>
                  <a:srgbClr val="0000FF"/>
                </a:solidFill>
                <a:latin typeface="Times New Roman" panose="02020603050405020304" pitchFamily="18" charset="0"/>
              </a:rPr>
              <a:t>.</a:t>
            </a:r>
            <a:r>
              <a:rPr lang="vi-VN" altLang="en-US" sz="3200" b="1" dirty="0">
                <a:solidFill>
                  <a:srgbClr val="0000FF"/>
                </a:solidFill>
                <a:latin typeface="Times New Roman" panose="02020603050405020304" pitchFamily="18" charset="0"/>
              </a:rPr>
              <a:t> VAI TRÒ CỦA BIỂN, ĐẠI DƯƠNG VỚI</a:t>
            </a:r>
          </a:p>
          <a:p>
            <a:pPr eaLnBrk="1" hangingPunct="1">
              <a:lnSpc>
                <a:spcPct val="100000"/>
              </a:lnSpc>
              <a:spcBef>
                <a:spcPct val="0"/>
              </a:spcBef>
              <a:buFontTx/>
              <a:buNone/>
            </a:pPr>
            <a:r>
              <a:rPr lang="vi-VN" altLang="en-US" sz="3200" b="1" dirty="0">
                <a:solidFill>
                  <a:srgbClr val="0000FF"/>
                </a:solidFill>
                <a:latin typeface="Times New Roman" panose="02020603050405020304" pitchFamily="18" charset="0"/>
              </a:rPr>
              <a:t> SỰ PHÁT TRIỂN KINH TẾ - XÃ HỘI.</a:t>
            </a:r>
            <a:endParaRPr lang="en-US" altLang="en-US" sz="32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538131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85800"/>
            <a:ext cx="9829800" cy="707886"/>
          </a:xfrm>
          <a:prstGeom prst="rect">
            <a:avLst/>
          </a:prstGeom>
          <a:noFill/>
        </p:spPr>
        <p:txBody>
          <a:bodyPr wrap="square" rtlCol="0">
            <a:spAutoFit/>
          </a:bodyPr>
          <a:lstStyle/>
          <a:p>
            <a:r>
              <a:rPr lang="vi-VN" sz="4000" b="1" dirty="0">
                <a:solidFill>
                  <a:srgbClr val="0000CC"/>
                </a:solidFill>
                <a:latin typeface="Times New Roman" panose="02020603050405020304" pitchFamily="18" charset="0"/>
                <a:cs typeface="Times New Roman" panose="02020603050405020304" pitchFamily="18" charset="0"/>
              </a:rPr>
              <a:t>LÀM VIỆC CÁ NHÂN TRONG 5 PHÚT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3400" y="2362200"/>
            <a:ext cx="11772900" cy="1569660"/>
          </a:xfrm>
          <a:prstGeom prst="rect">
            <a:avLst/>
          </a:prstGeom>
        </p:spPr>
        <p:txBody>
          <a:bodyPr wrap="square">
            <a:spAutoFit/>
          </a:bodyPr>
          <a:lstStyle/>
          <a:p>
            <a:pPr algn="ctr">
              <a:spcBef>
                <a:spcPts val="600"/>
              </a:spcBef>
              <a:spcAft>
                <a:spcPts val="600"/>
              </a:spcAft>
            </a:pPr>
            <a:r>
              <a:rPr lang="vi-VN" sz="4800" dirty="0">
                <a:solidFill>
                  <a:srgbClr val="0000CC"/>
                </a:solidFill>
                <a:latin typeface="Times New Roman" panose="02020603050405020304" pitchFamily="18" charset="0"/>
                <a:cs typeface="Times New Roman" panose="02020603050405020304" pitchFamily="18" charset="0"/>
              </a:rPr>
              <a:t>Đọc thông tin SGK tìm hiểu về sóng, thủy triều, dòng biển.</a:t>
            </a:r>
          </a:p>
        </p:txBody>
      </p:sp>
    </p:spTree>
    <p:extLst>
      <p:ext uri="{BB962C8B-B14F-4D97-AF65-F5344CB8AC3E}">
        <p14:creationId xmlns:p14="http://schemas.microsoft.com/office/powerpoint/2010/main" val="175757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pPr eaLnBrk="1" hangingPunct="1"/>
            <a:r>
              <a:rPr lang="en-US" altLang="en-US" sz="4000" b="1" dirty="0">
                <a:solidFill>
                  <a:srgbClr val="0000CC"/>
                </a:solidFill>
                <a:latin typeface="Times New Roman" panose="02020603050405020304" pitchFamily="18" charset="0"/>
              </a:rPr>
              <a:t>NHIỆM </a:t>
            </a:r>
            <a:r>
              <a:rPr lang="vi-VN" altLang="en-US" sz="4000" b="1" dirty="0">
                <a:solidFill>
                  <a:srgbClr val="0000CC"/>
                </a:solidFill>
                <a:latin typeface="Times New Roman" panose="02020603050405020304" pitchFamily="18" charset="0"/>
              </a:rPr>
              <a:t>VỤ THẢO LUẬN NHÓM</a:t>
            </a:r>
            <a:endParaRPr lang="en-US" altLang="en-US" sz="4000" b="1" dirty="0">
              <a:solidFill>
                <a:srgbClr val="0000CC"/>
              </a:solidFill>
              <a:latin typeface="Times New Roman" panose="02020603050405020304" pitchFamily="18" charset="0"/>
            </a:endParaRPr>
          </a:p>
        </p:txBody>
      </p:sp>
      <p:sp>
        <p:nvSpPr>
          <p:cNvPr id="7171" name="Rectangle 3"/>
          <p:cNvSpPr>
            <a:spLocks noGrp="1" noChangeArrowheads="1"/>
          </p:cNvSpPr>
          <p:nvPr>
            <p:ph type="body" idx="1"/>
          </p:nvPr>
        </p:nvSpPr>
        <p:spPr>
          <a:xfrm>
            <a:off x="0" y="1407940"/>
            <a:ext cx="12115800" cy="4830762"/>
          </a:xfrm>
        </p:spPr>
        <p:txBody>
          <a:bodyPr>
            <a:normAutofit fontScale="92500" lnSpcReduction="10000"/>
          </a:bodyPr>
          <a:lstStyle/>
          <a:p>
            <a:pPr marL="0" indent="0" algn="ctr" eaLnBrk="1" hangingPunct="1">
              <a:buNone/>
            </a:pPr>
            <a:r>
              <a:rPr lang="en-US" altLang="en-US" sz="3500" b="1" dirty="0">
                <a:solidFill>
                  <a:srgbClr val="C00000"/>
                </a:solidFill>
                <a:latin typeface="Times New Roman" panose="02020603050405020304" pitchFamily="18" charset="0"/>
              </a:rPr>
              <a:t>TÌM HIỂU </a:t>
            </a:r>
            <a:r>
              <a:rPr lang="vi-VN" altLang="en-US" sz="3500" b="1" dirty="0">
                <a:solidFill>
                  <a:srgbClr val="C00000"/>
                </a:solidFill>
                <a:latin typeface="Times New Roman" panose="02020603050405020304" pitchFamily="18" charset="0"/>
              </a:rPr>
              <a:t>SÓNG – THỦY TRIỀU- DÒNG BIỂN</a:t>
            </a:r>
          </a:p>
          <a:p>
            <a:pPr marL="0" indent="0" algn="ctr" eaLnBrk="1" hangingPunct="1">
              <a:buNone/>
            </a:pPr>
            <a:r>
              <a:rPr lang="en-US" altLang="en-US" sz="3000" b="1" dirty="0">
                <a:solidFill>
                  <a:srgbClr val="0000CC"/>
                </a:solidFill>
                <a:latin typeface="Times New Roman" panose="02020603050405020304" pitchFamily="18" charset="0"/>
              </a:rPr>
              <a:t>NGUỒN TÀI LIỆU HỌC TẬP</a:t>
            </a:r>
            <a:endParaRPr lang="vi-VN" altLang="en-US" sz="3000" b="1" dirty="0">
              <a:solidFill>
                <a:srgbClr val="0000CC"/>
              </a:solidFill>
              <a:latin typeface="Times New Roman" panose="02020603050405020304" pitchFamily="18" charset="0"/>
            </a:endParaRPr>
          </a:p>
          <a:p>
            <a:pPr marL="0" indent="0" algn="ctr" eaLnBrk="1" hangingPunct="1">
              <a:buNone/>
            </a:pPr>
            <a:endParaRPr lang="en-US" altLang="en-US" sz="3000" b="1" dirty="0">
              <a:solidFill>
                <a:srgbClr val="0000CC"/>
              </a:solidFill>
              <a:latin typeface="Times New Roman" panose="02020603050405020304" pitchFamily="18" charset="0"/>
            </a:endParaRPr>
          </a:p>
          <a:p>
            <a:pPr lvl="1">
              <a:buFontTx/>
              <a:buChar char="-"/>
            </a:pPr>
            <a:r>
              <a:rPr lang="en-US" altLang="en-US" sz="3200" dirty="0">
                <a:solidFill>
                  <a:srgbClr val="0000CC"/>
                </a:solidFill>
                <a:latin typeface="Times New Roman" panose="02020603050405020304" pitchFamily="18" charset="0"/>
              </a:rPr>
              <a:t>Nguồn </a:t>
            </a:r>
            <a:r>
              <a:rPr lang="en-US" altLang="en-US" sz="3200" dirty="0" err="1">
                <a:solidFill>
                  <a:srgbClr val="0000CC"/>
                </a:solidFill>
                <a:latin typeface="Times New Roman" panose="02020603050405020304" pitchFamily="18" charset="0"/>
              </a:rPr>
              <a:t>sách</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giáo</a:t>
            </a:r>
            <a:r>
              <a:rPr lang="en-US" altLang="en-US" sz="3200" dirty="0">
                <a:solidFill>
                  <a:srgbClr val="0000CC"/>
                </a:solidFill>
                <a:latin typeface="Times New Roman" panose="02020603050405020304" pitchFamily="18" charset="0"/>
              </a:rPr>
              <a:t> khoa: </a:t>
            </a:r>
            <a:r>
              <a:rPr lang="en-US" altLang="en-US" sz="3200" dirty="0" err="1">
                <a:solidFill>
                  <a:srgbClr val="0000CC"/>
                </a:solidFill>
                <a:latin typeface="Times New Roman" panose="02020603050405020304" pitchFamily="18" charset="0"/>
              </a:rPr>
              <a:t>Bài</a:t>
            </a:r>
            <a:r>
              <a:rPr lang="en-US" altLang="en-US" sz="3200" dirty="0">
                <a:solidFill>
                  <a:srgbClr val="0000CC"/>
                </a:solidFill>
                <a:latin typeface="Times New Roman" panose="02020603050405020304" pitchFamily="18" charset="0"/>
              </a:rPr>
              <a:t> </a:t>
            </a:r>
            <a:r>
              <a:rPr lang="vi-VN" altLang="en-US" sz="3200" dirty="0">
                <a:solidFill>
                  <a:srgbClr val="0000CC"/>
                </a:solidFill>
                <a:latin typeface="Times New Roman" panose="02020603050405020304" pitchFamily="18" charset="0"/>
              </a:rPr>
              <a:t>11</a:t>
            </a:r>
            <a:r>
              <a:rPr lang="en-US" altLang="en-US" sz="3200" dirty="0">
                <a:solidFill>
                  <a:srgbClr val="0000CC"/>
                </a:solidFill>
                <a:latin typeface="Times New Roman" panose="02020603050405020304" pitchFamily="18" charset="0"/>
              </a:rPr>
              <a:t>: </a:t>
            </a:r>
            <a:r>
              <a:rPr lang="vi-VN" altLang="en-US" sz="3200" dirty="0">
                <a:solidFill>
                  <a:srgbClr val="0000CC"/>
                </a:solidFill>
                <a:latin typeface="Times New Roman" panose="02020603050405020304" pitchFamily="18" charset="0"/>
              </a:rPr>
              <a:t>Nước biển và đại dương</a:t>
            </a:r>
          </a:p>
          <a:p>
            <a:pPr lvl="1">
              <a:buFontTx/>
              <a:buChar char="-"/>
            </a:pPr>
            <a:r>
              <a:rPr lang="en-US" altLang="en-US" sz="3200" dirty="0" err="1">
                <a:solidFill>
                  <a:srgbClr val="0000CC"/>
                </a:solidFill>
                <a:latin typeface="Times New Roman" panose="02020603050405020304" pitchFamily="18" charset="0"/>
              </a:rPr>
              <a:t>Nguồn</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học</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liệu</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mở</a:t>
            </a:r>
            <a:r>
              <a:rPr lang="en-US" altLang="en-US" sz="3200" dirty="0">
                <a:solidFill>
                  <a:srgbClr val="0000CC"/>
                </a:solidFill>
                <a:latin typeface="Times New Roman" panose="02020603050405020304" pitchFamily="18" charset="0"/>
                <a:cs typeface="Times New Roman" panose="02020603050405020304" pitchFamily="18" charset="0"/>
              </a:rPr>
              <a:t>:</a:t>
            </a:r>
            <a:r>
              <a:rPr lang="vi-VN"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a:solidFill>
                  <a:srgbClr val="0000CC"/>
                </a:solidFill>
                <a:latin typeface="Times New Roman" panose="02020603050405020304" pitchFamily="18" charset="0"/>
                <a:cs typeface="Times New Roman" panose="02020603050405020304" pitchFamily="18" charset="0"/>
              </a:rPr>
              <a:t>Trang  </a:t>
            </a:r>
            <a:r>
              <a:rPr lang="en-US" sz="3200" dirty="0">
                <a:solidFill>
                  <a:srgbClr val="0000CC"/>
                </a:solidFill>
                <a:latin typeface="Times New Roman" panose="02020603050405020304" pitchFamily="18" charset="0"/>
                <a:cs typeface="Times New Roman" panose="02020603050405020304" pitchFamily="18" charset="0"/>
              </a:rPr>
              <a:t>website     </a:t>
            </a:r>
            <a:endParaRPr lang="vi-VN" sz="3200" dirty="0">
              <a:solidFill>
                <a:srgbClr val="0000CC"/>
              </a:solidFill>
              <a:latin typeface="Times New Roman" panose="02020603050405020304" pitchFamily="18" charset="0"/>
              <a:cs typeface="Times New Roman" panose="02020603050405020304" pitchFamily="18" charset="0"/>
            </a:endParaRPr>
          </a:p>
          <a:p>
            <a:pPr marL="0" indent="0" algn="ctr" eaLnBrk="1" hangingPunct="1">
              <a:buNone/>
            </a:pPr>
            <a:r>
              <a:rPr lang="en-US" sz="3600" dirty="0">
                <a:solidFill>
                  <a:srgbClr val="0000CC"/>
                </a:solidFill>
                <a:latin typeface="Times New Roman" panose="02020603050405020304" pitchFamily="18" charset="0"/>
                <a:cs typeface="Times New Roman" panose="02020603050405020304" pitchFamily="18" charset="0"/>
                <a:hlinkClick r:id="rId2"/>
              </a:rPr>
              <a:t>https://www.youtube.com </a:t>
            </a:r>
            <a:r>
              <a:rPr lang="vi-VN" sz="3600" dirty="0">
                <a:solidFill>
                  <a:srgbClr val="0000CC"/>
                </a:solidFill>
                <a:latin typeface="Times New Roman" panose="02020603050405020304" pitchFamily="18" charset="0"/>
                <a:cs typeface="Times New Roman" panose="02020603050405020304" pitchFamily="18" charset="0"/>
              </a:rPr>
              <a:t>và </a:t>
            </a:r>
            <a:r>
              <a:rPr lang="vi-VN" sz="3600" spc="-150" dirty="0">
                <a:solidFill>
                  <a:srgbClr val="0000CC"/>
                </a:solidFill>
                <a:latin typeface="Times New Roman" panose="02020603050405020304" pitchFamily="18" charset="0"/>
                <a:cs typeface="Times New Roman" panose="02020603050405020304" pitchFamily="18" charset="0"/>
                <a:hlinkClick r:id="rId2"/>
              </a:rPr>
              <a:t> </a:t>
            </a:r>
            <a:r>
              <a:rPr lang="en-US" sz="3600" spc="-150" dirty="0">
                <a:solidFill>
                  <a:srgbClr val="0000CC"/>
                </a:solidFill>
                <a:latin typeface="Times New Roman" panose="02020603050405020304" pitchFamily="18" charset="0"/>
                <a:cs typeface="Times New Roman" panose="02020603050405020304" pitchFamily="18" charset="0"/>
                <a:hlinkClick r:id="rId2"/>
              </a:rPr>
              <a:t>https//www.Google.com.vn</a:t>
            </a:r>
            <a:endParaRPr lang="en-US" altLang="en-US" sz="3600" spc="-150" dirty="0">
              <a:solidFill>
                <a:srgbClr val="0000CC"/>
              </a:solidFill>
              <a:latin typeface="Times New Roman" panose="02020603050405020304" pitchFamily="18" charset="0"/>
              <a:cs typeface="Times New Roman" panose="02020603050405020304" pitchFamily="18" charset="0"/>
            </a:endParaRPr>
          </a:p>
          <a:p>
            <a:pPr marL="0" indent="0">
              <a:buNone/>
            </a:pPr>
            <a:endParaRPr lang="vi-VN" sz="3600" dirty="0">
              <a:solidFill>
                <a:srgbClr val="0000CC"/>
              </a:solidFill>
              <a:latin typeface="+mj-lt"/>
            </a:endParaRPr>
          </a:p>
          <a:p>
            <a:pPr marL="0" indent="0">
              <a:buNone/>
            </a:pPr>
            <a:r>
              <a:rPr lang="vi-VN" sz="3600" dirty="0">
                <a:solidFill>
                  <a:srgbClr val="C00000"/>
                </a:solidFill>
                <a:latin typeface="+mj-lt"/>
              </a:rPr>
              <a:t>	CHIA LỚP LÀM 6 NHÓM. THỜI GIAN LÀM VIỆC 10 PHÚT</a:t>
            </a:r>
            <a:endParaRPr lang="en-US" sz="3600" dirty="0">
              <a:solidFill>
                <a:srgbClr val="C00000"/>
              </a:solidFill>
              <a:latin typeface="+mj-lt"/>
            </a:endParaRPr>
          </a:p>
          <a:p>
            <a:pPr marL="0" indent="0" algn="ctr">
              <a:buNone/>
            </a:pPr>
            <a:r>
              <a:rPr lang="vi-VN" altLang="en-US" sz="4300" spc="-150" dirty="0">
                <a:solidFill>
                  <a:srgbClr val="C00000"/>
                </a:solidFill>
                <a:latin typeface="+mj-lt"/>
                <a:cs typeface="Times New Roman" panose="02020603050405020304" pitchFamily="18" charset="0"/>
              </a:rPr>
              <a:t>Hoàn thành nội dung phiếu thảo luận</a:t>
            </a:r>
            <a:endParaRPr lang="en-US" altLang="en-US" sz="4300" spc="-150" dirty="0">
              <a:solidFill>
                <a:srgbClr val="C00000"/>
              </a:solidFill>
              <a:latin typeface="+mj-lt"/>
              <a:cs typeface="Times New Roman" panose="02020603050405020304" pitchFamily="18" charset="0"/>
            </a:endParaRPr>
          </a:p>
          <a:p>
            <a:pPr eaLnBrk="1" hangingPunct="1"/>
            <a:endParaRPr lang="en-US" altLang="en-US" sz="2400"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113675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14B9-966D-441A-8715-A37E71EF184A}"/>
              </a:ext>
            </a:extLst>
          </p:cNvPr>
          <p:cNvSpPr>
            <a:spLocks noGrp="1"/>
          </p:cNvSpPr>
          <p:nvPr>
            <p:ph type="title"/>
          </p:nvPr>
        </p:nvSpPr>
        <p:spPr>
          <a:xfrm>
            <a:off x="145472" y="57958"/>
            <a:ext cx="11963400" cy="1143000"/>
          </a:xfrm>
        </p:spPr>
        <p:txBody>
          <a:bodyPr>
            <a:normAutofit fontScale="90000"/>
          </a:bodyPr>
          <a:lstStyle/>
          <a:p>
            <a:r>
              <a:rPr lang="vi-VN" sz="4000" dirty="0">
                <a:solidFill>
                  <a:srgbClr val="0000CC"/>
                </a:solidFill>
              </a:rPr>
              <a:t>PHIẾU HỌC TẬP </a:t>
            </a:r>
            <a:br>
              <a:rPr lang="vi-VN" dirty="0">
                <a:solidFill>
                  <a:srgbClr val="0000CC"/>
                </a:solidFill>
              </a:rPr>
            </a:br>
            <a:endParaRPr lang="en-US" sz="3100" dirty="0">
              <a:solidFill>
                <a:srgbClr val="0000CC"/>
              </a:solidFill>
            </a:endParaRPr>
          </a:p>
        </p:txBody>
      </p:sp>
      <p:sp>
        <p:nvSpPr>
          <p:cNvPr id="3" name="Content Placeholder 2">
            <a:extLst>
              <a:ext uri="{FF2B5EF4-FFF2-40B4-BE49-F238E27FC236}">
                <a16:creationId xmlns:a16="http://schemas.microsoft.com/office/drawing/2014/main" id="{4FD7B80E-E6E8-47A7-BAF7-E1C1167F45B8}"/>
              </a:ext>
            </a:extLst>
          </p:cNvPr>
          <p:cNvSpPr>
            <a:spLocks noGrp="1"/>
          </p:cNvSpPr>
          <p:nvPr>
            <p:ph idx="1"/>
          </p:nvPr>
        </p:nvSpPr>
        <p:spPr>
          <a:xfrm>
            <a:off x="0" y="838201"/>
            <a:ext cx="11810999" cy="4859626"/>
          </a:xfrm>
        </p:spPr>
        <p:txBody>
          <a:bodyPr/>
          <a:lstStyle/>
          <a:p>
            <a:r>
              <a:rPr lang="vi-VN" dirty="0">
                <a:solidFill>
                  <a:srgbClr val="0000CC"/>
                </a:solidFill>
                <a:latin typeface="+mj-lt"/>
              </a:rPr>
              <a:t>NHÓM 1,2: TÌM HIỂU SÓNG</a:t>
            </a:r>
          </a:p>
          <a:p>
            <a:endParaRPr lang="vi-VN" dirty="0"/>
          </a:p>
          <a:p>
            <a:pPr marL="0" indent="0">
              <a:buNone/>
            </a:pPr>
            <a:endParaRPr lang="vi-VN" dirty="0"/>
          </a:p>
          <a:p>
            <a:r>
              <a:rPr lang="vi-VN" dirty="0">
                <a:solidFill>
                  <a:srgbClr val="0000CC"/>
                </a:solidFill>
                <a:latin typeface="+mj-lt"/>
              </a:rPr>
              <a:t>NHÓM 3,4: TÌM HIỂU THỦY TRIỀU</a:t>
            </a:r>
          </a:p>
          <a:p>
            <a:endParaRPr lang="vi-VN" dirty="0"/>
          </a:p>
          <a:p>
            <a:endParaRPr lang="en-US" dirty="0"/>
          </a:p>
        </p:txBody>
      </p:sp>
      <p:graphicFrame>
        <p:nvGraphicFramePr>
          <p:cNvPr id="4" name="Table 4">
            <a:extLst>
              <a:ext uri="{FF2B5EF4-FFF2-40B4-BE49-F238E27FC236}">
                <a16:creationId xmlns:a16="http://schemas.microsoft.com/office/drawing/2014/main" id="{A2FAA170-BD8D-48BE-AEAB-005ECD2BADC2}"/>
              </a:ext>
            </a:extLst>
          </p:cNvPr>
          <p:cNvGraphicFramePr>
            <a:graphicFrameLocks noGrp="1"/>
          </p:cNvGraphicFramePr>
          <p:nvPr>
            <p:extLst>
              <p:ext uri="{D42A27DB-BD31-4B8C-83A1-F6EECF244321}">
                <p14:modId xmlns:p14="http://schemas.microsoft.com/office/powerpoint/2010/main" val="1333304754"/>
              </p:ext>
            </p:extLst>
          </p:nvPr>
        </p:nvGraphicFramePr>
        <p:xfrm>
          <a:off x="34636" y="1422401"/>
          <a:ext cx="12122727" cy="1117600"/>
        </p:xfrm>
        <a:graphic>
          <a:graphicData uri="http://schemas.openxmlformats.org/drawingml/2006/table">
            <a:tbl>
              <a:tblPr firstRow="1" bandRow="1">
                <a:tableStyleId>{F5AB1C69-6EDB-4FF4-983F-18BD219EF322}</a:tableStyleId>
              </a:tblPr>
              <a:tblGrid>
                <a:gridCol w="3322526">
                  <a:extLst>
                    <a:ext uri="{9D8B030D-6E8A-4147-A177-3AD203B41FA5}">
                      <a16:colId xmlns:a16="http://schemas.microsoft.com/office/drawing/2014/main" val="1693705032"/>
                    </a:ext>
                  </a:extLst>
                </a:gridCol>
                <a:gridCol w="4310303">
                  <a:extLst>
                    <a:ext uri="{9D8B030D-6E8A-4147-A177-3AD203B41FA5}">
                      <a16:colId xmlns:a16="http://schemas.microsoft.com/office/drawing/2014/main" val="3387491733"/>
                    </a:ext>
                  </a:extLst>
                </a:gridCol>
                <a:gridCol w="4489898">
                  <a:extLst>
                    <a:ext uri="{9D8B030D-6E8A-4147-A177-3AD203B41FA5}">
                      <a16:colId xmlns:a16="http://schemas.microsoft.com/office/drawing/2014/main" val="2842687689"/>
                    </a:ext>
                  </a:extLst>
                </a:gridCol>
              </a:tblGrid>
              <a:tr h="558800">
                <a:tc>
                  <a:txBody>
                    <a:bodyPr/>
                    <a:lstStyle/>
                    <a:p>
                      <a:pPr algn="ctr"/>
                      <a:r>
                        <a:rPr lang="vi-VN" dirty="0">
                          <a:solidFill>
                            <a:srgbClr val="C00000"/>
                          </a:solidFill>
                          <a:latin typeface="+mj-lt"/>
                        </a:rPr>
                        <a:t>KHÁI NIỆM</a:t>
                      </a:r>
                      <a:endParaRPr lang="en-US" dirty="0">
                        <a:solidFill>
                          <a:srgbClr val="C00000"/>
                        </a:solidFill>
                        <a:latin typeface="+mj-lt"/>
                      </a:endParaRPr>
                    </a:p>
                  </a:txBody>
                  <a:tcPr/>
                </a:tc>
                <a:tc>
                  <a:txBody>
                    <a:bodyPr/>
                    <a:lstStyle/>
                    <a:p>
                      <a:pPr algn="ctr"/>
                      <a:r>
                        <a:rPr lang="vi-VN" dirty="0">
                          <a:solidFill>
                            <a:srgbClr val="C00000"/>
                          </a:solidFill>
                          <a:latin typeface="+mj-lt"/>
                        </a:rPr>
                        <a:t>NGUYÊN NHÂN</a:t>
                      </a:r>
                      <a:endParaRPr lang="en-US" dirty="0">
                        <a:solidFill>
                          <a:srgbClr val="C00000"/>
                        </a:solidFill>
                        <a:latin typeface="+mj-lt"/>
                      </a:endParaRPr>
                    </a:p>
                  </a:txBody>
                  <a:tcPr/>
                </a:tc>
                <a:tc>
                  <a:txBody>
                    <a:bodyPr/>
                    <a:lstStyle/>
                    <a:p>
                      <a:pPr algn="ctr"/>
                      <a:r>
                        <a:rPr lang="vi-VN" dirty="0">
                          <a:solidFill>
                            <a:srgbClr val="C00000"/>
                          </a:solidFill>
                          <a:latin typeface="+mj-lt"/>
                        </a:rPr>
                        <a:t>BIỂU HIỆN</a:t>
                      </a:r>
                      <a:endParaRPr lang="en-US" dirty="0">
                        <a:solidFill>
                          <a:srgbClr val="C00000"/>
                        </a:solidFill>
                        <a:latin typeface="+mj-lt"/>
                      </a:endParaRPr>
                    </a:p>
                  </a:txBody>
                  <a:tcPr/>
                </a:tc>
                <a:extLst>
                  <a:ext uri="{0D108BD9-81ED-4DB2-BD59-A6C34878D82A}">
                    <a16:rowId xmlns:a16="http://schemas.microsoft.com/office/drawing/2014/main" val="3532623869"/>
                  </a:ext>
                </a:extLst>
              </a:tr>
              <a:tr h="558800">
                <a:tc>
                  <a:txBody>
                    <a:bodyPr/>
                    <a:lstStyle/>
                    <a:p>
                      <a:endParaRPr lang="en-US"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3999681098"/>
                  </a:ext>
                </a:extLst>
              </a:tr>
            </a:tbl>
          </a:graphicData>
        </a:graphic>
      </p:graphicFrame>
      <p:graphicFrame>
        <p:nvGraphicFramePr>
          <p:cNvPr id="6" name="Table 6">
            <a:extLst>
              <a:ext uri="{FF2B5EF4-FFF2-40B4-BE49-F238E27FC236}">
                <a16:creationId xmlns:a16="http://schemas.microsoft.com/office/drawing/2014/main" id="{C4C83B27-08E4-423C-8761-B615594A8AF5}"/>
              </a:ext>
            </a:extLst>
          </p:cNvPr>
          <p:cNvGraphicFramePr>
            <a:graphicFrameLocks noGrp="1"/>
          </p:cNvGraphicFramePr>
          <p:nvPr>
            <p:extLst>
              <p:ext uri="{D42A27DB-BD31-4B8C-83A1-F6EECF244321}">
                <p14:modId xmlns:p14="http://schemas.microsoft.com/office/powerpoint/2010/main" val="644252119"/>
              </p:ext>
            </p:extLst>
          </p:nvPr>
        </p:nvGraphicFramePr>
        <p:xfrm>
          <a:off x="34635" y="3479444"/>
          <a:ext cx="12157366" cy="1193587"/>
        </p:xfrm>
        <a:graphic>
          <a:graphicData uri="http://schemas.openxmlformats.org/drawingml/2006/table">
            <a:tbl>
              <a:tblPr firstRow="1" bandRow="1">
                <a:tableStyleId>{F5AB1C69-6EDB-4FF4-983F-18BD219EF322}</a:tableStyleId>
              </a:tblPr>
              <a:tblGrid>
                <a:gridCol w="3944452">
                  <a:extLst>
                    <a:ext uri="{9D8B030D-6E8A-4147-A177-3AD203B41FA5}">
                      <a16:colId xmlns:a16="http://schemas.microsoft.com/office/drawing/2014/main" val="3892271567"/>
                    </a:ext>
                  </a:extLst>
                </a:gridCol>
                <a:gridCol w="4106457">
                  <a:extLst>
                    <a:ext uri="{9D8B030D-6E8A-4147-A177-3AD203B41FA5}">
                      <a16:colId xmlns:a16="http://schemas.microsoft.com/office/drawing/2014/main" val="1564450516"/>
                    </a:ext>
                  </a:extLst>
                </a:gridCol>
                <a:gridCol w="4106457">
                  <a:extLst>
                    <a:ext uri="{9D8B030D-6E8A-4147-A177-3AD203B41FA5}">
                      <a16:colId xmlns:a16="http://schemas.microsoft.com/office/drawing/2014/main" val="318275018"/>
                    </a:ext>
                  </a:extLst>
                </a:gridCol>
              </a:tblGrid>
              <a:tr h="599333">
                <a:tc>
                  <a:txBody>
                    <a:bodyPr/>
                    <a:lstStyle/>
                    <a:p>
                      <a:pPr algn="ctr"/>
                      <a:r>
                        <a:rPr lang="vi-VN" dirty="0">
                          <a:solidFill>
                            <a:srgbClr val="C00000"/>
                          </a:solidFill>
                          <a:latin typeface="+mj-lt"/>
                        </a:rPr>
                        <a:t>KHÁI NIỆM</a:t>
                      </a:r>
                      <a:endParaRPr lang="en-US" dirty="0">
                        <a:solidFill>
                          <a:srgbClr val="C00000"/>
                        </a:solidFill>
                        <a:latin typeface="+mj-lt"/>
                      </a:endParaRPr>
                    </a:p>
                  </a:txBody>
                  <a:tcPr/>
                </a:tc>
                <a:tc>
                  <a:txBody>
                    <a:bodyPr/>
                    <a:lstStyle/>
                    <a:p>
                      <a:pPr algn="ctr"/>
                      <a:r>
                        <a:rPr lang="vi-VN" dirty="0">
                          <a:solidFill>
                            <a:srgbClr val="C00000"/>
                          </a:solidFill>
                          <a:latin typeface="+mj-lt"/>
                        </a:rPr>
                        <a:t>NGUYÊN NHÂN</a:t>
                      </a:r>
                      <a:endParaRPr lang="en-US" dirty="0">
                        <a:solidFill>
                          <a:srgbClr val="C00000"/>
                        </a:solidFill>
                        <a:latin typeface="+mj-lt"/>
                      </a:endParaRPr>
                    </a:p>
                  </a:txBody>
                  <a:tcPr/>
                </a:tc>
                <a:tc>
                  <a:txBody>
                    <a:bodyPr/>
                    <a:lstStyle/>
                    <a:p>
                      <a:pPr algn="ctr"/>
                      <a:r>
                        <a:rPr lang="vi-VN" dirty="0">
                          <a:solidFill>
                            <a:srgbClr val="C00000"/>
                          </a:solidFill>
                          <a:latin typeface="+mj-lt"/>
                        </a:rPr>
                        <a:t>BIỂU HIỆN</a:t>
                      </a:r>
                      <a:endParaRPr lang="en-US" dirty="0">
                        <a:solidFill>
                          <a:srgbClr val="C00000"/>
                        </a:solidFill>
                        <a:latin typeface="+mj-lt"/>
                      </a:endParaRPr>
                    </a:p>
                  </a:txBody>
                  <a:tcPr/>
                </a:tc>
                <a:extLst>
                  <a:ext uri="{0D108BD9-81ED-4DB2-BD59-A6C34878D82A}">
                    <a16:rowId xmlns:a16="http://schemas.microsoft.com/office/drawing/2014/main" val="3597202493"/>
                  </a:ext>
                </a:extLst>
              </a:tr>
              <a:tr h="59425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15062558"/>
                  </a:ext>
                </a:extLst>
              </a:tr>
            </a:tbl>
          </a:graphicData>
        </a:graphic>
      </p:graphicFrame>
      <p:sp>
        <p:nvSpPr>
          <p:cNvPr id="5" name="Rectangle 4">
            <a:extLst>
              <a:ext uri="{FF2B5EF4-FFF2-40B4-BE49-F238E27FC236}">
                <a16:creationId xmlns:a16="http://schemas.microsoft.com/office/drawing/2014/main" id="{B4E2D486-8F7F-41E3-8C4B-C149FA35AA2D}"/>
              </a:ext>
            </a:extLst>
          </p:cNvPr>
          <p:cNvSpPr/>
          <p:nvPr/>
        </p:nvSpPr>
        <p:spPr>
          <a:xfrm>
            <a:off x="228600" y="4728888"/>
            <a:ext cx="6096000" cy="523220"/>
          </a:xfrm>
          <a:prstGeom prst="rect">
            <a:avLst/>
          </a:prstGeom>
        </p:spPr>
        <p:txBody>
          <a:bodyPr>
            <a:spAutoFit/>
          </a:bodyPr>
          <a:lstStyle/>
          <a:p>
            <a:r>
              <a:rPr lang="vi-VN" sz="2800" dirty="0">
                <a:solidFill>
                  <a:srgbClr val="0000CC"/>
                </a:solidFill>
                <a:latin typeface="+mj-lt"/>
              </a:rPr>
              <a:t>NHÓM 5,6: TÌM HIỂU DÒNG BIỂN</a:t>
            </a:r>
            <a:endParaRPr lang="vi-VN" dirty="0"/>
          </a:p>
        </p:txBody>
      </p:sp>
      <p:graphicFrame>
        <p:nvGraphicFramePr>
          <p:cNvPr id="10" name="Table 8">
            <a:extLst>
              <a:ext uri="{FF2B5EF4-FFF2-40B4-BE49-F238E27FC236}">
                <a16:creationId xmlns:a16="http://schemas.microsoft.com/office/drawing/2014/main" id="{F68F3D40-40CB-4EC8-BCA0-0B4A76BB9D0C}"/>
              </a:ext>
            </a:extLst>
          </p:cNvPr>
          <p:cNvGraphicFramePr>
            <a:graphicFrameLocks noGrp="1"/>
          </p:cNvGraphicFramePr>
          <p:nvPr>
            <p:extLst>
              <p:ext uri="{D42A27DB-BD31-4B8C-83A1-F6EECF244321}">
                <p14:modId xmlns:p14="http://schemas.microsoft.com/office/powerpoint/2010/main" val="1068909488"/>
              </p:ext>
            </p:extLst>
          </p:nvPr>
        </p:nvGraphicFramePr>
        <p:xfrm>
          <a:off x="-2" y="5411642"/>
          <a:ext cx="12192002" cy="1446358"/>
        </p:xfrm>
        <a:graphic>
          <a:graphicData uri="http://schemas.openxmlformats.org/drawingml/2006/table">
            <a:tbl>
              <a:tblPr firstRow="1" bandRow="1">
                <a:tableStyleId>{F5AB1C69-6EDB-4FF4-983F-18BD219EF322}</a:tableStyleId>
              </a:tblPr>
              <a:tblGrid>
                <a:gridCol w="1692947">
                  <a:extLst>
                    <a:ext uri="{9D8B030D-6E8A-4147-A177-3AD203B41FA5}">
                      <a16:colId xmlns:a16="http://schemas.microsoft.com/office/drawing/2014/main" val="987963013"/>
                    </a:ext>
                  </a:extLst>
                </a:gridCol>
                <a:gridCol w="2222428">
                  <a:extLst>
                    <a:ext uri="{9D8B030D-6E8A-4147-A177-3AD203B41FA5}">
                      <a16:colId xmlns:a16="http://schemas.microsoft.com/office/drawing/2014/main" val="1260542850"/>
                    </a:ext>
                  </a:extLst>
                </a:gridCol>
                <a:gridCol w="1762616">
                  <a:extLst>
                    <a:ext uri="{9D8B030D-6E8A-4147-A177-3AD203B41FA5}">
                      <a16:colId xmlns:a16="http://schemas.microsoft.com/office/drawing/2014/main" val="626293630"/>
                    </a:ext>
                  </a:extLst>
                </a:gridCol>
                <a:gridCol w="3780919">
                  <a:extLst>
                    <a:ext uri="{9D8B030D-6E8A-4147-A177-3AD203B41FA5}">
                      <a16:colId xmlns:a16="http://schemas.microsoft.com/office/drawing/2014/main" val="2664653354"/>
                    </a:ext>
                  </a:extLst>
                </a:gridCol>
                <a:gridCol w="2733092">
                  <a:extLst>
                    <a:ext uri="{9D8B030D-6E8A-4147-A177-3AD203B41FA5}">
                      <a16:colId xmlns:a16="http://schemas.microsoft.com/office/drawing/2014/main" val="4050431596"/>
                    </a:ext>
                  </a:extLst>
                </a:gridCol>
              </a:tblGrid>
              <a:tr h="752106">
                <a:tc>
                  <a:txBody>
                    <a:bodyPr/>
                    <a:lstStyle/>
                    <a:p>
                      <a:r>
                        <a:rPr lang="vi-VN" sz="2000" dirty="0">
                          <a:solidFill>
                            <a:srgbClr val="C00000"/>
                          </a:solidFill>
                          <a:latin typeface="+mj-lt"/>
                        </a:rPr>
                        <a:t>KHÁI NIỆM</a:t>
                      </a:r>
                      <a:endParaRPr lang="en-US" sz="2000" dirty="0">
                        <a:solidFill>
                          <a:srgbClr val="C00000"/>
                        </a:solidFill>
                        <a:latin typeface="+mj-lt"/>
                      </a:endParaRPr>
                    </a:p>
                  </a:txBody>
                  <a:tcPr/>
                </a:tc>
                <a:tc>
                  <a:txBody>
                    <a:bodyPr/>
                    <a:lstStyle/>
                    <a:p>
                      <a:r>
                        <a:rPr lang="vi-VN" sz="2000" dirty="0">
                          <a:solidFill>
                            <a:srgbClr val="C00000"/>
                          </a:solidFill>
                          <a:latin typeface="+mj-lt"/>
                        </a:rPr>
                        <a:t>NGUYÊN NHÂN</a:t>
                      </a:r>
                      <a:endParaRPr lang="en-US" sz="2000" dirty="0">
                        <a:solidFill>
                          <a:srgbClr val="C00000"/>
                        </a:solidFill>
                        <a:latin typeface="+mj-lt"/>
                      </a:endParaRPr>
                    </a:p>
                  </a:txBody>
                  <a:tcPr/>
                </a:tc>
                <a:tc>
                  <a:txBody>
                    <a:bodyPr/>
                    <a:lstStyle/>
                    <a:p>
                      <a:r>
                        <a:rPr lang="vi-VN" sz="2000" dirty="0">
                          <a:solidFill>
                            <a:srgbClr val="C00000"/>
                          </a:solidFill>
                          <a:latin typeface="+mj-lt"/>
                        </a:rPr>
                        <a:t>PHÂN LOẠI</a:t>
                      </a:r>
                      <a:endParaRPr lang="en-US" sz="2000" dirty="0">
                        <a:solidFill>
                          <a:srgbClr val="C00000"/>
                        </a:solidFill>
                        <a:latin typeface="+mj-lt"/>
                      </a:endParaRPr>
                    </a:p>
                  </a:txBody>
                  <a:tcPr/>
                </a:tc>
                <a:tc>
                  <a:txBody>
                    <a:bodyPr/>
                    <a:lstStyle/>
                    <a:p>
                      <a:r>
                        <a:rPr lang="vi-VN" sz="2000" dirty="0">
                          <a:solidFill>
                            <a:srgbClr val="C00000"/>
                          </a:solidFill>
                          <a:latin typeface="+mj-lt"/>
                        </a:rPr>
                        <a:t>NGUỒN GỐC XUẤT PHÁT</a:t>
                      </a:r>
                      <a:endParaRPr lang="en-US" sz="2000" dirty="0">
                        <a:solidFill>
                          <a:srgbClr val="C00000"/>
                        </a:solidFill>
                        <a:latin typeface="+mj-lt"/>
                      </a:endParaRPr>
                    </a:p>
                  </a:txBody>
                  <a:tcPr/>
                </a:tc>
                <a:tc>
                  <a:txBody>
                    <a:bodyPr/>
                    <a:lstStyle/>
                    <a:p>
                      <a:r>
                        <a:rPr lang="vi-VN" sz="2000" dirty="0">
                          <a:solidFill>
                            <a:srgbClr val="C00000"/>
                          </a:solidFill>
                          <a:latin typeface="+mj-lt"/>
                        </a:rPr>
                        <a:t>HƯỚNG DI CHUYỂN</a:t>
                      </a:r>
                      <a:endParaRPr lang="en-US" sz="2000" dirty="0">
                        <a:solidFill>
                          <a:srgbClr val="C00000"/>
                        </a:solidFill>
                        <a:latin typeface="+mj-lt"/>
                      </a:endParaRPr>
                    </a:p>
                  </a:txBody>
                  <a:tcPr/>
                </a:tc>
                <a:extLst>
                  <a:ext uri="{0D108BD9-81ED-4DB2-BD59-A6C34878D82A}">
                    <a16:rowId xmlns:a16="http://schemas.microsoft.com/office/drawing/2014/main" val="2964978551"/>
                  </a:ext>
                </a:extLst>
              </a:tr>
              <a:tr h="694252">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41215611"/>
                  </a:ext>
                </a:extLst>
              </a:tr>
            </a:tbl>
          </a:graphicData>
        </a:graphic>
      </p:graphicFrame>
    </p:spTree>
    <p:extLst>
      <p:ext uri="{BB962C8B-B14F-4D97-AF65-F5344CB8AC3E}">
        <p14:creationId xmlns:p14="http://schemas.microsoft.com/office/powerpoint/2010/main" val="1850510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816" y="3276600"/>
            <a:ext cx="9372600" cy="1143000"/>
          </a:xfrm>
        </p:spPr>
        <p:txBody>
          <a:bodyPr>
            <a:normAutofit/>
          </a:bodyPr>
          <a:lstStyle/>
          <a:p>
            <a:r>
              <a:rPr lang="en-US" b="1" dirty="0">
                <a:solidFill>
                  <a:srgbClr val="C00000"/>
                </a:solidFill>
                <a:latin typeface="Times New Roman" panose="02020603050405020304" pitchFamily="18" charset="0"/>
                <a:cs typeface="Times New Roman" panose="02020603050405020304" pitchFamily="18" charset="0"/>
              </a:rPr>
              <a:t> </a:t>
            </a:r>
            <a:r>
              <a:rPr lang="en-US" sz="4800" b="1" dirty="0">
                <a:solidFill>
                  <a:srgbClr val="C00000"/>
                </a:solidFill>
                <a:latin typeface="Times New Roman" panose="02020603050405020304" pitchFamily="18" charset="0"/>
                <a:cs typeface="Times New Roman" panose="02020603050405020304" pitchFamily="18" charset="0"/>
              </a:rPr>
              <a:t>BÁO CÁO SẢN PHẨM NHÓM</a:t>
            </a:r>
          </a:p>
        </p:txBody>
      </p:sp>
      <p:sp>
        <p:nvSpPr>
          <p:cNvPr id="4" name="Rectangle 3"/>
          <p:cNvSpPr/>
          <p:nvPr/>
        </p:nvSpPr>
        <p:spPr>
          <a:xfrm>
            <a:off x="76200" y="1143000"/>
            <a:ext cx="11963400" cy="846386"/>
          </a:xfrm>
          <a:prstGeom prst="rect">
            <a:avLst/>
          </a:prstGeom>
        </p:spPr>
        <p:txBody>
          <a:bodyPr wrap="square">
            <a:spAutoFit/>
          </a:bodyPr>
          <a:lstStyle/>
          <a:p>
            <a:pPr algn="ctr"/>
            <a:r>
              <a:rPr lang="vi-VN" sz="4800" b="1" dirty="0">
                <a:solidFill>
                  <a:srgbClr val="0000FF"/>
                </a:solidFill>
                <a:latin typeface="Times New Roman" panose="02020603050405020304" pitchFamily="18" charset="0"/>
              </a:rPr>
              <a:t>TIẾT 27. NƯỚC BIỂN VÀ ĐẠI DƯƠNG</a:t>
            </a:r>
            <a:endParaRPr lang="en-US" altLang="en-US" sz="4800" b="1"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321490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43000"/>
            <a:ext cx="11811000" cy="5105400"/>
          </a:xfrm>
        </p:spPr>
        <p:txBody>
          <a:bodyPr>
            <a:normAutofit/>
          </a:bodyPr>
          <a:lstStyle/>
          <a:p>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220414"/>
            <a:ext cx="11963400" cy="846386"/>
          </a:xfrm>
          <a:prstGeom prst="rect">
            <a:avLst/>
          </a:prstGeom>
        </p:spPr>
        <p:txBody>
          <a:bodyPr wrap="square">
            <a:spAutoFit/>
          </a:bodyPr>
          <a:lstStyle/>
          <a:p>
            <a:pPr algn="ctr"/>
            <a:r>
              <a:rPr lang="vi-VN" altLang="en-US" sz="4800" b="1" dirty="0">
                <a:solidFill>
                  <a:srgbClr val="0000CC"/>
                </a:solidFill>
                <a:latin typeface="Times New Roman" panose="02020603050405020304" pitchFamily="18" charset="0"/>
              </a:rPr>
              <a:t>II. SÓNG BIỂN</a:t>
            </a:r>
            <a:endParaRPr lang="en-US" altLang="en-US" sz="4800" b="1" dirty="0">
              <a:solidFill>
                <a:srgbClr val="0000CC"/>
              </a:solidFill>
              <a:latin typeface="Times New Roman" panose="02020603050405020304" pitchFamily="18" charset="0"/>
            </a:endParaRPr>
          </a:p>
        </p:txBody>
      </p:sp>
      <p:pic>
        <p:nvPicPr>
          <p:cNvPr id="5" name="Picture 4">
            <a:extLst>
              <a:ext uri="{FF2B5EF4-FFF2-40B4-BE49-F238E27FC236}">
                <a16:creationId xmlns:a16="http://schemas.microsoft.com/office/drawing/2014/main" id="{3C2407DA-85BB-447B-853E-CA70D1A52285}"/>
              </a:ext>
            </a:extLst>
          </p:cNvPr>
          <p:cNvPicPr>
            <a:picLocks noChangeAspect="1"/>
          </p:cNvPicPr>
          <p:nvPr/>
        </p:nvPicPr>
        <p:blipFill>
          <a:blip r:embed="rId2"/>
          <a:stretch>
            <a:fillRect/>
          </a:stretch>
        </p:blipFill>
        <p:spPr>
          <a:xfrm>
            <a:off x="0" y="1143000"/>
            <a:ext cx="12192000" cy="5715000"/>
          </a:xfrm>
          <a:prstGeom prst="rect">
            <a:avLst/>
          </a:prstGeom>
        </p:spPr>
      </p:pic>
      <p:grpSp>
        <p:nvGrpSpPr>
          <p:cNvPr id="6" name="Group 5">
            <a:extLst>
              <a:ext uri="{FF2B5EF4-FFF2-40B4-BE49-F238E27FC236}">
                <a16:creationId xmlns:a16="http://schemas.microsoft.com/office/drawing/2014/main" id="{697B4419-F9A6-4FF8-9030-B04E1F81A661}"/>
              </a:ext>
            </a:extLst>
          </p:cNvPr>
          <p:cNvGrpSpPr/>
          <p:nvPr/>
        </p:nvGrpSpPr>
        <p:grpSpPr>
          <a:xfrm>
            <a:off x="304800" y="174567"/>
            <a:ext cx="2514600" cy="956176"/>
            <a:chOff x="5507432" y="3371212"/>
            <a:chExt cx="3674668" cy="2135786"/>
          </a:xfrm>
        </p:grpSpPr>
        <p:grpSp>
          <p:nvGrpSpPr>
            <p:cNvPr id="7" name="组合 1483">
              <a:extLst>
                <a:ext uri="{FF2B5EF4-FFF2-40B4-BE49-F238E27FC236}">
                  <a16:creationId xmlns:a16="http://schemas.microsoft.com/office/drawing/2014/main" id="{0113E877-6457-420C-9458-4F8B8DB401E2}"/>
                </a:ext>
              </a:extLst>
            </p:cNvPr>
            <p:cNvGrpSpPr/>
            <p:nvPr/>
          </p:nvGrpSpPr>
          <p:grpSpPr>
            <a:xfrm>
              <a:off x="5507432" y="3371212"/>
              <a:ext cx="3674668" cy="1857615"/>
              <a:chOff x="28079" y="1041053"/>
              <a:chExt cx="7035801" cy="4572000"/>
            </a:xfrm>
          </p:grpSpPr>
          <p:sp>
            <p:nvSpPr>
              <p:cNvPr id="9" name="Freeform 422">
                <a:extLst>
                  <a:ext uri="{FF2B5EF4-FFF2-40B4-BE49-F238E27FC236}">
                    <a16:creationId xmlns:a16="http://schemas.microsoft.com/office/drawing/2014/main" id="{266687D5-285B-4064-A840-155653925C4C}"/>
                  </a:ext>
                </a:extLst>
              </p:cNvPr>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Freeform 423">
                <a:extLst>
                  <a:ext uri="{FF2B5EF4-FFF2-40B4-BE49-F238E27FC236}">
                    <a16:creationId xmlns:a16="http://schemas.microsoft.com/office/drawing/2014/main" id="{2CAA8225-CC88-456B-A041-32F20A61CA68}"/>
                  </a:ext>
                </a:extLst>
              </p:cNvPr>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8" name="TextBox 7">
              <a:extLst>
                <a:ext uri="{FF2B5EF4-FFF2-40B4-BE49-F238E27FC236}">
                  <a16:creationId xmlns:a16="http://schemas.microsoft.com/office/drawing/2014/main" id="{7B20CC67-08B7-4C66-B081-A0D0B2B25A1C}"/>
                </a:ext>
              </a:extLst>
            </p:cNvPr>
            <p:cNvSpPr txBox="1"/>
            <p:nvPr/>
          </p:nvSpPr>
          <p:spPr>
            <a:xfrm>
              <a:off x="5809663" y="3526756"/>
              <a:ext cx="3292841" cy="1980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kiến</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thức</a:t>
              </a:r>
              <a:endPar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94746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304800" y="367253"/>
            <a:ext cx="2514600" cy="763489"/>
            <a:chOff x="5507432" y="3371212"/>
            <a:chExt cx="3674668" cy="2135786"/>
          </a:xfrm>
        </p:grpSpPr>
        <p:grpSp>
          <p:nvGrpSpPr>
            <p:cNvPr id="52" name="组合 1483"/>
            <p:cNvGrpSpPr/>
            <p:nvPr/>
          </p:nvGrpSpPr>
          <p:grpSpPr>
            <a:xfrm>
              <a:off x="5507432" y="3371212"/>
              <a:ext cx="3674668" cy="1857615"/>
              <a:chOff x="28079" y="1041053"/>
              <a:chExt cx="7035801" cy="4572000"/>
            </a:xfrm>
          </p:grpSpPr>
          <p:sp>
            <p:nvSpPr>
              <p:cNvPr id="5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6"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54" name="TextBox 53"/>
            <p:cNvSpPr txBox="1"/>
            <p:nvPr/>
          </p:nvSpPr>
          <p:spPr>
            <a:xfrm>
              <a:off x="5809663" y="3526756"/>
              <a:ext cx="3292841" cy="1980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kiến</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thức</a:t>
              </a:r>
              <a:endPar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44" name="TextBox 2">
            <a:extLst>
              <a:ext uri="{FF2B5EF4-FFF2-40B4-BE49-F238E27FC236}">
                <a16:creationId xmlns:a16="http://schemas.microsoft.com/office/drawing/2014/main" id="{A43808DB-B581-46A1-899C-3A0817BF28C1}"/>
              </a:ext>
            </a:extLst>
          </p:cNvPr>
          <p:cNvSpPr txBox="1"/>
          <p:nvPr/>
        </p:nvSpPr>
        <p:spPr>
          <a:xfrm>
            <a:off x="3048000" y="192024"/>
            <a:ext cx="6096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III. THỦY TRIỀU</a:t>
            </a:r>
          </a:p>
        </p:txBody>
      </p:sp>
      <p:pic>
        <p:nvPicPr>
          <p:cNvPr id="19" name="Picture 18" descr="E:\ôn đại học và HSG\Tài nguyên Địa lí\Tài liệu tham khảo trên internet\Tổng hợp\Số liệu thống kê+tranh ảnh+video\Hình ảnh+bảng biểu-SGK 10\11.1.jpg"/>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12192000" cy="541020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161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2688</TotalTime>
  <Words>1003</Words>
  <Application>Microsoft Office PowerPoint</Application>
  <PresentationFormat>Widescreen</PresentationFormat>
  <Paragraphs>141</Paragraphs>
  <Slides>23</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等线</vt:lpstr>
      <vt:lpstr>Arial</vt:lpstr>
      <vt:lpstr>Calibri</vt:lpstr>
      <vt:lpstr>Times New Roman</vt:lpstr>
      <vt:lpstr>Office Theme</vt:lpstr>
      <vt:lpstr>PowerPoint Presentation</vt:lpstr>
      <vt:lpstr>PowerPoint Presentation</vt:lpstr>
      <vt:lpstr>   TIẾT 27. NƯỚC BIỂN VÀ ĐẠI DƯƠNG  </vt:lpstr>
      <vt:lpstr>PowerPoint Presentation</vt:lpstr>
      <vt:lpstr>NHIỆM VỤ THẢO LUẬN NHÓM</vt:lpstr>
      <vt:lpstr>PHIẾU HỌC TẬP  </vt:lpstr>
      <vt:lpstr> BÁO CÁO SẢN PHẨM NHÓM</vt:lpstr>
      <vt:lpstr>PowerPoint Presentation</vt:lpstr>
      <vt:lpstr>PowerPoint Presentation</vt:lpstr>
      <vt:lpstr>IV. DÒNG BIỂN</vt:lpstr>
      <vt:lpstr>THÔNG TIN PHẢN HỒI PHIẾU HỌC TẬP</vt:lpstr>
      <vt:lpstr>PHIẾU HỌC TẬP  </vt:lpstr>
      <vt:lpstr>PowerPoint Presentation</vt:lpstr>
      <vt:lpstr>PowerPoint Presentation</vt:lpstr>
      <vt:lpstr>PowerPoint Presentation</vt:lpstr>
      <vt:lpstr>PowerPoint Presentation</vt:lpstr>
      <vt:lpstr>PowerPoint Presentation</vt:lpstr>
      <vt:lpstr>PowerPoint Presentation</vt:lpstr>
      <vt:lpstr>4.VẬN DỤNG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thongtincn07</dc:creator>
  <cp:lastModifiedBy>Hồng Lưu</cp:lastModifiedBy>
  <cp:revision>382</cp:revision>
  <dcterms:created xsi:type="dcterms:W3CDTF">2006-08-16T00:00:00Z</dcterms:created>
  <dcterms:modified xsi:type="dcterms:W3CDTF">2025-03-27T03:49:42Z</dcterms:modified>
</cp:coreProperties>
</file>