
<file path=[Content_Types].xml><?xml version="1.0" encoding="utf-8"?>
<Types xmlns="http://schemas.openxmlformats.org/package/2006/content-types">
  <Default Extension="fntdata" ContentType="application/x-fontdata"/>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56"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9" r:id="rId51"/>
    <p:sldId id="310" r:id="rId52"/>
    <p:sldId id="316" r:id="rId53"/>
    <p:sldId id="317" r:id="rId54"/>
    <p:sldId id="318" r:id="rId55"/>
    <p:sldId id="319" r:id="rId56"/>
  </p:sldIdLst>
  <p:sldSz cx="18288000" cy="10287000"/>
  <p:notesSz cx="6858000" cy="9144000"/>
  <p:embeddedFontLst>
    <p:embeddedFont>
      <p:font typeface="Arimo Bold" panose="020B0704020202020204" pitchFamily="34" charset="0"/>
      <p:regular r:id="rId57"/>
      <p:bold r:id="rId58"/>
    </p:embeddedFont>
    <p:embeddedFont>
      <p:font typeface="Balsamiq Sans" panose="02000603000000000000" pitchFamily="2" charset="77"/>
      <p:regular r:id="rId59"/>
    </p:embeddedFont>
    <p:embeddedFont>
      <p:font typeface="Balsamiq Sans Bold" panose="02000603000000000000" pitchFamily="2" charset="77"/>
      <p:regular r:id="rId60"/>
      <p:bold r:id="rId61"/>
    </p:embeddedFont>
    <p:embeddedFont>
      <p:font typeface="Calibri" panose="020F0502020204030204" pitchFamily="34" charset="0"/>
      <p:regular r:id="rId62"/>
      <p:bold r:id="rId63"/>
      <p:italic r:id="rId64"/>
      <p:boldItalic r:id="rId65"/>
    </p:embeddedFont>
    <p:embeddedFont>
      <p:font typeface="Clear Sans Bold" panose="020B0803030202020304" pitchFamily="34" charset="0"/>
      <p:regular r:id="rId66"/>
      <p:bold r:id="rId67"/>
    </p:embeddedFont>
    <p:embeddedFont>
      <p:font typeface="Pagkaki" pitchFamily="2" charset="77"/>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13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48" autoAdjust="0"/>
  </p:normalViewPr>
  <p:slideViewPr>
    <p:cSldViewPr>
      <p:cViewPr varScale="1">
        <p:scale>
          <a:sx n="71" d="100"/>
          <a:sy n="71" d="100"/>
        </p:scale>
        <p:origin x="76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8.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sv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audio" Target="../media/media5.mp3"/><Relationship Id="rId16" Type="http://schemas.openxmlformats.org/officeDocument/2006/relationships/image" Target="../media/image34.png"/><Relationship Id="rId1" Type="http://schemas.microsoft.com/office/2007/relationships/media" Target="../media/media5.mp3"/><Relationship Id="rId6" Type="http://schemas.openxmlformats.org/officeDocument/2006/relationships/image" Target="../media/image5.png"/><Relationship Id="rId11" Type="http://schemas.openxmlformats.org/officeDocument/2006/relationships/image" Target="../media/image29.svg"/><Relationship Id="rId5" Type="http://schemas.openxmlformats.org/officeDocument/2006/relationships/image" Target="../media/image27.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8.sv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7.svg"/><Relationship Id="rId7" Type="http://schemas.openxmlformats.org/officeDocument/2006/relationships/image" Target="../media/image8.svg"/><Relationship Id="rId12" Type="http://schemas.openxmlformats.org/officeDocument/2006/relationships/image" Target="../media/image32.png"/><Relationship Id="rId2" Type="http://schemas.openxmlformats.org/officeDocument/2006/relationships/image" Target="../media/image26.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1.svg"/><Relationship Id="rId5" Type="http://schemas.openxmlformats.org/officeDocument/2006/relationships/image" Target="../media/image6.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29.sv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svg"/><Relationship Id="rId18" Type="http://schemas.openxmlformats.org/officeDocument/2006/relationships/image" Target="../media/image22.png"/><Relationship Id="rId26" Type="http://schemas.openxmlformats.org/officeDocument/2006/relationships/image" Target="../media/image11.png"/><Relationship Id="rId3" Type="http://schemas.openxmlformats.org/officeDocument/2006/relationships/image" Target="../media/image27.svg"/><Relationship Id="rId21" Type="http://schemas.openxmlformats.org/officeDocument/2006/relationships/image" Target="../media/image25.svg"/><Relationship Id="rId7" Type="http://schemas.openxmlformats.org/officeDocument/2006/relationships/image" Target="../media/image4.svg"/><Relationship Id="rId12" Type="http://schemas.openxmlformats.org/officeDocument/2006/relationships/image" Target="../media/image7.png"/><Relationship Id="rId17" Type="http://schemas.openxmlformats.org/officeDocument/2006/relationships/image" Target="../media/image49.svg"/><Relationship Id="rId25" Type="http://schemas.openxmlformats.org/officeDocument/2006/relationships/image" Target="../media/image51.svg"/><Relationship Id="rId2" Type="http://schemas.openxmlformats.org/officeDocument/2006/relationships/image" Target="../media/image26.png"/><Relationship Id="rId16" Type="http://schemas.openxmlformats.org/officeDocument/2006/relationships/image" Target="../media/image48.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4.svg"/><Relationship Id="rId24" Type="http://schemas.openxmlformats.org/officeDocument/2006/relationships/image" Target="../media/image50.png"/><Relationship Id="rId5" Type="http://schemas.openxmlformats.org/officeDocument/2006/relationships/image" Target="../media/image2.svg"/><Relationship Id="rId15" Type="http://schemas.openxmlformats.org/officeDocument/2006/relationships/image" Target="../media/image20.svg"/><Relationship Id="rId23" Type="http://schemas.openxmlformats.org/officeDocument/2006/relationships/image" Target="../media/image10.svg"/><Relationship Id="rId10" Type="http://schemas.openxmlformats.org/officeDocument/2006/relationships/image" Target="../media/image13.png"/><Relationship Id="rId19"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9.png"/><Relationship Id="rId22" Type="http://schemas.openxmlformats.org/officeDocument/2006/relationships/image" Target="../media/image9.png"/><Relationship Id="rId27" Type="http://schemas.openxmlformats.org/officeDocument/2006/relationships/image" Target="../media/image12.sv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0.svg"/><Relationship Id="rId18" Type="http://schemas.openxmlformats.org/officeDocument/2006/relationships/image" Target="../media/image5.png"/><Relationship Id="rId3" Type="http://schemas.openxmlformats.org/officeDocument/2006/relationships/image" Target="../media/image27.svg"/><Relationship Id="rId21" Type="http://schemas.openxmlformats.org/officeDocument/2006/relationships/image" Target="../media/image8.svg"/><Relationship Id="rId7" Type="http://schemas.openxmlformats.org/officeDocument/2006/relationships/image" Target="../media/image4.svg"/><Relationship Id="rId12" Type="http://schemas.openxmlformats.org/officeDocument/2006/relationships/image" Target="../media/image19.png"/><Relationship Id="rId17" Type="http://schemas.openxmlformats.org/officeDocument/2006/relationships/image" Target="../media/image29.svg"/><Relationship Id="rId2" Type="http://schemas.openxmlformats.org/officeDocument/2006/relationships/image" Target="../media/image26.png"/><Relationship Id="rId16" Type="http://schemas.openxmlformats.org/officeDocument/2006/relationships/image" Target="../media/image28.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4.svg"/><Relationship Id="rId5" Type="http://schemas.openxmlformats.org/officeDocument/2006/relationships/image" Target="../media/image53.svg"/><Relationship Id="rId15" Type="http://schemas.openxmlformats.org/officeDocument/2006/relationships/image" Target="../media/image55.svg"/><Relationship Id="rId10" Type="http://schemas.openxmlformats.org/officeDocument/2006/relationships/image" Target="../media/image13.png"/><Relationship Id="rId19" Type="http://schemas.openxmlformats.org/officeDocument/2006/relationships/image" Target="../media/image6.svg"/><Relationship Id="rId4" Type="http://schemas.openxmlformats.org/officeDocument/2006/relationships/image" Target="../media/image52.png"/><Relationship Id="rId9" Type="http://schemas.openxmlformats.org/officeDocument/2006/relationships/image" Target="../media/image23.svg"/><Relationship Id="rId1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png"/><Relationship Id="rId3" Type="http://schemas.openxmlformats.org/officeDocument/2006/relationships/image" Target="../media/image27.svg"/><Relationship Id="rId7" Type="http://schemas.openxmlformats.org/officeDocument/2006/relationships/image" Target="../media/image57.svg"/><Relationship Id="rId12" Type="http://schemas.openxmlformats.org/officeDocument/2006/relationships/image" Target="../media/image6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8.svg"/><Relationship Id="rId5" Type="http://schemas.openxmlformats.org/officeDocument/2006/relationships/image" Target="../media/image31.svg"/><Relationship Id="rId10"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27.svg"/><Relationship Id="rId7" Type="http://schemas.openxmlformats.org/officeDocument/2006/relationships/image" Target="../media/image63.svg"/><Relationship Id="rId12" Type="http://schemas.openxmlformats.org/officeDocument/2006/relationships/image" Target="../media/image68.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2.svg"/><Relationship Id="rId15" Type="http://schemas.openxmlformats.org/officeDocument/2006/relationships/image" Target="../media/image71.png"/><Relationship Id="rId10" Type="http://schemas.openxmlformats.org/officeDocument/2006/relationships/image" Target="../media/image66.svg"/><Relationship Id="rId4" Type="http://schemas.openxmlformats.org/officeDocument/2006/relationships/image" Target="../media/image1.png"/><Relationship Id="rId9" Type="http://schemas.openxmlformats.org/officeDocument/2006/relationships/image" Target="../media/image65.png"/><Relationship Id="rId14" Type="http://schemas.openxmlformats.org/officeDocument/2006/relationships/image" Target="../media/image70.svg"/></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66.svg"/><Relationship Id="rId1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2.svg"/><Relationship Id="rId12" Type="http://schemas.openxmlformats.org/officeDocument/2006/relationships/image" Target="../media/image65.png"/><Relationship Id="rId17" Type="http://schemas.openxmlformats.org/officeDocument/2006/relationships/image" Target="../media/image70.svg"/><Relationship Id="rId2" Type="http://schemas.openxmlformats.org/officeDocument/2006/relationships/audio" Target="../media/media6.mp3"/><Relationship Id="rId16" Type="http://schemas.openxmlformats.org/officeDocument/2006/relationships/image" Target="../media/image69.png"/><Relationship Id="rId1" Type="http://schemas.microsoft.com/office/2007/relationships/media" Target="../media/media6.mp3"/><Relationship Id="rId6" Type="http://schemas.openxmlformats.org/officeDocument/2006/relationships/image" Target="../media/image1.png"/><Relationship Id="rId11" Type="http://schemas.openxmlformats.org/officeDocument/2006/relationships/image" Target="../media/image64.png"/><Relationship Id="rId5" Type="http://schemas.openxmlformats.org/officeDocument/2006/relationships/image" Target="../media/image27.svg"/><Relationship Id="rId15" Type="http://schemas.openxmlformats.org/officeDocument/2006/relationships/image" Target="../media/image68.svg"/><Relationship Id="rId10" Type="http://schemas.openxmlformats.org/officeDocument/2006/relationships/image" Target="../media/image63.svg"/><Relationship Id="rId4" Type="http://schemas.openxmlformats.org/officeDocument/2006/relationships/image" Target="../media/image26.png"/><Relationship Id="rId9" Type="http://schemas.openxmlformats.org/officeDocument/2006/relationships/image" Target="../media/image62.png"/><Relationship Id="rId1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png"/><Relationship Id="rId3" Type="http://schemas.openxmlformats.org/officeDocument/2006/relationships/image" Target="../media/image27.svg"/><Relationship Id="rId7" Type="http://schemas.openxmlformats.org/officeDocument/2006/relationships/image" Target="../media/image57.svg"/><Relationship Id="rId12" Type="http://schemas.openxmlformats.org/officeDocument/2006/relationships/image" Target="../media/image6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8.svg"/><Relationship Id="rId5" Type="http://schemas.openxmlformats.org/officeDocument/2006/relationships/image" Target="../media/image31.svg"/><Relationship Id="rId10"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png"/><Relationship Id="rId3" Type="http://schemas.openxmlformats.org/officeDocument/2006/relationships/slideLayout" Target="../slideLayouts/slideLayout7.xml"/><Relationship Id="rId7" Type="http://schemas.openxmlformats.org/officeDocument/2006/relationships/image" Target="../media/image2.svg"/><Relationship Id="rId12" Type="http://schemas.openxmlformats.org/officeDocument/2006/relationships/image" Target="../media/image76.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png"/><Relationship Id="rId11" Type="http://schemas.openxmlformats.org/officeDocument/2006/relationships/image" Target="../media/image75.png"/><Relationship Id="rId5" Type="http://schemas.openxmlformats.org/officeDocument/2006/relationships/image" Target="../media/image27.svg"/><Relationship Id="rId10" Type="http://schemas.openxmlformats.org/officeDocument/2006/relationships/image" Target="../media/image74.svg"/><Relationship Id="rId4" Type="http://schemas.openxmlformats.org/officeDocument/2006/relationships/image" Target="../media/image26.png"/><Relationship Id="rId9" Type="http://schemas.openxmlformats.org/officeDocument/2006/relationships/image" Target="../media/image73.png"/><Relationship Id="rId14" Type="http://schemas.openxmlformats.org/officeDocument/2006/relationships/image" Target="../media/image78.svg"/></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76.png"/><Relationship Id="rId3" Type="http://schemas.openxmlformats.org/officeDocument/2006/relationships/slideLayout" Target="../slideLayouts/slideLayout7.xml"/><Relationship Id="rId7" Type="http://schemas.openxmlformats.org/officeDocument/2006/relationships/image" Target="../media/image2.svg"/><Relationship Id="rId12" Type="http://schemas.openxmlformats.org/officeDocument/2006/relationships/image" Target="../media/image75.png"/><Relationship Id="rId2" Type="http://schemas.openxmlformats.org/officeDocument/2006/relationships/audio" Target="../media/media8.mp3"/><Relationship Id="rId16" Type="http://schemas.openxmlformats.org/officeDocument/2006/relationships/image" Target="../media/image36.png"/><Relationship Id="rId1" Type="http://schemas.microsoft.com/office/2007/relationships/media" Target="../media/media8.mp3"/><Relationship Id="rId6" Type="http://schemas.openxmlformats.org/officeDocument/2006/relationships/image" Target="../media/image1.png"/><Relationship Id="rId11" Type="http://schemas.openxmlformats.org/officeDocument/2006/relationships/image" Target="../media/image74.svg"/><Relationship Id="rId5" Type="http://schemas.openxmlformats.org/officeDocument/2006/relationships/image" Target="../media/image27.svg"/><Relationship Id="rId15" Type="http://schemas.openxmlformats.org/officeDocument/2006/relationships/image" Target="../media/image78.svg"/><Relationship Id="rId10" Type="http://schemas.openxmlformats.org/officeDocument/2006/relationships/image" Target="../media/image73.png"/><Relationship Id="rId4" Type="http://schemas.openxmlformats.org/officeDocument/2006/relationships/image" Target="../media/image26.png"/><Relationship Id="rId9" Type="http://schemas.openxmlformats.org/officeDocument/2006/relationships/image" Target="../media/image80.png"/><Relationship Id="rId14"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audio" Target="../media/media1.mp3"/><Relationship Id="rId16" Type="http://schemas.openxmlformats.org/officeDocument/2006/relationships/image" Target="../media/image34.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29.svg"/><Relationship Id="rId5" Type="http://schemas.openxmlformats.org/officeDocument/2006/relationships/image" Target="../media/image27.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8.svg"/><Relationship Id="rId14" Type="http://schemas.openxmlformats.org/officeDocument/2006/relationships/image" Target="../media/image32.pn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png"/><Relationship Id="rId3" Type="http://schemas.openxmlformats.org/officeDocument/2006/relationships/image" Target="../media/image27.svg"/><Relationship Id="rId7" Type="http://schemas.openxmlformats.org/officeDocument/2006/relationships/image" Target="../media/image57.svg"/><Relationship Id="rId12" Type="http://schemas.openxmlformats.org/officeDocument/2006/relationships/image" Target="../media/image6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8.svg"/><Relationship Id="rId5" Type="http://schemas.openxmlformats.org/officeDocument/2006/relationships/image" Target="../media/image31.svg"/><Relationship Id="rId10"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3" Type="http://schemas.openxmlformats.org/officeDocument/2006/relationships/slideLayout" Target="../slideLayouts/slideLayout7.xml"/><Relationship Id="rId7" Type="http://schemas.openxmlformats.org/officeDocument/2006/relationships/image" Target="../media/image2.svg"/><Relationship Id="rId12" Type="http://schemas.openxmlformats.org/officeDocument/2006/relationships/image" Target="../media/image8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png"/><Relationship Id="rId11" Type="http://schemas.openxmlformats.org/officeDocument/2006/relationships/image" Target="../media/image84.svg"/><Relationship Id="rId5" Type="http://schemas.openxmlformats.org/officeDocument/2006/relationships/image" Target="../media/image27.svg"/><Relationship Id="rId10" Type="http://schemas.openxmlformats.org/officeDocument/2006/relationships/image" Target="../media/image83.png"/><Relationship Id="rId4" Type="http://schemas.openxmlformats.org/officeDocument/2006/relationships/image" Target="../media/image26.png"/><Relationship Id="rId9" Type="http://schemas.openxmlformats.org/officeDocument/2006/relationships/image" Target="../media/image82.svg"/><Relationship Id="rId1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27.svg"/><Relationship Id="rId7" Type="http://schemas.openxmlformats.org/officeDocument/2006/relationships/image" Target="../media/image8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2.svg"/><Relationship Id="rId10" Type="http://schemas.openxmlformats.org/officeDocument/2006/relationships/image" Target="../media/image91.svg"/><Relationship Id="rId4" Type="http://schemas.openxmlformats.org/officeDocument/2006/relationships/image" Target="../media/image1.png"/><Relationship Id="rId9" Type="http://schemas.openxmlformats.org/officeDocument/2006/relationships/image" Target="../media/image90.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png"/><Relationship Id="rId3" Type="http://schemas.openxmlformats.org/officeDocument/2006/relationships/image" Target="../media/image27.svg"/><Relationship Id="rId7" Type="http://schemas.openxmlformats.org/officeDocument/2006/relationships/image" Target="../media/image57.svg"/><Relationship Id="rId12" Type="http://schemas.openxmlformats.org/officeDocument/2006/relationships/image" Target="../media/image6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8.svg"/><Relationship Id="rId5" Type="http://schemas.openxmlformats.org/officeDocument/2006/relationships/image" Target="../media/image31.svg"/><Relationship Id="rId10"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27.svg"/><Relationship Id="rId7" Type="http://schemas.openxmlformats.org/officeDocument/2006/relationships/image" Target="../media/image9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96.svg"/></Relationships>
</file>

<file path=ppt/slides/_rels/slide2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slideLayout" Target="../slideLayouts/slideLayout7.xml"/><Relationship Id="rId7" Type="http://schemas.openxmlformats.org/officeDocument/2006/relationships/image" Target="../media/image2.svg"/><Relationship Id="rId12" Type="http://schemas.openxmlformats.org/officeDocument/2006/relationships/image" Target="../media/image101.sv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png"/><Relationship Id="rId11" Type="http://schemas.openxmlformats.org/officeDocument/2006/relationships/image" Target="../media/image100.png"/><Relationship Id="rId5" Type="http://schemas.openxmlformats.org/officeDocument/2006/relationships/image" Target="../media/image27.svg"/><Relationship Id="rId10" Type="http://schemas.openxmlformats.org/officeDocument/2006/relationships/image" Target="../media/image99.svg"/><Relationship Id="rId4" Type="http://schemas.openxmlformats.org/officeDocument/2006/relationships/image" Target="../media/image26.png"/><Relationship Id="rId9" Type="http://schemas.openxmlformats.org/officeDocument/2006/relationships/image" Target="../media/image98.png"/><Relationship Id="rId1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png"/><Relationship Id="rId3" Type="http://schemas.openxmlformats.org/officeDocument/2006/relationships/image" Target="../media/image27.svg"/><Relationship Id="rId7" Type="http://schemas.openxmlformats.org/officeDocument/2006/relationships/image" Target="../media/image57.svg"/><Relationship Id="rId12" Type="http://schemas.openxmlformats.org/officeDocument/2006/relationships/image" Target="../media/image6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8.svg"/><Relationship Id="rId5" Type="http://schemas.openxmlformats.org/officeDocument/2006/relationships/image" Target="../media/image31.svg"/><Relationship Id="rId10"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27.svg"/><Relationship Id="rId7" Type="http://schemas.openxmlformats.org/officeDocument/2006/relationships/image" Target="../media/image9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96.svg"/></Relationships>
</file>

<file path=ppt/slides/_rels/slide28.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2.svg"/><Relationship Id="rId12" Type="http://schemas.openxmlformats.org/officeDocument/2006/relationships/image" Target="../media/image107.sv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png"/><Relationship Id="rId11" Type="http://schemas.openxmlformats.org/officeDocument/2006/relationships/image" Target="../media/image106.png"/><Relationship Id="rId5" Type="http://schemas.openxmlformats.org/officeDocument/2006/relationships/image" Target="../media/image27.svg"/><Relationship Id="rId10" Type="http://schemas.openxmlformats.org/officeDocument/2006/relationships/image" Target="../media/image105.svg"/><Relationship Id="rId4" Type="http://schemas.openxmlformats.org/officeDocument/2006/relationships/image" Target="../media/image26.png"/><Relationship Id="rId9" Type="http://schemas.openxmlformats.org/officeDocument/2006/relationships/image" Target="../media/image104.pn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png"/><Relationship Id="rId3" Type="http://schemas.openxmlformats.org/officeDocument/2006/relationships/image" Target="../media/image27.svg"/><Relationship Id="rId7" Type="http://schemas.openxmlformats.org/officeDocument/2006/relationships/image" Target="../media/image57.svg"/><Relationship Id="rId12" Type="http://schemas.openxmlformats.org/officeDocument/2006/relationships/image" Target="../media/image6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8.svg"/><Relationship Id="rId5" Type="http://schemas.openxmlformats.org/officeDocument/2006/relationships/image" Target="../media/image31.svg"/><Relationship Id="rId10"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7.svg"/><Relationship Id="rId7" Type="http://schemas.openxmlformats.org/officeDocument/2006/relationships/image" Target="../media/image8.svg"/><Relationship Id="rId12" Type="http://schemas.openxmlformats.org/officeDocument/2006/relationships/image" Target="../media/image32.png"/><Relationship Id="rId17" Type="http://schemas.openxmlformats.org/officeDocument/2006/relationships/image" Target="../media/image38.svg"/><Relationship Id="rId2" Type="http://schemas.openxmlformats.org/officeDocument/2006/relationships/image" Target="../media/image26.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1.svg"/><Relationship Id="rId5" Type="http://schemas.openxmlformats.org/officeDocument/2006/relationships/image" Target="../media/image6.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29.svg"/><Relationship Id="rId14" Type="http://schemas.openxmlformats.org/officeDocument/2006/relationships/image" Target="../media/image34.png"/></Relationships>
</file>

<file path=ppt/slides/_rels/slide3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27.svg"/><Relationship Id="rId7" Type="http://schemas.openxmlformats.org/officeDocument/2006/relationships/image" Target="../media/image9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96.svg"/></Relationships>
</file>

<file path=ppt/slides/_rels/slide31.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37.png"/><Relationship Id="rId18" Type="http://schemas.openxmlformats.org/officeDocument/2006/relationships/image" Target="../media/image116.svg"/><Relationship Id="rId3" Type="http://schemas.openxmlformats.org/officeDocument/2006/relationships/slideLayout" Target="../slideLayouts/slideLayout7.xml"/><Relationship Id="rId7" Type="http://schemas.openxmlformats.org/officeDocument/2006/relationships/image" Target="../media/image2.svg"/><Relationship Id="rId12" Type="http://schemas.openxmlformats.org/officeDocument/2006/relationships/image" Target="../media/image112.svg"/><Relationship Id="rId17" Type="http://schemas.openxmlformats.org/officeDocument/2006/relationships/image" Target="../media/image115.png"/><Relationship Id="rId2" Type="http://schemas.openxmlformats.org/officeDocument/2006/relationships/audio" Target="../media/media12.mp3"/><Relationship Id="rId16" Type="http://schemas.openxmlformats.org/officeDocument/2006/relationships/image" Target="../media/image114.svg"/><Relationship Id="rId1" Type="http://schemas.microsoft.com/office/2007/relationships/media" Target="../media/media12.mp3"/><Relationship Id="rId6" Type="http://schemas.openxmlformats.org/officeDocument/2006/relationships/image" Target="../media/image1.png"/><Relationship Id="rId11" Type="http://schemas.openxmlformats.org/officeDocument/2006/relationships/image" Target="../media/image111.png"/><Relationship Id="rId5" Type="http://schemas.openxmlformats.org/officeDocument/2006/relationships/image" Target="../media/image27.svg"/><Relationship Id="rId15" Type="http://schemas.openxmlformats.org/officeDocument/2006/relationships/image" Target="../media/image113.png"/><Relationship Id="rId10" Type="http://schemas.openxmlformats.org/officeDocument/2006/relationships/image" Target="../media/image110.svg"/><Relationship Id="rId19" Type="http://schemas.openxmlformats.org/officeDocument/2006/relationships/image" Target="../media/image36.png"/><Relationship Id="rId4" Type="http://schemas.openxmlformats.org/officeDocument/2006/relationships/image" Target="../media/image26.png"/><Relationship Id="rId9" Type="http://schemas.openxmlformats.org/officeDocument/2006/relationships/image" Target="../media/image109.png"/><Relationship Id="rId14" Type="http://schemas.openxmlformats.org/officeDocument/2006/relationships/image" Target="../media/image38.svg"/></Relationships>
</file>

<file path=ppt/slides/_rels/slide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0.svg"/><Relationship Id="rId18" Type="http://schemas.openxmlformats.org/officeDocument/2006/relationships/image" Target="../media/image5.png"/><Relationship Id="rId3" Type="http://schemas.openxmlformats.org/officeDocument/2006/relationships/image" Target="../media/image27.svg"/><Relationship Id="rId21" Type="http://schemas.openxmlformats.org/officeDocument/2006/relationships/image" Target="../media/image8.svg"/><Relationship Id="rId7" Type="http://schemas.openxmlformats.org/officeDocument/2006/relationships/image" Target="../media/image4.svg"/><Relationship Id="rId12" Type="http://schemas.openxmlformats.org/officeDocument/2006/relationships/image" Target="../media/image19.png"/><Relationship Id="rId17" Type="http://schemas.openxmlformats.org/officeDocument/2006/relationships/image" Target="../media/image29.svg"/><Relationship Id="rId2" Type="http://schemas.openxmlformats.org/officeDocument/2006/relationships/image" Target="../media/image26.png"/><Relationship Id="rId16" Type="http://schemas.openxmlformats.org/officeDocument/2006/relationships/image" Target="../media/image28.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4.svg"/><Relationship Id="rId5" Type="http://schemas.openxmlformats.org/officeDocument/2006/relationships/image" Target="../media/image53.svg"/><Relationship Id="rId15" Type="http://schemas.openxmlformats.org/officeDocument/2006/relationships/image" Target="../media/image55.svg"/><Relationship Id="rId10" Type="http://schemas.openxmlformats.org/officeDocument/2006/relationships/image" Target="../media/image13.png"/><Relationship Id="rId19" Type="http://schemas.openxmlformats.org/officeDocument/2006/relationships/image" Target="../media/image6.svg"/><Relationship Id="rId4" Type="http://schemas.openxmlformats.org/officeDocument/2006/relationships/image" Target="../media/image52.png"/><Relationship Id="rId9" Type="http://schemas.openxmlformats.org/officeDocument/2006/relationships/image" Target="../media/image23.svg"/><Relationship Id="rId14"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0.svg"/><Relationship Id="rId3" Type="http://schemas.openxmlformats.org/officeDocument/2006/relationships/slideLayout" Target="../slideLayouts/slideLayout7.xml"/><Relationship Id="rId7" Type="http://schemas.openxmlformats.org/officeDocument/2006/relationships/image" Target="../media/image2.svg"/><Relationship Id="rId12" Type="http://schemas.openxmlformats.org/officeDocument/2006/relationships/image" Target="../media/image119.png"/><Relationship Id="rId2" Type="http://schemas.openxmlformats.org/officeDocument/2006/relationships/audio" Target="../media/media13.mp3"/><Relationship Id="rId16" Type="http://schemas.openxmlformats.org/officeDocument/2006/relationships/image" Target="../media/image36.png"/><Relationship Id="rId1" Type="http://schemas.microsoft.com/office/2007/relationships/media" Target="../media/media13.mp3"/><Relationship Id="rId6" Type="http://schemas.openxmlformats.org/officeDocument/2006/relationships/image" Target="../media/image1.png"/><Relationship Id="rId11" Type="http://schemas.openxmlformats.org/officeDocument/2006/relationships/image" Target="../media/image110.svg"/><Relationship Id="rId5" Type="http://schemas.openxmlformats.org/officeDocument/2006/relationships/image" Target="../media/image27.svg"/><Relationship Id="rId15" Type="http://schemas.openxmlformats.org/officeDocument/2006/relationships/image" Target="../media/image122.svg"/><Relationship Id="rId10" Type="http://schemas.openxmlformats.org/officeDocument/2006/relationships/image" Target="../media/image109.png"/><Relationship Id="rId4" Type="http://schemas.openxmlformats.org/officeDocument/2006/relationships/image" Target="../media/image26.png"/><Relationship Id="rId9" Type="http://schemas.openxmlformats.org/officeDocument/2006/relationships/image" Target="../media/image118.png"/><Relationship Id="rId14" Type="http://schemas.openxmlformats.org/officeDocument/2006/relationships/image" Target="../media/image121.png"/></Relationships>
</file>

<file path=ppt/slides/_rels/slide3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0.svg"/><Relationship Id="rId18" Type="http://schemas.openxmlformats.org/officeDocument/2006/relationships/image" Target="../media/image5.png"/><Relationship Id="rId3" Type="http://schemas.openxmlformats.org/officeDocument/2006/relationships/image" Target="../media/image27.svg"/><Relationship Id="rId21" Type="http://schemas.openxmlformats.org/officeDocument/2006/relationships/image" Target="../media/image8.svg"/><Relationship Id="rId7" Type="http://schemas.openxmlformats.org/officeDocument/2006/relationships/image" Target="../media/image4.svg"/><Relationship Id="rId12" Type="http://schemas.openxmlformats.org/officeDocument/2006/relationships/image" Target="../media/image19.png"/><Relationship Id="rId17" Type="http://schemas.openxmlformats.org/officeDocument/2006/relationships/image" Target="../media/image29.svg"/><Relationship Id="rId2" Type="http://schemas.openxmlformats.org/officeDocument/2006/relationships/image" Target="../media/image26.png"/><Relationship Id="rId16" Type="http://schemas.openxmlformats.org/officeDocument/2006/relationships/image" Target="../media/image28.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4.svg"/><Relationship Id="rId5" Type="http://schemas.openxmlformats.org/officeDocument/2006/relationships/image" Target="../media/image53.svg"/><Relationship Id="rId15" Type="http://schemas.openxmlformats.org/officeDocument/2006/relationships/image" Target="../media/image55.svg"/><Relationship Id="rId10" Type="http://schemas.openxmlformats.org/officeDocument/2006/relationships/image" Target="../media/image13.png"/><Relationship Id="rId19" Type="http://schemas.openxmlformats.org/officeDocument/2006/relationships/image" Target="../media/image6.svg"/><Relationship Id="rId4" Type="http://schemas.openxmlformats.org/officeDocument/2006/relationships/image" Target="../media/image52.png"/><Relationship Id="rId9" Type="http://schemas.openxmlformats.org/officeDocument/2006/relationships/image" Target="../media/image23.svg"/><Relationship Id="rId1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110.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2.sv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27.svg"/><Relationship Id="rId7" Type="http://schemas.openxmlformats.org/officeDocument/2006/relationships/image" Target="../media/image110.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2.sv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27.svg"/><Relationship Id="rId7" Type="http://schemas.openxmlformats.org/officeDocument/2006/relationships/image" Target="../media/image110.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24.png"/></Relationships>
</file>

<file path=ppt/slides/_rels/slide3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27.svg"/><Relationship Id="rId7" Type="http://schemas.openxmlformats.org/officeDocument/2006/relationships/image" Target="../media/image110.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audio" Target="../media/media2.m4a"/><Relationship Id="rId16" Type="http://schemas.openxmlformats.org/officeDocument/2006/relationships/image" Target="../media/image34.png"/><Relationship Id="rId1" Type="http://schemas.microsoft.com/office/2007/relationships/media" Target="../media/media2.m4a"/><Relationship Id="rId6" Type="http://schemas.openxmlformats.org/officeDocument/2006/relationships/image" Target="../media/image5.png"/><Relationship Id="rId11" Type="http://schemas.openxmlformats.org/officeDocument/2006/relationships/image" Target="../media/image29.svg"/><Relationship Id="rId5" Type="http://schemas.openxmlformats.org/officeDocument/2006/relationships/image" Target="../media/image27.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8.svg"/><Relationship Id="rId14" Type="http://schemas.openxmlformats.org/officeDocument/2006/relationships/image" Target="../media/image32.png"/></Relationships>
</file>

<file path=ppt/slides/_rels/slide40.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27.svg"/><Relationship Id="rId7" Type="http://schemas.openxmlformats.org/officeDocument/2006/relationships/image" Target="../media/image110.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2.svg"/><Relationship Id="rId10" Type="http://schemas.openxmlformats.org/officeDocument/2006/relationships/image" Target="../media/image126.svg"/><Relationship Id="rId4" Type="http://schemas.openxmlformats.org/officeDocument/2006/relationships/image" Target="../media/image1.png"/><Relationship Id="rId9" Type="http://schemas.openxmlformats.org/officeDocument/2006/relationships/image" Target="../media/image125.png"/></Relationships>
</file>

<file path=ppt/slides/_rels/slide4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27.svg"/><Relationship Id="rId7" Type="http://schemas.openxmlformats.org/officeDocument/2006/relationships/image" Target="../media/image110.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24.png"/><Relationship Id="rId5" Type="http://schemas.openxmlformats.org/officeDocument/2006/relationships/image" Target="../media/image2.svg"/><Relationship Id="rId10" Type="http://schemas.openxmlformats.org/officeDocument/2006/relationships/image" Target="../media/image126.svg"/><Relationship Id="rId4" Type="http://schemas.openxmlformats.org/officeDocument/2006/relationships/image" Target="../media/image1.png"/><Relationship Id="rId9" Type="http://schemas.openxmlformats.org/officeDocument/2006/relationships/image" Target="../media/image125.png"/></Relationships>
</file>

<file path=ppt/slides/_rels/slide4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27.svg"/><Relationship Id="rId7" Type="http://schemas.openxmlformats.org/officeDocument/2006/relationships/image" Target="../media/image110.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2.svg"/><Relationship Id="rId10" Type="http://schemas.openxmlformats.org/officeDocument/2006/relationships/image" Target="../media/image126.svg"/><Relationship Id="rId4" Type="http://schemas.openxmlformats.org/officeDocument/2006/relationships/image" Target="../media/image1.png"/><Relationship Id="rId9" Type="http://schemas.openxmlformats.org/officeDocument/2006/relationships/image" Target="../media/image125.png"/></Relationships>
</file>

<file path=ppt/slides/_rels/slide4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27.svg"/><Relationship Id="rId7" Type="http://schemas.openxmlformats.org/officeDocument/2006/relationships/image" Target="../media/image110.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2.svg"/><Relationship Id="rId10" Type="http://schemas.openxmlformats.org/officeDocument/2006/relationships/image" Target="../media/image126.svg"/><Relationship Id="rId4" Type="http://schemas.openxmlformats.org/officeDocument/2006/relationships/image" Target="../media/image1.png"/><Relationship Id="rId9" Type="http://schemas.openxmlformats.org/officeDocument/2006/relationships/image" Target="../media/image125.png"/></Relationships>
</file>

<file path=ppt/slides/_rels/slide4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27.svg"/><Relationship Id="rId7" Type="http://schemas.openxmlformats.org/officeDocument/2006/relationships/image" Target="../media/image110.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24.png"/><Relationship Id="rId5" Type="http://schemas.openxmlformats.org/officeDocument/2006/relationships/image" Target="../media/image2.svg"/><Relationship Id="rId10" Type="http://schemas.openxmlformats.org/officeDocument/2006/relationships/image" Target="../media/image126.svg"/><Relationship Id="rId4" Type="http://schemas.openxmlformats.org/officeDocument/2006/relationships/image" Target="../media/image1.png"/><Relationship Id="rId9" Type="http://schemas.openxmlformats.org/officeDocument/2006/relationships/image" Target="../media/image125.png"/></Relationships>
</file>

<file path=ppt/slides/_rels/slide4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27.svg"/><Relationship Id="rId7" Type="http://schemas.openxmlformats.org/officeDocument/2006/relationships/image" Target="../media/image110.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2.svg"/><Relationship Id="rId10" Type="http://schemas.openxmlformats.org/officeDocument/2006/relationships/image" Target="../media/image126.svg"/><Relationship Id="rId4" Type="http://schemas.openxmlformats.org/officeDocument/2006/relationships/image" Target="../media/image1.png"/><Relationship Id="rId9" Type="http://schemas.openxmlformats.org/officeDocument/2006/relationships/image" Target="../media/image125.png"/></Relationships>
</file>

<file path=ppt/slides/_rels/slide4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27.svg"/><Relationship Id="rId7" Type="http://schemas.openxmlformats.org/officeDocument/2006/relationships/image" Target="../media/image110.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2.svg"/><Relationship Id="rId10" Type="http://schemas.openxmlformats.org/officeDocument/2006/relationships/image" Target="../media/image126.svg"/><Relationship Id="rId4" Type="http://schemas.openxmlformats.org/officeDocument/2006/relationships/image" Target="../media/image1.png"/><Relationship Id="rId9" Type="http://schemas.openxmlformats.org/officeDocument/2006/relationships/image" Target="../media/image125.png"/></Relationships>
</file>

<file path=ppt/slides/_rels/slide4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27.svg"/><Relationship Id="rId7" Type="http://schemas.openxmlformats.org/officeDocument/2006/relationships/image" Target="../media/image110.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24.png"/><Relationship Id="rId5" Type="http://schemas.openxmlformats.org/officeDocument/2006/relationships/image" Target="../media/image2.svg"/><Relationship Id="rId10" Type="http://schemas.openxmlformats.org/officeDocument/2006/relationships/image" Target="../media/image126.svg"/><Relationship Id="rId4" Type="http://schemas.openxmlformats.org/officeDocument/2006/relationships/image" Target="../media/image1.png"/><Relationship Id="rId9" Type="http://schemas.openxmlformats.org/officeDocument/2006/relationships/image" Target="../media/image125.png"/></Relationships>
</file>

<file path=ppt/slides/_rels/slide4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0.svg"/><Relationship Id="rId18" Type="http://schemas.openxmlformats.org/officeDocument/2006/relationships/image" Target="../media/image5.png"/><Relationship Id="rId3" Type="http://schemas.openxmlformats.org/officeDocument/2006/relationships/image" Target="../media/image27.svg"/><Relationship Id="rId21" Type="http://schemas.openxmlformats.org/officeDocument/2006/relationships/image" Target="../media/image8.svg"/><Relationship Id="rId7" Type="http://schemas.openxmlformats.org/officeDocument/2006/relationships/image" Target="../media/image4.svg"/><Relationship Id="rId12" Type="http://schemas.openxmlformats.org/officeDocument/2006/relationships/image" Target="../media/image19.png"/><Relationship Id="rId17" Type="http://schemas.openxmlformats.org/officeDocument/2006/relationships/image" Target="../media/image29.svg"/><Relationship Id="rId2" Type="http://schemas.openxmlformats.org/officeDocument/2006/relationships/image" Target="../media/image26.png"/><Relationship Id="rId16" Type="http://schemas.openxmlformats.org/officeDocument/2006/relationships/image" Target="../media/image28.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4.svg"/><Relationship Id="rId5" Type="http://schemas.openxmlformats.org/officeDocument/2006/relationships/image" Target="../media/image53.svg"/><Relationship Id="rId15" Type="http://schemas.openxmlformats.org/officeDocument/2006/relationships/image" Target="../media/image55.svg"/><Relationship Id="rId10" Type="http://schemas.openxmlformats.org/officeDocument/2006/relationships/image" Target="../media/image13.png"/><Relationship Id="rId19" Type="http://schemas.openxmlformats.org/officeDocument/2006/relationships/image" Target="../media/image6.svg"/><Relationship Id="rId4" Type="http://schemas.openxmlformats.org/officeDocument/2006/relationships/image" Target="../media/image52.png"/><Relationship Id="rId9" Type="http://schemas.openxmlformats.org/officeDocument/2006/relationships/image" Target="../media/image23.svg"/><Relationship Id="rId14" Type="http://schemas.openxmlformats.org/officeDocument/2006/relationships/image" Target="../media/image54.png"/></Relationships>
</file>

<file path=ppt/slides/_rels/slide49.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8.png"/><Relationship Id="rId3" Type="http://schemas.openxmlformats.org/officeDocument/2006/relationships/image" Target="../media/image27.svg"/><Relationship Id="rId7" Type="http://schemas.openxmlformats.org/officeDocument/2006/relationships/image" Target="../media/image110.svg"/><Relationship Id="rId12" Type="http://schemas.openxmlformats.org/officeDocument/2006/relationships/image" Target="../media/image1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22.svg"/><Relationship Id="rId5" Type="http://schemas.openxmlformats.org/officeDocument/2006/relationships/image" Target="../media/image2.svg"/><Relationship Id="rId10" Type="http://schemas.openxmlformats.org/officeDocument/2006/relationships/image" Target="../media/image121.png"/><Relationship Id="rId4" Type="http://schemas.openxmlformats.org/officeDocument/2006/relationships/image" Target="../media/image1.png"/><Relationship Id="rId9" Type="http://schemas.openxmlformats.org/officeDocument/2006/relationships/image" Target="../media/image120.svg"/><Relationship Id="rId14" Type="http://schemas.openxmlformats.org/officeDocument/2006/relationships/image" Target="../media/image129.sv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18" Type="http://schemas.openxmlformats.org/officeDocument/2006/relationships/image" Target="../media/image41.png"/><Relationship Id="rId3" Type="http://schemas.openxmlformats.org/officeDocument/2006/relationships/image" Target="../media/image27.svg"/><Relationship Id="rId7" Type="http://schemas.openxmlformats.org/officeDocument/2006/relationships/image" Target="../media/image8.svg"/><Relationship Id="rId12" Type="http://schemas.openxmlformats.org/officeDocument/2006/relationships/image" Target="../media/image32.png"/><Relationship Id="rId17" Type="http://schemas.openxmlformats.org/officeDocument/2006/relationships/image" Target="../media/image40.svg"/><Relationship Id="rId2" Type="http://schemas.openxmlformats.org/officeDocument/2006/relationships/image" Target="../media/image26.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1.svg"/><Relationship Id="rId5" Type="http://schemas.openxmlformats.org/officeDocument/2006/relationships/image" Target="../media/image6.svg"/><Relationship Id="rId15" Type="http://schemas.openxmlformats.org/officeDocument/2006/relationships/image" Target="../media/image35.svg"/><Relationship Id="rId10" Type="http://schemas.openxmlformats.org/officeDocument/2006/relationships/image" Target="../media/image30.png"/><Relationship Id="rId19" Type="http://schemas.openxmlformats.org/officeDocument/2006/relationships/image" Target="../media/image42.svg"/><Relationship Id="rId4" Type="http://schemas.openxmlformats.org/officeDocument/2006/relationships/image" Target="../media/image5.png"/><Relationship Id="rId9" Type="http://schemas.openxmlformats.org/officeDocument/2006/relationships/image" Target="../media/image29.svg"/><Relationship Id="rId14" Type="http://schemas.openxmlformats.org/officeDocument/2006/relationships/image" Target="../media/image34.png"/></Relationships>
</file>

<file path=ppt/slides/_rels/slide5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0.svg"/><Relationship Id="rId18" Type="http://schemas.openxmlformats.org/officeDocument/2006/relationships/image" Target="../media/image5.png"/><Relationship Id="rId3" Type="http://schemas.openxmlformats.org/officeDocument/2006/relationships/image" Target="../media/image27.svg"/><Relationship Id="rId21" Type="http://schemas.openxmlformats.org/officeDocument/2006/relationships/image" Target="../media/image8.svg"/><Relationship Id="rId7" Type="http://schemas.openxmlformats.org/officeDocument/2006/relationships/image" Target="../media/image4.svg"/><Relationship Id="rId12" Type="http://schemas.openxmlformats.org/officeDocument/2006/relationships/image" Target="../media/image19.png"/><Relationship Id="rId17" Type="http://schemas.openxmlformats.org/officeDocument/2006/relationships/image" Target="../media/image29.svg"/><Relationship Id="rId2" Type="http://schemas.openxmlformats.org/officeDocument/2006/relationships/image" Target="../media/image26.png"/><Relationship Id="rId16" Type="http://schemas.openxmlformats.org/officeDocument/2006/relationships/image" Target="../media/image28.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4.svg"/><Relationship Id="rId5" Type="http://schemas.openxmlformats.org/officeDocument/2006/relationships/image" Target="../media/image53.svg"/><Relationship Id="rId15" Type="http://schemas.openxmlformats.org/officeDocument/2006/relationships/image" Target="../media/image55.svg"/><Relationship Id="rId10" Type="http://schemas.openxmlformats.org/officeDocument/2006/relationships/image" Target="../media/image13.png"/><Relationship Id="rId19" Type="http://schemas.openxmlformats.org/officeDocument/2006/relationships/image" Target="../media/image6.svg"/><Relationship Id="rId4" Type="http://schemas.openxmlformats.org/officeDocument/2006/relationships/image" Target="../media/image52.png"/><Relationship Id="rId9" Type="http://schemas.openxmlformats.org/officeDocument/2006/relationships/image" Target="../media/image23.svg"/><Relationship Id="rId14" Type="http://schemas.openxmlformats.org/officeDocument/2006/relationships/image" Target="../media/image54.png"/></Relationships>
</file>

<file path=ppt/slides/_rels/slide5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27.svg"/><Relationship Id="rId7" Type="http://schemas.openxmlformats.org/officeDocument/2006/relationships/image" Target="../media/image110.svg"/><Relationship Id="rId12" Type="http://schemas.openxmlformats.org/officeDocument/2006/relationships/image" Target="../media/image1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22.svg"/><Relationship Id="rId5" Type="http://schemas.openxmlformats.org/officeDocument/2006/relationships/image" Target="../media/image2.svg"/><Relationship Id="rId10" Type="http://schemas.openxmlformats.org/officeDocument/2006/relationships/image" Target="../media/image121.png"/><Relationship Id="rId4" Type="http://schemas.openxmlformats.org/officeDocument/2006/relationships/image" Target="../media/image1.png"/><Relationship Id="rId9" Type="http://schemas.openxmlformats.org/officeDocument/2006/relationships/image" Target="../media/image120.svg"/></Relationships>
</file>

<file path=ppt/slides/_rels/slide5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0.svg"/><Relationship Id="rId18" Type="http://schemas.openxmlformats.org/officeDocument/2006/relationships/image" Target="../media/image5.png"/><Relationship Id="rId3" Type="http://schemas.openxmlformats.org/officeDocument/2006/relationships/image" Target="../media/image27.svg"/><Relationship Id="rId21" Type="http://schemas.openxmlformats.org/officeDocument/2006/relationships/image" Target="../media/image8.svg"/><Relationship Id="rId7" Type="http://schemas.openxmlformats.org/officeDocument/2006/relationships/image" Target="../media/image4.svg"/><Relationship Id="rId12" Type="http://schemas.openxmlformats.org/officeDocument/2006/relationships/image" Target="../media/image19.png"/><Relationship Id="rId17" Type="http://schemas.openxmlformats.org/officeDocument/2006/relationships/image" Target="../media/image29.svg"/><Relationship Id="rId2" Type="http://schemas.openxmlformats.org/officeDocument/2006/relationships/image" Target="../media/image26.png"/><Relationship Id="rId16" Type="http://schemas.openxmlformats.org/officeDocument/2006/relationships/image" Target="../media/image28.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4.svg"/><Relationship Id="rId5" Type="http://schemas.openxmlformats.org/officeDocument/2006/relationships/image" Target="../media/image53.svg"/><Relationship Id="rId15" Type="http://schemas.openxmlformats.org/officeDocument/2006/relationships/image" Target="../media/image55.svg"/><Relationship Id="rId10" Type="http://schemas.openxmlformats.org/officeDocument/2006/relationships/image" Target="../media/image13.png"/><Relationship Id="rId19" Type="http://schemas.openxmlformats.org/officeDocument/2006/relationships/image" Target="../media/image6.svg"/><Relationship Id="rId4" Type="http://schemas.openxmlformats.org/officeDocument/2006/relationships/image" Target="../media/image52.png"/><Relationship Id="rId9" Type="http://schemas.openxmlformats.org/officeDocument/2006/relationships/image" Target="../media/image23.svg"/><Relationship Id="rId14" Type="http://schemas.openxmlformats.org/officeDocument/2006/relationships/image" Target="../media/image54.png"/></Relationships>
</file>

<file path=ppt/slides/_rels/slide5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slideLayout" Target="../slideLayouts/slideLayout7.xml"/><Relationship Id="rId7" Type="http://schemas.openxmlformats.org/officeDocument/2006/relationships/image" Target="../media/image2.sv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1.png"/><Relationship Id="rId5" Type="http://schemas.openxmlformats.org/officeDocument/2006/relationships/image" Target="../media/image27.svg"/><Relationship Id="rId10" Type="http://schemas.openxmlformats.org/officeDocument/2006/relationships/image" Target="../media/image130.jpeg"/><Relationship Id="rId4" Type="http://schemas.openxmlformats.org/officeDocument/2006/relationships/image" Target="../media/image26.png"/><Relationship Id="rId9" Type="http://schemas.openxmlformats.org/officeDocument/2006/relationships/image" Target="../media/image110.svg"/></Relationships>
</file>

<file path=ppt/slides/_rels/slide5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27.sv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8.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audio" Target="../media/media3.mp3"/><Relationship Id="rId16" Type="http://schemas.openxmlformats.org/officeDocument/2006/relationships/image" Target="../media/image34.png"/><Relationship Id="rId1" Type="http://schemas.microsoft.com/office/2007/relationships/media" Target="../media/media3.mp3"/><Relationship Id="rId6" Type="http://schemas.openxmlformats.org/officeDocument/2006/relationships/image" Target="../media/image5.png"/><Relationship Id="rId11" Type="http://schemas.openxmlformats.org/officeDocument/2006/relationships/image" Target="../media/image29.svg"/><Relationship Id="rId5" Type="http://schemas.openxmlformats.org/officeDocument/2006/relationships/image" Target="../media/image27.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8.sv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7.svg"/><Relationship Id="rId7" Type="http://schemas.openxmlformats.org/officeDocument/2006/relationships/image" Target="../media/image8.svg"/><Relationship Id="rId12" Type="http://schemas.openxmlformats.org/officeDocument/2006/relationships/image" Target="../media/image32.png"/><Relationship Id="rId2" Type="http://schemas.openxmlformats.org/officeDocument/2006/relationships/image" Target="../media/image26.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1.svg"/><Relationship Id="rId5" Type="http://schemas.openxmlformats.org/officeDocument/2006/relationships/image" Target="../media/image6.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29.sv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6.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audio" Target="../media/media4.mp3"/><Relationship Id="rId16" Type="http://schemas.openxmlformats.org/officeDocument/2006/relationships/image" Target="../media/image34.png"/><Relationship Id="rId1" Type="http://schemas.microsoft.com/office/2007/relationships/media" Target="../media/media4.mp3"/><Relationship Id="rId6" Type="http://schemas.openxmlformats.org/officeDocument/2006/relationships/image" Target="../media/image5.png"/><Relationship Id="rId11" Type="http://schemas.openxmlformats.org/officeDocument/2006/relationships/image" Target="../media/image29.svg"/><Relationship Id="rId5" Type="http://schemas.openxmlformats.org/officeDocument/2006/relationships/image" Target="../media/image27.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8.sv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18" Type="http://schemas.openxmlformats.org/officeDocument/2006/relationships/image" Target="../media/image46.png"/><Relationship Id="rId3" Type="http://schemas.openxmlformats.org/officeDocument/2006/relationships/image" Target="../media/image27.svg"/><Relationship Id="rId7" Type="http://schemas.openxmlformats.org/officeDocument/2006/relationships/image" Target="../media/image8.svg"/><Relationship Id="rId12" Type="http://schemas.openxmlformats.org/officeDocument/2006/relationships/image" Target="../media/image32.png"/><Relationship Id="rId17" Type="http://schemas.openxmlformats.org/officeDocument/2006/relationships/image" Target="../media/image45.svg"/><Relationship Id="rId2" Type="http://schemas.openxmlformats.org/officeDocument/2006/relationships/image" Target="../media/image26.png"/><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1.svg"/><Relationship Id="rId5" Type="http://schemas.openxmlformats.org/officeDocument/2006/relationships/image" Target="../media/image6.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29.sv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DC55F"/>
        </a:solidFill>
        <a:effectLst/>
      </p:bgPr>
    </p:bg>
    <p:spTree>
      <p:nvGrpSpPr>
        <p:cNvPr id="1" name=""/>
        <p:cNvGrpSpPr/>
        <p:nvPr/>
      </p:nvGrpSpPr>
      <p:grpSpPr>
        <a:xfrm>
          <a:off x="0" y="0"/>
          <a:ext cx="0" cy="0"/>
          <a:chOff x="0" y="0"/>
          <a:chExt cx="0" cy="0"/>
        </a:xfrm>
      </p:grpSpPr>
      <p:sp>
        <p:nvSpPr>
          <p:cNvPr id="2" name="Freeform 2"/>
          <p:cNvSpPr/>
          <p:nvPr/>
        </p:nvSpPr>
        <p:spPr>
          <a:xfrm rot="-5400000">
            <a:off x="5103546" y="-1259835"/>
            <a:ext cx="8080907" cy="12955363"/>
          </a:xfrm>
          <a:custGeom>
            <a:avLst/>
            <a:gdLst/>
            <a:ahLst/>
            <a:cxnLst/>
            <a:rect l="l" t="t" r="r" b="b"/>
            <a:pathLst>
              <a:path w="8080907" h="12955363">
                <a:moveTo>
                  <a:pt x="0" y="0"/>
                </a:moveTo>
                <a:lnTo>
                  <a:pt x="8080908" y="0"/>
                </a:lnTo>
                <a:lnTo>
                  <a:pt x="8080908" y="12955363"/>
                </a:lnTo>
                <a:lnTo>
                  <a:pt x="0" y="129553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735088">
            <a:off x="-1981279" y="6851276"/>
            <a:ext cx="5327517" cy="2431285"/>
          </a:xfrm>
          <a:custGeom>
            <a:avLst/>
            <a:gdLst/>
            <a:ahLst/>
            <a:cxnLst/>
            <a:rect l="l" t="t" r="r" b="b"/>
            <a:pathLst>
              <a:path w="5327517" h="2431285">
                <a:moveTo>
                  <a:pt x="0" y="0"/>
                </a:moveTo>
                <a:lnTo>
                  <a:pt x="5327516" y="0"/>
                </a:lnTo>
                <a:lnTo>
                  <a:pt x="5327516" y="2431285"/>
                </a:lnTo>
                <a:lnTo>
                  <a:pt x="0" y="24312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752137">
            <a:off x="-2130845" y="-3011945"/>
            <a:ext cx="7609358" cy="6668565"/>
          </a:xfrm>
          <a:custGeom>
            <a:avLst/>
            <a:gdLst/>
            <a:ahLst/>
            <a:cxnLst/>
            <a:rect l="l" t="t" r="r" b="b"/>
            <a:pathLst>
              <a:path w="7609358" h="6668565">
                <a:moveTo>
                  <a:pt x="0" y="0"/>
                </a:moveTo>
                <a:lnTo>
                  <a:pt x="7609358" y="0"/>
                </a:lnTo>
                <a:lnTo>
                  <a:pt x="7609358" y="6668564"/>
                </a:lnTo>
                <a:lnTo>
                  <a:pt x="0" y="6668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7515516">
            <a:off x="13667804" y="-2105368"/>
            <a:ext cx="6789768" cy="5616990"/>
          </a:xfrm>
          <a:custGeom>
            <a:avLst/>
            <a:gdLst/>
            <a:ahLst/>
            <a:cxnLst/>
            <a:rect l="l" t="t" r="r" b="b"/>
            <a:pathLst>
              <a:path w="6789768" h="5616990">
                <a:moveTo>
                  <a:pt x="0" y="0"/>
                </a:moveTo>
                <a:lnTo>
                  <a:pt x="6789768" y="0"/>
                </a:lnTo>
                <a:lnTo>
                  <a:pt x="6789768" y="5616990"/>
                </a:lnTo>
                <a:lnTo>
                  <a:pt x="0" y="56169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1323996">
            <a:off x="15987398" y="432403"/>
            <a:ext cx="2150580" cy="1192594"/>
          </a:xfrm>
          <a:custGeom>
            <a:avLst/>
            <a:gdLst/>
            <a:ahLst/>
            <a:cxnLst/>
            <a:rect l="l" t="t" r="r" b="b"/>
            <a:pathLst>
              <a:path w="2150580" h="1192594">
                <a:moveTo>
                  <a:pt x="0" y="0"/>
                </a:moveTo>
                <a:lnTo>
                  <a:pt x="2150580" y="0"/>
                </a:lnTo>
                <a:lnTo>
                  <a:pt x="2150580" y="1192594"/>
                </a:lnTo>
                <a:lnTo>
                  <a:pt x="0" y="11925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928475">
            <a:off x="-412091" y="740111"/>
            <a:ext cx="2189139" cy="1448812"/>
          </a:xfrm>
          <a:custGeom>
            <a:avLst/>
            <a:gdLst/>
            <a:ahLst/>
            <a:cxnLst/>
            <a:rect l="l" t="t" r="r" b="b"/>
            <a:pathLst>
              <a:path w="2189139" h="1448812">
                <a:moveTo>
                  <a:pt x="0" y="0"/>
                </a:moveTo>
                <a:lnTo>
                  <a:pt x="2189140" y="0"/>
                </a:lnTo>
                <a:lnTo>
                  <a:pt x="2189140" y="1448812"/>
                </a:lnTo>
                <a:lnTo>
                  <a:pt x="0" y="14488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rot="9267361">
            <a:off x="16182222" y="4923250"/>
            <a:ext cx="3297662" cy="4823708"/>
          </a:xfrm>
          <a:custGeom>
            <a:avLst/>
            <a:gdLst/>
            <a:ahLst/>
            <a:cxnLst/>
            <a:rect l="l" t="t" r="r" b="b"/>
            <a:pathLst>
              <a:path w="3297662" h="4823708">
                <a:moveTo>
                  <a:pt x="0" y="0"/>
                </a:moveTo>
                <a:lnTo>
                  <a:pt x="3297662" y="0"/>
                </a:lnTo>
                <a:lnTo>
                  <a:pt x="3297662" y="4823708"/>
                </a:lnTo>
                <a:lnTo>
                  <a:pt x="0" y="482370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9" name="Group 9"/>
          <p:cNvGrpSpPr/>
          <p:nvPr/>
        </p:nvGrpSpPr>
        <p:grpSpPr>
          <a:xfrm>
            <a:off x="7638000" y="2621786"/>
            <a:ext cx="6269647" cy="5043428"/>
            <a:chOff x="0" y="0"/>
            <a:chExt cx="8359529" cy="6724570"/>
          </a:xfrm>
        </p:grpSpPr>
        <p:sp>
          <p:nvSpPr>
            <p:cNvPr id="10" name="Freeform 10"/>
            <p:cNvSpPr/>
            <p:nvPr/>
          </p:nvSpPr>
          <p:spPr>
            <a:xfrm>
              <a:off x="0" y="0"/>
              <a:ext cx="8359529" cy="6398839"/>
            </a:xfrm>
            <a:custGeom>
              <a:avLst/>
              <a:gdLst/>
              <a:ahLst/>
              <a:cxnLst/>
              <a:rect l="l" t="t" r="r" b="b"/>
              <a:pathLst>
                <a:path w="8359529" h="6398839">
                  <a:moveTo>
                    <a:pt x="0" y="0"/>
                  </a:moveTo>
                  <a:lnTo>
                    <a:pt x="8359529" y="0"/>
                  </a:lnTo>
                  <a:lnTo>
                    <a:pt x="8359529" y="6398839"/>
                  </a:lnTo>
                  <a:lnTo>
                    <a:pt x="0" y="6398839"/>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sp>
          <p:nvSpPr>
            <p:cNvPr id="11" name="TextBox 11"/>
            <p:cNvSpPr txBox="1"/>
            <p:nvPr/>
          </p:nvSpPr>
          <p:spPr>
            <a:xfrm>
              <a:off x="85437" y="1111805"/>
              <a:ext cx="8274092" cy="5612765"/>
            </a:xfrm>
            <a:prstGeom prst="rect">
              <a:avLst/>
            </a:prstGeom>
          </p:spPr>
          <p:txBody>
            <a:bodyPr lIns="0" tIns="0" rIns="0" bIns="0" rtlCol="0" anchor="t">
              <a:spAutoFit/>
            </a:bodyPr>
            <a:lstStyle/>
            <a:p>
              <a:pPr algn="ctr">
                <a:lnSpc>
                  <a:spcPts val="10560"/>
                </a:lnSpc>
              </a:pPr>
              <a:r>
                <a:rPr lang="en-US" sz="12000" dirty="0">
                  <a:solidFill>
                    <a:srgbClr val="F2F2F2"/>
                  </a:solidFill>
                  <a:latin typeface="Pagkaki"/>
                  <a:ea typeface="Pagkaki"/>
                  <a:cs typeface="Pagkaki"/>
                  <a:sym typeface="Pagkaki"/>
                </a:rPr>
                <a:t>GUESS THE ANIMAL</a:t>
              </a:r>
            </a:p>
          </p:txBody>
        </p:sp>
      </p:grpSp>
      <p:sp>
        <p:nvSpPr>
          <p:cNvPr id="12" name="Freeform 12"/>
          <p:cNvSpPr/>
          <p:nvPr/>
        </p:nvSpPr>
        <p:spPr>
          <a:xfrm flipH="1">
            <a:off x="12114079" y="6844380"/>
            <a:ext cx="5145221" cy="3442620"/>
          </a:xfrm>
          <a:custGeom>
            <a:avLst/>
            <a:gdLst/>
            <a:ahLst/>
            <a:cxnLst/>
            <a:rect l="l" t="t" r="r" b="b"/>
            <a:pathLst>
              <a:path w="5145221" h="3442620">
                <a:moveTo>
                  <a:pt x="5145221" y="0"/>
                </a:moveTo>
                <a:lnTo>
                  <a:pt x="0" y="0"/>
                </a:lnTo>
                <a:lnTo>
                  <a:pt x="0" y="3442620"/>
                </a:lnTo>
                <a:lnTo>
                  <a:pt x="5145221" y="3442620"/>
                </a:lnTo>
                <a:lnTo>
                  <a:pt x="5145221"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3" name="Freeform 13"/>
          <p:cNvSpPr/>
          <p:nvPr/>
        </p:nvSpPr>
        <p:spPr>
          <a:xfrm>
            <a:off x="14827147" y="8477247"/>
            <a:ext cx="3654100" cy="3142526"/>
          </a:xfrm>
          <a:custGeom>
            <a:avLst/>
            <a:gdLst/>
            <a:ahLst/>
            <a:cxnLst/>
            <a:rect l="l" t="t" r="r" b="b"/>
            <a:pathLst>
              <a:path w="3654100" h="3142526">
                <a:moveTo>
                  <a:pt x="0" y="0"/>
                </a:moveTo>
                <a:lnTo>
                  <a:pt x="3654099" y="0"/>
                </a:lnTo>
                <a:lnTo>
                  <a:pt x="3654099" y="3142526"/>
                </a:lnTo>
                <a:lnTo>
                  <a:pt x="0" y="314252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4" name="Freeform 14"/>
          <p:cNvSpPr/>
          <p:nvPr/>
        </p:nvSpPr>
        <p:spPr>
          <a:xfrm>
            <a:off x="9965372" y="8715737"/>
            <a:ext cx="3654100" cy="3142526"/>
          </a:xfrm>
          <a:custGeom>
            <a:avLst/>
            <a:gdLst/>
            <a:ahLst/>
            <a:cxnLst/>
            <a:rect l="l" t="t" r="r" b="b"/>
            <a:pathLst>
              <a:path w="3654100" h="3142526">
                <a:moveTo>
                  <a:pt x="0" y="0"/>
                </a:moveTo>
                <a:lnTo>
                  <a:pt x="3654100" y="0"/>
                </a:lnTo>
                <a:lnTo>
                  <a:pt x="3654100" y="3142526"/>
                </a:lnTo>
                <a:lnTo>
                  <a:pt x="0" y="314252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5" name="Freeform 15"/>
          <p:cNvSpPr/>
          <p:nvPr/>
        </p:nvSpPr>
        <p:spPr>
          <a:xfrm>
            <a:off x="3296792" y="2180489"/>
            <a:ext cx="3417027" cy="6074715"/>
          </a:xfrm>
          <a:custGeom>
            <a:avLst/>
            <a:gdLst/>
            <a:ahLst/>
            <a:cxnLst/>
            <a:rect l="l" t="t" r="r" b="b"/>
            <a:pathLst>
              <a:path w="3417027" h="6074715">
                <a:moveTo>
                  <a:pt x="0" y="0"/>
                </a:moveTo>
                <a:lnTo>
                  <a:pt x="3417027" y="0"/>
                </a:lnTo>
                <a:lnTo>
                  <a:pt x="3417027" y="6074715"/>
                </a:lnTo>
                <a:lnTo>
                  <a:pt x="0" y="6074715"/>
                </a:lnTo>
                <a:lnTo>
                  <a:pt x="0" y="0"/>
                </a:lnTo>
                <a:close/>
              </a:path>
            </a:pathLst>
          </a:custGeom>
          <a:blipFill>
            <a:blip r:embed="rId22"/>
            <a:stretch>
              <a:fillRect/>
            </a:stretch>
          </a:blipFill>
        </p:spPr>
      </p:sp>
      <p:sp>
        <p:nvSpPr>
          <p:cNvPr id="16" name="Freeform 16"/>
          <p:cNvSpPr/>
          <p:nvPr/>
        </p:nvSpPr>
        <p:spPr>
          <a:xfrm rot="1806139">
            <a:off x="-785333" y="6995044"/>
            <a:ext cx="7264343" cy="5335990"/>
          </a:xfrm>
          <a:custGeom>
            <a:avLst/>
            <a:gdLst/>
            <a:ahLst/>
            <a:cxnLst/>
            <a:rect l="l" t="t" r="r" b="b"/>
            <a:pathLst>
              <a:path w="7264343" h="5335990">
                <a:moveTo>
                  <a:pt x="0" y="0"/>
                </a:moveTo>
                <a:lnTo>
                  <a:pt x="7264343" y="0"/>
                </a:lnTo>
                <a:lnTo>
                  <a:pt x="7264343" y="5335989"/>
                </a:lnTo>
                <a:lnTo>
                  <a:pt x="0" y="533598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7" name="Freeform 17"/>
          <p:cNvSpPr/>
          <p:nvPr/>
        </p:nvSpPr>
        <p:spPr>
          <a:xfrm rot="106033">
            <a:off x="-619674" y="6556845"/>
            <a:ext cx="3392588" cy="4846554"/>
          </a:xfrm>
          <a:custGeom>
            <a:avLst/>
            <a:gdLst/>
            <a:ahLst/>
            <a:cxnLst/>
            <a:rect l="l" t="t" r="r" b="b"/>
            <a:pathLst>
              <a:path w="3392588" h="4846554">
                <a:moveTo>
                  <a:pt x="0" y="0"/>
                </a:moveTo>
                <a:lnTo>
                  <a:pt x="3392588" y="0"/>
                </a:lnTo>
                <a:lnTo>
                  <a:pt x="3392588" y="4846554"/>
                </a:lnTo>
                <a:lnTo>
                  <a:pt x="0" y="484655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7" name="Freeform 7"/>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327971" y="1028700"/>
            <a:ext cx="1006452" cy="1148441"/>
          </a:xfrm>
          <a:custGeom>
            <a:avLst/>
            <a:gdLst/>
            <a:ahLst/>
            <a:cxnLst/>
            <a:rect l="l" t="t" r="r" b="b"/>
            <a:pathLst>
              <a:path w="1006452" h="1148441">
                <a:moveTo>
                  <a:pt x="0" y="0"/>
                </a:moveTo>
                <a:lnTo>
                  <a:pt x="1006452" y="0"/>
                </a:lnTo>
                <a:lnTo>
                  <a:pt x="1006452" y="1148441"/>
                </a:lnTo>
                <a:lnTo>
                  <a:pt x="0" y="11484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0" name="Group 10"/>
          <p:cNvGrpSpPr/>
          <p:nvPr/>
        </p:nvGrpSpPr>
        <p:grpSpPr>
          <a:xfrm>
            <a:off x="2242881" y="2573248"/>
            <a:ext cx="6901119" cy="6901119"/>
            <a:chOff x="0" y="0"/>
            <a:chExt cx="9201492" cy="9201492"/>
          </a:xfrm>
        </p:grpSpPr>
        <p:sp>
          <p:nvSpPr>
            <p:cNvPr id="11" name="Freeform 11"/>
            <p:cNvSpPr/>
            <p:nvPr/>
          </p:nvSpPr>
          <p:spPr>
            <a:xfrm>
              <a:off x="0" y="0"/>
              <a:ext cx="9201492" cy="9201492"/>
            </a:xfrm>
            <a:custGeom>
              <a:avLst/>
              <a:gdLst/>
              <a:ahLst/>
              <a:cxnLst/>
              <a:rect l="l" t="t" r="r" b="b"/>
              <a:pathLst>
                <a:path w="9201492" h="9201492">
                  <a:moveTo>
                    <a:pt x="0" y="0"/>
                  </a:moveTo>
                  <a:lnTo>
                    <a:pt x="9201492" y="0"/>
                  </a:lnTo>
                  <a:lnTo>
                    <a:pt x="9201492" y="9201492"/>
                  </a:lnTo>
                  <a:lnTo>
                    <a:pt x="0" y="920149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2" name="Freeform 12"/>
            <p:cNvSpPr/>
            <p:nvPr/>
          </p:nvSpPr>
          <p:spPr>
            <a:xfrm>
              <a:off x="709126" y="680616"/>
              <a:ext cx="7783241" cy="7840261"/>
            </a:xfrm>
            <a:custGeom>
              <a:avLst/>
              <a:gdLst/>
              <a:ahLst/>
              <a:cxnLst/>
              <a:rect l="l" t="t" r="r" b="b"/>
              <a:pathLst>
                <a:path w="7783241" h="7840261">
                  <a:moveTo>
                    <a:pt x="0" y="0"/>
                  </a:moveTo>
                  <a:lnTo>
                    <a:pt x="7783240" y="0"/>
                  </a:lnTo>
                  <a:lnTo>
                    <a:pt x="7783240" y="7840260"/>
                  </a:lnTo>
                  <a:lnTo>
                    <a:pt x="0" y="78402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3" name="Group 13"/>
            <p:cNvGrpSpPr/>
            <p:nvPr/>
          </p:nvGrpSpPr>
          <p:grpSpPr>
            <a:xfrm>
              <a:off x="2138247" y="1478462"/>
              <a:ext cx="4924998" cy="6244569"/>
              <a:chOff x="0" y="0"/>
              <a:chExt cx="831998" cy="1054919"/>
            </a:xfrm>
          </p:grpSpPr>
          <p:sp>
            <p:nvSpPr>
              <p:cNvPr id="14" name="Freeform 14"/>
              <p:cNvSpPr/>
              <p:nvPr/>
            </p:nvSpPr>
            <p:spPr>
              <a:xfrm>
                <a:off x="0" y="0"/>
                <a:ext cx="831998" cy="1054919"/>
              </a:xfrm>
              <a:custGeom>
                <a:avLst/>
                <a:gdLst/>
                <a:ahLst/>
                <a:cxnLst/>
                <a:rect l="l" t="t" r="r" b="b"/>
                <a:pathLst>
                  <a:path w="831998" h="1054919">
                    <a:moveTo>
                      <a:pt x="0" y="0"/>
                    </a:moveTo>
                    <a:lnTo>
                      <a:pt x="831998" y="0"/>
                    </a:lnTo>
                    <a:lnTo>
                      <a:pt x="831998" y="1054919"/>
                    </a:lnTo>
                    <a:lnTo>
                      <a:pt x="0" y="1054919"/>
                    </a:lnTo>
                    <a:close/>
                  </a:path>
                </a:pathLst>
              </a:custGeom>
              <a:solidFill>
                <a:srgbClr val="9DB7BE"/>
              </a:solidFill>
            </p:spPr>
          </p:sp>
          <p:sp>
            <p:nvSpPr>
              <p:cNvPr id="15" name="TextBox 15"/>
              <p:cNvSpPr txBox="1"/>
              <p:nvPr/>
            </p:nvSpPr>
            <p:spPr>
              <a:xfrm>
                <a:off x="0" y="-19050"/>
                <a:ext cx="831998" cy="1073969"/>
              </a:xfrm>
              <a:prstGeom prst="rect">
                <a:avLst/>
              </a:prstGeom>
            </p:spPr>
            <p:txBody>
              <a:bodyPr lIns="67913" tIns="67913" rIns="67913" bIns="67913" rtlCol="0" anchor="ctr"/>
              <a:lstStyle/>
              <a:p>
                <a:pPr algn="ctr">
                  <a:lnSpc>
                    <a:spcPts val="2060"/>
                  </a:lnSpc>
                </a:pPr>
                <a:endParaRPr/>
              </a:p>
            </p:txBody>
          </p:sp>
        </p:grpSp>
      </p:grpSp>
      <p:sp>
        <p:nvSpPr>
          <p:cNvPr id="16" name="TextBox 16"/>
          <p:cNvSpPr txBox="1"/>
          <p:nvPr/>
        </p:nvSpPr>
        <p:spPr>
          <a:xfrm>
            <a:off x="2334423" y="1512792"/>
            <a:ext cx="14332391" cy="1060456"/>
          </a:xfrm>
          <a:prstGeom prst="rect">
            <a:avLst/>
          </a:prstGeom>
        </p:spPr>
        <p:txBody>
          <a:bodyPr lIns="0" tIns="0" rIns="0" bIns="0" rtlCol="0" anchor="t">
            <a:spAutoFit/>
          </a:bodyPr>
          <a:lstStyle/>
          <a:p>
            <a:pPr marL="0" lvl="0" indent="0" algn="ctr">
              <a:lnSpc>
                <a:spcPts val="8000"/>
              </a:lnSpc>
            </a:pPr>
            <a:r>
              <a:rPr lang="en-US" sz="8000">
                <a:solidFill>
                  <a:srgbClr val="4C4331"/>
                </a:solidFill>
                <a:latin typeface="Pagkaki"/>
                <a:ea typeface="Pagkaki"/>
                <a:cs typeface="Pagkaki"/>
                <a:sym typeface="Pagkaki"/>
              </a:rPr>
              <a:t>LÍTEN TO THIS SOUND AND GUESS...</a:t>
            </a:r>
          </a:p>
        </p:txBody>
      </p:sp>
      <p:grpSp>
        <p:nvGrpSpPr>
          <p:cNvPr id="17" name="Group 17"/>
          <p:cNvGrpSpPr/>
          <p:nvPr/>
        </p:nvGrpSpPr>
        <p:grpSpPr>
          <a:xfrm>
            <a:off x="9697299" y="4756303"/>
            <a:ext cx="7315200" cy="2214511"/>
            <a:chOff x="0" y="0"/>
            <a:chExt cx="9753600" cy="2952681"/>
          </a:xfrm>
        </p:grpSpPr>
        <p:sp>
          <p:nvSpPr>
            <p:cNvPr id="18" name="Freeform 18"/>
            <p:cNvSpPr/>
            <p:nvPr/>
          </p:nvSpPr>
          <p:spPr>
            <a:xfrm>
              <a:off x="0" y="984227"/>
              <a:ext cx="9753600" cy="1968454"/>
            </a:xfrm>
            <a:custGeom>
              <a:avLst/>
              <a:gdLst/>
              <a:ahLst/>
              <a:cxnLst/>
              <a:rect l="l" t="t" r="r" b="b"/>
              <a:pathLst>
                <a:path w="9753600" h="1968454">
                  <a:moveTo>
                    <a:pt x="0" y="0"/>
                  </a:moveTo>
                  <a:lnTo>
                    <a:pt x="9753600" y="0"/>
                  </a:lnTo>
                  <a:lnTo>
                    <a:pt x="9753600" y="1968454"/>
                  </a:lnTo>
                  <a:lnTo>
                    <a:pt x="0" y="19684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a:off x="0" y="0"/>
              <a:ext cx="9753600" cy="1968454"/>
            </a:xfrm>
            <a:custGeom>
              <a:avLst/>
              <a:gdLst/>
              <a:ahLst/>
              <a:cxnLst/>
              <a:rect l="l" t="t" r="r" b="b"/>
              <a:pathLst>
                <a:path w="9753600" h="1968454">
                  <a:moveTo>
                    <a:pt x="0" y="0"/>
                  </a:moveTo>
                  <a:lnTo>
                    <a:pt x="9753600" y="0"/>
                  </a:lnTo>
                  <a:lnTo>
                    <a:pt x="9753600" y="1968454"/>
                  </a:lnTo>
                  <a:lnTo>
                    <a:pt x="0" y="19684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a:off x="0" y="495478"/>
              <a:ext cx="9753600" cy="1968454"/>
            </a:xfrm>
            <a:custGeom>
              <a:avLst/>
              <a:gdLst/>
              <a:ahLst/>
              <a:cxnLst/>
              <a:rect l="l" t="t" r="r" b="b"/>
              <a:pathLst>
                <a:path w="9753600" h="1968454">
                  <a:moveTo>
                    <a:pt x="0" y="0"/>
                  </a:moveTo>
                  <a:lnTo>
                    <a:pt x="9753600" y="0"/>
                  </a:lnTo>
                  <a:lnTo>
                    <a:pt x="9753600" y="1968453"/>
                  </a:lnTo>
                  <a:lnTo>
                    <a:pt x="0" y="19684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TextBox 21"/>
            <p:cNvSpPr txBox="1"/>
            <p:nvPr/>
          </p:nvSpPr>
          <p:spPr>
            <a:xfrm>
              <a:off x="0" y="588493"/>
              <a:ext cx="9753600" cy="2031576"/>
            </a:xfrm>
            <a:prstGeom prst="rect">
              <a:avLst/>
            </a:prstGeom>
          </p:spPr>
          <p:txBody>
            <a:bodyPr lIns="0" tIns="0" rIns="0" bIns="0" rtlCol="0" anchor="t">
              <a:spAutoFit/>
            </a:bodyPr>
            <a:lstStyle/>
            <a:p>
              <a:pPr algn="ctr">
                <a:lnSpc>
                  <a:spcPts val="12880"/>
                </a:lnSpc>
              </a:pPr>
              <a:r>
                <a:rPr lang="en-US" sz="9200">
                  <a:solidFill>
                    <a:srgbClr val="4C4331"/>
                  </a:solidFill>
                  <a:latin typeface="Pagkaki"/>
                  <a:ea typeface="Pagkaki"/>
                  <a:cs typeface="Pagkaki"/>
                  <a:sym typeface="Pagkaki"/>
                </a:rPr>
                <a:t>ANIMAL 5</a:t>
              </a:r>
            </a:p>
          </p:txBody>
        </p:sp>
      </p:grpSp>
      <p:pic>
        <p:nvPicPr>
          <p:cNvPr id="22" name="Free Cho Soi Sound Effects Download - Pixab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550440" y="4999768"/>
            <a:ext cx="2286000" cy="22860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7"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327971" y="1028700"/>
            <a:ext cx="1006452" cy="1148441"/>
          </a:xfrm>
          <a:custGeom>
            <a:avLst/>
            <a:gdLst/>
            <a:ahLst/>
            <a:cxnLst/>
            <a:rect l="l" t="t" r="r" b="b"/>
            <a:pathLst>
              <a:path w="1006452" h="1148441">
                <a:moveTo>
                  <a:pt x="0" y="0"/>
                </a:moveTo>
                <a:lnTo>
                  <a:pt x="1006452" y="0"/>
                </a:lnTo>
                <a:lnTo>
                  <a:pt x="1006452" y="1148441"/>
                </a:lnTo>
                <a:lnTo>
                  <a:pt x="0" y="11484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0" name="Group 10"/>
          <p:cNvGrpSpPr/>
          <p:nvPr/>
        </p:nvGrpSpPr>
        <p:grpSpPr>
          <a:xfrm>
            <a:off x="2242881" y="2573248"/>
            <a:ext cx="6901119" cy="6901119"/>
            <a:chOff x="0" y="0"/>
            <a:chExt cx="9201492" cy="9201492"/>
          </a:xfrm>
        </p:grpSpPr>
        <p:sp>
          <p:nvSpPr>
            <p:cNvPr id="11" name="Freeform 11"/>
            <p:cNvSpPr/>
            <p:nvPr/>
          </p:nvSpPr>
          <p:spPr>
            <a:xfrm>
              <a:off x="0" y="0"/>
              <a:ext cx="9201492" cy="9201492"/>
            </a:xfrm>
            <a:custGeom>
              <a:avLst/>
              <a:gdLst/>
              <a:ahLst/>
              <a:cxnLst/>
              <a:rect l="l" t="t" r="r" b="b"/>
              <a:pathLst>
                <a:path w="9201492" h="9201492">
                  <a:moveTo>
                    <a:pt x="0" y="0"/>
                  </a:moveTo>
                  <a:lnTo>
                    <a:pt x="9201492" y="0"/>
                  </a:lnTo>
                  <a:lnTo>
                    <a:pt x="9201492" y="9201492"/>
                  </a:lnTo>
                  <a:lnTo>
                    <a:pt x="0" y="920149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2" name="Freeform 12"/>
            <p:cNvSpPr/>
            <p:nvPr/>
          </p:nvSpPr>
          <p:spPr>
            <a:xfrm>
              <a:off x="709126" y="680616"/>
              <a:ext cx="7783241" cy="7840261"/>
            </a:xfrm>
            <a:custGeom>
              <a:avLst/>
              <a:gdLst/>
              <a:ahLst/>
              <a:cxnLst/>
              <a:rect l="l" t="t" r="r" b="b"/>
              <a:pathLst>
                <a:path w="7783241" h="7840261">
                  <a:moveTo>
                    <a:pt x="0" y="0"/>
                  </a:moveTo>
                  <a:lnTo>
                    <a:pt x="7783240" y="0"/>
                  </a:lnTo>
                  <a:lnTo>
                    <a:pt x="7783240" y="7840260"/>
                  </a:lnTo>
                  <a:lnTo>
                    <a:pt x="0" y="78402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3" name="Group 13"/>
            <p:cNvGrpSpPr/>
            <p:nvPr/>
          </p:nvGrpSpPr>
          <p:grpSpPr>
            <a:xfrm>
              <a:off x="2138247" y="1478462"/>
              <a:ext cx="4924998" cy="6244569"/>
              <a:chOff x="0" y="0"/>
              <a:chExt cx="831998" cy="1054919"/>
            </a:xfrm>
          </p:grpSpPr>
          <p:sp>
            <p:nvSpPr>
              <p:cNvPr id="14" name="Freeform 14"/>
              <p:cNvSpPr/>
              <p:nvPr/>
            </p:nvSpPr>
            <p:spPr>
              <a:xfrm>
                <a:off x="0" y="0"/>
                <a:ext cx="831998" cy="1054919"/>
              </a:xfrm>
              <a:custGeom>
                <a:avLst/>
                <a:gdLst/>
                <a:ahLst/>
                <a:cxnLst/>
                <a:rect l="l" t="t" r="r" b="b"/>
                <a:pathLst>
                  <a:path w="831998" h="1054919">
                    <a:moveTo>
                      <a:pt x="0" y="0"/>
                    </a:moveTo>
                    <a:lnTo>
                      <a:pt x="831998" y="0"/>
                    </a:lnTo>
                    <a:lnTo>
                      <a:pt x="831998" y="1054919"/>
                    </a:lnTo>
                    <a:lnTo>
                      <a:pt x="0" y="1054919"/>
                    </a:lnTo>
                    <a:close/>
                  </a:path>
                </a:pathLst>
              </a:custGeom>
              <a:solidFill>
                <a:srgbClr val="9DB7BE"/>
              </a:solidFill>
            </p:spPr>
          </p:sp>
          <p:sp>
            <p:nvSpPr>
              <p:cNvPr id="15" name="TextBox 15"/>
              <p:cNvSpPr txBox="1"/>
              <p:nvPr/>
            </p:nvSpPr>
            <p:spPr>
              <a:xfrm>
                <a:off x="0" y="-19050"/>
                <a:ext cx="831998" cy="1073969"/>
              </a:xfrm>
              <a:prstGeom prst="rect">
                <a:avLst/>
              </a:prstGeom>
            </p:spPr>
            <p:txBody>
              <a:bodyPr lIns="67913" tIns="67913" rIns="67913" bIns="67913" rtlCol="0" anchor="ctr"/>
              <a:lstStyle/>
              <a:p>
                <a:pPr algn="ctr">
                  <a:lnSpc>
                    <a:spcPts val="2060"/>
                  </a:lnSpc>
                </a:pPr>
                <a:endParaRPr/>
              </a:p>
            </p:txBody>
          </p:sp>
        </p:grpSp>
      </p:grpSp>
      <p:grpSp>
        <p:nvGrpSpPr>
          <p:cNvPr id="16" name="Group 16"/>
          <p:cNvGrpSpPr/>
          <p:nvPr/>
        </p:nvGrpSpPr>
        <p:grpSpPr>
          <a:xfrm>
            <a:off x="9697299" y="4756303"/>
            <a:ext cx="7315200" cy="2214511"/>
            <a:chOff x="0" y="0"/>
            <a:chExt cx="9753600" cy="2952681"/>
          </a:xfrm>
        </p:grpSpPr>
        <p:sp>
          <p:nvSpPr>
            <p:cNvPr id="17" name="Freeform 17"/>
            <p:cNvSpPr/>
            <p:nvPr/>
          </p:nvSpPr>
          <p:spPr>
            <a:xfrm>
              <a:off x="0" y="984227"/>
              <a:ext cx="9753600" cy="1968454"/>
            </a:xfrm>
            <a:custGeom>
              <a:avLst/>
              <a:gdLst/>
              <a:ahLst/>
              <a:cxnLst/>
              <a:rect l="l" t="t" r="r" b="b"/>
              <a:pathLst>
                <a:path w="9753600" h="1968454">
                  <a:moveTo>
                    <a:pt x="0" y="0"/>
                  </a:moveTo>
                  <a:lnTo>
                    <a:pt x="9753600" y="0"/>
                  </a:lnTo>
                  <a:lnTo>
                    <a:pt x="9753600" y="1968454"/>
                  </a:lnTo>
                  <a:lnTo>
                    <a:pt x="0" y="19684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a:off x="0" y="0"/>
              <a:ext cx="9753600" cy="1968454"/>
            </a:xfrm>
            <a:custGeom>
              <a:avLst/>
              <a:gdLst/>
              <a:ahLst/>
              <a:cxnLst/>
              <a:rect l="l" t="t" r="r" b="b"/>
              <a:pathLst>
                <a:path w="9753600" h="1968454">
                  <a:moveTo>
                    <a:pt x="0" y="0"/>
                  </a:moveTo>
                  <a:lnTo>
                    <a:pt x="9753600" y="0"/>
                  </a:lnTo>
                  <a:lnTo>
                    <a:pt x="9753600" y="1968454"/>
                  </a:lnTo>
                  <a:lnTo>
                    <a:pt x="0" y="19684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0" y="495478"/>
              <a:ext cx="9753600" cy="1968454"/>
            </a:xfrm>
            <a:custGeom>
              <a:avLst/>
              <a:gdLst/>
              <a:ahLst/>
              <a:cxnLst/>
              <a:rect l="l" t="t" r="r" b="b"/>
              <a:pathLst>
                <a:path w="9753600" h="1968454">
                  <a:moveTo>
                    <a:pt x="0" y="0"/>
                  </a:moveTo>
                  <a:lnTo>
                    <a:pt x="9753600" y="0"/>
                  </a:lnTo>
                  <a:lnTo>
                    <a:pt x="9753600" y="1968453"/>
                  </a:lnTo>
                  <a:lnTo>
                    <a:pt x="0" y="1968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TextBox 20"/>
            <p:cNvSpPr txBox="1"/>
            <p:nvPr/>
          </p:nvSpPr>
          <p:spPr>
            <a:xfrm>
              <a:off x="0" y="588493"/>
              <a:ext cx="9753600" cy="2031576"/>
            </a:xfrm>
            <a:prstGeom prst="rect">
              <a:avLst/>
            </a:prstGeom>
          </p:spPr>
          <p:txBody>
            <a:bodyPr lIns="0" tIns="0" rIns="0" bIns="0" rtlCol="0" anchor="t">
              <a:spAutoFit/>
            </a:bodyPr>
            <a:lstStyle/>
            <a:p>
              <a:pPr algn="ctr">
                <a:lnSpc>
                  <a:spcPts val="12880"/>
                </a:lnSpc>
              </a:pPr>
              <a:r>
                <a:rPr lang="en-US" sz="9200">
                  <a:solidFill>
                    <a:srgbClr val="4C4331"/>
                  </a:solidFill>
                  <a:latin typeface="Pagkaki"/>
                  <a:ea typeface="Pagkaki"/>
                  <a:cs typeface="Pagkaki"/>
                  <a:sym typeface="Pagkaki"/>
                </a:rPr>
                <a:t>WOLF</a:t>
              </a:r>
            </a:p>
          </p:txBody>
        </p:sp>
      </p:grpSp>
      <p:sp>
        <p:nvSpPr>
          <p:cNvPr id="21" name="Freeform 21"/>
          <p:cNvSpPr/>
          <p:nvPr/>
        </p:nvSpPr>
        <p:spPr>
          <a:xfrm>
            <a:off x="3963255" y="3249962"/>
            <a:ext cx="3460371" cy="5547690"/>
          </a:xfrm>
          <a:custGeom>
            <a:avLst/>
            <a:gdLst/>
            <a:ahLst/>
            <a:cxnLst/>
            <a:rect l="l" t="t" r="r" b="b"/>
            <a:pathLst>
              <a:path w="3460371" h="5547690">
                <a:moveTo>
                  <a:pt x="0" y="0"/>
                </a:moveTo>
                <a:lnTo>
                  <a:pt x="3460371" y="0"/>
                </a:lnTo>
                <a:lnTo>
                  <a:pt x="3460371" y="5547690"/>
                </a:lnTo>
                <a:lnTo>
                  <a:pt x="0" y="5547690"/>
                </a:lnTo>
                <a:lnTo>
                  <a:pt x="0" y="0"/>
                </a:lnTo>
                <a:close/>
              </a:path>
            </a:pathLst>
          </a:custGeom>
          <a:blipFill>
            <a:blip r:embed="rId16"/>
            <a:stretch>
              <a:fillRect/>
            </a:stretch>
          </a:blipFill>
        </p:spPr>
      </p:sp>
      <p:sp>
        <p:nvSpPr>
          <p:cNvPr id="22" name="TextBox 22"/>
          <p:cNvSpPr txBox="1"/>
          <p:nvPr/>
        </p:nvSpPr>
        <p:spPr>
          <a:xfrm>
            <a:off x="2334423" y="1512792"/>
            <a:ext cx="14332391" cy="1060456"/>
          </a:xfrm>
          <a:prstGeom prst="rect">
            <a:avLst/>
          </a:prstGeom>
        </p:spPr>
        <p:txBody>
          <a:bodyPr lIns="0" tIns="0" rIns="0" bIns="0" rtlCol="0" anchor="t">
            <a:spAutoFit/>
          </a:bodyPr>
          <a:lstStyle/>
          <a:p>
            <a:pPr marL="0" lvl="0" indent="0" algn="ctr">
              <a:lnSpc>
                <a:spcPts val="8000"/>
              </a:lnSpc>
            </a:pPr>
            <a:r>
              <a:rPr lang="en-US" sz="8000">
                <a:solidFill>
                  <a:srgbClr val="4C4331"/>
                </a:solidFill>
                <a:latin typeface="Pagkaki"/>
                <a:ea typeface="Pagkaki"/>
                <a:cs typeface="Pagkaki"/>
                <a:sym typeface="Pagkaki"/>
              </a:rPr>
              <a:t>LÍTEN TO THIS SOUND AND GUESS...</a:t>
            </a: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DC55F"/>
        </a:solidFill>
        <a:effectLst/>
      </p:bgPr>
    </p:bg>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5400000">
            <a:off x="5103546" y="-1408528"/>
            <a:ext cx="8080907" cy="12955363"/>
          </a:xfrm>
          <a:custGeom>
            <a:avLst/>
            <a:gdLst/>
            <a:ahLst/>
            <a:cxnLst/>
            <a:rect l="l" t="t" r="r" b="b"/>
            <a:pathLst>
              <a:path w="8080907" h="12955363">
                <a:moveTo>
                  <a:pt x="0" y="0"/>
                </a:moveTo>
                <a:lnTo>
                  <a:pt x="8080908" y="0"/>
                </a:lnTo>
                <a:lnTo>
                  <a:pt x="8080908" y="12955363"/>
                </a:lnTo>
                <a:lnTo>
                  <a:pt x="0" y="129553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667286" y="3207931"/>
            <a:ext cx="10953428" cy="3967617"/>
          </a:xfrm>
          <a:prstGeom prst="rect">
            <a:avLst/>
          </a:prstGeom>
        </p:spPr>
        <p:txBody>
          <a:bodyPr lIns="0" tIns="0" rIns="0" bIns="0" rtlCol="0" anchor="t">
            <a:spAutoFit/>
          </a:bodyPr>
          <a:lstStyle/>
          <a:p>
            <a:pPr algn="ctr">
              <a:lnSpc>
                <a:spcPts val="5280"/>
              </a:lnSpc>
            </a:pPr>
            <a:r>
              <a:rPr lang="en-US" sz="6000" dirty="0">
                <a:solidFill>
                  <a:srgbClr val="4C4331"/>
                </a:solidFill>
                <a:latin typeface="Pagkaki"/>
                <a:ea typeface="Pagkaki"/>
                <a:cs typeface="Pagkaki"/>
                <a:sym typeface="Pagkaki"/>
              </a:rPr>
              <a:t>UNIT 8: WILDLIFE CONSERVATION</a:t>
            </a:r>
          </a:p>
          <a:p>
            <a:pPr algn="ctr">
              <a:lnSpc>
                <a:spcPts val="4312"/>
              </a:lnSpc>
            </a:pPr>
            <a:endParaRPr lang="en-US" sz="6000" dirty="0">
              <a:solidFill>
                <a:srgbClr val="4C4331"/>
              </a:solidFill>
              <a:latin typeface="Pagkaki"/>
              <a:ea typeface="Pagkaki"/>
              <a:cs typeface="Pagkaki"/>
              <a:sym typeface="Pagkaki"/>
            </a:endParaRPr>
          </a:p>
          <a:p>
            <a:pPr algn="ctr">
              <a:lnSpc>
                <a:spcPts val="10208"/>
              </a:lnSpc>
            </a:pPr>
            <a:r>
              <a:rPr lang="en-US" sz="11600" dirty="0">
                <a:solidFill>
                  <a:srgbClr val="4C4331"/>
                </a:solidFill>
                <a:latin typeface="Pagkaki"/>
                <a:ea typeface="Pagkaki"/>
                <a:cs typeface="Pagkaki"/>
                <a:sym typeface="Pagkaki"/>
              </a:rPr>
              <a:t>LESSON 1: </a:t>
            </a:r>
          </a:p>
          <a:p>
            <a:pPr algn="ctr">
              <a:lnSpc>
                <a:spcPts val="10208"/>
              </a:lnSpc>
            </a:pPr>
            <a:r>
              <a:rPr lang="en-US" sz="11600" dirty="0">
                <a:solidFill>
                  <a:srgbClr val="4C4331"/>
                </a:solidFill>
                <a:latin typeface="Pagkaki"/>
                <a:ea typeface="Pagkaki"/>
                <a:cs typeface="Pagkaki"/>
                <a:sym typeface="Pagkaki"/>
              </a:rPr>
              <a:t>GETTING STARTED</a:t>
            </a:r>
          </a:p>
        </p:txBody>
      </p:sp>
      <p:sp>
        <p:nvSpPr>
          <p:cNvPr id="9" name="Freeform 9"/>
          <p:cNvSpPr/>
          <p:nvPr/>
        </p:nvSpPr>
        <p:spPr>
          <a:xfrm rot="-3735088">
            <a:off x="-1981279" y="5909449"/>
            <a:ext cx="5327517" cy="2431285"/>
          </a:xfrm>
          <a:custGeom>
            <a:avLst/>
            <a:gdLst/>
            <a:ahLst/>
            <a:cxnLst/>
            <a:rect l="l" t="t" r="r" b="b"/>
            <a:pathLst>
              <a:path w="5327517" h="2431285">
                <a:moveTo>
                  <a:pt x="0" y="0"/>
                </a:moveTo>
                <a:lnTo>
                  <a:pt x="5327516" y="0"/>
                </a:lnTo>
                <a:lnTo>
                  <a:pt x="5327516" y="2431285"/>
                </a:lnTo>
                <a:lnTo>
                  <a:pt x="0" y="2431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5752137">
            <a:off x="-2130845" y="-3011945"/>
            <a:ext cx="7609358" cy="6668565"/>
          </a:xfrm>
          <a:custGeom>
            <a:avLst/>
            <a:gdLst/>
            <a:ahLst/>
            <a:cxnLst/>
            <a:rect l="l" t="t" r="r" b="b"/>
            <a:pathLst>
              <a:path w="7609358" h="6668565">
                <a:moveTo>
                  <a:pt x="0" y="0"/>
                </a:moveTo>
                <a:lnTo>
                  <a:pt x="7609358" y="0"/>
                </a:lnTo>
                <a:lnTo>
                  <a:pt x="7609358" y="6668564"/>
                </a:lnTo>
                <a:lnTo>
                  <a:pt x="0" y="666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8608268">
            <a:off x="16361280" y="4955654"/>
            <a:ext cx="3297662" cy="4823708"/>
          </a:xfrm>
          <a:custGeom>
            <a:avLst/>
            <a:gdLst/>
            <a:ahLst/>
            <a:cxnLst/>
            <a:rect l="l" t="t" r="r" b="b"/>
            <a:pathLst>
              <a:path w="3297662" h="4823708">
                <a:moveTo>
                  <a:pt x="0" y="0"/>
                </a:moveTo>
                <a:lnTo>
                  <a:pt x="3297662" y="0"/>
                </a:lnTo>
                <a:lnTo>
                  <a:pt x="3297662" y="4823708"/>
                </a:lnTo>
                <a:lnTo>
                  <a:pt x="0" y="48237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7515516">
            <a:off x="13667804" y="-2105368"/>
            <a:ext cx="6789768" cy="5616990"/>
          </a:xfrm>
          <a:custGeom>
            <a:avLst/>
            <a:gdLst/>
            <a:ahLst/>
            <a:cxnLst/>
            <a:rect l="l" t="t" r="r" b="b"/>
            <a:pathLst>
              <a:path w="6789768" h="5616990">
                <a:moveTo>
                  <a:pt x="0" y="0"/>
                </a:moveTo>
                <a:lnTo>
                  <a:pt x="6789768" y="0"/>
                </a:lnTo>
                <a:lnTo>
                  <a:pt x="6789768" y="5616990"/>
                </a:lnTo>
                <a:lnTo>
                  <a:pt x="0" y="56169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11595479" y="8685131"/>
            <a:ext cx="3654100" cy="3142526"/>
          </a:xfrm>
          <a:custGeom>
            <a:avLst/>
            <a:gdLst/>
            <a:ahLst/>
            <a:cxnLst/>
            <a:rect l="l" t="t" r="r" b="b"/>
            <a:pathLst>
              <a:path w="3654100" h="3142526">
                <a:moveTo>
                  <a:pt x="0" y="0"/>
                </a:moveTo>
                <a:lnTo>
                  <a:pt x="3654100" y="0"/>
                </a:lnTo>
                <a:lnTo>
                  <a:pt x="3654100" y="3142526"/>
                </a:lnTo>
                <a:lnTo>
                  <a:pt x="0" y="314252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a:off x="13386941" y="6501535"/>
            <a:ext cx="5722285" cy="5087632"/>
          </a:xfrm>
          <a:custGeom>
            <a:avLst/>
            <a:gdLst/>
            <a:ahLst/>
            <a:cxnLst/>
            <a:rect l="l" t="t" r="r" b="b"/>
            <a:pathLst>
              <a:path w="5722285" h="5087632">
                <a:moveTo>
                  <a:pt x="0" y="0"/>
                </a:moveTo>
                <a:lnTo>
                  <a:pt x="5722285" y="0"/>
                </a:lnTo>
                <a:lnTo>
                  <a:pt x="5722285" y="5087632"/>
                </a:lnTo>
                <a:lnTo>
                  <a:pt x="0" y="508763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15"/>
          <p:cNvSpPr/>
          <p:nvPr/>
        </p:nvSpPr>
        <p:spPr>
          <a:xfrm rot="1806139">
            <a:off x="-785333" y="6995044"/>
            <a:ext cx="7264343" cy="5335990"/>
          </a:xfrm>
          <a:custGeom>
            <a:avLst/>
            <a:gdLst/>
            <a:ahLst/>
            <a:cxnLst/>
            <a:rect l="l" t="t" r="r" b="b"/>
            <a:pathLst>
              <a:path w="7264343" h="5335990">
                <a:moveTo>
                  <a:pt x="0" y="0"/>
                </a:moveTo>
                <a:lnTo>
                  <a:pt x="7264343" y="0"/>
                </a:lnTo>
                <a:lnTo>
                  <a:pt x="7264343" y="5335989"/>
                </a:lnTo>
                <a:lnTo>
                  <a:pt x="0" y="533598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6" name="Freeform 16"/>
          <p:cNvSpPr/>
          <p:nvPr/>
        </p:nvSpPr>
        <p:spPr>
          <a:xfrm rot="106033">
            <a:off x="-619674" y="6556845"/>
            <a:ext cx="3392588" cy="4846554"/>
          </a:xfrm>
          <a:custGeom>
            <a:avLst/>
            <a:gdLst/>
            <a:ahLst/>
            <a:cxnLst/>
            <a:rect l="l" t="t" r="r" b="b"/>
            <a:pathLst>
              <a:path w="3392588" h="4846554">
                <a:moveTo>
                  <a:pt x="0" y="0"/>
                </a:moveTo>
                <a:lnTo>
                  <a:pt x="3392588" y="0"/>
                </a:lnTo>
                <a:lnTo>
                  <a:pt x="3392588" y="4846554"/>
                </a:lnTo>
                <a:lnTo>
                  <a:pt x="0" y="484655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7" name="Freeform 17"/>
          <p:cNvSpPr/>
          <p:nvPr/>
        </p:nvSpPr>
        <p:spPr>
          <a:xfrm rot="-1323996">
            <a:off x="3380119" y="249090"/>
            <a:ext cx="2150580" cy="1192594"/>
          </a:xfrm>
          <a:custGeom>
            <a:avLst/>
            <a:gdLst/>
            <a:ahLst/>
            <a:cxnLst/>
            <a:rect l="l" t="t" r="r" b="b"/>
            <a:pathLst>
              <a:path w="2150580" h="1192594">
                <a:moveTo>
                  <a:pt x="0" y="0"/>
                </a:moveTo>
                <a:lnTo>
                  <a:pt x="2150580" y="0"/>
                </a:lnTo>
                <a:lnTo>
                  <a:pt x="2150580" y="1192594"/>
                </a:lnTo>
                <a:lnTo>
                  <a:pt x="0" y="119259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8" name="Freeform 18"/>
          <p:cNvSpPr/>
          <p:nvPr/>
        </p:nvSpPr>
        <p:spPr>
          <a:xfrm rot="-2781437">
            <a:off x="16514360" y="325560"/>
            <a:ext cx="2273772" cy="2277914"/>
          </a:xfrm>
          <a:custGeom>
            <a:avLst/>
            <a:gdLst/>
            <a:ahLst/>
            <a:cxnLst/>
            <a:rect l="l" t="t" r="r" b="b"/>
            <a:pathLst>
              <a:path w="2273772" h="2277914">
                <a:moveTo>
                  <a:pt x="0" y="0"/>
                </a:moveTo>
                <a:lnTo>
                  <a:pt x="2273772" y="0"/>
                </a:lnTo>
                <a:lnTo>
                  <a:pt x="2273772" y="2277914"/>
                </a:lnTo>
                <a:lnTo>
                  <a:pt x="0" y="227791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19" name="Freeform 19"/>
          <p:cNvSpPr/>
          <p:nvPr/>
        </p:nvSpPr>
        <p:spPr>
          <a:xfrm rot="928475">
            <a:off x="-412091" y="740111"/>
            <a:ext cx="2189139" cy="1448812"/>
          </a:xfrm>
          <a:custGeom>
            <a:avLst/>
            <a:gdLst/>
            <a:ahLst/>
            <a:cxnLst/>
            <a:rect l="l" t="t" r="r" b="b"/>
            <a:pathLst>
              <a:path w="2189139" h="1448812">
                <a:moveTo>
                  <a:pt x="0" y="0"/>
                </a:moveTo>
                <a:lnTo>
                  <a:pt x="2189140" y="0"/>
                </a:lnTo>
                <a:lnTo>
                  <a:pt x="2189140" y="1448812"/>
                </a:lnTo>
                <a:lnTo>
                  <a:pt x="0" y="1448812"/>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3618833" y="3491593"/>
            <a:ext cx="11050333" cy="2978566"/>
            <a:chOff x="0" y="0"/>
            <a:chExt cx="14733778" cy="3971422"/>
          </a:xfrm>
        </p:grpSpPr>
        <p:sp>
          <p:nvSpPr>
            <p:cNvPr id="8" name="Freeform 8"/>
            <p:cNvSpPr/>
            <p:nvPr/>
          </p:nvSpPr>
          <p:spPr>
            <a:xfrm>
              <a:off x="0" y="0"/>
              <a:ext cx="3971422" cy="3971422"/>
            </a:xfrm>
            <a:custGeom>
              <a:avLst/>
              <a:gdLst/>
              <a:ahLst/>
              <a:cxnLst/>
              <a:rect l="l" t="t" r="r" b="b"/>
              <a:pathLst>
                <a:path w="3971422" h="3971422">
                  <a:moveTo>
                    <a:pt x="0" y="0"/>
                  </a:moveTo>
                  <a:lnTo>
                    <a:pt x="3971422" y="0"/>
                  </a:lnTo>
                  <a:lnTo>
                    <a:pt x="3971422"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3620890" y="0"/>
              <a:ext cx="3971422" cy="3971422"/>
            </a:xfrm>
            <a:custGeom>
              <a:avLst/>
              <a:gdLst/>
              <a:ahLst/>
              <a:cxnLst/>
              <a:rect l="l" t="t" r="r" b="b"/>
              <a:pathLst>
                <a:path w="3971422" h="3971422">
                  <a:moveTo>
                    <a:pt x="0" y="0"/>
                  </a:moveTo>
                  <a:lnTo>
                    <a:pt x="3971421" y="0"/>
                  </a:lnTo>
                  <a:lnTo>
                    <a:pt x="3971421"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7154461" y="0"/>
              <a:ext cx="3971422" cy="3971422"/>
            </a:xfrm>
            <a:custGeom>
              <a:avLst/>
              <a:gdLst/>
              <a:ahLst/>
              <a:cxnLst/>
              <a:rect l="l" t="t" r="r" b="b"/>
              <a:pathLst>
                <a:path w="3971422" h="3971422">
                  <a:moveTo>
                    <a:pt x="0" y="0"/>
                  </a:moveTo>
                  <a:lnTo>
                    <a:pt x="3971422" y="0"/>
                  </a:lnTo>
                  <a:lnTo>
                    <a:pt x="3971422"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0762356" y="0"/>
              <a:ext cx="3971422" cy="3971422"/>
            </a:xfrm>
            <a:custGeom>
              <a:avLst/>
              <a:gdLst/>
              <a:ahLst/>
              <a:cxnLst/>
              <a:rect l="l" t="t" r="r" b="b"/>
              <a:pathLst>
                <a:path w="3971422" h="3971422">
                  <a:moveTo>
                    <a:pt x="0" y="0"/>
                  </a:moveTo>
                  <a:lnTo>
                    <a:pt x="3971422" y="0"/>
                  </a:lnTo>
                  <a:lnTo>
                    <a:pt x="3971422"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Freeform 12"/>
          <p:cNvSpPr/>
          <p:nvPr/>
        </p:nvSpPr>
        <p:spPr>
          <a:xfrm rot="-3735088">
            <a:off x="-2799267" y="5909449"/>
            <a:ext cx="5327517" cy="2431285"/>
          </a:xfrm>
          <a:custGeom>
            <a:avLst/>
            <a:gdLst/>
            <a:ahLst/>
            <a:cxnLst/>
            <a:rect l="l" t="t" r="r" b="b"/>
            <a:pathLst>
              <a:path w="5327517" h="2431285">
                <a:moveTo>
                  <a:pt x="0" y="0"/>
                </a:moveTo>
                <a:lnTo>
                  <a:pt x="5327517" y="0"/>
                </a:lnTo>
                <a:lnTo>
                  <a:pt x="5327517" y="2431285"/>
                </a:lnTo>
                <a:lnTo>
                  <a:pt x="0" y="2431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1806139">
            <a:off x="-1722512" y="6995044"/>
            <a:ext cx="7264343" cy="5335990"/>
          </a:xfrm>
          <a:custGeom>
            <a:avLst/>
            <a:gdLst/>
            <a:ahLst/>
            <a:cxnLst/>
            <a:rect l="l" t="t" r="r" b="b"/>
            <a:pathLst>
              <a:path w="7264343" h="5335990">
                <a:moveTo>
                  <a:pt x="0" y="0"/>
                </a:moveTo>
                <a:lnTo>
                  <a:pt x="7264343" y="0"/>
                </a:lnTo>
                <a:lnTo>
                  <a:pt x="7264343" y="5335989"/>
                </a:lnTo>
                <a:lnTo>
                  <a:pt x="0" y="5335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8608268">
            <a:off x="16361280" y="4955654"/>
            <a:ext cx="3297662" cy="4823708"/>
          </a:xfrm>
          <a:custGeom>
            <a:avLst/>
            <a:gdLst/>
            <a:ahLst/>
            <a:cxnLst/>
            <a:rect l="l" t="t" r="r" b="b"/>
            <a:pathLst>
              <a:path w="3297662" h="4823708">
                <a:moveTo>
                  <a:pt x="0" y="0"/>
                </a:moveTo>
                <a:lnTo>
                  <a:pt x="3297662" y="0"/>
                </a:lnTo>
                <a:lnTo>
                  <a:pt x="3297662" y="4823708"/>
                </a:lnTo>
                <a:lnTo>
                  <a:pt x="0" y="48237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3605200" y="9038784"/>
            <a:ext cx="3654100" cy="3142526"/>
          </a:xfrm>
          <a:custGeom>
            <a:avLst/>
            <a:gdLst/>
            <a:ahLst/>
            <a:cxnLst/>
            <a:rect l="l" t="t" r="r" b="b"/>
            <a:pathLst>
              <a:path w="3654100" h="3142526">
                <a:moveTo>
                  <a:pt x="0" y="0"/>
                </a:moveTo>
                <a:lnTo>
                  <a:pt x="3654100" y="0"/>
                </a:lnTo>
                <a:lnTo>
                  <a:pt x="3654100" y="3142525"/>
                </a:lnTo>
                <a:lnTo>
                  <a:pt x="0" y="31425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a:off x="16106116" y="7535279"/>
            <a:ext cx="2927978" cy="3947029"/>
          </a:xfrm>
          <a:custGeom>
            <a:avLst/>
            <a:gdLst/>
            <a:ahLst/>
            <a:cxnLst/>
            <a:rect l="l" t="t" r="r" b="b"/>
            <a:pathLst>
              <a:path w="2927978" h="3947029">
                <a:moveTo>
                  <a:pt x="0" y="0"/>
                </a:moveTo>
                <a:lnTo>
                  <a:pt x="2927977" y="0"/>
                </a:lnTo>
                <a:lnTo>
                  <a:pt x="2927977" y="3947029"/>
                </a:lnTo>
                <a:lnTo>
                  <a:pt x="0" y="39470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477508" y="7955320"/>
            <a:ext cx="1899016" cy="2166927"/>
          </a:xfrm>
          <a:custGeom>
            <a:avLst/>
            <a:gdLst/>
            <a:ahLst/>
            <a:cxnLst/>
            <a:rect l="l" t="t" r="r" b="b"/>
            <a:pathLst>
              <a:path w="1899016" h="2166927">
                <a:moveTo>
                  <a:pt x="0" y="0"/>
                </a:moveTo>
                <a:lnTo>
                  <a:pt x="1899016" y="0"/>
                </a:lnTo>
                <a:lnTo>
                  <a:pt x="1899016" y="2166927"/>
                </a:lnTo>
                <a:lnTo>
                  <a:pt x="0" y="21669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TextBox 18"/>
          <p:cNvSpPr txBox="1"/>
          <p:nvPr/>
        </p:nvSpPr>
        <p:spPr>
          <a:xfrm>
            <a:off x="3925591" y="4695666"/>
            <a:ext cx="10436817" cy="1577340"/>
          </a:xfrm>
          <a:prstGeom prst="rect">
            <a:avLst/>
          </a:prstGeom>
        </p:spPr>
        <p:txBody>
          <a:bodyPr lIns="0" tIns="0" rIns="0" bIns="0" rtlCol="0" anchor="t">
            <a:spAutoFit/>
          </a:bodyPr>
          <a:lstStyle/>
          <a:p>
            <a:pPr marL="0" lvl="0" indent="0" algn="ctr">
              <a:lnSpc>
                <a:spcPts val="11880"/>
              </a:lnSpc>
            </a:pPr>
            <a:r>
              <a:rPr lang="en-US" sz="12000">
                <a:solidFill>
                  <a:srgbClr val="4C4331"/>
                </a:solidFill>
                <a:latin typeface="Pagkaki"/>
                <a:ea typeface="Pagkaki"/>
                <a:cs typeface="Pagkaki"/>
                <a:sym typeface="Pagkaki"/>
              </a:rPr>
              <a:t>VOCABULARY</a:t>
            </a:r>
          </a:p>
        </p:txBody>
      </p:sp>
      <p:sp>
        <p:nvSpPr>
          <p:cNvPr id="19" name="Freeform 19"/>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Freeform 20"/>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7756154" y="2812058"/>
            <a:ext cx="2775691" cy="2775691"/>
            <a:chOff x="0" y="0"/>
            <a:chExt cx="3700922" cy="3700922"/>
          </a:xfrm>
        </p:grpSpPr>
        <p:sp>
          <p:nvSpPr>
            <p:cNvPr id="8" name="Freeform 8"/>
            <p:cNvSpPr/>
            <p:nvPr/>
          </p:nvSpPr>
          <p:spPr>
            <a:xfrm>
              <a:off x="0" y="0"/>
              <a:ext cx="3700922" cy="3700922"/>
            </a:xfrm>
            <a:custGeom>
              <a:avLst/>
              <a:gdLst/>
              <a:ahLst/>
              <a:cxnLst/>
              <a:rect l="l" t="t" r="r" b="b"/>
              <a:pathLst>
                <a:path w="3700922" h="3700922">
                  <a:moveTo>
                    <a:pt x="0" y="0"/>
                  </a:moveTo>
                  <a:lnTo>
                    <a:pt x="3700922" y="0"/>
                  </a:lnTo>
                  <a:lnTo>
                    <a:pt x="3700922" y="3700922"/>
                  </a:lnTo>
                  <a:lnTo>
                    <a:pt x="0" y="370092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grpSp>
          <p:nvGrpSpPr>
            <p:cNvPr id="9" name="Group 9"/>
            <p:cNvGrpSpPr/>
            <p:nvPr/>
          </p:nvGrpSpPr>
          <p:grpSpPr>
            <a:xfrm>
              <a:off x="484741" y="421118"/>
              <a:ext cx="2807343" cy="2832656"/>
              <a:chOff x="0" y="0"/>
              <a:chExt cx="1179126" cy="1189758"/>
            </a:xfrm>
          </p:grpSpPr>
          <p:sp>
            <p:nvSpPr>
              <p:cNvPr id="10" name="Freeform 10"/>
              <p:cNvSpPr/>
              <p:nvPr/>
            </p:nvSpPr>
            <p:spPr>
              <a:xfrm>
                <a:off x="0" y="0"/>
                <a:ext cx="1179126" cy="1189758"/>
              </a:xfrm>
              <a:custGeom>
                <a:avLst/>
                <a:gdLst/>
                <a:ahLst/>
                <a:cxnLst/>
                <a:rect l="l" t="t" r="r" b="b"/>
                <a:pathLst>
                  <a:path w="1179126" h="1189758">
                    <a:moveTo>
                      <a:pt x="0" y="0"/>
                    </a:moveTo>
                    <a:lnTo>
                      <a:pt x="1179126" y="0"/>
                    </a:lnTo>
                    <a:lnTo>
                      <a:pt x="1179126" y="1189758"/>
                    </a:lnTo>
                    <a:lnTo>
                      <a:pt x="0" y="1189758"/>
                    </a:lnTo>
                    <a:close/>
                  </a:path>
                </a:pathLst>
              </a:custGeom>
              <a:solidFill>
                <a:srgbClr val="9DB7BE"/>
              </a:solidFill>
            </p:spPr>
          </p:sp>
          <p:sp>
            <p:nvSpPr>
              <p:cNvPr id="11" name="TextBox 11"/>
              <p:cNvSpPr txBox="1"/>
              <p:nvPr/>
            </p:nvSpPr>
            <p:spPr>
              <a:xfrm>
                <a:off x="0" y="-19050"/>
                <a:ext cx="1179126" cy="1208808"/>
              </a:xfrm>
              <a:prstGeom prst="rect">
                <a:avLst/>
              </a:prstGeom>
            </p:spPr>
            <p:txBody>
              <a:bodyPr lIns="53118" tIns="53118" rIns="53118" bIns="53118" rtlCol="0" anchor="ctr"/>
              <a:lstStyle/>
              <a:p>
                <a:pPr algn="ctr">
                  <a:lnSpc>
                    <a:spcPts val="2060"/>
                  </a:lnSpc>
                </a:pPr>
                <a:endParaRPr/>
              </a:p>
            </p:txBody>
          </p:sp>
        </p:grpSp>
      </p:grpSp>
      <p:grpSp>
        <p:nvGrpSpPr>
          <p:cNvPr id="12" name="Group 12"/>
          <p:cNvGrpSpPr/>
          <p:nvPr/>
        </p:nvGrpSpPr>
        <p:grpSpPr>
          <a:xfrm>
            <a:off x="4902846" y="6042939"/>
            <a:ext cx="8482309" cy="1675015"/>
            <a:chOff x="0" y="0"/>
            <a:chExt cx="11309745" cy="2233353"/>
          </a:xfrm>
        </p:grpSpPr>
        <p:sp>
          <p:nvSpPr>
            <p:cNvPr id="13" name="Freeform 13"/>
            <p:cNvSpPr/>
            <p:nvPr/>
          </p:nvSpPr>
          <p:spPr>
            <a:xfrm rot="-5400000">
              <a:off x="4735705" y="-4735705"/>
              <a:ext cx="1838334" cy="11309745"/>
            </a:xfrm>
            <a:custGeom>
              <a:avLst/>
              <a:gdLst/>
              <a:ahLst/>
              <a:cxnLst/>
              <a:rect l="l" t="t" r="r" b="b"/>
              <a:pathLst>
                <a:path w="1838334" h="11309745">
                  <a:moveTo>
                    <a:pt x="0" y="0"/>
                  </a:moveTo>
                  <a:lnTo>
                    <a:pt x="1838335" y="0"/>
                  </a:lnTo>
                  <a:lnTo>
                    <a:pt x="1838335" y="11309745"/>
                  </a:lnTo>
                  <a:lnTo>
                    <a:pt x="0" y="11309745"/>
                  </a:lnTo>
                  <a:lnTo>
                    <a:pt x="0" y="0"/>
                  </a:lnTo>
                  <a:close/>
                </a:path>
              </a:pathLst>
            </a:custGeom>
            <a:blipFill>
              <a:blip r:embed="rId6">
                <a:extLst>
                  <a:ext uri="{96DAC541-7B7A-43D3-8B79-37D633B846F1}">
                    <asvg:svgBlip xmlns:asvg="http://schemas.microsoft.com/office/drawing/2016/SVG/main" r:embed="rId7"/>
                  </a:ext>
                </a:extLst>
              </a:blip>
              <a:stretch>
                <a:fillRect l="-376024"/>
              </a:stretch>
            </a:blipFill>
            <a:ln cap="sq">
              <a:noFill/>
              <a:prstDash val="solid"/>
              <a:miter/>
            </a:ln>
          </p:spPr>
        </p:sp>
        <p:sp>
          <p:nvSpPr>
            <p:cNvPr id="14" name="Freeform 14"/>
            <p:cNvSpPr/>
            <p:nvPr/>
          </p:nvSpPr>
          <p:spPr>
            <a:xfrm rot="-5400000" flipH="1">
              <a:off x="4735705" y="-4340687"/>
              <a:ext cx="1838334" cy="11309745"/>
            </a:xfrm>
            <a:custGeom>
              <a:avLst/>
              <a:gdLst/>
              <a:ahLst/>
              <a:cxnLst/>
              <a:rect l="l" t="t" r="r" b="b"/>
              <a:pathLst>
                <a:path w="1838334" h="11309745">
                  <a:moveTo>
                    <a:pt x="1838335" y="0"/>
                  </a:moveTo>
                  <a:lnTo>
                    <a:pt x="0" y="0"/>
                  </a:lnTo>
                  <a:lnTo>
                    <a:pt x="0" y="11309745"/>
                  </a:lnTo>
                  <a:lnTo>
                    <a:pt x="1838335" y="11309745"/>
                  </a:lnTo>
                  <a:lnTo>
                    <a:pt x="1838335" y="0"/>
                  </a:lnTo>
                  <a:close/>
                </a:path>
              </a:pathLst>
            </a:custGeom>
            <a:blipFill>
              <a:blip r:embed="rId6">
                <a:extLst>
                  <a:ext uri="{96DAC541-7B7A-43D3-8B79-37D633B846F1}">
                    <asvg:svgBlip xmlns:asvg="http://schemas.microsoft.com/office/drawing/2016/SVG/main" r:embed="rId7"/>
                  </a:ext>
                </a:extLst>
              </a:blip>
              <a:stretch>
                <a:fillRect l="-376024"/>
              </a:stretch>
            </a:blipFill>
            <a:ln cap="sq">
              <a:noFill/>
              <a:prstDash val="solid"/>
              <a:miter/>
            </a:ln>
          </p:spPr>
        </p:sp>
      </p:grpSp>
      <p:sp>
        <p:nvSpPr>
          <p:cNvPr id="15" name="Freeform 15"/>
          <p:cNvSpPr/>
          <p:nvPr/>
        </p:nvSpPr>
        <p:spPr>
          <a:xfrm rot="2096440">
            <a:off x="745902" y="6483500"/>
            <a:ext cx="3879591" cy="5147053"/>
          </a:xfrm>
          <a:custGeom>
            <a:avLst/>
            <a:gdLst/>
            <a:ahLst/>
            <a:cxnLst/>
            <a:rect l="l" t="t" r="r" b="b"/>
            <a:pathLst>
              <a:path w="3879591" h="5147053">
                <a:moveTo>
                  <a:pt x="0" y="0"/>
                </a:moveTo>
                <a:lnTo>
                  <a:pt x="3879591" y="0"/>
                </a:lnTo>
                <a:lnTo>
                  <a:pt x="3879591" y="5147052"/>
                </a:lnTo>
                <a:lnTo>
                  <a:pt x="0" y="5147052"/>
                </a:lnTo>
                <a:lnTo>
                  <a:pt x="0" y="0"/>
                </a:lnTo>
                <a:close/>
              </a:path>
            </a:pathLst>
          </a:custGeom>
          <a:blipFill>
            <a:blip r:embed="rId8"/>
            <a:stretch>
              <a:fillRect/>
            </a:stretch>
          </a:blipFill>
        </p:spPr>
      </p:sp>
      <p:sp>
        <p:nvSpPr>
          <p:cNvPr id="16" name="Freeform 16"/>
          <p:cNvSpPr/>
          <p:nvPr/>
        </p:nvSpPr>
        <p:spPr>
          <a:xfrm rot="1007517">
            <a:off x="-20004" y="5368805"/>
            <a:ext cx="2739310" cy="5786802"/>
          </a:xfrm>
          <a:custGeom>
            <a:avLst/>
            <a:gdLst/>
            <a:ahLst/>
            <a:cxnLst/>
            <a:rect l="l" t="t" r="r" b="b"/>
            <a:pathLst>
              <a:path w="2739310" h="5786802">
                <a:moveTo>
                  <a:pt x="0" y="0"/>
                </a:moveTo>
                <a:lnTo>
                  <a:pt x="2739310" y="0"/>
                </a:lnTo>
                <a:lnTo>
                  <a:pt x="2739310" y="5786803"/>
                </a:lnTo>
                <a:lnTo>
                  <a:pt x="0" y="5786803"/>
                </a:lnTo>
                <a:lnTo>
                  <a:pt x="0" y="0"/>
                </a:lnTo>
                <a:close/>
              </a:path>
            </a:pathLst>
          </a:custGeom>
          <a:blipFill>
            <a:blip r:embed="rId9"/>
            <a:stretch>
              <a:fillRect t="-1876" b="-1876"/>
            </a:stretch>
          </a:blipFill>
        </p:spPr>
      </p:sp>
      <p:sp>
        <p:nvSpPr>
          <p:cNvPr id="17" name="Freeform 17"/>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684385">
            <a:off x="-489584" y="3307216"/>
            <a:ext cx="2010712" cy="5058396"/>
          </a:xfrm>
          <a:custGeom>
            <a:avLst/>
            <a:gdLst/>
            <a:ahLst/>
            <a:cxnLst/>
            <a:rect l="l" t="t" r="r" b="b"/>
            <a:pathLst>
              <a:path w="2010712" h="5058396">
                <a:moveTo>
                  <a:pt x="0" y="0"/>
                </a:moveTo>
                <a:lnTo>
                  <a:pt x="2010712" y="0"/>
                </a:lnTo>
                <a:lnTo>
                  <a:pt x="2010712" y="5058396"/>
                </a:lnTo>
                <a:lnTo>
                  <a:pt x="0" y="5058396"/>
                </a:lnTo>
                <a:lnTo>
                  <a:pt x="0" y="0"/>
                </a:lnTo>
                <a:close/>
              </a:path>
            </a:pathLst>
          </a:custGeom>
          <a:blipFill>
            <a:blip r:embed="rId12"/>
            <a:stretch>
              <a:fillRect/>
            </a:stretch>
          </a:blipFill>
        </p:spPr>
      </p:sp>
      <p:sp>
        <p:nvSpPr>
          <p:cNvPr id="19" name="Freeform 19"/>
          <p:cNvSpPr/>
          <p:nvPr/>
        </p:nvSpPr>
        <p:spPr>
          <a:xfrm rot="-7613781">
            <a:off x="14780552" y="-2816228"/>
            <a:ext cx="3972571" cy="6849261"/>
          </a:xfrm>
          <a:custGeom>
            <a:avLst/>
            <a:gdLst/>
            <a:ahLst/>
            <a:cxnLst/>
            <a:rect l="l" t="t" r="r" b="b"/>
            <a:pathLst>
              <a:path w="3972571" h="6849261">
                <a:moveTo>
                  <a:pt x="0" y="0"/>
                </a:moveTo>
                <a:lnTo>
                  <a:pt x="3972571" y="0"/>
                </a:lnTo>
                <a:lnTo>
                  <a:pt x="3972571" y="6849261"/>
                </a:lnTo>
                <a:lnTo>
                  <a:pt x="0" y="6849261"/>
                </a:lnTo>
                <a:lnTo>
                  <a:pt x="0" y="0"/>
                </a:lnTo>
                <a:close/>
              </a:path>
            </a:pathLst>
          </a:custGeom>
          <a:blipFill>
            <a:blip r:embed="rId13"/>
            <a:stretch>
              <a:fillRect/>
            </a:stretch>
          </a:blipFill>
        </p:spPr>
      </p:sp>
      <p:sp>
        <p:nvSpPr>
          <p:cNvPr id="20" name="TextBox 20"/>
          <p:cNvSpPr txBox="1"/>
          <p:nvPr/>
        </p:nvSpPr>
        <p:spPr>
          <a:xfrm>
            <a:off x="5999839" y="6594696"/>
            <a:ext cx="6288322" cy="571500"/>
          </a:xfrm>
          <a:prstGeom prst="rect">
            <a:avLst/>
          </a:prstGeom>
        </p:spPr>
        <p:txBody>
          <a:bodyPr lIns="0" tIns="0" rIns="0" bIns="0" rtlCol="0" anchor="t">
            <a:spAutoFit/>
          </a:bodyPr>
          <a:lstStyle/>
          <a:p>
            <a:pPr algn="ctr">
              <a:lnSpc>
                <a:spcPts val="4560"/>
              </a:lnSpc>
            </a:pPr>
            <a:r>
              <a:rPr lang="en-US" sz="3800" b="1" dirty="0">
                <a:solidFill>
                  <a:srgbClr val="4C4331"/>
                </a:solidFill>
                <a:latin typeface="Balsamiq Sans Bold"/>
                <a:ea typeface="Balsamiq Sans Bold"/>
                <a:cs typeface="Balsamiq Sans Bold"/>
                <a:sym typeface="Balsamiq Sans Bold"/>
              </a:rPr>
              <a:t>Guess the word: 12 letters</a:t>
            </a:r>
          </a:p>
        </p:txBody>
      </p:sp>
      <p:sp>
        <p:nvSpPr>
          <p:cNvPr id="21" name="TextBox 21"/>
          <p:cNvSpPr txBox="1"/>
          <p:nvPr/>
        </p:nvSpPr>
        <p:spPr>
          <a:xfrm>
            <a:off x="5999839" y="3056904"/>
            <a:ext cx="6288322" cy="2286000"/>
          </a:xfrm>
          <a:prstGeom prst="rect">
            <a:avLst/>
          </a:prstGeom>
        </p:spPr>
        <p:txBody>
          <a:bodyPr lIns="0" tIns="0" rIns="0" bIns="0" rtlCol="0" anchor="t">
            <a:spAutoFit/>
          </a:bodyPr>
          <a:lstStyle/>
          <a:p>
            <a:pPr algn="ctr">
              <a:lnSpc>
                <a:spcPts val="18000"/>
              </a:lnSpc>
            </a:pPr>
            <a:r>
              <a:rPr lang="en-US" sz="15000" b="1">
                <a:solidFill>
                  <a:srgbClr val="4C4331"/>
                </a:solidFill>
                <a:latin typeface="Balsamiq Sans Bold"/>
                <a:ea typeface="Balsamiq Sans Bold"/>
                <a:cs typeface="Balsamiq Sans Bold"/>
                <a:sym typeface="Balsamiq Sans Bold"/>
              </a:rPr>
              <a:t>1</a:t>
            </a: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028700" y="2886462"/>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grpSp>
        <p:nvGrpSpPr>
          <p:cNvPr id="10" name="Group 10"/>
          <p:cNvGrpSpPr/>
          <p:nvPr/>
        </p:nvGrpSpPr>
        <p:grpSpPr>
          <a:xfrm>
            <a:off x="1028700" y="1028700"/>
            <a:ext cx="16230600" cy="1481835"/>
            <a:chOff x="0" y="0"/>
            <a:chExt cx="21640800" cy="1975780"/>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2" name="Freeform 12"/>
            <p:cNvSpPr/>
            <p:nvPr/>
          </p:nvSpPr>
          <p:spPr>
            <a:xfrm rot="-5400000" flipH="1">
              <a:off x="9968105" y="-9696915"/>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3" name="Freeform 13"/>
          <p:cNvSpPr/>
          <p:nvPr/>
        </p:nvSpPr>
        <p:spPr>
          <a:xfrm rot="-941317">
            <a:off x="15833197" y="2014984"/>
            <a:ext cx="1698590" cy="1742957"/>
          </a:xfrm>
          <a:custGeom>
            <a:avLst/>
            <a:gdLst/>
            <a:ahLst/>
            <a:cxnLst/>
            <a:rect l="l" t="t" r="r" b="b"/>
            <a:pathLst>
              <a:path w="1698590" h="1742957">
                <a:moveTo>
                  <a:pt x="0" y="0"/>
                </a:moveTo>
                <a:lnTo>
                  <a:pt x="1698590" y="0"/>
                </a:lnTo>
                <a:lnTo>
                  <a:pt x="1698590" y="1742956"/>
                </a:lnTo>
                <a:lnTo>
                  <a:pt x="0" y="1742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14583384" y="7322918"/>
            <a:ext cx="3493616" cy="2690084"/>
          </a:xfrm>
          <a:custGeom>
            <a:avLst/>
            <a:gdLst/>
            <a:ahLst/>
            <a:cxnLst/>
            <a:rect l="l" t="t" r="r" b="b"/>
            <a:pathLst>
              <a:path w="3493616" h="2690084">
                <a:moveTo>
                  <a:pt x="0" y="0"/>
                </a:moveTo>
                <a:lnTo>
                  <a:pt x="3493616" y="0"/>
                </a:lnTo>
                <a:lnTo>
                  <a:pt x="3493616" y="2690084"/>
                </a:lnTo>
                <a:lnTo>
                  <a:pt x="0" y="2690084"/>
                </a:lnTo>
                <a:lnTo>
                  <a:pt x="0" y="0"/>
                </a:lnTo>
                <a:close/>
              </a:path>
            </a:pathLst>
          </a:custGeom>
          <a:blipFill>
            <a:blip r:embed="rId8"/>
            <a:stretch>
              <a:fillRect/>
            </a:stretch>
          </a:blipFill>
        </p:spPr>
      </p:sp>
      <p:sp>
        <p:nvSpPr>
          <p:cNvPr id="15" name="Freeform 15"/>
          <p:cNvSpPr/>
          <p:nvPr/>
        </p:nvSpPr>
        <p:spPr>
          <a:xfrm>
            <a:off x="13650281" y="2176390"/>
            <a:ext cx="1866207" cy="1655835"/>
          </a:xfrm>
          <a:custGeom>
            <a:avLst/>
            <a:gdLst/>
            <a:ahLst/>
            <a:cxnLst/>
            <a:rect l="l" t="t" r="r" b="b"/>
            <a:pathLst>
              <a:path w="1866207" h="1655835">
                <a:moveTo>
                  <a:pt x="0" y="0"/>
                </a:moveTo>
                <a:lnTo>
                  <a:pt x="1866207" y="0"/>
                </a:lnTo>
                <a:lnTo>
                  <a:pt x="1866207" y="1655835"/>
                </a:lnTo>
                <a:lnTo>
                  <a:pt x="0" y="16558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12884036" y="8667960"/>
            <a:ext cx="1532489" cy="966861"/>
          </a:xfrm>
          <a:custGeom>
            <a:avLst/>
            <a:gdLst/>
            <a:ahLst/>
            <a:cxnLst/>
            <a:rect l="l" t="t" r="r" b="b"/>
            <a:pathLst>
              <a:path w="1532489" h="966861">
                <a:moveTo>
                  <a:pt x="0" y="0"/>
                </a:moveTo>
                <a:lnTo>
                  <a:pt x="1532489" y="0"/>
                </a:lnTo>
                <a:lnTo>
                  <a:pt x="1532489" y="966861"/>
                </a:lnTo>
                <a:lnTo>
                  <a:pt x="0" y="9668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Freeform 17"/>
          <p:cNvSpPr/>
          <p:nvPr/>
        </p:nvSpPr>
        <p:spPr>
          <a:xfrm rot="1371740">
            <a:off x="188595" y="-462657"/>
            <a:ext cx="2391728" cy="4114800"/>
          </a:xfrm>
          <a:custGeom>
            <a:avLst/>
            <a:gdLst/>
            <a:ahLst/>
            <a:cxnLst/>
            <a:rect l="l" t="t" r="r" b="b"/>
            <a:pathLst>
              <a:path w="2391728" h="4114800">
                <a:moveTo>
                  <a:pt x="0" y="0"/>
                </a:moveTo>
                <a:lnTo>
                  <a:pt x="2391727" y="0"/>
                </a:lnTo>
                <a:lnTo>
                  <a:pt x="239172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a:off x="3091541" y="3213181"/>
            <a:ext cx="6052459" cy="5454779"/>
          </a:xfrm>
          <a:custGeom>
            <a:avLst/>
            <a:gdLst/>
            <a:ahLst/>
            <a:cxnLst/>
            <a:rect l="l" t="t" r="r" b="b"/>
            <a:pathLst>
              <a:path w="6052459" h="5454779">
                <a:moveTo>
                  <a:pt x="0" y="0"/>
                </a:moveTo>
                <a:lnTo>
                  <a:pt x="6052459" y="0"/>
                </a:lnTo>
                <a:lnTo>
                  <a:pt x="6052459" y="5454779"/>
                </a:lnTo>
                <a:lnTo>
                  <a:pt x="0" y="5454779"/>
                </a:lnTo>
                <a:lnTo>
                  <a:pt x="0" y="0"/>
                </a:lnTo>
                <a:close/>
              </a:path>
            </a:pathLst>
          </a:custGeom>
          <a:blipFill>
            <a:blip r:embed="rId15"/>
            <a:stretch>
              <a:fillRect/>
            </a:stretch>
          </a:blipFill>
        </p:spPr>
      </p:sp>
      <p:sp>
        <p:nvSpPr>
          <p:cNvPr id="19" name="TextBox 19"/>
          <p:cNvSpPr txBox="1"/>
          <p:nvPr/>
        </p:nvSpPr>
        <p:spPr>
          <a:xfrm>
            <a:off x="4139998" y="1450212"/>
            <a:ext cx="10008005" cy="600710"/>
          </a:xfrm>
          <a:prstGeom prst="rect">
            <a:avLst/>
          </a:prstGeom>
        </p:spPr>
        <p:txBody>
          <a:bodyPr lIns="0" tIns="0" rIns="0" bIns="0" rtlCol="0" anchor="t">
            <a:spAutoFit/>
          </a:bodyPr>
          <a:lstStyle/>
          <a:p>
            <a:pPr marL="0" lvl="0" indent="0" algn="ctr">
              <a:lnSpc>
                <a:spcPts val="4810"/>
              </a:lnSpc>
            </a:pPr>
            <a:r>
              <a:rPr lang="en-US" sz="3700" dirty="0">
                <a:solidFill>
                  <a:srgbClr val="4C4331"/>
                </a:solidFill>
                <a:latin typeface="Balsamiq Sans"/>
                <a:ea typeface="Balsamiq Sans"/>
                <a:cs typeface="Balsamiq Sans"/>
                <a:sym typeface="Balsamiq Sans"/>
              </a:rPr>
              <a:t>Guess the word : 12 letters</a:t>
            </a:r>
          </a:p>
        </p:txBody>
      </p:sp>
      <p:sp>
        <p:nvSpPr>
          <p:cNvPr id="20" name="TextBox 20"/>
          <p:cNvSpPr txBox="1"/>
          <p:nvPr/>
        </p:nvSpPr>
        <p:spPr>
          <a:xfrm>
            <a:off x="9770877" y="4565889"/>
            <a:ext cx="6226318" cy="654050"/>
          </a:xfrm>
          <a:prstGeom prst="rect">
            <a:avLst/>
          </a:prstGeom>
        </p:spPr>
        <p:txBody>
          <a:bodyPr lIns="0" tIns="0" rIns="0" bIns="0" rtlCol="0" anchor="t">
            <a:spAutoFit/>
          </a:bodyPr>
          <a:lstStyle/>
          <a:p>
            <a:pPr marL="0" lvl="0" indent="0" algn="ctr">
              <a:lnSpc>
                <a:spcPts val="5199"/>
              </a:lnSpc>
            </a:pPr>
            <a:r>
              <a:rPr lang="en-US" sz="3999" b="1">
                <a:solidFill>
                  <a:srgbClr val="4C4331"/>
                </a:solidFill>
                <a:latin typeface="Balsamiq Sans Bold"/>
                <a:ea typeface="Balsamiq Sans Bold"/>
                <a:cs typeface="Balsamiq Sans Bold"/>
                <a:sym typeface="Balsamiq Sans Bold"/>
              </a:rPr>
              <a:t>_ _ _ _ _ _ _ _ _ _ _ _ (N)</a:t>
            </a:r>
          </a:p>
        </p:txBody>
      </p:sp>
      <p:sp>
        <p:nvSpPr>
          <p:cNvPr id="21" name="TextBox 21"/>
          <p:cNvSpPr txBox="1"/>
          <p:nvPr/>
        </p:nvSpPr>
        <p:spPr>
          <a:xfrm>
            <a:off x="9503022" y="6050269"/>
            <a:ext cx="6762028" cy="680085"/>
          </a:xfrm>
          <a:prstGeom prst="rect">
            <a:avLst/>
          </a:prstGeom>
        </p:spPr>
        <p:txBody>
          <a:bodyPr lIns="0" tIns="0" rIns="0" bIns="0" rtlCol="0" anchor="t">
            <a:spAutoFit/>
          </a:bodyPr>
          <a:lstStyle/>
          <a:p>
            <a:pPr algn="ctr">
              <a:lnSpc>
                <a:spcPts val="5460"/>
              </a:lnSpc>
              <a:spcBef>
                <a:spcPct val="0"/>
              </a:spcBef>
            </a:pPr>
            <a:r>
              <a:rPr lang="en-US" sz="4200" dirty="0">
                <a:solidFill>
                  <a:srgbClr val="4C4331"/>
                </a:solidFill>
                <a:latin typeface="Balsamiq Sans"/>
                <a:ea typeface="Balsamiq Sans"/>
                <a:cs typeface="Balsamiq Sans"/>
                <a:sym typeface="Balsamiq Sans"/>
              </a:rPr>
              <a:t>“Relating to a person”</a:t>
            </a: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7" name="Group 7"/>
          <p:cNvGrpSpPr/>
          <p:nvPr/>
        </p:nvGrpSpPr>
        <p:grpSpPr>
          <a:xfrm>
            <a:off x="1028700" y="2886462"/>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6">
                <a:extLst>
                  <a:ext uri="{96DAC541-7B7A-43D3-8B79-37D633B846F1}">
                    <asvg:svgBlip xmlns:asvg="http://schemas.microsoft.com/office/drawing/2016/SVG/main" r:embed="rId7"/>
                  </a:ext>
                </a:extLst>
              </a:blip>
              <a:stretch>
                <a:fillRect t="-70635"/>
              </a:stretch>
            </a:blipFill>
          </p:spPr>
        </p:sp>
      </p:grpSp>
      <p:grpSp>
        <p:nvGrpSpPr>
          <p:cNvPr id="10" name="Group 10"/>
          <p:cNvGrpSpPr/>
          <p:nvPr/>
        </p:nvGrpSpPr>
        <p:grpSpPr>
          <a:xfrm>
            <a:off x="1028700" y="1028700"/>
            <a:ext cx="16230600" cy="1481835"/>
            <a:chOff x="0" y="0"/>
            <a:chExt cx="21640800" cy="1975780"/>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6">
                <a:extLst>
                  <a:ext uri="{96DAC541-7B7A-43D3-8B79-37D633B846F1}">
                    <asvg:svgBlip xmlns:asvg="http://schemas.microsoft.com/office/drawing/2016/SVG/main" r:embed="rId7"/>
                  </a:ext>
                </a:extLst>
              </a:blip>
              <a:stretch>
                <a:fillRect l="-691888"/>
              </a:stretch>
            </a:blipFill>
          </p:spPr>
        </p:sp>
        <p:sp>
          <p:nvSpPr>
            <p:cNvPr id="12" name="Freeform 12"/>
            <p:cNvSpPr/>
            <p:nvPr/>
          </p:nvSpPr>
          <p:spPr>
            <a:xfrm rot="-5400000" flipH="1">
              <a:off x="9968105" y="-9696915"/>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6">
                <a:extLst>
                  <a:ext uri="{96DAC541-7B7A-43D3-8B79-37D633B846F1}">
                    <asvg:svgBlip xmlns:asvg="http://schemas.microsoft.com/office/drawing/2016/SVG/main" r:embed="rId7"/>
                  </a:ext>
                </a:extLst>
              </a:blip>
              <a:stretch>
                <a:fillRect l="-691888"/>
              </a:stretch>
            </a:blipFill>
          </p:spPr>
        </p:sp>
      </p:grpSp>
      <p:sp>
        <p:nvSpPr>
          <p:cNvPr id="13" name="Freeform 13"/>
          <p:cNvSpPr/>
          <p:nvPr/>
        </p:nvSpPr>
        <p:spPr>
          <a:xfrm>
            <a:off x="2652675" y="3370505"/>
            <a:ext cx="6052459" cy="5454779"/>
          </a:xfrm>
          <a:custGeom>
            <a:avLst/>
            <a:gdLst/>
            <a:ahLst/>
            <a:cxnLst/>
            <a:rect l="l" t="t" r="r" b="b"/>
            <a:pathLst>
              <a:path w="6052459" h="5454779">
                <a:moveTo>
                  <a:pt x="0" y="0"/>
                </a:moveTo>
                <a:lnTo>
                  <a:pt x="6052459" y="0"/>
                </a:lnTo>
                <a:lnTo>
                  <a:pt x="6052459" y="5454779"/>
                </a:lnTo>
                <a:lnTo>
                  <a:pt x="0" y="5454779"/>
                </a:lnTo>
                <a:lnTo>
                  <a:pt x="0" y="0"/>
                </a:lnTo>
                <a:close/>
              </a:path>
            </a:pathLst>
          </a:custGeom>
          <a:blipFill>
            <a:blip r:embed="rId8"/>
            <a:stretch>
              <a:fillRect/>
            </a:stretch>
          </a:blipFill>
        </p:spPr>
      </p:sp>
      <p:sp>
        <p:nvSpPr>
          <p:cNvPr id="14" name="Freeform 14"/>
          <p:cNvSpPr/>
          <p:nvPr/>
        </p:nvSpPr>
        <p:spPr>
          <a:xfrm rot="-941317">
            <a:off x="15833197" y="2014984"/>
            <a:ext cx="1698590" cy="1742957"/>
          </a:xfrm>
          <a:custGeom>
            <a:avLst/>
            <a:gdLst/>
            <a:ahLst/>
            <a:cxnLst/>
            <a:rect l="l" t="t" r="r" b="b"/>
            <a:pathLst>
              <a:path w="1698590" h="1742957">
                <a:moveTo>
                  <a:pt x="0" y="0"/>
                </a:moveTo>
                <a:lnTo>
                  <a:pt x="1698590" y="0"/>
                </a:lnTo>
                <a:lnTo>
                  <a:pt x="1698590" y="1742956"/>
                </a:lnTo>
                <a:lnTo>
                  <a:pt x="0" y="17429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4583384" y="7315835"/>
            <a:ext cx="3493616" cy="2690084"/>
          </a:xfrm>
          <a:custGeom>
            <a:avLst/>
            <a:gdLst/>
            <a:ahLst/>
            <a:cxnLst/>
            <a:rect l="l" t="t" r="r" b="b"/>
            <a:pathLst>
              <a:path w="3493616" h="2690084">
                <a:moveTo>
                  <a:pt x="0" y="0"/>
                </a:moveTo>
                <a:lnTo>
                  <a:pt x="3493616" y="0"/>
                </a:lnTo>
                <a:lnTo>
                  <a:pt x="3493616" y="2690084"/>
                </a:lnTo>
                <a:lnTo>
                  <a:pt x="0" y="2690084"/>
                </a:lnTo>
                <a:lnTo>
                  <a:pt x="0" y="0"/>
                </a:lnTo>
                <a:close/>
              </a:path>
            </a:pathLst>
          </a:custGeom>
          <a:blipFill>
            <a:blip r:embed="rId11"/>
            <a:stretch>
              <a:fillRect/>
            </a:stretch>
          </a:blipFill>
        </p:spPr>
      </p:sp>
      <p:sp>
        <p:nvSpPr>
          <p:cNvPr id="16" name="Freeform 16"/>
          <p:cNvSpPr/>
          <p:nvPr/>
        </p:nvSpPr>
        <p:spPr>
          <a:xfrm>
            <a:off x="13650281" y="2176390"/>
            <a:ext cx="1866207" cy="1655835"/>
          </a:xfrm>
          <a:custGeom>
            <a:avLst/>
            <a:gdLst/>
            <a:ahLst/>
            <a:cxnLst/>
            <a:rect l="l" t="t" r="r" b="b"/>
            <a:pathLst>
              <a:path w="1866207" h="1655835">
                <a:moveTo>
                  <a:pt x="0" y="0"/>
                </a:moveTo>
                <a:lnTo>
                  <a:pt x="1866207" y="0"/>
                </a:lnTo>
                <a:lnTo>
                  <a:pt x="1866207" y="1655835"/>
                </a:lnTo>
                <a:lnTo>
                  <a:pt x="0" y="165583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12884036" y="8667960"/>
            <a:ext cx="1532489" cy="966861"/>
          </a:xfrm>
          <a:custGeom>
            <a:avLst/>
            <a:gdLst/>
            <a:ahLst/>
            <a:cxnLst/>
            <a:rect l="l" t="t" r="r" b="b"/>
            <a:pathLst>
              <a:path w="1532489" h="966861">
                <a:moveTo>
                  <a:pt x="0" y="0"/>
                </a:moveTo>
                <a:lnTo>
                  <a:pt x="1532489" y="0"/>
                </a:lnTo>
                <a:lnTo>
                  <a:pt x="1532489" y="966861"/>
                </a:lnTo>
                <a:lnTo>
                  <a:pt x="0" y="96686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rot="1371740">
            <a:off x="188595" y="-462657"/>
            <a:ext cx="2391728" cy="4114800"/>
          </a:xfrm>
          <a:custGeom>
            <a:avLst/>
            <a:gdLst/>
            <a:ahLst/>
            <a:cxnLst/>
            <a:rect l="l" t="t" r="r" b="b"/>
            <a:pathLst>
              <a:path w="2391728" h="4114800">
                <a:moveTo>
                  <a:pt x="0" y="0"/>
                </a:moveTo>
                <a:lnTo>
                  <a:pt x="2391727" y="0"/>
                </a:lnTo>
                <a:lnTo>
                  <a:pt x="2391727"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TextBox 19"/>
          <p:cNvSpPr txBox="1"/>
          <p:nvPr/>
        </p:nvSpPr>
        <p:spPr>
          <a:xfrm>
            <a:off x="4139998" y="1450212"/>
            <a:ext cx="10008005" cy="608965"/>
          </a:xfrm>
          <a:prstGeom prst="rect">
            <a:avLst/>
          </a:prstGeom>
        </p:spPr>
        <p:txBody>
          <a:bodyPr lIns="0" tIns="0" rIns="0" bIns="0" rtlCol="0" anchor="t">
            <a:spAutoFit/>
          </a:bodyPr>
          <a:lstStyle/>
          <a:p>
            <a:pPr marL="0" lvl="0" indent="0" algn="ctr">
              <a:lnSpc>
                <a:spcPts val="4940"/>
              </a:lnSpc>
            </a:pPr>
            <a:r>
              <a:rPr lang="en-US" sz="3800">
                <a:solidFill>
                  <a:srgbClr val="4C4331"/>
                </a:solidFill>
                <a:latin typeface="Balsamiq Sans"/>
                <a:ea typeface="Balsamiq Sans"/>
                <a:cs typeface="Balsamiq Sans"/>
                <a:sym typeface="Balsamiq Sans"/>
              </a:rPr>
              <a:t>Guess the word : 12 letters</a:t>
            </a:r>
          </a:p>
        </p:txBody>
      </p:sp>
      <p:sp>
        <p:nvSpPr>
          <p:cNvPr id="20" name="TextBox 20"/>
          <p:cNvSpPr txBox="1"/>
          <p:nvPr/>
        </p:nvSpPr>
        <p:spPr>
          <a:xfrm>
            <a:off x="9874841" y="4489450"/>
            <a:ext cx="6226318" cy="654050"/>
          </a:xfrm>
          <a:prstGeom prst="rect">
            <a:avLst/>
          </a:prstGeom>
        </p:spPr>
        <p:txBody>
          <a:bodyPr lIns="0" tIns="0" rIns="0" bIns="0" rtlCol="0" anchor="t">
            <a:spAutoFit/>
          </a:bodyPr>
          <a:lstStyle/>
          <a:p>
            <a:pPr marL="0" lvl="0" indent="0" algn="ctr">
              <a:lnSpc>
                <a:spcPts val="5199"/>
              </a:lnSpc>
            </a:pPr>
            <a:endParaRPr/>
          </a:p>
        </p:txBody>
      </p:sp>
      <p:sp>
        <p:nvSpPr>
          <p:cNvPr id="21" name="TextBox 21"/>
          <p:cNvSpPr txBox="1"/>
          <p:nvPr/>
        </p:nvSpPr>
        <p:spPr>
          <a:xfrm>
            <a:off x="9554725" y="4065763"/>
            <a:ext cx="6135071" cy="848360"/>
          </a:xfrm>
          <a:prstGeom prst="rect">
            <a:avLst/>
          </a:prstGeom>
        </p:spPr>
        <p:txBody>
          <a:bodyPr lIns="0" tIns="0" rIns="0" bIns="0" rtlCol="0" anchor="t">
            <a:spAutoFit/>
          </a:bodyPr>
          <a:lstStyle/>
          <a:p>
            <a:pPr marL="0" lvl="0" indent="0" algn="ctr">
              <a:lnSpc>
                <a:spcPts val="6759"/>
              </a:lnSpc>
            </a:pPr>
            <a:r>
              <a:rPr lang="en-US" sz="5199" b="1" u="sng">
                <a:solidFill>
                  <a:srgbClr val="892F2C"/>
                </a:solidFill>
                <a:latin typeface="Balsamiq Sans Bold"/>
                <a:ea typeface="Balsamiq Sans Bold"/>
                <a:cs typeface="Balsamiq Sans Bold"/>
                <a:sym typeface="Balsamiq Sans Bold"/>
              </a:rPr>
              <a:t>Veterinarian</a:t>
            </a:r>
            <a:r>
              <a:rPr lang="en-US" sz="5199" b="1">
                <a:solidFill>
                  <a:srgbClr val="892F2C"/>
                </a:solidFill>
                <a:latin typeface="Balsamiq Sans Bold"/>
                <a:ea typeface="Balsamiq Sans Bold"/>
                <a:cs typeface="Balsamiq Sans Bold"/>
                <a:sym typeface="Balsamiq Sans Bold"/>
              </a:rPr>
              <a:t> (n)</a:t>
            </a:r>
          </a:p>
        </p:txBody>
      </p:sp>
      <p:sp>
        <p:nvSpPr>
          <p:cNvPr id="22" name="TextBox 22"/>
          <p:cNvSpPr txBox="1"/>
          <p:nvPr/>
        </p:nvSpPr>
        <p:spPr>
          <a:xfrm>
            <a:off x="9144000" y="5856075"/>
            <a:ext cx="6762028" cy="2051685"/>
          </a:xfrm>
          <a:prstGeom prst="rect">
            <a:avLst/>
          </a:prstGeom>
        </p:spPr>
        <p:txBody>
          <a:bodyPr lIns="0" tIns="0" rIns="0" bIns="0" rtlCol="0" anchor="t">
            <a:spAutoFit/>
          </a:bodyPr>
          <a:lstStyle/>
          <a:p>
            <a:pPr algn="ctr">
              <a:lnSpc>
                <a:spcPts val="5460"/>
              </a:lnSpc>
              <a:spcBef>
                <a:spcPct val="0"/>
              </a:spcBef>
            </a:pPr>
            <a:r>
              <a:rPr lang="en-US" sz="4200">
                <a:solidFill>
                  <a:srgbClr val="4C4331"/>
                </a:solidFill>
                <a:latin typeface="Balsamiq Sans"/>
                <a:ea typeface="Balsamiq Sans"/>
                <a:cs typeface="Balsamiq Sans"/>
                <a:sym typeface="Balsamiq Sans"/>
              </a:rPr>
              <a:t>“Ex:Consult your </a:t>
            </a:r>
            <a:r>
              <a:rPr lang="en-US" sz="4200" b="1">
                <a:solidFill>
                  <a:srgbClr val="4C4331"/>
                </a:solidFill>
                <a:latin typeface="Balsamiq Sans Bold"/>
                <a:ea typeface="Balsamiq Sans Bold"/>
                <a:cs typeface="Balsamiq Sans Bold"/>
                <a:sym typeface="Balsamiq Sans Bold"/>
              </a:rPr>
              <a:t>veterinarian</a:t>
            </a:r>
            <a:r>
              <a:rPr lang="en-US" sz="4200">
                <a:solidFill>
                  <a:srgbClr val="4C4331"/>
                </a:solidFill>
                <a:latin typeface="Balsamiq Sans"/>
                <a:ea typeface="Balsamiq Sans"/>
                <a:cs typeface="Balsamiq Sans"/>
                <a:sym typeface="Balsamiq Sans"/>
              </a:rPr>
              <a:t> if your cat is still not eating.”</a:t>
            </a:r>
          </a:p>
        </p:txBody>
      </p:sp>
      <p:sp>
        <p:nvSpPr>
          <p:cNvPr id="23" name="TextBox 23"/>
          <p:cNvSpPr txBox="1"/>
          <p:nvPr/>
        </p:nvSpPr>
        <p:spPr>
          <a:xfrm>
            <a:off x="9554725" y="5095875"/>
            <a:ext cx="5940578" cy="654050"/>
          </a:xfrm>
          <a:prstGeom prst="rect">
            <a:avLst/>
          </a:prstGeom>
        </p:spPr>
        <p:txBody>
          <a:bodyPr lIns="0" tIns="0" rIns="0" bIns="0" rtlCol="0" anchor="t">
            <a:spAutoFit/>
          </a:bodyPr>
          <a:lstStyle/>
          <a:p>
            <a:pPr algn="ctr">
              <a:lnSpc>
                <a:spcPts val="5199"/>
              </a:lnSpc>
              <a:spcBef>
                <a:spcPct val="0"/>
              </a:spcBef>
            </a:pPr>
            <a:r>
              <a:rPr lang="en-US" sz="3999" b="1">
                <a:solidFill>
                  <a:srgbClr val="000000"/>
                </a:solidFill>
                <a:latin typeface="Balsamiq Sans Bold"/>
                <a:ea typeface="Balsamiq Sans Bold"/>
                <a:cs typeface="Balsamiq Sans Bold"/>
                <a:sym typeface="Balsamiq Sans Bold"/>
              </a:rPr>
              <a:t>/ˌvetərɪˈneəriən/</a:t>
            </a:r>
          </a:p>
        </p:txBody>
      </p:sp>
      <p:pic>
        <p:nvPicPr>
          <p:cNvPr id="24" name="veterinarian noun - Definition pictures pronunciation and usage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143362" y="3957560"/>
            <a:ext cx="1004778" cy="1004778"/>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2" fill="hold"/>
                                        <p:tgtEl>
                                          <p:spTgt spid="24"/>
                                        </p:tgtEl>
                                      </p:cBhvr>
                                    </p:cmd>
                                  </p:childTnLst>
                                </p:cTn>
                              </p:par>
                            </p:childTnLst>
                          </p:cTn>
                        </p:par>
                      </p:childTnLst>
                    </p:cTn>
                  </p:par>
                </p:childTnLst>
              </p:cTn>
              <p:nextCondLst>
                <p:cond evt="onClick" delay="0">
                  <p:tgtEl>
                    <p:spTgt spid="24"/>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7756154" y="2812058"/>
            <a:ext cx="2775691" cy="2775691"/>
            <a:chOff x="0" y="0"/>
            <a:chExt cx="3700922" cy="3700922"/>
          </a:xfrm>
        </p:grpSpPr>
        <p:sp>
          <p:nvSpPr>
            <p:cNvPr id="8" name="Freeform 8"/>
            <p:cNvSpPr/>
            <p:nvPr/>
          </p:nvSpPr>
          <p:spPr>
            <a:xfrm>
              <a:off x="0" y="0"/>
              <a:ext cx="3700922" cy="3700922"/>
            </a:xfrm>
            <a:custGeom>
              <a:avLst/>
              <a:gdLst/>
              <a:ahLst/>
              <a:cxnLst/>
              <a:rect l="l" t="t" r="r" b="b"/>
              <a:pathLst>
                <a:path w="3700922" h="3700922">
                  <a:moveTo>
                    <a:pt x="0" y="0"/>
                  </a:moveTo>
                  <a:lnTo>
                    <a:pt x="3700922" y="0"/>
                  </a:lnTo>
                  <a:lnTo>
                    <a:pt x="3700922" y="3700922"/>
                  </a:lnTo>
                  <a:lnTo>
                    <a:pt x="0" y="370092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grpSp>
          <p:nvGrpSpPr>
            <p:cNvPr id="9" name="Group 9"/>
            <p:cNvGrpSpPr/>
            <p:nvPr/>
          </p:nvGrpSpPr>
          <p:grpSpPr>
            <a:xfrm>
              <a:off x="484741" y="421118"/>
              <a:ext cx="2807343" cy="2832656"/>
              <a:chOff x="0" y="0"/>
              <a:chExt cx="1179126" cy="1189758"/>
            </a:xfrm>
          </p:grpSpPr>
          <p:sp>
            <p:nvSpPr>
              <p:cNvPr id="10" name="Freeform 10"/>
              <p:cNvSpPr/>
              <p:nvPr/>
            </p:nvSpPr>
            <p:spPr>
              <a:xfrm>
                <a:off x="0" y="0"/>
                <a:ext cx="1179126" cy="1189758"/>
              </a:xfrm>
              <a:custGeom>
                <a:avLst/>
                <a:gdLst/>
                <a:ahLst/>
                <a:cxnLst/>
                <a:rect l="l" t="t" r="r" b="b"/>
                <a:pathLst>
                  <a:path w="1179126" h="1189758">
                    <a:moveTo>
                      <a:pt x="0" y="0"/>
                    </a:moveTo>
                    <a:lnTo>
                      <a:pt x="1179126" y="0"/>
                    </a:lnTo>
                    <a:lnTo>
                      <a:pt x="1179126" y="1189758"/>
                    </a:lnTo>
                    <a:lnTo>
                      <a:pt x="0" y="1189758"/>
                    </a:lnTo>
                    <a:close/>
                  </a:path>
                </a:pathLst>
              </a:custGeom>
              <a:solidFill>
                <a:srgbClr val="9DB7BE"/>
              </a:solidFill>
            </p:spPr>
          </p:sp>
          <p:sp>
            <p:nvSpPr>
              <p:cNvPr id="11" name="TextBox 11"/>
              <p:cNvSpPr txBox="1"/>
              <p:nvPr/>
            </p:nvSpPr>
            <p:spPr>
              <a:xfrm>
                <a:off x="0" y="-19050"/>
                <a:ext cx="1179126" cy="1208808"/>
              </a:xfrm>
              <a:prstGeom prst="rect">
                <a:avLst/>
              </a:prstGeom>
            </p:spPr>
            <p:txBody>
              <a:bodyPr lIns="53118" tIns="53118" rIns="53118" bIns="53118" rtlCol="0" anchor="ctr"/>
              <a:lstStyle/>
              <a:p>
                <a:pPr algn="ctr">
                  <a:lnSpc>
                    <a:spcPts val="2060"/>
                  </a:lnSpc>
                </a:pPr>
                <a:endParaRPr/>
              </a:p>
            </p:txBody>
          </p:sp>
        </p:grpSp>
      </p:grpSp>
      <p:grpSp>
        <p:nvGrpSpPr>
          <p:cNvPr id="12" name="Group 12"/>
          <p:cNvGrpSpPr/>
          <p:nvPr/>
        </p:nvGrpSpPr>
        <p:grpSpPr>
          <a:xfrm>
            <a:off x="4902846" y="6042939"/>
            <a:ext cx="8482309" cy="1675015"/>
            <a:chOff x="0" y="0"/>
            <a:chExt cx="11309745" cy="2233353"/>
          </a:xfrm>
        </p:grpSpPr>
        <p:sp>
          <p:nvSpPr>
            <p:cNvPr id="13" name="Freeform 13"/>
            <p:cNvSpPr/>
            <p:nvPr/>
          </p:nvSpPr>
          <p:spPr>
            <a:xfrm rot="-5400000">
              <a:off x="4735705" y="-4735705"/>
              <a:ext cx="1838334" cy="11309745"/>
            </a:xfrm>
            <a:custGeom>
              <a:avLst/>
              <a:gdLst/>
              <a:ahLst/>
              <a:cxnLst/>
              <a:rect l="l" t="t" r="r" b="b"/>
              <a:pathLst>
                <a:path w="1838334" h="11309745">
                  <a:moveTo>
                    <a:pt x="0" y="0"/>
                  </a:moveTo>
                  <a:lnTo>
                    <a:pt x="1838335" y="0"/>
                  </a:lnTo>
                  <a:lnTo>
                    <a:pt x="1838335" y="11309745"/>
                  </a:lnTo>
                  <a:lnTo>
                    <a:pt x="0" y="11309745"/>
                  </a:lnTo>
                  <a:lnTo>
                    <a:pt x="0" y="0"/>
                  </a:lnTo>
                  <a:close/>
                </a:path>
              </a:pathLst>
            </a:custGeom>
            <a:blipFill>
              <a:blip r:embed="rId6">
                <a:extLst>
                  <a:ext uri="{96DAC541-7B7A-43D3-8B79-37D633B846F1}">
                    <asvg:svgBlip xmlns:asvg="http://schemas.microsoft.com/office/drawing/2016/SVG/main" r:embed="rId7"/>
                  </a:ext>
                </a:extLst>
              </a:blip>
              <a:stretch>
                <a:fillRect l="-376024"/>
              </a:stretch>
            </a:blipFill>
            <a:ln cap="sq">
              <a:noFill/>
              <a:prstDash val="solid"/>
              <a:miter/>
            </a:ln>
          </p:spPr>
        </p:sp>
        <p:sp>
          <p:nvSpPr>
            <p:cNvPr id="14" name="Freeform 14"/>
            <p:cNvSpPr/>
            <p:nvPr/>
          </p:nvSpPr>
          <p:spPr>
            <a:xfrm rot="-5400000" flipH="1">
              <a:off x="4735705" y="-4340687"/>
              <a:ext cx="1838334" cy="11309745"/>
            </a:xfrm>
            <a:custGeom>
              <a:avLst/>
              <a:gdLst/>
              <a:ahLst/>
              <a:cxnLst/>
              <a:rect l="l" t="t" r="r" b="b"/>
              <a:pathLst>
                <a:path w="1838334" h="11309745">
                  <a:moveTo>
                    <a:pt x="1838335" y="0"/>
                  </a:moveTo>
                  <a:lnTo>
                    <a:pt x="0" y="0"/>
                  </a:lnTo>
                  <a:lnTo>
                    <a:pt x="0" y="11309745"/>
                  </a:lnTo>
                  <a:lnTo>
                    <a:pt x="1838335" y="11309745"/>
                  </a:lnTo>
                  <a:lnTo>
                    <a:pt x="1838335" y="0"/>
                  </a:lnTo>
                  <a:close/>
                </a:path>
              </a:pathLst>
            </a:custGeom>
            <a:blipFill>
              <a:blip r:embed="rId6">
                <a:extLst>
                  <a:ext uri="{96DAC541-7B7A-43D3-8B79-37D633B846F1}">
                    <asvg:svgBlip xmlns:asvg="http://schemas.microsoft.com/office/drawing/2016/SVG/main" r:embed="rId7"/>
                  </a:ext>
                </a:extLst>
              </a:blip>
              <a:stretch>
                <a:fillRect l="-376024"/>
              </a:stretch>
            </a:blipFill>
            <a:ln cap="sq">
              <a:noFill/>
              <a:prstDash val="solid"/>
              <a:miter/>
            </a:ln>
          </p:spPr>
        </p:sp>
      </p:grpSp>
      <p:sp>
        <p:nvSpPr>
          <p:cNvPr id="15" name="Freeform 15"/>
          <p:cNvSpPr/>
          <p:nvPr/>
        </p:nvSpPr>
        <p:spPr>
          <a:xfrm rot="2096440">
            <a:off x="745902" y="6483500"/>
            <a:ext cx="3879591" cy="5147053"/>
          </a:xfrm>
          <a:custGeom>
            <a:avLst/>
            <a:gdLst/>
            <a:ahLst/>
            <a:cxnLst/>
            <a:rect l="l" t="t" r="r" b="b"/>
            <a:pathLst>
              <a:path w="3879591" h="5147053">
                <a:moveTo>
                  <a:pt x="0" y="0"/>
                </a:moveTo>
                <a:lnTo>
                  <a:pt x="3879591" y="0"/>
                </a:lnTo>
                <a:lnTo>
                  <a:pt x="3879591" y="5147052"/>
                </a:lnTo>
                <a:lnTo>
                  <a:pt x="0" y="5147052"/>
                </a:lnTo>
                <a:lnTo>
                  <a:pt x="0" y="0"/>
                </a:lnTo>
                <a:close/>
              </a:path>
            </a:pathLst>
          </a:custGeom>
          <a:blipFill>
            <a:blip r:embed="rId8"/>
            <a:stretch>
              <a:fillRect/>
            </a:stretch>
          </a:blipFill>
        </p:spPr>
      </p:sp>
      <p:sp>
        <p:nvSpPr>
          <p:cNvPr id="16" name="Freeform 16"/>
          <p:cNvSpPr/>
          <p:nvPr/>
        </p:nvSpPr>
        <p:spPr>
          <a:xfrm rot="1007517">
            <a:off x="-20004" y="5368805"/>
            <a:ext cx="2739310" cy="5786802"/>
          </a:xfrm>
          <a:custGeom>
            <a:avLst/>
            <a:gdLst/>
            <a:ahLst/>
            <a:cxnLst/>
            <a:rect l="l" t="t" r="r" b="b"/>
            <a:pathLst>
              <a:path w="2739310" h="5786802">
                <a:moveTo>
                  <a:pt x="0" y="0"/>
                </a:moveTo>
                <a:lnTo>
                  <a:pt x="2739310" y="0"/>
                </a:lnTo>
                <a:lnTo>
                  <a:pt x="2739310" y="5786803"/>
                </a:lnTo>
                <a:lnTo>
                  <a:pt x="0" y="5786803"/>
                </a:lnTo>
                <a:lnTo>
                  <a:pt x="0" y="0"/>
                </a:lnTo>
                <a:close/>
              </a:path>
            </a:pathLst>
          </a:custGeom>
          <a:blipFill>
            <a:blip r:embed="rId9"/>
            <a:stretch>
              <a:fillRect t="-1876" b="-1876"/>
            </a:stretch>
          </a:blipFill>
        </p:spPr>
      </p:sp>
      <p:sp>
        <p:nvSpPr>
          <p:cNvPr id="17" name="Freeform 17"/>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684385">
            <a:off x="-489584" y="3307216"/>
            <a:ext cx="2010712" cy="5058396"/>
          </a:xfrm>
          <a:custGeom>
            <a:avLst/>
            <a:gdLst/>
            <a:ahLst/>
            <a:cxnLst/>
            <a:rect l="l" t="t" r="r" b="b"/>
            <a:pathLst>
              <a:path w="2010712" h="5058396">
                <a:moveTo>
                  <a:pt x="0" y="0"/>
                </a:moveTo>
                <a:lnTo>
                  <a:pt x="2010712" y="0"/>
                </a:lnTo>
                <a:lnTo>
                  <a:pt x="2010712" y="5058396"/>
                </a:lnTo>
                <a:lnTo>
                  <a:pt x="0" y="5058396"/>
                </a:lnTo>
                <a:lnTo>
                  <a:pt x="0" y="0"/>
                </a:lnTo>
                <a:close/>
              </a:path>
            </a:pathLst>
          </a:custGeom>
          <a:blipFill>
            <a:blip r:embed="rId12"/>
            <a:stretch>
              <a:fillRect/>
            </a:stretch>
          </a:blipFill>
        </p:spPr>
      </p:sp>
      <p:sp>
        <p:nvSpPr>
          <p:cNvPr id="19" name="Freeform 19"/>
          <p:cNvSpPr/>
          <p:nvPr/>
        </p:nvSpPr>
        <p:spPr>
          <a:xfrm rot="-7613781">
            <a:off x="14780552" y="-2816228"/>
            <a:ext cx="3972571" cy="6849261"/>
          </a:xfrm>
          <a:custGeom>
            <a:avLst/>
            <a:gdLst/>
            <a:ahLst/>
            <a:cxnLst/>
            <a:rect l="l" t="t" r="r" b="b"/>
            <a:pathLst>
              <a:path w="3972571" h="6849261">
                <a:moveTo>
                  <a:pt x="0" y="0"/>
                </a:moveTo>
                <a:lnTo>
                  <a:pt x="3972571" y="0"/>
                </a:lnTo>
                <a:lnTo>
                  <a:pt x="3972571" y="6849261"/>
                </a:lnTo>
                <a:lnTo>
                  <a:pt x="0" y="6849261"/>
                </a:lnTo>
                <a:lnTo>
                  <a:pt x="0" y="0"/>
                </a:lnTo>
                <a:close/>
              </a:path>
            </a:pathLst>
          </a:custGeom>
          <a:blipFill>
            <a:blip r:embed="rId13"/>
            <a:stretch>
              <a:fillRect/>
            </a:stretch>
          </a:blipFill>
        </p:spPr>
      </p:sp>
      <p:sp>
        <p:nvSpPr>
          <p:cNvPr id="20" name="TextBox 20"/>
          <p:cNvSpPr txBox="1"/>
          <p:nvPr/>
        </p:nvSpPr>
        <p:spPr>
          <a:xfrm>
            <a:off x="5593952" y="6308946"/>
            <a:ext cx="7100096" cy="1143000"/>
          </a:xfrm>
          <a:prstGeom prst="rect">
            <a:avLst/>
          </a:prstGeom>
        </p:spPr>
        <p:txBody>
          <a:bodyPr lIns="0" tIns="0" rIns="0" bIns="0" rtlCol="0" anchor="t">
            <a:spAutoFit/>
          </a:bodyPr>
          <a:lstStyle/>
          <a:p>
            <a:pPr algn="ctr">
              <a:lnSpc>
                <a:spcPts val="4560"/>
              </a:lnSpc>
            </a:pPr>
            <a:r>
              <a:rPr lang="en-US" sz="3800" b="1" dirty="0">
                <a:solidFill>
                  <a:srgbClr val="4C4331"/>
                </a:solidFill>
                <a:latin typeface="Balsamiq Sans Bold"/>
                <a:ea typeface="Balsamiq Sans Bold"/>
                <a:cs typeface="Balsamiq Sans Bold"/>
                <a:sym typeface="Balsamiq Sans Bold"/>
              </a:rPr>
              <a:t>Watch the video and guess the word: 7 letters</a:t>
            </a:r>
          </a:p>
        </p:txBody>
      </p:sp>
      <p:sp>
        <p:nvSpPr>
          <p:cNvPr id="21" name="TextBox 21"/>
          <p:cNvSpPr txBox="1"/>
          <p:nvPr/>
        </p:nvSpPr>
        <p:spPr>
          <a:xfrm>
            <a:off x="5999839" y="3056904"/>
            <a:ext cx="6288322" cy="2286000"/>
          </a:xfrm>
          <a:prstGeom prst="rect">
            <a:avLst/>
          </a:prstGeom>
        </p:spPr>
        <p:txBody>
          <a:bodyPr lIns="0" tIns="0" rIns="0" bIns="0" rtlCol="0" anchor="t">
            <a:spAutoFit/>
          </a:bodyPr>
          <a:lstStyle/>
          <a:p>
            <a:pPr algn="ctr">
              <a:lnSpc>
                <a:spcPts val="18000"/>
              </a:lnSpc>
            </a:pPr>
            <a:r>
              <a:rPr lang="en-US" sz="15000" b="1">
                <a:solidFill>
                  <a:srgbClr val="4C4331"/>
                </a:solidFill>
                <a:latin typeface="Balsamiq Sans Bold"/>
                <a:ea typeface="Balsamiq Sans Bold"/>
                <a:cs typeface="Balsamiq Sans Bold"/>
                <a:sym typeface="Balsamiq Sans Bold"/>
              </a:rPr>
              <a:t>2</a:t>
            </a: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7" name="Group 7"/>
          <p:cNvGrpSpPr/>
          <p:nvPr/>
        </p:nvGrpSpPr>
        <p:grpSpPr>
          <a:xfrm>
            <a:off x="1028700" y="2886462"/>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6">
                <a:extLst>
                  <a:ext uri="{96DAC541-7B7A-43D3-8B79-37D633B846F1}">
                    <asvg:svgBlip xmlns:asvg="http://schemas.microsoft.com/office/drawing/2016/SVG/main" r:embed="rId7"/>
                  </a:ext>
                </a:extLst>
              </a:blip>
              <a:stretch>
                <a:fillRect t="-70635"/>
              </a:stretch>
            </a:blipFill>
          </p:spPr>
        </p:sp>
      </p:grpSp>
      <p:grpSp>
        <p:nvGrpSpPr>
          <p:cNvPr id="10" name="Group 10"/>
          <p:cNvGrpSpPr/>
          <p:nvPr/>
        </p:nvGrpSpPr>
        <p:grpSpPr>
          <a:xfrm>
            <a:off x="1028700" y="1028700"/>
            <a:ext cx="16230600" cy="1481835"/>
            <a:chOff x="0" y="0"/>
            <a:chExt cx="21640800" cy="1975780"/>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6">
                <a:extLst>
                  <a:ext uri="{96DAC541-7B7A-43D3-8B79-37D633B846F1}">
                    <asvg:svgBlip xmlns:asvg="http://schemas.microsoft.com/office/drawing/2016/SVG/main" r:embed="rId7"/>
                  </a:ext>
                </a:extLst>
              </a:blip>
              <a:stretch>
                <a:fillRect l="-691888"/>
              </a:stretch>
            </a:blipFill>
          </p:spPr>
        </p:sp>
        <p:sp>
          <p:nvSpPr>
            <p:cNvPr id="12" name="Freeform 12"/>
            <p:cNvSpPr/>
            <p:nvPr/>
          </p:nvSpPr>
          <p:spPr>
            <a:xfrm rot="-5400000" flipH="1">
              <a:off x="9968105" y="-9696915"/>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6">
                <a:extLst>
                  <a:ext uri="{96DAC541-7B7A-43D3-8B79-37D633B846F1}">
                    <asvg:svgBlip xmlns:asvg="http://schemas.microsoft.com/office/drawing/2016/SVG/main" r:embed="rId7"/>
                  </a:ext>
                </a:extLst>
              </a:blip>
              <a:stretch>
                <a:fillRect l="-691888"/>
              </a:stretch>
            </a:blipFill>
          </p:spPr>
        </p:sp>
      </p:grpSp>
      <p:pic>
        <p:nvPicPr>
          <p:cNvPr id="13" name="Picture 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t="32045" r="396" b="26597"/>
          <a:stretch>
            <a:fillRect/>
          </a:stretch>
        </p:blipFill>
        <p:spPr>
          <a:xfrm>
            <a:off x="2237280" y="3457432"/>
            <a:ext cx="7154174" cy="5280925"/>
          </a:xfrm>
          <a:prstGeom prst="rect">
            <a:avLst/>
          </a:prstGeom>
        </p:spPr>
      </p:pic>
      <p:sp>
        <p:nvSpPr>
          <p:cNvPr id="14" name="TextBox 14"/>
          <p:cNvSpPr txBox="1"/>
          <p:nvPr/>
        </p:nvSpPr>
        <p:spPr>
          <a:xfrm>
            <a:off x="10522063" y="6050269"/>
            <a:ext cx="5957465" cy="680085"/>
          </a:xfrm>
          <a:prstGeom prst="rect">
            <a:avLst/>
          </a:prstGeom>
        </p:spPr>
        <p:txBody>
          <a:bodyPr lIns="0" tIns="0" rIns="0" bIns="0" rtlCol="0" anchor="t">
            <a:spAutoFit/>
          </a:bodyPr>
          <a:lstStyle/>
          <a:p>
            <a:pPr algn="ctr">
              <a:lnSpc>
                <a:spcPts val="5460"/>
              </a:lnSpc>
              <a:spcBef>
                <a:spcPct val="0"/>
              </a:spcBef>
            </a:pPr>
            <a:r>
              <a:rPr lang="en-US" sz="4200">
                <a:solidFill>
                  <a:srgbClr val="4C4331"/>
                </a:solidFill>
                <a:latin typeface="Balsamiq Sans"/>
                <a:ea typeface="Balsamiq Sans"/>
                <a:cs typeface="Balsamiq Sans"/>
                <a:sym typeface="Balsamiq Sans"/>
              </a:rPr>
              <a:t>“Relating to a person ”</a:t>
            </a:r>
          </a:p>
        </p:txBody>
      </p:sp>
      <p:sp>
        <p:nvSpPr>
          <p:cNvPr id="15" name="Freeform 15"/>
          <p:cNvSpPr/>
          <p:nvPr/>
        </p:nvSpPr>
        <p:spPr>
          <a:xfrm rot="690962">
            <a:off x="14975412" y="1769617"/>
            <a:ext cx="2683467" cy="2307781"/>
          </a:xfrm>
          <a:custGeom>
            <a:avLst/>
            <a:gdLst/>
            <a:ahLst/>
            <a:cxnLst/>
            <a:rect l="l" t="t" r="r" b="b"/>
            <a:pathLst>
              <a:path w="2683467" h="2307781">
                <a:moveTo>
                  <a:pt x="0" y="0"/>
                </a:moveTo>
                <a:lnTo>
                  <a:pt x="2683466" y="0"/>
                </a:lnTo>
                <a:lnTo>
                  <a:pt x="2683466" y="2307782"/>
                </a:lnTo>
                <a:lnTo>
                  <a:pt x="0" y="2307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flipH="1">
            <a:off x="15796132" y="6429704"/>
            <a:ext cx="1741502" cy="3637603"/>
          </a:xfrm>
          <a:custGeom>
            <a:avLst/>
            <a:gdLst/>
            <a:ahLst/>
            <a:cxnLst/>
            <a:rect l="l" t="t" r="r" b="b"/>
            <a:pathLst>
              <a:path w="1741502" h="3637603">
                <a:moveTo>
                  <a:pt x="1741502" y="0"/>
                </a:moveTo>
                <a:lnTo>
                  <a:pt x="0" y="0"/>
                </a:lnTo>
                <a:lnTo>
                  <a:pt x="0" y="3637603"/>
                </a:lnTo>
                <a:lnTo>
                  <a:pt x="1741502" y="3637603"/>
                </a:lnTo>
                <a:lnTo>
                  <a:pt x="1741502" y="0"/>
                </a:lnTo>
                <a:close/>
              </a:path>
            </a:pathLst>
          </a:custGeom>
          <a:blipFill>
            <a:blip r:embed="rId11"/>
            <a:stretch>
              <a:fillRect/>
            </a:stretch>
          </a:blipFill>
        </p:spPr>
      </p:sp>
      <p:sp>
        <p:nvSpPr>
          <p:cNvPr id="17" name="Freeform 17"/>
          <p:cNvSpPr/>
          <p:nvPr/>
        </p:nvSpPr>
        <p:spPr>
          <a:xfrm flipH="1">
            <a:off x="14677374" y="7099924"/>
            <a:ext cx="1484216" cy="2692455"/>
          </a:xfrm>
          <a:custGeom>
            <a:avLst/>
            <a:gdLst/>
            <a:ahLst/>
            <a:cxnLst/>
            <a:rect l="l" t="t" r="r" b="b"/>
            <a:pathLst>
              <a:path w="1484216" h="2692455">
                <a:moveTo>
                  <a:pt x="1484216" y="0"/>
                </a:moveTo>
                <a:lnTo>
                  <a:pt x="0" y="0"/>
                </a:lnTo>
                <a:lnTo>
                  <a:pt x="0" y="2692455"/>
                </a:lnTo>
                <a:lnTo>
                  <a:pt x="1484216" y="2692455"/>
                </a:lnTo>
                <a:lnTo>
                  <a:pt x="1484216" y="0"/>
                </a:lnTo>
                <a:close/>
              </a:path>
            </a:pathLst>
          </a:custGeom>
          <a:blipFill>
            <a:blip r:embed="rId12"/>
            <a:stretch>
              <a:fillRect/>
            </a:stretch>
          </a:blipFill>
        </p:spPr>
      </p:sp>
      <p:sp>
        <p:nvSpPr>
          <p:cNvPr id="18" name="Freeform 18"/>
          <p:cNvSpPr/>
          <p:nvPr/>
        </p:nvSpPr>
        <p:spPr>
          <a:xfrm>
            <a:off x="14615713" y="2347404"/>
            <a:ext cx="719398" cy="1078117"/>
          </a:xfrm>
          <a:custGeom>
            <a:avLst/>
            <a:gdLst/>
            <a:ahLst/>
            <a:cxnLst/>
            <a:rect l="l" t="t" r="r" b="b"/>
            <a:pathLst>
              <a:path w="719398" h="1078117">
                <a:moveTo>
                  <a:pt x="0" y="0"/>
                </a:moveTo>
                <a:lnTo>
                  <a:pt x="719397" y="0"/>
                </a:lnTo>
                <a:lnTo>
                  <a:pt x="719397" y="1078116"/>
                </a:lnTo>
                <a:lnTo>
                  <a:pt x="0" y="10781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TextBox 19"/>
          <p:cNvSpPr txBox="1"/>
          <p:nvPr/>
        </p:nvSpPr>
        <p:spPr>
          <a:xfrm>
            <a:off x="10387636" y="4489450"/>
            <a:ext cx="6226318" cy="654050"/>
          </a:xfrm>
          <a:prstGeom prst="rect">
            <a:avLst/>
          </a:prstGeom>
        </p:spPr>
        <p:txBody>
          <a:bodyPr lIns="0" tIns="0" rIns="0" bIns="0" rtlCol="0" anchor="t">
            <a:spAutoFit/>
          </a:bodyPr>
          <a:lstStyle/>
          <a:p>
            <a:pPr marL="0" lvl="0" indent="0" algn="ctr">
              <a:lnSpc>
                <a:spcPts val="5199"/>
              </a:lnSpc>
            </a:pPr>
            <a:r>
              <a:rPr lang="en-US" sz="3999" b="1">
                <a:solidFill>
                  <a:srgbClr val="4C4331"/>
                </a:solidFill>
                <a:latin typeface="Balsamiq Sans Bold"/>
                <a:ea typeface="Balsamiq Sans Bold"/>
                <a:cs typeface="Balsamiq Sans Bold"/>
                <a:sym typeface="Balsamiq Sans Bold"/>
              </a:rPr>
              <a:t>_ _ _ _ _ _ _ (N)</a:t>
            </a:r>
          </a:p>
        </p:txBody>
      </p:sp>
      <p:sp>
        <p:nvSpPr>
          <p:cNvPr id="20" name="TextBox 20"/>
          <p:cNvSpPr txBox="1"/>
          <p:nvPr/>
        </p:nvSpPr>
        <p:spPr>
          <a:xfrm>
            <a:off x="3312588" y="1483867"/>
            <a:ext cx="11662823" cy="571500"/>
          </a:xfrm>
          <a:prstGeom prst="rect">
            <a:avLst/>
          </a:prstGeom>
        </p:spPr>
        <p:txBody>
          <a:bodyPr lIns="0" tIns="0" rIns="0" bIns="0" rtlCol="0" anchor="t">
            <a:spAutoFit/>
          </a:bodyPr>
          <a:lstStyle/>
          <a:p>
            <a:pPr algn="ctr">
              <a:lnSpc>
                <a:spcPts val="4560"/>
              </a:lnSpc>
            </a:pPr>
            <a:r>
              <a:rPr lang="en-US" sz="3800">
                <a:solidFill>
                  <a:srgbClr val="4C4331"/>
                </a:solidFill>
                <a:latin typeface="Balsamiq Sans"/>
                <a:ea typeface="Balsamiq Sans"/>
                <a:cs typeface="Balsamiq Sans"/>
                <a:sym typeface="Balsamiq Sans"/>
              </a:rPr>
              <a:t>Watch the video and guess the word: 7 letters</a:t>
            </a:r>
          </a:p>
        </p:txBody>
      </p:sp>
    </p:spTree>
  </p:cSld>
  <p:clrMapOvr>
    <a:masterClrMapping/>
  </p:clrMapOvr>
  <p:transition spd="slow">
    <p:push/>
  </p:transition>
  <p:timing>
    <p:tnLst>
      <p:par>
        <p:cTn id="1" dur="indefinite" restart="never" nodeType="tmRoot">
          <p:childTnLst>
            <p:video>
              <p:cMediaNode vol="0">
                <p:cTn id="2" fill="hold" display="0">
                  <p:stCondLst>
                    <p:cond delay="indefinite"/>
                  </p:stCondLst>
                </p:cTn>
                <p:tgtEl>
                  <p:spTgt spid="1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7" name="Group 7"/>
          <p:cNvGrpSpPr/>
          <p:nvPr/>
        </p:nvGrpSpPr>
        <p:grpSpPr>
          <a:xfrm>
            <a:off x="1028700" y="2886462"/>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6">
                <a:extLst>
                  <a:ext uri="{96DAC541-7B7A-43D3-8B79-37D633B846F1}">
                    <asvg:svgBlip xmlns:asvg="http://schemas.microsoft.com/office/drawing/2016/SVG/main" r:embed="rId7"/>
                  </a:ext>
                </a:extLst>
              </a:blip>
              <a:stretch>
                <a:fillRect t="-70635"/>
              </a:stretch>
            </a:blipFill>
          </p:spPr>
        </p:sp>
      </p:grpSp>
      <p:grpSp>
        <p:nvGrpSpPr>
          <p:cNvPr id="10" name="Group 10"/>
          <p:cNvGrpSpPr/>
          <p:nvPr/>
        </p:nvGrpSpPr>
        <p:grpSpPr>
          <a:xfrm>
            <a:off x="1028700" y="1028700"/>
            <a:ext cx="16230600" cy="1481835"/>
            <a:chOff x="0" y="0"/>
            <a:chExt cx="21640800" cy="1975780"/>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6">
                <a:extLst>
                  <a:ext uri="{96DAC541-7B7A-43D3-8B79-37D633B846F1}">
                    <asvg:svgBlip xmlns:asvg="http://schemas.microsoft.com/office/drawing/2016/SVG/main" r:embed="rId7"/>
                  </a:ext>
                </a:extLst>
              </a:blip>
              <a:stretch>
                <a:fillRect l="-691888"/>
              </a:stretch>
            </a:blipFill>
          </p:spPr>
        </p:sp>
        <p:sp>
          <p:nvSpPr>
            <p:cNvPr id="12" name="Freeform 12"/>
            <p:cNvSpPr/>
            <p:nvPr/>
          </p:nvSpPr>
          <p:spPr>
            <a:xfrm rot="-5400000" flipH="1">
              <a:off x="9968105" y="-9696915"/>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6">
                <a:extLst>
                  <a:ext uri="{96DAC541-7B7A-43D3-8B79-37D633B846F1}">
                    <asvg:svgBlip xmlns:asvg="http://schemas.microsoft.com/office/drawing/2016/SVG/main" r:embed="rId7"/>
                  </a:ext>
                </a:extLst>
              </a:blip>
              <a:stretch>
                <a:fillRect l="-691888"/>
              </a:stretch>
            </a:blipFill>
          </p:spPr>
        </p:sp>
      </p:grpSp>
      <p:grpSp>
        <p:nvGrpSpPr>
          <p:cNvPr id="13" name="Group 13"/>
          <p:cNvGrpSpPr>
            <a:grpSpLocks noChangeAspect="1"/>
          </p:cNvGrpSpPr>
          <p:nvPr/>
        </p:nvGrpSpPr>
        <p:grpSpPr>
          <a:xfrm>
            <a:off x="2385691" y="3474709"/>
            <a:ext cx="7246367" cy="5246370"/>
            <a:chOff x="0" y="0"/>
            <a:chExt cx="19050000" cy="13792200"/>
          </a:xfrm>
        </p:grpSpPr>
        <p:sp>
          <p:nvSpPr>
            <p:cNvPr id="14" name="Freeform 14"/>
            <p:cNvSpPr/>
            <p:nvPr/>
          </p:nvSpPr>
          <p:spPr>
            <a:xfrm>
              <a:off x="493268" y="493776"/>
              <a:ext cx="18087975" cy="12640436"/>
            </a:xfrm>
            <a:custGeom>
              <a:avLst/>
              <a:gdLst/>
              <a:ahLst/>
              <a:cxnLst/>
              <a:rect l="l" t="t" r="r" b="b"/>
              <a:pathLst>
                <a:path w="18087975" h="12640436">
                  <a:moveTo>
                    <a:pt x="17735170" y="12640436"/>
                  </a:moveTo>
                  <a:lnTo>
                    <a:pt x="352806" y="12640436"/>
                  </a:lnTo>
                  <a:cubicBezTo>
                    <a:pt x="157988" y="12640436"/>
                    <a:pt x="0" y="12482448"/>
                    <a:pt x="0" y="12287630"/>
                  </a:cubicBezTo>
                  <a:lnTo>
                    <a:pt x="0" y="352806"/>
                  </a:lnTo>
                  <a:cubicBezTo>
                    <a:pt x="0" y="157988"/>
                    <a:pt x="157988" y="0"/>
                    <a:pt x="352806" y="0"/>
                  </a:cubicBezTo>
                  <a:lnTo>
                    <a:pt x="17735168" y="0"/>
                  </a:lnTo>
                  <a:cubicBezTo>
                    <a:pt x="17929986" y="0"/>
                    <a:pt x="18087975" y="157988"/>
                    <a:pt x="18087975" y="352806"/>
                  </a:cubicBezTo>
                  <a:lnTo>
                    <a:pt x="18087975" y="12287759"/>
                  </a:lnTo>
                  <a:cubicBezTo>
                    <a:pt x="18087975" y="12482576"/>
                    <a:pt x="17929987" y="12640436"/>
                    <a:pt x="17735170" y="12640436"/>
                  </a:cubicBezTo>
                  <a:close/>
                </a:path>
              </a:pathLst>
            </a:custGeom>
            <a:blipFill>
              <a:blip r:embed="rId8"/>
              <a:stretch>
                <a:fillRect l="-2543" r="-2543"/>
              </a:stretch>
            </a:blipFill>
          </p:spPr>
        </p:sp>
        <p:sp>
          <p:nvSpPr>
            <p:cNvPr id="15" name="Freeform 15"/>
            <p:cNvSpPr/>
            <p:nvPr/>
          </p:nvSpPr>
          <p:spPr>
            <a:xfrm>
              <a:off x="0" y="0"/>
              <a:ext cx="19050000" cy="13792200"/>
            </a:xfrm>
            <a:custGeom>
              <a:avLst/>
              <a:gdLst/>
              <a:ahLst/>
              <a:cxnLst/>
              <a:rect l="l" t="t" r="r" b="b"/>
              <a:pathLst>
                <a:path w="19050000" h="13792200">
                  <a:moveTo>
                    <a:pt x="19050000" y="0"/>
                  </a:moveTo>
                  <a:lnTo>
                    <a:pt x="19050000" y="13792200"/>
                  </a:lnTo>
                  <a:lnTo>
                    <a:pt x="0" y="13792200"/>
                  </a:lnTo>
                  <a:lnTo>
                    <a:pt x="0" y="0"/>
                  </a:lnTo>
                  <a:lnTo>
                    <a:pt x="19050000" y="0"/>
                  </a:lnTo>
                  <a:close/>
                </a:path>
              </a:pathLst>
            </a:custGeom>
            <a:blipFill>
              <a:blip r:embed="rId9"/>
              <a:stretch>
                <a:fillRect l="-17" r="-17"/>
              </a:stretch>
            </a:blipFill>
          </p:spPr>
        </p:sp>
      </p:grpSp>
      <p:sp>
        <p:nvSpPr>
          <p:cNvPr id="16" name="Freeform 16"/>
          <p:cNvSpPr/>
          <p:nvPr/>
        </p:nvSpPr>
        <p:spPr>
          <a:xfrm rot="690962">
            <a:off x="14975412" y="1769617"/>
            <a:ext cx="2683467" cy="2307781"/>
          </a:xfrm>
          <a:custGeom>
            <a:avLst/>
            <a:gdLst/>
            <a:ahLst/>
            <a:cxnLst/>
            <a:rect l="l" t="t" r="r" b="b"/>
            <a:pathLst>
              <a:path w="2683467" h="2307781">
                <a:moveTo>
                  <a:pt x="0" y="0"/>
                </a:moveTo>
                <a:lnTo>
                  <a:pt x="2683466" y="0"/>
                </a:lnTo>
                <a:lnTo>
                  <a:pt x="2683466" y="2307782"/>
                </a:lnTo>
                <a:lnTo>
                  <a:pt x="0" y="23077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flipH="1">
            <a:off x="15796132" y="6429704"/>
            <a:ext cx="1741502" cy="3637603"/>
          </a:xfrm>
          <a:custGeom>
            <a:avLst/>
            <a:gdLst/>
            <a:ahLst/>
            <a:cxnLst/>
            <a:rect l="l" t="t" r="r" b="b"/>
            <a:pathLst>
              <a:path w="1741502" h="3637603">
                <a:moveTo>
                  <a:pt x="1741502" y="0"/>
                </a:moveTo>
                <a:lnTo>
                  <a:pt x="0" y="0"/>
                </a:lnTo>
                <a:lnTo>
                  <a:pt x="0" y="3637603"/>
                </a:lnTo>
                <a:lnTo>
                  <a:pt x="1741502" y="3637603"/>
                </a:lnTo>
                <a:lnTo>
                  <a:pt x="1741502" y="0"/>
                </a:lnTo>
                <a:close/>
              </a:path>
            </a:pathLst>
          </a:custGeom>
          <a:blipFill>
            <a:blip r:embed="rId12"/>
            <a:stretch>
              <a:fillRect/>
            </a:stretch>
          </a:blipFill>
        </p:spPr>
      </p:sp>
      <p:sp>
        <p:nvSpPr>
          <p:cNvPr id="18" name="Freeform 18"/>
          <p:cNvSpPr/>
          <p:nvPr/>
        </p:nvSpPr>
        <p:spPr>
          <a:xfrm flipH="1">
            <a:off x="14677374" y="7099924"/>
            <a:ext cx="1484216" cy="2692455"/>
          </a:xfrm>
          <a:custGeom>
            <a:avLst/>
            <a:gdLst/>
            <a:ahLst/>
            <a:cxnLst/>
            <a:rect l="l" t="t" r="r" b="b"/>
            <a:pathLst>
              <a:path w="1484216" h="2692455">
                <a:moveTo>
                  <a:pt x="1484216" y="0"/>
                </a:moveTo>
                <a:lnTo>
                  <a:pt x="0" y="0"/>
                </a:lnTo>
                <a:lnTo>
                  <a:pt x="0" y="2692455"/>
                </a:lnTo>
                <a:lnTo>
                  <a:pt x="1484216" y="2692455"/>
                </a:lnTo>
                <a:lnTo>
                  <a:pt x="1484216" y="0"/>
                </a:lnTo>
                <a:close/>
              </a:path>
            </a:pathLst>
          </a:custGeom>
          <a:blipFill>
            <a:blip r:embed="rId13"/>
            <a:stretch>
              <a:fillRect/>
            </a:stretch>
          </a:blipFill>
        </p:spPr>
      </p:sp>
      <p:sp>
        <p:nvSpPr>
          <p:cNvPr id="19" name="TextBox 19"/>
          <p:cNvSpPr txBox="1"/>
          <p:nvPr/>
        </p:nvSpPr>
        <p:spPr>
          <a:xfrm>
            <a:off x="10270741" y="4317590"/>
            <a:ext cx="6226318" cy="848360"/>
          </a:xfrm>
          <a:prstGeom prst="rect">
            <a:avLst/>
          </a:prstGeom>
        </p:spPr>
        <p:txBody>
          <a:bodyPr lIns="0" tIns="0" rIns="0" bIns="0" rtlCol="0" anchor="t">
            <a:spAutoFit/>
          </a:bodyPr>
          <a:lstStyle/>
          <a:p>
            <a:pPr marL="0" lvl="0" indent="0" algn="ctr">
              <a:lnSpc>
                <a:spcPts val="6759"/>
              </a:lnSpc>
            </a:pPr>
            <a:r>
              <a:rPr lang="en-US" sz="5199" b="1" u="sng" dirty="0">
                <a:solidFill>
                  <a:srgbClr val="892F2C"/>
                </a:solidFill>
                <a:latin typeface="Balsamiq Sans Bold"/>
                <a:ea typeface="Balsamiq Sans Bold"/>
                <a:cs typeface="Balsamiq Sans Bold"/>
                <a:sym typeface="Balsamiq Sans Bold"/>
              </a:rPr>
              <a:t>Poacher</a:t>
            </a:r>
            <a:r>
              <a:rPr lang="en-US" sz="5199" b="1" dirty="0">
                <a:solidFill>
                  <a:srgbClr val="892F2C"/>
                </a:solidFill>
                <a:latin typeface="Balsamiq Sans Bold"/>
                <a:ea typeface="Balsamiq Sans Bold"/>
                <a:cs typeface="Balsamiq Sans Bold"/>
                <a:sym typeface="Balsamiq Sans Bold"/>
              </a:rPr>
              <a:t> (n)</a:t>
            </a:r>
          </a:p>
        </p:txBody>
      </p:sp>
      <p:sp>
        <p:nvSpPr>
          <p:cNvPr id="20" name="TextBox 20"/>
          <p:cNvSpPr txBox="1"/>
          <p:nvPr/>
        </p:nvSpPr>
        <p:spPr>
          <a:xfrm>
            <a:off x="3312588" y="1483867"/>
            <a:ext cx="11662823" cy="571500"/>
          </a:xfrm>
          <a:prstGeom prst="rect">
            <a:avLst/>
          </a:prstGeom>
        </p:spPr>
        <p:txBody>
          <a:bodyPr lIns="0" tIns="0" rIns="0" bIns="0" rtlCol="0" anchor="t">
            <a:spAutoFit/>
          </a:bodyPr>
          <a:lstStyle/>
          <a:p>
            <a:pPr algn="ctr">
              <a:lnSpc>
                <a:spcPts val="4560"/>
              </a:lnSpc>
            </a:pPr>
            <a:r>
              <a:rPr lang="en-US" sz="3800">
                <a:solidFill>
                  <a:srgbClr val="4C4331"/>
                </a:solidFill>
                <a:latin typeface="Balsamiq Sans"/>
                <a:ea typeface="Balsamiq Sans"/>
                <a:cs typeface="Balsamiq Sans"/>
                <a:sym typeface="Balsamiq Sans"/>
              </a:rPr>
              <a:t>Watch the video and guess the word: 7 letters</a:t>
            </a:r>
          </a:p>
        </p:txBody>
      </p:sp>
      <p:sp>
        <p:nvSpPr>
          <p:cNvPr id="21" name="TextBox 21"/>
          <p:cNvSpPr txBox="1"/>
          <p:nvPr/>
        </p:nvSpPr>
        <p:spPr>
          <a:xfrm>
            <a:off x="10586001" y="5848027"/>
            <a:ext cx="5045806" cy="2051685"/>
          </a:xfrm>
          <a:prstGeom prst="rect">
            <a:avLst/>
          </a:prstGeom>
        </p:spPr>
        <p:txBody>
          <a:bodyPr lIns="0" tIns="0" rIns="0" bIns="0" rtlCol="0" anchor="t">
            <a:spAutoFit/>
          </a:bodyPr>
          <a:lstStyle/>
          <a:p>
            <a:pPr algn="ctr">
              <a:lnSpc>
                <a:spcPts val="5460"/>
              </a:lnSpc>
              <a:spcBef>
                <a:spcPct val="0"/>
              </a:spcBef>
            </a:pPr>
            <a:r>
              <a:rPr lang="en-US" sz="4200">
                <a:solidFill>
                  <a:srgbClr val="4C4331"/>
                </a:solidFill>
                <a:latin typeface="Balsamiq Sans"/>
                <a:ea typeface="Balsamiq Sans"/>
                <a:cs typeface="Balsamiq Sans"/>
                <a:sym typeface="Balsamiq Sans"/>
              </a:rPr>
              <a:t>“Ex:</a:t>
            </a:r>
            <a:r>
              <a:rPr lang="en-US" sz="4200" b="1">
                <a:solidFill>
                  <a:srgbClr val="4C4331"/>
                </a:solidFill>
                <a:latin typeface="Balsamiq Sans Bold"/>
                <a:ea typeface="Balsamiq Sans Bold"/>
                <a:cs typeface="Balsamiq Sans Bold"/>
                <a:sym typeface="Balsamiq Sans Bold"/>
              </a:rPr>
              <a:t>Poachers</a:t>
            </a:r>
            <a:r>
              <a:rPr lang="en-US" sz="4200">
                <a:solidFill>
                  <a:srgbClr val="4C4331"/>
                </a:solidFill>
                <a:latin typeface="Balsamiq Sans"/>
                <a:ea typeface="Balsamiq Sans"/>
                <a:cs typeface="Balsamiq Sans"/>
                <a:sym typeface="Balsamiq Sans"/>
              </a:rPr>
              <a:t> hunt and kill the rhinos for their horns”</a:t>
            </a:r>
          </a:p>
        </p:txBody>
      </p:sp>
      <p:sp>
        <p:nvSpPr>
          <p:cNvPr id="22" name="TextBox 22"/>
          <p:cNvSpPr txBox="1"/>
          <p:nvPr/>
        </p:nvSpPr>
        <p:spPr>
          <a:xfrm>
            <a:off x="11545567" y="5241602"/>
            <a:ext cx="3429844" cy="666849"/>
          </a:xfrm>
          <a:prstGeom prst="rect">
            <a:avLst/>
          </a:prstGeom>
        </p:spPr>
        <p:txBody>
          <a:bodyPr wrap="square" lIns="0" tIns="0" rIns="0" bIns="0" rtlCol="0" anchor="t">
            <a:spAutoFit/>
          </a:bodyPr>
          <a:lstStyle/>
          <a:p>
            <a:pPr algn="ctr">
              <a:lnSpc>
                <a:spcPts val="5199"/>
              </a:lnSpc>
              <a:spcBef>
                <a:spcPct val="0"/>
              </a:spcBef>
            </a:pPr>
            <a:r>
              <a:rPr lang="en-US" sz="3999" b="1" dirty="0">
                <a:solidFill>
                  <a:srgbClr val="000000"/>
                </a:solidFill>
                <a:latin typeface="Balsamiq Sans Bold"/>
                <a:ea typeface="Balsamiq Sans Bold"/>
                <a:cs typeface="Balsamiq Sans Bold"/>
                <a:sym typeface="Balsamiq Sans Bold"/>
              </a:rPr>
              <a:t>/ˈ</a:t>
            </a:r>
            <a:r>
              <a:rPr lang="en-US" sz="3999" b="1" dirty="0" err="1">
                <a:solidFill>
                  <a:srgbClr val="000000"/>
                </a:solidFill>
                <a:latin typeface="Balsamiq Sans Bold"/>
                <a:ea typeface="Balsamiq Sans Bold"/>
                <a:cs typeface="Balsamiq Sans Bold"/>
                <a:sym typeface="Balsamiq Sans Bold"/>
              </a:rPr>
              <a:t>pəʊtʃə</a:t>
            </a:r>
            <a:r>
              <a:rPr lang="en-US" sz="3999" b="1" dirty="0">
                <a:solidFill>
                  <a:srgbClr val="000000"/>
                </a:solidFill>
                <a:latin typeface="Balsamiq Sans Bold"/>
                <a:ea typeface="Balsamiq Sans Bold"/>
                <a:cs typeface="Balsamiq Sans Bold"/>
                <a:sym typeface="Balsamiq Sans Bold"/>
              </a:rPr>
              <a:t>(r)/</a:t>
            </a:r>
          </a:p>
        </p:txBody>
      </p:sp>
      <p:sp>
        <p:nvSpPr>
          <p:cNvPr id="23" name="Freeform 23"/>
          <p:cNvSpPr/>
          <p:nvPr/>
        </p:nvSpPr>
        <p:spPr>
          <a:xfrm>
            <a:off x="14615713" y="2347404"/>
            <a:ext cx="719398" cy="1078117"/>
          </a:xfrm>
          <a:custGeom>
            <a:avLst/>
            <a:gdLst/>
            <a:ahLst/>
            <a:cxnLst/>
            <a:rect l="l" t="t" r="r" b="b"/>
            <a:pathLst>
              <a:path w="719398" h="1078117">
                <a:moveTo>
                  <a:pt x="0" y="0"/>
                </a:moveTo>
                <a:lnTo>
                  <a:pt x="719397" y="0"/>
                </a:lnTo>
                <a:lnTo>
                  <a:pt x="719397" y="1078116"/>
                </a:lnTo>
                <a:lnTo>
                  <a:pt x="0" y="107811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24" name="poacher noun - Definition pictures pronunciation and usage not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0325023" y="4176298"/>
            <a:ext cx="1090010" cy="109001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 fill="hold"/>
                                        <p:tgtEl>
                                          <p:spTgt spid="24"/>
                                        </p:tgtEl>
                                      </p:cBhvr>
                                    </p:cmd>
                                  </p:childTnLst>
                                </p:cTn>
                              </p:par>
                            </p:childTnLst>
                          </p:cTn>
                        </p:par>
                      </p:childTnLst>
                    </p:cTn>
                  </p:par>
                </p:childTnLst>
              </p:cTn>
              <p:nextCondLst>
                <p:cond evt="onClick" delay="0">
                  <p:tgtEl>
                    <p:spTgt spid="24"/>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7" name="Freeform 7"/>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327971" y="1028700"/>
            <a:ext cx="1006452" cy="1148441"/>
          </a:xfrm>
          <a:custGeom>
            <a:avLst/>
            <a:gdLst/>
            <a:ahLst/>
            <a:cxnLst/>
            <a:rect l="l" t="t" r="r" b="b"/>
            <a:pathLst>
              <a:path w="1006452" h="1148441">
                <a:moveTo>
                  <a:pt x="0" y="0"/>
                </a:moveTo>
                <a:lnTo>
                  <a:pt x="1006452" y="0"/>
                </a:lnTo>
                <a:lnTo>
                  <a:pt x="1006452" y="1148441"/>
                </a:lnTo>
                <a:lnTo>
                  <a:pt x="0" y="11484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0" name="Group 10"/>
          <p:cNvGrpSpPr/>
          <p:nvPr/>
        </p:nvGrpSpPr>
        <p:grpSpPr>
          <a:xfrm>
            <a:off x="2242881" y="2573248"/>
            <a:ext cx="6901119" cy="6901119"/>
            <a:chOff x="0" y="0"/>
            <a:chExt cx="9201492" cy="9201492"/>
          </a:xfrm>
        </p:grpSpPr>
        <p:sp>
          <p:nvSpPr>
            <p:cNvPr id="11" name="Freeform 11"/>
            <p:cNvSpPr/>
            <p:nvPr/>
          </p:nvSpPr>
          <p:spPr>
            <a:xfrm>
              <a:off x="0" y="0"/>
              <a:ext cx="9201492" cy="9201492"/>
            </a:xfrm>
            <a:custGeom>
              <a:avLst/>
              <a:gdLst/>
              <a:ahLst/>
              <a:cxnLst/>
              <a:rect l="l" t="t" r="r" b="b"/>
              <a:pathLst>
                <a:path w="9201492" h="9201492">
                  <a:moveTo>
                    <a:pt x="0" y="0"/>
                  </a:moveTo>
                  <a:lnTo>
                    <a:pt x="9201492" y="0"/>
                  </a:lnTo>
                  <a:lnTo>
                    <a:pt x="9201492" y="9201492"/>
                  </a:lnTo>
                  <a:lnTo>
                    <a:pt x="0" y="920149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2" name="Freeform 12"/>
            <p:cNvSpPr/>
            <p:nvPr/>
          </p:nvSpPr>
          <p:spPr>
            <a:xfrm>
              <a:off x="709126" y="680616"/>
              <a:ext cx="7783241" cy="7840261"/>
            </a:xfrm>
            <a:custGeom>
              <a:avLst/>
              <a:gdLst/>
              <a:ahLst/>
              <a:cxnLst/>
              <a:rect l="l" t="t" r="r" b="b"/>
              <a:pathLst>
                <a:path w="7783241" h="7840261">
                  <a:moveTo>
                    <a:pt x="0" y="0"/>
                  </a:moveTo>
                  <a:lnTo>
                    <a:pt x="7783240" y="0"/>
                  </a:lnTo>
                  <a:lnTo>
                    <a:pt x="7783240" y="7840260"/>
                  </a:lnTo>
                  <a:lnTo>
                    <a:pt x="0" y="78402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3" name="Group 13"/>
            <p:cNvGrpSpPr/>
            <p:nvPr/>
          </p:nvGrpSpPr>
          <p:grpSpPr>
            <a:xfrm>
              <a:off x="2138247" y="1478462"/>
              <a:ext cx="4924998" cy="6244569"/>
              <a:chOff x="0" y="0"/>
              <a:chExt cx="831998" cy="1054919"/>
            </a:xfrm>
          </p:grpSpPr>
          <p:sp>
            <p:nvSpPr>
              <p:cNvPr id="14" name="Freeform 14"/>
              <p:cNvSpPr/>
              <p:nvPr/>
            </p:nvSpPr>
            <p:spPr>
              <a:xfrm>
                <a:off x="0" y="0"/>
                <a:ext cx="831998" cy="1054919"/>
              </a:xfrm>
              <a:custGeom>
                <a:avLst/>
                <a:gdLst/>
                <a:ahLst/>
                <a:cxnLst/>
                <a:rect l="l" t="t" r="r" b="b"/>
                <a:pathLst>
                  <a:path w="831998" h="1054919">
                    <a:moveTo>
                      <a:pt x="0" y="0"/>
                    </a:moveTo>
                    <a:lnTo>
                      <a:pt x="831998" y="0"/>
                    </a:lnTo>
                    <a:lnTo>
                      <a:pt x="831998" y="1054919"/>
                    </a:lnTo>
                    <a:lnTo>
                      <a:pt x="0" y="1054919"/>
                    </a:lnTo>
                    <a:close/>
                  </a:path>
                </a:pathLst>
              </a:custGeom>
              <a:solidFill>
                <a:srgbClr val="9DB7BE"/>
              </a:solidFill>
            </p:spPr>
          </p:sp>
          <p:sp>
            <p:nvSpPr>
              <p:cNvPr id="15" name="TextBox 15"/>
              <p:cNvSpPr txBox="1"/>
              <p:nvPr/>
            </p:nvSpPr>
            <p:spPr>
              <a:xfrm>
                <a:off x="0" y="-19050"/>
                <a:ext cx="831998" cy="1073969"/>
              </a:xfrm>
              <a:prstGeom prst="rect">
                <a:avLst/>
              </a:prstGeom>
            </p:spPr>
            <p:txBody>
              <a:bodyPr lIns="67913" tIns="67913" rIns="67913" bIns="67913" rtlCol="0" anchor="ctr"/>
              <a:lstStyle/>
              <a:p>
                <a:pPr algn="ctr">
                  <a:lnSpc>
                    <a:spcPts val="2060"/>
                  </a:lnSpc>
                </a:pPr>
                <a:endParaRPr/>
              </a:p>
            </p:txBody>
          </p:sp>
        </p:grpSp>
      </p:grpSp>
      <p:sp>
        <p:nvSpPr>
          <p:cNvPr id="16" name="TextBox 16"/>
          <p:cNvSpPr txBox="1"/>
          <p:nvPr/>
        </p:nvSpPr>
        <p:spPr>
          <a:xfrm>
            <a:off x="2334423" y="1512792"/>
            <a:ext cx="14332391" cy="1060456"/>
          </a:xfrm>
          <a:prstGeom prst="rect">
            <a:avLst/>
          </a:prstGeom>
        </p:spPr>
        <p:txBody>
          <a:bodyPr lIns="0" tIns="0" rIns="0" bIns="0" rtlCol="0" anchor="t">
            <a:spAutoFit/>
          </a:bodyPr>
          <a:lstStyle/>
          <a:p>
            <a:pPr marL="0" lvl="0" indent="0" algn="ctr">
              <a:lnSpc>
                <a:spcPts val="8000"/>
              </a:lnSpc>
            </a:pPr>
            <a:r>
              <a:rPr lang="en-US" sz="8000">
                <a:solidFill>
                  <a:srgbClr val="4C4331"/>
                </a:solidFill>
                <a:latin typeface="Pagkaki"/>
                <a:ea typeface="Pagkaki"/>
                <a:cs typeface="Pagkaki"/>
                <a:sym typeface="Pagkaki"/>
              </a:rPr>
              <a:t>LÍTEN TO THIS SOUND AND GUESS...</a:t>
            </a:r>
          </a:p>
        </p:txBody>
      </p:sp>
      <p:grpSp>
        <p:nvGrpSpPr>
          <p:cNvPr id="17" name="Group 17"/>
          <p:cNvGrpSpPr/>
          <p:nvPr/>
        </p:nvGrpSpPr>
        <p:grpSpPr>
          <a:xfrm>
            <a:off x="9697299" y="4756303"/>
            <a:ext cx="7315200" cy="2214511"/>
            <a:chOff x="0" y="0"/>
            <a:chExt cx="9753600" cy="2952681"/>
          </a:xfrm>
        </p:grpSpPr>
        <p:sp>
          <p:nvSpPr>
            <p:cNvPr id="18" name="Freeform 18"/>
            <p:cNvSpPr/>
            <p:nvPr/>
          </p:nvSpPr>
          <p:spPr>
            <a:xfrm>
              <a:off x="0" y="984227"/>
              <a:ext cx="9753600" cy="1968454"/>
            </a:xfrm>
            <a:custGeom>
              <a:avLst/>
              <a:gdLst/>
              <a:ahLst/>
              <a:cxnLst/>
              <a:rect l="l" t="t" r="r" b="b"/>
              <a:pathLst>
                <a:path w="9753600" h="1968454">
                  <a:moveTo>
                    <a:pt x="0" y="0"/>
                  </a:moveTo>
                  <a:lnTo>
                    <a:pt x="9753600" y="0"/>
                  </a:lnTo>
                  <a:lnTo>
                    <a:pt x="9753600" y="1968454"/>
                  </a:lnTo>
                  <a:lnTo>
                    <a:pt x="0" y="19684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a:off x="0" y="0"/>
              <a:ext cx="9753600" cy="1968454"/>
            </a:xfrm>
            <a:custGeom>
              <a:avLst/>
              <a:gdLst/>
              <a:ahLst/>
              <a:cxnLst/>
              <a:rect l="l" t="t" r="r" b="b"/>
              <a:pathLst>
                <a:path w="9753600" h="1968454">
                  <a:moveTo>
                    <a:pt x="0" y="0"/>
                  </a:moveTo>
                  <a:lnTo>
                    <a:pt x="9753600" y="0"/>
                  </a:lnTo>
                  <a:lnTo>
                    <a:pt x="9753600" y="1968454"/>
                  </a:lnTo>
                  <a:lnTo>
                    <a:pt x="0" y="19684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a:off x="0" y="495478"/>
              <a:ext cx="9753600" cy="1968454"/>
            </a:xfrm>
            <a:custGeom>
              <a:avLst/>
              <a:gdLst/>
              <a:ahLst/>
              <a:cxnLst/>
              <a:rect l="l" t="t" r="r" b="b"/>
              <a:pathLst>
                <a:path w="9753600" h="1968454">
                  <a:moveTo>
                    <a:pt x="0" y="0"/>
                  </a:moveTo>
                  <a:lnTo>
                    <a:pt x="9753600" y="0"/>
                  </a:lnTo>
                  <a:lnTo>
                    <a:pt x="9753600" y="1968453"/>
                  </a:lnTo>
                  <a:lnTo>
                    <a:pt x="0" y="19684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TextBox 21"/>
            <p:cNvSpPr txBox="1"/>
            <p:nvPr/>
          </p:nvSpPr>
          <p:spPr>
            <a:xfrm>
              <a:off x="0" y="588493"/>
              <a:ext cx="9753600" cy="2031576"/>
            </a:xfrm>
            <a:prstGeom prst="rect">
              <a:avLst/>
            </a:prstGeom>
          </p:spPr>
          <p:txBody>
            <a:bodyPr lIns="0" tIns="0" rIns="0" bIns="0" rtlCol="0" anchor="t">
              <a:spAutoFit/>
            </a:bodyPr>
            <a:lstStyle/>
            <a:p>
              <a:pPr algn="ctr">
                <a:lnSpc>
                  <a:spcPts val="12880"/>
                </a:lnSpc>
              </a:pPr>
              <a:r>
                <a:rPr lang="en-US" sz="9200">
                  <a:solidFill>
                    <a:srgbClr val="4C4331"/>
                  </a:solidFill>
                  <a:latin typeface="Pagkaki"/>
                  <a:ea typeface="Pagkaki"/>
                  <a:cs typeface="Pagkaki"/>
                  <a:sym typeface="Pagkaki"/>
                </a:rPr>
                <a:t>ANIMAL 1</a:t>
              </a:r>
            </a:p>
          </p:txBody>
        </p:sp>
      </p:grpSp>
      <p:pic>
        <p:nvPicPr>
          <p:cNvPr id="22" name="elepha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302364" y="4250863"/>
            <a:ext cx="3276600" cy="32766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3"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7756154" y="2812058"/>
            <a:ext cx="2775691" cy="2775691"/>
            <a:chOff x="0" y="0"/>
            <a:chExt cx="3700922" cy="3700922"/>
          </a:xfrm>
        </p:grpSpPr>
        <p:sp>
          <p:nvSpPr>
            <p:cNvPr id="8" name="Freeform 8"/>
            <p:cNvSpPr/>
            <p:nvPr/>
          </p:nvSpPr>
          <p:spPr>
            <a:xfrm>
              <a:off x="0" y="0"/>
              <a:ext cx="3700922" cy="3700922"/>
            </a:xfrm>
            <a:custGeom>
              <a:avLst/>
              <a:gdLst/>
              <a:ahLst/>
              <a:cxnLst/>
              <a:rect l="l" t="t" r="r" b="b"/>
              <a:pathLst>
                <a:path w="3700922" h="3700922">
                  <a:moveTo>
                    <a:pt x="0" y="0"/>
                  </a:moveTo>
                  <a:lnTo>
                    <a:pt x="3700922" y="0"/>
                  </a:lnTo>
                  <a:lnTo>
                    <a:pt x="3700922" y="3700922"/>
                  </a:lnTo>
                  <a:lnTo>
                    <a:pt x="0" y="370092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grpSp>
          <p:nvGrpSpPr>
            <p:cNvPr id="9" name="Group 9"/>
            <p:cNvGrpSpPr/>
            <p:nvPr/>
          </p:nvGrpSpPr>
          <p:grpSpPr>
            <a:xfrm>
              <a:off x="484741" y="421118"/>
              <a:ext cx="2807343" cy="2832656"/>
              <a:chOff x="0" y="0"/>
              <a:chExt cx="1179126" cy="1189758"/>
            </a:xfrm>
          </p:grpSpPr>
          <p:sp>
            <p:nvSpPr>
              <p:cNvPr id="10" name="Freeform 10"/>
              <p:cNvSpPr/>
              <p:nvPr/>
            </p:nvSpPr>
            <p:spPr>
              <a:xfrm>
                <a:off x="0" y="0"/>
                <a:ext cx="1179126" cy="1189758"/>
              </a:xfrm>
              <a:custGeom>
                <a:avLst/>
                <a:gdLst/>
                <a:ahLst/>
                <a:cxnLst/>
                <a:rect l="l" t="t" r="r" b="b"/>
                <a:pathLst>
                  <a:path w="1179126" h="1189758">
                    <a:moveTo>
                      <a:pt x="0" y="0"/>
                    </a:moveTo>
                    <a:lnTo>
                      <a:pt x="1179126" y="0"/>
                    </a:lnTo>
                    <a:lnTo>
                      <a:pt x="1179126" y="1189758"/>
                    </a:lnTo>
                    <a:lnTo>
                      <a:pt x="0" y="1189758"/>
                    </a:lnTo>
                    <a:close/>
                  </a:path>
                </a:pathLst>
              </a:custGeom>
              <a:solidFill>
                <a:srgbClr val="9DB7BE"/>
              </a:solidFill>
            </p:spPr>
          </p:sp>
          <p:sp>
            <p:nvSpPr>
              <p:cNvPr id="11" name="TextBox 11"/>
              <p:cNvSpPr txBox="1"/>
              <p:nvPr/>
            </p:nvSpPr>
            <p:spPr>
              <a:xfrm>
                <a:off x="0" y="-19050"/>
                <a:ext cx="1179126" cy="1208808"/>
              </a:xfrm>
              <a:prstGeom prst="rect">
                <a:avLst/>
              </a:prstGeom>
            </p:spPr>
            <p:txBody>
              <a:bodyPr lIns="53118" tIns="53118" rIns="53118" bIns="53118" rtlCol="0" anchor="ctr"/>
              <a:lstStyle/>
              <a:p>
                <a:pPr algn="ctr">
                  <a:lnSpc>
                    <a:spcPts val="2060"/>
                  </a:lnSpc>
                </a:pPr>
                <a:endParaRPr/>
              </a:p>
            </p:txBody>
          </p:sp>
        </p:grpSp>
      </p:grpSp>
      <p:grpSp>
        <p:nvGrpSpPr>
          <p:cNvPr id="12" name="Group 12"/>
          <p:cNvGrpSpPr/>
          <p:nvPr/>
        </p:nvGrpSpPr>
        <p:grpSpPr>
          <a:xfrm>
            <a:off x="4902846" y="6042939"/>
            <a:ext cx="8482309" cy="1675015"/>
            <a:chOff x="0" y="0"/>
            <a:chExt cx="11309745" cy="2233353"/>
          </a:xfrm>
        </p:grpSpPr>
        <p:sp>
          <p:nvSpPr>
            <p:cNvPr id="13" name="Freeform 13"/>
            <p:cNvSpPr/>
            <p:nvPr/>
          </p:nvSpPr>
          <p:spPr>
            <a:xfrm rot="-5400000">
              <a:off x="4735705" y="-4735705"/>
              <a:ext cx="1838334" cy="11309745"/>
            </a:xfrm>
            <a:custGeom>
              <a:avLst/>
              <a:gdLst/>
              <a:ahLst/>
              <a:cxnLst/>
              <a:rect l="l" t="t" r="r" b="b"/>
              <a:pathLst>
                <a:path w="1838334" h="11309745">
                  <a:moveTo>
                    <a:pt x="0" y="0"/>
                  </a:moveTo>
                  <a:lnTo>
                    <a:pt x="1838335" y="0"/>
                  </a:lnTo>
                  <a:lnTo>
                    <a:pt x="1838335" y="11309745"/>
                  </a:lnTo>
                  <a:lnTo>
                    <a:pt x="0" y="11309745"/>
                  </a:lnTo>
                  <a:lnTo>
                    <a:pt x="0" y="0"/>
                  </a:lnTo>
                  <a:close/>
                </a:path>
              </a:pathLst>
            </a:custGeom>
            <a:blipFill>
              <a:blip r:embed="rId6">
                <a:extLst>
                  <a:ext uri="{96DAC541-7B7A-43D3-8B79-37D633B846F1}">
                    <asvg:svgBlip xmlns:asvg="http://schemas.microsoft.com/office/drawing/2016/SVG/main" r:embed="rId7"/>
                  </a:ext>
                </a:extLst>
              </a:blip>
              <a:stretch>
                <a:fillRect l="-376024"/>
              </a:stretch>
            </a:blipFill>
            <a:ln cap="sq">
              <a:noFill/>
              <a:prstDash val="solid"/>
              <a:miter/>
            </a:ln>
          </p:spPr>
        </p:sp>
        <p:sp>
          <p:nvSpPr>
            <p:cNvPr id="14" name="Freeform 14"/>
            <p:cNvSpPr/>
            <p:nvPr/>
          </p:nvSpPr>
          <p:spPr>
            <a:xfrm rot="-5400000" flipH="1">
              <a:off x="4735705" y="-4340687"/>
              <a:ext cx="1838334" cy="11309745"/>
            </a:xfrm>
            <a:custGeom>
              <a:avLst/>
              <a:gdLst/>
              <a:ahLst/>
              <a:cxnLst/>
              <a:rect l="l" t="t" r="r" b="b"/>
              <a:pathLst>
                <a:path w="1838334" h="11309745">
                  <a:moveTo>
                    <a:pt x="1838335" y="0"/>
                  </a:moveTo>
                  <a:lnTo>
                    <a:pt x="0" y="0"/>
                  </a:lnTo>
                  <a:lnTo>
                    <a:pt x="0" y="11309745"/>
                  </a:lnTo>
                  <a:lnTo>
                    <a:pt x="1838335" y="11309745"/>
                  </a:lnTo>
                  <a:lnTo>
                    <a:pt x="1838335" y="0"/>
                  </a:lnTo>
                  <a:close/>
                </a:path>
              </a:pathLst>
            </a:custGeom>
            <a:blipFill>
              <a:blip r:embed="rId6">
                <a:extLst>
                  <a:ext uri="{96DAC541-7B7A-43D3-8B79-37D633B846F1}">
                    <asvg:svgBlip xmlns:asvg="http://schemas.microsoft.com/office/drawing/2016/SVG/main" r:embed="rId7"/>
                  </a:ext>
                </a:extLst>
              </a:blip>
              <a:stretch>
                <a:fillRect l="-376024"/>
              </a:stretch>
            </a:blipFill>
            <a:ln cap="sq">
              <a:noFill/>
              <a:prstDash val="solid"/>
              <a:miter/>
            </a:ln>
          </p:spPr>
        </p:sp>
      </p:grpSp>
      <p:sp>
        <p:nvSpPr>
          <p:cNvPr id="15" name="Freeform 15"/>
          <p:cNvSpPr/>
          <p:nvPr/>
        </p:nvSpPr>
        <p:spPr>
          <a:xfrm rot="2096440">
            <a:off x="745902" y="6483500"/>
            <a:ext cx="3879591" cy="5147053"/>
          </a:xfrm>
          <a:custGeom>
            <a:avLst/>
            <a:gdLst/>
            <a:ahLst/>
            <a:cxnLst/>
            <a:rect l="l" t="t" r="r" b="b"/>
            <a:pathLst>
              <a:path w="3879591" h="5147053">
                <a:moveTo>
                  <a:pt x="0" y="0"/>
                </a:moveTo>
                <a:lnTo>
                  <a:pt x="3879591" y="0"/>
                </a:lnTo>
                <a:lnTo>
                  <a:pt x="3879591" y="5147052"/>
                </a:lnTo>
                <a:lnTo>
                  <a:pt x="0" y="5147052"/>
                </a:lnTo>
                <a:lnTo>
                  <a:pt x="0" y="0"/>
                </a:lnTo>
                <a:close/>
              </a:path>
            </a:pathLst>
          </a:custGeom>
          <a:blipFill>
            <a:blip r:embed="rId8"/>
            <a:stretch>
              <a:fillRect/>
            </a:stretch>
          </a:blipFill>
        </p:spPr>
      </p:sp>
      <p:sp>
        <p:nvSpPr>
          <p:cNvPr id="16" name="Freeform 16"/>
          <p:cNvSpPr/>
          <p:nvPr/>
        </p:nvSpPr>
        <p:spPr>
          <a:xfrm rot="1007517">
            <a:off x="-20004" y="5368805"/>
            <a:ext cx="2739310" cy="5786802"/>
          </a:xfrm>
          <a:custGeom>
            <a:avLst/>
            <a:gdLst/>
            <a:ahLst/>
            <a:cxnLst/>
            <a:rect l="l" t="t" r="r" b="b"/>
            <a:pathLst>
              <a:path w="2739310" h="5786802">
                <a:moveTo>
                  <a:pt x="0" y="0"/>
                </a:moveTo>
                <a:lnTo>
                  <a:pt x="2739310" y="0"/>
                </a:lnTo>
                <a:lnTo>
                  <a:pt x="2739310" y="5786803"/>
                </a:lnTo>
                <a:lnTo>
                  <a:pt x="0" y="5786803"/>
                </a:lnTo>
                <a:lnTo>
                  <a:pt x="0" y="0"/>
                </a:lnTo>
                <a:close/>
              </a:path>
            </a:pathLst>
          </a:custGeom>
          <a:blipFill>
            <a:blip r:embed="rId9"/>
            <a:stretch>
              <a:fillRect t="-1876" b="-1876"/>
            </a:stretch>
          </a:blipFill>
        </p:spPr>
      </p:sp>
      <p:sp>
        <p:nvSpPr>
          <p:cNvPr id="17" name="Freeform 17"/>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684385">
            <a:off x="-489584" y="3307216"/>
            <a:ext cx="2010712" cy="5058396"/>
          </a:xfrm>
          <a:custGeom>
            <a:avLst/>
            <a:gdLst/>
            <a:ahLst/>
            <a:cxnLst/>
            <a:rect l="l" t="t" r="r" b="b"/>
            <a:pathLst>
              <a:path w="2010712" h="5058396">
                <a:moveTo>
                  <a:pt x="0" y="0"/>
                </a:moveTo>
                <a:lnTo>
                  <a:pt x="2010712" y="0"/>
                </a:lnTo>
                <a:lnTo>
                  <a:pt x="2010712" y="5058396"/>
                </a:lnTo>
                <a:lnTo>
                  <a:pt x="0" y="5058396"/>
                </a:lnTo>
                <a:lnTo>
                  <a:pt x="0" y="0"/>
                </a:lnTo>
                <a:close/>
              </a:path>
            </a:pathLst>
          </a:custGeom>
          <a:blipFill>
            <a:blip r:embed="rId12"/>
            <a:stretch>
              <a:fillRect/>
            </a:stretch>
          </a:blipFill>
        </p:spPr>
      </p:sp>
      <p:sp>
        <p:nvSpPr>
          <p:cNvPr id="19" name="Freeform 19"/>
          <p:cNvSpPr/>
          <p:nvPr/>
        </p:nvSpPr>
        <p:spPr>
          <a:xfrm rot="-7613781">
            <a:off x="14780552" y="-2816228"/>
            <a:ext cx="3972571" cy="6849261"/>
          </a:xfrm>
          <a:custGeom>
            <a:avLst/>
            <a:gdLst/>
            <a:ahLst/>
            <a:cxnLst/>
            <a:rect l="l" t="t" r="r" b="b"/>
            <a:pathLst>
              <a:path w="3972571" h="6849261">
                <a:moveTo>
                  <a:pt x="0" y="0"/>
                </a:moveTo>
                <a:lnTo>
                  <a:pt x="3972571" y="0"/>
                </a:lnTo>
                <a:lnTo>
                  <a:pt x="3972571" y="6849261"/>
                </a:lnTo>
                <a:lnTo>
                  <a:pt x="0" y="6849261"/>
                </a:lnTo>
                <a:lnTo>
                  <a:pt x="0" y="0"/>
                </a:lnTo>
                <a:close/>
              </a:path>
            </a:pathLst>
          </a:custGeom>
          <a:blipFill>
            <a:blip r:embed="rId13"/>
            <a:stretch>
              <a:fillRect/>
            </a:stretch>
          </a:blipFill>
        </p:spPr>
      </p:sp>
      <p:sp>
        <p:nvSpPr>
          <p:cNvPr id="20" name="TextBox 20"/>
          <p:cNvSpPr txBox="1"/>
          <p:nvPr/>
        </p:nvSpPr>
        <p:spPr>
          <a:xfrm>
            <a:off x="6167792" y="6308946"/>
            <a:ext cx="5952416" cy="1143000"/>
          </a:xfrm>
          <a:prstGeom prst="rect">
            <a:avLst/>
          </a:prstGeom>
        </p:spPr>
        <p:txBody>
          <a:bodyPr lIns="0" tIns="0" rIns="0" bIns="0" rtlCol="0" anchor="t">
            <a:spAutoFit/>
          </a:bodyPr>
          <a:lstStyle/>
          <a:p>
            <a:pPr algn="ctr">
              <a:lnSpc>
                <a:spcPts val="4560"/>
              </a:lnSpc>
            </a:pPr>
            <a:r>
              <a:rPr lang="en-US" sz="3800" b="1">
                <a:solidFill>
                  <a:srgbClr val="4C4331"/>
                </a:solidFill>
                <a:latin typeface="Balsamiq Sans Bold"/>
                <a:ea typeface="Balsamiq Sans Bold"/>
                <a:cs typeface="Balsamiq Sans Bold"/>
                <a:sym typeface="Balsamiq Sans Bold"/>
              </a:rPr>
              <a:t>Listen and guess the word: 7 letters</a:t>
            </a:r>
          </a:p>
        </p:txBody>
      </p:sp>
      <p:sp>
        <p:nvSpPr>
          <p:cNvPr id="21" name="TextBox 21"/>
          <p:cNvSpPr txBox="1"/>
          <p:nvPr/>
        </p:nvSpPr>
        <p:spPr>
          <a:xfrm>
            <a:off x="5999839" y="3056904"/>
            <a:ext cx="6288322" cy="2286000"/>
          </a:xfrm>
          <a:prstGeom prst="rect">
            <a:avLst/>
          </a:prstGeom>
        </p:spPr>
        <p:txBody>
          <a:bodyPr lIns="0" tIns="0" rIns="0" bIns="0" rtlCol="0" anchor="t">
            <a:spAutoFit/>
          </a:bodyPr>
          <a:lstStyle/>
          <a:p>
            <a:pPr algn="ctr">
              <a:lnSpc>
                <a:spcPts val="18000"/>
              </a:lnSpc>
            </a:pPr>
            <a:r>
              <a:rPr lang="en-US" sz="15000" b="1">
                <a:solidFill>
                  <a:srgbClr val="4C4331"/>
                </a:solidFill>
                <a:latin typeface="Balsamiq Sans Bold"/>
                <a:ea typeface="Balsamiq Sans Bold"/>
                <a:cs typeface="Balsamiq Sans Bold"/>
                <a:sym typeface="Balsamiq Sans Bold"/>
              </a:rPr>
              <a:t>3</a:t>
            </a: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7" name="Group 7"/>
          <p:cNvGrpSpPr/>
          <p:nvPr/>
        </p:nvGrpSpPr>
        <p:grpSpPr>
          <a:xfrm>
            <a:off x="1028700" y="2886462"/>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6">
                <a:extLst>
                  <a:ext uri="{96DAC541-7B7A-43D3-8B79-37D633B846F1}">
                    <asvg:svgBlip xmlns:asvg="http://schemas.microsoft.com/office/drawing/2016/SVG/main" r:embed="rId7"/>
                  </a:ext>
                </a:extLst>
              </a:blip>
              <a:stretch>
                <a:fillRect t="-70635"/>
              </a:stretch>
            </a:blipFill>
          </p:spPr>
        </p:sp>
      </p:grpSp>
      <p:grpSp>
        <p:nvGrpSpPr>
          <p:cNvPr id="10" name="Group 10"/>
          <p:cNvGrpSpPr/>
          <p:nvPr/>
        </p:nvGrpSpPr>
        <p:grpSpPr>
          <a:xfrm>
            <a:off x="1028700" y="1028700"/>
            <a:ext cx="16230600" cy="1481835"/>
            <a:chOff x="0" y="0"/>
            <a:chExt cx="21640800" cy="1975780"/>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6">
                <a:extLst>
                  <a:ext uri="{96DAC541-7B7A-43D3-8B79-37D633B846F1}">
                    <asvg:svgBlip xmlns:asvg="http://schemas.microsoft.com/office/drawing/2016/SVG/main" r:embed="rId7"/>
                  </a:ext>
                </a:extLst>
              </a:blip>
              <a:stretch>
                <a:fillRect l="-691888"/>
              </a:stretch>
            </a:blipFill>
          </p:spPr>
        </p:sp>
        <p:sp>
          <p:nvSpPr>
            <p:cNvPr id="12" name="Freeform 12"/>
            <p:cNvSpPr/>
            <p:nvPr/>
          </p:nvSpPr>
          <p:spPr>
            <a:xfrm rot="-5400000" flipH="1">
              <a:off x="9968105" y="-9696915"/>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6">
                <a:extLst>
                  <a:ext uri="{96DAC541-7B7A-43D3-8B79-37D633B846F1}">
                    <asvg:svgBlip xmlns:asvg="http://schemas.microsoft.com/office/drawing/2016/SVG/main" r:embed="rId7"/>
                  </a:ext>
                </a:extLst>
              </a:blip>
              <a:stretch>
                <a:fillRect l="-691888"/>
              </a:stretch>
            </a:blipFill>
          </p:spPr>
        </p:sp>
      </p:grpSp>
      <p:sp>
        <p:nvSpPr>
          <p:cNvPr id="14" name="Freeform 14"/>
          <p:cNvSpPr/>
          <p:nvPr/>
        </p:nvSpPr>
        <p:spPr>
          <a:xfrm>
            <a:off x="8167013" y="4585380"/>
            <a:ext cx="4656444" cy="880491"/>
          </a:xfrm>
          <a:custGeom>
            <a:avLst/>
            <a:gdLst/>
            <a:ahLst/>
            <a:cxnLst/>
            <a:rect l="l" t="t" r="r" b="b"/>
            <a:pathLst>
              <a:path w="4656444" h="880491">
                <a:moveTo>
                  <a:pt x="0" y="0"/>
                </a:moveTo>
                <a:lnTo>
                  <a:pt x="4656444" y="0"/>
                </a:lnTo>
                <a:lnTo>
                  <a:pt x="4656444" y="880492"/>
                </a:lnTo>
                <a:lnTo>
                  <a:pt x="0" y="8804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474100" y="5810897"/>
            <a:ext cx="3119767" cy="4114800"/>
          </a:xfrm>
          <a:custGeom>
            <a:avLst/>
            <a:gdLst/>
            <a:ahLst/>
            <a:cxnLst/>
            <a:rect l="l" t="t" r="r" b="b"/>
            <a:pathLst>
              <a:path w="3119767" h="4114800">
                <a:moveTo>
                  <a:pt x="0" y="0"/>
                </a:moveTo>
                <a:lnTo>
                  <a:pt x="3119766" y="0"/>
                </a:lnTo>
                <a:lnTo>
                  <a:pt x="311976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rot="1175557">
            <a:off x="13885664" y="1875954"/>
            <a:ext cx="3574142" cy="2021015"/>
          </a:xfrm>
          <a:custGeom>
            <a:avLst/>
            <a:gdLst/>
            <a:ahLst/>
            <a:cxnLst/>
            <a:rect l="l" t="t" r="r" b="b"/>
            <a:pathLst>
              <a:path w="3574142" h="2021015">
                <a:moveTo>
                  <a:pt x="0" y="0"/>
                </a:moveTo>
                <a:lnTo>
                  <a:pt x="3574143" y="0"/>
                </a:lnTo>
                <a:lnTo>
                  <a:pt x="3574143" y="2021015"/>
                </a:lnTo>
                <a:lnTo>
                  <a:pt x="0" y="20210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TextBox 17"/>
          <p:cNvSpPr txBox="1"/>
          <p:nvPr/>
        </p:nvSpPr>
        <p:spPr>
          <a:xfrm>
            <a:off x="4139998" y="1450212"/>
            <a:ext cx="10008005" cy="600710"/>
          </a:xfrm>
          <a:prstGeom prst="rect">
            <a:avLst/>
          </a:prstGeom>
        </p:spPr>
        <p:txBody>
          <a:bodyPr lIns="0" tIns="0" rIns="0" bIns="0" rtlCol="0" anchor="t">
            <a:spAutoFit/>
          </a:bodyPr>
          <a:lstStyle/>
          <a:p>
            <a:pPr marL="0" lvl="0" indent="0" algn="ctr">
              <a:lnSpc>
                <a:spcPts val="4810"/>
              </a:lnSpc>
            </a:pPr>
            <a:r>
              <a:rPr lang="en-US" sz="3700">
                <a:solidFill>
                  <a:srgbClr val="4C4331"/>
                </a:solidFill>
                <a:latin typeface="Balsamiq Sans"/>
                <a:ea typeface="Balsamiq Sans"/>
                <a:cs typeface="Balsamiq Sans"/>
                <a:sym typeface="Balsamiq Sans"/>
              </a:rPr>
              <a:t>Listen and guess the word : 7 letters</a:t>
            </a:r>
          </a:p>
        </p:txBody>
      </p:sp>
      <p:sp>
        <p:nvSpPr>
          <p:cNvPr id="18" name="TextBox 18"/>
          <p:cNvSpPr txBox="1"/>
          <p:nvPr/>
        </p:nvSpPr>
        <p:spPr>
          <a:xfrm>
            <a:off x="5533119" y="6475180"/>
            <a:ext cx="8117161" cy="847738"/>
          </a:xfrm>
          <a:prstGeom prst="rect">
            <a:avLst/>
          </a:prstGeom>
        </p:spPr>
        <p:txBody>
          <a:bodyPr lIns="0" tIns="0" rIns="0" bIns="0" rtlCol="0" anchor="t">
            <a:spAutoFit/>
          </a:bodyPr>
          <a:lstStyle/>
          <a:p>
            <a:pPr marL="0" lvl="0" indent="0" algn="ctr">
              <a:lnSpc>
                <a:spcPts val="6779"/>
              </a:lnSpc>
            </a:pPr>
            <a:r>
              <a:rPr lang="en-US" sz="5214" b="1">
                <a:solidFill>
                  <a:srgbClr val="4C4331"/>
                </a:solidFill>
                <a:latin typeface="Balsamiq Sans Bold"/>
                <a:ea typeface="Balsamiq Sans Bold"/>
                <a:cs typeface="Balsamiq Sans Bold"/>
                <a:sym typeface="Balsamiq Sans Bold"/>
              </a:rPr>
              <a:t>_ _ _ _ _ _ _ (V)</a:t>
            </a:r>
          </a:p>
        </p:txBody>
      </p:sp>
      <p:pic>
        <p:nvPicPr>
          <p:cNvPr id="19" name="monitor noun - Definition pictures pronunciation and usage not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471620" y="4303304"/>
            <a:ext cx="1447917" cy="1447917"/>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028700" y="2886462"/>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grpSp>
        <p:nvGrpSpPr>
          <p:cNvPr id="10" name="Group 10"/>
          <p:cNvGrpSpPr/>
          <p:nvPr/>
        </p:nvGrpSpPr>
        <p:grpSpPr>
          <a:xfrm>
            <a:off x="1028700" y="1028700"/>
            <a:ext cx="16230600" cy="1481835"/>
            <a:chOff x="0" y="0"/>
            <a:chExt cx="21640800" cy="1975780"/>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2" name="Freeform 12"/>
            <p:cNvSpPr/>
            <p:nvPr/>
          </p:nvSpPr>
          <p:spPr>
            <a:xfrm rot="-5400000" flipH="1">
              <a:off x="9968105" y="-9696915"/>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grpSp>
        <p:nvGrpSpPr>
          <p:cNvPr id="13" name="Group 13"/>
          <p:cNvGrpSpPr/>
          <p:nvPr/>
        </p:nvGrpSpPr>
        <p:grpSpPr>
          <a:xfrm>
            <a:off x="2377970" y="3474709"/>
            <a:ext cx="5246370" cy="5246370"/>
            <a:chOff x="0" y="0"/>
            <a:chExt cx="13716000" cy="13716000"/>
          </a:xfrm>
        </p:grpSpPr>
        <p:sp>
          <p:nvSpPr>
            <p:cNvPr id="14" name="Freeform 14"/>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6"/>
              <a:stretch>
                <a:fillRect l="-52367" r="-24623"/>
              </a:stretch>
            </a:blipFill>
          </p:spPr>
        </p:sp>
      </p:grpSp>
      <p:sp>
        <p:nvSpPr>
          <p:cNvPr id="15" name="Freeform 15"/>
          <p:cNvSpPr/>
          <p:nvPr/>
        </p:nvSpPr>
        <p:spPr>
          <a:xfrm>
            <a:off x="2162347" y="3326185"/>
            <a:ext cx="5677616" cy="5543418"/>
          </a:xfrm>
          <a:custGeom>
            <a:avLst/>
            <a:gdLst/>
            <a:ahLst/>
            <a:cxnLst/>
            <a:rect l="l" t="t" r="r" b="b"/>
            <a:pathLst>
              <a:path w="5677616" h="5543418">
                <a:moveTo>
                  <a:pt x="0" y="0"/>
                </a:moveTo>
                <a:lnTo>
                  <a:pt x="5677617" y="0"/>
                </a:lnTo>
                <a:lnTo>
                  <a:pt x="5677617" y="5543418"/>
                </a:lnTo>
                <a:lnTo>
                  <a:pt x="0" y="55434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15160266" y="2055367"/>
            <a:ext cx="2021081" cy="1767527"/>
          </a:xfrm>
          <a:custGeom>
            <a:avLst/>
            <a:gdLst/>
            <a:ahLst/>
            <a:cxnLst/>
            <a:rect l="l" t="t" r="r" b="b"/>
            <a:pathLst>
              <a:path w="2021081" h="1767527">
                <a:moveTo>
                  <a:pt x="0" y="0"/>
                </a:moveTo>
                <a:lnTo>
                  <a:pt x="2021081" y="0"/>
                </a:lnTo>
                <a:lnTo>
                  <a:pt x="2021081" y="1767528"/>
                </a:lnTo>
                <a:lnTo>
                  <a:pt x="0" y="17675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15772698" y="6988136"/>
            <a:ext cx="1761513" cy="2689333"/>
          </a:xfrm>
          <a:custGeom>
            <a:avLst/>
            <a:gdLst/>
            <a:ahLst/>
            <a:cxnLst/>
            <a:rect l="l" t="t" r="r" b="b"/>
            <a:pathLst>
              <a:path w="1761513" h="2689333">
                <a:moveTo>
                  <a:pt x="0" y="0"/>
                </a:moveTo>
                <a:lnTo>
                  <a:pt x="1761514" y="0"/>
                </a:lnTo>
                <a:lnTo>
                  <a:pt x="1761514" y="2689334"/>
                </a:lnTo>
                <a:lnTo>
                  <a:pt x="0" y="2689334"/>
                </a:lnTo>
                <a:lnTo>
                  <a:pt x="0" y="0"/>
                </a:lnTo>
                <a:close/>
              </a:path>
            </a:pathLst>
          </a:custGeom>
          <a:blipFill>
            <a:blip r:embed="rId11"/>
            <a:stretch>
              <a:fillRect/>
            </a:stretch>
          </a:blipFill>
        </p:spPr>
      </p:sp>
      <p:sp>
        <p:nvSpPr>
          <p:cNvPr id="18" name="TextBox 18"/>
          <p:cNvSpPr txBox="1"/>
          <p:nvPr/>
        </p:nvSpPr>
        <p:spPr>
          <a:xfrm>
            <a:off x="9311953" y="4388474"/>
            <a:ext cx="6226318" cy="848360"/>
          </a:xfrm>
          <a:prstGeom prst="rect">
            <a:avLst/>
          </a:prstGeom>
        </p:spPr>
        <p:txBody>
          <a:bodyPr lIns="0" tIns="0" rIns="0" bIns="0" rtlCol="0" anchor="t">
            <a:spAutoFit/>
          </a:bodyPr>
          <a:lstStyle/>
          <a:p>
            <a:pPr marL="0" lvl="0" indent="0" algn="ctr">
              <a:lnSpc>
                <a:spcPts val="6759"/>
              </a:lnSpc>
            </a:pPr>
            <a:r>
              <a:rPr lang="en-US" sz="5199" b="1" u="sng">
                <a:solidFill>
                  <a:srgbClr val="892F2C"/>
                </a:solidFill>
                <a:latin typeface="Balsamiq Sans Bold"/>
                <a:ea typeface="Balsamiq Sans Bold"/>
                <a:cs typeface="Balsamiq Sans Bold"/>
                <a:sym typeface="Balsamiq Sans Bold"/>
              </a:rPr>
              <a:t>Monitor</a:t>
            </a:r>
            <a:r>
              <a:rPr lang="en-US" sz="5199" b="1">
                <a:solidFill>
                  <a:srgbClr val="892F2C"/>
                </a:solidFill>
                <a:latin typeface="Balsamiq Sans Bold"/>
                <a:ea typeface="Balsamiq Sans Bold"/>
                <a:cs typeface="Balsamiq Sans Bold"/>
                <a:sym typeface="Balsamiq Sans Bold"/>
              </a:rPr>
              <a:t> (v)</a:t>
            </a:r>
          </a:p>
        </p:txBody>
      </p:sp>
      <p:sp>
        <p:nvSpPr>
          <p:cNvPr id="19" name="TextBox 19"/>
          <p:cNvSpPr txBox="1"/>
          <p:nvPr/>
        </p:nvSpPr>
        <p:spPr>
          <a:xfrm>
            <a:off x="3312588" y="1483867"/>
            <a:ext cx="11662823" cy="571500"/>
          </a:xfrm>
          <a:prstGeom prst="rect">
            <a:avLst/>
          </a:prstGeom>
        </p:spPr>
        <p:txBody>
          <a:bodyPr lIns="0" tIns="0" rIns="0" bIns="0" rtlCol="0" anchor="t">
            <a:spAutoFit/>
          </a:bodyPr>
          <a:lstStyle/>
          <a:p>
            <a:pPr algn="ctr">
              <a:lnSpc>
                <a:spcPts val="4560"/>
              </a:lnSpc>
            </a:pPr>
            <a:r>
              <a:rPr lang="en-US" sz="3800">
                <a:solidFill>
                  <a:srgbClr val="4C4331"/>
                </a:solidFill>
                <a:latin typeface="Balsamiq Sans"/>
                <a:ea typeface="Balsamiq Sans"/>
                <a:cs typeface="Balsamiq Sans"/>
                <a:sym typeface="Balsamiq Sans"/>
              </a:rPr>
              <a:t>Listen and guess the word: 7 letters</a:t>
            </a:r>
          </a:p>
        </p:txBody>
      </p:sp>
      <p:sp>
        <p:nvSpPr>
          <p:cNvPr id="20" name="TextBox 20"/>
          <p:cNvSpPr txBox="1"/>
          <p:nvPr/>
        </p:nvSpPr>
        <p:spPr>
          <a:xfrm>
            <a:off x="10972073" y="5432083"/>
            <a:ext cx="2906078" cy="654050"/>
          </a:xfrm>
          <a:prstGeom prst="rect">
            <a:avLst/>
          </a:prstGeom>
        </p:spPr>
        <p:txBody>
          <a:bodyPr lIns="0" tIns="0" rIns="0" bIns="0" rtlCol="0" anchor="t">
            <a:spAutoFit/>
          </a:bodyPr>
          <a:lstStyle/>
          <a:p>
            <a:pPr algn="ctr">
              <a:lnSpc>
                <a:spcPts val="5199"/>
              </a:lnSpc>
              <a:spcBef>
                <a:spcPct val="0"/>
              </a:spcBef>
            </a:pPr>
            <a:r>
              <a:rPr lang="en-US" sz="3999" b="1">
                <a:solidFill>
                  <a:srgbClr val="000000"/>
                </a:solidFill>
                <a:latin typeface="Balsamiq Sans Bold"/>
                <a:ea typeface="Balsamiq Sans Bold"/>
                <a:cs typeface="Balsamiq Sans Bold"/>
                <a:sym typeface="Balsamiq Sans Bold"/>
              </a:rPr>
              <a:t>/ˈmɒnɪtə(r)/</a:t>
            </a:r>
          </a:p>
        </p:txBody>
      </p:sp>
      <p:sp>
        <p:nvSpPr>
          <p:cNvPr id="21" name="TextBox 21"/>
          <p:cNvSpPr txBox="1"/>
          <p:nvPr/>
        </p:nvSpPr>
        <p:spPr>
          <a:xfrm>
            <a:off x="9390395" y="6281381"/>
            <a:ext cx="6069434" cy="1365885"/>
          </a:xfrm>
          <a:prstGeom prst="rect">
            <a:avLst/>
          </a:prstGeom>
        </p:spPr>
        <p:txBody>
          <a:bodyPr lIns="0" tIns="0" rIns="0" bIns="0" rtlCol="0" anchor="t">
            <a:spAutoFit/>
          </a:bodyPr>
          <a:lstStyle/>
          <a:p>
            <a:pPr algn="ctr">
              <a:lnSpc>
                <a:spcPts val="5460"/>
              </a:lnSpc>
              <a:spcBef>
                <a:spcPct val="0"/>
              </a:spcBef>
            </a:pPr>
            <a:r>
              <a:rPr lang="en-US" sz="4200">
                <a:solidFill>
                  <a:srgbClr val="4C4331"/>
                </a:solidFill>
                <a:latin typeface="Balsamiq Sans"/>
                <a:ea typeface="Balsamiq Sans"/>
                <a:cs typeface="Balsamiq Sans"/>
                <a:sym typeface="Balsamiq Sans"/>
              </a:rPr>
              <a:t>“Ex:The patient is carefully </a:t>
            </a:r>
            <a:r>
              <a:rPr lang="en-US" sz="4200" b="1">
                <a:solidFill>
                  <a:srgbClr val="4C4331"/>
                </a:solidFill>
                <a:latin typeface="Balsamiq Sans Bold"/>
                <a:ea typeface="Balsamiq Sans Bold"/>
                <a:cs typeface="Balsamiq Sans Bold"/>
                <a:sym typeface="Balsamiq Sans Bold"/>
              </a:rPr>
              <a:t>monitored</a:t>
            </a:r>
            <a:r>
              <a:rPr lang="en-US" sz="4200">
                <a:solidFill>
                  <a:srgbClr val="4C4331"/>
                </a:solidFill>
                <a:latin typeface="Balsamiq Sans"/>
                <a:ea typeface="Balsamiq Sans"/>
                <a:cs typeface="Balsamiq Sans"/>
                <a:sym typeface="Balsamiq Sans"/>
              </a:rPr>
              <a:t>.”</a:t>
            </a: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7756154" y="2812058"/>
            <a:ext cx="2775691" cy="2775691"/>
            <a:chOff x="0" y="0"/>
            <a:chExt cx="3700922" cy="3700922"/>
          </a:xfrm>
        </p:grpSpPr>
        <p:sp>
          <p:nvSpPr>
            <p:cNvPr id="8" name="Freeform 8"/>
            <p:cNvSpPr/>
            <p:nvPr/>
          </p:nvSpPr>
          <p:spPr>
            <a:xfrm>
              <a:off x="0" y="0"/>
              <a:ext cx="3700922" cy="3700922"/>
            </a:xfrm>
            <a:custGeom>
              <a:avLst/>
              <a:gdLst/>
              <a:ahLst/>
              <a:cxnLst/>
              <a:rect l="l" t="t" r="r" b="b"/>
              <a:pathLst>
                <a:path w="3700922" h="3700922">
                  <a:moveTo>
                    <a:pt x="0" y="0"/>
                  </a:moveTo>
                  <a:lnTo>
                    <a:pt x="3700922" y="0"/>
                  </a:lnTo>
                  <a:lnTo>
                    <a:pt x="3700922" y="3700922"/>
                  </a:lnTo>
                  <a:lnTo>
                    <a:pt x="0" y="370092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grpSp>
          <p:nvGrpSpPr>
            <p:cNvPr id="9" name="Group 9"/>
            <p:cNvGrpSpPr/>
            <p:nvPr/>
          </p:nvGrpSpPr>
          <p:grpSpPr>
            <a:xfrm>
              <a:off x="484741" y="421118"/>
              <a:ext cx="2807343" cy="2832656"/>
              <a:chOff x="0" y="0"/>
              <a:chExt cx="1179126" cy="1189758"/>
            </a:xfrm>
          </p:grpSpPr>
          <p:sp>
            <p:nvSpPr>
              <p:cNvPr id="10" name="Freeform 10"/>
              <p:cNvSpPr/>
              <p:nvPr/>
            </p:nvSpPr>
            <p:spPr>
              <a:xfrm>
                <a:off x="0" y="0"/>
                <a:ext cx="1179126" cy="1189758"/>
              </a:xfrm>
              <a:custGeom>
                <a:avLst/>
                <a:gdLst/>
                <a:ahLst/>
                <a:cxnLst/>
                <a:rect l="l" t="t" r="r" b="b"/>
                <a:pathLst>
                  <a:path w="1179126" h="1189758">
                    <a:moveTo>
                      <a:pt x="0" y="0"/>
                    </a:moveTo>
                    <a:lnTo>
                      <a:pt x="1179126" y="0"/>
                    </a:lnTo>
                    <a:lnTo>
                      <a:pt x="1179126" y="1189758"/>
                    </a:lnTo>
                    <a:lnTo>
                      <a:pt x="0" y="1189758"/>
                    </a:lnTo>
                    <a:close/>
                  </a:path>
                </a:pathLst>
              </a:custGeom>
              <a:solidFill>
                <a:srgbClr val="9DB7BE"/>
              </a:solidFill>
            </p:spPr>
          </p:sp>
          <p:sp>
            <p:nvSpPr>
              <p:cNvPr id="11" name="TextBox 11"/>
              <p:cNvSpPr txBox="1"/>
              <p:nvPr/>
            </p:nvSpPr>
            <p:spPr>
              <a:xfrm>
                <a:off x="0" y="-19050"/>
                <a:ext cx="1179126" cy="1208808"/>
              </a:xfrm>
              <a:prstGeom prst="rect">
                <a:avLst/>
              </a:prstGeom>
            </p:spPr>
            <p:txBody>
              <a:bodyPr lIns="53118" tIns="53118" rIns="53118" bIns="53118" rtlCol="0" anchor="ctr"/>
              <a:lstStyle/>
              <a:p>
                <a:pPr algn="ctr">
                  <a:lnSpc>
                    <a:spcPts val="2060"/>
                  </a:lnSpc>
                </a:pPr>
                <a:endParaRPr/>
              </a:p>
            </p:txBody>
          </p:sp>
        </p:grpSp>
      </p:grpSp>
      <p:grpSp>
        <p:nvGrpSpPr>
          <p:cNvPr id="12" name="Group 12"/>
          <p:cNvGrpSpPr/>
          <p:nvPr/>
        </p:nvGrpSpPr>
        <p:grpSpPr>
          <a:xfrm>
            <a:off x="4902846" y="6042939"/>
            <a:ext cx="8482309" cy="1675015"/>
            <a:chOff x="0" y="0"/>
            <a:chExt cx="11309745" cy="2233353"/>
          </a:xfrm>
        </p:grpSpPr>
        <p:sp>
          <p:nvSpPr>
            <p:cNvPr id="13" name="Freeform 13"/>
            <p:cNvSpPr/>
            <p:nvPr/>
          </p:nvSpPr>
          <p:spPr>
            <a:xfrm rot="-5400000">
              <a:off x="4735705" y="-4735705"/>
              <a:ext cx="1838334" cy="11309745"/>
            </a:xfrm>
            <a:custGeom>
              <a:avLst/>
              <a:gdLst/>
              <a:ahLst/>
              <a:cxnLst/>
              <a:rect l="l" t="t" r="r" b="b"/>
              <a:pathLst>
                <a:path w="1838334" h="11309745">
                  <a:moveTo>
                    <a:pt x="0" y="0"/>
                  </a:moveTo>
                  <a:lnTo>
                    <a:pt x="1838335" y="0"/>
                  </a:lnTo>
                  <a:lnTo>
                    <a:pt x="1838335" y="11309745"/>
                  </a:lnTo>
                  <a:lnTo>
                    <a:pt x="0" y="11309745"/>
                  </a:lnTo>
                  <a:lnTo>
                    <a:pt x="0" y="0"/>
                  </a:lnTo>
                  <a:close/>
                </a:path>
              </a:pathLst>
            </a:custGeom>
            <a:blipFill>
              <a:blip r:embed="rId6">
                <a:extLst>
                  <a:ext uri="{96DAC541-7B7A-43D3-8B79-37D633B846F1}">
                    <asvg:svgBlip xmlns:asvg="http://schemas.microsoft.com/office/drawing/2016/SVG/main" r:embed="rId7"/>
                  </a:ext>
                </a:extLst>
              </a:blip>
              <a:stretch>
                <a:fillRect l="-376024"/>
              </a:stretch>
            </a:blipFill>
            <a:ln cap="sq">
              <a:noFill/>
              <a:prstDash val="solid"/>
              <a:miter/>
            </a:ln>
          </p:spPr>
        </p:sp>
        <p:sp>
          <p:nvSpPr>
            <p:cNvPr id="14" name="Freeform 14"/>
            <p:cNvSpPr/>
            <p:nvPr/>
          </p:nvSpPr>
          <p:spPr>
            <a:xfrm rot="-5400000" flipH="1">
              <a:off x="4735705" y="-4340687"/>
              <a:ext cx="1838334" cy="11309745"/>
            </a:xfrm>
            <a:custGeom>
              <a:avLst/>
              <a:gdLst/>
              <a:ahLst/>
              <a:cxnLst/>
              <a:rect l="l" t="t" r="r" b="b"/>
              <a:pathLst>
                <a:path w="1838334" h="11309745">
                  <a:moveTo>
                    <a:pt x="1838335" y="0"/>
                  </a:moveTo>
                  <a:lnTo>
                    <a:pt x="0" y="0"/>
                  </a:lnTo>
                  <a:lnTo>
                    <a:pt x="0" y="11309745"/>
                  </a:lnTo>
                  <a:lnTo>
                    <a:pt x="1838335" y="11309745"/>
                  </a:lnTo>
                  <a:lnTo>
                    <a:pt x="1838335" y="0"/>
                  </a:lnTo>
                  <a:close/>
                </a:path>
              </a:pathLst>
            </a:custGeom>
            <a:blipFill>
              <a:blip r:embed="rId6">
                <a:extLst>
                  <a:ext uri="{96DAC541-7B7A-43D3-8B79-37D633B846F1}">
                    <asvg:svgBlip xmlns:asvg="http://schemas.microsoft.com/office/drawing/2016/SVG/main" r:embed="rId7"/>
                  </a:ext>
                </a:extLst>
              </a:blip>
              <a:stretch>
                <a:fillRect l="-376024"/>
              </a:stretch>
            </a:blipFill>
            <a:ln cap="sq">
              <a:noFill/>
              <a:prstDash val="solid"/>
              <a:miter/>
            </a:ln>
          </p:spPr>
        </p:sp>
      </p:grpSp>
      <p:sp>
        <p:nvSpPr>
          <p:cNvPr id="15" name="Freeform 15"/>
          <p:cNvSpPr/>
          <p:nvPr/>
        </p:nvSpPr>
        <p:spPr>
          <a:xfrm rot="2096440">
            <a:off x="745902" y="6483500"/>
            <a:ext cx="3879591" cy="5147053"/>
          </a:xfrm>
          <a:custGeom>
            <a:avLst/>
            <a:gdLst/>
            <a:ahLst/>
            <a:cxnLst/>
            <a:rect l="l" t="t" r="r" b="b"/>
            <a:pathLst>
              <a:path w="3879591" h="5147053">
                <a:moveTo>
                  <a:pt x="0" y="0"/>
                </a:moveTo>
                <a:lnTo>
                  <a:pt x="3879591" y="0"/>
                </a:lnTo>
                <a:lnTo>
                  <a:pt x="3879591" y="5147052"/>
                </a:lnTo>
                <a:lnTo>
                  <a:pt x="0" y="5147052"/>
                </a:lnTo>
                <a:lnTo>
                  <a:pt x="0" y="0"/>
                </a:lnTo>
                <a:close/>
              </a:path>
            </a:pathLst>
          </a:custGeom>
          <a:blipFill>
            <a:blip r:embed="rId8"/>
            <a:stretch>
              <a:fillRect/>
            </a:stretch>
          </a:blipFill>
        </p:spPr>
      </p:sp>
      <p:sp>
        <p:nvSpPr>
          <p:cNvPr id="16" name="Freeform 16"/>
          <p:cNvSpPr/>
          <p:nvPr/>
        </p:nvSpPr>
        <p:spPr>
          <a:xfrm rot="1007517">
            <a:off x="-20004" y="5368805"/>
            <a:ext cx="2739310" cy="5786802"/>
          </a:xfrm>
          <a:custGeom>
            <a:avLst/>
            <a:gdLst/>
            <a:ahLst/>
            <a:cxnLst/>
            <a:rect l="l" t="t" r="r" b="b"/>
            <a:pathLst>
              <a:path w="2739310" h="5786802">
                <a:moveTo>
                  <a:pt x="0" y="0"/>
                </a:moveTo>
                <a:lnTo>
                  <a:pt x="2739310" y="0"/>
                </a:lnTo>
                <a:lnTo>
                  <a:pt x="2739310" y="5786803"/>
                </a:lnTo>
                <a:lnTo>
                  <a:pt x="0" y="5786803"/>
                </a:lnTo>
                <a:lnTo>
                  <a:pt x="0" y="0"/>
                </a:lnTo>
                <a:close/>
              </a:path>
            </a:pathLst>
          </a:custGeom>
          <a:blipFill>
            <a:blip r:embed="rId9"/>
            <a:stretch>
              <a:fillRect t="-1876" b="-1876"/>
            </a:stretch>
          </a:blipFill>
        </p:spPr>
      </p:sp>
      <p:sp>
        <p:nvSpPr>
          <p:cNvPr id="17" name="Freeform 17"/>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684385">
            <a:off x="-489584" y="3307216"/>
            <a:ext cx="2010712" cy="5058396"/>
          </a:xfrm>
          <a:custGeom>
            <a:avLst/>
            <a:gdLst/>
            <a:ahLst/>
            <a:cxnLst/>
            <a:rect l="l" t="t" r="r" b="b"/>
            <a:pathLst>
              <a:path w="2010712" h="5058396">
                <a:moveTo>
                  <a:pt x="0" y="0"/>
                </a:moveTo>
                <a:lnTo>
                  <a:pt x="2010712" y="0"/>
                </a:lnTo>
                <a:lnTo>
                  <a:pt x="2010712" y="5058396"/>
                </a:lnTo>
                <a:lnTo>
                  <a:pt x="0" y="5058396"/>
                </a:lnTo>
                <a:lnTo>
                  <a:pt x="0" y="0"/>
                </a:lnTo>
                <a:close/>
              </a:path>
            </a:pathLst>
          </a:custGeom>
          <a:blipFill>
            <a:blip r:embed="rId12"/>
            <a:stretch>
              <a:fillRect/>
            </a:stretch>
          </a:blipFill>
        </p:spPr>
      </p:sp>
      <p:sp>
        <p:nvSpPr>
          <p:cNvPr id="19" name="Freeform 19"/>
          <p:cNvSpPr/>
          <p:nvPr/>
        </p:nvSpPr>
        <p:spPr>
          <a:xfrm rot="-7613781">
            <a:off x="14780552" y="-2816228"/>
            <a:ext cx="3972571" cy="6849261"/>
          </a:xfrm>
          <a:custGeom>
            <a:avLst/>
            <a:gdLst/>
            <a:ahLst/>
            <a:cxnLst/>
            <a:rect l="l" t="t" r="r" b="b"/>
            <a:pathLst>
              <a:path w="3972571" h="6849261">
                <a:moveTo>
                  <a:pt x="0" y="0"/>
                </a:moveTo>
                <a:lnTo>
                  <a:pt x="3972571" y="0"/>
                </a:lnTo>
                <a:lnTo>
                  <a:pt x="3972571" y="6849261"/>
                </a:lnTo>
                <a:lnTo>
                  <a:pt x="0" y="6849261"/>
                </a:lnTo>
                <a:lnTo>
                  <a:pt x="0" y="0"/>
                </a:lnTo>
                <a:close/>
              </a:path>
            </a:pathLst>
          </a:custGeom>
          <a:blipFill>
            <a:blip r:embed="rId13"/>
            <a:stretch>
              <a:fillRect/>
            </a:stretch>
          </a:blipFill>
        </p:spPr>
      </p:sp>
      <p:sp>
        <p:nvSpPr>
          <p:cNvPr id="20" name="TextBox 20"/>
          <p:cNvSpPr txBox="1"/>
          <p:nvPr/>
        </p:nvSpPr>
        <p:spPr>
          <a:xfrm>
            <a:off x="6167792" y="6594696"/>
            <a:ext cx="5952416" cy="571500"/>
          </a:xfrm>
          <a:prstGeom prst="rect">
            <a:avLst/>
          </a:prstGeom>
        </p:spPr>
        <p:txBody>
          <a:bodyPr lIns="0" tIns="0" rIns="0" bIns="0" rtlCol="0" anchor="t">
            <a:spAutoFit/>
          </a:bodyPr>
          <a:lstStyle/>
          <a:p>
            <a:pPr algn="ctr">
              <a:lnSpc>
                <a:spcPts val="4560"/>
              </a:lnSpc>
            </a:pPr>
            <a:r>
              <a:rPr lang="en-US" sz="3800" b="1">
                <a:solidFill>
                  <a:srgbClr val="4C4331"/>
                </a:solidFill>
                <a:latin typeface="Balsamiq Sans Bold"/>
                <a:ea typeface="Balsamiq Sans Bold"/>
                <a:cs typeface="Balsamiq Sans Bold"/>
                <a:sym typeface="Balsamiq Sans Bold"/>
              </a:rPr>
              <a:t>Guess the word: 7 letters</a:t>
            </a:r>
          </a:p>
        </p:txBody>
      </p:sp>
      <p:sp>
        <p:nvSpPr>
          <p:cNvPr id="21" name="TextBox 21"/>
          <p:cNvSpPr txBox="1"/>
          <p:nvPr/>
        </p:nvSpPr>
        <p:spPr>
          <a:xfrm>
            <a:off x="5999839" y="3056904"/>
            <a:ext cx="6288322" cy="2286000"/>
          </a:xfrm>
          <a:prstGeom prst="rect">
            <a:avLst/>
          </a:prstGeom>
        </p:spPr>
        <p:txBody>
          <a:bodyPr lIns="0" tIns="0" rIns="0" bIns="0" rtlCol="0" anchor="t">
            <a:spAutoFit/>
          </a:bodyPr>
          <a:lstStyle/>
          <a:p>
            <a:pPr algn="ctr">
              <a:lnSpc>
                <a:spcPts val="18000"/>
              </a:lnSpc>
            </a:pPr>
            <a:r>
              <a:rPr lang="en-US" sz="15000" b="1">
                <a:solidFill>
                  <a:srgbClr val="4C4331"/>
                </a:solidFill>
                <a:latin typeface="Balsamiq Sans Bold"/>
                <a:ea typeface="Balsamiq Sans Bold"/>
                <a:cs typeface="Balsamiq Sans Bold"/>
                <a:sym typeface="Balsamiq Sans Bold"/>
              </a:rPr>
              <a:t>4</a:t>
            </a:r>
          </a:p>
        </p:txBody>
      </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028700" y="2886462"/>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grpSp>
        <p:nvGrpSpPr>
          <p:cNvPr id="10" name="Group 10"/>
          <p:cNvGrpSpPr/>
          <p:nvPr/>
        </p:nvGrpSpPr>
        <p:grpSpPr>
          <a:xfrm>
            <a:off x="1028700" y="1028700"/>
            <a:ext cx="16230600" cy="1481835"/>
            <a:chOff x="0" y="0"/>
            <a:chExt cx="21640800" cy="1975780"/>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2" name="Freeform 12"/>
            <p:cNvSpPr/>
            <p:nvPr/>
          </p:nvSpPr>
          <p:spPr>
            <a:xfrm rot="-5400000" flipH="1">
              <a:off x="9968105" y="-9696915"/>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3" name="Freeform 13"/>
          <p:cNvSpPr/>
          <p:nvPr/>
        </p:nvSpPr>
        <p:spPr>
          <a:xfrm>
            <a:off x="14780171" y="5615294"/>
            <a:ext cx="2947693" cy="4114800"/>
          </a:xfrm>
          <a:custGeom>
            <a:avLst/>
            <a:gdLst/>
            <a:ahLst/>
            <a:cxnLst/>
            <a:rect l="l" t="t" r="r" b="b"/>
            <a:pathLst>
              <a:path w="2947693" h="4114800">
                <a:moveTo>
                  <a:pt x="0" y="0"/>
                </a:moveTo>
                <a:lnTo>
                  <a:pt x="2947693" y="0"/>
                </a:lnTo>
                <a:lnTo>
                  <a:pt x="294769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728655" y="1660430"/>
            <a:ext cx="1560404" cy="2452064"/>
          </a:xfrm>
          <a:custGeom>
            <a:avLst/>
            <a:gdLst/>
            <a:ahLst/>
            <a:cxnLst/>
            <a:rect l="l" t="t" r="r" b="b"/>
            <a:pathLst>
              <a:path w="1560404" h="2452064">
                <a:moveTo>
                  <a:pt x="0" y="0"/>
                </a:moveTo>
                <a:lnTo>
                  <a:pt x="1560404" y="0"/>
                </a:lnTo>
                <a:lnTo>
                  <a:pt x="1560404" y="2452064"/>
                </a:lnTo>
                <a:lnTo>
                  <a:pt x="0" y="24520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4139998" y="1450212"/>
            <a:ext cx="10008005" cy="600710"/>
          </a:xfrm>
          <a:prstGeom prst="rect">
            <a:avLst/>
          </a:prstGeom>
        </p:spPr>
        <p:txBody>
          <a:bodyPr lIns="0" tIns="0" rIns="0" bIns="0" rtlCol="0" anchor="t">
            <a:spAutoFit/>
          </a:bodyPr>
          <a:lstStyle/>
          <a:p>
            <a:pPr marL="0" lvl="0" indent="0" algn="ctr">
              <a:lnSpc>
                <a:spcPts val="4810"/>
              </a:lnSpc>
            </a:pPr>
            <a:r>
              <a:rPr lang="en-US" sz="3700">
                <a:solidFill>
                  <a:srgbClr val="4C4331"/>
                </a:solidFill>
                <a:latin typeface="Balsamiq Sans"/>
                <a:ea typeface="Balsamiq Sans"/>
                <a:cs typeface="Balsamiq Sans"/>
                <a:sym typeface="Balsamiq Sans"/>
              </a:rPr>
              <a:t>Guess the word : 7 letters</a:t>
            </a:r>
          </a:p>
        </p:txBody>
      </p:sp>
      <p:sp>
        <p:nvSpPr>
          <p:cNvPr id="16" name="TextBox 16"/>
          <p:cNvSpPr txBox="1"/>
          <p:nvPr/>
        </p:nvSpPr>
        <p:spPr>
          <a:xfrm>
            <a:off x="6030841" y="4521683"/>
            <a:ext cx="6226318" cy="822325"/>
          </a:xfrm>
          <a:prstGeom prst="rect">
            <a:avLst/>
          </a:prstGeom>
        </p:spPr>
        <p:txBody>
          <a:bodyPr lIns="0" tIns="0" rIns="0" bIns="0" rtlCol="0" anchor="t">
            <a:spAutoFit/>
          </a:bodyPr>
          <a:lstStyle/>
          <a:p>
            <a:pPr marL="0" lvl="0" indent="0" algn="ctr">
              <a:lnSpc>
                <a:spcPts val="6500"/>
              </a:lnSpc>
            </a:pPr>
            <a:r>
              <a:rPr lang="en-US" sz="5000" b="1">
                <a:solidFill>
                  <a:srgbClr val="4C4331"/>
                </a:solidFill>
                <a:latin typeface="Balsamiq Sans Bold"/>
                <a:ea typeface="Balsamiq Sans Bold"/>
                <a:cs typeface="Balsamiq Sans Bold"/>
                <a:sym typeface="Balsamiq Sans Bold"/>
              </a:rPr>
              <a:t>_ _ _ _ _ _ _ (ADJ)</a:t>
            </a:r>
          </a:p>
        </p:txBody>
      </p:sp>
      <p:sp>
        <p:nvSpPr>
          <p:cNvPr id="17" name="TextBox 17"/>
          <p:cNvSpPr txBox="1"/>
          <p:nvPr/>
        </p:nvSpPr>
        <p:spPr>
          <a:xfrm>
            <a:off x="5547939" y="6031219"/>
            <a:ext cx="7192122" cy="1641475"/>
          </a:xfrm>
          <a:prstGeom prst="rect">
            <a:avLst/>
          </a:prstGeom>
        </p:spPr>
        <p:txBody>
          <a:bodyPr lIns="0" tIns="0" rIns="0" bIns="0" rtlCol="0" anchor="t">
            <a:spAutoFit/>
          </a:bodyPr>
          <a:lstStyle/>
          <a:p>
            <a:pPr algn="ctr">
              <a:lnSpc>
                <a:spcPts val="6500"/>
              </a:lnSpc>
              <a:spcBef>
                <a:spcPct val="0"/>
              </a:spcBef>
            </a:pPr>
            <a:r>
              <a:rPr lang="en-US" sz="5000">
                <a:solidFill>
                  <a:srgbClr val="4C4331"/>
                </a:solidFill>
                <a:latin typeface="Balsamiq Sans"/>
                <a:ea typeface="Balsamiq Sans"/>
                <a:cs typeface="Balsamiq Sans"/>
                <a:sym typeface="Balsamiq Sans"/>
              </a:rPr>
              <a:t>Synonymous: unlawful, wrongful, undue,...</a:t>
            </a:r>
          </a:p>
        </p:txBody>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7" name="Group 7"/>
          <p:cNvGrpSpPr/>
          <p:nvPr/>
        </p:nvGrpSpPr>
        <p:grpSpPr>
          <a:xfrm>
            <a:off x="1028700" y="2886462"/>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6">
                <a:extLst>
                  <a:ext uri="{96DAC541-7B7A-43D3-8B79-37D633B846F1}">
                    <asvg:svgBlip xmlns:asvg="http://schemas.microsoft.com/office/drawing/2016/SVG/main" r:embed="rId7"/>
                  </a:ext>
                </a:extLst>
              </a:blip>
              <a:stretch>
                <a:fillRect t="-70635"/>
              </a:stretch>
            </a:blipFill>
          </p:spPr>
        </p:sp>
      </p:grpSp>
      <p:grpSp>
        <p:nvGrpSpPr>
          <p:cNvPr id="10" name="Group 10"/>
          <p:cNvGrpSpPr/>
          <p:nvPr/>
        </p:nvGrpSpPr>
        <p:grpSpPr>
          <a:xfrm>
            <a:off x="1028700" y="1028700"/>
            <a:ext cx="16230600" cy="1481835"/>
            <a:chOff x="0" y="0"/>
            <a:chExt cx="21640800" cy="1975780"/>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6">
                <a:extLst>
                  <a:ext uri="{96DAC541-7B7A-43D3-8B79-37D633B846F1}">
                    <asvg:svgBlip xmlns:asvg="http://schemas.microsoft.com/office/drawing/2016/SVG/main" r:embed="rId7"/>
                  </a:ext>
                </a:extLst>
              </a:blip>
              <a:stretch>
                <a:fillRect l="-691888"/>
              </a:stretch>
            </a:blipFill>
          </p:spPr>
        </p:sp>
        <p:sp>
          <p:nvSpPr>
            <p:cNvPr id="12" name="Freeform 12"/>
            <p:cNvSpPr/>
            <p:nvPr/>
          </p:nvSpPr>
          <p:spPr>
            <a:xfrm rot="-5400000" flipH="1">
              <a:off x="9968105" y="-9696915"/>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6">
                <a:extLst>
                  <a:ext uri="{96DAC541-7B7A-43D3-8B79-37D633B846F1}">
                    <asvg:svgBlip xmlns:asvg="http://schemas.microsoft.com/office/drawing/2016/SVG/main" r:embed="rId7"/>
                  </a:ext>
                </a:extLst>
              </a:blip>
              <a:stretch>
                <a:fillRect l="-691888"/>
              </a:stretch>
            </a:blipFill>
          </p:spPr>
        </p:sp>
      </p:grpSp>
      <p:grpSp>
        <p:nvGrpSpPr>
          <p:cNvPr id="13" name="Group 13"/>
          <p:cNvGrpSpPr/>
          <p:nvPr/>
        </p:nvGrpSpPr>
        <p:grpSpPr>
          <a:xfrm>
            <a:off x="3245728" y="3474709"/>
            <a:ext cx="5246370" cy="5246370"/>
            <a:chOff x="0" y="0"/>
            <a:chExt cx="812800" cy="812800"/>
          </a:xfrm>
        </p:grpSpPr>
        <p:sp>
          <p:nvSpPr>
            <p:cNvPr id="14" name="Freeform 14"/>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8"/>
              <a:stretch>
                <a:fillRect l="-5140" r="-5140"/>
              </a:stretch>
            </a:blipFill>
          </p:spPr>
        </p:sp>
      </p:grpSp>
      <p:sp>
        <p:nvSpPr>
          <p:cNvPr id="15" name="Freeform 15"/>
          <p:cNvSpPr/>
          <p:nvPr/>
        </p:nvSpPr>
        <p:spPr>
          <a:xfrm rot="-1903234">
            <a:off x="-709839" y="104852"/>
            <a:ext cx="3917824" cy="2528777"/>
          </a:xfrm>
          <a:custGeom>
            <a:avLst/>
            <a:gdLst/>
            <a:ahLst/>
            <a:cxnLst/>
            <a:rect l="l" t="t" r="r" b="b"/>
            <a:pathLst>
              <a:path w="3917824" h="2528777">
                <a:moveTo>
                  <a:pt x="0" y="0"/>
                </a:moveTo>
                <a:lnTo>
                  <a:pt x="3917824" y="0"/>
                </a:lnTo>
                <a:lnTo>
                  <a:pt x="3917824" y="2528777"/>
                </a:lnTo>
                <a:lnTo>
                  <a:pt x="0" y="25287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15689796" y="7789532"/>
            <a:ext cx="2021109" cy="1863095"/>
          </a:xfrm>
          <a:custGeom>
            <a:avLst/>
            <a:gdLst/>
            <a:ahLst/>
            <a:cxnLst/>
            <a:rect l="l" t="t" r="r" b="b"/>
            <a:pathLst>
              <a:path w="2021109" h="1863095">
                <a:moveTo>
                  <a:pt x="0" y="0"/>
                </a:moveTo>
                <a:lnTo>
                  <a:pt x="2021109" y="0"/>
                </a:lnTo>
                <a:lnTo>
                  <a:pt x="2021109" y="1863095"/>
                </a:lnTo>
                <a:lnTo>
                  <a:pt x="0" y="18630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Freeform 17"/>
          <p:cNvSpPr/>
          <p:nvPr/>
        </p:nvSpPr>
        <p:spPr>
          <a:xfrm rot="-6073728">
            <a:off x="14277664" y="7854991"/>
            <a:ext cx="1687789" cy="2153479"/>
          </a:xfrm>
          <a:custGeom>
            <a:avLst/>
            <a:gdLst/>
            <a:ahLst/>
            <a:cxnLst/>
            <a:rect l="l" t="t" r="r" b="b"/>
            <a:pathLst>
              <a:path w="1687789" h="2153479">
                <a:moveTo>
                  <a:pt x="0" y="0"/>
                </a:moveTo>
                <a:lnTo>
                  <a:pt x="1687789" y="0"/>
                </a:lnTo>
                <a:lnTo>
                  <a:pt x="1687789" y="2153479"/>
                </a:lnTo>
                <a:lnTo>
                  <a:pt x="0" y="2153479"/>
                </a:lnTo>
                <a:lnTo>
                  <a:pt x="0" y="0"/>
                </a:lnTo>
                <a:close/>
              </a:path>
            </a:pathLst>
          </a:custGeom>
          <a:blipFill>
            <a:blip r:embed="rId13"/>
            <a:stretch>
              <a:fillRect/>
            </a:stretch>
          </a:blipFill>
        </p:spPr>
      </p:sp>
      <p:sp>
        <p:nvSpPr>
          <p:cNvPr id="18" name="TextBox 18"/>
          <p:cNvSpPr txBox="1"/>
          <p:nvPr/>
        </p:nvSpPr>
        <p:spPr>
          <a:xfrm>
            <a:off x="4139998" y="1450212"/>
            <a:ext cx="10008005" cy="608965"/>
          </a:xfrm>
          <a:prstGeom prst="rect">
            <a:avLst/>
          </a:prstGeom>
        </p:spPr>
        <p:txBody>
          <a:bodyPr lIns="0" tIns="0" rIns="0" bIns="0" rtlCol="0" anchor="t">
            <a:spAutoFit/>
          </a:bodyPr>
          <a:lstStyle/>
          <a:p>
            <a:pPr marL="0" lvl="0" indent="0" algn="ctr">
              <a:lnSpc>
                <a:spcPts val="4940"/>
              </a:lnSpc>
            </a:pPr>
            <a:r>
              <a:rPr lang="en-US" sz="3800">
                <a:solidFill>
                  <a:srgbClr val="4C4331"/>
                </a:solidFill>
                <a:latin typeface="Balsamiq Sans"/>
                <a:ea typeface="Balsamiq Sans"/>
                <a:cs typeface="Balsamiq Sans"/>
                <a:sym typeface="Balsamiq Sans"/>
              </a:rPr>
              <a:t>Guess the word : 7 letters</a:t>
            </a:r>
          </a:p>
        </p:txBody>
      </p:sp>
      <p:sp>
        <p:nvSpPr>
          <p:cNvPr id="19" name="TextBox 19"/>
          <p:cNvSpPr txBox="1"/>
          <p:nvPr/>
        </p:nvSpPr>
        <p:spPr>
          <a:xfrm>
            <a:off x="9874841" y="4489450"/>
            <a:ext cx="6226318" cy="654050"/>
          </a:xfrm>
          <a:prstGeom prst="rect">
            <a:avLst/>
          </a:prstGeom>
        </p:spPr>
        <p:txBody>
          <a:bodyPr lIns="0" tIns="0" rIns="0" bIns="0" rtlCol="0" anchor="t">
            <a:spAutoFit/>
          </a:bodyPr>
          <a:lstStyle/>
          <a:p>
            <a:pPr marL="0" lvl="0" indent="0" algn="ctr">
              <a:lnSpc>
                <a:spcPts val="5199"/>
              </a:lnSpc>
            </a:pPr>
            <a:endParaRPr/>
          </a:p>
        </p:txBody>
      </p:sp>
      <p:sp>
        <p:nvSpPr>
          <p:cNvPr id="20" name="TextBox 20"/>
          <p:cNvSpPr txBox="1"/>
          <p:nvPr/>
        </p:nvSpPr>
        <p:spPr>
          <a:xfrm>
            <a:off x="9554725" y="4065763"/>
            <a:ext cx="6135071" cy="848360"/>
          </a:xfrm>
          <a:prstGeom prst="rect">
            <a:avLst/>
          </a:prstGeom>
        </p:spPr>
        <p:txBody>
          <a:bodyPr lIns="0" tIns="0" rIns="0" bIns="0" rtlCol="0" anchor="t">
            <a:spAutoFit/>
          </a:bodyPr>
          <a:lstStyle/>
          <a:p>
            <a:pPr marL="0" lvl="0" indent="0" algn="ctr">
              <a:lnSpc>
                <a:spcPts val="6759"/>
              </a:lnSpc>
            </a:pPr>
            <a:r>
              <a:rPr lang="en-US" sz="5199" b="1" u="sng">
                <a:solidFill>
                  <a:srgbClr val="892F2C"/>
                </a:solidFill>
                <a:latin typeface="Balsamiq Sans Bold"/>
                <a:ea typeface="Balsamiq Sans Bold"/>
                <a:cs typeface="Balsamiq Sans Bold"/>
                <a:sym typeface="Balsamiq Sans Bold"/>
              </a:rPr>
              <a:t>illegal</a:t>
            </a:r>
            <a:r>
              <a:rPr lang="en-US" sz="5199" b="1">
                <a:solidFill>
                  <a:srgbClr val="892F2C"/>
                </a:solidFill>
                <a:latin typeface="Balsamiq Sans Bold"/>
                <a:ea typeface="Balsamiq Sans Bold"/>
                <a:cs typeface="Balsamiq Sans Bold"/>
                <a:sym typeface="Balsamiq Sans Bold"/>
              </a:rPr>
              <a:t> (adj)</a:t>
            </a:r>
          </a:p>
        </p:txBody>
      </p:sp>
      <p:sp>
        <p:nvSpPr>
          <p:cNvPr id="21" name="TextBox 21"/>
          <p:cNvSpPr txBox="1"/>
          <p:nvPr/>
        </p:nvSpPr>
        <p:spPr>
          <a:xfrm>
            <a:off x="9554725" y="5095875"/>
            <a:ext cx="5940578" cy="654050"/>
          </a:xfrm>
          <a:prstGeom prst="rect">
            <a:avLst/>
          </a:prstGeom>
        </p:spPr>
        <p:txBody>
          <a:bodyPr lIns="0" tIns="0" rIns="0" bIns="0" rtlCol="0" anchor="t">
            <a:spAutoFit/>
          </a:bodyPr>
          <a:lstStyle/>
          <a:p>
            <a:pPr algn="ctr">
              <a:lnSpc>
                <a:spcPts val="5199"/>
              </a:lnSpc>
              <a:spcBef>
                <a:spcPct val="0"/>
              </a:spcBef>
            </a:pPr>
            <a:r>
              <a:rPr lang="en-US" sz="3999" b="1">
                <a:solidFill>
                  <a:srgbClr val="000000"/>
                </a:solidFill>
                <a:latin typeface="Balsamiq Sans Bold"/>
                <a:ea typeface="Balsamiq Sans Bold"/>
                <a:cs typeface="Balsamiq Sans Bold"/>
                <a:sym typeface="Balsamiq Sans Bold"/>
              </a:rPr>
              <a:t>/ɪˈliːɡl/</a:t>
            </a:r>
          </a:p>
        </p:txBody>
      </p:sp>
      <p:sp>
        <p:nvSpPr>
          <p:cNvPr id="22" name="TextBox 22"/>
          <p:cNvSpPr txBox="1"/>
          <p:nvPr/>
        </p:nvSpPr>
        <p:spPr>
          <a:xfrm>
            <a:off x="10122962" y="5842635"/>
            <a:ext cx="4998596" cy="2051685"/>
          </a:xfrm>
          <a:prstGeom prst="rect">
            <a:avLst/>
          </a:prstGeom>
        </p:spPr>
        <p:txBody>
          <a:bodyPr lIns="0" tIns="0" rIns="0" bIns="0" rtlCol="0" anchor="t">
            <a:spAutoFit/>
          </a:bodyPr>
          <a:lstStyle/>
          <a:p>
            <a:pPr algn="ctr">
              <a:lnSpc>
                <a:spcPts val="5460"/>
              </a:lnSpc>
              <a:spcBef>
                <a:spcPct val="0"/>
              </a:spcBef>
            </a:pPr>
            <a:r>
              <a:rPr lang="en-US" sz="4200">
                <a:solidFill>
                  <a:srgbClr val="4C4331"/>
                </a:solidFill>
                <a:latin typeface="Balsamiq Sans"/>
                <a:ea typeface="Balsamiq Sans"/>
                <a:cs typeface="Balsamiq Sans"/>
                <a:sym typeface="Balsamiq Sans"/>
              </a:rPr>
              <a:t>“Ex:These proposals are unethical and possibly </a:t>
            </a:r>
            <a:r>
              <a:rPr lang="en-US" sz="4200" b="1">
                <a:solidFill>
                  <a:srgbClr val="4C4331"/>
                </a:solidFill>
                <a:latin typeface="Balsamiq Sans Bold"/>
                <a:ea typeface="Balsamiq Sans Bold"/>
                <a:cs typeface="Balsamiq Sans Bold"/>
                <a:sym typeface="Balsamiq Sans Bold"/>
              </a:rPr>
              <a:t>illegal</a:t>
            </a:r>
            <a:r>
              <a:rPr lang="en-US" sz="4200">
                <a:solidFill>
                  <a:srgbClr val="4C4331"/>
                </a:solidFill>
                <a:latin typeface="Balsamiq Sans"/>
                <a:ea typeface="Balsamiq Sans"/>
                <a:cs typeface="Balsamiq Sans"/>
                <a:sym typeface="Balsamiq Sans"/>
              </a:rPr>
              <a:t>.”</a:t>
            </a:r>
          </a:p>
        </p:txBody>
      </p:sp>
      <p:pic>
        <p:nvPicPr>
          <p:cNvPr id="23" name="illegal adjective - Definition pictures pronunciation and usage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88564" y="3944811"/>
            <a:ext cx="1035640" cy="103564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 fill="hold"/>
                                        <p:tgtEl>
                                          <p:spTgt spid="23"/>
                                        </p:tgtEl>
                                      </p:cBhvr>
                                    </p:cmd>
                                  </p:childTnLst>
                                </p:cTn>
                              </p:par>
                            </p:childTnLst>
                          </p:cTn>
                        </p:par>
                      </p:childTnLst>
                    </p:cTn>
                  </p:par>
                </p:childTnLst>
              </p:cTn>
              <p:nextCondLst>
                <p:cond evt="onClick" delay="0">
                  <p:tgtEl>
                    <p:spTgt spid="23"/>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7756154" y="2812058"/>
            <a:ext cx="2775691" cy="2775691"/>
            <a:chOff x="0" y="0"/>
            <a:chExt cx="3700922" cy="3700922"/>
          </a:xfrm>
        </p:grpSpPr>
        <p:sp>
          <p:nvSpPr>
            <p:cNvPr id="8" name="Freeform 8"/>
            <p:cNvSpPr/>
            <p:nvPr/>
          </p:nvSpPr>
          <p:spPr>
            <a:xfrm>
              <a:off x="0" y="0"/>
              <a:ext cx="3700922" cy="3700922"/>
            </a:xfrm>
            <a:custGeom>
              <a:avLst/>
              <a:gdLst/>
              <a:ahLst/>
              <a:cxnLst/>
              <a:rect l="l" t="t" r="r" b="b"/>
              <a:pathLst>
                <a:path w="3700922" h="3700922">
                  <a:moveTo>
                    <a:pt x="0" y="0"/>
                  </a:moveTo>
                  <a:lnTo>
                    <a:pt x="3700922" y="0"/>
                  </a:lnTo>
                  <a:lnTo>
                    <a:pt x="3700922" y="3700922"/>
                  </a:lnTo>
                  <a:lnTo>
                    <a:pt x="0" y="370092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grpSp>
          <p:nvGrpSpPr>
            <p:cNvPr id="9" name="Group 9"/>
            <p:cNvGrpSpPr/>
            <p:nvPr/>
          </p:nvGrpSpPr>
          <p:grpSpPr>
            <a:xfrm>
              <a:off x="484741" y="421118"/>
              <a:ext cx="2807343" cy="2832656"/>
              <a:chOff x="0" y="0"/>
              <a:chExt cx="1179126" cy="1189758"/>
            </a:xfrm>
          </p:grpSpPr>
          <p:sp>
            <p:nvSpPr>
              <p:cNvPr id="10" name="Freeform 10"/>
              <p:cNvSpPr/>
              <p:nvPr/>
            </p:nvSpPr>
            <p:spPr>
              <a:xfrm>
                <a:off x="0" y="0"/>
                <a:ext cx="1179126" cy="1189758"/>
              </a:xfrm>
              <a:custGeom>
                <a:avLst/>
                <a:gdLst/>
                <a:ahLst/>
                <a:cxnLst/>
                <a:rect l="l" t="t" r="r" b="b"/>
                <a:pathLst>
                  <a:path w="1179126" h="1189758">
                    <a:moveTo>
                      <a:pt x="0" y="0"/>
                    </a:moveTo>
                    <a:lnTo>
                      <a:pt x="1179126" y="0"/>
                    </a:lnTo>
                    <a:lnTo>
                      <a:pt x="1179126" y="1189758"/>
                    </a:lnTo>
                    <a:lnTo>
                      <a:pt x="0" y="1189758"/>
                    </a:lnTo>
                    <a:close/>
                  </a:path>
                </a:pathLst>
              </a:custGeom>
              <a:solidFill>
                <a:srgbClr val="9DB7BE"/>
              </a:solidFill>
            </p:spPr>
          </p:sp>
          <p:sp>
            <p:nvSpPr>
              <p:cNvPr id="11" name="TextBox 11"/>
              <p:cNvSpPr txBox="1"/>
              <p:nvPr/>
            </p:nvSpPr>
            <p:spPr>
              <a:xfrm>
                <a:off x="0" y="-19050"/>
                <a:ext cx="1179126" cy="1208808"/>
              </a:xfrm>
              <a:prstGeom prst="rect">
                <a:avLst/>
              </a:prstGeom>
            </p:spPr>
            <p:txBody>
              <a:bodyPr lIns="53118" tIns="53118" rIns="53118" bIns="53118" rtlCol="0" anchor="ctr"/>
              <a:lstStyle/>
              <a:p>
                <a:pPr algn="ctr">
                  <a:lnSpc>
                    <a:spcPts val="2060"/>
                  </a:lnSpc>
                </a:pPr>
                <a:endParaRPr/>
              </a:p>
            </p:txBody>
          </p:sp>
        </p:grpSp>
      </p:grpSp>
      <p:grpSp>
        <p:nvGrpSpPr>
          <p:cNvPr id="12" name="Group 12"/>
          <p:cNvGrpSpPr/>
          <p:nvPr/>
        </p:nvGrpSpPr>
        <p:grpSpPr>
          <a:xfrm>
            <a:off x="4902846" y="6042939"/>
            <a:ext cx="8482309" cy="1675015"/>
            <a:chOff x="0" y="0"/>
            <a:chExt cx="11309745" cy="2233353"/>
          </a:xfrm>
        </p:grpSpPr>
        <p:sp>
          <p:nvSpPr>
            <p:cNvPr id="13" name="Freeform 13"/>
            <p:cNvSpPr/>
            <p:nvPr/>
          </p:nvSpPr>
          <p:spPr>
            <a:xfrm rot="-5400000">
              <a:off x="4735705" y="-4735705"/>
              <a:ext cx="1838334" cy="11309745"/>
            </a:xfrm>
            <a:custGeom>
              <a:avLst/>
              <a:gdLst/>
              <a:ahLst/>
              <a:cxnLst/>
              <a:rect l="l" t="t" r="r" b="b"/>
              <a:pathLst>
                <a:path w="1838334" h="11309745">
                  <a:moveTo>
                    <a:pt x="0" y="0"/>
                  </a:moveTo>
                  <a:lnTo>
                    <a:pt x="1838335" y="0"/>
                  </a:lnTo>
                  <a:lnTo>
                    <a:pt x="1838335" y="11309745"/>
                  </a:lnTo>
                  <a:lnTo>
                    <a:pt x="0" y="11309745"/>
                  </a:lnTo>
                  <a:lnTo>
                    <a:pt x="0" y="0"/>
                  </a:lnTo>
                  <a:close/>
                </a:path>
              </a:pathLst>
            </a:custGeom>
            <a:blipFill>
              <a:blip r:embed="rId6">
                <a:extLst>
                  <a:ext uri="{96DAC541-7B7A-43D3-8B79-37D633B846F1}">
                    <asvg:svgBlip xmlns:asvg="http://schemas.microsoft.com/office/drawing/2016/SVG/main" r:embed="rId7"/>
                  </a:ext>
                </a:extLst>
              </a:blip>
              <a:stretch>
                <a:fillRect l="-376024"/>
              </a:stretch>
            </a:blipFill>
            <a:ln cap="sq">
              <a:noFill/>
              <a:prstDash val="solid"/>
              <a:miter/>
            </a:ln>
          </p:spPr>
        </p:sp>
        <p:sp>
          <p:nvSpPr>
            <p:cNvPr id="14" name="Freeform 14"/>
            <p:cNvSpPr/>
            <p:nvPr/>
          </p:nvSpPr>
          <p:spPr>
            <a:xfrm rot="-5400000" flipH="1">
              <a:off x="4735705" y="-4340687"/>
              <a:ext cx="1838334" cy="11309745"/>
            </a:xfrm>
            <a:custGeom>
              <a:avLst/>
              <a:gdLst/>
              <a:ahLst/>
              <a:cxnLst/>
              <a:rect l="l" t="t" r="r" b="b"/>
              <a:pathLst>
                <a:path w="1838334" h="11309745">
                  <a:moveTo>
                    <a:pt x="1838335" y="0"/>
                  </a:moveTo>
                  <a:lnTo>
                    <a:pt x="0" y="0"/>
                  </a:lnTo>
                  <a:lnTo>
                    <a:pt x="0" y="11309745"/>
                  </a:lnTo>
                  <a:lnTo>
                    <a:pt x="1838335" y="11309745"/>
                  </a:lnTo>
                  <a:lnTo>
                    <a:pt x="1838335" y="0"/>
                  </a:lnTo>
                  <a:close/>
                </a:path>
              </a:pathLst>
            </a:custGeom>
            <a:blipFill>
              <a:blip r:embed="rId6">
                <a:extLst>
                  <a:ext uri="{96DAC541-7B7A-43D3-8B79-37D633B846F1}">
                    <asvg:svgBlip xmlns:asvg="http://schemas.microsoft.com/office/drawing/2016/SVG/main" r:embed="rId7"/>
                  </a:ext>
                </a:extLst>
              </a:blip>
              <a:stretch>
                <a:fillRect l="-376024"/>
              </a:stretch>
            </a:blipFill>
            <a:ln cap="sq">
              <a:noFill/>
              <a:prstDash val="solid"/>
              <a:miter/>
            </a:ln>
          </p:spPr>
        </p:sp>
      </p:grpSp>
      <p:sp>
        <p:nvSpPr>
          <p:cNvPr id="15" name="Freeform 15"/>
          <p:cNvSpPr/>
          <p:nvPr/>
        </p:nvSpPr>
        <p:spPr>
          <a:xfrm rot="2096440">
            <a:off x="745902" y="6483500"/>
            <a:ext cx="3879591" cy="5147053"/>
          </a:xfrm>
          <a:custGeom>
            <a:avLst/>
            <a:gdLst/>
            <a:ahLst/>
            <a:cxnLst/>
            <a:rect l="l" t="t" r="r" b="b"/>
            <a:pathLst>
              <a:path w="3879591" h="5147053">
                <a:moveTo>
                  <a:pt x="0" y="0"/>
                </a:moveTo>
                <a:lnTo>
                  <a:pt x="3879591" y="0"/>
                </a:lnTo>
                <a:lnTo>
                  <a:pt x="3879591" y="5147052"/>
                </a:lnTo>
                <a:lnTo>
                  <a:pt x="0" y="5147052"/>
                </a:lnTo>
                <a:lnTo>
                  <a:pt x="0" y="0"/>
                </a:lnTo>
                <a:close/>
              </a:path>
            </a:pathLst>
          </a:custGeom>
          <a:blipFill>
            <a:blip r:embed="rId8"/>
            <a:stretch>
              <a:fillRect/>
            </a:stretch>
          </a:blipFill>
        </p:spPr>
      </p:sp>
      <p:sp>
        <p:nvSpPr>
          <p:cNvPr id="16" name="Freeform 16"/>
          <p:cNvSpPr/>
          <p:nvPr/>
        </p:nvSpPr>
        <p:spPr>
          <a:xfrm rot="1007517">
            <a:off x="-20004" y="5368805"/>
            <a:ext cx="2739310" cy="5786802"/>
          </a:xfrm>
          <a:custGeom>
            <a:avLst/>
            <a:gdLst/>
            <a:ahLst/>
            <a:cxnLst/>
            <a:rect l="l" t="t" r="r" b="b"/>
            <a:pathLst>
              <a:path w="2739310" h="5786802">
                <a:moveTo>
                  <a:pt x="0" y="0"/>
                </a:moveTo>
                <a:lnTo>
                  <a:pt x="2739310" y="0"/>
                </a:lnTo>
                <a:lnTo>
                  <a:pt x="2739310" y="5786803"/>
                </a:lnTo>
                <a:lnTo>
                  <a:pt x="0" y="5786803"/>
                </a:lnTo>
                <a:lnTo>
                  <a:pt x="0" y="0"/>
                </a:lnTo>
                <a:close/>
              </a:path>
            </a:pathLst>
          </a:custGeom>
          <a:blipFill>
            <a:blip r:embed="rId9"/>
            <a:stretch>
              <a:fillRect t="-1876" b="-1876"/>
            </a:stretch>
          </a:blipFill>
        </p:spPr>
      </p:sp>
      <p:sp>
        <p:nvSpPr>
          <p:cNvPr id="17" name="Freeform 17"/>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684385">
            <a:off x="-489584" y="3307216"/>
            <a:ext cx="2010712" cy="5058396"/>
          </a:xfrm>
          <a:custGeom>
            <a:avLst/>
            <a:gdLst/>
            <a:ahLst/>
            <a:cxnLst/>
            <a:rect l="l" t="t" r="r" b="b"/>
            <a:pathLst>
              <a:path w="2010712" h="5058396">
                <a:moveTo>
                  <a:pt x="0" y="0"/>
                </a:moveTo>
                <a:lnTo>
                  <a:pt x="2010712" y="0"/>
                </a:lnTo>
                <a:lnTo>
                  <a:pt x="2010712" y="5058396"/>
                </a:lnTo>
                <a:lnTo>
                  <a:pt x="0" y="5058396"/>
                </a:lnTo>
                <a:lnTo>
                  <a:pt x="0" y="0"/>
                </a:lnTo>
                <a:close/>
              </a:path>
            </a:pathLst>
          </a:custGeom>
          <a:blipFill>
            <a:blip r:embed="rId12"/>
            <a:stretch>
              <a:fillRect/>
            </a:stretch>
          </a:blipFill>
        </p:spPr>
      </p:sp>
      <p:sp>
        <p:nvSpPr>
          <p:cNvPr id="19" name="Freeform 19"/>
          <p:cNvSpPr/>
          <p:nvPr/>
        </p:nvSpPr>
        <p:spPr>
          <a:xfrm rot="-7613781">
            <a:off x="14780552" y="-2816228"/>
            <a:ext cx="3972571" cy="6849261"/>
          </a:xfrm>
          <a:custGeom>
            <a:avLst/>
            <a:gdLst/>
            <a:ahLst/>
            <a:cxnLst/>
            <a:rect l="l" t="t" r="r" b="b"/>
            <a:pathLst>
              <a:path w="3972571" h="6849261">
                <a:moveTo>
                  <a:pt x="0" y="0"/>
                </a:moveTo>
                <a:lnTo>
                  <a:pt x="3972571" y="0"/>
                </a:lnTo>
                <a:lnTo>
                  <a:pt x="3972571" y="6849261"/>
                </a:lnTo>
                <a:lnTo>
                  <a:pt x="0" y="6849261"/>
                </a:lnTo>
                <a:lnTo>
                  <a:pt x="0" y="0"/>
                </a:lnTo>
                <a:close/>
              </a:path>
            </a:pathLst>
          </a:custGeom>
          <a:blipFill>
            <a:blip r:embed="rId13"/>
            <a:stretch>
              <a:fillRect/>
            </a:stretch>
          </a:blipFill>
        </p:spPr>
      </p:sp>
      <p:sp>
        <p:nvSpPr>
          <p:cNvPr id="20" name="TextBox 20"/>
          <p:cNvSpPr txBox="1"/>
          <p:nvPr/>
        </p:nvSpPr>
        <p:spPr>
          <a:xfrm>
            <a:off x="6167792" y="6594696"/>
            <a:ext cx="5952416" cy="571500"/>
          </a:xfrm>
          <a:prstGeom prst="rect">
            <a:avLst/>
          </a:prstGeom>
        </p:spPr>
        <p:txBody>
          <a:bodyPr lIns="0" tIns="0" rIns="0" bIns="0" rtlCol="0" anchor="t">
            <a:spAutoFit/>
          </a:bodyPr>
          <a:lstStyle/>
          <a:p>
            <a:pPr algn="ctr">
              <a:lnSpc>
                <a:spcPts val="4560"/>
              </a:lnSpc>
            </a:pPr>
            <a:r>
              <a:rPr lang="en-US" sz="3800" b="1">
                <a:solidFill>
                  <a:srgbClr val="4C4331"/>
                </a:solidFill>
                <a:latin typeface="Balsamiq Sans Bold"/>
                <a:ea typeface="Balsamiq Sans Bold"/>
                <a:cs typeface="Balsamiq Sans Bold"/>
                <a:sym typeface="Balsamiq Sans Bold"/>
              </a:rPr>
              <a:t>Guess the word: 10 letters</a:t>
            </a:r>
          </a:p>
        </p:txBody>
      </p:sp>
      <p:sp>
        <p:nvSpPr>
          <p:cNvPr id="21" name="TextBox 21"/>
          <p:cNvSpPr txBox="1"/>
          <p:nvPr/>
        </p:nvSpPr>
        <p:spPr>
          <a:xfrm>
            <a:off x="5999839" y="3056904"/>
            <a:ext cx="6288322" cy="2286000"/>
          </a:xfrm>
          <a:prstGeom prst="rect">
            <a:avLst/>
          </a:prstGeom>
        </p:spPr>
        <p:txBody>
          <a:bodyPr lIns="0" tIns="0" rIns="0" bIns="0" rtlCol="0" anchor="t">
            <a:spAutoFit/>
          </a:bodyPr>
          <a:lstStyle/>
          <a:p>
            <a:pPr algn="ctr">
              <a:lnSpc>
                <a:spcPts val="18000"/>
              </a:lnSpc>
            </a:pPr>
            <a:r>
              <a:rPr lang="en-US" sz="15000" b="1">
                <a:solidFill>
                  <a:srgbClr val="4C4331"/>
                </a:solidFill>
                <a:latin typeface="Balsamiq Sans Bold"/>
                <a:ea typeface="Balsamiq Sans Bold"/>
                <a:cs typeface="Balsamiq Sans Bold"/>
                <a:sym typeface="Balsamiq Sans Bold"/>
              </a:rPr>
              <a:t>5</a:t>
            </a:r>
          </a:p>
        </p:txBody>
      </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028700" y="2886462"/>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grpSp>
        <p:nvGrpSpPr>
          <p:cNvPr id="10" name="Group 10"/>
          <p:cNvGrpSpPr/>
          <p:nvPr/>
        </p:nvGrpSpPr>
        <p:grpSpPr>
          <a:xfrm>
            <a:off x="1028700" y="1028700"/>
            <a:ext cx="16230600" cy="1481835"/>
            <a:chOff x="0" y="0"/>
            <a:chExt cx="21640800" cy="1975780"/>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2" name="Freeform 12"/>
            <p:cNvSpPr/>
            <p:nvPr/>
          </p:nvSpPr>
          <p:spPr>
            <a:xfrm rot="-5400000" flipH="1">
              <a:off x="9968105" y="-9696915"/>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3" name="Freeform 13"/>
          <p:cNvSpPr/>
          <p:nvPr/>
        </p:nvSpPr>
        <p:spPr>
          <a:xfrm>
            <a:off x="14780171" y="5615294"/>
            <a:ext cx="2947693" cy="4114800"/>
          </a:xfrm>
          <a:custGeom>
            <a:avLst/>
            <a:gdLst/>
            <a:ahLst/>
            <a:cxnLst/>
            <a:rect l="l" t="t" r="r" b="b"/>
            <a:pathLst>
              <a:path w="2947693" h="4114800">
                <a:moveTo>
                  <a:pt x="0" y="0"/>
                </a:moveTo>
                <a:lnTo>
                  <a:pt x="2947693" y="0"/>
                </a:lnTo>
                <a:lnTo>
                  <a:pt x="294769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728655" y="1660430"/>
            <a:ext cx="1560404" cy="2452064"/>
          </a:xfrm>
          <a:custGeom>
            <a:avLst/>
            <a:gdLst/>
            <a:ahLst/>
            <a:cxnLst/>
            <a:rect l="l" t="t" r="r" b="b"/>
            <a:pathLst>
              <a:path w="1560404" h="2452064">
                <a:moveTo>
                  <a:pt x="0" y="0"/>
                </a:moveTo>
                <a:lnTo>
                  <a:pt x="1560404" y="0"/>
                </a:lnTo>
                <a:lnTo>
                  <a:pt x="1560404" y="2452064"/>
                </a:lnTo>
                <a:lnTo>
                  <a:pt x="0" y="24520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4139998" y="1450212"/>
            <a:ext cx="10008005" cy="600710"/>
          </a:xfrm>
          <a:prstGeom prst="rect">
            <a:avLst/>
          </a:prstGeom>
        </p:spPr>
        <p:txBody>
          <a:bodyPr lIns="0" tIns="0" rIns="0" bIns="0" rtlCol="0" anchor="t">
            <a:spAutoFit/>
          </a:bodyPr>
          <a:lstStyle/>
          <a:p>
            <a:pPr marL="0" lvl="0" indent="0" algn="ctr">
              <a:lnSpc>
                <a:spcPts val="4810"/>
              </a:lnSpc>
            </a:pPr>
            <a:r>
              <a:rPr lang="en-US" sz="3700">
                <a:solidFill>
                  <a:srgbClr val="4C4331"/>
                </a:solidFill>
                <a:latin typeface="Balsamiq Sans"/>
                <a:ea typeface="Balsamiq Sans"/>
                <a:cs typeface="Balsamiq Sans"/>
                <a:sym typeface="Balsamiq Sans"/>
              </a:rPr>
              <a:t>Guess the word : 10 letters</a:t>
            </a:r>
          </a:p>
        </p:txBody>
      </p:sp>
      <p:sp>
        <p:nvSpPr>
          <p:cNvPr id="16" name="TextBox 16"/>
          <p:cNvSpPr txBox="1"/>
          <p:nvPr/>
        </p:nvSpPr>
        <p:spPr>
          <a:xfrm>
            <a:off x="5415013" y="4521683"/>
            <a:ext cx="7457974" cy="822325"/>
          </a:xfrm>
          <a:prstGeom prst="rect">
            <a:avLst/>
          </a:prstGeom>
        </p:spPr>
        <p:txBody>
          <a:bodyPr lIns="0" tIns="0" rIns="0" bIns="0" rtlCol="0" anchor="t">
            <a:spAutoFit/>
          </a:bodyPr>
          <a:lstStyle/>
          <a:p>
            <a:pPr marL="0" lvl="0" indent="0" algn="ctr">
              <a:lnSpc>
                <a:spcPts val="6500"/>
              </a:lnSpc>
            </a:pPr>
            <a:r>
              <a:rPr lang="en-US" sz="5000" b="1">
                <a:solidFill>
                  <a:srgbClr val="4C4331"/>
                </a:solidFill>
                <a:latin typeface="Balsamiq Sans Bold"/>
                <a:ea typeface="Balsamiq Sans Bold"/>
                <a:cs typeface="Balsamiq Sans Bold"/>
                <a:sym typeface="Balsamiq Sans Bold"/>
              </a:rPr>
              <a:t>_ _ _ _ _ _ _ _ _ _  (ADJ)</a:t>
            </a:r>
          </a:p>
        </p:txBody>
      </p:sp>
      <p:sp>
        <p:nvSpPr>
          <p:cNvPr id="17" name="TextBox 17"/>
          <p:cNvSpPr txBox="1"/>
          <p:nvPr/>
        </p:nvSpPr>
        <p:spPr>
          <a:xfrm>
            <a:off x="5547939" y="6031219"/>
            <a:ext cx="7192122" cy="1641475"/>
          </a:xfrm>
          <a:prstGeom prst="rect">
            <a:avLst/>
          </a:prstGeom>
        </p:spPr>
        <p:txBody>
          <a:bodyPr lIns="0" tIns="0" rIns="0" bIns="0" rtlCol="0" anchor="t">
            <a:spAutoFit/>
          </a:bodyPr>
          <a:lstStyle/>
          <a:p>
            <a:pPr algn="ctr">
              <a:lnSpc>
                <a:spcPts val="6500"/>
              </a:lnSpc>
              <a:spcBef>
                <a:spcPct val="0"/>
              </a:spcBef>
            </a:pPr>
            <a:r>
              <a:rPr lang="en-US" sz="5000">
                <a:solidFill>
                  <a:srgbClr val="4C4331"/>
                </a:solidFill>
                <a:latin typeface="Balsamiq Sans"/>
                <a:ea typeface="Balsamiq Sans"/>
                <a:cs typeface="Balsamiq Sans"/>
                <a:sym typeface="Balsamiq Sans"/>
              </a:rPr>
              <a:t>“Expressing a threat of harm or violence”</a:t>
            </a:r>
          </a:p>
        </p:txBody>
      </p:sp>
    </p:spTree>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7" name="Group 7"/>
          <p:cNvGrpSpPr/>
          <p:nvPr/>
        </p:nvGrpSpPr>
        <p:grpSpPr>
          <a:xfrm>
            <a:off x="1028700" y="2886462"/>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6">
                <a:extLst>
                  <a:ext uri="{96DAC541-7B7A-43D3-8B79-37D633B846F1}">
                    <asvg:svgBlip xmlns:asvg="http://schemas.microsoft.com/office/drawing/2016/SVG/main" r:embed="rId7"/>
                  </a:ext>
                </a:extLst>
              </a:blip>
              <a:stretch>
                <a:fillRect t="-70635"/>
              </a:stretch>
            </a:blipFill>
          </p:spPr>
        </p:sp>
      </p:grpSp>
      <p:grpSp>
        <p:nvGrpSpPr>
          <p:cNvPr id="10" name="Group 10"/>
          <p:cNvGrpSpPr/>
          <p:nvPr/>
        </p:nvGrpSpPr>
        <p:grpSpPr>
          <a:xfrm>
            <a:off x="1028700" y="1028700"/>
            <a:ext cx="16230600" cy="1481835"/>
            <a:chOff x="0" y="0"/>
            <a:chExt cx="21640800" cy="1975780"/>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6">
                <a:extLst>
                  <a:ext uri="{96DAC541-7B7A-43D3-8B79-37D633B846F1}">
                    <asvg:svgBlip xmlns:asvg="http://schemas.microsoft.com/office/drawing/2016/SVG/main" r:embed="rId7"/>
                  </a:ext>
                </a:extLst>
              </a:blip>
              <a:stretch>
                <a:fillRect l="-691888"/>
              </a:stretch>
            </a:blipFill>
          </p:spPr>
        </p:sp>
        <p:sp>
          <p:nvSpPr>
            <p:cNvPr id="12" name="Freeform 12"/>
            <p:cNvSpPr/>
            <p:nvPr/>
          </p:nvSpPr>
          <p:spPr>
            <a:xfrm rot="-5400000" flipH="1">
              <a:off x="9968105" y="-9696915"/>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6">
                <a:extLst>
                  <a:ext uri="{96DAC541-7B7A-43D3-8B79-37D633B846F1}">
                    <asvg:svgBlip xmlns:asvg="http://schemas.microsoft.com/office/drawing/2016/SVG/main" r:embed="rId7"/>
                  </a:ext>
                </a:extLst>
              </a:blip>
              <a:stretch>
                <a:fillRect l="-691888"/>
              </a:stretch>
            </a:blipFill>
          </p:spPr>
        </p:sp>
      </p:grpSp>
      <p:grpSp>
        <p:nvGrpSpPr>
          <p:cNvPr id="13" name="Group 13"/>
          <p:cNvGrpSpPr>
            <a:grpSpLocks noChangeAspect="1"/>
          </p:cNvGrpSpPr>
          <p:nvPr/>
        </p:nvGrpSpPr>
        <p:grpSpPr>
          <a:xfrm>
            <a:off x="3309383" y="3180586"/>
            <a:ext cx="5834617" cy="5834617"/>
            <a:chOff x="0" y="0"/>
            <a:chExt cx="14840029" cy="14840029"/>
          </a:xfrm>
        </p:grpSpPr>
        <p:sp>
          <p:nvSpPr>
            <p:cNvPr id="14" name="Freeform 14"/>
            <p:cNvSpPr/>
            <p:nvPr/>
          </p:nvSpPr>
          <p:spPr>
            <a:xfrm>
              <a:off x="0" y="0"/>
              <a:ext cx="14840031" cy="14840029"/>
            </a:xfrm>
            <a:custGeom>
              <a:avLst/>
              <a:gdLst/>
              <a:ahLst/>
              <a:cxnLst/>
              <a:rect l="l" t="t" r="r" b="b"/>
              <a:pathLst>
                <a:path w="14840031" h="14840029">
                  <a:moveTo>
                    <a:pt x="2268288" y="14675419"/>
                  </a:moveTo>
                  <a:cubicBezTo>
                    <a:pt x="2373687" y="14780817"/>
                    <a:pt x="2516637" y="14840029"/>
                    <a:pt x="2665693" y="14840029"/>
                  </a:cubicBezTo>
                  <a:lnTo>
                    <a:pt x="12174338" y="14840029"/>
                  </a:lnTo>
                  <a:cubicBezTo>
                    <a:pt x="12323394" y="14840029"/>
                    <a:pt x="12466344" y="14780817"/>
                    <a:pt x="12571743" y="14675419"/>
                  </a:cubicBezTo>
                  <a:lnTo>
                    <a:pt x="14675421" y="12571741"/>
                  </a:lnTo>
                  <a:cubicBezTo>
                    <a:pt x="14780819" y="12466343"/>
                    <a:pt x="14840031" y="12323393"/>
                    <a:pt x="14840031" y="12174337"/>
                  </a:cubicBezTo>
                  <a:lnTo>
                    <a:pt x="14840031" y="2665692"/>
                  </a:lnTo>
                  <a:cubicBezTo>
                    <a:pt x="14840031" y="2516636"/>
                    <a:pt x="14780819" y="2373686"/>
                    <a:pt x="14675421" y="2268287"/>
                  </a:cubicBezTo>
                  <a:lnTo>
                    <a:pt x="12571741" y="164610"/>
                  </a:lnTo>
                  <a:cubicBezTo>
                    <a:pt x="12466344" y="59212"/>
                    <a:pt x="12323393" y="0"/>
                    <a:pt x="12174338" y="0"/>
                  </a:cubicBezTo>
                  <a:lnTo>
                    <a:pt x="2665692" y="0"/>
                  </a:lnTo>
                  <a:cubicBezTo>
                    <a:pt x="2516637" y="0"/>
                    <a:pt x="2373686" y="59212"/>
                    <a:pt x="2268287" y="164610"/>
                  </a:cubicBezTo>
                  <a:lnTo>
                    <a:pt x="164611" y="2268287"/>
                  </a:lnTo>
                  <a:cubicBezTo>
                    <a:pt x="59212" y="2373686"/>
                    <a:pt x="0" y="2516636"/>
                    <a:pt x="0" y="2665692"/>
                  </a:cubicBezTo>
                  <a:lnTo>
                    <a:pt x="0" y="12174338"/>
                  </a:lnTo>
                  <a:cubicBezTo>
                    <a:pt x="0" y="12323394"/>
                    <a:pt x="59212" y="12466344"/>
                    <a:pt x="164610" y="12571742"/>
                  </a:cubicBezTo>
                  <a:lnTo>
                    <a:pt x="2268288" y="14675419"/>
                  </a:lnTo>
                  <a:close/>
                </a:path>
              </a:pathLst>
            </a:custGeom>
            <a:solidFill>
              <a:srgbClr val="009F7E"/>
            </a:solidFill>
          </p:spPr>
        </p:sp>
        <p:sp>
          <p:nvSpPr>
            <p:cNvPr id="15" name="Freeform 15"/>
            <p:cNvSpPr/>
            <p:nvPr/>
          </p:nvSpPr>
          <p:spPr>
            <a:xfrm>
              <a:off x="200383" y="200383"/>
              <a:ext cx="14439263" cy="14439263"/>
            </a:xfrm>
            <a:custGeom>
              <a:avLst/>
              <a:gdLst/>
              <a:ahLst/>
              <a:cxnLst/>
              <a:rect l="l" t="t" r="r" b="b"/>
              <a:pathLst>
                <a:path w="14439263" h="14439263">
                  <a:moveTo>
                    <a:pt x="2209597" y="14333344"/>
                  </a:moveTo>
                  <a:cubicBezTo>
                    <a:pt x="2277416" y="14401163"/>
                    <a:pt x="2369399" y="14439263"/>
                    <a:pt x="2465309" y="14439263"/>
                  </a:cubicBezTo>
                  <a:lnTo>
                    <a:pt x="11973955" y="14439263"/>
                  </a:lnTo>
                  <a:cubicBezTo>
                    <a:pt x="12069866" y="14439263"/>
                    <a:pt x="12161847" y="14401163"/>
                    <a:pt x="12229668" y="14333344"/>
                  </a:cubicBezTo>
                  <a:lnTo>
                    <a:pt x="14333344" y="12229666"/>
                  </a:lnTo>
                  <a:cubicBezTo>
                    <a:pt x="14401163" y="12161847"/>
                    <a:pt x="14439263" y="12069864"/>
                    <a:pt x="14439263" y="11973954"/>
                  </a:cubicBezTo>
                  <a:lnTo>
                    <a:pt x="14439263" y="2465309"/>
                  </a:lnTo>
                  <a:cubicBezTo>
                    <a:pt x="14439263" y="2369399"/>
                    <a:pt x="14401163" y="2277416"/>
                    <a:pt x="14333344" y="2209597"/>
                  </a:cubicBezTo>
                  <a:lnTo>
                    <a:pt x="12229667" y="105919"/>
                  </a:lnTo>
                  <a:cubicBezTo>
                    <a:pt x="12161848" y="38100"/>
                    <a:pt x="12069865" y="0"/>
                    <a:pt x="11973955" y="0"/>
                  </a:cubicBezTo>
                  <a:lnTo>
                    <a:pt x="2465309" y="0"/>
                  </a:lnTo>
                  <a:cubicBezTo>
                    <a:pt x="2369399" y="0"/>
                    <a:pt x="2277416" y="38100"/>
                    <a:pt x="2209597" y="105919"/>
                  </a:cubicBezTo>
                  <a:lnTo>
                    <a:pt x="105919" y="2209596"/>
                  </a:lnTo>
                  <a:cubicBezTo>
                    <a:pt x="38100" y="2277415"/>
                    <a:pt x="0" y="2369397"/>
                    <a:pt x="0" y="2465308"/>
                  </a:cubicBezTo>
                  <a:lnTo>
                    <a:pt x="0" y="11973953"/>
                  </a:lnTo>
                  <a:cubicBezTo>
                    <a:pt x="0" y="12069865"/>
                    <a:pt x="38100" y="12161845"/>
                    <a:pt x="105919" y="12229665"/>
                  </a:cubicBezTo>
                  <a:lnTo>
                    <a:pt x="2209597" y="14333344"/>
                  </a:lnTo>
                  <a:close/>
                </a:path>
              </a:pathLst>
            </a:custGeom>
            <a:solidFill>
              <a:srgbClr val="FFFFFF"/>
            </a:solidFill>
          </p:spPr>
        </p:sp>
        <p:sp>
          <p:nvSpPr>
            <p:cNvPr id="16" name="Freeform 16"/>
            <p:cNvSpPr/>
            <p:nvPr/>
          </p:nvSpPr>
          <p:spPr>
            <a:xfrm>
              <a:off x="562014" y="562014"/>
              <a:ext cx="13716001" cy="13716001"/>
            </a:xfrm>
            <a:custGeom>
              <a:avLst/>
              <a:gdLst/>
              <a:ahLst/>
              <a:cxnLst/>
              <a:rect l="l" t="t" r="r" b="b"/>
              <a:pathLst>
                <a:path w="13716001" h="13716001">
                  <a:moveTo>
                    <a:pt x="11612324" y="0"/>
                  </a:moveTo>
                  <a:lnTo>
                    <a:pt x="2103678" y="0"/>
                  </a:lnTo>
                  <a:lnTo>
                    <a:pt x="0" y="2103678"/>
                  </a:lnTo>
                  <a:lnTo>
                    <a:pt x="0" y="11612323"/>
                  </a:lnTo>
                  <a:lnTo>
                    <a:pt x="2103678" y="13716001"/>
                  </a:lnTo>
                  <a:lnTo>
                    <a:pt x="11612324" y="13716001"/>
                  </a:lnTo>
                  <a:lnTo>
                    <a:pt x="13716001" y="11612323"/>
                  </a:lnTo>
                  <a:lnTo>
                    <a:pt x="13716001" y="2103678"/>
                  </a:lnTo>
                  <a:close/>
                </a:path>
              </a:pathLst>
            </a:custGeom>
            <a:blipFill>
              <a:blip r:embed="rId8"/>
              <a:stretch>
                <a:fillRect t="-11255" b="-11255"/>
              </a:stretch>
            </a:blipFill>
          </p:spPr>
        </p:sp>
      </p:grpSp>
      <p:sp>
        <p:nvSpPr>
          <p:cNvPr id="17" name="Freeform 17"/>
          <p:cNvSpPr/>
          <p:nvPr/>
        </p:nvSpPr>
        <p:spPr>
          <a:xfrm>
            <a:off x="15324619" y="1537877"/>
            <a:ext cx="2330989" cy="1945316"/>
          </a:xfrm>
          <a:custGeom>
            <a:avLst/>
            <a:gdLst/>
            <a:ahLst/>
            <a:cxnLst/>
            <a:rect l="l" t="t" r="r" b="b"/>
            <a:pathLst>
              <a:path w="2330989" h="1945316">
                <a:moveTo>
                  <a:pt x="0" y="0"/>
                </a:moveTo>
                <a:lnTo>
                  <a:pt x="2330989" y="0"/>
                </a:lnTo>
                <a:lnTo>
                  <a:pt x="2330989" y="1945316"/>
                </a:lnTo>
                <a:lnTo>
                  <a:pt x="0" y="19453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558508" y="6461483"/>
            <a:ext cx="2345214" cy="3161440"/>
          </a:xfrm>
          <a:custGeom>
            <a:avLst/>
            <a:gdLst/>
            <a:ahLst/>
            <a:cxnLst/>
            <a:rect l="l" t="t" r="r" b="b"/>
            <a:pathLst>
              <a:path w="2345214" h="3161440">
                <a:moveTo>
                  <a:pt x="0" y="0"/>
                </a:moveTo>
                <a:lnTo>
                  <a:pt x="2345214" y="0"/>
                </a:lnTo>
                <a:lnTo>
                  <a:pt x="2345214" y="3161440"/>
                </a:lnTo>
                <a:lnTo>
                  <a:pt x="0" y="31614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4139998" y="1450212"/>
            <a:ext cx="10008005" cy="608965"/>
          </a:xfrm>
          <a:prstGeom prst="rect">
            <a:avLst/>
          </a:prstGeom>
        </p:spPr>
        <p:txBody>
          <a:bodyPr lIns="0" tIns="0" rIns="0" bIns="0" rtlCol="0" anchor="t">
            <a:spAutoFit/>
          </a:bodyPr>
          <a:lstStyle/>
          <a:p>
            <a:pPr marL="0" lvl="0" indent="0" algn="ctr">
              <a:lnSpc>
                <a:spcPts val="4940"/>
              </a:lnSpc>
            </a:pPr>
            <a:r>
              <a:rPr lang="en-US" sz="3800">
                <a:solidFill>
                  <a:srgbClr val="4C4331"/>
                </a:solidFill>
                <a:latin typeface="Balsamiq Sans"/>
                <a:ea typeface="Balsamiq Sans"/>
                <a:cs typeface="Balsamiq Sans"/>
                <a:sym typeface="Balsamiq Sans"/>
              </a:rPr>
              <a:t>Guess the word : 10 letters</a:t>
            </a:r>
          </a:p>
        </p:txBody>
      </p:sp>
      <p:sp>
        <p:nvSpPr>
          <p:cNvPr id="20" name="TextBox 20"/>
          <p:cNvSpPr txBox="1"/>
          <p:nvPr/>
        </p:nvSpPr>
        <p:spPr>
          <a:xfrm>
            <a:off x="9874841" y="4489450"/>
            <a:ext cx="6226318" cy="654050"/>
          </a:xfrm>
          <a:prstGeom prst="rect">
            <a:avLst/>
          </a:prstGeom>
        </p:spPr>
        <p:txBody>
          <a:bodyPr lIns="0" tIns="0" rIns="0" bIns="0" rtlCol="0" anchor="t">
            <a:spAutoFit/>
          </a:bodyPr>
          <a:lstStyle/>
          <a:p>
            <a:pPr marL="0" lvl="0" indent="0" algn="ctr">
              <a:lnSpc>
                <a:spcPts val="5199"/>
              </a:lnSpc>
            </a:pPr>
            <a:endParaRPr/>
          </a:p>
        </p:txBody>
      </p:sp>
      <p:sp>
        <p:nvSpPr>
          <p:cNvPr id="21" name="TextBox 21"/>
          <p:cNvSpPr txBox="1"/>
          <p:nvPr/>
        </p:nvSpPr>
        <p:spPr>
          <a:xfrm>
            <a:off x="9554725" y="4065763"/>
            <a:ext cx="6135071" cy="848360"/>
          </a:xfrm>
          <a:prstGeom prst="rect">
            <a:avLst/>
          </a:prstGeom>
        </p:spPr>
        <p:txBody>
          <a:bodyPr lIns="0" tIns="0" rIns="0" bIns="0" rtlCol="0" anchor="t">
            <a:spAutoFit/>
          </a:bodyPr>
          <a:lstStyle/>
          <a:p>
            <a:pPr marL="0" lvl="0" indent="0" algn="ctr">
              <a:lnSpc>
                <a:spcPts val="6759"/>
              </a:lnSpc>
            </a:pPr>
            <a:r>
              <a:rPr lang="en-US" sz="5199" b="1" u="sng">
                <a:solidFill>
                  <a:srgbClr val="892F2C"/>
                </a:solidFill>
                <a:latin typeface="Balsamiq Sans Bold"/>
                <a:ea typeface="Balsamiq Sans Bold"/>
                <a:cs typeface="Balsamiq Sans Bold"/>
                <a:sym typeface="Balsamiq Sans Bold"/>
              </a:rPr>
              <a:t>Threatened</a:t>
            </a:r>
            <a:r>
              <a:rPr lang="en-US" sz="5199" b="1">
                <a:solidFill>
                  <a:srgbClr val="892F2C"/>
                </a:solidFill>
                <a:latin typeface="Balsamiq Sans Bold"/>
                <a:ea typeface="Balsamiq Sans Bold"/>
                <a:cs typeface="Balsamiq Sans Bold"/>
                <a:sym typeface="Balsamiq Sans Bold"/>
              </a:rPr>
              <a:t> (adj)</a:t>
            </a:r>
          </a:p>
        </p:txBody>
      </p:sp>
      <p:sp>
        <p:nvSpPr>
          <p:cNvPr id="22" name="TextBox 22"/>
          <p:cNvSpPr txBox="1"/>
          <p:nvPr/>
        </p:nvSpPr>
        <p:spPr>
          <a:xfrm>
            <a:off x="9554725" y="5095875"/>
            <a:ext cx="5940578" cy="654050"/>
          </a:xfrm>
          <a:prstGeom prst="rect">
            <a:avLst/>
          </a:prstGeom>
        </p:spPr>
        <p:txBody>
          <a:bodyPr lIns="0" tIns="0" rIns="0" bIns="0" rtlCol="0" anchor="t">
            <a:spAutoFit/>
          </a:bodyPr>
          <a:lstStyle/>
          <a:p>
            <a:pPr algn="ctr">
              <a:lnSpc>
                <a:spcPts val="5199"/>
              </a:lnSpc>
              <a:spcBef>
                <a:spcPct val="0"/>
              </a:spcBef>
            </a:pPr>
            <a:r>
              <a:rPr lang="en-US" sz="3999" b="1">
                <a:solidFill>
                  <a:srgbClr val="000000"/>
                </a:solidFill>
                <a:latin typeface="Balsamiq Sans Bold"/>
                <a:ea typeface="Balsamiq Sans Bold"/>
                <a:cs typeface="Balsamiq Sans Bold"/>
                <a:sym typeface="Balsamiq Sans Bold"/>
              </a:rPr>
              <a:t>/ˈθretnd/</a:t>
            </a:r>
          </a:p>
        </p:txBody>
      </p:sp>
      <p:sp>
        <p:nvSpPr>
          <p:cNvPr id="23" name="TextBox 23"/>
          <p:cNvSpPr txBox="1"/>
          <p:nvPr/>
        </p:nvSpPr>
        <p:spPr>
          <a:xfrm>
            <a:off x="9278305" y="5930900"/>
            <a:ext cx="6687910" cy="2737485"/>
          </a:xfrm>
          <a:prstGeom prst="rect">
            <a:avLst/>
          </a:prstGeom>
        </p:spPr>
        <p:txBody>
          <a:bodyPr lIns="0" tIns="0" rIns="0" bIns="0" rtlCol="0" anchor="t">
            <a:spAutoFit/>
          </a:bodyPr>
          <a:lstStyle/>
          <a:p>
            <a:pPr algn="ctr">
              <a:lnSpc>
                <a:spcPts val="5460"/>
              </a:lnSpc>
              <a:spcBef>
                <a:spcPct val="0"/>
              </a:spcBef>
            </a:pPr>
            <a:r>
              <a:rPr lang="en-US" sz="4200">
                <a:solidFill>
                  <a:srgbClr val="4C4331"/>
                </a:solidFill>
                <a:latin typeface="Balsamiq Sans"/>
                <a:ea typeface="Balsamiq Sans"/>
                <a:cs typeface="Balsamiq Sans"/>
                <a:sym typeface="Balsamiq Sans"/>
              </a:rPr>
              <a:t>“Ex:Gibbons are the smallest of the apes, and all seven species are regarded as </a:t>
            </a:r>
            <a:r>
              <a:rPr lang="en-US" sz="4200" b="1">
                <a:solidFill>
                  <a:srgbClr val="4C4331"/>
                </a:solidFill>
                <a:latin typeface="Balsamiq Sans Bold"/>
                <a:ea typeface="Balsamiq Sans Bold"/>
                <a:cs typeface="Balsamiq Sans Bold"/>
                <a:sym typeface="Balsamiq Sans Bold"/>
              </a:rPr>
              <a:t>threatened</a:t>
            </a:r>
            <a:r>
              <a:rPr lang="en-US" sz="4200">
                <a:solidFill>
                  <a:srgbClr val="4C4331"/>
                </a:solidFill>
                <a:latin typeface="Balsamiq Sans"/>
                <a:ea typeface="Balsamiq Sans"/>
                <a:cs typeface="Balsamiq Sans"/>
                <a:sym typeface="Balsamiq Sans"/>
              </a:rPr>
              <a:t>”</a:t>
            </a:r>
          </a:p>
        </p:txBody>
      </p:sp>
      <p:pic>
        <p:nvPicPr>
          <p:cNvPr id="24" name="THREATENED Đinh nghia trong Tu đien tieng Anh Cambridg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5324619" y="4086711"/>
            <a:ext cx="949491" cy="949491"/>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1" fill="hold"/>
                                        <p:tgtEl>
                                          <p:spTgt spid="24"/>
                                        </p:tgtEl>
                                      </p:cBhvr>
                                    </p:cmd>
                                  </p:childTnLst>
                                </p:cTn>
                              </p:par>
                            </p:childTnLst>
                          </p:cTn>
                        </p:par>
                      </p:childTnLst>
                    </p:cTn>
                  </p:par>
                </p:childTnLst>
              </p:cTn>
              <p:nextCondLst>
                <p:cond evt="onClick" delay="0">
                  <p:tgtEl>
                    <p:spTgt spid="24"/>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7756154" y="2812058"/>
            <a:ext cx="2775691" cy="2775691"/>
            <a:chOff x="0" y="0"/>
            <a:chExt cx="3700922" cy="3700922"/>
          </a:xfrm>
        </p:grpSpPr>
        <p:sp>
          <p:nvSpPr>
            <p:cNvPr id="8" name="Freeform 8"/>
            <p:cNvSpPr/>
            <p:nvPr/>
          </p:nvSpPr>
          <p:spPr>
            <a:xfrm>
              <a:off x="0" y="0"/>
              <a:ext cx="3700922" cy="3700922"/>
            </a:xfrm>
            <a:custGeom>
              <a:avLst/>
              <a:gdLst/>
              <a:ahLst/>
              <a:cxnLst/>
              <a:rect l="l" t="t" r="r" b="b"/>
              <a:pathLst>
                <a:path w="3700922" h="3700922">
                  <a:moveTo>
                    <a:pt x="0" y="0"/>
                  </a:moveTo>
                  <a:lnTo>
                    <a:pt x="3700922" y="0"/>
                  </a:lnTo>
                  <a:lnTo>
                    <a:pt x="3700922" y="3700922"/>
                  </a:lnTo>
                  <a:lnTo>
                    <a:pt x="0" y="370092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grpSp>
          <p:nvGrpSpPr>
            <p:cNvPr id="9" name="Group 9"/>
            <p:cNvGrpSpPr/>
            <p:nvPr/>
          </p:nvGrpSpPr>
          <p:grpSpPr>
            <a:xfrm>
              <a:off x="484741" y="421118"/>
              <a:ext cx="2807343" cy="2832656"/>
              <a:chOff x="0" y="0"/>
              <a:chExt cx="1179126" cy="1189758"/>
            </a:xfrm>
          </p:grpSpPr>
          <p:sp>
            <p:nvSpPr>
              <p:cNvPr id="10" name="Freeform 10"/>
              <p:cNvSpPr/>
              <p:nvPr/>
            </p:nvSpPr>
            <p:spPr>
              <a:xfrm>
                <a:off x="0" y="0"/>
                <a:ext cx="1179126" cy="1189758"/>
              </a:xfrm>
              <a:custGeom>
                <a:avLst/>
                <a:gdLst/>
                <a:ahLst/>
                <a:cxnLst/>
                <a:rect l="l" t="t" r="r" b="b"/>
                <a:pathLst>
                  <a:path w="1179126" h="1189758">
                    <a:moveTo>
                      <a:pt x="0" y="0"/>
                    </a:moveTo>
                    <a:lnTo>
                      <a:pt x="1179126" y="0"/>
                    </a:lnTo>
                    <a:lnTo>
                      <a:pt x="1179126" y="1189758"/>
                    </a:lnTo>
                    <a:lnTo>
                      <a:pt x="0" y="1189758"/>
                    </a:lnTo>
                    <a:close/>
                  </a:path>
                </a:pathLst>
              </a:custGeom>
              <a:solidFill>
                <a:srgbClr val="9DB7BE"/>
              </a:solidFill>
            </p:spPr>
          </p:sp>
          <p:sp>
            <p:nvSpPr>
              <p:cNvPr id="11" name="TextBox 11"/>
              <p:cNvSpPr txBox="1"/>
              <p:nvPr/>
            </p:nvSpPr>
            <p:spPr>
              <a:xfrm>
                <a:off x="0" y="-19050"/>
                <a:ext cx="1179126" cy="1208808"/>
              </a:xfrm>
              <a:prstGeom prst="rect">
                <a:avLst/>
              </a:prstGeom>
            </p:spPr>
            <p:txBody>
              <a:bodyPr lIns="53118" tIns="53118" rIns="53118" bIns="53118" rtlCol="0" anchor="ctr"/>
              <a:lstStyle/>
              <a:p>
                <a:pPr algn="ctr">
                  <a:lnSpc>
                    <a:spcPts val="2060"/>
                  </a:lnSpc>
                </a:pPr>
                <a:endParaRPr/>
              </a:p>
            </p:txBody>
          </p:sp>
        </p:grpSp>
      </p:grpSp>
      <p:grpSp>
        <p:nvGrpSpPr>
          <p:cNvPr id="12" name="Group 12"/>
          <p:cNvGrpSpPr/>
          <p:nvPr/>
        </p:nvGrpSpPr>
        <p:grpSpPr>
          <a:xfrm>
            <a:off x="4902846" y="6042939"/>
            <a:ext cx="8482309" cy="1675015"/>
            <a:chOff x="0" y="0"/>
            <a:chExt cx="11309745" cy="2233353"/>
          </a:xfrm>
        </p:grpSpPr>
        <p:sp>
          <p:nvSpPr>
            <p:cNvPr id="13" name="Freeform 13"/>
            <p:cNvSpPr/>
            <p:nvPr/>
          </p:nvSpPr>
          <p:spPr>
            <a:xfrm rot="-5400000">
              <a:off x="4735705" y="-4735705"/>
              <a:ext cx="1838334" cy="11309745"/>
            </a:xfrm>
            <a:custGeom>
              <a:avLst/>
              <a:gdLst/>
              <a:ahLst/>
              <a:cxnLst/>
              <a:rect l="l" t="t" r="r" b="b"/>
              <a:pathLst>
                <a:path w="1838334" h="11309745">
                  <a:moveTo>
                    <a:pt x="0" y="0"/>
                  </a:moveTo>
                  <a:lnTo>
                    <a:pt x="1838335" y="0"/>
                  </a:lnTo>
                  <a:lnTo>
                    <a:pt x="1838335" y="11309745"/>
                  </a:lnTo>
                  <a:lnTo>
                    <a:pt x="0" y="11309745"/>
                  </a:lnTo>
                  <a:lnTo>
                    <a:pt x="0" y="0"/>
                  </a:lnTo>
                  <a:close/>
                </a:path>
              </a:pathLst>
            </a:custGeom>
            <a:blipFill>
              <a:blip r:embed="rId6">
                <a:extLst>
                  <a:ext uri="{96DAC541-7B7A-43D3-8B79-37D633B846F1}">
                    <asvg:svgBlip xmlns:asvg="http://schemas.microsoft.com/office/drawing/2016/SVG/main" r:embed="rId7"/>
                  </a:ext>
                </a:extLst>
              </a:blip>
              <a:stretch>
                <a:fillRect l="-376024"/>
              </a:stretch>
            </a:blipFill>
            <a:ln cap="sq">
              <a:noFill/>
              <a:prstDash val="solid"/>
              <a:miter/>
            </a:ln>
          </p:spPr>
        </p:sp>
        <p:sp>
          <p:nvSpPr>
            <p:cNvPr id="14" name="Freeform 14"/>
            <p:cNvSpPr/>
            <p:nvPr/>
          </p:nvSpPr>
          <p:spPr>
            <a:xfrm rot="-5400000" flipH="1">
              <a:off x="4735705" y="-4340687"/>
              <a:ext cx="1838334" cy="11309745"/>
            </a:xfrm>
            <a:custGeom>
              <a:avLst/>
              <a:gdLst/>
              <a:ahLst/>
              <a:cxnLst/>
              <a:rect l="l" t="t" r="r" b="b"/>
              <a:pathLst>
                <a:path w="1838334" h="11309745">
                  <a:moveTo>
                    <a:pt x="1838335" y="0"/>
                  </a:moveTo>
                  <a:lnTo>
                    <a:pt x="0" y="0"/>
                  </a:lnTo>
                  <a:lnTo>
                    <a:pt x="0" y="11309745"/>
                  </a:lnTo>
                  <a:lnTo>
                    <a:pt x="1838335" y="11309745"/>
                  </a:lnTo>
                  <a:lnTo>
                    <a:pt x="1838335" y="0"/>
                  </a:lnTo>
                  <a:close/>
                </a:path>
              </a:pathLst>
            </a:custGeom>
            <a:blipFill>
              <a:blip r:embed="rId6">
                <a:extLst>
                  <a:ext uri="{96DAC541-7B7A-43D3-8B79-37D633B846F1}">
                    <asvg:svgBlip xmlns:asvg="http://schemas.microsoft.com/office/drawing/2016/SVG/main" r:embed="rId7"/>
                  </a:ext>
                </a:extLst>
              </a:blip>
              <a:stretch>
                <a:fillRect l="-376024"/>
              </a:stretch>
            </a:blipFill>
            <a:ln cap="sq">
              <a:noFill/>
              <a:prstDash val="solid"/>
              <a:miter/>
            </a:ln>
          </p:spPr>
        </p:sp>
      </p:grpSp>
      <p:sp>
        <p:nvSpPr>
          <p:cNvPr id="15" name="Freeform 15"/>
          <p:cNvSpPr/>
          <p:nvPr/>
        </p:nvSpPr>
        <p:spPr>
          <a:xfrm rot="2096440">
            <a:off x="745902" y="6483500"/>
            <a:ext cx="3879591" cy="5147053"/>
          </a:xfrm>
          <a:custGeom>
            <a:avLst/>
            <a:gdLst/>
            <a:ahLst/>
            <a:cxnLst/>
            <a:rect l="l" t="t" r="r" b="b"/>
            <a:pathLst>
              <a:path w="3879591" h="5147053">
                <a:moveTo>
                  <a:pt x="0" y="0"/>
                </a:moveTo>
                <a:lnTo>
                  <a:pt x="3879591" y="0"/>
                </a:lnTo>
                <a:lnTo>
                  <a:pt x="3879591" y="5147052"/>
                </a:lnTo>
                <a:lnTo>
                  <a:pt x="0" y="5147052"/>
                </a:lnTo>
                <a:lnTo>
                  <a:pt x="0" y="0"/>
                </a:lnTo>
                <a:close/>
              </a:path>
            </a:pathLst>
          </a:custGeom>
          <a:blipFill>
            <a:blip r:embed="rId8"/>
            <a:stretch>
              <a:fillRect/>
            </a:stretch>
          </a:blipFill>
        </p:spPr>
      </p:sp>
      <p:sp>
        <p:nvSpPr>
          <p:cNvPr id="16" name="Freeform 16"/>
          <p:cNvSpPr/>
          <p:nvPr/>
        </p:nvSpPr>
        <p:spPr>
          <a:xfrm rot="1007517">
            <a:off x="-20004" y="5368805"/>
            <a:ext cx="2739310" cy="5786802"/>
          </a:xfrm>
          <a:custGeom>
            <a:avLst/>
            <a:gdLst/>
            <a:ahLst/>
            <a:cxnLst/>
            <a:rect l="l" t="t" r="r" b="b"/>
            <a:pathLst>
              <a:path w="2739310" h="5786802">
                <a:moveTo>
                  <a:pt x="0" y="0"/>
                </a:moveTo>
                <a:lnTo>
                  <a:pt x="2739310" y="0"/>
                </a:lnTo>
                <a:lnTo>
                  <a:pt x="2739310" y="5786803"/>
                </a:lnTo>
                <a:lnTo>
                  <a:pt x="0" y="5786803"/>
                </a:lnTo>
                <a:lnTo>
                  <a:pt x="0" y="0"/>
                </a:lnTo>
                <a:close/>
              </a:path>
            </a:pathLst>
          </a:custGeom>
          <a:blipFill>
            <a:blip r:embed="rId9"/>
            <a:stretch>
              <a:fillRect t="-1876" b="-1876"/>
            </a:stretch>
          </a:blipFill>
        </p:spPr>
      </p:sp>
      <p:sp>
        <p:nvSpPr>
          <p:cNvPr id="17" name="Freeform 17"/>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684385">
            <a:off x="-489584" y="3307216"/>
            <a:ext cx="2010712" cy="5058396"/>
          </a:xfrm>
          <a:custGeom>
            <a:avLst/>
            <a:gdLst/>
            <a:ahLst/>
            <a:cxnLst/>
            <a:rect l="l" t="t" r="r" b="b"/>
            <a:pathLst>
              <a:path w="2010712" h="5058396">
                <a:moveTo>
                  <a:pt x="0" y="0"/>
                </a:moveTo>
                <a:lnTo>
                  <a:pt x="2010712" y="0"/>
                </a:lnTo>
                <a:lnTo>
                  <a:pt x="2010712" y="5058396"/>
                </a:lnTo>
                <a:lnTo>
                  <a:pt x="0" y="5058396"/>
                </a:lnTo>
                <a:lnTo>
                  <a:pt x="0" y="0"/>
                </a:lnTo>
                <a:close/>
              </a:path>
            </a:pathLst>
          </a:custGeom>
          <a:blipFill>
            <a:blip r:embed="rId12"/>
            <a:stretch>
              <a:fillRect/>
            </a:stretch>
          </a:blipFill>
        </p:spPr>
      </p:sp>
      <p:sp>
        <p:nvSpPr>
          <p:cNvPr id="19" name="Freeform 19"/>
          <p:cNvSpPr/>
          <p:nvPr/>
        </p:nvSpPr>
        <p:spPr>
          <a:xfrm rot="-7613781">
            <a:off x="14780552" y="-2816228"/>
            <a:ext cx="3972571" cy="6849261"/>
          </a:xfrm>
          <a:custGeom>
            <a:avLst/>
            <a:gdLst/>
            <a:ahLst/>
            <a:cxnLst/>
            <a:rect l="l" t="t" r="r" b="b"/>
            <a:pathLst>
              <a:path w="3972571" h="6849261">
                <a:moveTo>
                  <a:pt x="0" y="0"/>
                </a:moveTo>
                <a:lnTo>
                  <a:pt x="3972571" y="0"/>
                </a:lnTo>
                <a:lnTo>
                  <a:pt x="3972571" y="6849261"/>
                </a:lnTo>
                <a:lnTo>
                  <a:pt x="0" y="6849261"/>
                </a:lnTo>
                <a:lnTo>
                  <a:pt x="0" y="0"/>
                </a:lnTo>
                <a:close/>
              </a:path>
            </a:pathLst>
          </a:custGeom>
          <a:blipFill>
            <a:blip r:embed="rId13"/>
            <a:stretch>
              <a:fillRect/>
            </a:stretch>
          </a:blipFill>
        </p:spPr>
      </p:sp>
      <p:sp>
        <p:nvSpPr>
          <p:cNvPr id="20" name="TextBox 20"/>
          <p:cNvSpPr txBox="1"/>
          <p:nvPr/>
        </p:nvSpPr>
        <p:spPr>
          <a:xfrm>
            <a:off x="6167792" y="6594696"/>
            <a:ext cx="5952416" cy="571500"/>
          </a:xfrm>
          <a:prstGeom prst="rect">
            <a:avLst/>
          </a:prstGeom>
        </p:spPr>
        <p:txBody>
          <a:bodyPr lIns="0" tIns="0" rIns="0" bIns="0" rtlCol="0" anchor="t">
            <a:spAutoFit/>
          </a:bodyPr>
          <a:lstStyle/>
          <a:p>
            <a:pPr algn="ctr">
              <a:lnSpc>
                <a:spcPts val="4560"/>
              </a:lnSpc>
            </a:pPr>
            <a:r>
              <a:rPr lang="en-US" sz="3800" b="1">
                <a:solidFill>
                  <a:srgbClr val="4C4331"/>
                </a:solidFill>
                <a:latin typeface="Balsamiq Sans Bold"/>
                <a:ea typeface="Balsamiq Sans Bold"/>
                <a:cs typeface="Balsamiq Sans Bold"/>
                <a:sym typeface="Balsamiq Sans Bold"/>
              </a:rPr>
              <a:t>Guess the word: 6 letters</a:t>
            </a:r>
          </a:p>
        </p:txBody>
      </p:sp>
      <p:sp>
        <p:nvSpPr>
          <p:cNvPr id="21" name="TextBox 21"/>
          <p:cNvSpPr txBox="1"/>
          <p:nvPr/>
        </p:nvSpPr>
        <p:spPr>
          <a:xfrm>
            <a:off x="5999839" y="3056904"/>
            <a:ext cx="6288322" cy="2286000"/>
          </a:xfrm>
          <a:prstGeom prst="rect">
            <a:avLst/>
          </a:prstGeom>
        </p:spPr>
        <p:txBody>
          <a:bodyPr lIns="0" tIns="0" rIns="0" bIns="0" rtlCol="0" anchor="t">
            <a:spAutoFit/>
          </a:bodyPr>
          <a:lstStyle/>
          <a:p>
            <a:pPr algn="ctr">
              <a:lnSpc>
                <a:spcPts val="18000"/>
              </a:lnSpc>
            </a:pPr>
            <a:r>
              <a:rPr lang="en-US" sz="15000" b="1">
                <a:solidFill>
                  <a:srgbClr val="4C4331"/>
                </a:solidFill>
                <a:latin typeface="Balsamiq Sans Bold"/>
                <a:ea typeface="Balsamiq Sans Bold"/>
                <a:cs typeface="Balsamiq Sans Bold"/>
                <a:sym typeface="Balsamiq Sans Bold"/>
              </a:rPr>
              <a:t>6</a:t>
            </a: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327971" y="1028700"/>
            <a:ext cx="1006452" cy="1148441"/>
          </a:xfrm>
          <a:custGeom>
            <a:avLst/>
            <a:gdLst/>
            <a:ahLst/>
            <a:cxnLst/>
            <a:rect l="l" t="t" r="r" b="b"/>
            <a:pathLst>
              <a:path w="1006452" h="1148441">
                <a:moveTo>
                  <a:pt x="0" y="0"/>
                </a:moveTo>
                <a:lnTo>
                  <a:pt x="1006452" y="0"/>
                </a:lnTo>
                <a:lnTo>
                  <a:pt x="1006452" y="1148441"/>
                </a:lnTo>
                <a:lnTo>
                  <a:pt x="0" y="11484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0" name="Group 10"/>
          <p:cNvGrpSpPr/>
          <p:nvPr/>
        </p:nvGrpSpPr>
        <p:grpSpPr>
          <a:xfrm>
            <a:off x="2242881" y="2573248"/>
            <a:ext cx="6901119" cy="6901119"/>
            <a:chOff x="0" y="0"/>
            <a:chExt cx="9201492" cy="9201492"/>
          </a:xfrm>
        </p:grpSpPr>
        <p:sp>
          <p:nvSpPr>
            <p:cNvPr id="11" name="Freeform 11"/>
            <p:cNvSpPr/>
            <p:nvPr/>
          </p:nvSpPr>
          <p:spPr>
            <a:xfrm>
              <a:off x="0" y="0"/>
              <a:ext cx="9201492" cy="9201492"/>
            </a:xfrm>
            <a:custGeom>
              <a:avLst/>
              <a:gdLst/>
              <a:ahLst/>
              <a:cxnLst/>
              <a:rect l="l" t="t" r="r" b="b"/>
              <a:pathLst>
                <a:path w="9201492" h="9201492">
                  <a:moveTo>
                    <a:pt x="0" y="0"/>
                  </a:moveTo>
                  <a:lnTo>
                    <a:pt x="9201492" y="0"/>
                  </a:lnTo>
                  <a:lnTo>
                    <a:pt x="9201492" y="9201492"/>
                  </a:lnTo>
                  <a:lnTo>
                    <a:pt x="0" y="920149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2" name="Freeform 12"/>
            <p:cNvSpPr/>
            <p:nvPr/>
          </p:nvSpPr>
          <p:spPr>
            <a:xfrm>
              <a:off x="709126" y="680616"/>
              <a:ext cx="7783241" cy="7840261"/>
            </a:xfrm>
            <a:custGeom>
              <a:avLst/>
              <a:gdLst/>
              <a:ahLst/>
              <a:cxnLst/>
              <a:rect l="l" t="t" r="r" b="b"/>
              <a:pathLst>
                <a:path w="7783241" h="7840261">
                  <a:moveTo>
                    <a:pt x="0" y="0"/>
                  </a:moveTo>
                  <a:lnTo>
                    <a:pt x="7783240" y="0"/>
                  </a:lnTo>
                  <a:lnTo>
                    <a:pt x="7783240" y="7840260"/>
                  </a:lnTo>
                  <a:lnTo>
                    <a:pt x="0" y="78402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3" name="Group 13"/>
            <p:cNvGrpSpPr/>
            <p:nvPr/>
          </p:nvGrpSpPr>
          <p:grpSpPr>
            <a:xfrm>
              <a:off x="2138247" y="1478462"/>
              <a:ext cx="4924998" cy="6244569"/>
              <a:chOff x="0" y="0"/>
              <a:chExt cx="831998" cy="1054919"/>
            </a:xfrm>
          </p:grpSpPr>
          <p:sp>
            <p:nvSpPr>
              <p:cNvPr id="14" name="Freeform 14"/>
              <p:cNvSpPr/>
              <p:nvPr/>
            </p:nvSpPr>
            <p:spPr>
              <a:xfrm>
                <a:off x="0" y="0"/>
                <a:ext cx="831998" cy="1054919"/>
              </a:xfrm>
              <a:custGeom>
                <a:avLst/>
                <a:gdLst/>
                <a:ahLst/>
                <a:cxnLst/>
                <a:rect l="l" t="t" r="r" b="b"/>
                <a:pathLst>
                  <a:path w="831998" h="1054919">
                    <a:moveTo>
                      <a:pt x="0" y="0"/>
                    </a:moveTo>
                    <a:lnTo>
                      <a:pt x="831998" y="0"/>
                    </a:lnTo>
                    <a:lnTo>
                      <a:pt x="831998" y="1054919"/>
                    </a:lnTo>
                    <a:lnTo>
                      <a:pt x="0" y="1054919"/>
                    </a:lnTo>
                    <a:close/>
                  </a:path>
                </a:pathLst>
              </a:custGeom>
              <a:solidFill>
                <a:srgbClr val="9DB7BE"/>
              </a:solidFill>
            </p:spPr>
          </p:sp>
          <p:sp>
            <p:nvSpPr>
              <p:cNvPr id="15" name="TextBox 15"/>
              <p:cNvSpPr txBox="1"/>
              <p:nvPr/>
            </p:nvSpPr>
            <p:spPr>
              <a:xfrm>
                <a:off x="0" y="-19050"/>
                <a:ext cx="831998" cy="1073969"/>
              </a:xfrm>
              <a:prstGeom prst="rect">
                <a:avLst/>
              </a:prstGeom>
            </p:spPr>
            <p:txBody>
              <a:bodyPr lIns="67913" tIns="67913" rIns="67913" bIns="67913" rtlCol="0" anchor="ctr"/>
              <a:lstStyle/>
              <a:p>
                <a:pPr algn="ctr">
                  <a:lnSpc>
                    <a:spcPts val="2060"/>
                  </a:lnSpc>
                </a:pPr>
                <a:endParaRPr/>
              </a:p>
            </p:txBody>
          </p:sp>
        </p:grpSp>
      </p:grpSp>
      <p:grpSp>
        <p:nvGrpSpPr>
          <p:cNvPr id="16" name="Group 16"/>
          <p:cNvGrpSpPr/>
          <p:nvPr/>
        </p:nvGrpSpPr>
        <p:grpSpPr>
          <a:xfrm>
            <a:off x="9697299" y="4756303"/>
            <a:ext cx="7315200" cy="2214511"/>
            <a:chOff x="0" y="0"/>
            <a:chExt cx="9753600" cy="2952681"/>
          </a:xfrm>
        </p:grpSpPr>
        <p:sp>
          <p:nvSpPr>
            <p:cNvPr id="17" name="Freeform 17"/>
            <p:cNvSpPr/>
            <p:nvPr/>
          </p:nvSpPr>
          <p:spPr>
            <a:xfrm>
              <a:off x="0" y="984227"/>
              <a:ext cx="9753600" cy="1968454"/>
            </a:xfrm>
            <a:custGeom>
              <a:avLst/>
              <a:gdLst/>
              <a:ahLst/>
              <a:cxnLst/>
              <a:rect l="l" t="t" r="r" b="b"/>
              <a:pathLst>
                <a:path w="9753600" h="1968454">
                  <a:moveTo>
                    <a:pt x="0" y="0"/>
                  </a:moveTo>
                  <a:lnTo>
                    <a:pt x="9753600" y="0"/>
                  </a:lnTo>
                  <a:lnTo>
                    <a:pt x="9753600" y="1968454"/>
                  </a:lnTo>
                  <a:lnTo>
                    <a:pt x="0" y="19684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a:off x="0" y="0"/>
              <a:ext cx="9753600" cy="1968454"/>
            </a:xfrm>
            <a:custGeom>
              <a:avLst/>
              <a:gdLst/>
              <a:ahLst/>
              <a:cxnLst/>
              <a:rect l="l" t="t" r="r" b="b"/>
              <a:pathLst>
                <a:path w="9753600" h="1968454">
                  <a:moveTo>
                    <a:pt x="0" y="0"/>
                  </a:moveTo>
                  <a:lnTo>
                    <a:pt x="9753600" y="0"/>
                  </a:lnTo>
                  <a:lnTo>
                    <a:pt x="9753600" y="1968454"/>
                  </a:lnTo>
                  <a:lnTo>
                    <a:pt x="0" y="19684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0" y="495478"/>
              <a:ext cx="9753600" cy="1968454"/>
            </a:xfrm>
            <a:custGeom>
              <a:avLst/>
              <a:gdLst/>
              <a:ahLst/>
              <a:cxnLst/>
              <a:rect l="l" t="t" r="r" b="b"/>
              <a:pathLst>
                <a:path w="9753600" h="1968454">
                  <a:moveTo>
                    <a:pt x="0" y="0"/>
                  </a:moveTo>
                  <a:lnTo>
                    <a:pt x="9753600" y="0"/>
                  </a:lnTo>
                  <a:lnTo>
                    <a:pt x="9753600" y="1968453"/>
                  </a:lnTo>
                  <a:lnTo>
                    <a:pt x="0" y="1968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TextBox 20"/>
            <p:cNvSpPr txBox="1"/>
            <p:nvPr/>
          </p:nvSpPr>
          <p:spPr>
            <a:xfrm>
              <a:off x="0" y="588493"/>
              <a:ext cx="9753600" cy="2031576"/>
            </a:xfrm>
            <a:prstGeom prst="rect">
              <a:avLst/>
            </a:prstGeom>
          </p:spPr>
          <p:txBody>
            <a:bodyPr lIns="0" tIns="0" rIns="0" bIns="0" rtlCol="0" anchor="t">
              <a:spAutoFit/>
            </a:bodyPr>
            <a:lstStyle/>
            <a:p>
              <a:pPr algn="ctr">
                <a:lnSpc>
                  <a:spcPts val="12880"/>
                </a:lnSpc>
              </a:pPr>
              <a:r>
                <a:rPr lang="en-US" sz="9200">
                  <a:solidFill>
                    <a:srgbClr val="4C4331"/>
                  </a:solidFill>
                  <a:latin typeface="Pagkaki"/>
                  <a:ea typeface="Pagkaki"/>
                  <a:cs typeface="Pagkaki"/>
                  <a:sym typeface="Pagkaki"/>
                </a:rPr>
                <a:t>ELEPHANT</a:t>
              </a:r>
            </a:p>
          </p:txBody>
        </p:sp>
      </p:grpSp>
      <p:sp>
        <p:nvSpPr>
          <p:cNvPr id="21" name="Freeform 21"/>
          <p:cNvSpPr/>
          <p:nvPr/>
        </p:nvSpPr>
        <p:spPr>
          <a:xfrm>
            <a:off x="3634800" y="3277538"/>
            <a:ext cx="4513868" cy="5492539"/>
          </a:xfrm>
          <a:custGeom>
            <a:avLst/>
            <a:gdLst/>
            <a:ahLst/>
            <a:cxnLst/>
            <a:rect l="l" t="t" r="r" b="b"/>
            <a:pathLst>
              <a:path w="4513868" h="5492539">
                <a:moveTo>
                  <a:pt x="0" y="0"/>
                </a:moveTo>
                <a:lnTo>
                  <a:pt x="4513868" y="0"/>
                </a:lnTo>
                <a:lnTo>
                  <a:pt x="4513868" y="5492539"/>
                </a:lnTo>
                <a:lnTo>
                  <a:pt x="0" y="549253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2" name="TextBox 22"/>
          <p:cNvSpPr txBox="1"/>
          <p:nvPr/>
        </p:nvSpPr>
        <p:spPr>
          <a:xfrm>
            <a:off x="2334423" y="1512792"/>
            <a:ext cx="14332391" cy="1060456"/>
          </a:xfrm>
          <a:prstGeom prst="rect">
            <a:avLst/>
          </a:prstGeom>
        </p:spPr>
        <p:txBody>
          <a:bodyPr lIns="0" tIns="0" rIns="0" bIns="0" rtlCol="0" anchor="t">
            <a:spAutoFit/>
          </a:bodyPr>
          <a:lstStyle/>
          <a:p>
            <a:pPr marL="0" lvl="0" indent="0" algn="ctr">
              <a:lnSpc>
                <a:spcPts val="8000"/>
              </a:lnSpc>
            </a:pPr>
            <a:r>
              <a:rPr lang="en-US" sz="8000">
                <a:solidFill>
                  <a:srgbClr val="4C4331"/>
                </a:solidFill>
                <a:latin typeface="Pagkaki"/>
                <a:ea typeface="Pagkaki"/>
                <a:cs typeface="Pagkaki"/>
                <a:sym typeface="Pagkaki"/>
              </a:rPr>
              <a:t>LÍTEN TO THIS SOUND AND GUESS...</a:t>
            </a:r>
          </a:p>
        </p:txBody>
      </p:sp>
    </p:spTree>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1028700" y="2886462"/>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grpSp>
        <p:nvGrpSpPr>
          <p:cNvPr id="10" name="Group 10"/>
          <p:cNvGrpSpPr/>
          <p:nvPr/>
        </p:nvGrpSpPr>
        <p:grpSpPr>
          <a:xfrm>
            <a:off x="1028700" y="1028700"/>
            <a:ext cx="16230600" cy="1481835"/>
            <a:chOff x="0" y="0"/>
            <a:chExt cx="21640800" cy="1975780"/>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2" name="Freeform 12"/>
            <p:cNvSpPr/>
            <p:nvPr/>
          </p:nvSpPr>
          <p:spPr>
            <a:xfrm rot="-5400000" flipH="1">
              <a:off x="9968105" y="-9696915"/>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3" name="Freeform 13"/>
          <p:cNvSpPr/>
          <p:nvPr/>
        </p:nvSpPr>
        <p:spPr>
          <a:xfrm>
            <a:off x="14780171" y="5615294"/>
            <a:ext cx="2947693" cy="4114800"/>
          </a:xfrm>
          <a:custGeom>
            <a:avLst/>
            <a:gdLst/>
            <a:ahLst/>
            <a:cxnLst/>
            <a:rect l="l" t="t" r="r" b="b"/>
            <a:pathLst>
              <a:path w="2947693" h="4114800">
                <a:moveTo>
                  <a:pt x="0" y="0"/>
                </a:moveTo>
                <a:lnTo>
                  <a:pt x="2947693" y="0"/>
                </a:lnTo>
                <a:lnTo>
                  <a:pt x="294769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728655" y="1660430"/>
            <a:ext cx="1560404" cy="2452064"/>
          </a:xfrm>
          <a:custGeom>
            <a:avLst/>
            <a:gdLst/>
            <a:ahLst/>
            <a:cxnLst/>
            <a:rect l="l" t="t" r="r" b="b"/>
            <a:pathLst>
              <a:path w="1560404" h="2452064">
                <a:moveTo>
                  <a:pt x="0" y="0"/>
                </a:moveTo>
                <a:lnTo>
                  <a:pt x="1560404" y="0"/>
                </a:lnTo>
                <a:lnTo>
                  <a:pt x="1560404" y="2452064"/>
                </a:lnTo>
                <a:lnTo>
                  <a:pt x="0" y="24520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4139998" y="1450212"/>
            <a:ext cx="10008005" cy="600710"/>
          </a:xfrm>
          <a:prstGeom prst="rect">
            <a:avLst/>
          </a:prstGeom>
        </p:spPr>
        <p:txBody>
          <a:bodyPr lIns="0" tIns="0" rIns="0" bIns="0" rtlCol="0" anchor="t">
            <a:spAutoFit/>
          </a:bodyPr>
          <a:lstStyle/>
          <a:p>
            <a:pPr marL="0" lvl="0" indent="0" algn="ctr">
              <a:lnSpc>
                <a:spcPts val="4810"/>
              </a:lnSpc>
            </a:pPr>
            <a:r>
              <a:rPr lang="en-US" sz="3700">
                <a:solidFill>
                  <a:srgbClr val="4C4331"/>
                </a:solidFill>
                <a:latin typeface="Balsamiq Sans"/>
                <a:ea typeface="Balsamiq Sans"/>
                <a:cs typeface="Balsamiq Sans"/>
                <a:sym typeface="Balsamiq Sans"/>
              </a:rPr>
              <a:t>Guess the word : 6 letters</a:t>
            </a:r>
          </a:p>
        </p:txBody>
      </p:sp>
      <p:sp>
        <p:nvSpPr>
          <p:cNvPr id="16" name="TextBox 16"/>
          <p:cNvSpPr txBox="1"/>
          <p:nvPr/>
        </p:nvSpPr>
        <p:spPr>
          <a:xfrm>
            <a:off x="4461421" y="5011409"/>
            <a:ext cx="9365158" cy="1086486"/>
          </a:xfrm>
          <a:prstGeom prst="rect">
            <a:avLst/>
          </a:prstGeom>
        </p:spPr>
        <p:txBody>
          <a:bodyPr lIns="0" tIns="0" rIns="0" bIns="0" rtlCol="0" anchor="t">
            <a:spAutoFit/>
          </a:bodyPr>
          <a:lstStyle/>
          <a:p>
            <a:pPr marL="0" lvl="0" indent="0" algn="ctr">
              <a:lnSpc>
                <a:spcPts val="8709"/>
              </a:lnSpc>
            </a:pPr>
            <a:r>
              <a:rPr lang="en-US" sz="6699" b="1">
                <a:solidFill>
                  <a:srgbClr val="4C4331"/>
                </a:solidFill>
                <a:latin typeface="Balsamiq Sans Bold"/>
                <a:ea typeface="Balsamiq Sans Bold"/>
                <a:cs typeface="Balsamiq Sans Bold"/>
                <a:sym typeface="Balsamiq Sans Bold"/>
              </a:rPr>
              <a:t>A/A/M/L/M/M (N)</a:t>
            </a:r>
          </a:p>
        </p:txBody>
      </p:sp>
      <p:sp>
        <p:nvSpPr>
          <p:cNvPr id="17" name="TextBox 17"/>
          <p:cNvSpPr txBox="1"/>
          <p:nvPr/>
        </p:nvSpPr>
        <p:spPr>
          <a:xfrm>
            <a:off x="5800045" y="6676381"/>
            <a:ext cx="6687910" cy="680085"/>
          </a:xfrm>
          <a:prstGeom prst="rect">
            <a:avLst/>
          </a:prstGeom>
        </p:spPr>
        <p:txBody>
          <a:bodyPr lIns="0" tIns="0" rIns="0" bIns="0" rtlCol="0" anchor="t">
            <a:spAutoFit/>
          </a:bodyPr>
          <a:lstStyle/>
          <a:p>
            <a:pPr algn="ctr">
              <a:lnSpc>
                <a:spcPts val="5460"/>
              </a:lnSpc>
              <a:spcBef>
                <a:spcPct val="0"/>
              </a:spcBef>
            </a:pPr>
            <a:r>
              <a:rPr lang="en-US" sz="4200">
                <a:solidFill>
                  <a:srgbClr val="4C4331"/>
                </a:solidFill>
                <a:latin typeface="Balsamiq Sans"/>
                <a:ea typeface="Balsamiq Sans"/>
                <a:cs typeface="Balsamiq Sans"/>
                <a:sym typeface="Balsamiq Sans"/>
              </a:rPr>
              <a:t>“Relating to animals”</a:t>
            </a:r>
          </a:p>
        </p:txBody>
      </p:sp>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7" name="Group 7"/>
          <p:cNvGrpSpPr/>
          <p:nvPr/>
        </p:nvGrpSpPr>
        <p:grpSpPr>
          <a:xfrm>
            <a:off x="1028700" y="2886462"/>
            <a:ext cx="16230600" cy="6422865"/>
            <a:chOff x="0" y="0"/>
            <a:chExt cx="21640800" cy="8563820"/>
          </a:xfrm>
        </p:grpSpPr>
        <p:sp>
          <p:nvSpPr>
            <p:cNvPr id="8" name="Freeform 8"/>
            <p:cNvSpPr/>
            <p:nvPr/>
          </p:nvSpPr>
          <p:spPr>
            <a:xfrm rot="-5400000">
              <a:off x="2582875" y="-2582875"/>
              <a:ext cx="8563820" cy="13729571"/>
            </a:xfrm>
            <a:custGeom>
              <a:avLst/>
              <a:gdLst/>
              <a:ahLst/>
              <a:cxnLst/>
              <a:rect l="l" t="t" r="r" b="b"/>
              <a:pathLst>
                <a:path w="8563820" h="13729571">
                  <a:moveTo>
                    <a:pt x="0" y="0"/>
                  </a:moveTo>
                  <a:lnTo>
                    <a:pt x="8563820" y="0"/>
                  </a:lnTo>
                  <a:lnTo>
                    <a:pt x="8563820" y="13729570"/>
                  </a:lnTo>
                  <a:lnTo>
                    <a:pt x="0" y="137295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5400000">
              <a:off x="13335813" y="258832"/>
              <a:ext cx="8563820" cy="8046155"/>
            </a:xfrm>
            <a:custGeom>
              <a:avLst/>
              <a:gdLst/>
              <a:ahLst/>
              <a:cxnLst/>
              <a:rect l="l" t="t" r="r" b="b"/>
              <a:pathLst>
                <a:path w="8563820" h="8046155">
                  <a:moveTo>
                    <a:pt x="0" y="0"/>
                  </a:moveTo>
                  <a:lnTo>
                    <a:pt x="8563819" y="0"/>
                  </a:lnTo>
                  <a:lnTo>
                    <a:pt x="8563819" y="8046155"/>
                  </a:lnTo>
                  <a:lnTo>
                    <a:pt x="0" y="8046155"/>
                  </a:lnTo>
                  <a:lnTo>
                    <a:pt x="0" y="0"/>
                  </a:lnTo>
                  <a:close/>
                </a:path>
              </a:pathLst>
            </a:custGeom>
            <a:blipFill>
              <a:blip r:embed="rId6">
                <a:extLst>
                  <a:ext uri="{96DAC541-7B7A-43D3-8B79-37D633B846F1}">
                    <asvg:svgBlip xmlns:asvg="http://schemas.microsoft.com/office/drawing/2016/SVG/main" r:embed="rId7"/>
                  </a:ext>
                </a:extLst>
              </a:blip>
              <a:stretch>
                <a:fillRect t="-70635"/>
              </a:stretch>
            </a:blipFill>
          </p:spPr>
        </p:sp>
      </p:grpSp>
      <p:grpSp>
        <p:nvGrpSpPr>
          <p:cNvPr id="10" name="Group 10"/>
          <p:cNvGrpSpPr/>
          <p:nvPr/>
        </p:nvGrpSpPr>
        <p:grpSpPr>
          <a:xfrm>
            <a:off x="1028700" y="1028700"/>
            <a:ext cx="16230600" cy="1481835"/>
            <a:chOff x="0" y="0"/>
            <a:chExt cx="21640800" cy="1975780"/>
          </a:xfrm>
        </p:grpSpPr>
        <p:sp>
          <p:nvSpPr>
            <p:cNvPr id="11" name="Freeform 11"/>
            <p:cNvSpPr/>
            <p:nvPr/>
          </p:nvSpPr>
          <p:spPr>
            <a:xfrm rot="-5400000">
              <a:off x="9968105" y="-9968105"/>
              <a:ext cx="1704590" cy="21640800"/>
            </a:xfrm>
            <a:custGeom>
              <a:avLst/>
              <a:gdLst/>
              <a:ahLst/>
              <a:cxnLst/>
              <a:rect l="l" t="t" r="r" b="b"/>
              <a:pathLst>
                <a:path w="1704590" h="21640800">
                  <a:moveTo>
                    <a:pt x="0" y="0"/>
                  </a:moveTo>
                  <a:lnTo>
                    <a:pt x="1704590" y="0"/>
                  </a:lnTo>
                  <a:lnTo>
                    <a:pt x="1704590" y="21640800"/>
                  </a:lnTo>
                  <a:lnTo>
                    <a:pt x="0" y="21640800"/>
                  </a:lnTo>
                  <a:lnTo>
                    <a:pt x="0" y="0"/>
                  </a:lnTo>
                  <a:close/>
                </a:path>
              </a:pathLst>
            </a:custGeom>
            <a:blipFill>
              <a:blip r:embed="rId6">
                <a:extLst>
                  <a:ext uri="{96DAC541-7B7A-43D3-8B79-37D633B846F1}">
                    <asvg:svgBlip xmlns:asvg="http://schemas.microsoft.com/office/drawing/2016/SVG/main" r:embed="rId7"/>
                  </a:ext>
                </a:extLst>
              </a:blip>
              <a:stretch>
                <a:fillRect l="-691888"/>
              </a:stretch>
            </a:blipFill>
          </p:spPr>
        </p:sp>
        <p:sp>
          <p:nvSpPr>
            <p:cNvPr id="12" name="Freeform 12"/>
            <p:cNvSpPr/>
            <p:nvPr/>
          </p:nvSpPr>
          <p:spPr>
            <a:xfrm rot="-5400000" flipH="1">
              <a:off x="9968105" y="-9696915"/>
              <a:ext cx="1704590" cy="21640800"/>
            </a:xfrm>
            <a:custGeom>
              <a:avLst/>
              <a:gdLst/>
              <a:ahLst/>
              <a:cxnLst/>
              <a:rect l="l" t="t" r="r" b="b"/>
              <a:pathLst>
                <a:path w="1704590" h="21640800">
                  <a:moveTo>
                    <a:pt x="1704590" y="0"/>
                  </a:moveTo>
                  <a:lnTo>
                    <a:pt x="0" y="0"/>
                  </a:lnTo>
                  <a:lnTo>
                    <a:pt x="0" y="21640800"/>
                  </a:lnTo>
                  <a:lnTo>
                    <a:pt x="1704590" y="21640800"/>
                  </a:lnTo>
                  <a:lnTo>
                    <a:pt x="1704590" y="0"/>
                  </a:lnTo>
                  <a:close/>
                </a:path>
              </a:pathLst>
            </a:custGeom>
            <a:blipFill>
              <a:blip r:embed="rId6">
                <a:extLst>
                  <a:ext uri="{96DAC541-7B7A-43D3-8B79-37D633B846F1}">
                    <asvg:svgBlip xmlns:asvg="http://schemas.microsoft.com/office/drawing/2016/SVG/main" r:embed="rId7"/>
                  </a:ext>
                </a:extLst>
              </a:blip>
              <a:stretch>
                <a:fillRect l="-691888"/>
              </a:stretch>
            </a:blipFill>
          </p:spPr>
        </p:sp>
      </p:grpSp>
      <p:grpSp>
        <p:nvGrpSpPr>
          <p:cNvPr id="13" name="Group 13"/>
          <p:cNvGrpSpPr/>
          <p:nvPr/>
        </p:nvGrpSpPr>
        <p:grpSpPr>
          <a:xfrm>
            <a:off x="3799917" y="3358700"/>
            <a:ext cx="5478389" cy="5478389"/>
            <a:chOff x="0" y="0"/>
            <a:chExt cx="6350000" cy="6350000"/>
          </a:xfrm>
        </p:grpSpPr>
        <p:sp>
          <p:nvSpPr>
            <p:cNvPr id="14" name="Freeform 14"/>
            <p:cNvSpPr/>
            <p:nvPr/>
          </p:nvSpPr>
          <p:spPr>
            <a:xfrm>
              <a:off x="-8890" y="-7620"/>
              <a:ext cx="6362700" cy="6360160"/>
            </a:xfrm>
            <a:custGeom>
              <a:avLst/>
              <a:gdLst/>
              <a:ahLst/>
              <a:cxnLst/>
              <a:rect l="l" t="t" r="r" b="b"/>
              <a:pathLst>
                <a:path w="6362700" h="6360160">
                  <a:moveTo>
                    <a:pt x="4356100" y="500380"/>
                  </a:moveTo>
                  <a:cubicBezTo>
                    <a:pt x="4448810" y="459740"/>
                    <a:pt x="4569460" y="585470"/>
                    <a:pt x="4686300" y="614680"/>
                  </a:cubicBezTo>
                  <a:cubicBezTo>
                    <a:pt x="4782820" y="638810"/>
                    <a:pt x="4935220" y="558800"/>
                    <a:pt x="5035550" y="618490"/>
                  </a:cubicBezTo>
                  <a:cubicBezTo>
                    <a:pt x="5125720" y="671830"/>
                    <a:pt x="5135880" y="845820"/>
                    <a:pt x="5220970" y="918210"/>
                  </a:cubicBezTo>
                  <a:cubicBezTo>
                    <a:pt x="5303520" y="988060"/>
                    <a:pt x="5476240" y="971550"/>
                    <a:pt x="5546090" y="1052830"/>
                  </a:cubicBezTo>
                  <a:cubicBezTo>
                    <a:pt x="5618480" y="1137920"/>
                    <a:pt x="5574030" y="1305560"/>
                    <a:pt x="5627370" y="1394460"/>
                  </a:cubicBezTo>
                  <a:cubicBezTo>
                    <a:pt x="5687060" y="1494790"/>
                    <a:pt x="5854700" y="1545590"/>
                    <a:pt x="5878830" y="1643380"/>
                  </a:cubicBezTo>
                  <a:cubicBezTo>
                    <a:pt x="5908040" y="1760220"/>
                    <a:pt x="5779770" y="1859280"/>
                    <a:pt x="5737860" y="1951990"/>
                  </a:cubicBezTo>
                  <a:cubicBezTo>
                    <a:pt x="5698490" y="2040890"/>
                    <a:pt x="5711190" y="2204720"/>
                    <a:pt x="5589270" y="2254250"/>
                  </a:cubicBezTo>
                  <a:cubicBezTo>
                    <a:pt x="5709920" y="2204720"/>
                    <a:pt x="5765800" y="2203450"/>
                    <a:pt x="5855970" y="2239010"/>
                  </a:cubicBezTo>
                  <a:cubicBezTo>
                    <a:pt x="5951220" y="2275840"/>
                    <a:pt x="6111240" y="2255520"/>
                    <a:pt x="6173470" y="2358390"/>
                  </a:cubicBezTo>
                  <a:cubicBezTo>
                    <a:pt x="6224270" y="2443480"/>
                    <a:pt x="6141720" y="2598420"/>
                    <a:pt x="6170930" y="2711450"/>
                  </a:cubicBezTo>
                  <a:cubicBezTo>
                    <a:pt x="6196330" y="2811780"/>
                    <a:pt x="6347460" y="2899410"/>
                    <a:pt x="6355080" y="3011170"/>
                  </a:cubicBezTo>
                  <a:cubicBezTo>
                    <a:pt x="6362700" y="3119120"/>
                    <a:pt x="6228080" y="3229610"/>
                    <a:pt x="6220460" y="3337560"/>
                  </a:cubicBezTo>
                  <a:cubicBezTo>
                    <a:pt x="6211570" y="3449320"/>
                    <a:pt x="6327140" y="3580130"/>
                    <a:pt x="6301740" y="3680460"/>
                  </a:cubicBezTo>
                  <a:cubicBezTo>
                    <a:pt x="6272530" y="3793490"/>
                    <a:pt x="6108700" y="3845560"/>
                    <a:pt x="6057900" y="3930650"/>
                  </a:cubicBezTo>
                  <a:cubicBezTo>
                    <a:pt x="5995670" y="4033520"/>
                    <a:pt x="5999480" y="4208780"/>
                    <a:pt x="5904230" y="4245610"/>
                  </a:cubicBezTo>
                  <a:cubicBezTo>
                    <a:pt x="5812790" y="4281170"/>
                    <a:pt x="5708650" y="4154170"/>
                    <a:pt x="5588000" y="4104640"/>
                  </a:cubicBezTo>
                  <a:cubicBezTo>
                    <a:pt x="5708650" y="4154170"/>
                    <a:pt x="5820410" y="4263390"/>
                    <a:pt x="5859780" y="4353560"/>
                  </a:cubicBezTo>
                  <a:cubicBezTo>
                    <a:pt x="5900420" y="4446270"/>
                    <a:pt x="5774690" y="4566920"/>
                    <a:pt x="5745480" y="4683760"/>
                  </a:cubicBezTo>
                  <a:cubicBezTo>
                    <a:pt x="5721350" y="4780280"/>
                    <a:pt x="5801360" y="4932680"/>
                    <a:pt x="5741670" y="5033010"/>
                  </a:cubicBezTo>
                  <a:cubicBezTo>
                    <a:pt x="5688330" y="5123180"/>
                    <a:pt x="5514340" y="5133340"/>
                    <a:pt x="5441950" y="5218430"/>
                  </a:cubicBezTo>
                  <a:cubicBezTo>
                    <a:pt x="5372100" y="5300980"/>
                    <a:pt x="5388610" y="5473700"/>
                    <a:pt x="5307330" y="5543550"/>
                  </a:cubicBezTo>
                  <a:cubicBezTo>
                    <a:pt x="5222240" y="5615940"/>
                    <a:pt x="5054600" y="5571490"/>
                    <a:pt x="4965700" y="5624830"/>
                  </a:cubicBezTo>
                  <a:cubicBezTo>
                    <a:pt x="4865370" y="5684520"/>
                    <a:pt x="4813300" y="5852160"/>
                    <a:pt x="4716780" y="5876290"/>
                  </a:cubicBezTo>
                  <a:cubicBezTo>
                    <a:pt x="4599940" y="5905500"/>
                    <a:pt x="4500880" y="5777230"/>
                    <a:pt x="4408170" y="5735320"/>
                  </a:cubicBezTo>
                  <a:cubicBezTo>
                    <a:pt x="4319270" y="5695950"/>
                    <a:pt x="4155440" y="5708650"/>
                    <a:pt x="4105910" y="5586730"/>
                  </a:cubicBezTo>
                  <a:cubicBezTo>
                    <a:pt x="4155440" y="5707380"/>
                    <a:pt x="4156710" y="5763260"/>
                    <a:pt x="4121150" y="5853430"/>
                  </a:cubicBezTo>
                  <a:cubicBezTo>
                    <a:pt x="4084320" y="5948680"/>
                    <a:pt x="4104640" y="6108700"/>
                    <a:pt x="4001770" y="6170930"/>
                  </a:cubicBezTo>
                  <a:cubicBezTo>
                    <a:pt x="3916680" y="6221730"/>
                    <a:pt x="3761740" y="6139180"/>
                    <a:pt x="3648710" y="6168390"/>
                  </a:cubicBezTo>
                  <a:cubicBezTo>
                    <a:pt x="3548380" y="6193790"/>
                    <a:pt x="3460750" y="6344920"/>
                    <a:pt x="3348990" y="6352540"/>
                  </a:cubicBezTo>
                  <a:cubicBezTo>
                    <a:pt x="3241040" y="6360160"/>
                    <a:pt x="3130550" y="6225540"/>
                    <a:pt x="3023870" y="6217920"/>
                  </a:cubicBezTo>
                  <a:cubicBezTo>
                    <a:pt x="2912110" y="6209030"/>
                    <a:pt x="2781300" y="6324600"/>
                    <a:pt x="2680970" y="6299200"/>
                  </a:cubicBezTo>
                  <a:cubicBezTo>
                    <a:pt x="2567940" y="6269990"/>
                    <a:pt x="2515870" y="6106160"/>
                    <a:pt x="2430780" y="6055360"/>
                  </a:cubicBezTo>
                  <a:cubicBezTo>
                    <a:pt x="2327910" y="5993130"/>
                    <a:pt x="2152650" y="5996940"/>
                    <a:pt x="2115820" y="5901690"/>
                  </a:cubicBezTo>
                  <a:cubicBezTo>
                    <a:pt x="2080260" y="5810250"/>
                    <a:pt x="2207260" y="5706110"/>
                    <a:pt x="2256790" y="5585460"/>
                  </a:cubicBezTo>
                  <a:cubicBezTo>
                    <a:pt x="2207260" y="5706110"/>
                    <a:pt x="2098040" y="5817870"/>
                    <a:pt x="2007870" y="5857240"/>
                  </a:cubicBezTo>
                  <a:cubicBezTo>
                    <a:pt x="1915160" y="5897880"/>
                    <a:pt x="1794510" y="5772150"/>
                    <a:pt x="1676400" y="5742940"/>
                  </a:cubicBezTo>
                  <a:cubicBezTo>
                    <a:pt x="1579880" y="5718810"/>
                    <a:pt x="1427480" y="5798820"/>
                    <a:pt x="1327150" y="5739130"/>
                  </a:cubicBezTo>
                  <a:cubicBezTo>
                    <a:pt x="1236980" y="5685790"/>
                    <a:pt x="1226820" y="5511800"/>
                    <a:pt x="1141730" y="5439410"/>
                  </a:cubicBezTo>
                  <a:cubicBezTo>
                    <a:pt x="1059180" y="5369560"/>
                    <a:pt x="886460" y="5386070"/>
                    <a:pt x="816610" y="5304790"/>
                  </a:cubicBezTo>
                  <a:cubicBezTo>
                    <a:pt x="744220" y="5219700"/>
                    <a:pt x="788670" y="5052060"/>
                    <a:pt x="735330" y="4963160"/>
                  </a:cubicBezTo>
                  <a:cubicBezTo>
                    <a:pt x="675640" y="4862830"/>
                    <a:pt x="508000" y="4810760"/>
                    <a:pt x="483870" y="4714240"/>
                  </a:cubicBezTo>
                  <a:cubicBezTo>
                    <a:pt x="454660" y="4597400"/>
                    <a:pt x="582930" y="4498340"/>
                    <a:pt x="624840" y="4405630"/>
                  </a:cubicBezTo>
                  <a:cubicBezTo>
                    <a:pt x="664210" y="4316730"/>
                    <a:pt x="652780" y="4152900"/>
                    <a:pt x="773430" y="4103370"/>
                  </a:cubicBezTo>
                  <a:cubicBezTo>
                    <a:pt x="652780" y="4152900"/>
                    <a:pt x="596900" y="4154170"/>
                    <a:pt x="506730" y="4118610"/>
                  </a:cubicBezTo>
                  <a:cubicBezTo>
                    <a:pt x="411480" y="4081780"/>
                    <a:pt x="251460" y="4102100"/>
                    <a:pt x="189230" y="3999230"/>
                  </a:cubicBezTo>
                  <a:cubicBezTo>
                    <a:pt x="137160" y="3914140"/>
                    <a:pt x="220980" y="3759200"/>
                    <a:pt x="191770" y="3646170"/>
                  </a:cubicBezTo>
                  <a:cubicBezTo>
                    <a:pt x="165100" y="3545840"/>
                    <a:pt x="15240" y="3458210"/>
                    <a:pt x="7620" y="3346450"/>
                  </a:cubicBezTo>
                  <a:cubicBezTo>
                    <a:pt x="0" y="3238500"/>
                    <a:pt x="133350" y="3128010"/>
                    <a:pt x="142240" y="3021330"/>
                  </a:cubicBezTo>
                  <a:cubicBezTo>
                    <a:pt x="151130" y="2909570"/>
                    <a:pt x="35560" y="2778760"/>
                    <a:pt x="60960" y="2678430"/>
                  </a:cubicBezTo>
                  <a:cubicBezTo>
                    <a:pt x="90170" y="2565400"/>
                    <a:pt x="254000" y="2513330"/>
                    <a:pt x="304800" y="2428240"/>
                  </a:cubicBezTo>
                  <a:cubicBezTo>
                    <a:pt x="367030" y="2325370"/>
                    <a:pt x="363220" y="2150110"/>
                    <a:pt x="458470" y="2113280"/>
                  </a:cubicBezTo>
                  <a:cubicBezTo>
                    <a:pt x="549910" y="2077720"/>
                    <a:pt x="654050" y="2204720"/>
                    <a:pt x="774700" y="2254250"/>
                  </a:cubicBezTo>
                  <a:cubicBezTo>
                    <a:pt x="654050" y="2204720"/>
                    <a:pt x="542290" y="2095500"/>
                    <a:pt x="502920" y="2005330"/>
                  </a:cubicBezTo>
                  <a:cubicBezTo>
                    <a:pt x="462280" y="1912620"/>
                    <a:pt x="588010" y="1791970"/>
                    <a:pt x="617220" y="1673860"/>
                  </a:cubicBezTo>
                  <a:cubicBezTo>
                    <a:pt x="641350" y="1577340"/>
                    <a:pt x="561340" y="1424940"/>
                    <a:pt x="621030" y="1324610"/>
                  </a:cubicBezTo>
                  <a:cubicBezTo>
                    <a:pt x="673100" y="1238250"/>
                    <a:pt x="847090" y="1226820"/>
                    <a:pt x="920750" y="1141730"/>
                  </a:cubicBezTo>
                  <a:cubicBezTo>
                    <a:pt x="990600" y="1059180"/>
                    <a:pt x="974090" y="886460"/>
                    <a:pt x="1055370" y="816610"/>
                  </a:cubicBezTo>
                  <a:cubicBezTo>
                    <a:pt x="1140460" y="744220"/>
                    <a:pt x="1308100" y="788670"/>
                    <a:pt x="1397000" y="735330"/>
                  </a:cubicBezTo>
                  <a:cubicBezTo>
                    <a:pt x="1497330" y="675640"/>
                    <a:pt x="1548130" y="508000"/>
                    <a:pt x="1645920" y="483870"/>
                  </a:cubicBezTo>
                  <a:cubicBezTo>
                    <a:pt x="1762760" y="454660"/>
                    <a:pt x="1861820" y="582930"/>
                    <a:pt x="1954530" y="624840"/>
                  </a:cubicBezTo>
                  <a:cubicBezTo>
                    <a:pt x="2043430" y="664210"/>
                    <a:pt x="2207260" y="652780"/>
                    <a:pt x="2256790" y="773430"/>
                  </a:cubicBezTo>
                  <a:cubicBezTo>
                    <a:pt x="2207260" y="652780"/>
                    <a:pt x="2205990" y="596900"/>
                    <a:pt x="2241550" y="506730"/>
                  </a:cubicBezTo>
                  <a:cubicBezTo>
                    <a:pt x="2278380" y="411480"/>
                    <a:pt x="2258060" y="251460"/>
                    <a:pt x="2360930" y="189230"/>
                  </a:cubicBezTo>
                  <a:cubicBezTo>
                    <a:pt x="2446020" y="137160"/>
                    <a:pt x="2600960" y="220980"/>
                    <a:pt x="2713990" y="191770"/>
                  </a:cubicBezTo>
                  <a:cubicBezTo>
                    <a:pt x="2814320" y="165100"/>
                    <a:pt x="2901950" y="15240"/>
                    <a:pt x="3013710" y="7620"/>
                  </a:cubicBezTo>
                  <a:cubicBezTo>
                    <a:pt x="3121660" y="0"/>
                    <a:pt x="3232150" y="133350"/>
                    <a:pt x="3340100" y="142240"/>
                  </a:cubicBezTo>
                  <a:cubicBezTo>
                    <a:pt x="3451860" y="151130"/>
                    <a:pt x="3582670" y="35560"/>
                    <a:pt x="3683000" y="60960"/>
                  </a:cubicBezTo>
                  <a:cubicBezTo>
                    <a:pt x="3796030" y="90170"/>
                    <a:pt x="3848100" y="254000"/>
                    <a:pt x="3933190" y="304800"/>
                  </a:cubicBezTo>
                  <a:cubicBezTo>
                    <a:pt x="4036060" y="367030"/>
                    <a:pt x="4211320" y="363220"/>
                    <a:pt x="4248150" y="458470"/>
                  </a:cubicBezTo>
                  <a:cubicBezTo>
                    <a:pt x="4283710" y="549910"/>
                    <a:pt x="4156710" y="654050"/>
                    <a:pt x="4107180" y="774700"/>
                  </a:cubicBezTo>
                  <a:cubicBezTo>
                    <a:pt x="4156710" y="651510"/>
                    <a:pt x="4265930" y="539750"/>
                    <a:pt x="4356100" y="500380"/>
                  </a:cubicBezTo>
                  <a:close/>
                </a:path>
              </a:pathLst>
            </a:custGeom>
            <a:blipFill>
              <a:blip r:embed="rId8"/>
              <a:stretch>
                <a:fillRect t="-20" b="-20"/>
              </a:stretch>
            </a:blipFill>
          </p:spPr>
        </p:sp>
      </p:grpSp>
      <p:sp>
        <p:nvSpPr>
          <p:cNvPr id="15" name="Freeform 15"/>
          <p:cNvSpPr/>
          <p:nvPr/>
        </p:nvSpPr>
        <p:spPr>
          <a:xfrm rot="761271">
            <a:off x="12032196" y="196754"/>
            <a:ext cx="7315200" cy="1529097"/>
          </a:xfrm>
          <a:custGeom>
            <a:avLst/>
            <a:gdLst/>
            <a:ahLst/>
            <a:cxnLst/>
            <a:rect l="l" t="t" r="r" b="b"/>
            <a:pathLst>
              <a:path w="7315200" h="1529097">
                <a:moveTo>
                  <a:pt x="0" y="0"/>
                </a:moveTo>
                <a:lnTo>
                  <a:pt x="7315200" y="0"/>
                </a:lnTo>
                <a:lnTo>
                  <a:pt x="7315200" y="1529097"/>
                </a:lnTo>
                <a:lnTo>
                  <a:pt x="0" y="15290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0" y="7505176"/>
            <a:ext cx="4564186" cy="2663825"/>
          </a:xfrm>
          <a:custGeom>
            <a:avLst/>
            <a:gdLst/>
            <a:ahLst/>
            <a:cxnLst/>
            <a:rect l="l" t="t" r="r" b="b"/>
            <a:pathLst>
              <a:path w="4564186" h="2663825">
                <a:moveTo>
                  <a:pt x="0" y="0"/>
                </a:moveTo>
                <a:lnTo>
                  <a:pt x="4564186" y="0"/>
                </a:lnTo>
                <a:lnTo>
                  <a:pt x="4564186" y="2663825"/>
                </a:lnTo>
                <a:lnTo>
                  <a:pt x="0" y="26638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Freeform 17"/>
          <p:cNvSpPr/>
          <p:nvPr/>
        </p:nvSpPr>
        <p:spPr>
          <a:xfrm>
            <a:off x="249066" y="6135914"/>
            <a:ext cx="2607968" cy="3173412"/>
          </a:xfrm>
          <a:custGeom>
            <a:avLst/>
            <a:gdLst/>
            <a:ahLst/>
            <a:cxnLst/>
            <a:rect l="l" t="t" r="r" b="b"/>
            <a:pathLst>
              <a:path w="2607968" h="3173412">
                <a:moveTo>
                  <a:pt x="0" y="0"/>
                </a:moveTo>
                <a:lnTo>
                  <a:pt x="2607968" y="0"/>
                </a:lnTo>
                <a:lnTo>
                  <a:pt x="2607968" y="3173413"/>
                </a:lnTo>
                <a:lnTo>
                  <a:pt x="0" y="317341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a:off x="13860426" y="7934960"/>
            <a:ext cx="2240733" cy="2057400"/>
          </a:xfrm>
          <a:custGeom>
            <a:avLst/>
            <a:gdLst/>
            <a:ahLst/>
            <a:cxnLst/>
            <a:rect l="l" t="t" r="r" b="b"/>
            <a:pathLst>
              <a:path w="2240733" h="2057400">
                <a:moveTo>
                  <a:pt x="0" y="0"/>
                </a:moveTo>
                <a:lnTo>
                  <a:pt x="2240732" y="0"/>
                </a:lnTo>
                <a:lnTo>
                  <a:pt x="2240732" y="2057400"/>
                </a:lnTo>
                <a:lnTo>
                  <a:pt x="0" y="20574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Freeform 19"/>
          <p:cNvSpPr/>
          <p:nvPr/>
        </p:nvSpPr>
        <p:spPr>
          <a:xfrm>
            <a:off x="15689796" y="7272532"/>
            <a:ext cx="1912656" cy="2522688"/>
          </a:xfrm>
          <a:custGeom>
            <a:avLst/>
            <a:gdLst/>
            <a:ahLst/>
            <a:cxnLst/>
            <a:rect l="l" t="t" r="r" b="b"/>
            <a:pathLst>
              <a:path w="1912656" h="2522688">
                <a:moveTo>
                  <a:pt x="0" y="0"/>
                </a:moveTo>
                <a:lnTo>
                  <a:pt x="1912656" y="0"/>
                </a:lnTo>
                <a:lnTo>
                  <a:pt x="1912656" y="2522688"/>
                </a:lnTo>
                <a:lnTo>
                  <a:pt x="0" y="252268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0" name="TextBox 20"/>
          <p:cNvSpPr txBox="1"/>
          <p:nvPr/>
        </p:nvSpPr>
        <p:spPr>
          <a:xfrm>
            <a:off x="4139998" y="1450212"/>
            <a:ext cx="10008005" cy="608965"/>
          </a:xfrm>
          <a:prstGeom prst="rect">
            <a:avLst/>
          </a:prstGeom>
        </p:spPr>
        <p:txBody>
          <a:bodyPr lIns="0" tIns="0" rIns="0" bIns="0" rtlCol="0" anchor="t">
            <a:spAutoFit/>
          </a:bodyPr>
          <a:lstStyle/>
          <a:p>
            <a:pPr marL="0" lvl="0" indent="0" algn="ctr">
              <a:lnSpc>
                <a:spcPts val="4940"/>
              </a:lnSpc>
            </a:pPr>
            <a:r>
              <a:rPr lang="en-US" sz="3800">
                <a:solidFill>
                  <a:srgbClr val="4C4331"/>
                </a:solidFill>
                <a:latin typeface="Balsamiq Sans"/>
                <a:ea typeface="Balsamiq Sans"/>
                <a:cs typeface="Balsamiq Sans"/>
                <a:sym typeface="Balsamiq Sans"/>
              </a:rPr>
              <a:t>Guess the word : 6 letters</a:t>
            </a:r>
          </a:p>
        </p:txBody>
      </p:sp>
      <p:sp>
        <p:nvSpPr>
          <p:cNvPr id="21" name="TextBox 21"/>
          <p:cNvSpPr txBox="1"/>
          <p:nvPr/>
        </p:nvSpPr>
        <p:spPr>
          <a:xfrm>
            <a:off x="9874841" y="4489450"/>
            <a:ext cx="6226318" cy="654050"/>
          </a:xfrm>
          <a:prstGeom prst="rect">
            <a:avLst/>
          </a:prstGeom>
        </p:spPr>
        <p:txBody>
          <a:bodyPr lIns="0" tIns="0" rIns="0" bIns="0" rtlCol="0" anchor="t">
            <a:spAutoFit/>
          </a:bodyPr>
          <a:lstStyle/>
          <a:p>
            <a:pPr marL="0" lvl="0" indent="0" algn="ctr">
              <a:lnSpc>
                <a:spcPts val="5199"/>
              </a:lnSpc>
            </a:pPr>
            <a:endParaRPr/>
          </a:p>
        </p:txBody>
      </p:sp>
      <p:sp>
        <p:nvSpPr>
          <p:cNvPr id="22" name="TextBox 22"/>
          <p:cNvSpPr txBox="1"/>
          <p:nvPr/>
        </p:nvSpPr>
        <p:spPr>
          <a:xfrm>
            <a:off x="9831145" y="4387532"/>
            <a:ext cx="6135071" cy="848360"/>
          </a:xfrm>
          <a:prstGeom prst="rect">
            <a:avLst/>
          </a:prstGeom>
        </p:spPr>
        <p:txBody>
          <a:bodyPr lIns="0" tIns="0" rIns="0" bIns="0" rtlCol="0" anchor="t">
            <a:spAutoFit/>
          </a:bodyPr>
          <a:lstStyle/>
          <a:p>
            <a:pPr marL="0" lvl="0" indent="0" algn="ctr">
              <a:lnSpc>
                <a:spcPts val="6759"/>
              </a:lnSpc>
            </a:pPr>
            <a:r>
              <a:rPr lang="en-US" sz="5199" b="1" u="sng">
                <a:solidFill>
                  <a:srgbClr val="892F2C"/>
                </a:solidFill>
                <a:latin typeface="Balsamiq Sans Bold"/>
                <a:ea typeface="Balsamiq Sans Bold"/>
                <a:cs typeface="Balsamiq Sans Bold"/>
                <a:sym typeface="Balsamiq Sans Bold"/>
              </a:rPr>
              <a:t>Mammal </a:t>
            </a:r>
            <a:r>
              <a:rPr lang="en-US" sz="5199" b="1">
                <a:solidFill>
                  <a:srgbClr val="892F2C"/>
                </a:solidFill>
                <a:latin typeface="Balsamiq Sans Bold"/>
                <a:ea typeface="Balsamiq Sans Bold"/>
                <a:cs typeface="Balsamiq Sans Bold"/>
                <a:sym typeface="Balsamiq Sans Bold"/>
              </a:rPr>
              <a:t>(n)</a:t>
            </a:r>
          </a:p>
        </p:txBody>
      </p:sp>
      <p:sp>
        <p:nvSpPr>
          <p:cNvPr id="23" name="TextBox 23"/>
          <p:cNvSpPr txBox="1"/>
          <p:nvPr/>
        </p:nvSpPr>
        <p:spPr>
          <a:xfrm>
            <a:off x="9651971" y="5481864"/>
            <a:ext cx="5940578" cy="654050"/>
          </a:xfrm>
          <a:prstGeom prst="rect">
            <a:avLst/>
          </a:prstGeom>
        </p:spPr>
        <p:txBody>
          <a:bodyPr lIns="0" tIns="0" rIns="0" bIns="0" rtlCol="0" anchor="t">
            <a:spAutoFit/>
          </a:bodyPr>
          <a:lstStyle/>
          <a:p>
            <a:pPr algn="ctr">
              <a:lnSpc>
                <a:spcPts val="5199"/>
              </a:lnSpc>
              <a:spcBef>
                <a:spcPct val="0"/>
              </a:spcBef>
            </a:pPr>
            <a:r>
              <a:rPr lang="en-US" sz="3999" b="1">
                <a:solidFill>
                  <a:srgbClr val="000000"/>
                </a:solidFill>
                <a:latin typeface="Balsamiq Sans Bold"/>
                <a:ea typeface="Balsamiq Sans Bold"/>
                <a:cs typeface="Balsamiq Sans Bold"/>
                <a:sym typeface="Balsamiq Sans Bold"/>
              </a:rPr>
              <a:t>/ˈmæml/</a:t>
            </a:r>
          </a:p>
        </p:txBody>
      </p:sp>
      <p:sp>
        <p:nvSpPr>
          <p:cNvPr id="24" name="TextBox 24"/>
          <p:cNvSpPr txBox="1"/>
          <p:nvPr/>
        </p:nvSpPr>
        <p:spPr>
          <a:xfrm>
            <a:off x="9278305" y="6340475"/>
            <a:ext cx="6687910" cy="1365885"/>
          </a:xfrm>
          <a:prstGeom prst="rect">
            <a:avLst/>
          </a:prstGeom>
        </p:spPr>
        <p:txBody>
          <a:bodyPr lIns="0" tIns="0" rIns="0" bIns="0" rtlCol="0" anchor="t">
            <a:spAutoFit/>
          </a:bodyPr>
          <a:lstStyle/>
          <a:p>
            <a:pPr algn="ctr">
              <a:lnSpc>
                <a:spcPts val="5460"/>
              </a:lnSpc>
              <a:spcBef>
                <a:spcPct val="0"/>
              </a:spcBef>
            </a:pPr>
            <a:r>
              <a:rPr lang="en-US" sz="4200" dirty="0">
                <a:solidFill>
                  <a:srgbClr val="4C4331"/>
                </a:solidFill>
                <a:latin typeface="Balsamiq Sans"/>
                <a:ea typeface="Balsamiq Sans"/>
                <a:cs typeface="Balsamiq Sans"/>
                <a:sym typeface="Balsamiq Sans"/>
              </a:rPr>
              <a:t>“</a:t>
            </a:r>
            <a:r>
              <a:rPr lang="en-US" sz="4200" dirty="0" err="1">
                <a:solidFill>
                  <a:srgbClr val="4C4331"/>
                </a:solidFill>
                <a:latin typeface="Balsamiq Sans"/>
                <a:ea typeface="Balsamiq Sans"/>
                <a:cs typeface="Balsamiq Sans"/>
                <a:sym typeface="Balsamiq Sans"/>
              </a:rPr>
              <a:t>Ex:Cows</a:t>
            </a:r>
            <a:r>
              <a:rPr lang="en-US" sz="4200" dirty="0">
                <a:solidFill>
                  <a:srgbClr val="4C4331"/>
                </a:solidFill>
                <a:latin typeface="Balsamiq Sans"/>
                <a:ea typeface="Balsamiq Sans"/>
                <a:cs typeface="Balsamiq Sans"/>
                <a:sym typeface="Balsamiq Sans"/>
              </a:rPr>
              <a:t>, humans and whales are all </a:t>
            </a:r>
            <a:r>
              <a:rPr lang="en-US" sz="4200" b="1" dirty="0">
                <a:solidFill>
                  <a:srgbClr val="4C4331"/>
                </a:solidFill>
                <a:latin typeface="Balsamiq Sans Bold"/>
                <a:ea typeface="Balsamiq Sans Bold"/>
                <a:cs typeface="Balsamiq Sans Bold"/>
                <a:sym typeface="Balsamiq Sans Bold"/>
              </a:rPr>
              <a:t>mammals</a:t>
            </a:r>
            <a:r>
              <a:rPr lang="en-US" sz="4200" dirty="0">
                <a:solidFill>
                  <a:srgbClr val="4C4331"/>
                </a:solidFill>
                <a:latin typeface="Balsamiq Sans"/>
                <a:ea typeface="Balsamiq Sans"/>
                <a:cs typeface="Balsamiq Sans"/>
                <a:sym typeface="Balsamiq Sans"/>
              </a:rPr>
              <a:t>.”</a:t>
            </a:r>
          </a:p>
        </p:txBody>
      </p:sp>
      <p:pic>
        <p:nvPicPr>
          <p:cNvPr id="25" name="MAMMAL Đinh nghia trong Tu đien tieng Anh Cambridg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874840" y="4320206"/>
            <a:ext cx="983011" cy="983011"/>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 fill="hold"/>
                                        <p:tgtEl>
                                          <p:spTgt spid="25"/>
                                        </p:tgtEl>
                                      </p:cBhvr>
                                    </p:cmd>
                                  </p:childTnLst>
                                </p:cTn>
                              </p:par>
                            </p:childTnLst>
                          </p:cTn>
                        </p:par>
                      </p:childTnLst>
                    </p:cTn>
                  </p:par>
                </p:childTnLst>
              </p:cTn>
              <p:nextCondLst>
                <p:cond evt="onClick" delay="0">
                  <p:tgtEl>
                    <p:spTgt spid="25"/>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aphicFrame>
        <p:nvGraphicFramePr>
          <p:cNvPr id="7" name="Table 7"/>
          <p:cNvGraphicFramePr>
            <a:graphicFrameLocks noGrp="1"/>
          </p:cNvGraphicFramePr>
          <p:nvPr>
            <p:extLst>
              <p:ext uri="{D42A27DB-BD31-4B8C-83A1-F6EECF244321}">
                <p14:modId xmlns:p14="http://schemas.microsoft.com/office/powerpoint/2010/main" val="3114993381"/>
              </p:ext>
            </p:extLst>
          </p:nvPr>
        </p:nvGraphicFramePr>
        <p:xfrm>
          <a:off x="0" y="0"/>
          <a:ext cx="18288000" cy="10348724"/>
        </p:xfrm>
        <a:graphic>
          <a:graphicData uri="http://schemas.openxmlformats.org/drawingml/2006/table">
            <a:tbl>
              <a:tblPr/>
              <a:tblGrid>
                <a:gridCol w="2957737">
                  <a:extLst>
                    <a:ext uri="{9D8B030D-6E8A-4147-A177-3AD203B41FA5}">
                      <a16:colId xmlns:a16="http://schemas.microsoft.com/office/drawing/2014/main" val="20000"/>
                    </a:ext>
                  </a:extLst>
                </a:gridCol>
                <a:gridCol w="3734232">
                  <a:extLst>
                    <a:ext uri="{9D8B030D-6E8A-4147-A177-3AD203B41FA5}">
                      <a16:colId xmlns:a16="http://schemas.microsoft.com/office/drawing/2014/main" val="20001"/>
                    </a:ext>
                  </a:extLst>
                </a:gridCol>
                <a:gridCol w="7485279">
                  <a:extLst>
                    <a:ext uri="{9D8B030D-6E8A-4147-A177-3AD203B41FA5}">
                      <a16:colId xmlns:a16="http://schemas.microsoft.com/office/drawing/2014/main" val="20002"/>
                    </a:ext>
                  </a:extLst>
                </a:gridCol>
                <a:gridCol w="4110752">
                  <a:extLst>
                    <a:ext uri="{9D8B030D-6E8A-4147-A177-3AD203B41FA5}">
                      <a16:colId xmlns:a16="http://schemas.microsoft.com/office/drawing/2014/main" val="20003"/>
                    </a:ext>
                  </a:extLst>
                </a:gridCol>
              </a:tblGrid>
              <a:tr h="1363798">
                <a:tc>
                  <a:txBody>
                    <a:bodyPr/>
                    <a:lstStyle/>
                    <a:p>
                      <a:pPr algn="ctr">
                        <a:lnSpc>
                          <a:spcPts val="4060"/>
                        </a:lnSpc>
                        <a:defRPr/>
                      </a:pPr>
                      <a:r>
                        <a:rPr lang="en-US" sz="2900" b="1" dirty="0">
                          <a:solidFill>
                            <a:schemeClr val="tx1"/>
                          </a:solidFill>
                          <a:latin typeface="Clear Sans Bold"/>
                          <a:ea typeface="Clear Sans Bold"/>
                          <a:cs typeface="Clear Sans Bold"/>
                          <a:sym typeface="Clear Sans Bold"/>
                        </a:rPr>
                        <a:t>FORM</a:t>
                      </a:r>
                      <a:endParaRPr lang="en-US" sz="1100" dirty="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FD04D"/>
                    </a:solidFill>
                  </a:tcPr>
                </a:tc>
                <a:tc>
                  <a:txBody>
                    <a:bodyPr/>
                    <a:lstStyle/>
                    <a:p>
                      <a:pPr algn="ctr">
                        <a:lnSpc>
                          <a:spcPts val="4200"/>
                        </a:lnSpc>
                        <a:defRPr/>
                      </a:pPr>
                      <a:r>
                        <a:rPr lang="en-US" sz="3000" b="1">
                          <a:solidFill>
                            <a:schemeClr val="tx1"/>
                          </a:solidFill>
                          <a:latin typeface="Clear Sans Bold"/>
                          <a:ea typeface="Clear Sans Bold"/>
                          <a:cs typeface="Clear Sans Bold"/>
                          <a:sym typeface="Clear Sans Bold"/>
                        </a:rPr>
                        <a:t>PRONUNCIATION</a:t>
                      </a:r>
                      <a:endParaRPr lang="en-US" sz="110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FD04D"/>
                    </a:solidFill>
                  </a:tcPr>
                </a:tc>
                <a:tc>
                  <a:txBody>
                    <a:bodyPr/>
                    <a:lstStyle/>
                    <a:p>
                      <a:pPr algn="ctr">
                        <a:lnSpc>
                          <a:spcPts val="4199"/>
                        </a:lnSpc>
                        <a:defRPr/>
                      </a:pPr>
                      <a:r>
                        <a:rPr lang="en-US" sz="2999" b="1">
                          <a:solidFill>
                            <a:schemeClr val="tx1"/>
                          </a:solidFill>
                          <a:latin typeface="Clear Sans Bold"/>
                          <a:ea typeface="Clear Sans Bold"/>
                          <a:cs typeface="Clear Sans Bold"/>
                          <a:sym typeface="Clear Sans Bold"/>
                        </a:rPr>
                        <a:t>MEANING</a:t>
                      </a:r>
                      <a:endParaRPr lang="en-US" sz="110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FD04D"/>
                    </a:solidFill>
                  </a:tcPr>
                </a:tc>
                <a:tc>
                  <a:txBody>
                    <a:bodyPr/>
                    <a:lstStyle/>
                    <a:p>
                      <a:pPr algn="ctr">
                        <a:lnSpc>
                          <a:spcPts val="4059"/>
                        </a:lnSpc>
                        <a:defRPr/>
                      </a:pPr>
                      <a:r>
                        <a:rPr lang="en-US" sz="2899" b="1">
                          <a:solidFill>
                            <a:schemeClr val="tx1"/>
                          </a:solidFill>
                          <a:latin typeface="Clear Sans Bold"/>
                          <a:ea typeface="Clear Sans Bold"/>
                          <a:cs typeface="Clear Sans Bold"/>
                          <a:sym typeface="Clear Sans Bold"/>
                        </a:rPr>
                        <a:t>VIETNAMESE</a:t>
                      </a:r>
                      <a:endParaRPr lang="en-US" sz="110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FD04D"/>
                    </a:solidFill>
                  </a:tcPr>
                </a:tc>
                <a:extLst>
                  <a:ext uri="{0D108BD9-81ED-4DB2-BD59-A6C34878D82A}">
                    <a16:rowId xmlns:a16="http://schemas.microsoft.com/office/drawing/2014/main" val="10000"/>
                  </a:ext>
                </a:extLst>
              </a:tr>
              <a:tr h="1481831">
                <a:tc>
                  <a:txBody>
                    <a:bodyPr/>
                    <a:lstStyle/>
                    <a:p>
                      <a:pPr algn="ctr">
                        <a:lnSpc>
                          <a:spcPts val="3919"/>
                        </a:lnSpc>
                        <a:defRPr/>
                      </a:pPr>
                      <a:r>
                        <a:rPr lang="en-US" sz="2799" b="1" dirty="0">
                          <a:solidFill>
                            <a:schemeClr val="tx1"/>
                          </a:solidFill>
                          <a:latin typeface="Clear Sans Bold"/>
                          <a:ea typeface="Clear Sans Bold"/>
                          <a:cs typeface="Clear Sans Bold"/>
                          <a:sym typeface="Clear Sans Bold"/>
                        </a:rPr>
                        <a:t>veterinarian</a:t>
                      </a:r>
                      <a:endParaRPr lang="en-US" sz="1100" dirty="0">
                        <a:solidFill>
                          <a:schemeClr val="tx1"/>
                        </a:solidFill>
                      </a:endParaRPr>
                    </a:p>
                    <a:p>
                      <a:pPr algn="ctr">
                        <a:lnSpc>
                          <a:spcPts val="3919"/>
                        </a:lnSpc>
                      </a:pPr>
                      <a:r>
                        <a:rPr lang="en-US" sz="2799" b="1" dirty="0">
                          <a:solidFill>
                            <a:schemeClr val="tx1"/>
                          </a:solidFill>
                          <a:latin typeface="Clear Sans Bold"/>
                          <a:ea typeface="Clear Sans Bold"/>
                          <a:cs typeface="Clear Sans Bold"/>
                          <a:sym typeface="Clear Sans Bold"/>
                        </a:rPr>
                        <a:t>(n)</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8F7E"/>
                    </a:solidFill>
                  </a:tcPr>
                </a:tc>
                <a:tc>
                  <a:txBody>
                    <a:bodyPr/>
                    <a:lstStyle/>
                    <a:p>
                      <a:pPr algn="ctr">
                        <a:lnSpc>
                          <a:spcPts val="3919"/>
                        </a:lnSpc>
                        <a:defRPr/>
                      </a:pPr>
                      <a:r>
                        <a:rPr lang="en-US" sz="2799" b="1">
                          <a:solidFill>
                            <a:schemeClr val="tx1"/>
                          </a:solidFill>
                          <a:latin typeface="Clear Sans Bold"/>
                          <a:ea typeface="Clear Sans Bold"/>
                          <a:cs typeface="Clear Sans Bold"/>
                          <a:sym typeface="Clear Sans Bold"/>
                        </a:rPr>
                        <a:t>/ˌvetərɪˈneəriən/</a:t>
                      </a:r>
                      <a:endParaRPr lang="en-US" sz="110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E8CE"/>
                    </a:solidFill>
                  </a:tcPr>
                </a:tc>
                <a:tc>
                  <a:txBody>
                    <a:bodyPr/>
                    <a:lstStyle/>
                    <a:p>
                      <a:pPr algn="ctr">
                        <a:lnSpc>
                          <a:spcPts val="3920"/>
                        </a:lnSpc>
                        <a:defRPr/>
                      </a:pPr>
                      <a:r>
                        <a:rPr lang="en-US" sz="2800" b="1" dirty="0">
                          <a:solidFill>
                            <a:schemeClr val="tx1"/>
                          </a:solidFill>
                          <a:latin typeface="Clear Sans Bold"/>
                          <a:ea typeface="Clear Sans Bold"/>
                          <a:cs typeface="Clear Sans Bold"/>
                          <a:sym typeface="Clear Sans Bold"/>
                        </a:rPr>
                        <a:t>a person trained in the medical treatment of animals</a:t>
                      </a:r>
                      <a:endParaRPr lang="en-US" sz="1100" dirty="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E8CE"/>
                    </a:solidFill>
                  </a:tcPr>
                </a:tc>
                <a:tc>
                  <a:txBody>
                    <a:bodyPr/>
                    <a:lstStyle/>
                    <a:p>
                      <a:pPr algn="ctr">
                        <a:lnSpc>
                          <a:spcPts val="3920"/>
                        </a:lnSpc>
                        <a:defRPr/>
                      </a:pPr>
                      <a:r>
                        <a:rPr lang="en-US" sz="2800" b="1">
                          <a:solidFill>
                            <a:schemeClr val="tx1"/>
                          </a:solidFill>
                          <a:latin typeface="Clear Sans Bold"/>
                          <a:ea typeface="Clear Sans Bold"/>
                          <a:cs typeface="Clear Sans Bold"/>
                          <a:sym typeface="Clear Sans Bold"/>
                        </a:rPr>
                        <a:t>Bác sĩ thú y</a:t>
                      </a:r>
                      <a:endParaRPr lang="en-US" sz="110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E8CE"/>
                    </a:solidFill>
                  </a:tcPr>
                </a:tc>
                <a:extLst>
                  <a:ext uri="{0D108BD9-81ED-4DB2-BD59-A6C34878D82A}">
                    <a16:rowId xmlns:a16="http://schemas.microsoft.com/office/drawing/2014/main" val="10001"/>
                  </a:ext>
                </a:extLst>
              </a:tr>
              <a:tr h="1481831">
                <a:tc>
                  <a:txBody>
                    <a:bodyPr/>
                    <a:lstStyle/>
                    <a:p>
                      <a:pPr algn="ctr">
                        <a:lnSpc>
                          <a:spcPts val="3919"/>
                        </a:lnSpc>
                        <a:defRPr/>
                      </a:pPr>
                      <a:r>
                        <a:rPr lang="en-US" sz="2799" b="1" dirty="0">
                          <a:solidFill>
                            <a:schemeClr val="tx1"/>
                          </a:solidFill>
                          <a:latin typeface="Clear Sans Bold"/>
                          <a:ea typeface="Clear Sans Bold"/>
                          <a:cs typeface="Clear Sans Bold"/>
                          <a:sym typeface="Clear Sans Bold"/>
                        </a:rPr>
                        <a:t>poacher (n)</a:t>
                      </a:r>
                      <a:endParaRPr lang="en-US" sz="1100" dirty="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8F7E"/>
                    </a:solidFill>
                  </a:tcPr>
                </a:tc>
                <a:tc>
                  <a:txBody>
                    <a:bodyPr/>
                    <a:lstStyle/>
                    <a:p>
                      <a:pPr algn="ctr">
                        <a:lnSpc>
                          <a:spcPts val="3919"/>
                        </a:lnSpc>
                        <a:defRPr/>
                      </a:pPr>
                      <a:r>
                        <a:rPr lang="en-US" sz="2799" b="1">
                          <a:solidFill>
                            <a:schemeClr val="tx1"/>
                          </a:solidFill>
                          <a:latin typeface="Clear Sans Bold"/>
                          <a:ea typeface="Clear Sans Bold"/>
                          <a:cs typeface="Clear Sans Bold"/>
                          <a:sym typeface="Clear Sans Bold"/>
                        </a:rPr>
                        <a:t>/ˈpəʊtʃə(r)/</a:t>
                      </a:r>
                      <a:endParaRPr lang="en-US" sz="110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E8CE"/>
                    </a:solidFill>
                  </a:tcPr>
                </a:tc>
                <a:tc>
                  <a:txBody>
                    <a:bodyPr/>
                    <a:lstStyle/>
                    <a:p>
                      <a:pPr algn="ctr">
                        <a:lnSpc>
                          <a:spcPts val="3920"/>
                        </a:lnSpc>
                        <a:defRPr/>
                      </a:pPr>
                      <a:r>
                        <a:rPr lang="en-US" sz="2800" b="1" dirty="0">
                          <a:solidFill>
                            <a:schemeClr val="tx1"/>
                          </a:solidFill>
                          <a:latin typeface="Clear Sans Bold"/>
                          <a:ea typeface="Clear Sans Bold"/>
                          <a:cs typeface="Clear Sans Bold"/>
                          <a:sym typeface="Clear Sans Bold"/>
                        </a:rPr>
                        <a:t>someone who catches and kills animals illegally</a:t>
                      </a:r>
                      <a:endParaRPr lang="en-US" sz="1100" dirty="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E8CE"/>
                    </a:solidFill>
                  </a:tcPr>
                </a:tc>
                <a:tc>
                  <a:txBody>
                    <a:bodyPr/>
                    <a:lstStyle/>
                    <a:p>
                      <a:pPr algn="ctr">
                        <a:lnSpc>
                          <a:spcPts val="3920"/>
                        </a:lnSpc>
                        <a:defRPr/>
                      </a:pPr>
                      <a:r>
                        <a:rPr lang="en-US" sz="2800" b="1">
                          <a:solidFill>
                            <a:schemeClr val="tx1"/>
                          </a:solidFill>
                          <a:latin typeface="Clear Sans Bold"/>
                          <a:ea typeface="Clear Sans Bold"/>
                          <a:cs typeface="Clear Sans Bold"/>
                          <a:sym typeface="Clear Sans Bold"/>
                        </a:rPr>
                        <a:t>Kẻ săn trộm</a:t>
                      </a:r>
                      <a:endParaRPr lang="en-US" sz="110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E8CE"/>
                    </a:solidFill>
                  </a:tcPr>
                </a:tc>
                <a:extLst>
                  <a:ext uri="{0D108BD9-81ED-4DB2-BD59-A6C34878D82A}">
                    <a16:rowId xmlns:a16="http://schemas.microsoft.com/office/drawing/2014/main" val="10002"/>
                  </a:ext>
                </a:extLst>
              </a:tr>
              <a:tr h="1978961">
                <a:tc>
                  <a:txBody>
                    <a:bodyPr/>
                    <a:lstStyle/>
                    <a:p>
                      <a:pPr algn="ctr">
                        <a:lnSpc>
                          <a:spcPts val="3919"/>
                        </a:lnSpc>
                        <a:defRPr/>
                      </a:pPr>
                      <a:r>
                        <a:rPr lang="en-US" sz="2799" b="1" dirty="0">
                          <a:solidFill>
                            <a:schemeClr val="tx1"/>
                          </a:solidFill>
                          <a:latin typeface="Clear Sans Bold"/>
                          <a:ea typeface="Clear Sans Bold"/>
                          <a:cs typeface="Clear Sans Bold"/>
                          <a:sym typeface="Clear Sans Bold"/>
                        </a:rPr>
                        <a:t>monitor(v)</a:t>
                      </a:r>
                      <a:endParaRPr lang="en-US" sz="1100" dirty="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8F7E"/>
                    </a:solidFill>
                  </a:tcPr>
                </a:tc>
                <a:tc>
                  <a:txBody>
                    <a:bodyPr/>
                    <a:lstStyle/>
                    <a:p>
                      <a:pPr algn="ctr">
                        <a:lnSpc>
                          <a:spcPts val="3920"/>
                        </a:lnSpc>
                        <a:defRPr/>
                      </a:pPr>
                      <a:r>
                        <a:rPr lang="en-US" sz="2800" b="1">
                          <a:solidFill>
                            <a:schemeClr val="tx1"/>
                          </a:solidFill>
                          <a:latin typeface="Clear Sans Bold"/>
                          <a:ea typeface="Clear Sans Bold"/>
                          <a:cs typeface="Clear Sans Bold"/>
                          <a:sym typeface="Clear Sans Bold"/>
                        </a:rPr>
                        <a:t>/ˈmɒnɪtə(r)/</a:t>
                      </a:r>
                      <a:endParaRPr lang="en-US" sz="110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E8CE"/>
                    </a:solidFill>
                  </a:tcPr>
                </a:tc>
                <a:tc>
                  <a:txBody>
                    <a:bodyPr/>
                    <a:lstStyle/>
                    <a:p>
                      <a:pPr algn="ctr">
                        <a:lnSpc>
                          <a:spcPts val="3920"/>
                        </a:lnSpc>
                        <a:defRPr/>
                      </a:pPr>
                      <a:r>
                        <a:rPr lang="en-US" sz="2800" b="1">
                          <a:solidFill>
                            <a:schemeClr val="tx1"/>
                          </a:solidFill>
                          <a:latin typeface="Clear Sans Bold"/>
                          <a:ea typeface="Clear Sans Bold"/>
                          <a:cs typeface="Clear Sans Bold"/>
                          <a:sym typeface="Clear Sans Bold"/>
                        </a:rPr>
                        <a:t> to watch and check something over a period of time in order to see how it develops</a:t>
                      </a:r>
                      <a:endParaRPr lang="en-US" sz="110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E8CE"/>
                    </a:solidFill>
                  </a:tcPr>
                </a:tc>
                <a:tc>
                  <a:txBody>
                    <a:bodyPr/>
                    <a:lstStyle/>
                    <a:p>
                      <a:pPr algn="ctr">
                        <a:lnSpc>
                          <a:spcPts val="3920"/>
                        </a:lnSpc>
                        <a:defRPr/>
                      </a:pPr>
                      <a:r>
                        <a:rPr lang="en-US" sz="2800" b="1">
                          <a:solidFill>
                            <a:schemeClr val="tx1"/>
                          </a:solidFill>
                          <a:latin typeface="Clear Sans Bold"/>
                          <a:ea typeface="Clear Sans Bold"/>
                          <a:cs typeface="Clear Sans Bold"/>
                          <a:sym typeface="Clear Sans Bold"/>
                        </a:rPr>
                        <a:t>Giám sát</a:t>
                      </a:r>
                      <a:endParaRPr lang="en-US" sz="110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E8CE"/>
                    </a:solidFill>
                  </a:tcPr>
                </a:tc>
                <a:extLst>
                  <a:ext uri="{0D108BD9-81ED-4DB2-BD59-A6C34878D82A}">
                    <a16:rowId xmlns:a16="http://schemas.microsoft.com/office/drawing/2014/main" val="10003"/>
                  </a:ext>
                </a:extLst>
              </a:tr>
              <a:tr h="1481831">
                <a:tc>
                  <a:txBody>
                    <a:bodyPr/>
                    <a:lstStyle/>
                    <a:p>
                      <a:pPr algn="ctr">
                        <a:lnSpc>
                          <a:spcPts val="3920"/>
                        </a:lnSpc>
                        <a:defRPr/>
                      </a:pPr>
                      <a:r>
                        <a:rPr lang="en-US" sz="2800" b="1" dirty="0">
                          <a:solidFill>
                            <a:schemeClr val="tx1"/>
                          </a:solidFill>
                          <a:latin typeface="Clear Sans Bold"/>
                          <a:ea typeface="Clear Sans Bold"/>
                          <a:cs typeface="Clear Sans Bold"/>
                          <a:sym typeface="Clear Sans Bold"/>
                        </a:rPr>
                        <a:t>threatened</a:t>
                      </a:r>
                      <a:endParaRPr lang="en-US" sz="1100" dirty="0">
                        <a:solidFill>
                          <a:schemeClr val="tx1"/>
                        </a:solidFill>
                      </a:endParaRPr>
                    </a:p>
                    <a:p>
                      <a:pPr algn="ctr">
                        <a:lnSpc>
                          <a:spcPts val="3920"/>
                        </a:lnSpc>
                      </a:pPr>
                      <a:r>
                        <a:rPr lang="en-US" sz="2800" b="1" dirty="0">
                          <a:solidFill>
                            <a:schemeClr val="tx1"/>
                          </a:solidFill>
                          <a:latin typeface="Clear Sans Bold"/>
                          <a:ea typeface="Clear Sans Bold"/>
                          <a:cs typeface="Clear Sans Bold"/>
                          <a:sym typeface="Clear Sans Bold"/>
                        </a:rPr>
                        <a:t>(</a:t>
                      </a:r>
                      <a:r>
                        <a:rPr lang="en-US" sz="2800" b="1" dirty="0" err="1">
                          <a:solidFill>
                            <a:schemeClr val="tx1"/>
                          </a:solidFill>
                          <a:latin typeface="Clear Sans Bold"/>
                          <a:ea typeface="Clear Sans Bold"/>
                          <a:cs typeface="Clear Sans Bold"/>
                          <a:sym typeface="Clear Sans Bold"/>
                        </a:rPr>
                        <a:t>adj</a:t>
                      </a:r>
                      <a:r>
                        <a:rPr lang="en-US" sz="2800" b="1" dirty="0">
                          <a:solidFill>
                            <a:schemeClr val="tx1"/>
                          </a:solidFill>
                          <a:latin typeface="Clear Sans Bold"/>
                          <a:ea typeface="Clear Sans Bold"/>
                          <a:cs typeface="Clear Sans Bold"/>
                          <a:sym typeface="Clear Sans Bold"/>
                        </a:rPr>
                        <a:t>)</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8F7E"/>
                    </a:solidFill>
                  </a:tcPr>
                </a:tc>
                <a:tc>
                  <a:txBody>
                    <a:bodyPr/>
                    <a:lstStyle/>
                    <a:p>
                      <a:pPr algn="ctr">
                        <a:lnSpc>
                          <a:spcPts val="3920"/>
                        </a:lnSpc>
                        <a:defRPr/>
                      </a:pPr>
                      <a:r>
                        <a:rPr lang="en-US" sz="2800" b="1">
                          <a:solidFill>
                            <a:schemeClr val="tx1"/>
                          </a:solidFill>
                          <a:latin typeface="Clear Sans Bold"/>
                          <a:ea typeface="Clear Sans Bold"/>
                          <a:cs typeface="Clear Sans Bold"/>
                          <a:sym typeface="Clear Sans Bold"/>
                        </a:rPr>
                        <a:t>/ˈθretnd/</a:t>
                      </a:r>
                      <a:endParaRPr lang="en-US" sz="110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E8CE"/>
                    </a:solidFill>
                  </a:tcPr>
                </a:tc>
                <a:tc>
                  <a:txBody>
                    <a:bodyPr/>
                    <a:lstStyle/>
                    <a:p>
                      <a:pPr algn="ctr">
                        <a:lnSpc>
                          <a:spcPts val="3919"/>
                        </a:lnSpc>
                        <a:defRPr/>
                      </a:pPr>
                      <a:r>
                        <a:rPr lang="en-US" sz="2799" b="1" dirty="0">
                          <a:solidFill>
                            <a:schemeClr val="tx1"/>
                          </a:solidFill>
                          <a:latin typeface="Clear Sans Bold"/>
                          <a:ea typeface="Clear Sans Bold"/>
                          <a:cs typeface="Clear Sans Bold"/>
                          <a:sym typeface="Clear Sans Bold"/>
                        </a:rPr>
                        <a:t>in danger, or likely to stop existing</a:t>
                      </a:r>
                      <a:endParaRPr lang="en-US" sz="1100" dirty="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E8CE"/>
                    </a:solidFill>
                  </a:tcPr>
                </a:tc>
                <a:tc>
                  <a:txBody>
                    <a:bodyPr/>
                    <a:lstStyle/>
                    <a:p>
                      <a:pPr algn="ctr">
                        <a:lnSpc>
                          <a:spcPts val="3920"/>
                        </a:lnSpc>
                        <a:defRPr/>
                      </a:pPr>
                      <a:r>
                        <a:rPr lang="en-US" sz="2800" b="1">
                          <a:solidFill>
                            <a:schemeClr val="tx1"/>
                          </a:solidFill>
                          <a:latin typeface="Clear Sans Bold"/>
                          <a:ea typeface="Clear Sans Bold"/>
                          <a:cs typeface="Clear Sans Bold"/>
                          <a:sym typeface="Clear Sans Bold"/>
                        </a:rPr>
                        <a:t>Bị đe dọa</a:t>
                      </a:r>
                      <a:endParaRPr lang="en-US" sz="110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E8CE"/>
                    </a:solidFill>
                  </a:tcPr>
                </a:tc>
                <a:extLst>
                  <a:ext uri="{0D108BD9-81ED-4DB2-BD59-A6C34878D82A}">
                    <a16:rowId xmlns:a16="http://schemas.microsoft.com/office/drawing/2014/main" val="10004"/>
                  </a:ext>
                </a:extLst>
              </a:tr>
              <a:tr h="1491391">
                <a:tc>
                  <a:txBody>
                    <a:bodyPr/>
                    <a:lstStyle/>
                    <a:p>
                      <a:pPr algn="ctr">
                        <a:lnSpc>
                          <a:spcPts val="3920"/>
                        </a:lnSpc>
                        <a:defRPr/>
                      </a:pPr>
                      <a:r>
                        <a:rPr lang="en-US" sz="2800" b="1" dirty="0">
                          <a:solidFill>
                            <a:schemeClr val="tx1"/>
                          </a:solidFill>
                          <a:latin typeface="Clear Sans Bold"/>
                          <a:ea typeface="Clear Sans Bold"/>
                          <a:cs typeface="Clear Sans Bold"/>
                          <a:sym typeface="Clear Sans Bold"/>
                        </a:rPr>
                        <a:t>mammal(n)</a:t>
                      </a:r>
                      <a:endParaRPr lang="en-US" sz="1100" dirty="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8F7E"/>
                    </a:solidFill>
                  </a:tcPr>
                </a:tc>
                <a:tc>
                  <a:txBody>
                    <a:bodyPr/>
                    <a:lstStyle/>
                    <a:p>
                      <a:pPr algn="ctr">
                        <a:lnSpc>
                          <a:spcPts val="3919"/>
                        </a:lnSpc>
                        <a:defRPr/>
                      </a:pPr>
                      <a:r>
                        <a:rPr lang="en-US" sz="2799" b="1">
                          <a:solidFill>
                            <a:schemeClr val="tx1"/>
                          </a:solidFill>
                          <a:latin typeface="Arimo Bold"/>
                          <a:ea typeface="Arimo Bold"/>
                          <a:cs typeface="Arimo Bold"/>
                          <a:sym typeface="Arimo Bold"/>
                        </a:rPr>
                        <a:t>/ˈmæml/</a:t>
                      </a:r>
                      <a:endParaRPr lang="en-US" sz="110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E8CE"/>
                    </a:solidFill>
                  </a:tcPr>
                </a:tc>
                <a:tc>
                  <a:txBody>
                    <a:bodyPr/>
                    <a:lstStyle/>
                    <a:p>
                      <a:pPr algn="ctr">
                        <a:lnSpc>
                          <a:spcPts val="3919"/>
                        </a:lnSpc>
                        <a:defRPr/>
                      </a:pPr>
                      <a:r>
                        <a:rPr lang="en-US" sz="2799" b="1" dirty="0">
                          <a:solidFill>
                            <a:schemeClr val="tx1"/>
                          </a:solidFill>
                          <a:latin typeface="Arimo Bold"/>
                          <a:ea typeface="Arimo Bold"/>
                          <a:cs typeface="Arimo Bold"/>
                          <a:sym typeface="Arimo Bold"/>
                        </a:rPr>
                        <a:t>any animal of which the female feeds her young on milk from her own body</a:t>
                      </a:r>
                      <a:endParaRPr lang="en-US" sz="1100" dirty="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E8CE"/>
                    </a:solidFill>
                  </a:tcPr>
                </a:tc>
                <a:tc>
                  <a:txBody>
                    <a:bodyPr/>
                    <a:lstStyle/>
                    <a:p>
                      <a:pPr algn="ctr">
                        <a:lnSpc>
                          <a:spcPts val="3920"/>
                        </a:lnSpc>
                        <a:defRPr/>
                      </a:pPr>
                      <a:r>
                        <a:rPr lang="en-US" sz="2800" b="1">
                          <a:solidFill>
                            <a:schemeClr val="tx1"/>
                          </a:solidFill>
                          <a:latin typeface="Clear Sans Bold"/>
                          <a:ea typeface="Clear Sans Bold"/>
                          <a:cs typeface="Clear Sans Bold"/>
                          <a:sym typeface="Clear Sans Bold"/>
                        </a:rPr>
                        <a:t>Động vật có vú</a:t>
                      </a:r>
                      <a:endParaRPr lang="en-US" sz="110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E8CE"/>
                    </a:solidFill>
                  </a:tcPr>
                </a:tc>
                <a:extLst>
                  <a:ext uri="{0D108BD9-81ED-4DB2-BD59-A6C34878D82A}">
                    <a16:rowId xmlns:a16="http://schemas.microsoft.com/office/drawing/2014/main" val="10005"/>
                  </a:ext>
                </a:extLst>
              </a:tr>
              <a:tr h="1069081">
                <a:tc>
                  <a:txBody>
                    <a:bodyPr/>
                    <a:lstStyle/>
                    <a:p>
                      <a:pPr algn="ctr">
                        <a:lnSpc>
                          <a:spcPts val="3920"/>
                        </a:lnSpc>
                        <a:defRPr/>
                      </a:pPr>
                      <a:r>
                        <a:rPr lang="en-US" sz="2800" b="1" dirty="0">
                          <a:solidFill>
                            <a:schemeClr val="tx1"/>
                          </a:solidFill>
                          <a:latin typeface="Clear Sans Bold"/>
                          <a:ea typeface="Clear Sans Bold"/>
                          <a:cs typeface="Clear Sans Bold"/>
                          <a:sym typeface="Clear Sans Bold"/>
                        </a:rPr>
                        <a:t>illegal (</a:t>
                      </a:r>
                      <a:r>
                        <a:rPr lang="en-US" sz="2800" b="1" dirty="0" err="1">
                          <a:solidFill>
                            <a:schemeClr val="tx1"/>
                          </a:solidFill>
                          <a:latin typeface="Clear Sans Bold"/>
                          <a:ea typeface="Clear Sans Bold"/>
                          <a:cs typeface="Clear Sans Bold"/>
                          <a:sym typeface="Clear Sans Bold"/>
                        </a:rPr>
                        <a:t>adj</a:t>
                      </a:r>
                      <a:r>
                        <a:rPr lang="en-US" sz="2800" b="1" dirty="0">
                          <a:solidFill>
                            <a:schemeClr val="tx1"/>
                          </a:solidFill>
                          <a:latin typeface="Clear Sans Bold"/>
                          <a:ea typeface="Clear Sans Bold"/>
                          <a:cs typeface="Clear Sans Bold"/>
                          <a:sym typeface="Clear Sans Bold"/>
                        </a:rPr>
                        <a:t>)</a:t>
                      </a:r>
                      <a:endParaRPr lang="en-US" sz="1100" dirty="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8F7E"/>
                    </a:solidFill>
                  </a:tcPr>
                </a:tc>
                <a:tc>
                  <a:txBody>
                    <a:bodyPr/>
                    <a:lstStyle/>
                    <a:p>
                      <a:pPr algn="ctr">
                        <a:lnSpc>
                          <a:spcPts val="3919"/>
                        </a:lnSpc>
                        <a:defRPr/>
                      </a:pPr>
                      <a:r>
                        <a:rPr lang="en-US" sz="2799" b="1">
                          <a:solidFill>
                            <a:schemeClr val="tx1"/>
                          </a:solidFill>
                          <a:latin typeface="Arimo Bold"/>
                          <a:ea typeface="Arimo Bold"/>
                          <a:cs typeface="Arimo Bold"/>
                          <a:sym typeface="Arimo Bold"/>
                        </a:rPr>
                        <a:t>/ɪˈliːɡl/</a:t>
                      </a:r>
                      <a:endParaRPr lang="en-US" sz="110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E8CE"/>
                    </a:solidFill>
                  </a:tcPr>
                </a:tc>
                <a:tc>
                  <a:txBody>
                    <a:bodyPr/>
                    <a:lstStyle/>
                    <a:p>
                      <a:pPr algn="ctr">
                        <a:lnSpc>
                          <a:spcPts val="3919"/>
                        </a:lnSpc>
                        <a:defRPr/>
                      </a:pPr>
                      <a:r>
                        <a:rPr lang="en-US" sz="2799" b="1" dirty="0">
                          <a:solidFill>
                            <a:schemeClr val="tx1"/>
                          </a:solidFill>
                          <a:latin typeface="Arimo Bold"/>
                          <a:ea typeface="Arimo Bold"/>
                          <a:cs typeface="Arimo Bold"/>
                          <a:sym typeface="Arimo Bold"/>
                        </a:rPr>
                        <a:t>not allowed by law</a:t>
                      </a:r>
                      <a:endParaRPr lang="en-US" sz="1100" dirty="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E8CE"/>
                    </a:solidFill>
                  </a:tcPr>
                </a:tc>
                <a:tc>
                  <a:txBody>
                    <a:bodyPr/>
                    <a:lstStyle/>
                    <a:p>
                      <a:pPr algn="ctr">
                        <a:lnSpc>
                          <a:spcPts val="3920"/>
                        </a:lnSpc>
                        <a:defRPr/>
                      </a:pPr>
                      <a:r>
                        <a:rPr lang="en-US" sz="2800" b="1" dirty="0" err="1">
                          <a:solidFill>
                            <a:schemeClr val="tx1"/>
                          </a:solidFill>
                          <a:latin typeface="Clear Sans Bold"/>
                          <a:ea typeface="Clear Sans Bold"/>
                          <a:cs typeface="Clear Sans Bold"/>
                          <a:sym typeface="Clear Sans Bold"/>
                        </a:rPr>
                        <a:t>Bất</a:t>
                      </a:r>
                      <a:r>
                        <a:rPr lang="en-US" sz="2800" b="1" dirty="0">
                          <a:solidFill>
                            <a:schemeClr val="tx1"/>
                          </a:solidFill>
                          <a:latin typeface="Clear Sans Bold"/>
                          <a:ea typeface="Clear Sans Bold"/>
                          <a:cs typeface="Clear Sans Bold"/>
                          <a:sym typeface="Clear Sans Bold"/>
                        </a:rPr>
                        <a:t> </a:t>
                      </a:r>
                      <a:r>
                        <a:rPr lang="en-US" sz="2800" b="1" dirty="0" err="1">
                          <a:solidFill>
                            <a:schemeClr val="tx1"/>
                          </a:solidFill>
                          <a:latin typeface="Clear Sans Bold"/>
                          <a:ea typeface="Clear Sans Bold"/>
                          <a:cs typeface="Clear Sans Bold"/>
                          <a:sym typeface="Clear Sans Bold"/>
                        </a:rPr>
                        <a:t>hợp</a:t>
                      </a:r>
                      <a:r>
                        <a:rPr lang="en-US" sz="2800" b="1" dirty="0">
                          <a:solidFill>
                            <a:schemeClr val="tx1"/>
                          </a:solidFill>
                          <a:latin typeface="Clear Sans Bold"/>
                          <a:ea typeface="Clear Sans Bold"/>
                          <a:cs typeface="Clear Sans Bold"/>
                          <a:sym typeface="Clear Sans Bold"/>
                        </a:rPr>
                        <a:t> </a:t>
                      </a:r>
                      <a:r>
                        <a:rPr lang="en-US" sz="2800" b="1" dirty="0" err="1">
                          <a:solidFill>
                            <a:schemeClr val="tx1"/>
                          </a:solidFill>
                          <a:latin typeface="Clear Sans Bold"/>
                          <a:ea typeface="Clear Sans Bold"/>
                          <a:cs typeface="Clear Sans Bold"/>
                          <a:sym typeface="Clear Sans Bold"/>
                        </a:rPr>
                        <a:t>pháp</a:t>
                      </a:r>
                      <a:endParaRPr lang="en-US" sz="1100" dirty="0">
                        <a:solidFill>
                          <a:schemeClr val="tx1"/>
                        </a:solidFill>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6E8CE"/>
                    </a:solidFill>
                  </a:tcPr>
                </a:tc>
                <a:extLst>
                  <a:ext uri="{0D108BD9-81ED-4DB2-BD59-A6C34878D82A}">
                    <a16:rowId xmlns:a16="http://schemas.microsoft.com/office/drawing/2014/main" val="10006"/>
                  </a:ext>
                </a:extLst>
              </a:tr>
            </a:tbl>
          </a:graphicData>
        </a:graphic>
      </p:graphicFrame>
    </p:spTree>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3618833" y="3491593"/>
            <a:ext cx="11050333" cy="2978566"/>
            <a:chOff x="0" y="0"/>
            <a:chExt cx="14733778" cy="3971422"/>
          </a:xfrm>
        </p:grpSpPr>
        <p:sp>
          <p:nvSpPr>
            <p:cNvPr id="8" name="Freeform 8"/>
            <p:cNvSpPr/>
            <p:nvPr/>
          </p:nvSpPr>
          <p:spPr>
            <a:xfrm>
              <a:off x="0" y="0"/>
              <a:ext cx="3971422" cy="3971422"/>
            </a:xfrm>
            <a:custGeom>
              <a:avLst/>
              <a:gdLst/>
              <a:ahLst/>
              <a:cxnLst/>
              <a:rect l="l" t="t" r="r" b="b"/>
              <a:pathLst>
                <a:path w="3971422" h="3971422">
                  <a:moveTo>
                    <a:pt x="0" y="0"/>
                  </a:moveTo>
                  <a:lnTo>
                    <a:pt x="3971422" y="0"/>
                  </a:lnTo>
                  <a:lnTo>
                    <a:pt x="3971422"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3620890" y="0"/>
              <a:ext cx="3971422" cy="3971422"/>
            </a:xfrm>
            <a:custGeom>
              <a:avLst/>
              <a:gdLst/>
              <a:ahLst/>
              <a:cxnLst/>
              <a:rect l="l" t="t" r="r" b="b"/>
              <a:pathLst>
                <a:path w="3971422" h="3971422">
                  <a:moveTo>
                    <a:pt x="0" y="0"/>
                  </a:moveTo>
                  <a:lnTo>
                    <a:pt x="3971421" y="0"/>
                  </a:lnTo>
                  <a:lnTo>
                    <a:pt x="3971421"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7154461" y="0"/>
              <a:ext cx="3971422" cy="3971422"/>
            </a:xfrm>
            <a:custGeom>
              <a:avLst/>
              <a:gdLst/>
              <a:ahLst/>
              <a:cxnLst/>
              <a:rect l="l" t="t" r="r" b="b"/>
              <a:pathLst>
                <a:path w="3971422" h="3971422">
                  <a:moveTo>
                    <a:pt x="0" y="0"/>
                  </a:moveTo>
                  <a:lnTo>
                    <a:pt x="3971422" y="0"/>
                  </a:lnTo>
                  <a:lnTo>
                    <a:pt x="3971422"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0762356" y="0"/>
              <a:ext cx="3971422" cy="3971422"/>
            </a:xfrm>
            <a:custGeom>
              <a:avLst/>
              <a:gdLst/>
              <a:ahLst/>
              <a:cxnLst/>
              <a:rect l="l" t="t" r="r" b="b"/>
              <a:pathLst>
                <a:path w="3971422" h="3971422">
                  <a:moveTo>
                    <a:pt x="0" y="0"/>
                  </a:moveTo>
                  <a:lnTo>
                    <a:pt x="3971422" y="0"/>
                  </a:lnTo>
                  <a:lnTo>
                    <a:pt x="3971422"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Freeform 12"/>
          <p:cNvSpPr/>
          <p:nvPr/>
        </p:nvSpPr>
        <p:spPr>
          <a:xfrm rot="-3735088">
            <a:off x="-2799267" y="5909449"/>
            <a:ext cx="5327517" cy="2431285"/>
          </a:xfrm>
          <a:custGeom>
            <a:avLst/>
            <a:gdLst/>
            <a:ahLst/>
            <a:cxnLst/>
            <a:rect l="l" t="t" r="r" b="b"/>
            <a:pathLst>
              <a:path w="5327517" h="2431285">
                <a:moveTo>
                  <a:pt x="0" y="0"/>
                </a:moveTo>
                <a:lnTo>
                  <a:pt x="5327517" y="0"/>
                </a:lnTo>
                <a:lnTo>
                  <a:pt x="5327517" y="2431285"/>
                </a:lnTo>
                <a:lnTo>
                  <a:pt x="0" y="2431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1806139">
            <a:off x="-1722512" y="6995044"/>
            <a:ext cx="7264343" cy="5335990"/>
          </a:xfrm>
          <a:custGeom>
            <a:avLst/>
            <a:gdLst/>
            <a:ahLst/>
            <a:cxnLst/>
            <a:rect l="l" t="t" r="r" b="b"/>
            <a:pathLst>
              <a:path w="7264343" h="5335990">
                <a:moveTo>
                  <a:pt x="0" y="0"/>
                </a:moveTo>
                <a:lnTo>
                  <a:pt x="7264343" y="0"/>
                </a:lnTo>
                <a:lnTo>
                  <a:pt x="7264343" y="5335989"/>
                </a:lnTo>
                <a:lnTo>
                  <a:pt x="0" y="5335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8608268">
            <a:off x="16361280" y="4955654"/>
            <a:ext cx="3297662" cy="4823708"/>
          </a:xfrm>
          <a:custGeom>
            <a:avLst/>
            <a:gdLst/>
            <a:ahLst/>
            <a:cxnLst/>
            <a:rect l="l" t="t" r="r" b="b"/>
            <a:pathLst>
              <a:path w="3297662" h="4823708">
                <a:moveTo>
                  <a:pt x="0" y="0"/>
                </a:moveTo>
                <a:lnTo>
                  <a:pt x="3297662" y="0"/>
                </a:lnTo>
                <a:lnTo>
                  <a:pt x="3297662" y="4823708"/>
                </a:lnTo>
                <a:lnTo>
                  <a:pt x="0" y="48237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3605200" y="9038784"/>
            <a:ext cx="3654100" cy="3142526"/>
          </a:xfrm>
          <a:custGeom>
            <a:avLst/>
            <a:gdLst/>
            <a:ahLst/>
            <a:cxnLst/>
            <a:rect l="l" t="t" r="r" b="b"/>
            <a:pathLst>
              <a:path w="3654100" h="3142526">
                <a:moveTo>
                  <a:pt x="0" y="0"/>
                </a:moveTo>
                <a:lnTo>
                  <a:pt x="3654100" y="0"/>
                </a:lnTo>
                <a:lnTo>
                  <a:pt x="3654100" y="3142525"/>
                </a:lnTo>
                <a:lnTo>
                  <a:pt x="0" y="31425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a:off x="16106116" y="7535279"/>
            <a:ext cx="2927978" cy="3947029"/>
          </a:xfrm>
          <a:custGeom>
            <a:avLst/>
            <a:gdLst/>
            <a:ahLst/>
            <a:cxnLst/>
            <a:rect l="l" t="t" r="r" b="b"/>
            <a:pathLst>
              <a:path w="2927978" h="3947029">
                <a:moveTo>
                  <a:pt x="0" y="0"/>
                </a:moveTo>
                <a:lnTo>
                  <a:pt x="2927977" y="0"/>
                </a:lnTo>
                <a:lnTo>
                  <a:pt x="2927977" y="3947029"/>
                </a:lnTo>
                <a:lnTo>
                  <a:pt x="0" y="39470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477508" y="7955320"/>
            <a:ext cx="1899016" cy="2166927"/>
          </a:xfrm>
          <a:custGeom>
            <a:avLst/>
            <a:gdLst/>
            <a:ahLst/>
            <a:cxnLst/>
            <a:rect l="l" t="t" r="r" b="b"/>
            <a:pathLst>
              <a:path w="1899016" h="2166927">
                <a:moveTo>
                  <a:pt x="0" y="0"/>
                </a:moveTo>
                <a:lnTo>
                  <a:pt x="1899016" y="0"/>
                </a:lnTo>
                <a:lnTo>
                  <a:pt x="1899016" y="2166927"/>
                </a:lnTo>
                <a:lnTo>
                  <a:pt x="0" y="21669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TextBox 18"/>
          <p:cNvSpPr txBox="1"/>
          <p:nvPr/>
        </p:nvSpPr>
        <p:spPr>
          <a:xfrm>
            <a:off x="3925591" y="4695666"/>
            <a:ext cx="10436817" cy="1577340"/>
          </a:xfrm>
          <a:prstGeom prst="rect">
            <a:avLst/>
          </a:prstGeom>
        </p:spPr>
        <p:txBody>
          <a:bodyPr lIns="0" tIns="0" rIns="0" bIns="0" rtlCol="0" anchor="t">
            <a:spAutoFit/>
          </a:bodyPr>
          <a:lstStyle/>
          <a:p>
            <a:pPr marL="0" lvl="0" indent="0" algn="ctr">
              <a:lnSpc>
                <a:spcPts val="11880"/>
              </a:lnSpc>
            </a:pPr>
            <a:r>
              <a:rPr lang="en-US" sz="12000">
                <a:solidFill>
                  <a:srgbClr val="4C4331"/>
                </a:solidFill>
                <a:latin typeface="Pagkaki"/>
                <a:ea typeface="Pagkaki"/>
                <a:cs typeface="Pagkaki"/>
                <a:sym typeface="Pagkaki"/>
              </a:rPr>
              <a:t>EXERCISE 1</a:t>
            </a:r>
          </a:p>
        </p:txBody>
      </p:sp>
      <p:sp>
        <p:nvSpPr>
          <p:cNvPr id="19" name="Freeform 19"/>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Freeform 20"/>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7" name="Freeform 7"/>
          <p:cNvSpPr/>
          <p:nvPr/>
        </p:nvSpPr>
        <p:spPr>
          <a:xfrm rot="5400000">
            <a:off x="-45384" y="1620505"/>
            <a:ext cx="9016677" cy="8316313"/>
          </a:xfrm>
          <a:custGeom>
            <a:avLst/>
            <a:gdLst/>
            <a:ahLst/>
            <a:cxnLst/>
            <a:rect l="l" t="t" r="r" b="b"/>
            <a:pathLst>
              <a:path w="8031613" h="7546119">
                <a:moveTo>
                  <a:pt x="0" y="0"/>
                </a:moveTo>
                <a:lnTo>
                  <a:pt x="8031614" y="0"/>
                </a:lnTo>
                <a:lnTo>
                  <a:pt x="8031614" y="7546119"/>
                </a:lnTo>
                <a:lnTo>
                  <a:pt x="0" y="7546119"/>
                </a:lnTo>
                <a:lnTo>
                  <a:pt x="0" y="0"/>
                </a:lnTo>
                <a:close/>
              </a:path>
            </a:pathLst>
          </a:custGeom>
          <a:blipFill>
            <a:blip r:embed="rId6">
              <a:extLst>
                <a:ext uri="{96DAC541-7B7A-43D3-8B79-37D633B846F1}">
                  <asvg:svgBlip xmlns:asvg="http://schemas.microsoft.com/office/drawing/2016/SVG/main" r:embed="rId7"/>
                </a:ext>
              </a:extLst>
            </a:blip>
            <a:stretch>
              <a:fillRect t="-70635"/>
            </a:stretch>
          </a:blipFill>
        </p:spPr>
      </p:sp>
      <p:grpSp>
        <p:nvGrpSpPr>
          <p:cNvPr id="8" name="Group 8"/>
          <p:cNvGrpSpPr/>
          <p:nvPr/>
        </p:nvGrpSpPr>
        <p:grpSpPr>
          <a:xfrm>
            <a:off x="711986" y="343872"/>
            <a:ext cx="8272136" cy="755236"/>
            <a:chOff x="0" y="0"/>
            <a:chExt cx="11029515" cy="1006982"/>
          </a:xfrm>
        </p:grpSpPr>
        <p:sp>
          <p:nvSpPr>
            <p:cNvPr id="9" name="Freeform 9"/>
            <p:cNvSpPr/>
            <p:nvPr/>
          </p:nvSpPr>
          <p:spPr>
            <a:xfrm rot="-5400000">
              <a:off x="5080374" y="-5080374"/>
              <a:ext cx="868766" cy="11029515"/>
            </a:xfrm>
            <a:custGeom>
              <a:avLst/>
              <a:gdLst/>
              <a:ahLst/>
              <a:cxnLst/>
              <a:rect l="l" t="t" r="r" b="b"/>
              <a:pathLst>
                <a:path w="868766" h="11029515">
                  <a:moveTo>
                    <a:pt x="0" y="0"/>
                  </a:moveTo>
                  <a:lnTo>
                    <a:pt x="868767" y="0"/>
                  </a:lnTo>
                  <a:lnTo>
                    <a:pt x="868767" y="11029515"/>
                  </a:lnTo>
                  <a:lnTo>
                    <a:pt x="0" y="11029515"/>
                  </a:lnTo>
                  <a:lnTo>
                    <a:pt x="0" y="0"/>
                  </a:lnTo>
                  <a:close/>
                </a:path>
              </a:pathLst>
            </a:custGeom>
            <a:blipFill>
              <a:blip r:embed="rId6">
                <a:extLst>
                  <a:ext uri="{96DAC541-7B7A-43D3-8B79-37D633B846F1}">
                    <asvg:svgBlip xmlns:asvg="http://schemas.microsoft.com/office/drawing/2016/SVG/main" r:embed="rId7"/>
                  </a:ext>
                </a:extLst>
              </a:blip>
              <a:stretch>
                <a:fillRect l="-691888"/>
              </a:stretch>
            </a:blipFill>
          </p:spPr>
        </p:sp>
        <p:sp>
          <p:nvSpPr>
            <p:cNvPr id="10" name="Freeform 10"/>
            <p:cNvSpPr/>
            <p:nvPr/>
          </p:nvSpPr>
          <p:spPr>
            <a:xfrm rot="-5400000" flipH="1">
              <a:off x="5080374" y="-4942159"/>
              <a:ext cx="868766" cy="11029515"/>
            </a:xfrm>
            <a:custGeom>
              <a:avLst/>
              <a:gdLst/>
              <a:ahLst/>
              <a:cxnLst/>
              <a:rect l="l" t="t" r="r" b="b"/>
              <a:pathLst>
                <a:path w="868766" h="11029515">
                  <a:moveTo>
                    <a:pt x="868767" y="0"/>
                  </a:moveTo>
                  <a:lnTo>
                    <a:pt x="0" y="0"/>
                  </a:lnTo>
                  <a:lnTo>
                    <a:pt x="0" y="11029515"/>
                  </a:lnTo>
                  <a:lnTo>
                    <a:pt x="868767" y="11029515"/>
                  </a:lnTo>
                  <a:lnTo>
                    <a:pt x="868767" y="0"/>
                  </a:lnTo>
                  <a:close/>
                </a:path>
              </a:pathLst>
            </a:custGeom>
            <a:blipFill>
              <a:blip r:embed="rId6">
                <a:extLst>
                  <a:ext uri="{96DAC541-7B7A-43D3-8B79-37D633B846F1}">
                    <asvg:svgBlip xmlns:asvg="http://schemas.microsoft.com/office/drawing/2016/SVG/main" r:embed="rId7"/>
                  </a:ext>
                </a:extLst>
              </a:blip>
              <a:stretch>
                <a:fillRect l="-691888"/>
              </a:stretch>
            </a:blipFill>
          </p:spPr>
        </p:sp>
      </p:grpSp>
      <p:sp>
        <p:nvSpPr>
          <p:cNvPr id="11" name="Freeform 11"/>
          <p:cNvSpPr/>
          <p:nvPr/>
        </p:nvSpPr>
        <p:spPr>
          <a:xfrm rot="5400000">
            <a:off x="7487592" y="1896734"/>
            <a:ext cx="9018340" cy="7762191"/>
          </a:xfrm>
          <a:custGeom>
            <a:avLst/>
            <a:gdLst/>
            <a:ahLst/>
            <a:cxnLst/>
            <a:rect l="l" t="t" r="r" b="b"/>
            <a:pathLst>
              <a:path w="8031613" h="7546119">
                <a:moveTo>
                  <a:pt x="0" y="0"/>
                </a:moveTo>
                <a:lnTo>
                  <a:pt x="8031614" y="0"/>
                </a:lnTo>
                <a:lnTo>
                  <a:pt x="8031614" y="7546119"/>
                </a:lnTo>
                <a:lnTo>
                  <a:pt x="0" y="7546119"/>
                </a:lnTo>
                <a:lnTo>
                  <a:pt x="0" y="0"/>
                </a:lnTo>
                <a:close/>
              </a:path>
            </a:pathLst>
          </a:custGeom>
          <a:blipFill>
            <a:blip r:embed="rId6">
              <a:extLst>
                <a:ext uri="{96DAC541-7B7A-43D3-8B79-37D633B846F1}">
                  <asvg:svgBlip xmlns:asvg="http://schemas.microsoft.com/office/drawing/2016/SVG/main" r:embed="rId7"/>
                </a:ext>
              </a:extLst>
            </a:blip>
            <a:stretch>
              <a:fillRect t="-70635"/>
            </a:stretch>
          </a:blipFill>
        </p:spPr>
      </p:sp>
      <p:sp>
        <p:nvSpPr>
          <p:cNvPr id="12" name="Freeform 12"/>
          <p:cNvSpPr/>
          <p:nvPr/>
        </p:nvSpPr>
        <p:spPr>
          <a:xfrm rot="-5400000">
            <a:off x="9238713" y="1743127"/>
            <a:ext cx="9018340" cy="8069403"/>
          </a:xfrm>
          <a:custGeom>
            <a:avLst/>
            <a:gdLst/>
            <a:ahLst/>
            <a:cxnLst/>
            <a:rect l="l" t="t" r="r" b="b"/>
            <a:pathLst>
              <a:path w="8031613" h="7546119">
                <a:moveTo>
                  <a:pt x="0" y="0"/>
                </a:moveTo>
                <a:lnTo>
                  <a:pt x="8031613" y="0"/>
                </a:lnTo>
                <a:lnTo>
                  <a:pt x="8031613" y="7546119"/>
                </a:lnTo>
                <a:lnTo>
                  <a:pt x="0" y="7546119"/>
                </a:lnTo>
                <a:lnTo>
                  <a:pt x="0" y="0"/>
                </a:lnTo>
                <a:close/>
              </a:path>
            </a:pathLst>
          </a:custGeom>
          <a:blipFill>
            <a:blip r:embed="rId6">
              <a:extLst>
                <a:ext uri="{96DAC541-7B7A-43D3-8B79-37D633B846F1}">
                  <asvg:svgBlip xmlns:asvg="http://schemas.microsoft.com/office/drawing/2016/SVG/main" r:embed="rId7"/>
                </a:ext>
              </a:extLst>
            </a:blip>
            <a:stretch>
              <a:fillRect t="-70635"/>
            </a:stretch>
          </a:blipFill>
        </p:spPr>
      </p:sp>
      <p:sp>
        <p:nvSpPr>
          <p:cNvPr id="15" name="Freeform 15"/>
          <p:cNvSpPr/>
          <p:nvPr/>
        </p:nvSpPr>
        <p:spPr>
          <a:xfrm>
            <a:off x="5901462" y="8575800"/>
            <a:ext cx="2464105" cy="2627484"/>
          </a:xfrm>
          <a:custGeom>
            <a:avLst/>
            <a:gdLst/>
            <a:ahLst/>
            <a:cxnLst/>
            <a:rect l="l" t="t" r="r" b="b"/>
            <a:pathLst>
              <a:path w="3958107" h="3829499">
                <a:moveTo>
                  <a:pt x="0" y="0"/>
                </a:moveTo>
                <a:lnTo>
                  <a:pt x="3958106" y="0"/>
                </a:lnTo>
                <a:lnTo>
                  <a:pt x="3958106" y="3829499"/>
                </a:lnTo>
                <a:lnTo>
                  <a:pt x="0" y="3829499"/>
                </a:lnTo>
                <a:lnTo>
                  <a:pt x="0" y="0"/>
                </a:lnTo>
                <a:close/>
              </a:path>
            </a:pathLst>
          </a:custGeom>
          <a:blipFill>
            <a:blip r:embed="rId8"/>
            <a:stretch>
              <a:fillRect r="-10176"/>
            </a:stretch>
          </a:blipFill>
        </p:spPr>
      </p:sp>
      <p:sp>
        <p:nvSpPr>
          <p:cNvPr id="16" name="Freeform 16"/>
          <p:cNvSpPr/>
          <p:nvPr/>
        </p:nvSpPr>
        <p:spPr>
          <a:xfrm>
            <a:off x="3200018" y="8731466"/>
            <a:ext cx="2690392" cy="2346594"/>
          </a:xfrm>
          <a:custGeom>
            <a:avLst/>
            <a:gdLst/>
            <a:ahLst/>
            <a:cxnLst/>
            <a:rect l="l" t="t" r="r" b="b"/>
            <a:pathLst>
              <a:path w="3264162" h="3118794">
                <a:moveTo>
                  <a:pt x="0" y="0"/>
                </a:moveTo>
                <a:lnTo>
                  <a:pt x="3264162" y="0"/>
                </a:lnTo>
                <a:lnTo>
                  <a:pt x="3264162" y="3118794"/>
                </a:lnTo>
                <a:lnTo>
                  <a:pt x="0" y="3118794"/>
                </a:lnTo>
                <a:lnTo>
                  <a:pt x="0" y="0"/>
                </a:lnTo>
                <a:close/>
              </a:path>
            </a:pathLst>
          </a:custGeom>
          <a:blipFill>
            <a:blip r:embed="rId9"/>
            <a:stretch>
              <a:fillRect/>
            </a:stretch>
          </a:blipFill>
        </p:spPr>
      </p:sp>
      <p:sp>
        <p:nvSpPr>
          <p:cNvPr id="18" name="Freeform 18"/>
          <p:cNvSpPr/>
          <p:nvPr/>
        </p:nvSpPr>
        <p:spPr>
          <a:xfrm rot="761271">
            <a:off x="13038929" y="504109"/>
            <a:ext cx="7315200" cy="1529097"/>
          </a:xfrm>
          <a:custGeom>
            <a:avLst/>
            <a:gdLst/>
            <a:ahLst/>
            <a:cxnLst/>
            <a:rect l="l" t="t" r="r" b="b"/>
            <a:pathLst>
              <a:path w="7315200" h="1529097">
                <a:moveTo>
                  <a:pt x="0" y="0"/>
                </a:moveTo>
                <a:lnTo>
                  <a:pt x="7315200" y="0"/>
                </a:lnTo>
                <a:lnTo>
                  <a:pt x="7315200" y="1529097"/>
                </a:lnTo>
                <a:lnTo>
                  <a:pt x="0" y="1529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216994" y="8379777"/>
            <a:ext cx="3367899" cy="2669826"/>
          </a:xfrm>
          <a:custGeom>
            <a:avLst/>
            <a:gdLst/>
            <a:ahLst/>
            <a:cxnLst/>
            <a:rect l="l" t="t" r="r" b="b"/>
            <a:pathLst>
              <a:path w="3367899" h="2669826">
                <a:moveTo>
                  <a:pt x="0" y="0"/>
                </a:moveTo>
                <a:lnTo>
                  <a:pt x="3367899" y="0"/>
                </a:lnTo>
                <a:lnTo>
                  <a:pt x="3367899" y="2669826"/>
                </a:lnTo>
                <a:lnTo>
                  <a:pt x="0" y="266982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Freeform 20"/>
          <p:cNvSpPr/>
          <p:nvPr/>
        </p:nvSpPr>
        <p:spPr>
          <a:xfrm>
            <a:off x="-1184952" y="142307"/>
            <a:ext cx="3134713" cy="1379274"/>
          </a:xfrm>
          <a:custGeom>
            <a:avLst/>
            <a:gdLst/>
            <a:ahLst/>
            <a:cxnLst/>
            <a:rect l="l" t="t" r="r" b="b"/>
            <a:pathLst>
              <a:path w="3134713" h="1379274">
                <a:moveTo>
                  <a:pt x="0" y="0"/>
                </a:moveTo>
                <a:lnTo>
                  <a:pt x="3134714" y="0"/>
                </a:lnTo>
                <a:lnTo>
                  <a:pt x="3134714" y="1379274"/>
                </a:lnTo>
                <a:lnTo>
                  <a:pt x="0" y="137927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2" name="TextBox 22"/>
          <p:cNvSpPr txBox="1"/>
          <p:nvPr/>
        </p:nvSpPr>
        <p:spPr>
          <a:xfrm>
            <a:off x="-294824" y="498398"/>
            <a:ext cx="10008005" cy="600710"/>
          </a:xfrm>
          <a:prstGeom prst="rect">
            <a:avLst/>
          </a:prstGeom>
        </p:spPr>
        <p:txBody>
          <a:bodyPr lIns="0" tIns="0" rIns="0" bIns="0" rtlCol="0" anchor="t">
            <a:spAutoFit/>
          </a:bodyPr>
          <a:lstStyle/>
          <a:p>
            <a:pPr marL="0" lvl="0" indent="0" algn="ctr">
              <a:lnSpc>
                <a:spcPts val="4810"/>
              </a:lnSpc>
            </a:pPr>
            <a:r>
              <a:rPr lang="en-US" sz="3700" b="1">
                <a:solidFill>
                  <a:srgbClr val="4C4331"/>
                </a:solidFill>
                <a:latin typeface="Balsamiq Sans Bold"/>
                <a:ea typeface="Balsamiq Sans Bold"/>
                <a:cs typeface="Balsamiq Sans Bold"/>
                <a:sym typeface="Balsamiq Sans Bold"/>
              </a:rPr>
              <a:t>Exercise 1:</a:t>
            </a:r>
            <a:r>
              <a:rPr lang="en-US" sz="3700">
                <a:solidFill>
                  <a:srgbClr val="4C4331"/>
                </a:solidFill>
                <a:latin typeface="Balsamiq Sans"/>
                <a:ea typeface="Balsamiq Sans"/>
                <a:cs typeface="Balsamiq Sans"/>
                <a:sym typeface="Balsamiq Sans"/>
              </a:rPr>
              <a:t> Listen and read:</a:t>
            </a:r>
          </a:p>
        </p:txBody>
      </p:sp>
      <p:pic>
        <p:nvPicPr>
          <p:cNvPr id="23" name="Tieng Anh 12 Unit 8 Getting Started Tieng Anh 12 - Global Succ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011189" y="223522"/>
            <a:ext cx="1128506" cy="1128506"/>
          </a:xfrm>
          <a:prstGeom prst="rect">
            <a:avLst/>
          </a:prstGeom>
        </p:spPr>
      </p:pic>
      <p:sp>
        <p:nvSpPr>
          <p:cNvPr id="25" name="Rectangle 24"/>
          <p:cNvSpPr/>
          <p:nvPr/>
        </p:nvSpPr>
        <p:spPr>
          <a:xfrm>
            <a:off x="558832" y="1554064"/>
            <a:ext cx="8227315" cy="7848302"/>
          </a:xfrm>
          <a:prstGeom prst="rect">
            <a:avLst/>
          </a:prstGeom>
        </p:spPr>
        <p:txBody>
          <a:bodyPr wrap="square">
            <a:spAutoFit/>
          </a:bodyPr>
          <a:lstStyle/>
          <a:p>
            <a:r>
              <a:rPr lang="en-US" sz="2800" b="1" dirty="0" err="1"/>
              <a:t>Ms</a:t>
            </a:r>
            <a:r>
              <a:rPr lang="en-US" sz="2800" b="1" dirty="0"/>
              <a:t> Smith: </a:t>
            </a:r>
            <a:r>
              <a:rPr lang="en-US" sz="2800" dirty="0"/>
              <a:t>Welcome to the Endangered Primate Rescue Centre! If you have any questions during the tour, don't hesitate to ask me.</a:t>
            </a:r>
          </a:p>
          <a:p>
            <a:r>
              <a:rPr lang="en-US" sz="2800" b="1" dirty="0"/>
              <a:t>Mark: </a:t>
            </a:r>
            <a:r>
              <a:rPr lang="en-US" sz="2800" dirty="0"/>
              <a:t>I've just seen a monkey in the enclosure. So are primates just monkeys, </a:t>
            </a:r>
            <a:r>
              <a:rPr lang="en-US" sz="2800" dirty="0" err="1"/>
              <a:t>Ms</a:t>
            </a:r>
            <a:r>
              <a:rPr lang="en-US" sz="2800" dirty="0"/>
              <a:t> Smith?</a:t>
            </a:r>
          </a:p>
          <a:p>
            <a:r>
              <a:rPr lang="en-US" sz="2800" b="1" dirty="0" err="1"/>
              <a:t>Ms</a:t>
            </a:r>
            <a:r>
              <a:rPr lang="en-US" sz="2800" b="1" dirty="0"/>
              <a:t> Smith: </a:t>
            </a:r>
            <a:r>
              <a:rPr lang="en-US" sz="2800" dirty="0"/>
              <a:t>No, primates are a group of mammals that includes not just monkeys, but also humans and apes.</a:t>
            </a:r>
          </a:p>
          <a:p>
            <a:r>
              <a:rPr lang="en-US" sz="2800" b="1" dirty="0"/>
              <a:t>Mark: </a:t>
            </a:r>
            <a:r>
              <a:rPr lang="en-US" sz="2800" dirty="0"/>
              <a:t>What's the difference between apes and monkeys?</a:t>
            </a:r>
          </a:p>
          <a:p>
            <a:r>
              <a:rPr lang="en-US" sz="2800" b="1" dirty="0" err="1"/>
              <a:t>Ms</a:t>
            </a:r>
            <a:r>
              <a:rPr lang="en-US" sz="2800" b="1" dirty="0"/>
              <a:t> Smith: </a:t>
            </a:r>
            <a:r>
              <a:rPr lang="en-US" sz="2800" dirty="0"/>
              <a:t>Well, apes don't have tails and are larger than monkeys. Their brains are also larger. They're as good at using tools as they're at learning sign language.</a:t>
            </a:r>
          </a:p>
          <a:p>
            <a:r>
              <a:rPr lang="en-US" sz="2800" b="1" dirty="0"/>
              <a:t>Mai: </a:t>
            </a:r>
            <a:r>
              <a:rPr lang="en-US" sz="2800" dirty="0"/>
              <a:t>So how many primates live here?</a:t>
            </a:r>
          </a:p>
          <a:p>
            <a:r>
              <a:rPr lang="en-US" sz="2800" b="1" dirty="0" err="1"/>
              <a:t>Ms</a:t>
            </a:r>
            <a:r>
              <a:rPr lang="en-US" sz="2800" b="1" dirty="0"/>
              <a:t> Smith: </a:t>
            </a:r>
            <a:r>
              <a:rPr lang="en-US" sz="2800" dirty="0"/>
              <a:t>The </a:t>
            </a:r>
            <a:r>
              <a:rPr lang="en-US" sz="2800" dirty="0" err="1"/>
              <a:t>centre</a:t>
            </a:r>
            <a:r>
              <a:rPr lang="en-US" sz="2800" dirty="0"/>
              <a:t> is home to more than 170 primates representing 14 species. They're housed in large enclosures.</a:t>
            </a:r>
          </a:p>
          <a:p>
            <a:r>
              <a:rPr lang="en-US" sz="2800" b="1" dirty="0"/>
              <a:t>Mark: </a:t>
            </a:r>
            <a:r>
              <a:rPr lang="en-US" sz="2800" dirty="0"/>
              <a:t>I can hear some sounds. Is someone singing?</a:t>
            </a:r>
          </a:p>
          <a:p>
            <a:endParaRPr lang="en-US" sz="2800" dirty="0"/>
          </a:p>
        </p:txBody>
      </p:sp>
      <p:sp>
        <p:nvSpPr>
          <p:cNvPr id="28" name="Rectangle 27"/>
          <p:cNvSpPr/>
          <p:nvPr/>
        </p:nvSpPr>
        <p:spPr>
          <a:xfrm>
            <a:off x="9040181" y="1512248"/>
            <a:ext cx="8683918" cy="8710077"/>
          </a:xfrm>
          <a:prstGeom prst="rect">
            <a:avLst/>
          </a:prstGeom>
        </p:spPr>
        <p:txBody>
          <a:bodyPr wrap="square">
            <a:spAutoFit/>
          </a:bodyPr>
          <a:lstStyle/>
          <a:p>
            <a:r>
              <a:rPr lang="en-US" sz="2800" b="1" dirty="0" err="1"/>
              <a:t>Ms</a:t>
            </a:r>
            <a:r>
              <a:rPr lang="en-US" sz="2800" b="1" dirty="0"/>
              <a:t> Smith: </a:t>
            </a:r>
            <a:r>
              <a:rPr lang="en-US" sz="2800" dirty="0"/>
              <a:t>We're close to the gibbons' enclosure, and the male and female gibbons are singing. Gibbons are the smallest of the apes, and all seven species are regarded as threatened. In fact, five of them are listed as critically endangered.</a:t>
            </a:r>
          </a:p>
          <a:p>
            <a:r>
              <a:rPr lang="en-US" sz="2800" b="1" dirty="0"/>
              <a:t>Mai: </a:t>
            </a:r>
            <a:r>
              <a:rPr lang="en-US" sz="2800" dirty="0"/>
              <a:t>What is the main threat to gibbons?</a:t>
            </a:r>
          </a:p>
          <a:p>
            <a:r>
              <a:rPr lang="en-US" sz="2800" b="1" dirty="0" err="1"/>
              <a:t>Ms</a:t>
            </a:r>
            <a:r>
              <a:rPr lang="en-US" sz="2800" b="1" dirty="0"/>
              <a:t> Smith: </a:t>
            </a:r>
            <a:r>
              <a:rPr lang="en-US" sz="2800" dirty="0"/>
              <a:t>It's habitat loss due to deforestation and illegal hunting. Poachers make a big profit out of selling gibbons as pets and for making traditional medicine and food.</a:t>
            </a:r>
          </a:p>
          <a:p>
            <a:r>
              <a:rPr lang="en-US" sz="2800" b="1" dirty="0"/>
              <a:t>Mai: </a:t>
            </a:r>
            <a:r>
              <a:rPr lang="en-US" sz="2800" dirty="0"/>
              <a:t>So we can help gibbons if we stop keeping them as pets.</a:t>
            </a:r>
          </a:p>
          <a:p>
            <a:r>
              <a:rPr lang="en-US" sz="2800" b="1" dirty="0" err="1"/>
              <a:t>Ms</a:t>
            </a:r>
            <a:r>
              <a:rPr lang="en-US" sz="2800" b="1" dirty="0"/>
              <a:t> Smith: </a:t>
            </a:r>
            <a:r>
              <a:rPr lang="en-US" sz="2800" dirty="0"/>
              <a:t>That's right. Now let me show you Derek, the gibbon we rescued last week. He was locked in a cage for two years as an illegal pet.</a:t>
            </a:r>
          </a:p>
          <a:p>
            <a:r>
              <a:rPr lang="en-US" sz="2800" b="1" dirty="0"/>
              <a:t>Mai: </a:t>
            </a:r>
            <a:r>
              <a:rPr lang="en-US" sz="2800" dirty="0"/>
              <a:t>Oh no, he's so thin.</a:t>
            </a:r>
          </a:p>
          <a:p>
            <a:r>
              <a:rPr lang="en-US" sz="2800" b="1" dirty="0" err="1"/>
              <a:t>Ms</a:t>
            </a:r>
            <a:r>
              <a:rPr lang="en-US" sz="2800" b="1" dirty="0"/>
              <a:t> Smith: </a:t>
            </a:r>
            <a:r>
              <a:rPr lang="en-US" sz="2800" dirty="0"/>
              <a:t>Yes. Gibbons can become ill or weak unless they're fed the right type of food. After examining Derek, our veterinarian also found head injuries. So we'll give him a suitable diet and monitor him for several weeks before we release him into the national park.</a:t>
            </a:r>
            <a:endParaRPr lang="vi-VN" sz="2800" dirty="0"/>
          </a:p>
        </p:txBody>
      </p:sp>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69" fill="hold"/>
                                        <p:tgtEl>
                                          <p:spTgt spid="23"/>
                                        </p:tgtEl>
                                      </p:cBhvr>
                                    </p:cmd>
                                  </p:childTnLst>
                                </p:cTn>
                              </p:par>
                            </p:childTnLst>
                          </p:cTn>
                        </p:par>
                      </p:childTnLst>
                    </p:cTn>
                  </p:par>
                </p:childTnLst>
              </p:cTn>
              <p:nextCondLst>
                <p:cond evt="onClick" delay="0">
                  <p:tgtEl>
                    <p:spTgt spid="23"/>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3618833" y="3491593"/>
            <a:ext cx="11050333" cy="2978566"/>
            <a:chOff x="0" y="0"/>
            <a:chExt cx="14733778" cy="3971422"/>
          </a:xfrm>
        </p:grpSpPr>
        <p:sp>
          <p:nvSpPr>
            <p:cNvPr id="8" name="Freeform 8"/>
            <p:cNvSpPr/>
            <p:nvPr/>
          </p:nvSpPr>
          <p:spPr>
            <a:xfrm>
              <a:off x="0" y="0"/>
              <a:ext cx="3971422" cy="3971422"/>
            </a:xfrm>
            <a:custGeom>
              <a:avLst/>
              <a:gdLst/>
              <a:ahLst/>
              <a:cxnLst/>
              <a:rect l="l" t="t" r="r" b="b"/>
              <a:pathLst>
                <a:path w="3971422" h="3971422">
                  <a:moveTo>
                    <a:pt x="0" y="0"/>
                  </a:moveTo>
                  <a:lnTo>
                    <a:pt x="3971422" y="0"/>
                  </a:lnTo>
                  <a:lnTo>
                    <a:pt x="3971422"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3620890" y="0"/>
              <a:ext cx="3971422" cy="3971422"/>
            </a:xfrm>
            <a:custGeom>
              <a:avLst/>
              <a:gdLst/>
              <a:ahLst/>
              <a:cxnLst/>
              <a:rect l="l" t="t" r="r" b="b"/>
              <a:pathLst>
                <a:path w="3971422" h="3971422">
                  <a:moveTo>
                    <a:pt x="0" y="0"/>
                  </a:moveTo>
                  <a:lnTo>
                    <a:pt x="3971421" y="0"/>
                  </a:lnTo>
                  <a:lnTo>
                    <a:pt x="3971421"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7154461" y="0"/>
              <a:ext cx="3971422" cy="3971422"/>
            </a:xfrm>
            <a:custGeom>
              <a:avLst/>
              <a:gdLst/>
              <a:ahLst/>
              <a:cxnLst/>
              <a:rect l="l" t="t" r="r" b="b"/>
              <a:pathLst>
                <a:path w="3971422" h="3971422">
                  <a:moveTo>
                    <a:pt x="0" y="0"/>
                  </a:moveTo>
                  <a:lnTo>
                    <a:pt x="3971422" y="0"/>
                  </a:lnTo>
                  <a:lnTo>
                    <a:pt x="3971422"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0762356" y="0"/>
              <a:ext cx="3971422" cy="3971422"/>
            </a:xfrm>
            <a:custGeom>
              <a:avLst/>
              <a:gdLst/>
              <a:ahLst/>
              <a:cxnLst/>
              <a:rect l="l" t="t" r="r" b="b"/>
              <a:pathLst>
                <a:path w="3971422" h="3971422">
                  <a:moveTo>
                    <a:pt x="0" y="0"/>
                  </a:moveTo>
                  <a:lnTo>
                    <a:pt x="3971422" y="0"/>
                  </a:lnTo>
                  <a:lnTo>
                    <a:pt x="3971422"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Freeform 12"/>
          <p:cNvSpPr/>
          <p:nvPr/>
        </p:nvSpPr>
        <p:spPr>
          <a:xfrm rot="-3735088">
            <a:off x="-2799267" y="5909449"/>
            <a:ext cx="5327517" cy="2431285"/>
          </a:xfrm>
          <a:custGeom>
            <a:avLst/>
            <a:gdLst/>
            <a:ahLst/>
            <a:cxnLst/>
            <a:rect l="l" t="t" r="r" b="b"/>
            <a:pathLst>
              <a:path w="5327517" h="2431285">
                <a:moveTo>
                  <a:pt x="0" y="0"/>
                </a:moveTo>
                <a:lnTo>
                  <a:pt x="5327517" y="0"/>
                </a:lnTo>
                <a:lnTo>
                  <a:pt x="5327517" y="2431285"/>
                </a:lnTo>
                <a:lnTo>
                  <a:pt x="0" y="2431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1806139">
            <a:off x="-1722512" y="6995044"/>
            <a:ext cx="7264343" cy="5335990"/>
          </a:xfrm>
          <a:custGeom>
            <a:avLst/>
            <a:gdLst/>
            <a:ahLst/>
            <a:cxnLst/>
            <a:rect l="l" t="t" r="r" b="b"/>
            <a:pathLst>
              <a:path w="7264343" h="5335990">
                <a:moveTo>
                  <a:pt x="0" y="0"/>
                </a:moveTo>
                <a:lnTo>
                  <a:pt x="7264343" y="0"/>
                </a:lnTo>
                <a:lnTo>
                  <a:pt x="7264343" y="5335989"/>
                </a:lnTo>
                <a:lnTo>
                  <a:pt x="0" y="5335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8608268">
            <a:off x="16361280" y="4955654"/>
            <a:ext cx="3297662" cy="4823708"/>
          </a:xfrm>
          <a:custGeom>
            <a:avLst/>
            <a:gdLst/>
            <a:ahLst/>
            <a:cxnLst/>
            <a:rect l="l" t="t" r="r" b="b"/>
            <a:pathLst>
              <a:path w="3297662" h="4823708">
                <a:moveTo>
                  <a:pt x="0" y="0"/>
                </a:moveTo>
                <a:lnTo>
                  <a:pt x="3297662" y="0"/>
                </a:lnTo>
                <a:lnTo>
                  <a:pt x="3297662" y="4823708"/>
                </a:lnTo>
                <a:lnTo>
                  <a:pt x="0" y="48237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3605200" y="9038784"/>
            <a:ext cx="3654100" cy="3142526"/>
          </a:xfrm>
          <a:custGeom>
            <a:avLst/>
            <a:gdLst/>
            <a:ahLst/>
            <a:cxnLst/>
            <a:rect l="l" t="t" r="r" b="b"/>
            <a:pathLst>
              <a:path w="3654100" h="3142526">
                <a:moveTo>
                  <a:pt x="0" y="0"/>
                </a:moveTo>
                <a:lnTo>
                  <a:pt x="3654100" y="0"/>
                </a:lnTo>
                <a:lnTo>
                  <a:pt x="3654100" y="3142525"/>
                </a:lnTo>
                <a:lnTo>
                  <a:pt x="0" y="31425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a:off x="16106116" y="7535279"/>
            <a:ext cx="2927978" cy="3947029"/>
          </a:xfrm>
          <a:custGeom>
            <a:avLst/>
            <a:gdLst/>
            <a:ahLst/>
            <a:cxnLst/>
            <a:rect l="l" t="t" r="r" b="b"/>
            <a:pathLst>
              <a:path w="2927978" h="3947029">
                <a:moveTo>
                  <a:pt x="0" y="0"/>
                </a:moveTo>
                <a:lnTo>
                  <a:pt x="2927977" y="0"/>
                </a:lnTo>
                <a:lnTo>
                  <a:pt x="2927977" y="3947029"/>
                </a:lnTo>
                <a:lnTo>
                  <a:pt x="0" y="39470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477508" y="7955320"/>
            <a:ext cx="1899016" cy="2166927"/>
          </a:xfrm>
          <a:custGeom>
            <a:avLst/>
            <a:gdLst/>
            <a:ahLst/>
            <a:cxnLst/>
            <a:rect l="l" t="t" r="r" b="b"/>
            <a:pathLst>
              <a:path w="1899016" h="2166927">
                <a:moveTo>
                  <a:pt x="0" y="0"/>
                </a:moveTo>
                <a:lnTo>
                  <a:pt x="1899016" y="0"/>
                </a:lnTo>
                <a:lnTo>
                  <a:pt x="1899016" y="2166927"/>
                </a:lnTo>
                <a:lnTo>
                  <a:pt x="0" y="21669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TextBox 18"/>
          <p:cNvSpPr txBox="1"/>
          <p:nvPr/>
        </p:nvSpPr>
        <p:spPr>
          <a:xfrm>
            <a:off x="3925591" y="4695666"/>
            <a:ext cx="10436817" cy="1577340"/>
          </a:xfrm>
          <a:prstGeom prst="rect">
            <a:avLst/>
          </a:prstGeom>
        </p:spPr>
        <p:txBody>
          <a:bodyPr lIns="0" tIns="0" rIns="0" bIns="0" rtlCol="0" anchor="t">
            <a:spAutoFit/>
          </a:bodyPr>
          <a:lstStyle/>
          <a:p>
            <a:pPr marL="0" lvl="0" indent="0" algn="ctr">
              <a:lnSpc>
                <a:spcPts val="11880"/>
              </a:lnSpc>
            </a:pPr>
            <a:r>
              <a:rPr lang="en-US" sz="12000">
                <a:solidFill>
                  <a:srgbClr val="4C4331"/>
                </a:solidFill>
                <a:latin typeface="Pagkaki"/>
                <a:ea typeface="Pagkaki"/>
                <a:cs typeface="Pagkaki"/>
                <a:sym typeface="Pagkaki"/>
              </a:rPr>
              <a:t>EXERCISE 2</a:t>
            </a:r>
          </a:p>
        </p:txBody>
      </p:sp>
      <p:sp>
        <p:nvSpPr>
          <p:cNvPr id="19" name="Freeform 19"/>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Freeform 20"/>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5400000">
            <a:off x="492692"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nvGrpSpPr>
          <p:cNvPr id="8" name="Group 8"/>
          <p:cNvGrpSpPr/>
          <p:nvPr/>
        </p:nvGrpSpPr>
        <p:grpSpPr>
          <a:xfrm>
            <a:off x="711986" y="529010"/>
            <a:ext cx="16894907" cy="1542485"/>
            <a:chOff x="0" y="0"/>
            <a:chExt cx="22526543" cy="2056647"/>
          </a:xfrm>
        </p:grpSpPr>
        <p:sp>
          <p:nvSpPr>
            <p:cNvPr id="9" name="Freeform 9"/>
            <p:cNvSpPr/>
            <p:nvPr/>
          </p:nvSpPr>
          <p:spPr>
            <a:xfrm rot="-5400000">
              <a:off x="10376093" y="-10376093"/>
              <a:ext cx="1774358" cy="22526543"/>
            </a:xfrm>
            <a:custGeom>
              <a:avLst/>
              <a:gdLst/>
              <a:ahLst/>
              <a:cxnLst/>
              <a:rect l="l" t="t" r="r" b="b"/>
              <a:pathLst>
                <a:path w="1774358" h="22526543">
                  <a:moveTo>
                    <a:pt x="0" y="0"/>
                  </a:moveTo>
                  <a:lnTo>
                    <a:pt x="1774357" y="0"/>
                  </a:lnTo>
                  <a:lnTo>
                    <a:pt x="1774357" y="22526543"/>
                  </a:lnTo>
                  <a:lnTo>
                    <a:pt x="0" y="22526543"/>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0" name="Freeform 10"/>
            <p:cNvSpPr/>
            <p:nvPr/>
          </p:nvSpPr>
          <p:spPr>
            <a:xfrm rot="-5400000" flipH="1">
              <a:off x="10376093" y="-10093804"/>
              <a:ext cx="1774358" cy="22526543"/>
            </a:xfrm>
            <a:custGeom>
              <a:avLst/>
              <a:gdLst/>
              <a:ahLst/>
              <a:cxnLst/>
              <a:rect l="l" t="t" r="r" b="b"/>
              <a:pathLst>
                <a:path w="1774358" h="22526543">
                  <a:moveTo>
                    <a:pt x="1774357" y="0"/>
                  </a:moveTo>
                  <a:lnTo>
                    <a:pt x="0" y="0"/>
                  </a:lnTo>
                  <a:lnTo>
                    <a:pt x="0" y="22526544"/>
                  </a:lnTo>
                  <a:lnTo>
                    <a:pt x="1774357" y="22526544"/>
                  </a:lnTo>
                  <a:lnTo>
                    <a:pt x="1774357"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1" name="Freeform 11"/>
          <p:cNvSpPr/>
          <p:nvPr/>
        </p:nvSpPr>
        <p:spPr>
          <a:xfrm rot="5400000">
            <a:off x="5531620"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sp>
        <p:nvSpPr>
          <p:cNvPr id="12" name="Freeform 12"/>
          <p:cNvSpPr/>
          <p:nvPr/>
        </p:nvSpPr>
        <p:spPr>
          <a:xfrm rot="-5400000">
            <a:off x="10570548"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aphicFrame>
        <p:nvGraphicFramePr>
          <p:cNvPr id="13" name="Table 13"/>
          <p:cNvGraphicFramePr>
            <a:graphicFrameLocks noGrp="1"/>
          </p:cNvGraphicFramePr>
          <p:nvPr>
            <p:extLst>
              <p:ext uri="{D42A27DB-BD31-4B8C-83A1-F6EECF244321}">
                <p14:modId xmlns:p14="http://schemas.microsoft.com/office/powerpoint/2010/main" val="825373468"/>
              </p:ext>
            </p:extLst>
          </p:nvPr>
        </p:nvGraphicFramePr>
        <p:xfrm>
          <a:off x="1028700" y="2784001"/>
          <a:ext cx="16246040" cy="6474298"/>
        </p:xfrm>
        <a:graphic>
          <a:graphicData uri="http://schemas.openxmlformats.org/drawingml/2006/table">
            <a:tbl>
              <a:tblPr/>
              <a:tblGrid>
                <a:gridCol w="13388401">
                  <a:extLst>
                    <a:ext uri="{9D8B030D-6E8A-4147-A177-3AD203B41FA5}">
                      <a16:colId xmlns:a16="http://schemas.microsoft.com/office/drawing/2014/main" val="20000"/>
                    </a:ext>
                  </a:extLst>
                </a:gridCol>
                <a:gridCol w="1401199">
                  <a:extLst>
                    <a:ext uri="{9D8B030D-6E8A-4147-A177-3AD203B41FA5}">
                      <a16:colId xmlns:a16="http://schemas.microsoft.com/office/drawing/2014/main" val="20001"/>
                    </a:ext>
                  </a:extLst>
                </a:gridCol>
                <a:gridCol w="1456440">
                  <a:extLst>
                    <a:ext uri="{9D8B030D-6E8A-4147-A177-3AD203B41FA5}">
                      <a16:colId xmlns:a16="http://schemas.microsoft.com/office/drawing/2014/main" val="20002"/>
                    </a:ext>
                  </a:extLst>
                </a:gridCol>
              </a:tblGrid>
              <a:tr h="1346389">
                <a:tc>
                  <a:txBody>
                    <a:bodyPr/>
                    <a:lstStyle/>
                    <a:p>
                      <a:pPr algn="ctr">
                        <a:lnSpc>
                          <a:spcPts val="2100"/>
                        </a:lnSpc>
                        <a:defRPr/>
                      </a:pP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T</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F</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1230698">
                <a:tc>
                  <a:txBody>
                    <a:bodyPr/>
                    <a:lstStyle/>
                    <a:p>
                      <a:pPr algn="l">
                        <a:lnSpc>
                          <a:spcPts val="4200"/>
                        </a:lnSpc>
                        <a:defRPr/>
                      </a:pPr>
                      <a:r>
                        <a:rPr lang="en-US" sz="3000" dirty="0">
                          <a:solidFill>
                            <a:srgbClr val="000000"/>
                          </a:solidFill>
                          <a:latin typeface="Balsamiq Sans"/>
                          <a:ea typeface="Balsamiq Sans"/>
                          <a:cs typeface="Balsamiq Sans"/>
                          <a:sym typeface="Balsamiq Sans"/>
                        </a:rPr>
                        <a:t>1. Humans belong to the same group of mammals as apes and monkeys.</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1230698">
                <a:tc>
                  <a:txBody>
                    <a:bodyPr/>
                    <a:lstStyle/>
                    <a:p>
                      <a:pPr algn="l">
                        <a:lnSpc>
                          <a:spcPts val="4200"/>
                        </a:lnSpc>
                        <a:defRPr/>
                      </a:pPr>
                      <a:r>
                        <a:rPr lang="en-US" sz="3000" dirty="0">
                          <a:solidFill>
                            <a:srgbClr val="000000"/>
                          </a:solidFill>
                          <a:latin typeface="Balsamiq Sans"/>
                          <a:ea typeface="Balsamiq Sans"/>
                          <a:cs typeface="Balsamiq Sans"/>
                          <a:sym typeface="Balsamiq Sans"/>
                        </a:rPr>
                        <a:t>2. Apes can learn sign language, but can’t use tool.</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1230698">
                <a:tc>
                  <a:txBody>
                    <a:bodyPr/>
                    <a:lstStyle/>
                    <a:p>
                      <a:pPr algn="l">
                        <a:lnSpc>
                          <a:spcPts val="4200"/>
                        </a:lnSpc>
                        <a:defRPr/>
                      </a:pPr>
                      <a:r>
                        <a:rPr lang="en-US" sz="3000">
                          <a:solidFill>
                            <a:srgbClr val="000000"/>
                          </a:solidFill>
                          <a:latin typeface="Balsamiq Sans"/>
                          <a:ea typeface="Balsamiq Sans"/>
                          <a:cs typeface="Balsamiq Sans"/>
                          <a:sym typeface="Balsamiq Sans"/>
                        </a:rPr>
                        <a:t>3. Gibbons are endangered because they are the smallest of the apes.</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r h="1435815">
                <a:tc>
                  <a:txBody>
                    <a:bodyPr/>
                    <a:lstStyle/>
                    <a:p>
                      <a:pPr algn="l">
                        <a:lnSpc>
                          <a:spcPts val="4200"/>
                        </a:lnSpc>
                        <a:defRPr/>
                      </a:pPr>
                      <a:r>
                        <a:rPr lang="en-US" sz="3000">
                          <a:solidFill>
                            <a:srgbClr val="000000"/>
                          </a:solidFill>
                          <a:latin typeface="Balsamiq Sans"/>
                          <a:ea typeface="Balsamiq Sans"/>
                          <a:cs typeface="Balsamiq Sans"/>
                          <a:sym typeface="Balsamiq Sans"/>
                        </a:rPr>
                        <a:t>4. Derek’s owner kept him in a cage and gave him the wrong type of food.</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4"/>
                  </a:ext>
                </a:extLst>
              </a:tr>
            </a:tbl>
          </a:graphicData>
        </a:graphic>
      </p:graphicFrame>
      <p:sp>
        <p:nvSpPr>
          <p:cNvPr id="14" name="TextBox 14"/>
          <p:cNvSpPr txBox="1"/>
          <p:nvPr/>
        </p:nvSpPr>
        <p:spPr>
          <a:xfrm>
            <a:off x="1044140" y="676047"/>
            <a:ext cx="16230600" cy="1210310"/>
          </a:xfrm>
          <a:prstGeom prst="rect">
            <a:avLst/>
          </a:prstGeom>
        </p:spPr>
        <p:txBody>
          <a:bodyPr lIns="0" tIns="0" rIns="0" bIns="0" rtlCol="0" anchor="t">
            <a:spAutoFit/>
          </a:bodyPr>
          <a:lstStyle/>
          <a:p>
            <a:pPr marL="0" lvl="0" indent="0" algn="ctr">
              <a:lnSpc>
                <a:spcPts val="4810"/>
              </a:lnSpc>
            </a:pPr>
            <a:r>
              <a:rPr lang="en-US" sz="3700" b="1">
                <a:solidFill>
                  <a:srgbClr val="4C4331"/>
                </a:solidFill>
                <a:latin typeface="Balsamiq Sans Bold"/>
                <a:ea typeface="Balsamiq Sans Bold"/>
                <a:cs typeface="Balsamiq Sans Bold"/>
                <a:sym typeface="Balsamiq Sans Bold"/>
              </a:rPr>
              <a:t>Exercise 2</a:t>
            </a:r>
            <a:r>
              <a:rPr lang="en-US" sz="3700">
                <a:solidFill>
                  <a:srgbClr val="4C4331"/>
                </a:solidFill>
                <a:latin typeface="Balsamiq Sans"/>
                <a:ea typeface="Balsamiq Sans"/>
                <a:cs typeface="Balsamiq Sans"/>
                <a:sym typeface="Balsamiq Sans"/>
              </a:rPr>
              <a:t>: Read and conversation again and decide whether the statements are true(T) or false(F):</a:t>
            </a:r>
          </a:p>
        </p:txBody>
      </p:sp>
      <p:sp>
        <p:nvSpPr>
          <p:cNvPr id="15" name="Freeform 15"/>
          <p:cNvSpPr/>
          <p:nvPr/>
        </p:nvSpPr>
        <p:spPr>
          <a:xfrm rot="2916366">
            <a:off x="13139892" y="264152"/>
            <a:ext cx="7315200" cy="1529097"/>
          </a:xfrm>
          <a:custGeom>
            <a:avLst/>
            <a:gdLst/>
            <a:ahLst/>
            <a:cxnLst/>
            <a:rect l="l" t="t" r="r" b="b"/>
            <a:pathLst>
              <a:path w="7315200" h="1529097">
                <a:moveTo>
                  <a:pt x="0" y="0"/>
                </a:moveTo>
                <a:lnTo>
                  <a:pt x="7315200" y="0"/>
                </a:lnTo>
                <a:lnTo>
                  <a:pt x="7315200" y="1529096"/>
                </a:lnTo>
                <a:lnTo>
                  <a:pt x="0" y="1529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4047077" flipH="1">
            <a:off x="-2613460" y="707780"/>
            <a:ext cx="7315200" cy="1529097"/>
          </a:xfrm>
          <a:custGeom>
            <a:avLst/>
            <a:gdLst/>
            <a:ahLst/>
            <a:cxnLst/>
            <a:rect l="l" t="t" r="r" b="b"/>
            <a:pathLst>
              <a:path w="7315200" h="1529097">
                <a:moveTo>
                  <a:pt x="7315200" y="0"/>
                </a:moveTo>
                <a:lnTo>
                  <a:pt x="0" y="0"/>
                </a:lnTo>
                <a:lnTo>
                  <a:pt x="0" y="1529097"/>
                </a:lnTo>
                <a:lnTo>
                  <a:pt x="7315200" y="1529097"/>
                </a:lnTo>
                <a:lnTo>
                  <a:pt x="731520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5400000">
            <a:off x="492692"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nvGrpSpPr>
          <p:cNvPr id="8" name="Group 8"/>
          <p:cNvGrpSpPr/>
          <p:nvPr/>
        </p:nvGrpSpPr>
        <p:grpSpPr>
          <a:xfrm>
            <a:off x="711986" y="529010"/>
            <a:ext cx="16894907" cy="1542485"/>
            <a:chOff x="0" y="0"/>
            <a:chExt cx="22526543" cy="2056647"/>
          </a:xfrm>
        </p:grpSpPr>
        <p:sp>
          <p:nvSpPr>
            <p:cNvPr id="9" name="Freeform 9"/>
            <p:cNvSpPr/>
            <p:nvPr/>
          </p:nvSpPr>
          <p:spPr>
            <a:xfrm rot="-5400000">
              <a:off x="10376093" y="-10376093"/>
              <a:ext cx="1774358" cy="22526543"/>
            </a:xfrm>
            <a:custGeom>
              <a:avLst/>
              <a:gdLst/>
              <a:ahLst/>
              <a:cxnLst/>
              <a:rect l="l" t="t" r="r" b="b"/>
              <a:pathLst>
                <a:path w="1774358" h="22526543">
                  <a:moveTo>
                    <a:pt x="0" y="0"/>
                  </a:moveTo>
                  <a:lnTo>
                    <a:pt x="1774357" y="0"/>
                  </a:lnTo>
                  <a:lnTo>
                    <a:pt x="1774357" y="22526543"/>
                  </a:lnTo>
                  <a:lnTo>
                    <a:pt x="0" y="22526543"/>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0" name="Freeform 10"/>
            <p:cNvSpPr/>
            <p:nvPr/>
          </p:nvSpPr>
          <p:spPr>
            <a:xfrm rot="-5400000" flipH="1">
              <a:off x="10376093" y="-10093804"/>
              <a:ext cx="1774358" cy="22526543"/>
            </a:xfrm>
            <a:custGeom>
              <a:avLst/>
              <a:gdLst/>
              <a:ahLst/>
              <a:cxnLst/>
              <a:rect l="l" t="t" r="r" b="b"/>
              <a:pathLst>
                <a:path w="1774358" h="22526543">
                  <a:moveTo>
                    <a:pt x="1774357" y="0"/>
                  </a:moveTo>
                  <a:lnTo>
                    <a:pt x="0" y="0"/>
                  </a:lnTo>
                  <a:lnTo>
                    <a:pt x="0" y="22526544"/>
                  </a:lnTo>
                  <a:lnTo>
                    <a:pt x="1774357" y="22526544"/>
                  </a:lnTo>
                  <a:lnTo>
                    <a:pt x="1774357"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1" name="Freeform 11"/>
          <p:cNvSpPr/>
          <p:nvPr/>
        </p:nvSpPr>
        <p:spPr>
          <a:xfrm rot="5400000">
            <a:off x="5531620"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sp>
        <p:nvSpPr>
          <p:cNvPr id="12" name="Freeform 12"/>
          <p:cNvSpPr/>
          <p:nvPr/>
        </p:nvSpPr>
        <p:spPr>
          <a:xfrm rot="-5400000">
            <a:off x="10570548"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aphicFrame>
        <p:nvGraphicFramePr>
          <p:cNvPr id="13" name="Table 13"/>
          <p:cNvGraphicFramePr>
            <a:graphicFrameLocks noGrp="1"/>
          </p:cNvGraphicFramePr>
          <p:nvPr>
            <p:extLst>
              <p:ext uri="{D42A27DB-BD31-4B8C-83A1-F6EECF244321}">
                <p14:modId xmlns:p14="http://schemas.microsoft.com/office/powerpoint/2010/main" val="1947882381"/>
              </p:ext>
            </p:extLst>
          </p:nvPr>
        </p:nvGraphicFramePr>
        <p:xfrm>
          <a:off x="1028700" y="2784001"/>
          <a:ext cx="16246040" cy="6474298"/>
        </p:xfrm>
        <a:graphic>
          <a:graphicData uri="http://schemas.openxmlformats.org/drawingml/2006/table">
            <a:tbl>
              <a:tblPr/>
              <a:tblGrid>
                <a:gridCol w="13388401">
                  <a:extLst>
                    <a:ext uri="{9D8B030D-6E8A-4147-A177-3AD203B41FA5}">
                      <a16:colId xmlns:a16="http://schemas.microsoft.com/office/drawing/2014/main" val="20000"/>
                    </a:ext>
                  </a:extLst>
                </a:gridCol>
                <a:gridCol w="1401199">
                  <a:extLst>
                    <a:ext uri="{9D8B030D-6E8A-4147-A177-3AD203B41FA5}">
                      <a16:colId xmlns:a16="http://schemas.microsoft.com/office/drawing/2014/main" val="20001"/>
                    </a:ext>
                  </a:extLst>
                </a:gridCol>
                <a:gridCol w="1456440">
                  <a:extLst>
                    <a:ext uri="{9D8B030D-6E8A-4147-A177-3AD203B41FA5}">
                      <a16:colId xmlns:a16="http://schemas.microsoft.com/office/drawing/2014/main" val="20002"/>
                    </a:ext>
                  </a:extLst>
                </a:gridCol>
              </a:tblGrid>
              <a:tr h="1346389">
                <a:tc>
                  <a:txBody>
                    <a:bodyPr/>
                    <a:lstStyle/>
                    <a:p>
                      <a:pPr algn="ctr">
                        <a:lnSpc>
                          <a:spcPts val="2100"/>
                        </a:lnSpc>
                        <a:defRPr/>
                      </a:pP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T</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F</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1230698">
                <a:tc>
                  <a:txBody>
                    <a:bodyPr/>
                    <a:lstStyle/>
                    <a:p>
                      <a:pPr algn="l">
                        <a:lnSpc>
                          <a:spcPts val="4200"/>
                        </a:lnSpc>
                        <a:defRPr/>
                      </a:pPr>
                      <a:r>
                        <a:rPr lang="en-US" sz="3000" dirty="0">
                          <a:solidFill>
                            <a:srgbClr val="000000"/>
                          </a:solidFill>
                          <a:latin typeface="Balsamiq Sans"/>
                          <a:ea typeface="Balsamiq Sans"/>
                          <a:cs typeface="Balsamiq Sans"/>
                          <a:sym typeface="Balsamiq Sans"/>
                        </a:rPr>
                        <a:t>1. Humans belong to the same group of mammals as apes and monkeys.</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1230698">
                <a:tc>
                  <a:txBody>
                    <a:bodyPr/>
                    <a:lstStyle/>
                    <a:p>
                      <a:pPr algn="l">
                        <a:lnSpc>
                          <a:spcPts val="4200"/>
                        </a:lnSpc>
                        <a:defRPr/>
                      </a:pPr>
                      <a:r>
                        <a:rPr lang="en-US" sz="3000" dirty="0">
                          <a:solidFill>
                            <a:srgbClr val="000000"/>
                          </a:solidFill>
                          <a:latin typeface="Balsamiq Sans"/>
                          <a:ea typeface="Balsamiq Sans"/>
                          <a:cs typeface="Balsamiq Sans"/>
                          <a:sym typeface="Balsamiq Sans"/>
                        </a:rPr>
                        <a:t>2. Apes can learn sign language, but can’t use tool.</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1230698">
                <a:tc>
                  <a:txBody>
                    <a:bodyPr/>
                    <a:lstStyle/>
                    <a:p>
                      <a:pPr algn="l">
                        <a:lnSpc>
                          <a:spcPts val="4200"/>
                        </a:lnSpc>
                        <a:defRPr/>
                      </a:pPr>
                      <a:r>
                        <a:rPr lang="en-US" sz="3000">
                          <a:solidFill>
                            <a:srgbClr val="000000"/>
                          </a:solidFill>
                          <a:latin typeface="Balsamiq Sans"/>
                          <a:ea typeface="Balsamiq Sans"/>
                          <a:cs typeface="Balsamiq Sans"/>
                          <a:sym typeface="Balsamiq Sans"/>
                        </a:rPr>
                        <a:t>3. Gibbons are endangered because they are the smallest of the apes.</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r h="1435815">
                <a:tc>
                  <a:txBody>
                    <a:bodyPr/>
                    <a:lstStyle/>
                    <a:p>
                      <a:pPr algn="l">
                        <a:lnSpc>
                          <a:spcPts val="4200"/>
                        </a:lnSpc>
                        <a:defRPr/>
                      </a:pPr>
                      <a:r>
                        <a:rPr lang="en-US" sz="3000">
                          <a:solidFill>
                            <a:srgbClr val="000000"/>
                          </a:solidFill>
                          <a:latin typeface="Balsamiq Sans"/>
                          <a:ea typeface="Balsamiq Sans"/>
                          <a:cs typeface="Balsamiq Sans"/>
                          <a:sym typeface="Balsamiq Sans"/>
                        </a:rPr>
                        <a:t>4. Derek’s owner kept him in a cage and gave him the wrong type of food.</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4"/>
                  </a:ext>
                </a:extLst>
              </a:tr>
            </a:tbl>
          </a:graphicData>
        </a:graphic>
      </p:graphicFrame>
      <p:sp>
        <p:nvSpPr>
          <p:cNvPr id="14" name="TextBox 14"/>
          <p:cNvSpPr txBox="1"/>
          <p:nvPr/>
        </p:nvSpPr>
        <p:spPr>
          <a:xfrm>
            <a:off x="1044140" y="676047"/>
            <a:ext cx="16230600" cy="1210310"/>
          </a:xfrm>
          <a:prstGeom prst="rect">
            <a:avLst/>
          </a:prstGeom>
        </p:spPr>
        <p:txBody>
          <a:bodyPr lIns="0" tIns="0" rIns="0" bIns="0" rtlCol="0" anchor="t">
            <a:spAutoFit/>
          </a:bodyPr>
          <a:lstStyle/>
          <a:p>
            <a:pPr marL="0" lvl="0" indent="0" algn="ctr">
              <a:lnSpc>
                <a:spcPts val="4810"/>
              </a:lnSpc>
            </a:pPr>
            <a:r>
              <a:rPr lang="en-US" sz="3700" b="1">
                <a:solidFill>
                  <a:srgbClr val="4C4331"/>
                </a:solidFill>
                <a:latin typeface="Balsamiq Sans Bold"/>
                <a:ea typeface="Balsamiq Sans Bold"/>
                <a:cs typeface="Balsamiq Sans Bold"/>
                <a:sym typeface="Balsamiq Sans Bold"/>
              </a:rPr>
              <a:t>Exercise 2</a:t>
            </a:r>
            <a:r>
              <a:rPr lang="en-US" sz="3700">
                <a:solidFill>
                  <a:srgbClr val="4C4331"/>
                </a:solidFill>
                <a:latin typeface="Balsamiq Sans"/>
                <a:ea typeface="Balsamiq Sans"/>
                <a:cs typeface="Balsamiq Sans"/>
                <a:sym typeface="Balsamiq Sans"/>
              </a:rPr>
              <a:t>: Read and conversation again and decide whether the statements are true(T) or false(F):</a:t>
            </a:r>
          </a:p>
        </p:txBody>
      </p:sp>
      <p:sp>
        <p:nvSpPr>
          <p:cNvPr id="15" name="Freeform 15"/>
          <p:cNvSpPr/>
          <p:nvPr/>
        </p:nvSpPr>
        <p:spPr>
          <a:xfrm rot="2916366">
            <a:off x="13139892" y="264152"/>
            <a:ext cx="7315200" cy="1529097"/>
          </a:xfrm>
          <a:custGeom>
            <a:avLst/>
            <a:gdLst/>
            <a:ahLst/>
            <a:cxnLst/>
            <a:rect l="l" t="t" r="r" b="b"/>
            <a:pathLst>
              <a:path w="7315200" h="1529097">
                <a:moveTo>
                  <a:pt x="0" y="0"/>
                </a:moveTo>
                <a:lnTo>
                  <a:pt x="7315200" y="0"/>
                </a:lnTo>
                <a:lnTo>
                  <a:pt x="7315200" y="1529096"/>
                </a:lnTo>
                <a:lnTo>
                  <a:pt x="0" y="1529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4047077" flipH="1">
            <a:off x="-2613460" y="707780"/>
            <a:ext cx="7315200" cy="1529097"/>
          </a:xfrm>
          <a:custGeom>
            <a:avLst/>
            <a:gdLst/>
            <a:ahLst/>
            <a:cxnLst/>
            <a:rect l="l" t="t" r="r" b="b"/>
            <a:pathLst>
              <a:path w="7315200" h="1529097">
                <a:moveTo>
                  <a:pt x="7315200" y="0"/>
                </a:moveTo>
                <a:lnTo>
                  <a:pt x="0" y="0"/>
                </a:lnTo>
                <a:lnTo>
                  <a:pt x="0" y="1529097"/>
                </a:lnTo>
                <a:lnTo>
                  <a:pt x="7315200" y="1529097"/>
                </a:lnTo>
                <a:lnTo>
                  <a:pt x="731520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4636911" y="4090341"/>
            <a:ext cx="939509" cy="1053159"/>
          </a:xfrm>
          <a:custGeom>
            <a:avLst/>
            <a:gdLst/>
            <a:ahLst/>
            <a:cxnLst/>
            <a:rect l="l" t="t" r="r" b="b"/>
            <a:pathLst>
              <a:path w="939509" h="1053159">
                <a:moveTo>
                  <a:pt x="0" y="0"/>
                </a:moveTo>
                <a:lnTo>
                  <a:pt x="939509" y="0"/>
                </a:lnTo>
                <a:lnTo>
                  <a:pt x="939509" y="1053159"/>
                </a:lnTo>
                <a:lnTo>
                  <a:pt x="0" y="1053159"/>
                </a:lnTo>
                <a:lnTo>
                  <a:pt x="0" y="0"/>
                </a:lnTo>
                <a:close/>
              </a:path>
            </a:pathLst>
          </a:custGeom>
          <a:blipFill>
            <a:blip r:embed="rId8"/>
            <a:stretch>
              <a:fillRect/>
            </a:stretch>
          </a:blipFill>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5400000">
            <a:off x="492692"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nvGrpSpPr>
          <p:cNvPr id="8" name="Group 8"/>
          <p:cNvGrpSpPr/>
          <p:nvPr/>
        </p:nvGrpSpPr>
        <p:grpSpPr>
          <a:xfrm>
            <a:off x="711986" y="529010"/>
            <a:ext cx="16894907" cy="1542485"/>
            <a:chOff x="0" y="0"/>
            <a:chExt cx="22526543" cy="2056647"/>
          </a:xfrm>
        </p:grpSpPr>
        <p:sp>
          <p:nvSpPr>
            <p:cNvPr id="9" name="Freeform 9"/>
            <p:cNvSpPr/>
            <p:nvPr/>
          </p:nvSpPr>
          <p:spPr>
            <a:xfrm rot="-5400000">
              <a:off x="10376093" y="-10376093"/>
              <a:ext cx="1774358" cy="22526543"/>
            </a:xfrm>
            <a:custGeom>
              <a:avLst/>
              <a:gdLst/>
              <a:ahLst/>
              <a:cxnLst/>
              <a:rect l="l" t="t" r="r" b="b"/>
              <a:pathLst>
                <a:path w="1774358" h="22526543">
                  <a:moveTo>
                    <a:pt x="0" y="0"/>
                  </a:moveTo>
                  <a:lnTo>
                    <a:pt x="1774357" y="0"/>
                  </a:lnTo>
                  <a:lnTo>
                    <a:pt x="1774357" y="22526543"/>
                  </a:lnTo>
                  <a:lnTo>
                    <a:pt x="0" y="22526543"/>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0" name="Freeform 10"/>
            <p:cNvSpPr/>
            <p:nvPr/>
          </p:nvSpPr>
          <p:spPr>
            <a:xfrm rot="-5400000" flipH="1">
              <a:off x="10376093" y="-10093804"/>
              <a:ext cx="1774358" cy="22526543"/>
            </a:xfrm>
            <a:custGeom>
              <a:avLst/>
              <a:gdLst/>
              <a:ahLst/>
              <a:cxnLst/>
              <a:rect l="l" t="t" r="r" b="b"/>
              <a:pathLst>
                <a:path w="1774358" h="22526543">
                  <a:moveTo>
                    <a:pt x="1774357" y="0"/>
                  </a:moveTo>
                  <a:lnTo>
                    <a:pt x="0" y="0"/>
                  </a:lnTo>
                  <a:lnTo>
                    <a:pt x="0" y="22526544"/>
                  </a:lnTo>
                  <a:lnTo>
                    <a:pt x="1774357" y="22526544"/>
                  </a:lnTo>
                  <a:lnTo>
                    <a:pt x="1774357"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1" name="Freeform 11"/>
          <p:cNvSpPr/>
          <p:nvPr/>
        </p:nvSpPr>
        <p:spPr>
          <a:xfrm rot="5400000">
            <a:off x="5531620"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sp>
        <p:nvSpPr>
          <p:cNvPr id="12" name="Freeform 12"/>
          <p:cNvSpPr/>
          <p:nvPr/>
        </p:nvSpPr>
        <p:spPr>
          <a:xfrm rot="-5400000">
            <a:off x="10570548"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aphicFrame>
        <p:nvGraphicFramePr>
          <p:cNvPr id="13" name="Table 13"/>
          <p:cNvGraphicFramePr>
            <a:graphicFrameLocks noGrp="1"/>
          </p:cNvGraphicFramePr>
          <p:nvPr>
            <p:extLst>
              <p:ext uri="{D42A27DB-BD31-4B8C-83A1-F6EECF244321}">
                <p14:modId xmlns:p14="http://schemas.microsoft.com/office/powerpoint/2010/main" val="2330684255"/>
              </p:ext>
            </p:extLst>
          </p:nvPr>
        </p:nvGraphicFramePr>
        <p:xfrm>
          <a:off x="1028700" y="2784001"/>
          <a:ext cx="16246040" cy="6826723"/>
        </p:xfrm>
        <a:graphic>
          <a:graphicData uri="http://schemas.openxmlformats.org/drawingml/2006/table">
            <a:tbl>
              <a:tblPr/>
              <a:tblGrid>
                <a:gridCol w="12986016">
                  <a:extLst>
                    <a:ext uri="{9D8B030D-6E8A-4147-A177-3AD203B41FA5}">
                      <a16:colId xmlns:a16="http://schemas.microsoft.com/office/drawing/2014/main" val="20000"/>
                    </a:ext>
                  </a:extLst>
                </a:gridCol>
                <a:gridCol w="1803584">
                  <a:extLst>
                    <a:ext uri="{9D8B030D-6E8A-4147-A177-3AD203B41FA5}">
                      <a16:colId xmlns:a16="http://schemas.microsoft.com/office/drawing/2014/main" val="20001"/>
                    </a:ext>
                  </a:extLst>
                </a:gridCol>
                <a:gridCol w="1456440">
                  <a:extLst>
                    <a:ext uri="{9D8B030D-6E8A-4147-A177-3AD203B41FA5}">
                      <a16:colId xmlns:a16="http://schemas.microsoft.com/office/drawing/2014/main" val="20002"/>
                    </a:ext>
                  </a:extLst>
                </a:gridCol>
              </a:tblGrid>
              <a:tr h="1337180">
                <a:tc>
                  <a:txBody>
                    <a:bodyPr/>
                    <a:lstStyle/>
                    <a:p>
                      <a:pPr algn="ctr">
                        <a:lnSpc>
                          <a:spcPts val="2100"/>
                        </a:lnSpc>
                        <a:defRPr/>
                      </a:pP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T</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F</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1222281">
                <a:tc>
                  <a:txBody>
                    <a:bodyPr/>
                    <a:lstStyle/>
                    <a:p>
                      <a:pPr algn="l">
                        <a:lnSpc>
                          <a:spcPts val="4200"/>
                        </a:lnSpc>
                        <a:defRPr/>
                      </a:pPr>
                      <a:r>
                        <a:rPr lang="en-US" sz="3000" dirty="0">
                          <a:solidFill>
                            <a:srgbClr val="000000"/>
                          </a:solidFill>
                          <a:latin typeface="Balsamiq Sans"/>
                          <a:ea typeface="Balsamiq Sans"/>
                          <a:cs typeface="Balsamiq Sans"/>
                          <a:sym typeface="Balsamiq Sans"/>
                        </a:rPr>
                        <a:t>1. Humans belong to the same group of mammals as apes and monkeys.</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1222281">
                <a:tc>
                  <a:txBody>
                    <a:bodyPr/>
                    <a:lstStyle/>
                    <a:p>
                      <a:pPr algn="l">
                        <a:lnSpc>
                          <a:spcPts val="4200"/>
                        </a:lnSpc>
                        <a:defRPr/>
                      </a:pPr>
                      <a:r>
                        <a:rPr lang="en-US" sz="3000" dirty="0">
                          <a:solidFill>
                            <a:srgbClr val="000000"/>
                          </a:solidFill>
                          <a:latin typeface="Balsamiq Sans"/>
                          <a:ea typeface="Balsamiq Sans"/>
                          <a:cs typeface="Balsamiq Sans"/>
                          <a:sym typeface="Balsamiq Sans"/>
                        </a:rPr>
                        <a:t>2. Apes can learn sign language, but can’t use tool.</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1222281">
                <a:tc>
                  <a:txBody>
                    <a:bodyPr/>
                    <a:lstStyle/>
                    <a:p>
                      <a:pPr algn="l">
                        <a:lnSpc>
                          <a:spcPts val="4200"/>
                        </a:lnSpc>
                        <a:defRPr/>
                      </a:pPr>
                      <a:r>
                        <a:rPr lang="en-US" sz="3000">
                          <a:solidFill>
                            <a:srgbClr val="000000"/>
                          </a:solidFill>
                          <a:latin typeface="Balsamiq Sans"/>
                          <a:ea typeface="Balsamiq Sans"/>
                          <a:cs typeface="Balsamiq Sans"/>
                          <a:sym typeface="Balsamiq Sans"/>
                        </a:rPr>
                        <a:t>3. Gibbons are endangered because they are the smallest of the apes.</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r h="1822700">
                <a:tc>
                  <a:txBody>
                    <a:bodyPr/>
                    <a:lstStyle/>
                    <a:p>
                      <a:pPr algn="l">
                        <a:lnSpc>
                          <a:spcPts val="4200"/>
                        </a:lnSpc>
                        <a:defRPr/>
                      </a:pPr>
                      <a:r>
                        <a:rPr lang="en-US" sz="3000">
                          <a:solidFill>
                            <a:srgbClr val="000000"/>
                          </a:solidFill>
                          <a:latin typeface="Balsamiq Sans"/>
                          <a:ea typeface="Balsamiq Sans"/>
                          <a:cs typeface="Balsamiq Sans"/>
                          <a:sym typeface="Balsamiq Sans"/>
                        </a:rPr>
                        <a:t>4. Derek’s owner kept him in a cage and gave him the wrong type of food.</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4"/>
                  </a:ext>
                </a:extLst>
              </a:tr>
            </a:tbl>
          </a:graphicData>
        </a:graphic>
      </p:graphicFrame>
      <p:sp>
        <p:nvSpPr>
          <p:cNvPr id="14" name="TextBox 14"/>
          <p:cNvSpPr txBox="1"/>
          <p:nvPr/>
        </p:nvSpPr>
        <p:spPr>
          <a:xfrm>
            <a:off x="1044140" y="676047"/>
            <a:ext cx="16230600" cy="1210310"/>
          </a:xfrm>
          <a:prstGeom prst="rect">
            <a:avLst/>
          </a:prstGeom>
        </p:spPr>
        <p:txBody>
          <a:bodyPr lIns="0" tIns="0" rIns="0" bIns="0" rtlCol="0" anchor="t">
            <a:spAutoFit/>
          </a:bodyPr>
          <a:lstStyle/>
          <a:p>
            <a:pPr marL="0" lvl="0" indent="0" algn="ctr">
              <a:lnSpc>
                <a:spcPts val="4810"/>
              </a:lnSpc>
            </a:pPr>
            <a:r>
              <a:rPr lang="en-US" sz="3700" b="1">
                <a:solidFill>
                  <a:srgbClr val="4C4331"/>
                </a:solidFill>
                <a:latin typeface="Balsamiq Sans Bold"/>
                <a:ea typeface="Balsamiq Sans Bold"/>
                <a:cs typeface="Balsamiq Sans Bold"/>
                <a:sym typeface="Balsamiq Sans Bold"/>
              </a:rPr>
              <a:t>Exercise 2</a:t>
            </a:r>
            <a:r>
              <a:rPr lang="en-US" sz="3700">
                <a:solidFill>
                  <a:srgbClr val="4C4331"/>
                </a:solidFill>
                <a:latin typeface="Balsamiq Sans"/>
                <a:ea typeface="Balsamiq Sans"/>
                <a:cs typeface="Balsamiq Sans"/>
                <a:sym typeface="Balsamiq Sans"/>
              </a:rPr>
              <a:t>: Read and conversation again and decide whether the statements are true(T) or false(F):</a:t>
            </a:r>
          </a:p>
        </p:txBody>
      </p:sp>
      <p:sp>
        <p:nvSpPr>
          <p:cNvPr id="15" name="Freeform 15"/>
          <p:cNvSpPr/>
          <p:nvPr/>
        </p:nvSpPr>
        <p:spPr>
          <a:xfrm rot="2916366">
            <a:off x="13139892" y="264152"/>
            <a:ext cx="7315200" cy="1529097"/>
          </a:xfrm>
          <a:custGeom>
            <a:avLst/>
            <a:gdLst/>
            <a:ahLst/>
            <a:cxnLst/>
            <a:rect l="l" t="t" r="r" b="b"/>
            <a:pathLst>
              <a:path w="7315200" h="1529097">
                <a:moveTo>
                  <a:pt x="0" y="0"/>
                </a:moveTo>
                <a:lnTo>
                  <a:pt x="7315200" y="0"/>
                </a:lnTo>
                <a:lnTo>
                  <a:pt x="7315200" y="1529096"/>
                </a:lnTo>
                <a:lnTo>
                  <a:pt x="0" y="1529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4047077" flipH="1">
            <a:off x="-2613460" y="707780"/>
            <a:ext cx="7315200" cy="1529097"/>
          </a:xfrm>
          <a:custGeom>
            <a:avLst/>
            <a:gdLst/>
            <a:ahLst/>
            <a:cxnLst/>
            <a:rect l="l" t="t" r="r" b="b"/>
            <a:pathLst>
              <a:path w="7315200" h="1529097">
                <a:moveTo>
                  <a:pt x="7315200" y="0"/>
                </a:moveTo>
                <a:lnTo>
                  <a:pt x="0" y="0"/>
                </a:lnTo>
                <a:lnTo>
                  <a:pt x="0" y="1529097"/>
                </a:lnTo>
                <a:lnTo>
                  <a:pt x="7315200" y="1529097"/>
                </a:lnTo>
                <a:lnTo>
                  <a:pt x="731520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4636911" y="4090341"/>
            <a:ext cx="939509" cy="1053159"/>
          </a:xfrm>
          <a:custGeom>
            <a:avLst/>
            <a:gdLst/>
            <a:ahLst/>
            <a:cxnLst/>
            <a:rect l="l" t="t" r="r" b="b"/>
            <a:pathLst>
              <a:path w="939509" h="1053159">
                <a:moveTo>
                  <a:pt x="0" y="0"/>
                </a:moveTo>
                <a:lnTo>
                  <a:pt x="939509" y="0"/>
                </a:lnTo>
                <a:lnTo>
                  <a:pt x="939509" y="1053159"/>
                </a:lnTo>
                <a:lnTo>
                  <a:pt x="0" y="1053159"/>
                </a:lnTo>
                <a:lnTo>
                  <a:pt x="0" y="0"/>
                </a:lnTo>
                <a:close/>
              </a:path>
            </a:pathLst>
          </a:custGeom>
          <a:blipFill>
            <a:blip r:embed="rId8"/>
            <a:stretch>
              <a:fillRect/>
            </a:stretch>
          </a:blipFill>
        </p:spPr>
      </p:sp>
      <p:sp>
        <p:nvSpPr>
          <p:cNvPr id="18" name="Freeform 18"/>
          <p:cNvSpPr/>
          <p:nvPr/>
        </p:nvSpPr>
        <p:spPr>
          <a:xfrm>
            <a:off x="5867004" y="529010"/>
            <a:ext cx="8046885" cy="3924094"/>
          </a:xfrm>
          <a:custGeom>
            <a:avLst/>
            <a:gdLst/>
            <a:ahLst/>
            <a:cxnLst/>
            <a:rect l="l" t="t" r="r" b="b"/>
            <a:pathLst>
              <a:path w="8046885" h="3924094">
                <a:moveTo>
                  <a:pt x="0" y="0"/>
                </a:moveTo>
                <a:lnTo>
                  <a:pt x="8046885" y="0"/>
                </a:lnTo>
                <a:lnTo>
                  <a:pt x="8046885" y="3924094"/>
                </a:lnTo>
                <a:lnTo>
                  <a:pt x="0" y="3924094"/>
                </a:lnTo>
                <a:lnTo>
                  <a:pt x="0" y="0"/>
                </a:lnTo>
                <a:close/>
              </a:path>
            </a:pathLst>
          </a:custGeom>
          <a:blipFill>
            <a:blip r:embed="rId9"/>
            <a:stretch>
              <a:fillRect l="-1068"/>
            </a:stretch>
          </a:blipFill>
        </p:spPr>
      </p:sp>
      <p:sp>
        <p:nvSpPr>
          <p:cNvPr id="19" name="TextBox 19"/>
          <p:cNvSpPr txBox="1"/>
          <p:nvPr/>
        </p:nvSpPr>
        <p:spPr>
          <a:xfrm>
            <a:off x="5972628" y="1434229"/>
            <a:ext cx="7835637" cy="2092960"/>
          </a:xfrm>
          <a:prstGeom prst="rect">
            <a:avLst/>
          </a:prstGeom>
        </p:spPr>
        <p:txBody>
          <a:bodyPr lIns="0" tIns="0" rIns="0" bIns="0" rtlCol="0" anchor="t">
            <a:spAutoFit/>
          </a:bodyPr>
          <a:lstStyle/>
          <a:p>
            <a:pPr algn="ctr">
              <a:lnSpc>
                <a:spcPts val="4160"/>
              </a:lnSpc>
              <a:spcBef>
                <a:spcPct val="0"/>
              </a:spcBef>
            </a:pPr>
            <a:r>
              <a:rPr lang="en-US" sz="3200">
                <a:solidFill>
                  <a:srgbClr val="4C4331"/>
                </a:solidFill>
                <a:latin typeface="Balsamiq Sans"/>
                <a:ea typeface="Balsamiq Sans"/>
                <a:cs typeface="Balsamiq Sans"/>
                <a:sym typeface="Balsamiq Sans"/>
              </a:rPr>
              <a:t>“Ms Smith: No, primates are a group of mammals that includes not just monkeys, but also humans and apes”</a:t>
            </a:r>
          </a:p>
          <a:p>
            <a:pPr algn="ctr">
              <a:lnSpc>
                <a:spcPts val="4160"/>
              </a:lnSpc>
              <a:spcBef>
                <a:spcPct val="0"/>
              </a:spcBef>
            </a:pPr>
            <a:endParaRPr lang="en-US" sz="3200">
              <a:solidFill>
                <a:srgbClr val="4C4331"/>
              </a:solidFill>
              <a:latin typeface="Balsamiq Sans"/>
              <a:ea typeface="Balsamiq Sans"/>
              <a:cs typeface="Balsamiq Sans"/>
              <a:sym typeface="Balsamiq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5400000">
            <a:off x="492692"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nvGrpSpPr>
          <p:cNvPr id="8" name="Group 8"/>
          <p:cNvGrpSpPr/>
          <p:nvPr/>
        </p:nvGrpSpPr>
        <p:grpSpPr>
          <a:xfrm>
            <a:off x="711986" y="529010"/>
            <a:ext cx="16894907" cy="1542485"/>
            <a:chOff x="0" y="0"/>
            <a:chExt cx="22526543" cy="2056647"/>
          </a:xfrm>
        </p:grpSpPr>
        <p:sp>
          <p:nvSpPr>
            <p:cNvPr id="9" name="Freeform 9"/>
            <p:cNvSpPr/>
            <p:nvPr/>
          </p:nvSpPr>
          <p:spPr>
            <a:xfrm rot="-5400000">
              <a:off x="10376093" y="-10376093"/>
              <a:ext cx="1774358" cy="22526543"/>
            </a:xfrm>
            <a:custGeom>
              <a:avLst/>
              <a:gdLst/>
              <a:ahLst/>
              <a:cxnLst/>
              <a:rect l="l" t="t" r="r" b="b"/>
              <a:pathLst>
                <a:path w="1774358" h="22526543">
                  <a:moveTo>
                    <a:pt x="0" y="0"/>
                  </a:moveTo>
                  <a:lnTo>
                    <a:pt x="1774357" y="0"/>
                  </a:lnTo>
                  <a:lnTo>
                    <a:pt x="1774357" y="22526543"/>
                  </a:lnTo>
                  <a:lnTo>
                    <a:pt x="0" y="22526543"/>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0" name="Freeform 10"/>
            <p:cNvSpPr/>
            <p:nvPr/>
          </p:nvSpPr>
          <p:spPr>
            <a:xfrm rot="-5400000" flipH="1">
              <a:off x="10376093" y="-10093804"/>
              <a:ext cx="1774358" cy="22526543"/>
            </a:xfrm>
            <a:custGeom>
              <a:avLst/>
              <a:gdLst/>
              <a:ahLst/>
              <a:cxnLst/>
              <a:rect l="l" t="t" r="r" b="b"/>
              <a:pathLst>
                <a:path w="1774358" h="22526543">
                  <a:moveTo>
                    <a:pt x="1774357" y="0"/>
                  </a:moveTo>
                  <a:lnTo>
                    <a:pt x="0" y="0"/>
                  </a:lnTo>
                  <a:lnTo>
                    <a:pt x="0" y="22526544"/>
                  </a:lnTo>
                  <a:lnTo>
                    <a:pt x="1774357" y="22526544"/>
                  </a:lnTo>
                  <a:lnTo>
                    <a:pt x="1774357"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1" name="Freeform 11"/>
          <p:cNvSpPr/>
          <p:nvPr/>
        </p:nvSpPr>
        <p:spPr>
          <a:xfrm rot="5400000">
            <a:off x="5531620"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sp>
        <p:nvSpPr>
          <p:cNvPr id="12" name="Freeform 12"/>
          <p:cNvSpPr/>
          <p:nvPr/>
        </p:nvSpPr>
        <p:spPr>
          <a:xfrm rot="-5400000">
            <a:off x="10570548"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aphicFrame>
        <p:nvGraphicFramePr>
          <p:cNvPr id="13" name="Table 13"/>
          <p:cNvGraphicFramePr>
            <a:graphicFrameLocks noGrp="1"/>
          </p:cNvGraphicFramePr>
          <p:nvPr>
            <p:extLst>
              <p:ext uri="{D42A27DB-BD31-4B8C-83A1-F6EECF244321}">
                <p14:modId xmlns:p14="http://schemas.microsoft.com/office/powerpoint/2010/main" val="3549467434"/>
              </p:ext>
            </p:extLst>
          </p:nvPr>
        </p:nvGraphicFramePr>
        <p:xfrm>
          <a:off x="1028700" y="2784001"/>
          <a:ext cx="16246040" cy="6826723"/>
        </p:xfrm>
        <a:graphic>
          <a:graphicData uri="http://schemas.openxmlformats.org/drawingml/2006/table">
            <a:tbl>
              <a:tblPr/>
              <a:tblGrid>
                <a:gridCol w="12986016">
                  <a:extLst>
                    <a:ext uri="{9D8B030D-6E8A-4147-A177-3AD203B41FA5}">
                      <a16:colId xmlns:a16="http://schemas.microsoft.com/office/drawing/2014/main" val="20000"/>
                    </a:ext>
                  </a:extLst>
                </a:gridCol>
                <a:gridCol w="1803584">
                  <a:extLst>
                    <a:ext uri="{9D8B030D-6E8A-4147-A177-3AD203B41FA5}">
                      <a16:colId xmlns:a16="http://schemas.microsoft.com/office/drawing/2014/main" val="20001"/>
                    </a:ext>
                  </a:extLst>
                </a:gridCol>
                <a:gridCol w="1456440">
                  <a:extLst>
                    <a:ext uri="{9D8B030D-6E8A-4147-A177-3AD203B41FA5}">
                      <a16:colId xmlns:a16="http://schemas.microsoft.com/office/drawing/2014/main" val="20002"/>
                    </a:ext>
                  </a:extLst>
                </a:gridCol>
              </a:tblGrid>
              <a:tr h="1337180">
                <a:tc>
                  <a:txBody>
                    <a:bodyPr/>
                    <a:lstStyle/>
                    <a:p>
                      <a:pPr algn="ctr">
                        <a:lnSpc>
                          <a:spcPts val="2100"/>
                        </a:lnSpc>
                        <a:defRPr/>
                      </a:pP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T</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F</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1222281">
                <a:tc>
                  <a:txBody>
                    <a:bodyPr/>
                    <a:lstStyle/>
                    <a:p>
                      <a:pPr algn="l">
                        <a:lnSpc>
                          <a:spcPts val="4200"/>
                        </a:lnSpc>
                        <a:defRPr/>
                      </a:pPr>
                      <a:r>
                        <a:rPr lang="en-US" sz="3000" dirty="0">
                          <a:solidFill>
                            <a:srgbClr val="000000"/>
                          </a:solidFill>
                          <a:latin typeface="Balsamiq Sans"/>
                          <a:ea typeface="Balsamiq Sans"/>
                          <a:cs typeface="Balsamiq Sans"/>
                          <a:sym typeface="Balsamiq Sans"/>
                        </a:rPr>
                        <a:t>1. Humans belong to the same group of mammals as apes and monkeys.</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1222281">
                <a:tc>
                  <a:txBody>
                    <a:bodyPr/>
                    <a:lstStyle/>
                    <a:p>
                      <a:pPr algn="l">
                        <a:lnSpc>
                          <a:spcPts val="4200"/>
                        </a:lnSpc>
                        <a:defRPr/>
                      </a:pPr>
                      <a:r>
                        <a:rPr lang="en-US" sz="3000" dirty="0">
                          <a:solidFill>
                            <a:srgbClr val="000000"/>
                          </a:solidFill>
                          <a:latin typeface="Balsamiq Sans"/>
                          <a:ea typeface="Balsamiq Sans"/>
                          <a:cs typeface="Balsamiq Sans"/>
                          <a:sym typeface="Balsamiq Sans"/>
                        </a:rPr>
                        <a:t>2. Apes can learn sign language, but can’t use tool.</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1222281">
                <a:tc>
                  <a:txBody>
                    <a:bodyPr/>
                    <a:lstStyle/>
                    <a:p>
                      <a:pPr algn="l">
                        <a:lnSpc>
                          <a:spcPts val="4200"/>
                        </a:lnSpc>
                        <a:defRPr/>
                      </a:pPr>
                      <a:r>
                        <a:rPr lang="en-US" sz="3000">
                          <a:solidFill>
                            <a:srgbClr val="000000"/>
                          </a:solidFill>
                          <a:latin typeface="Balsamiq Sans"/>
                          <a:ea typeface="Balsamiq Sans"/>
                          <a:cs typeface="Balsamiq Sans"/>
                          <a:sym typeface="Balsamiq Sans"/>
                        </a:rPr>
                        <a:t>3. Gibbons are endangered because they are the smallest of the apes.</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r h="1822700">
                <a:tc>
                  <a:txBody>
                    <a:bodyPr/>
                    <a:lstStyle/>
                    <a:p>
                      <a:pPr algn="l">
                        <a:lnSpc>
                          <a:spcPts val="4200"/>
                        </a:lnSpc>
                        <a:defRPr/>
                      </a:pPr>
                      <a:r>
                        <a:rPr lang="en-US" sz="3000">
                          <a:solidFill>
                            <a:srgbClr val="000000"/>
                          </a:solidFill>
                          <a:latin typeface="Balsamiq Sans"/>
                          <a:ea typeface="Balsamiq Sans"/>
                          <a:cs typeface="Balsamiq Sans"/>
                          <a:sym typeface="Balsamiq Sans"/>
                        </a:rPr>
                        <a:t>4. Derek’s owner kept him in a cage and gave him the wrong type of food.</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4"/>
                  </a:ext>
                </a:extLst>
              </a:tr>
            </a:tbl>
          </a:graphicData>
        </a:graphic>
      </p:graphicFrame>
      <p:sp>
        <p:nvSpPr>
          <p:cNvPr id="14" name="TextBox 14"/>
          <p:cNvSpPr txBox="1"/>
          <p:nvPr/>
        </p:nvSpPr>
        <p:spPr>
          <a:xfrm>
            <a:off x="1044140" y="676047"/>
            <a:ext cx="16230600" cy="1210310"/>
          </a:xfrm>
          <a:prstGeom prst="rect">
            <a:avLst/>
          </a:prstGeom>
        </p:spPr>
        <p:txBody>
          <a:bodyPr lIns="0" tIns="0" rIns="0" bIns="0" rtlCol="0" anchor="t">
            <a:spAutoFit/>
          </a:bodyPr>
          <a:lstStyle/>
          <a:p>
            <a:pPr marL="0" lvl="0" indent="0" algn="ctr">
              <a:lnSpc>
                <a:spcPts val="4810"/>
              </a:lnSpc>
            </a:pPr>
            <a:r>
              <a:rPr lang="en-US" sz="3700" b="1">
                <a:solidFill>
                  <a:srgbClr val="4C4331"/>
                </a:solidFill>
                <a:latin typeface="Balsamiq Sans Bold"/>
                <a:ea typeface="Balsamiq Sans Bold"/>
                <a:cs typeface="Balsamiq Sans Bold"/>
                <a:sym typeface="Balsamiq Sans Bold"/>
              </a:rPr>
              <a:t>Exercise 2</a:t>
            </a:r>
            <a:r>
              <a:rPr lang="en-US" sz="3700">
                <a:solidFill>
                  <a:srgbClr val="4C4331"/>
                </a:solidFill>
                <a:latin typeface="Balsamiq Sans"/>
                <a:ea typeface="Balsamiq Sans"/>
                <a:cs typeface="Balsamiq Sans"/>
                <a:sym typeface="Balsamiq Sans"/>
              </a:rPr>
              <a:t>: Read and conversation again and decide whether the statements are true(T) or false(F):</a:t>
            </a:r>
          </a:p>
        </p:txBody>
      </p:sp>
      <p:sp>
        <p:nvSpPr>
          <p:cNvPr id="15" name="Freeform 15"/>
          <p:cNvSpPr/>
          <p:nvPr/>
        </p:nvSpPr>
        <p:spPr>
          <a:xfrm rot="2916366">
            <a:off x="13139892" y="264152"/>
            <a:ext cx="7315200" cy="1529097"/>
          </a:xfrm>
          <a:custGeom>
            <a:avLst/>
            <a:gdLst/>
            <a:ahLst/>
            <a:cxnLst/>
            <a:rect l="l" t="t" r="r" b="b"/>
            <a:pathLst>
              <a:path w="7315200" h="1529097">
                <a:moveTo>
                  <a:pt x="0" y="0"/>
                </a:moveTo>
                <a:lnTo>
                  <a:pt x="7315200" y="0"/>
                </a:lnTo>
                <a:lnTo>
                  <a:pt x="7315200" y="1529096"/>
                </a:lnTo>
                <a:lnTo>
                  <a:pt x="0" y="1529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4047077" flipH="1">
            <a:off x="-2613460" y="707780"/>
            <a:ext cx="7315200" cy="1529097"/>
          </a:xfrm>
          <a:custGeom>
            <a:avLst/>
            <a:gdLst/>
            <a:ahLst/>
            <a:cxnLst/>
            <a:rect l="l" t="t" r="r" b="b"/>
            <a:pathLst>
              <a:path w="7315200" h="1529097">
                <a:moveTo>
                  <a:pt x="7315200" y="0"/>
                </a:moveTo>
                <a:lnTo>
                  <a:pt x="0" y="0"/>
                </a:lnTo>
                <a:lnTo>
                  <a:pt x="0" y="1529097"/>
                </a:lnTo>
                <a:lnTo>
                  <a:pt x="7315200" y="1529097"/>
                </a:lnTo>
                <a:lnTo>
                  <a:pt x="731520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4636911" y="4090341"/>
            <a:ext cx="939509" cy="1053159"/>
          </a:xfrm>
          <a:custGeom>
            <a:avLst/>
            <a:gdLst/>
            <a:ahLst/>
            <a:cxnLst/>
            <a:rect l="l" t="t" r="r" b="b"/>
            <a:pathLst>
              <a:path w="939509" h="1053159">
                <a:moveTo>
                  <a:pt x="0" y="0"/>
                </a:moveTo>
                <a:lnTo>
                  <a:pt x="939509" y="0"/>
                </a:lnTo>
                <a:lnTo>
                  <a:pt x="939509" y="1053159"/>
                </a:lnTo>
                <a:lnTo>
                  <a:pt x="0" y="1053159"/>
                </a:lnTo>
                <a:lnTo>
                  <a:pt x="0" y="0"/>
                </a:lnTo>
                <a:close/>
              </a:path>
            </a:pathLst>
          </a:custGeom>
          <a:blipFill>
            <a:blip r:embed="rId8"/>
            <a:stretch>
              <a:fillRect/>
            </a:stretch>
          </a:blipFill>
        </p:spPr>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7" name="Freeform 7"/>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327971" y="1028700"/>
            <a:ext cx="1006452" cy="1148441"/>
          </a:xfrm>
          <a:custGeom>
            <a:avLst/>
            <a:gdLst/>
            <a:ahLst/>
            <a:cxnLst/>
            <a:rect l="l" t="t" r="r" b="b"/>
            <a:pathLst>
              <a:path w="1006452" h="1148441">
                <a:moveTo>
                  <a:pt x="0" y="0"/>
                </a:moveTo>
                <a:lnTo>
                  <a:pt x="1006452" y="0"/>
                </a:lnTo>
                <a:lnTo>
                  <a:pt x="1006452" y="1148441"/>
                </a:lnTo>
                <a:lnTo>
                  <a:pt x="0" y="11484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0" name="Group 10"/>
          <p:cNvGrpSpPr/>
          <p:nvPr/>
        </p:nvGrpSpPr>
        <p:grpSpPr>
          <a:xfrm>
            <a:off x="2242881" y="2573248"/>
            <a:ext cx="6901119" cy="6901119"/>
            <a:chOff x="0" y="0"/>
            <a:chExt cx="9201492" cy="9201492"/>
          </a:xfrm>
        </p:grpSpPr>
        <p:sp>
          <p:nvSpPr>
            <p:cNvPr id="11" name="Freeform 11"/>
            <p:cNvSpPr/>
            <p:nvPr/>
          </p:nvSpPr>
          <p:spPr>
            <a:xfrm>
              <a:off x="0" y="0"/>
              <a:ext cx="9201492" cy="9201492"/>
            </a:xfrm>
            <a:custGeom>
              <a:avLst/>
              <a:gdLst/>
              <a:ahLst/>
              <a:cxnLst/>
              <a:rect l="l" t="t" r="r" b="b"/>
              <a:pathLst>
                <a:path w="9201492" h="9201492">
                  <a:moveTo>
                    <a:pt x="0" y="0"/>
                  </a:moveTo>
                  <a:lnTo>
                    <a:pt x="9201492" y="0"/>
                  </a:lnTo>
                  <a:lnTo>
                    <a:pt x="9201492" y="9201492"/>
                  </a:lnTo>
                  <a:lnTo>
                    <a:pt x="0" y="920149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2" name="Freeform 12"/>
            <p:cNvSpPr/>
            <p:nvPr/>
          </p:nvSpPr>
          <p:spPr>
            <a:xfrm>
              <a:off x="709126" y="680616"/>
              <a:ext cx="7783241" cy="7840261"/>
            </a:xfrm>
            <a:custGeom>
              <a:avLst/>
              <a:gdLst/>
              <a:ahLst/>
              <a:cxnLst/>
              <a:rect l="l" t="t" r="r" b="b"/>
              <a:pathLst>
                <a:path w="7783241" h="7840261">
                  <a:moveTo>
                    <a:pt x="0" y="0"/>
                  </a:moveTo>
                  <a:lnTo>
                    <a:pt x="7783240" y="0"/>
                  </a:lnTo>
                  <a:lnTo>
                    <a:pt x="7783240" y="7840260"/>
                  </a:lnTo>
                  <a:lnTo>
                    <a:pt x="0" y="78402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3" name="Group 13"/>
            <p:cNvGrpSpPr/>
            <p:nvPr/>
          </p:nvGrpSpPr>
          <p:grpSpPr>
            <a:xfrm>
              <a:off x="2138247" y="1478462"/>
              <a:ext cx="4924998" cy="6244569"/>
              <a:chOff x="0" y="0"/>
              <a:chExt cx="831998" cy="1054919"/>
            </a:xfrm>
          </p:grpSpPr>
          <p:sp>
            <p:nvSpPr>
              <p:cNvPr id="14" name="Freeform 14"/>
              <p:cNvSpPr/>
              <p:nvPr/>
            </p:nvSpPr>
            <p:spPr>
              <a:xfrm>
                <a:off x="0" y="0"/>
                <a:ext cx="831998" cy="1054919"/>
              </a:xfrm>
              <a:custGeom>
                <a:avLst/>
                <a:gdLst/>
                <a:ahLst/>
                <a:cxnLst/>
                <a:rect l="l" t="t" r="r" b="b"/>
                <a:pathLst>
                  <a:path w="831998" h="1054919">
                    <a:moveTo>
                      <a:pt x="0" y="0"/>
                    </a:moveTo>
                    <a:lnTo>
                      <a:pt x="831998" y="0"/>
                    </a:lnTo>
                    <a:lnTo>
                      <a:pt x="831998" y="1054919"/>
                    </a:lnTo>
                    <a:lnTo>
                      <a:pt x="0" y="1054919"/>
                    </a:lnTo>
                    <a:close/>
                  </a:path>
                </a:pathLst>
              </a:custGeom>
              <a:solidFill>
                <a:srgbClr val="9DB7BE"/>
              </a:solidFill>
            </p:spPr>
          </p:sp>
          <p:sp>
            <p:nvSpPr>
              <p:cNvPr id="15" name="TextBox 15"/>
              <p:cNvSpPr txBox="1"/>
              <p:nvPr/>
            </p:nvSpPr>
            <p:spPr>
              <a:xfrm>
                <a:off x="0" y="-19050"/>
                <a:ext cx="831998" cy="1073969"/>
              </a:xfrm>
              <a:prstGeom prst="rect">
                <a:avLst/>
              </a:prstGeom>
            </p:spPr>
            <p:txBody>
              <a:bodyPr lIns="67913" tIns="67913" rIns="67913" bIns="67913" rtlCol="0" anchor="ctr"/>
              <a:lstStyle/>
              <a:p>
                <a:pPr algn="ctr">
                  <a:lnSpc>
                    <a:spcPts val="2060"/>
                  </a:lnSpc>
                </a:pPr>
                <a:endParaRPr/>
              </a:p>
            </p:txBody>
          </p:sp>
        </p:grpSp>
      </p:grpSp>
      <p:sp>
        <p:nvSpPr>
          <p:cNvPr id="16" name="TextBox 16"/>
          <p:cNvSpPr txBox="1"/>
          <p:nvPr/>
        </p:nvSpPr>
        <p:spPr>
          <a:xfrm>
            <a:off x="2334423" y="1512792"/>
            <a:ext cx="14332391" cy="1060456"/>
          </a:xfrm>
          <a:prstGeom prst="rect">
            <a:avLst/>
          </a:prstGeom>
        </p:spPr>
        <p:txBody>
          <a:bodyPr lIns="0" tIns="0" rIns="0" bIns="0" rtlCol="0" anchor="t">
            <a:spAutoFit/>
          </a:bodyPr>
          <a:lstStyle/>
          <a:p>
            <a:pPr marL="0" lvl="0" indent="0" algn="ctr">
              <a:lnSpc>
                <a:spcPts val="8000"/>
              </a:lnSpc>
            </a:pPr>
            <a:r>
              <a:rPr lang="en-US" sz="8000">
                <a:solidFill>
                  <a:srgbClr val="4C4331"/>
                </a:solidFill>
                <a:latin typeface="Pagkaki"/>
                <a:ea typeface="Pagkaki"/>
                <a:cs typeface="Pagkaki"/>
                <a:sym typeface="Pagkaki"/>
              </a:rPr>
              <a:t>LÍTEN TO THIS SOUND AND GUESS...</a:t>
            </a:r>
          </a:p>
        </p:txBody>
      </p:sp>
      <p:grpSp>
        <p:nvGrpSpPr>
          <p:cNvPr id="17" name="Group 17"/>
          <p:cNvGrpSpPr/>
          <p:nvPr/>
        </p:nvGrpSpPr>
        <p:grpSpPr>
          <a:xfrm>
            <a:off x="9697299" y="4756303"/>
            <a:ext cx="7315200" cy="2214511"/>
            <a:chOff x="0" y="0"/>
            <a:chExt cx="9753600" cy="2952681"/>
          </a:xfrm>
        </p:grpSpPr>
        <p:sp>
          <p:nvSpPr>
            <p:cNvPr id="18" name="Freeform 18"/>
            <p:cNvSpPr/>
            <p:nvPr/>
          </p:nvSpPr>
          <p:spPr>
            <a:xfrm>
              <a:off x="0" y="984227"/>
              <a:ext cx="9753600" cy="1968454"/>
            </a:xfrm>
            <a:custGeom>
              <a:avLst/>
              <a:gdLst/>
              <a:ahLst/>
              <a:cxnLst/>
              <a:rect l="l" t="t" r="r" b="b"/>
              <a:pathLst>
                <a:path w="9753600" h="1968454">
                  <a:moveTo>
                    <a:pt x="0" y="0"/>
                  </a:moveTo>
                  <a:lnTo>
                    <a:pt x="9753600" y="0"/>
                  </a:lnTo>
                  <a:lnTo>
                    <a:pt x="9753600" y="1968454"/>
                  </a:lnTo>
                  <a:lnTo>
                    <a:pt x="0" y="19684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a:off x="0" y="0"/>
              <a:ext cx="9753600" cy="1968454"/>
            </a:xfrm>
            <a:custGeom>
              <a:avLst/>
              <a:gdLst/>
              <a:ahLst/>
              <a:cxnLst/>
              <a:rect l="l" t="t" r="r" b="b"/>
              <a:pathLst>
                <a:path w="9753600" h="1968454">
                  <a:moveTo>
                    <a:pt x="0" y="0"/>
                  </a:moveTo>
                  <a:lnTo>
                    <a:pt x="9753600" y="0"/>
                  </a:lnTo>
                  <a:lnTo>
                    <a:pt x="9753600" y="1968454"/>
                  </a:lnTo>
                  <a:lnTo>
                    <a:pt x="0" y="19684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a:off x="0" y="495478"/>
              <a:ext cx="9753600" cy="1968454"/>
            </a:xfrm>
            <a:custGeom>
              <a:avLst/>
              <a:gdLst/>
              <a:ahLst/>
              <a:cxnLst/>
              <a:rect l="l" t="t" r="r" b="b"/>
              <a:pathLst>
                <a:path w="9753600" h="1968454">
                  <a:moveTo>
                    <a:pt x="0" y="0"/>
                  </a:moveTo>
                  <a:lnTo>
                    <a:pt x="9753600" y="0"/>
                  </a:lnTo>
                  <a:lnTo>
                    <a:pt x="9753600" y="1968453"/>
                  </a:lnTo>
                  <a:lnTo>
                    <a:pt x="0" y="19684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TextBox 21"/>
            <p:cNvSpPr txBox="1"/>
            <p:nvPr/>
          </p:nvSpPr>
          <p:spPr>
            <a:xfrm>
              <a:off x="0" y="588493"/>
              <a:ext cx="9753600" cy="2031576"/>
            </a:xfrm>
            <a:prstGeom prst="rect">
              <a:avLst/>
            </a:prstGeom>
          </p:spPr>
          <p:txBody>
            <a:bodyPr lIns="0" tIns="0" rIns="0" bIns="0" rtlCol="0" anchor="t">
              <a:spAutoFit/>
            </a:bodyPr>
            <a:lstStyle/>
            <a:p>
              <a:pPr algn="ctr">
                <a:lnSpc>
                  <a:spcPts val="12880"/>
                </a:lnSpc>
              </a:pPr>
              <a:r>
                <a:rPr lang="en-US" sz="9200">
                  <a:solidFill>
                    <a:srgbClr val="4C4331"/>
                  </a:solidFill>
                  <a:latin typeface="Pagkaki"/>
                  <a:ea typeface="Pagkaki"/>
                  <a:cs typeface="Pagkaki"/>
                  <a:sym typeface="Pagkaki"/>
                </a:rPr>
                <a:t>ANIMAL 2</a:t>
              </a:r>
            </a:p>
          </p:txBody>
        </p:sp>
      </p:grpSp>
      <p:pic>
        <p:nvPicPr>
          <p:cNvPr id="22" name="Tiger Roar Sound Effects Tiger Roar Sounds Pond5 Royalty Fre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362777" y="4693144"/>
            <a:ext cx="2661325" cy="2661325"/>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9"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5400000">
            <a:off x="492692"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nvGrpSpPr>
          <p:cNvPr id="8" name="Group 8"/>
          <p:cNvGrpSpPr/>
          <p:nvPr/>
        </p:nvGrpSpPr>
        <p:grpSpPr>
          <a:xfrm>
            <a:off x="711986" y="529010"/>
            <a:ext cx="16894907" cy="1542485"/>
            <a:chOff x="0" y="0"/>
            <a:chExt cx="22526543" cy="2056647"/>
          </a:xfrm>
        </p:grpSpPr>
        <p:sp>
          <p:nvSpPr>
            <p:cNvPr id="9" name="Freeform 9"/>
            <p:cNvSpPr/>
            <p:nvPr/>
          </p:nvSpPr>
          <p:spPr>
            <a:xfrm rot="-5400000">
              <a:off x="10376093" y="-10376093"/>
              <a:ext cx="1774358" cy="22526543"/>
            </a:xfrm>
            <a:custGeom>
              <a:avLst/>
              <a:gdLst/>
              <a:ahLst/>
              <a:cxnLst/>
              <a:rect l="l" t="t" r="r" b="b"/>
              <a:pathLst>
                <a:path w="1774358" h="22526543">
                  <a:moveTo>
                    <a:pt x="0" y="0"/>
                  </a:moveTo>
                  <a:lnTo>
                    <a:pt x="1774357" y="0"/>
                  </a:lnTo>
                  <a:lnTo>
                    <a:pt x="1774357" y="22526543"/>
                  </a:lnTo>
                  <a:lnTo>
                    <a:pt x="0" y="22526543"/>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0" name="Freeform 10"/>
            <p:cNvSpPr/>
            <p:nvPr/>
          </p:nvSpPr>
          <p:spPr>
            <a:xfrm rot="-5400000" flipH="1">
              <a:off x="10376093" y="-10093804"/>
              <a:ext cx="1774358" cy="22526543"/>
            </a:xfrm>
            <a:custGeom>
              <a:avLst/>
              <a:gdLst/>
              <a:ahLst/>
              <a:cxnLst/>
              <a:rect l="l" t="t" r="r" b="b"/>
              <a:pathLst>
                <a:path w="1774358" h="22526543">
                  <a:moveTo>
                    <a:pt x="1774357" y="0"/>
                  </a:moveTo>
                  <a:lnTo>
                    <a:pt x="0" y="0"/>
                  </a:lnTo>
                  <a:lnTo>
                    <a:pt x="0" y="22526544"/>
                  </a:lnTo>
                  <a:lnTo>
                    <a:pt x="1774357" y="22526544"/>
                  </a:lnTo>
                  <a:lnTo>
                    <a:pt x="1774357"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1" name="Freeform 11"/>
          <p:cNvSpPr/>
          <p:nvPr/>
        </p:nvSpPr>
        <p:spPr>
          <a:xfrm rot="5400000">
            <a:off x="5531620"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sp>
        <p:nvSpPr>
          <p:cNvPr id="12" name="Freeform 12"/>
          <p:cNvSpPr/>
          <p:nvPr/>
        </p:nvSpPr>
        <p:spPr>
          <a:xfrm rot="-5400000">
            <a:off x="10570548"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aphicFrame>
        <p:nvGraphicFramePr>
          <p:cNvPr id="13" name="Table 13"/>
          <p:cNvGraphicFramePr>
            <a:graphicFrameLocks noGrp="1"/>
          </p:cNvGraphicFramePr>
          <p:nvPr>
            <p:extLst>
              <p:ext uri="{D42A27DB-BD31-4B8C-83A1-F6EECF244321}">
                <p14:modId xmlns:p14="http://schemas.microsoft.com/office/powerpoint/2010/main" val="2863862859"/>
              </p:ext>
            </p:extLst>
          </p:nvPr>
        </p:nvGraphicFramePr>
        <p:xfrm>
          <a:off x="1028700" y="2784001"/>
          <a:ext cx="16246040" cy="6826723"/>
        </p:xfrm>
        <a:graphic>
          <a:graphicData uri="http://schemas.openxmlformats.org/drawingml/2006/table">
            <a:tbl>
              <a:tblPr/>
              <a:tblGrid>
                <a:gridCol w="12986016">
                  <a:extLst>
                    <a:ext uri="{9D8B030D-6E8A-4147-A177-3AD203B41FA5}">
                      <a16:colId xmlns:a16="http://schemas.microsoft.com/office/drawing/2014/main" val="20000"/>
                    </a:ext>
                  </a:extLst>
                </a:gridCol>
                <a:gridCol w="1803584">
                  <a:extLst>
                    <a:ext uri="{9D8B030D-6E8A-4147-A177-3AD203B41FA5}">
                      <a16:colId xmlns:a16="http://schemas.microsoft.com/office/drawing/2014/main" val="20001"/>
                    </a:ext>
                  </a:extLst>
                </a:gridCol>
                <a:gridCol w="1456440">
                  <a:extLst>
                    <a:ext uri="{9D8B030D-6E8A-4147-A177-3AD203B41FA5}">
                      <a16:colId xmlns:a16="http://schemas.microsoft.com/office/drawing/2014/main" val="20002"/>
                    </a:ext>
                  </a:extLst>
                </a:gridCol>
              </a:tblGrid>
              <a:tr h="1337180">
                <a:tc>
                  <a:txBody>
                    <a:bodyPr/>
                    <a:lstStyle/>
                    <a:p>
                      <a:pPr algn="ctr">
                        <a:lnSpc>
                          <a:spcPts val="2100"/>
                        </a:lnSpc>
                        <a:defRPr/>
                      </a:pP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T</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F</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1222281">
                <a:tc>
                  <a:txBody>
                    <a:bodyPr/>
                    <a:lstStyle/>
                    <a:p>
                      <a:pPr algn="l">
                        <a:lnSpc>
                          <a:spcPts val="4200"/>
                        </a:lnSpc>
                        <a:defRPr/>
                      </a:pPr>
                      <a:r>
                        <a:rPr lang="en-US" sz="3000" dirty="0">
                          <a:solidFill>
                            <a:srgbClr val="000000"/>
                          </a:solidFill>
                          <a:latin typeface="Balsamiq Sans"/>
                          <a:ea typeface="Balsamiq Sans"/>
                          <a:cs typeface="Balsamiq Sans"/>
                          <a:sym typeface="Balsamiq Sans"/>
                        </a:rPr>
                        <a:t>1. Humans belong to the same group of mammals as apes and monkeys.</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1222281">
                <a:tc>
                  <a:txBody>
                    <a:bodyPr/>
                    <a:lstStyle/>
                    <a:p>
                      <a:pPr algn="l">
                        <a:lnSpc>
                          <a:spcPts val="4200"/>
                        </a:lnSpc>
                        <a:defRPr/>
                      </a:pPr>
                      <a:r>
                        <a:rPr lang="en-US" sz="3000" dirty="0">
                          <a:solidFill>
                            <a:srgbClr val="000000"/>
                          </a:solidFill>
                          <a:latin typeface="Balsamiq Sans"/>
                          <a:ea typeface="Balsamiq Sans"/>
                          <a:cs typeface="Balsamiq Sans"/>
                          <a:sym typeface="Balsamiq Sans"/>
                        </a:rPr>
                        <a:t>2. Apes can learn sign language, but can’t use tool.</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1222281">
                <a:tc>
                  <a:txBody>
                    <a:bodyPr/>
                    <a:lstStyle/>
                    <a:p>
                      <a:pPr algn="l">
                        <a:lnSpc>
                          <a:spcPts val="4200"/>
                        </a:lnSpc>
                        <a:defRPr/>
                      </a:pPr>
                      <a:r>
                        <a:rPr lang="en-US" sz="3000">
                          <a:solidFill>
                            <a:srgbClr val="000000"/>
                          </a:solidFill>
                          <a:latin typeface="Balsamiq Sans"/>
                          <a:ea typeface="Balsamiq Sans"/>
                          <a:cs typeface="Balsamiq Sans"/>
                          <a:sym typeface="Balsamiq Sans"/>
                        </a:rPr>
                        <a:t>3. Gibbons are endangered because they are the smallest of the apes.</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r h="1822700">
                <a:tc>
                  <a:txBody>
                    <a:bodyPr/>
                    <a:lstStyle/>
                    <a:p>
                      <a:pPr algn="l">
                        <a:lnSpc>
                          <a:spcPts val="4200"/>
                        </a:lnSpc>
                        <a:defRPr/>
                      </a:pPr>
                      <a:r>
                        <a:rPr lang="en-US" sz="3000">
                          <a:solidFill>
                            <a:srgbClr val="000000"/>
                          </a:solidFill>
                          <a:latin typeface="Balsamiq Sans"/>
                          <a:ea typeface="Balsamiq Sans"/>
                          <a:cs typeface="Balsamiq Sans"/>
                          <a:sym typeface="Balsamiq Sans"/>
                        </a:rPr>
                        <a:t>4. Derek’s owner kept him in a cage and gave him the wrong type of food.</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4"/>
                  </a:ext>
                </a:extLst>
              </a:tr>
            </a:tbl>
          </a:graphicData>
        </a:graphic>
      </p:graphicFrame>
      <p:sp>
        <p:nvSpPr>
          <p:cNvPr id="14" name="TextBox 14"/>
          <p:cNvSpPr txBox="1"/>
          <p:nvPr/>
        </p:nvSpPr>
        <p:spPr>
          <a:xfrm>
            <a:off x="1044140" y="676047"/>
            <a:ext cx="16230600" cy="1210310"/>
          </a:xfrm>
          <a:prstGeom prst="rect">
            <a:avLst/>
          </a:prstGeom>
        </p:spPr>
        <p:txBody>
          <a:bodyPr lIns="0" tIns="0" rIns="0" bIns="0" rtlCol="0" anchor="t">
            <a:spAutoFit/>
          </a:bodyPr>
          <a:lstStyle/>
          <a:p>
            <a:pPr marL="0" lvl="0" indent="0" algn="ctr">
              <a:lnSpc>
                <a:spcPts val="4810"/>
              </a:lnSpc>
            </a:pPr>
            <a:r>
              <a:rPr lang="en-US" sz="3700" b="1">
                <a:solidFill>
                  <a:srgbClr val="4C4331"/>
                </a:solidFill>
                <a:latin typeface="Balsamiq Sans Bold"/>
                <a:ea typeface="Balsamiq Sans Bold"/>
                <a:cs typeface="Balsamiq Sans Bold"/>
                <a:sym typeface="Balsamiq Sans Bold"/>
              </a:rPr>
              <a:t>Exercise 2</a:t>
            </a:r>
            <a:r>
              <a:rPr lang="en-US" sz="3700">
                <a:solidFill>
                  <a:srgbClr val="4C4331"/>
                </a:solidFill>
                <a:latin typeface="Balsamiq Sans"/>
                <a:ea typeface="Balsamiq Sans"/>
                <a:cs typeface="Balsamiq Sans"/>
                <a:sym typeface="Balsamiq Sans"/>
              </a:rPr>
              <a:t>: Read and conversation again and decide whether the statements are true(T) or false(F):</a:t>
            </a:r>
          </a:p>
        </p:txBody>
      </p:sp>
      <p:sp>
        <p:nvSpPr>
          <p:cNvPr id="15" name="Freeform 15"/>
          <p:cNvSpPr/>
          <p:nvPr/>
        </p:nvSpPr>
        <p:spPr>
          <a:xfrm rot="2916366">
            <a:off x="13139892" y="264152"/>
            <a:ext cx="7315200" cy="1529097"/>
          </a:xfrm>
          <a:custGeom>
            <a:avLst/>
            <a:gdLst/>
            <a:ahLst/>
            <a:cxnLst/>
            <a:rect l="l" t="t" r="r" b="b"/>
            <a:pathLst>
              <a:path w="7315200" h="1529097">
                <a:moveTo>
                  <a:pt x="0" y="0"/>
                </a:moveTo>
                <a:lnTo>
                  <a:pt x="7315200" y="0"/>
                </a:lnTo>
                <a:lnTo>
                  <a:pt x="7315200" y="1529096"/>
                </a:lnTo>
                <a:lnTo>
                  <a:pt x="0" y="1529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4047077" flipH="1">
            <a:off x="-2613460" y="707780"/>
            <a:ext cx="7315200" cy="1529097"/>
          </a:xfrm>
          <a:custGeom>
            <a:avLst/>
            <a:gdLst/>
            <a:ahLst/>
            <a:cxnLst/>
            <a:rect l="l" t="t" r="r" b="b"/>
            <a:pathLst>
              <a:path w="7315200" h="1529097">
                <a:moveTo>
                  <a:pt x="7315200" y="0"/>
                </a:moveTo>
                <a:lnTo>
                  <a:pt x="0" y="0"/>
                </a:lnTo>
                <a:lnTo>
                  <a:pt x="0" y="1529097"/>
                </a:lnTo>
                <a:lnTo>
                  <a:pt x="7315200" y="1529097"/>
                </a:lnTo>
                <a:lnTo>
                  <a:pt x="731520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4636911" y="4090341"/>
            <a:ext cx="939509" cy="1053159"/>
          </a:xfrm>
          <a:custGeom>
            <a:avLst/>
            <a:gdLst/>
            <a:ahLst/>
            <a:cxnLst/>
            <a:rect l="l" t="t" r="r" b="b"/>
            <a:pathLst>
              <a:path w="939509" h="1053159">
                <a:moveTo>
                  <a:pt x="0" y="0"/>
                </a:moveTo>
                <a:lnTo>
                  <a:pt x="939509" y="0"/>
                </a:lnTo>
                <a:lnTo>
                  <a:pt x="939509" y="1053159"/>
                </a:lnTo>
                <a:lnTo>
                  <a:pt x="0" y="1053159"/>
                </a:lnTo>
                <a:lnTo>
                  <a:pt x="0" y="0"/>
                </a:lnTo>
                <a:close/>
              </a:path>
            </a:pathLst>
          </a:custGeom>
          <a:blipFill>
            <a:blip r:embed="rId8"/>
            <a:stretch>
              <a:fillRect/>
            </a:stretch>
          </a:blipFill>
        </p:spPr>
      </p:sp>
      <p:sp>
        <p:nvSpPr>
          <p:cNvPr id="18" name="Freeform 18"/>
          <p:cNvSpPr/>
          <p:nvPr/>
        </p:nvSpPr>
        <p:spPr>
          <a:xfrm>
            <a:off x="16099007" y="5612948"/>
            <a:ext cx="1004388" cy="682670"/>
          </a:xfrm>
          <a:custGeom>
            <a:avLst/>
            <a:gdLst/>
            <a:ahLst/>
            <a:cxnLst/>
            <a:rect l="l" t="t" r="r" b="b"/>
            <a:pathLst>
              <a:path w="1004388" h="682670">
                <a:moveTo>
                  <a:pt x="0" y="0"/>
                </a:moveTo>
                <a:lnTo>
                  <a:pt x="1004388" y="0"/>
                </a:lnTo>
                <a:lnTo>
                  <a:pt x="1004388" y="682670"/>
                </a:lnTo>
                <a:lnTo>
                  <a:pt x="0" y="682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5400000">
            <a:off x="492692"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nvGrpSpPr>
          <p:cNvPr id="8" name="Group 8"/>
          <p:cNvGrpSpPr/>
          <p:nvPr/>
        </p:nvGrpSpPr>
        <p:grpSpPr>
          <a:xfrm>
            <a:off x="711986" y="529010"/>
            <a:ext cx="16894907" cy="1542485"/>
            <a:chOff x="0" y="0"/>
            <a:chExt cx="22526543" cy="2056647"/>
          </a:xfrm>
        </p:grpSpPr>
        <p:sp>
          <p:nvSpPr>
            <p:cNvPr id="9" name="Freeform 9"/>
            <p:cNvSpPr/>
            <p:nvPr/>
          </p:nvSpPr>
          <p:spPr>
            <a:xfrm rot="-5400000">
              <a:off x="10376093" y="-10376093"/>
              <a:ext cx="1774358" cy="22526543"/>
            </a:xfrm>
            <a:custGeom>
              <a:avLst/>
              <a:gdLst/>
              <a:ahLst/>
              <a:cxnLst/>
              <a:rect l="l" t="t" r="r" b="b"/>
              <a:pathLst>
                <a:path w="1774358" h="22526543">
                  <a:moveTo>
                    <a:pt x="0" y="0"/>
                  </a:moveTo>
                  <a:lnTo>
                    <a:pt x="1774357" y="0"/>
                  </a:lnTo>
                  <a:lnTo>
                    <a:pt x="1774357" y="22526543"/>
                  </a:lnTo>
                  <a:lnTo>
                    <a:pt x="0" y="22526543"/>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0" name="Freeform 10"/>
            <p:cNvSpPr/>
            <p:nvPr/>
          </p:nvSpPr>
          <p:spPr>
            <a:xfrm rot="-5400000" flipH="1">
              <a:off x="10376093" y="-10093804"/>
              <a:ext cx="1774358" cy="22526543"/>
            </a:xfrm>
            <a:custGeom>
              <a:avLst/>
              <a:gdLst/>
              <a:ahLst/>
              <a:cxnLst/>
              <a:rect l="l" t="t" r="r" b="b"/>
              <a:pathLst>
                <a:path w="1774358" h="22526543">
                  <a:moveTo>
                    <a:pt x="1774357" y="0"/>
                  </a:moveTo>
                  <a:lnTo>
                    <a:pt x="0" y="0"/>
                  </a:lnTo>
                  <a:lnTo>
                    <a:pt x="0" y="22526544"/>
                  </a:lnTo>
                  <a:lnTo>
                    <a:pt x="1774357" y="22526544"/>
                  </a:lnTo>
                  <a:lnTo>
                    <a:pt x="1774357"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1" name="Freeform 11"/>
          <p:cNvSpPr/>
          <p:nvPr/>
        </p:nvSpPr>
        <p:spPr>
          <a:xfrm rot="5400000">
            <a:off x="5531620"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sp>
        <p:nvSpPr>
          <p:cNvPr id="12" name="Freeform 12"/>
          <p:cNvSpPr/>
          <p:nvPr/>
        </p:nvSpPr>
        <p:spPr>
          <a:xfrm rot="-5400000">
            <a:off x="10570548"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aphicFrame>
        <p:nvGraphicFramePr>
          <p:cNvPr id="13" name="Table 13"/>
          <p:cNvGraphicFramePr>
            <a:graphicFrameLocks noGrp="1"/>
          </p:cNvGraphicFramePr>
          <p:nvPr>
            <p:extLst>
              <p:ext uri="{D42A27DB-BD31-4B8C-83A1-F6EECF244321}">
                <p14:modId xmlns:p14="http://schemas.microsoft.com/office/powerpoint/2010/main" val="517606529"/>
              </p:ext>
            </p:extLst>
          </p:nvPr>
        </p:nvGraphicFramePr>
        <p:xfrm>
          <a:off x="1028700" y="2784001"/>
          <a:ext cx="16246040" cy="6826723"/>
        </p:xfrm>
        <a:graphic>
          <a:graphicData uri="http://schemas.openxmlformats.org/drawingml/2006/table">
            <a:tbl>
              <a:tblPr/>
              <a:tblGrid>
                <a:gridCol w="12986016">
                  <a:extLst>
                    <a:ext uri="{9D8B030D-6E8A-4147-A177-3AD203B41FA5}">
                      <a16:colId xmlns:a16="http://schemas.microsoft.com/office/drawing/2014/main" val="20000"/>
                    </a:ext>
                  </a:extLst>
                </a:gridCol>
                <a:gridCol w="1803584">
                  <a:extLst>
                    <a:ext uri="{9D8B030D-6E8A-4147-A177-3AD203B41FA5}">
                      <a16:colId xmlns:a16="http://schemas.microsoft.com/office/drawing/2014/main" val="20001"/>
                    </a:ext>
                  </a:extLst>
                </a:gridCol>
                <a:gridCol w="1456440">
                  <a:extLst>
                    <a:ext uri="{9D8B030D-6E8A-4147-A177-3AD203B41FA5}">
                      <a16:colId xmlns:a16="http://schemas.microsoft.com/office/drawing/2014/main" val="20002"/>
                    </a:ext>
                  </a:extLst>
                </a:gridCol>
              </a:tblGrid>
              <a:tr h="1337180">
                <a:tc>
                  <a:txBody>
                    <a:bodyPr/>
                    <a:lstStyle/>
                    <a:p>
                      <a:pPr algn="ctr">
                        <a:lnSpc>
                          <a:spcPts val="2100"/>
                        </a:lnSpc>
                        <a:defRPr/>
                      </a:pP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T</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F</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1222281">
                <a:tc>
                  <a:txBody>
                    <a:bodyPr/>
                    <a:lstStyle/>
                    <a:p>
                      <a:pPr algn="l">
                        <a:lnSpc>
                          <a:spcPts val="4200"/>
                        </a:lnSpc>
                        <a:defRPr/>
                      </a:pPr>
                      <a:r>
                        <a:rPr lang="en-US" sz="3000" dirty="0">
                          <a:solidFill>
                            <a:srgbClr val="000000"/>
                          </a:solidFill>
                          <a:latin typeface="Balsamiq Sans"/>
                          <a:ea typeface="Balsamiq Sans"/>
                          <a:cs typeface="Balsamiq Sans"/>
                          <a:sym typeface="Balsamiq Sans"/>
                        </a:rPr>
                        <a:t>1. Humans belong to the same group of mammals as apes and monkeys.</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1222281">
                <a:tc>
                  <a:txBody>
                    <a:bodyPr/>
                    <a:lstStyle/>
                    <a:p>
                      <a:pPr algn="l">
                        <a:lnSpc>
                          <a:spcPts val="4200"/>
                        </a:lnSpc>
                        <a:defRPr/>
                      </a:pPr>
                      <a:r>
                        <a:rPr lang="en-US" sz="3000" dirty="0">
                          <a:solidFill>
                            <a:srgbClr val="000000"/>
                          </a:solidFill>
                          <a:latin typeface="Balsamiq Sans"/>
                          <a:ea typeface="Balsamiq Sans"/>
                          <a:cs typeface="Balsamiq Sans"/>
                          <a:sym typeface="Balsamiq Sans"/>
                        </a:rPr>
                        <a:t>2. Apes can learn sign language, but can’t use tool.</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1222281">
                <a:tc>
                  <a:txBody>
                    <a:bodyPr/>
                    <a:lstStyle/>
                    <a:p>
                      <a:pPr algn="l">
                        <a:lnSpc>
                          <a:spcPts val="4200"/>
                        </a:lnSpc>
                        <a:defRPr/>
                      </a:pPr>
                      <a:r>
                        <a:rPr lang="en-US" sz="3000">
                          <a:solidFill>
                            <a:srgbClr val="000000"/>
                          </a:solidFill>
                          <a:latin typeface="Balsamiq Sans"/>
                          <a:ea typeface="Balsamiq Sans"/>
                          <a:cs typeface="Balsamiq Sans"/>
                          <a:sym typeface="Balsamiq Sans"/>
                        </a:rPr>
                        <a:t>3. Gibbons are endangered because they are the smallest of the apes.</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r h="1822700">
                <a:tc>
                  <a:txBody>
                    <a:bodyPr/>
                    <a:lstStyle/>
                    <a:p>
                      <a:pPr algn="l">
                        <a:lnSpc>
                          <a:spcPts val="4200"/>
                        </a:lnSpc>
                        <a:defRPr/>
                      </a:pPr>
                      <a:r>
                        <a:rPr lang="en-US" sz="3000">
                          <a:solidFill>
                            <a:srgbClr val="000000"/>
                          </a:solidFill>
                          <a:latin typeface="Balsamiq Sans"/>
                          <a:ea typeface="Balsamiq Sans"/>
                          <a:cs typeface="Balsamiq Sans"/>
                          <a:sym typeface="Balsamiq Sans"/>
                        </a:rPr>
                        <a:t>4. Derek’s owner kept him in a cage and gave him the wrong type of food.</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4"/>
                  </a:ext>
                </a:extLst>
              </a:tr>
            </a:tbl>
          </a:graphicData>
        </a:graphic>
      </p:graphicFrame>
      <p:sp>
        <p:nvSpPr>
          <p:cNvPr id="14" name="TextBox 14"/>
          <p:cNvSpPr txBox="1"/>
          <p:nvPr/>
        </p:nvSpPr>
        <p:spPr>
          <a:xfrm>
            <a:off x="1044140" y="676047"/>
            <a:ext cx="16230600" cy="1210310"/>
          </a:xfrm>
          <a:prstGeom prst="rect">
            <a:avLst/>
          </a:prstGeom>
        </p:spPr>
        <p:txBody>
          <a:bodyPr lIns="0" tIns="0" rIns="0" bIns="0" rtlCol="0" anchor="t">
            <a:spAutoFit/>
          </a:bodyPr>
          <a:lstStyle/>
          <a:p>
            <a:pPr marL="0" lvl="0" indent="0" algn="ctr">
              <a:lnSpc>
                <a:spcPts val="4810"/>
              </a:lnSpc>
            </a:pPr>
            <a:r>
              <a:rPr lang="en-US" sz="3700" b="1">
                <a:solidFill>
                  <a:srgbClr val="4C4331"/>
                </a:solidFill>
                <a:latin typeface="Balsamiq Sans Bold"/>
                <a:ea typeface="Balsamiq Sans Bold"/>
                <a:cs typeface="Balsamiq Sans Bold"/>
                <a:sym typeface="Balsamiq Sans Bold"/>
              </a:rPr>
              <a:t>Exercise 2</a:t>
            </a:r>
            <a:r>
              <a:rPr lang="en-US" sz="3700">
                <a:solidFill>
                  <a:srgbClr val="4C4331"/>
                </a:solidFill>
                <a:latin typeface="Balsamiq Sans"/>
                <a:ea typeface="Balsamiq Sans"/>
                <a:cs typeface="Balsamiq Sans"/>
                <a:sym typeface="Balsamiq Sans"/>
              </a:rPr>
              <a:t>: Read and conversation again and decide whether the statements are true(T) or false(F):</a:t>
            </a:r>
          </a:p>
        </p:txBody>
      </p:sp>
      <p:sp>
        <p:nvSpPr>
          <p:cNvPr id="15" name="Freeform 15"/>
          <p:cNvSpPr/>
          <p:nvPr/>
        </p:nvSpPr>
        <p:spPr>
          <a:xfrm rot="2916366">
            <a:off x="13139892" y="264152"/>
            <a:ext cx="7315200" cy="1529097"/>
          </a:xfrm>
          <a:custGeom>
            <a:avLst/>
            <a:gdLst/>
            <a:ahLst/>
            <a:cxnLst/>
            <a:rect l="l" t="t" r="r" b="b"/>
            <a:pathLst>
              <a:path w="7315200" h="1529097">
                <a:moveTo>
                  <a:pt x="0" y="0"/>
                </a:moveTo>
                <a:lnTo>
                  <a:pt x="7315200" y="0"/>
                </a:lnTo>
                <a:lnTo>
                  <a:pt x="7315200" y="1529096"/>
                </a:lnTo>
                <a:lnTo>
                  <a:pt x="0" y="1529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4047077" flipH="1">
            <a:off x="-2613460" y="707780"/>
            <a:ext cx="7315200" cy="1529097"/>
          </a:xfrm>
          <a:custGeom>
            <a:avLst/>
            <a:gdLst/>
            <a:ahLst/>
            <a:cxnLst/>
            <a:rect l="l" t="t" r="r" b="b"/>
            <a:pathLst>
              <a:path w="7315200" h="1529097">
                <a:moveTo>
                  <a:pt x="7315200" y="0"/>
                </a:moveTo>
                <a:lnTo>
                  <a:pt x="0" y="0"/>
                </a:lnTo>
                <a:lnTo>
                  <a:pt x="0" y="1529097"/>
                </a:lnTo>
                <a:lnTo>
                  <a:pt x="7315200" y="1529097"/>
                </a:lnTo>
                <a:lnTo>
                  <a:pt x="731520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4636911" y="4090341"/>
            <a:ext cx="939509" cy="1053159"/>
          </a:xfrm>
          <a:custGeom>
            <a:avLst/>
            <a:gdLst/>
            <a:ahLst/>
            <a:cxnLst/>
            <a:rect l="l" t="t" r="r" b="b"/>
            <a:pathLst>
              <a:path w="939509" h="1053159">
                <a:moveTo>
                  <a:pt x="0" y="0"/>
                </a:moveTo>
                <a:lnTo>
                  <a:pt x="939509" y="0"/>
                </a:lnTo>
                <a:lnTo>
                  <a:pt x="939509" y="1053159"/>
                </a:lnTo>
                <a:lnTo>
                  <a:pt x="0" y="1053159"/>
                </a:lnTo>
                <a:lnTo>
                  <a:pt x="0" y="0"/>
                </a:lnTo>
                <a:close/>
              </a:path>
            </a:pathLst>
          </a:custGeom>
          <a:blipFill>
            <a:blip r:embed="rId8"/>
            <a:stretch>
              <a:fillRect/>
            </a:stretch>
          </a:blipFill>
        </p:spPr>
      </p:sp>
      <p:sp>
        <p:nvSpPr>
          <p:cNvPr id="18" name="Freeform 18"/>
          <p:cNvSpPr/>
          <p:nvPr/>
        </p:nvSpPr>
        <p:spPr>
          <a:xfrm>
            <a:off x="16099007" y="5612948"/>
            <a:ext cx="1004388" cy="682670"/>
          </a:xfrm>
          <a:custGeom>
            <a:avLst/>
            <a:gdLst/>
            <a:ahLst/>
            <a:cxnLst/>
            <a:rect l="l" t="t" r="r" b="b"/>
            <a:pathLst>
              <a:path w="1004388" h="682670">
                <a:moveTo>
                  <a:pt x="0" y="0"/>
                </a:moveTo>
                <a:lnTo>
                  <a:pt x="1004388" y="0"/>
                </a:lnTo>
                <a:lnTo>
                  <a:pt x="1004388" y="682670"/>
                </a:lnTo>
                <a:lnTo>
                  <a:pt x="0" y="682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5135997" y="1688853"/>
            <a:ext cx="8046885" cy="3924094"/>
          </a:xfrm>
          <a:custGeom>
            <a:avLst/>
            <a:gdLst/>
            <a:ahLst/>
            <a:cxnLst/>
            <a:rect l="l" t="t" r="r" b="b"/>
            <a:pathLst>
              <a:path w="8046885" h="3924094">
                <a:moveTo>
                  <a:pt x="0" y="0"/>
                </a:moveTo>
                <a:lnTo>
                  <a:pt x="8046885" y="0"/>
                </a:lnTo>
                <a:lnTo>
                  <a:pt x="8046885" y="3924095"/>
                </a:lnTo>
                <a:lnTo>
                  <a:pt x="0" y="3924095"/>
                </a:lnTo>
                <a:lnTo>
                  <a:pt x="0" y="0"/>
                </a:lnTo>
                <a:close/>
              </a:path>
            </a:pathLst>
          </a:custGeom>
          <a:blipFill>
            <a:blip r:embed="rId11"/>
            <a:stretch>
              <a:fillRect l="-1068"/>
            </a:stretch>
          </a:blipFill>
        </p:spPr>
      </p:sp>
      <p:sp>
        <p:nvSpPr>
          <p:cNvPr id="20" name="TextBox 20"/>
          <p:cNvSpPr txBox="1"/>
          <p:nvPr/>
        </p:nvSpPr>
        <p:spPr>
          <a:xfrm>
            <a:off x="5991629" y="2523960"/>
            <a:ext cx="6304742" cy="2092960"/>
          </a:xfrm>
          <a:prstGeom prst="rect">
            <a:avLst/>
          </a:prstGeom>
        </p:spPr>
        <p:txBody>
          <a:bodyPr lIns="0" tIns="0" rIns="0" bIns="0" rtlCol="0" anchor="t">
            <a:spAutoFit/>
          </a:bodyPr>
          <a:lstStyle/>
          <a:p>
            <a:pPr algn="ctr">
              <a:lnSpc>
                <a:spcPts val="4160"/>
              </a:lnSpc>
              <a:spcBef>
                <a:spcPct val="0"/>
              </a:spcBef>
            </a:pPr>
            <a:r>
              <a:rPr lang="en-US" sz="3200">
                <a:solidFill>
                  <a:srgbClr val="4C4331"/>
                </a:solidFill>
                <a:latin typeface="Balsamiq Sans"/>
                <a:ea typeface="Balsamiq Sans"/>
                <a:cs typeface="Balsamiq Sans"/>
                <a:sym typeface="Balsamiq Sans"/>
              </a:rPr>
              <a:t>Ms Smith: “.... They're as good at using tools as they're at learning sign language.”</a:t>
            </a:r>
          </a:p>
          <a:p>
            <a:pPr algn="ctr">
              <a:lnSpc>
                <a:spcPts val="4160"/>
              </a:lnSpc>
              <a:spcBef>
                <a:spcPct val="0"/>
              </a:spcBef>
            </a:pPr>
            <a:endParaRPr lang="en-US" sz="3200">
              <a:solidFill>
                <a:srgbClr val="4C4331"/>
              </a:solidFill>
              <a:latin typeface="Balsamiq Sans"/>
              <a:ea typeface="Balsamiq Sans"/>
              <a:cs typeface="Balsamiq Sans"/>
              <a:sym typeface="Balsamiq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5400000">
            <a:off x="492692"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nvGrpSpPr>
          <p:cNvPr id="8" name="Group 8"/>
          <p:cNvGrpSpPr/>
          <p:nvPr/>
        </p:nvGrpSpPr>
        <p:grpSpPr>
          <a:xfrm>
            <a:off x="711986" y="529010"/>
            <a:ext cx="16894907" cy="1542485"/>
            <a:chOff x="0" y="0"/>
            <a:chExt cx="22526543" cy="2056647"/>
          </a:xfrm>
        </p:grpSpPr>
        <p:sp>
          <p:nvSpPr>
            <p:cNvPr id="9" name="Freeform 9"/>
            <p:cNvSpPr/>
            <p:nvPr/>
          </p:nvSpPr>
          <p:spPr>
            <a:xfrm rot="-5400000">
              <a:off x="10376093" y="-10376093"/>
              <a:ext cx="1774358" cy="22526543"/>
            </a:xfrm>
            <a:custGeom>
              <a:avLst/>
              <a:gdLst/>
              <a:ahLst/>
              <a:cxnLst/>
              <a:rect l="l" t="t" r="r" b="b"/>
              <a:pathLst>
                <a:path w="1774358" h="22526543">
                  <a:moveTo>
                    <a:pt x="0" y="0"/>
                  </a:moveTo>
                  <a:lnTo>
                    <a:pt x="1774357" y="0"/>
                  </a:lnTo>
                  <a:lnTo>
                    <a:pt x="1774357" y="22526543"/>
                  </a:lnTo>
                  <a:lnTo>
                    <a:pt x="0" y="22526543"/>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0" name="Freeform 10"/>
            <p:cNvSpPr/>
            <p:nvPr/>
          </p:nvSpPr>
          <p:spPr>
            <a:xfrm rot="-5400000" flipH="1">
              <a:off x="10376093" y="-10093804"/>
              <a:ext cx="1774358" cy="22526543"/>
            </a:xfrm>
            <a:custGeom>
              <a:avLst/>
              <a:gdLst/>
              <a:ahLst/>
              <a:cxnLst/>
              <a:rect l="l" t="t" r="r" b="b"/>
              <a:pathLst>
                <a:path w="1774358" h="22526543">
                  <a:moveTo>
                    <a:pt x="1774357" y="0"/>
                  </a:moveTo>
                  <a:lnTo>
                    <a:pt x="0" y="0"/>
                  </a:lnTo>
                  <a:lnTo>
                    <a:pt x="0" y="22526544"/>
                  </a:lnTo>
                  <a:lnTo>
                    <a:pt x="1774357" y="22526544"/>
                  </a:lnTo>
                  <a:lnTo>
                    <a:pt x="1774357"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1" name="Freeform 11"/>
          <p:cNvSpPr/>
          <p:nvPr/>
        </p:nvSpPr>
        <p:spPr>
          <a:xfrm rot="5400000">
            <a:off x="5531620"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sp>
        <p:nvSpPr>
          <p:cNvPr id="12" name="Freeform 12"/>
          <p:cNvSpPr/>
          <p:nvPr/>
        </p:nvSpPr>
        <p:spPr>
          <a:xfrm rot="-5400000">
            <a:off x="10570548"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aphicFrame>
        <p:nvGraphicFramePr>
          <p:cNvPr id="13" name="Table 13"/>
          <p:cNvGraphicFramePr>
            <a:graphicFrameLocks noGrp="1"/>
          </p:cNvGraphicFramePr>
          <p:nvPr>
            <p:extLst>
              <p:ext uri="{D42A27DB-BD31-4B8C-83A1-F6EECF244321}">
                <p14:modId xmlns:p14="http://schemas.microsoft.com/office/powerpoint/2010/main" val="4105142310"/>
              </p:ext>
            </p:extLst>
          </p:nvPr>
        </p:nvGraphicFramePr>
        <p:xfrm>
          <a:off x="1028700" y="2784001"/>
          <a:ext cx="16246040" cy="6826723"/>
        </p:xfrm>
        <a:graphic>
          <a:graphicData uri="http://schemas.openxmlformats.org/drawingml/2006/table">
            <a:tbl>
              <a:tblPr/>
              <a:tblGrid>
                <a:gridCol w="12986016">
                  <a:extLst>
                    <a:ext uri="{9D8B030D-6E8A-4147-A177-3AD203B41FA5}">
                      <a16:colId xmlns:a16="http://schemas.microsoft.com/office/drawing/2014/main" val="20000"/>
                    </a:ext>
                  </a:extLst>
                </a:gridCol>
                <a:gridCol w="1803584">
                  <a:extLst>
                    <a:ext uri="{9D8B030D-6E8A-4147-A177-3AD203B41FA5}">
                      <a16:colId xmlns:a16="http://schemas.microsoft.com/office/drawing/2014/main" val="20001"/>
                    </a:ext>
                  </a:extLst>
                </a:gridCol>
                <a:gridCol w="1456440">
                  <a:extLst>
                    <a:ext uri="{9D8B030D-6E8A-4147-A177-3AD203B41FA5}">
                      <a16:colId xmlns:a16="http://schemas.microsoft.com/office/drawing/2014/main" val="20002"/>
                    </a:ext>
                  </a:extLst>
                </a:gridCol>
              </a:tblGrid>
              <a:tr h="1337180">
                <a:tc>
                  <a:txBody>
                    <a:bodyPr/>
                    <a:lstStyle/>
                    <a:p>
                      <a:pPr algn="ctr">
                        <a:lnSpc>
                          <a:spcPts val="2100"/>
                        </a:lnSpc>
                        <a:defRPr/>
                      </a:pP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T</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F</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1222281">
                <a:tc>
                  <a:txBody>
                    <a:bodyPr/>
                    <a:lstStyle/>
                    <a:p>
                      <a:pPr algn="l">
                        <a:lnSpc>
                          <a:spcPts val="4200"/>
                        </a:lnSpc>
                        <a:defRPr/>
                      </a:pPr>
                      <a:r>
                        <a:rPr lang="en-US" sz="3000" dirty="0">
                          <a:solidFill>
                            <a:srgbClr val="000000"/>
                          </a:solidFill>
                          <a:latin typeface="Balsamiq Sans"/>
                          <a:ea typeface="Balsamiq Sans"/>
                          <a:cs typeface="Balsamiq Sans"/>
                          <a:sym typeface="Balsamiq Sans"/>
                        </a:rPr>
                        <a:t>1. Humans belong to the same group of mammals as apes and monkeys.</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1222281">
                <a:tc>
                  <a:txBody>
                    <a:bodyPr/>
                    <a:lstStyle/>
                    <a:p>
                      <a:pPr algn="l">
                        <a:lnSpc>
                          <a:spcPts val="4200"/>
                        </a:lnSpc>
                        <a:defRPr/>
                      </a:pPr>
                      <a:r>
                        <a:rPr lang="en-US" sz="3000" dirty="0">
                          <a:solidFill>
                            <a:srgbClr val="000000"/>
                          </a:solidFill>
                          <a:latin typeface="Balsamiq Sans"/>
                          <a:ea typeface="Balsamiq Sans"/>
                          <a:cs typeface="Balsamiq Sans"/>
                          <a:sym typeface="Balsamiq Sans"/>
                        </a:rPr>
                        <a:t>2. Apes can learn sign language, but can’t use tool.</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1222281">
                <a:tc>
                  <a:txBody>
                    <a:bodyPr/>
                    <a:lstStyle/>
                    <a:p>
                      <a:pPr algn="l">
                        <a:lnSpc>
                          <a:spcPts val="4200"/>
                        </a:lnSpc>
                        <a:defRPr/>
                      </a:pPr>
                      <a:r>
                        <a:rPr lang="en-US" sz="3000">
                          <a:solidFill>
                            <a:srgbClr val="000000"/>
                          </a:solidFill>
                          <a:latin typeface="Balsamiq Sans"/>
                          <a:ea typeface="Balsamiq Sans"/>
                          <a:cs typeface="Balsamiq Sans"/>
                          <a:sym typeface="Balsamiq Sans"/>
                        </a:rPr>
                        <a:t>3. Gibbons are endangered because they are the smallest of the apes.</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r h="1822700">
                <a:tc>
                  <a:txBody>
                    <a:bodyPr/>
                    <a:lstStyle/>
                    <a:p>
                      <a:pPr algn="l">
                        <a:lnSpc>
                          <a:spcPts val="4200"/>
                        </a:lnSpc>
                        <a:defRPr/>
                      </a:pPr>
                      <a:r>
                        <a:rPr lang="en-US" sz="3000">
                          <a:solidFill>
                            <a:srgbClr val="000000"/>
                          </a:solidFill>
                          <a:latin typeface="Balsamiq Sans"/>
                          <a:ea typeface="Balsamiq Sans"/>
                          <a:cs typeface="Balsamiq Sans"/>
                          <a:sym typeface="Balsamiq Sans"/>
                        </a:rPr>
                        <a:t>4. Derek’s owner kept him in a cage and gave him the wrong type of food.</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4"/>
                  </a:ext>
                </a:extLst>
              </a:tr>
            </a:tbl>
          </a:graphicData>
        </a:graphic>
      </p:graphicFrame>
      <p:sp>
        <p:nvSpPr>
          <p:cNvPr id="14" name="TextBox 14"/>
          <p:cNvSpPr txBox="1"/>
          <p:nvPr/>
        </p:nvSpPr>
        <p:spPr>
          <a:xfrm>
            <a:off x="1044140" y="676047"/>
            <a:ext cx="16230600" cy="1210310"/>
          </a:xfrm>
          <a:prstGeom prst="rect">
            <a:avLst/>
          </a:prstGeom>
        </p:spPr>
        <p:txBody>
          <a:bodyPr lIns="0" tIns="0" rIns="0" bIns="0" rtlCol="0" anchor="t">
            <a:spAutoFit/>
          </a:bodyPr>
          <a:lstStyle/>
          <a:p>
            <a:pPr marL="0" lvl="0" indent="0" algn="ctr">
              <a:lnSpc>
                <a:spcPts val="4810"/>
              </a:lnSpc>
            </a:pPr>
            <a:r>
              <a:rPr lang="en-US" sz="3700" b="1">
                <a:solidFill>
                  <a:srgbClr val="4C4331"/>
                </a:solidFill>
                <a:latin typeface="Balsamiq Sans Bold"/>
                <a:ea typeface="Balsamiq Sans Bold"/>
                <a:cs typeface="Balsamiq Sans Bold"/>
                <a:sym typeface="Balsamiq Sans Bold"/>
              </a:rPr>
              <a:t>Exercise 2</a:t>
            </a:r>
            <a:r>
              <a:rPr lang="en-US" sz="3700">
                <a:solidFill>
                  <a:srgbClr val="4C4331"/>
                </a:solidFill>
                <a:latin typeface="Balsamiq Sans"/>
                <a:ea typeface="Balsamiq Sans"/>
                <a:cs typeface="Balsamiq Sans"/>
                <a:sym typeface="Balsamiq Sans"/>
              </a:rPr>
              <a:t>: Read and conversation again and decide whether the statements are true(T) or false(F):</a:t>
            </a:r>
          </a:p>
        </p:txBody>
      </p:sp>
      <p:sp>
        <p:nvSpPr>
          <p:cNvPr id="15" name="Freeform 15"/>
          <p:cNvSpPr/>
          <p:nvPr/>
        </p:nvSpPr>
        <p:spPr>
          <a:xfrm rot="2916366">
            <a:off x="13139892" y="264152"/>
            <a:ext cx="7315200" cy="1529097"/>
          </a:xfrm>
          <a:custGeom>
            <a:avLst/>
            <a:gdLst/>
            <a:ahLst/>
            <a:cxnLst/>
            <a:rect l="l" t="t" r="r" b="b"/>
            <a:pathLst>
              <a:path w="7315200" h="1529097">
                <a:moveTo>
                  <a:pt x="0" y="0"/>
                </a:moveTo>
                <a:lnTo>
                  <a:pt x="7315200" y="0"/>
                </a:lnTo>
                <a:lnTo>
                  <a:pt x="7315200" y="1529096"/>
                </a:lnTo>
                <a:lnTo>
                  <a:pt x="0" y="1529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4047077" flipH="1">
            <a:off x="-2613460" y="707780"/>
            <a:ext cx="7315200" cy="1529097"/>
          </a:xfrm>
          <a:custGeom>
            <a:avLst/>
            <a:gdLst/>
            <a:ahLst/>
            <a:cxnLst/>
            <a:rect l="l" t="t" r="r" b="b"/>
            <a:pathLst>
              <a:path w="7315200" h="1529097">
                <a:moveTo>
                  <a:pt x="7315200" y="0"/>
                </a:moveTo>
                <a:lnTo>
                  <a:pt x="0" y="0"/>
                </a:lnTo>
                <a:lnTo>
                  <a:pt x="0" y="1529097"/>
                </a:lnTo>
                <a:lnTo>
                  <a:pt x="7315200" y="1529097"/>
                </a:lnTo>
                <a:lnTo>
                  <a:pt x="731520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4636911" y="4090341"/>
            <a:ext cx="939509" cy="1053159"/>
          </a:xfrm>
          <a:custGeom>
            <a:avLst/>
            <a:gdLst/>
            <a:ahLst/>
            <a:cxnLst/>
            <a:rect l="l" t="t" r="r" b="b"/>
            <a:pathLst>
              <a:path w="939509" h="1053159">
                <a:moveTo>
                  <a:pt x="0" y="0"/>
                </a:moveTo>
                <a:lnTo>
                  <a:pt x="939509" y="0"/>
                </a:lnTo>
                <a:lnTo>
                  <a:pt x="939509" y="1053159"/>
                </a:lnTo>
                <a:lnTo>
                  <a:pt x="0" y="1053159"/>
                </a:lnTo>
                <a:lnTo>
                  <a:pt x="0" y="0"/>
                </a:lnTo>
                <a:close/>
              </a:path>
            </a:pathLst>
          </a:custGeom>
          <a:blipFill>
            <a:blip r:embed="rId8"/>
            <a:stretch>
              <a:fillRect/>
            </a:stretch>
          </a:blipFill>
        </p:spPr>
      </p:sp>
      <p:sp>
        <p:nvSpPr>
          <p:cNvPr id="18" name="Freeform 18"/>
          <p:cNvSpPr/>
          <p:nvPr/>
        </p:nvSpPr>
        <p:spPr>
          <a:xfrm>
            <a:off x="16099007" y="5612948"/>
            <a:ext cx="1004388" cy="682670"/>
          </a:xfrm>
          <a:custGeom>
            <a:avLst/>
            <a:gdLst/>
            <a:ahLst/>
            <a:cxnLst/>
            <a:rect l="l" t="t" r="r" b="b"/>
            <a:pathLst>
              <a:path w="1004388" h="682670">
                <a:moveTo>
                  <a:pt x="0" y="0"/>
                </a:moveTo>
                <a:lnTo>
                  <a:pt x="1004388" y="0"/>
                </a:lnTo>
                <a:lnTo>
                  <a:pt x="1004388" y="682670"/>
                </a:lnTo>
                <a:lnTo>
                  <a:pt x="0" y="682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transition>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5400000">
            <a:off x="492692"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nvGrpSpPr>
          <p:cNvPr id="8" name="Group 8"/>
          <p:cNvGrpSpPr/>
          <p:nvPr/>
        </p:nvGrpSpPr>
        <p:grpSpPr>
          <a:xfrm>
            <a:off x="711986" y="529010"/>
            <a:ext cx="16894907" cy="1542485"/>
            <a:chOff x="0" y="0"/>
            <a:chExt cx="22526543" cy="2056647"/>
          </a:xfrm>
        </p:grpSpPr>
        <p:sp>
          <p:nvSpPr>
            <p:cNvPr id="9" name="Freeform 9"/>
            <p:cNvSpPr/>
            <p:nvPr/>
          </p:nvSpPr>
          <p:spPr>
            <a:xfrm rot="-5400000">
              <a:off x="10376093" y="-10376093"/>
              <a:ext cx="1774358" cy="22526543"/>
            </a:xfrm>
            <a:custGeom>
              <a:avLst/>
              <a:gdLst/>
              <a:ahLst/>
              <a:cxnLst/>
              <a:rect l="l" t="t" r="r" b="b"/>
              <a:pathLst>
                <a:path w="1774358" h="22526543">
                  <a:moveTo>
                    <a:pt x="0" y="0"/>
                  </a:moveTo>
                  <a:lnTo>
                    <a:pt x="1774357" y="0"/>
                  </a:lnTo>
                  <a:lnTo>
                    <a:pt x="1774357" y="22526543"/>
                  </a:lnTo>
                  <a:lnTo>
                    <a:pt x="0" y="22526543"/>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0" name="Freeform 10"/>
            <p:cNvSpPr/>
            <p:nvPr/>
          </p:nvSpPr>
          <p:spPr>
            <a:xfrm rot="-5400000" flipH="1">
              <a:off x="10376093" y="-10093804"/>
              <a:ext cx="1774358" cy="22526543"/>
            </a:xfrm>
            <a:custGeom>
              <a:avLst/>
              <a:gdLst/>
              <a:ahLst/>
              <a:cxnLst/>
              <a:rect l="l" t="t" r="r" b="b"/>
              <a:pathLst>
                <a:path w="1774358" h="22526543">
                  <a:moveTo>
                    <a:pt x="1774357" y="0"/>
                  </a:moveTo>
                  <a:lnTo>
                    <a:pt x="0" y="0"/>
                  </a:lnTo>
                  <a:lnTo>
                    <a:pt x="0" y="22526544"/>
                  </a:lnTo>
                  <a:lnTo>
                    <a:pt x="1774357" y="22526544"/>
                  </a:lnTo>
                  <a:lnTo>
                    <a:pt x="1774357"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1" name="Freeform 11"/>
          <p:cNvSpPr/>
          <p:nvPr/>
        </p:nvSpPr>
        <p:spPr>
          <a:xfrm rot="5400000">
            <a:off x="5531620"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sp>
        <p:nvSpPr>
          <p:cNvPr id="12" name="Freeform 12"/>
          <p:cNvSpPr/>
          <p:nvPr/>
        </p:nvSpPr>
        <p:spPr>
          <a:xfrm rot="-5400000">
            <a:off x="10570548"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aphicFrame>
        <p:nvGraphicFramePr>
          <p:cNvPr id="13" name="Table 13"/>
          <p:cNvGraphicFramePr>
            <a:graphicFrameLocks noGrp="1"/>
          </p:cNvGraphicFramePr>
          <p:nvPr>
            <p:extLst>
              <p:ext uri="{D42A27DB-BD31-4B8C-83A1-F6EECF244321}">
                <p14:modId xmlns:p14="http://schemas.microsoft.com/office/powerpoint/2010/main" val="1086861163"/>
              </p:ext>
            </p:extLst>
          </p:nvPr>
        </p:nvGraphicFramePr>
        <p:xfrm>
          <a:off x="1028700" y="2784001"/>
          <a:ext cx="16246040" cy="6826723"/>
        </p:xfrm>
        <a:graphic>
          <a:graphicData uri="http://schemas.openxmlformats.org/drawingml/2006/table">
            <a:tbl>
              <a:tblPr/>
              <a:tblGrid>
                <a:gridCol w="12986016">
                  <a:extLst>
                    <a:ext uri="{9D8B030D-6E8A-4147-A177-3AD203B41FA5}">
                      <a16:colId xmlns:a16="http://schemas.microsoft.com/office/drawing/2014/main" val="20000"/>
                    </a:ext>
                  </a:extLst>
                </a:gridCol>
                <a:gridCol w="1803584">
                  <a:extLst>
                    <a:ext uri="{9D8B030D-6E8A-4147-A177-3AD203B41FA5}">
                      <a16:colId xmlns:a16="http://schemas.microsoft.com/office/drawing/2014/main" val="20001"/>
                    </a:ext>
                  </a:extLst>
                </a:gridCol>
                <a:gridCol w="1456440">
                  <a:extLst>
                    <a:ext uri="{9D8B030D-6E8A-4147-A177-3AD203B41FA5}">
                      <a16:colId xmlns:a16="http://schemas.microsoft.com/office/drawing/2014/main" val="20002"/>
                    </a:ext>
                  </a:extLst>
                </a:gridCol>
              </a:tblGrid>
              <a:tr h="1337180">
                <a:tc>
                  <a:txBody>
                    <a:bodyPr/>
                    <a:lstStyle/>
                    <a:p>
                      <a:pPr algn="ctr">
                        <a:lnSpc>
                          <a:spcPts val="2100"/>
                        </a:lnSpc>
                        <a:defRPr/>
                      </a:pP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T</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F</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1222281">
                <a:tc>
                  <a:txBody>
                    <a:bodyPr/>
                    <a:lstStyle/>
                    <a:p>
                      <a:pPr algn="l">
                        <a:lnSpc>
                          <a:spcPts val="4200"/>
                        </a:lnSpc>
                        <a:defRPr/>
                      </a:pPr>
                      <a:r>
                        <a:rPr lang="en-US" sz="3000" dirty="0">
                          <a:solidFill>
                            <a:srgbClr val="000000"/>
                          </a:solidFill>
                          <a:latin typeface="Balsamiq Sans"/>
                          <a:ea typeface="Balsamiq Sans"/>
                          <a:cs typeface="Balsamiq Sans"/>
                          <a:sym typeface="Balsamiq Sans"/>
                        </a:rPr>
                        <a:t>1. Humans belong to the same group of mammals as apes and monkeys.</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1222281">
                <a:tc>
                  <a:txBody>
                    <a:bodyPr/>
                    <a:lstStyle/>
                    <a:p>
                      <a:pPr algn="l">
                        <a:lnSpc>
                          <a:spcPts val="4200"/>
                        </a:lnSpc>
                        <a:defRPr/>
                      </a:pPr>
                      <a:r>
                        <a:rPr lang="en-US" sz="3000" dirty="0">
                          <a:solidFill>
                            <a:srgbClr val="000000"/>
                          </a:solidFill>
                          <a:latin typeface="Balsamiq Sans"/>
                          <a:ea typeface="Balsamiq Sans"/>
                          <a:cs typeface="Balsamiq Sans"/>
                          <a:sym typeface="Balsamiq Sans"/>
                        </a:rPr>
                        <a:t>2. Apes can learn sign language, but can’t use tool.</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1222281">
                <a:tc>
                  <a:txBody>
                    <a:bodyPr/>
                    <a:lstStyle/>
                    <a:p>
                      <a:pPr algn="l">
                        <a:lnSpc>
                          <a:spcPts val="4200"/>
                        </a:lnSpc>
                        <a:defRPr/>
                      </a:pPr>
                      <a:r>
                        <a:rPr lang="en-US" sz="3000">
                          <a:solidFill>
                            <a:srgbClr val="000000"/>
                          </a:solidFill>
                          <a:latin typeface="Balsamiq Sans"/>
                          <a:ea typeface="Balsamiq Sans"/>
                          <a:cs typeface="Balsamiq Sans"/>
                          <a:sym typeface="Balsamiq Sans"/>
                        </a:rPr>
                        <a:t>3. Gibbons are endangered because they are the smallest of the apes.</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r h="1822700">
                <a:tc>
                  <a:txBody>
                    <a:bodyPr/>
                    <a:lstStyle/>
                    <a:p>
                      <a:pPr algn="l">
                        <a:lnSpc>
                          <a:spcPts val="4200"/>
                        </a:lnSpc>
                        <a:defRPr/>
                      </a:pPr>
                      <a:r>
                        <a:rPr lang="en-US" sz="3000">
                          <a:solidFill>
                            <a:srgbClr val="000000"/>
                          </a:solidFill>
                          <a:latin typeface="Balsamiq Sans"/>
                          <a:ea typeface="Balsamiq Sans"/>
                          <a:cs typeface="Balsamiq Sans"/>
                          <a:sym typeface="Balsamiq Sans"/>
                        </a:rPr>
                        <a:t>4. Derek’s owner kept him in a cage and gave him the wrong type of food.</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4"/>
                  </a:ext>
                </a:extLst>
              </a:tr>
            </a:tbl>
          </a:graphicData>
        </a:graphic>
      </p:graphicFrame>
      <p:sp>
        <p:nvSpPr>
          <p:cNvPr id="14" name="TextBox 14"/>
          <p:cNvSpPr txBox="1"/>
          <p:nvPr/>
        </p:nvSpPr>
        <p:spPr>
          <a:xfrm>
            <a:off x="1044140" y="676047"/>
            <a:ext cx="16230600" cy="1210310"/>
          </a:xfrm>
          <a:prstGeom prst="rect">
            <a:avLst/>
          </a:prstGeom>
        </p:spPr>
        <p:txBody>
          <a:bodyPr lIns="0" tIns="0" rIns="0" bIns="0" rtlCol="0" anchor="t">
            <a:spAutoFit/>
          </a:bodyPr>
          <a:lstStyle/>
          <a:p>
            <a:pPr marL="0" lvl="0" indent="0" algn="ctr">
              <a:lnSpc>
                <a:spcPts val="4810"/>
              </a:lnSpc>
            </a:pPr>
            <a:r>
              <a:rPr lang="en-US" sz="3700" b="1">
                <a:solidFill>
                  <a:srgbClr val="4C4331"/>
                </a:solidFill>
                <a:latin typeface="Balsamiq Sans Bold"/>
                <a:ea typeface="Balsamiq Sans Bold"/>
                <a:cs typeface="Balsamiq Sans Bold"/>
                <a:sym typeface="Balsamiq Sans Bold"/>
              </a:rPr>
              <a:t>Exercise 2</a:t>
            </a:r>
            <a:r>
              <a:rPr lang="en-US" sz="3700">
                <a:solidFill>
                  <a:srgbClr val="4C4331"/>
                </a:solidFill>
                <a:latin typeface="Balsamiq Sans"/>
                <a:ea typeface="Balsamiq Sans"/>
                <a:cs typeface="Balsamiq Sans"/>
                <a:sym typeface="Balsamiq Sans"/>
              </a:rPr>
              <a:t>: Read and conversation again and decide whether the statements are true(T) or false(F):</a:t>
            </a:r>
          </a:p>
        </p:txBody>
      </p:sp>
      <p:sp>
        <p:nvSpPr>
          <p:cNvPr id="15" name="Freeform 15"/>
          <p:cNvSpPr/>
          <p:nvPr/>
        </p:nvSpPr>
        <p:spPr>
          <a:xfrm rot="2916366">
            <a:off x="13139892" y="264152"/>
            <a:ext cx="7315200" cy="1529097"/>
          </a:xfrm>
          <a:custGeom>
            <a:avLst/>
            <a:gdLst/>
            <a:ahLst/>
            <a:cxnLst/>
            <a:rect l="l" t="t" r="r" b="b"/>
            <a:pathLst>
              <a:path w="7315200" h="1529097">
                <a:moveTo>
                  <a:pt x="0" y="0"/>
                </a:moveTo>
                <a:lnTo>
                  <a:pt x="7315200" y="0"/>
                </a:lnTo>
                <a:lnTo>
                  <a:pt x="7315200" y="1529096"/>
                </a:lnTo>
                <a:lnTo>
                  <a:pt x="0" y="1529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4047077" flipH="1">
            <a:off x="-2613460" y="707780"/>
            <a:ext cx="7315200" cy="1529097"/>
          </a:xfrm>
          <a:custGeom>
            <a:avLst/>
            <a:gdLst/>
            <a:ahLst/>
            <a:cxnLst/>
            <a:rect l="l" t="t" r="r" b="b"/>
            <a:pathLst>
              <a:path w="7315200" h="1529097">
                <a:moveTo>
                  <a:pt x="7315200" y="0"/>
                </a:moveTo>
                <a:lnTo>
                  <a:pt x="0" y="0"/>
                </a:lnTo>
                <a:lnTo>
                  <a:pt x="0" y="1529097"/>
                </a:lnTo>
                <a:lnTo>
                  <a:pt x="7315200" y="1529097"/>
                </a:lnTo>
                <a:lnTo>
                  <a:pt x="731520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4636911" y="4090341"/>
            <a:ext cx="939509" cy="1053159"/>
          </a:xfrm>
          <a:custGeom>
            <a:avLst/>
            <a:gdLst/>
            <a:ahLst/>
            <a:cxnLst/>
            <a:rect l="l" t="t" r="r" b="b"/>
            <a:pathLst>
              <a:path w="939509" h="1053159">
                <a:moveTo>
                  <a:pt x="0" y="0"/>
                </a:moveTo>
                <a:lnTo>
                  <a:pt x="939509" y="0"/>
                </a:lnTo>
                <a:lnTo>
                  <a:pt x="939509" y="1053159"/>
                </a:lnTo>
                <a:lnTo>
                  <a:pt x="0" y="1053159"/>
                </a:lnTo>
                <a:lnTo>
                  <a:pt x="0" y="0"/>
                </a:lnTo>
                <a:close/>
              </a:path>
            </a:pathLst>
          </a:custGeom>
          <a:blipFill>
            <a:blip r:embed="rId8"/>
            <a:stretch>
              <a:fillRect/>
            </a:stretch>
          </a:blipFill>
        </p:spPr>
      </p:sp>
      <p:sp>
        <p:nvSpPr>
          <p:cNvPr id="18" name="Freeform 18"/>
          <p:cNvSpPr/>
          <p:nvPr/>
        </p:nvSpPr>
        <p:spPr>
          <a:xfrm>
            <a:off x="16099007" y="5612948"/>
            <a:ext cx="1004388" cy="682670"/>
          </a:xfrm>
          <a:custGeom>
            <a:avLst/>
            <a:gdLst/>
            <a:ahLst/>
            <a:cxnLst/>
            <a:rect l="l" t="t" r="r" b="b"/>
            <a:pathLst>
              <a:path w="1004388" h="682670">
                <a:moveTo>
                  <a:pt x="0" y="0"/>
                </a:moveTo>
                <a:lnTo>
                  <a:pt x="1004388" y="0"/>
                </a:lnTo>
                <a:lnTo>
                  <a:pt x="1004388" y="682670"/>
                </a:lnTo>
                <a:lnTo>
                  <a:pt x="0" y="682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16099007" y="6873044"/>
            <a:ext cx="1004388" cy="682670"/>
          </a:xfrm>
          <a:custGeom>
            <a:avLst/>
            <a:gdLst/>
            <a:ahLst/>
            <a:cxnLst/>
            <a:rect l="l" t="t" r="r" b="b"/>
            <a:pathLst>
              <a:path w="1004388" h="682670">
                <a:moveTo>
                  <a:pt x="0" y="0"/>
                </a:moveTo>
                <a:lnTo>
                  <a:pt x="1004388" y="0"/>
                </a:lnTo>
                <a:lnTo>
                  <a:pt x="1004388" y="682670"/>
                </a:lnTo>
                <a:lnTo>
                  <a:pt x="0" y="682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5400000">
            <a:off x="492692"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nvGrpSpPr>
          <p:cNvPr id="8" name="Group 8"/>
          <p:cNvGrpSpPr/>
          <p:nvPr/>
        </p:nvGrpSpPr>
        <p:grpSpPr>
          <a:xfrm>
            <a:off x="711986" y="529010"/>
            <a:ext cx="16894907" cy="1542485"/>
            <a:chOff x="0" y="0"/>
            <a:chExt cx="22526543" cy="2056647"/>
          </a:xfrm>
        </p:grpSpPr>
        <p:sp>
          <p:nvSpPr>
            <p:cNvPr id="9" name="Freeform 9"/>
            <p:cNvSpPr/>
            <p:nvPr/>
          </p:nvSpPr>
          <p:spPr>
            <a:xfrm rot="-5400000">
              <a:off x="10376093" y="-10376093"/>
              <a:ext cx="1774358" cy="22526543"/>
            </a:xfrm>
            <a:custGeom>
              <a:avLst/>
              <a:gdLst/>
              <a:ahLst/>
              <a:cxnLst/>
              <a:rect l="l" t="t" r="r" b="b"/>
              <a:pathLst>
                <a:path w="1774358" h="22526543">
                  <a:moveTo>
                    <a:pt x="0" y="0"/>
                  </a:moveTo>
                  <a:lnTo>
                    <a:pt x="1774357" y="0"/>
                  </a:lnTo>
                  <a:lnTo>
                    <a:pt x="1774357" y="22526543"/>
                  </a:lnTo>
                  <a:lnTo>
                    <a:pt x="0" y="22526543"/>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0" name="Freeform 10"/>
            <p:cNvSpPr/>
            <p:nvPr/>
          </p:nvSpPr>
          <p:spPr>
            <a:xfrm rot="-5400000" flipH="1">
              <a:off x="10376093" y="-10093804"/>
              <a:ext cx="1774358" cy="22526543"/>
            </a:xfrm>
            <a:custGeom>
              <a:avLst/>
              <a:gdLst/>
              <a:ahLst/>
              <a:cxnLst/>
              <a:rect l="l" t="t" r="r" b="b"/>
              <a:pathLst>
                <a:path w="1774358" h="22526543">
                  <a:moveTo>
                    <a:pt x="1774357" y="0"/>
                  </a:moveTo>
                  <a:lnTo>
                    <a:pt x="0" y="0"/>
                  </a:lnTo>
                  <a:lnTo>
                    <a:pt x="0" y="22526544"/>
                  </a:lnTo>
                  <a:lnTo>
                    <a:pt x="1774357" y="22526544"/>
                  </a:lnTo>
                  <a:lnTo>
                    <a:pt x="1774357"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1" name="Freeform 11"/>
          <p:cNvSpPr/>
          <p:nvPr/>
        </p:nvSpPr>
        <p:spPr>
          <a:xfrm rot="5400000">
            <a:off x="5531620"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sp>
        <p:nvSpPr>
          <p:cNvPr id="12" name="Freeform 12"/>
          <p:cNvSpPr/>
          <p:nvPr/>
        </p:nvSpPr>
        <p:spPr>
          <a:xfrm rot="-5400000">
            <a:off x="10570548"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aphicFrame>
        <p:nvGraphicFramePr>
          <p:cNvPr id="13" name="Table 13"/>
          <p:cNvGraphicFramePr>
            <a:graphicFrameLocks noGrp="1"/>
          </p:cNvGraphicFramePr>
          <p:nvPr>
            <p:extLst>
              <p:ext uri="{D42A27DB-BD31-4B8C-83A1-F6EECF244321}">
                <p14:modId xmlns:p14="http://schemas.microsoft.com/office/powerpoint/2010/main" val="857243771"/>
              </p:ext>
            </p:extLst>
          </p:nvPr>
        </p:nvGraphicFramePr>
        <p:xfrm>
          <a:off x="1028700" y="2784001"/>
          <a:ext cx="16246040" cy="6826723"/>
        </p:xfrm>
        <a:graphic>
          <a:graphicData uri="http://schemas.openxmlformats.org/drawingml/2006/table">
            <a:tbl>
              <a:tblPr/>
              <a:tblGrid>
                <a:gridCol w="12986016">
                  <a:extLst>
                    <a:ext uri="{9D8B030D-6E8A-4147-A177-3AD203B41FA5}">
                      <a16:colId xmlns:a16="http://schemas.microsoft.com/office/drawing/2014/main" val="20000"/>
                    </a:ext>
                  </a:extLst>
                </a:gridCol>
                <a:gridCol w="1803584">
                  <a:extLst>
                    <a:ext uri="{9D8B030D-6E8A-4147-A177-3AD203B41FA5}">
                      <a16:colId xmlns:a16="http://schemas.microsoft.com/office/drawing/2014/main" val="20001"/>
                    </a:ext>
                  </a:extLst>
                </a:gridCol>
                <a:gridCol w="1456440">
                  <a:extLst>
                    <a:ext uri="{9D8B030D-6E8A-4147-A177-3AD203B41FA5}">
                      <a16:colId xmlns:a16="http://schemas.microsoft.com/office/drawing/2014/main" val="20002"/>
                    </a:ext>
                  </a:extLst>
                </a:gridCol>
              </a:tblGrid>
              <a:tr h="1337180">
                <a:tc>
                  <a:txBody>
                    <a:bodyPr/>
                    <a:lstStyle/>
                    <a:p>
                      <a:pPr algn="ctr">
                        <a:lnSpc>
                          <a:spcPts val="2100"/>
                        </a:lnSpc>
                        <a:defRPr/>
                      </a:pP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T</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F</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1222281">
                <a:tc>
                  <a:txBody>
                    <a:bodyPr/>
                    <a:lstStyle/>
                    <a:p>
                      <a:pPr algn="l">
                        <a:lnSpc>
                          <a:spcPts val="4200"/>
                        </a:lnSpc>
                        <a:defRPr/>
                      </a:pPr>
                      <a:r>
                        <a:rPr lang="en-US" sz="3000" dirty="0">
                          <a:solidFill>
                            <a:srgbClr val="000000"/>
                          </a:solidFill>
                          <a:latin typeface="Balsamiq Sans"/>
                          <a:ea typeface="Balsamiq Sans"/>
                          <a:cs typeface="Balsamiq Sans"/>
                          <a:sym typeface="Balsamiq Sans"/>
                        </a:rPr>
                        <a:t>1. Humans belong to the same group of mammals as apes and monkeys.</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1222281">
                <a:tc>
                  <a:txBody>
                    <a:bodyPr/>
                    <a:lstStyle/>
                    <a:p>
                      <a:pPr algn="l">
                        <a:lnSpc>
                          <a:spcPts val="4200"/>
                        </a:lnSpc>
                        <a:defRPr/>
                      </a:pPr>
                      <a:r>
                        <a:rPr lang="en-US" sz="3000" dirty="0">
                          <a:solidFill>
                            <a:srgbClr val="000000"/>
                          </a:solidFill>
                          <a:latin typeface="Balsamiq Sans"/>
                          <a:ea typeface="Balsamiq Sans"/>
                          <a:cs typeface="Balsamiq Sans"/>
                          <a:sym typeface="Balsamiq Sans"/>
                        </a:rPr>
                        <a:t>2. Apes can learn sign language, but can’t use tool.</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1222281">
                <a:tc>
                  <a:txBody>
                    <a:bodyPr/>
                    <a:lstStyle/>
                    <a:p>
                      <a:pPr algn="l">
                        <a:lnSpc>
                          <a:spcPts val="4200"/>
                        </a:lnSpc>
                        <a:defRPr/>
                      </a:pPr>
                      <a:r>
                        <a:rPr lang="en-US" sz="3000">
                          <a:solidFill>
                            <a:srgbClr val="000000"/>
                          </a:solidFill>
                          <a:latin typeface="Balsamiq Sans"/>
                          <a:ea typeface="Balsamiq Sans"/>
                          <a:cs typeface="Balsamiq Sans"/>
                          <a:sym typeface="Balsamiq Sans"/>
                        </a:rPr>
                        <a:t>3. Gibbons are endangered because they are the smallest of the apes.</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r h="1822700">
                <a:tc>
                  <a:txBody>
                    <a:bodyPr/>
                    <a:lstStyle/>
                    <a:p>
                      <a:pPr algn="l">
                        <a:lnSpc>
                          <a:spcPts val="4200"/>
                        </a:lnSpc>
                        <a:defRPr/>
                      </a:pPr>
                      <a:r>
                        <a:rPr lang="en-US" sz="3000">
                          <a:solidFill>
                            <a:srgbClr val="000000"/>
                          </a:solidFill>
                          <a:latin typeface="Balsamiq Sans"/>
                          <a:ea typeface="Balsamiq Sans"/>
                          <a:cs typeface="Balsamiq Sans"/>
                          <a:sym typeface="Balsamiq Sans"/>
                        </a:rPr>
                        <a:t>4. Derek’s owner kept him in a cage and gave him the wrong type of food.</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4"/>
                  </a:ext>
                </a:extLst>
              </a:tr>
            </a:tbl>
          </a:graphicData>
        </a:graphic>
      </p:graphicFrame>
      <p:sp>
        <p:nvSpPr>
          <p:cNvPr id="14" name="TextBox 14"/>
          <p:cNvSpPr txBox="1"/>
          <p:nvPr/>
        </p:nvSpPr>
        <p:spPr>
          <a:xfrm>
            <a:off x="1044140" y="676047"/>
            <a:ext cx="16230600" cy="1210310"/>
          </a:xfrm>
          <a:prstGeom prst="rect">
            <a:avLst/>
          </a:prstGeom>
        </p:spPr>
        <p:txBody>
          <a:bodyPr lIns="0" tIns="0" rIns="0" bIns="0" rtlCol="0" anchor="t">
            <a:spAutoFit/>
          </a:bodyPr>
          <a:lstStyle/>
          <a:p>
            <a:pPr marL="0" lvl="0" indent="0" algn="ctr">
              <a:lnSpc>
                <a:spcPts val="4810"/>
              </a:lnSpc>
            </a:pPr>
            <a:r>
              <a:rPr lang="en-US" sz="3700" b="1">
                <a:solidFill>
                  <a:srgbClr val="4C4331"/>
                </a:solidFill>
                <a:latin typeface="Balsamiq Sans Bold"/>
                <a:ea typeface="Balsamiq Sans Bold"/>
                <a:cs typeface="Balsamiq Sans Bold"/>
                <a:sym typeface="Balsamiq Sans Bold"/>
              </a:rPr>
              <a:t>Exercise 2</a:t>
            </a:r>
            <a:r>
              <a:rPr lang="en-US" sz="3700">
                <a:solidFill>
                  <a:srgbClr val="4C4331"/>
                </a:solidFill>
                <a:latin typeface="Balsamiq Sans"/>
                <a:ea typeface="Balsamiq Sans"/>
                <a:cs typeface="Balsamiq Sans"/>
                <a:sym typeface="Balsamiq Sans"/>
              </a:rPr>
              <a:t>: Read and conversation again and decide whether the statements are true(T) or false(F):</a:t>
            </a:r>
          </a:p>
        </p:txBody>
      </p:sp>
      <p:sp>
        <p:nvSpPr>
          <p:cNvPr id="15" name="Freeform 15"/>
          <p:cNvSpPr/>
          <p:nvPr/>
        </p:nvSpPr>
        <p:spPr>
          <a:xfrm rot="2916366">
            <a:off x="13139892" y="264152"/>
            <a:ext cx="7315200" cy="1529097"/>
          </a:xfrm>
          <a:custGeom>
            <a:avLst/>
            <a:gdLst/>
            <a:ahLst/>
            <a:cxnLst/>
            <a:rect l="l" t="t" r="r" b="b"/>
            <a:pathLst>
              <a:path w="7315200" h="1529097">
                <a:moveTo>
                  <a:pt x="0" y="0"/>
                </a:moveTo>
                <a:lnTo>
                  <a:pt x="7315200" y="0"/>
                </a:lnTo>
                <a:lnTo>
                  <a:pt x="7315200" y="1529096"/>
                </a:lnTo>
                <a:lnTo>
                  <a:pt x="0" y="1529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4047077" flipH="1">
            <a:off x="-2613460" y="707780"/>
            <a:ext cx="7315200" cy="1529097"/>
          </a:xfrm>
          <a:custGeom>
            <a:avLst/>
            <a:gdLst/>
            <a:ahLst/>
            <a:cxnLst/>
            <a:rect l="l" t="t" r="r" b="b"/>
            <a:pathLst>
              <a:path w="7315200" h="1529097">
                <a:moveTo>
                  <a:pt x="7315200" y="0"/>
                </a:moveTo>
                <a:lnTo>
                  <a:pt x="0" y="0"/>
                </a:lnTo>
                <a:lnTo>
                  <a:pt x="0" y="1529097"/>
                </a:lnTo>
                <a:lnTo>
                  <a:pt x="7315200" y="1529097"/>
                </a:lnTo>
                <a:lnTo>
                  <a:pt x="731520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4636911" y="4090341"/>
            <a:ext cx="939509" cy="1053159"/>
          </a:xfrm>
          <a:custGeom>
            <a:avLst/>
            <a:gdLst/>
            <a:ahLst/>
            <a:cxnLst/>
            <a:rect l="l" t="t" r="r" b="b"/>
            <a:pathLst>
              <a:path w="939509" h="1053159">
                <a:moveTo>
                  <a:pt x="0" y="0"/>
                </a:moveTo>
                <a:lnTo>
                  <a:pt x="939509" y="0"/>
                </a:lnTo>
                <a:lnTo>
                  <a:pt x="939509" y="1053159"/>
                </a:lnTo>
                <a:lnTo>
                  <a:pt x="0" y="1053159"/>
                </a:lnTo>
                <a:lnTo>
                  <a:pt x="0" y="0"/>
                </a:lnTo>
                <a:close/>
              </a:path>
            </a:pathLst>
          </a:custGeom>
          <a:blipFill>
            <a:blip r:embed="rId8"/>
            <a:stretch>
              <a:fillRect/>
            </a:stretch>
          </a:blipFill>
        </p:spPr>
      </p:sp>
      <p:sp>
        <p:nvSpPr>
          <p:cNvPr id="18" name="Freeform 18"/>
          <p:cNvSpPr/>
          <p:nvPr/>
        </p:nvSpPr>
        <p:spPr>
          <a:xfrm>
            <a:off x="16099007" y="5612948"/>
            <a:ext cx="1004388" cy="682670"/>
          </a:xfrm>
          <a:custGeom>
            <a:avLst/>
            <a:gdLst/>
            <a:ahLst/>
            <a:cxnLst/>
            <a:rect l="l" t="t" r="r" b="b"/>
            <a:pathLst>
              <a:path w="1004388" h="682670">
                <a:moveTo>
                  <a:pt x="0" y="0"/>
                </a:moveTo>
                <a:lnTo>
                  <a:pt x="1004388" y="0"/>
                </a:lnTo>
                <a:lnTo>
                  <a:pt x="1004388" y="682670"/>
                </a:lnTo>
                <a:lnTo>
                  <a:pt x="0" y="682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16099007" y="6873044"/>
            <a:ext cx="1004388" cy="682670"/>
          </a:xfrm>
          <a:custGeom>
            <a:avLst/>
            <a:gdLst/>
            <a:ahLst/>
            <a:cxnLst/>
            <a:rect l="l" t="t" r="r" b="b"/>
            <a:pathLst>
              <a:path w="1004388" h="682670">
                <a:moveTo>
                  <a:pt x="0" y="0"/>
                </a:moveTo>
                <a:lnTo>
                  <a:pt x="1004388" y="0"/>
                </a:lnTo>
                <a:lnTo>
                  <a:pt x="1004388" y="682670"/>
                </a:lnTo>
                <a:lnTo>
                  <a:pt x="0" y="682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Freeform 20"/>
          <p:cNvSpPr/>
          <p:nvPr/>
        </p:nvSpPr>
        <p:spPr>
          <a:xfrm>
            <a:off x="3865028" y="2527162"/>
            <a:ext cx="9228180" cy="4500157"/>
          </a:xfrm>
          <a:custGeom>
            <a:avLst/>
            <a:gdLst/>
            <a:ahLst/>
            <a:cxnLst/>
            <a:rect l="l" t="t" r="r" b="b"/>
            <a:pathLst>
              <a:path w="9228180" h="4500157">
                <a:moveTo>
                  <a:pt x="0" y="0"/>
                </a:moveTo>
                <a:lnTo>
                  <a:pt x="9228180" y="0"/>
                </a:lnTo>
                <a:lnTo>
                  <a:pt x="9228180" y="4500157"/>
                </a:lnTo>
                <a:lnTo>
                  <a:pt x="0" y="4500157"/>
                </a:lnTo>
                <a:lnTo>
                  <a:pt x="0" y="0"/>
                </a:lnTo>
                <a:close/>
              </a:path>
            </a:pathLst>
          </a:custGeom>
          <a:blipFill>
            <a:blip r:embed="rId11"/>
            <a:stretch>
              <a:fillRect l="-1068"/>
            </a:stretch>
          </a:blipFill>
        </p:spPr>
      </p:sp>
      <p:sp>
        <p:nvSpPr>
          <p:cNvPr id="21" name="TextBox 21"/>
          <p:cNvSpPr txBox="1"/>
          <p:nvPr/>
        </p:nvSpPr>
        <p:spPr>
          <a:xfrm>
            <a:off x="4522715" y="3289453"/>
            <a:ext cx="7648945" cy="2616835"/>
          </a:xfrm>
          <a:prstGeom prst="rect">
            <a:avLst/>
          </a:prstGeom>
        </p:spPr>
        <p:txBody>
          <a:bodyPr lIns="0" tIns="0" rIns="0" bIns="0" rtlCol="0" anchor="t">
            <a:spAutoFit/>
          </a:bodyPr>
          <a:lstStyle/>
          <a:p>
            <a:pPr algn="ctr">
              <a:lnSpc>
                <a:spcPts val="4160"/>
              </a:lnSpc>
              <a:spcBef>
                <a:spcPct val="0"/>
              </a:spcBef>
            </a:pPr>
            <a:r>
              <a:rPr lang="en-US" sz="3200">
                <a:solidFill>
                  <a:srgbClr val="4C4331"/>
                </a:solidFill>
                <a:latin typeface="Balsamiq Sans"/>
                <a:ea typeface="Balsamiq Sans"/>
                <a:cs typeface="Balsamiq Sans"/>
                <a:sym typeface="Balsamiq Sans"/>
              </a:rPr>
              <a:t>Ms Smith: “... Gibbons are the smallest of the apes, and all seven species are regarded as threatened. In fact, five of them are listed as critically endangered.”</a:t>
            </a:r>
          </a:p>
          <a:p>
            <a:pPr algn="ctr">
              <a:lnSpc>
                <a:spcPts val="4160"/>
              </a:lnSpc>
              <a:spcBef>
                <a:spcPct val="0"/>
              </a:spcBef>
            </a:pPr>
            <a:endParaRPr lang="en-US" sz="3200">
              <a:solidFill>
                <a:srgbClr val="4C4331"/>
              </a:solidFill>
              <a:latin typeface="Balsamiq Sans"/>
              <a:ea typeface="Balsamiq Sans"/>
              <a:cs typeface="Balsamiq Sans"/>
              <a:sym typeface="Balsamiq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5400000">
            <a:off x="492692"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nvGrpSpPr>
          <p:cNvPr id="8" name="Group 8"/>
          <p:cNvGrpSpPr/>
          <p:nvPr/>
        </p:nvGrpSpPr>
        <p:grpSpPr>
          <a:xfrm>
            <a:off x="711986" y="529010"/>
            <a:ext cx="16894907" cy="1542485"/>
            <a:chOff x="0" y="0"/>
            <a:chExt cx="22526543" cy="2056647"/>
          </a:xfrm>
        </p:grpSpPr>
        <p:sp>
          <p:nvSpPr>
            <p:cNvPr id="9" name="Freeform 9"/>
            <p:cNvSpPr/>
            <p:nvPr/>
          </p:nvSpPr>
          <p:spPr>
            <a:xfrm rot="-5400000">
              <a:off x="10376093" y="-10376093"/>
              <a:ext cx="1774358" cy="22526543"/>
            </a:xfrm>
            <a:custGeom>
              <a:avLst/>
              <a:gdLst/>
              <a:ahLst/>
              <a:cxnLst/>
              <a:rect l="l" t="t" r="r" b="b"/>
              <a:pathLst>
                <a:path w="1774358" h="22526543">
                  <a:moveTo>
                    <a:pt x="0" y="0"/>
                  </a:moveTo>
                  <a:lnTo>
                    <a:pt x="1774357" y="0"/>
                  </a:lnTo>
                  <a:lnTo>
                    <a:pt x="1774357" y="22526543"/>
                  </a:lnTo>
                  <a:lnTo>
                    <a:pt x="0" y="22526543"/>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0" name="Freeform 10"/>
            <p:cNvSpPr/>
            <p:nvPr/>
          </p:nvSpPr>
          <p:spPr>
            <a:xfrm rot="-5400000" flipH="1">
              <a:off x="10376093" y="-10093804"/>
              <a:ext cx="1774358" cy="22526543"/>
            </a:xfrm>
            <a:custGeom>
              <a:avLst/>
              <a:gdLst/>
              <a:ahLst/>
              <a:cxnLst/>
              <a:rect l="l" t="t" r="r" b="b"/>
              <a:pathLst>
                <a:path w="1774358" h="22526543">
                  <a:moveTo>
                    <a:pt x="1774357" y="0"/>
                  </a:moveTo>
                  <a:lnTo>
                    <a:pt x="0" y="0"/>
                  </a:lnTo>
                  <a:lnTo>
                    <a:pt x="0" y="22526544"/>
                  </a:lnTo>
                  <a:lnTo>
                    <a:pt x="1774357" y="22526544"/>
                  </a:lnTo>
                  <a:lnTo>
                    <a:pt x="1774357"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1" name="Freeform 11"/>
          <p:cNvSpPr/>
          <p:nvPr/>
        </p:nvSpPr>
        <p:spPr>
          <a:xfrm rot="5400000">
            <a:off x="5531620"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sp>
        <p:nvSpPr>
          <p:cNvPr id="12" name="Freeform 12"/>
          <p:cNvSpPr/>
          <p:nvPr/>
        </p:nvSpPr>
        <p:spPr>
          <a:xfrm rot="-5400000">
            <a:off x="10570548"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aphicFrame>
        <p:nvGraphicFramePr>
          <p:cNvPr id="13" name="Table 13"/>
          <p:cNvGraphicFramePr>
            <a:graphicFrameLocks noGrp="1"/>
          </p:cNvGraphicFramePr>
          <p:nvPr>
            <p:extLst>
              <p:ext uri="{D42A27DB-BD31-4B8C-83A1-F6EECF244321}">
                <p14:modId xmlns:p14="http://schemas.microsoft.com/office/powerpoint/2010/main" val="3254869204"/>
              </p:ext>
            </p:extLst>
          </p:nvPr>
        </p:nvGraphicFramePr>
        <p:xfrm>
          <a:off x="1028700" y="2784001"/>
          <a:ext cx="16246040" cy="6826723"/>
        </p:xfrm>
        <a:graphic>
          <a:graphicData uri="http://schemas.openxmlformats.org/drawingml/2006/table">
            <a:tbl>
              <a:tblPr/>
              <a:tblGrid>
                <a:gridCol w="12986016">
                  <a:extLst>
                    <a:ext uri="{9D8B030D-6E8A-4147-A177-3AD203B41FA5}">
                      <a16:colId xmlns:a16="http://schemas.microsoft.com/office/drawing/2014/main" val="20000"/>
                    </a:ext>
                  </a:extLst>
                </a:gridCol>
                <a:gridCol w="1803584">
                  <a:extLst>
                    <a:ext uri="{9D8B030D-6E8A-4147-A177-3AD203B41FA5}">
                      <a16:colId xmlns:a16="http://schemas.microsoft.com/office/drawing/2014/main" val="20001"/>
                    </a:ext>
                  </a:extLst>
                </a:gridCol>
                <a:gridCol w="1456440">
                  <a:extLst>
                    <a:ext uri="{9D8B030D-6E8A-4147-A177-3AD203B41FA5}">
                      <a16:colId xmlns:a16="http://schemas.microsoft.com/office/drawing/2014/main" val="20002"/>
                    </a:ext>
                  </a:extLst>
                </a:gridCol>
              </a:tblGrid>
              <a:tr h="1337180">
                <a:tc>
                  <a:txBody>
                    <a:bodyPr/>
                    <a:lstStyle/>
                    <a:p>
                      <a:pPr algn="ctr">
                        <a:lnSpc>
                          <a:spcPts val="2100"/>
                        </a:lnSpc>
                        <a:defRPr/>
                      </a:pP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T</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F</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1222281">
                <a:tc>
                  <a:txBody>
                    <a:bodyPr/>
                    <a:lstStyle/>
                    <a:p>
                      <a:pPr algn="l">
                        <a:lnSpc>
                          <a:spcPts val="4200"/>
                        </a:lnSpc>
                        <a:defRPr/>
                      </a:pPr>
                      <a:r>
                        <a:rPr lang="en-US" sz="3000" dirty="0">
                          <a:solidFill>
                            <a:srgbClr val="000000"/>
                          </a:solidFill>
                          <a:latin typeface="Balsamiq Sans"/>
                          <a:ea typeface="Balsamiq Sans"/>
                          <a:cs typeface="Balsamiq Sans"/>
                          <a:sym typeface="Balsamiq Sans"/>
                        </a:rPr>
                        <a:t>1. Humans belong to the same group of mammals as apes and monkeys.</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1222281">
                <a:tc>
                  <a:txBody>
                    <a:bodyPr/>
                    <a:lstStyle/>
                    <a:p>
                      <a:pPr algn="l">
                        <a:lnSpc>
                          <a:spcPts val="4200"/>
                        </a:lnSpc>
                        <a:defRPr/>
                      </a:pPr>
                      <a:r>
                        <a:rPr lang="en-US" sz="3000" dirty="0">
                          <a:solidFill>
                            <a:srgbClr val="000000"/>
                          </a:solidFill>
                          <a:latin typeface="Balsamiq Sans"/>
                          <a:ea typeface="Balsamiq Sans"/>
                          <a:cs typeface="Balsamiq Sans"/>
                          <a:sym typeface="Balsamiq Sans"/>
                        </a:rPr>
                        <a:t>2. Apes can learn sign language, but can’t use tool.</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1222281">
                <a:tc>
                  <a:txBody>
                    <a:bodyPr/>
                    <a:lstStyle/>
                    <a:p>
                      <a:pPr algn="l">
                        <a:lnSpc>
                          <a:spcPts val="4200"/>
                        </a:lnSpc>
                        <a:defRPr/>
                      </a:pPr>
                      <a:r>
                        <a:rPr lang="en-US" sz="3000">
                          <a:solidFill>
                            <a:srgbClr val="000000"/>
                          </a:solidFill>
                          <a:latin typeface="Balsamiq Sans"/>
                          <a:ea typeface="Balsamiq Sans"/>
                          <a:cs typeface="Balsamiq Sans"/>
                          <a:sym typeface="Balsamiq Sans"/>
                        </a:rPr>
                        <a:t>3. Gibbons are endangered because they are the smallest of the apes.</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r h="1822700">
                <a:tc>
                  <a:txBody>
                    <a:bodyPr/>
                    <a:lstStyle/>
                    <a:p>
                      <a:pPr algn="l">
                        <a:lnSpc>
                          <a:spcPts val="4200"/>
                        </a:lnSpc>
                        <a:defRPr/>
                      </a:pPr>
                      <a:r>
                        <a:rPr lang="en-US" sz="3000">
                          <a:solidFill>
                            <a:srgbClr val="000000"/>
                          </a:solidFill>
                          <a:latin typeface="Balsamiq Sans"/>
                          <a:ea typeface="Balsamiq Sans"/>
                          <a:cs typeface="Balsamiq Sans"/>
                          <a:sym typeface="Balsamiq Sans"/>
                        </a:rPr>
                        <a:t>4. Derek’s owner kept him in a cage and gave him the wrong type of food.</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4"/>
                  </a:ext>
                </a:extLst>
              </a:tr>
            </a:tbl>
          </a:graphicData>
        </a:graphic>
      </p:graphicFrame>
      <p:sp>
        <p:nvSpPr>
          <p:cNvPr id="14" name="TextBox 14"/>
          <p:cNvSpPr txBox="1"/>
          <p:nvPr/>
        </p:nvSpPr>
        <p:spPr>
          <a:xfrm>
            <a:off x="1044140" y="676047"/>
            <a:ext cx="16230600" cy="1210310"/>
          </a:xfrm>
          <a:prstGeom prst="rect">
            <a:avLst/>
          </a:prstGeom>
        </p:spPr>
        <p:txBody>
          <a:bodyPr lIns="0" tIns="0" rIns="0" bIns="0" rtlCol="0" anchor="t">
            <a:spAutoFit/>
          </a:bodyPr>
          <a:lstStyle/>
          <a:p>
            <a:pPr marL="0" lvl="0" indent="0" algn="ctr">
              <a:lnSpc>
                <a:spcPts val="4810"/>
              </a:lnSpc>
            </a:pPr>
            <a:r>
              <a:rPr lang="en-US" sz="3700" b="1">
                <a:solidFill>
                  <a:srgbClr val="4C4331"/>
                </a:solidFill>
                <a:latin typeface="Balsamiq Sans Bold"/>
                <a:ea typeface="Balsamiq Sans Bold"/>
                <a:cs typeface="Balsamiq Sans Bold"/>
                <a:sym typeface="Balsamiq Sans Bold"/>
              </a:rPr>
              <a:t>Exercise 2</a:t>
            </a:r>
            <a:r>
              <a:rPr lang="en-US" sz="3700">
                <a:solidFill>
                  <a:srgbClr val="4C4331"/>
                </a:solidFill>
                <a:latin typeface="Balsamiq Sans"/>
                <a:ea typeface="Balsamiq Sans"/>
                <a:cs typeface="Balsamiq Sans"/>
                <a:sym typeface="Balsamiq Sans"/>
              </a:rPr>
              <a:t>: Read and conversation again and decide whether the statements are true(T) or false(F):</a:t>
            </a:r>
          </a:p>
        </p:txBody>
      </p:sp>
      <p:sp>
        <p:nvSpPr>
          <p:cNvPr id="15" name="Freeform 15"/>
          <p:cNvSpPr/>
          <p:nvPr/>
        </p:nvSpPr>
        <p:spPr>
          <a:xfrm rot="2916366">
            <a:off x="13139892" y="264152"/>
            <a:ext cx="7315200" cy="1529097"/>
          </a:xfrm>
          <a:custGeom>
            <a:avLst/>
            <a:gdLst/>
            <a:ahLst/>
            <a:cxnLst/>
            <a:rect l="l" t="t" r="r" b="b"/>
            <a:pathLst>
              <a:path w="7315200" h="1529097">
                <a:moveTo>
                  <a:pt x="0" y="0"/>
                </a:moveTo>
                <a:lnTo>
                  <a:pt x="7315200" y="0"/>
                </a:lnTo>
                <a:lnTo>
                  <a:pt x="7315200" y="1529096"/>
                </a:lnTo>
                <a:lnTo>
                  <a:pt x="0" y="1529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4047077" flipH="1">
            <a:off x="-2613460" y="707780"/>
            <a:ext cx="7315200" cy="1529097"/>
          </a:xfrm>
          <a:custGeom>
            <a:avLst/>
            <a:gdLst/>
            <a:ahLst/>
            <a:cxnLst/>
            <a:rect l="l" t="t" r="r" b="b"/>
            <a:pathLst>
              <a:path w="7315200" h="1529097">
                <a:moveTo>
                  <a:pt x="7315200" y="0"/>
                </a:moveTo>
                <a:lnTo>
                  <a:pt x="0" y="0"/>
                </a:lnTo>
                <a:lnTo>
                  <a:pt x="0" y="1529097"/>
                </a:lnTo>
                <a:lnTo>
                  <a:pt x="7315200" y="1529097"/>
                </a:lnTo>
                <a:lnTo>
                  <a:pt x="731520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4636911" y="4090341"/>
            <a:ext cx="939509" cy="1053159"/>
          </a:xfrm>
          <a:custGeom>
            <a:avLst/>
            <a:gdLst/>
            <a:ahLst/>
            <a:cxnLst/>
            <a:rect l="l" t="t" r="r" b="b"/>
            <a:pathLst>
              <a:path w="939509" h="1053159">
                <a:moveTo>
                  <a:pt x="0" y="0"/>
                </a:moveTo>
                <a:lnTo>
                  <a:pt x="939509" y="0"/>
                </a:lnTo>
                <a:lnTo>
                  <a:pt x="939509" y="1053159"/>
                </a:lnTo>
                <a:lnTo>
                  <a:pt x="0" y="1053159"/>
                </a:lnTo>
                <a:lnTo>
                  <a:pt x="0" y="0"/>
                </a:lnTo>
                <a:close/>
              </a:path>
            </a:pathLst>
          </a:custGeom>
          <a:blipFill>
            <a:blip r:embed="rId8"/>
            <a:stretch>
              <a:fillRect/>
            </a:stretch>
          </a:blipFill>
        </p:spPr>
      </p:sp>
      <p:sp>
        <p:nvSpPr>
          <p:cNvPr id="18" name="Freeform 18"/>
          <p:cNvSpPr/>
          <p:nvPr/>
        </p:nvSpPr>
        <p:spPr>
          <a:xfrm>
            <a:off x="16099007" y="5612948"/>
            <a:ext cx="1004388" cy="682670"/>
          </a:xfrm>
          <a:custGeom>
            <a:avLst/>
            <a:gdLst/>
            <a:ahLst/>
            <a:cxnLst/>
            <a:rect l="l" t="t" r="r" b="b"/>
            <a:pathLst>
              <a:path w="1004388" h="682670">
                <a:moveTo>
                  <a:pt x="0" y="0"/>
                </a:moveTo>
                <a:lnTo>
                  <a:pt x="1004388" y="0"/>
                </a:lnTo>
                <a:lnTo>
                  <a:pt x="1004388" y="682670"/>
                </a:lnTo>
                <a:lnTo>
                  <a:pt x="0" y="682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16099007" y="6948569"/>
            <a:ext cx="1004388" cy="682670"/>
          </a:xfrm>
          <a:custGeom>
            <a:avLst/>
            <a:gdLst/>
            <a:ahLst/>
            <a:cxnLst/>
            <a:rect l="l" t="t" r="r" b="b"/>
            <a:pathLst>
              <a:path w="1004388" h="682670">
                <a:moveTo>
                  <a:pt x="0" y="0"/>
                </a:moveTo>
                <a:lnTo>
                  <a:pt x="1004388" y="0"/>
                </a:lnTo>
                <a:lnTo>
                  <a:pt x="1004388" y="682670"/>
                </a:lnTo>
                <a:lnTo>
                  <a:pt x="0" y="682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5400000">
            <a:off x="492692"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nvGrpSpPr>
          <p:cNvPr id="8" name="Group 8"/>
          <p:cNvGrpSpPr/>
          <p:nvPr/>
        </p:nvGrpSpPr>
        <p:grpSpPr>
          <a:xfrm>
            <a:off x="711986" y="529010"/>
            <a:ext cx="16894907" cy="1542485"/>
            <a:chOff x="0" y="0"/>
            <a:chExt cx="22526543" cy="2056647"/>
          </a:xfrm>
        </p:grpSpPr>
        <p:sp>
          <p:nvSpPr>
            <p:cNvPr id="9" name="Freeform 9"/>
            <p:cNvSpPr/>
            <p:nvPr/>
          </p:nvSpPr>
          <p:spPr>
            <a:xfrm rot="-5400000">
              <a:off x="10376093" y="-10376093"/>
              <a:ext cx="1774358" cy="22526543"/>
            </a:xfrm>
            <a:custGeom>
              <a:avLst/>
              <a:gdLst/>
              <a:ahLst/>
              <a:cxnLst/>
              <a:rect l="l" t="t" r="r" b="b"/>
              <a:pathLst>
                <a:path w="1774358" h="22526543">
                  <a:moveTo>
                    <a:pt x="0" y="0"/>
                  </a:moveTo>
                  <a:lnTo>
                    <a:pt x="1774357" y="0"/>
                  </a:lnTo>
                  <a:lnTo>
                    <a:pt x="1774357" y="22526543"/>
                  </a:lnTo>
                  <a:lnTo>
                    <a:pt x="0" y="22526543"/>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0" name="Freeform 10"/>
            <p:cNvSpPr/>
            <p:nvPr/>
          </p:nvSpPr>
          <p:spPr>
            <a:xfrm rot="-5400000" flipH="1">
              <a:off x="10376093" y="-10093804"/>
              <a:ext cx="1774358" cy="22526543"/>
            </a:xfrm>
            <a:custGeom>
              <a:avLst/>
              <a:gdLst/>
              <a:ahLst/>
              <a:cxnLst/>
              <a:rect l="l" t="t" r="r" b="b"/>
              <a:pathLst>
                <a:path w="1774358" h="22526543">
                  <a:moveTo>
                    <a:pt x="1774357" y="0"/>
                  </a:moveTo>
                  <a:lnTo>
                    <a:pt x="0" y="0"/>
                  </a:lnTo>
                  <a:lnTo>
                    <a:pt x="0" y="22526544"/>
                  </a:lnTo>
                  <a:lnTo>
                    <a:pt x="1774357" y="22526544"/>
                  </a:lnTo>
                  <a:lnTo>
                    <a:pt x="1774357"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1" name="Freeform 11"/>
          <p:cNvSpPr/>
          <p:nvPr/>
        </p:nvSpPr>
        <p:spPr>
          <a:xfrm rot="5400000">
            <a:off x="5531620"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sp>
        <p:nvSpPr>
          <p:cNvPr id="12" name="Freeform 12"/>
          <p:cNvSpPr/>
          <p:nvPr/>
        </p:nvSpPr>
        <p:spPr>
          <a:xfrm rot="-5400000">
            <a:off x="10570548"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aphicFrame>
        <p:nvGraphicFramePr>
          <p:cNvPr id="13" name="Table 13"/>
          <p:cNvGraphicFramePr>
            <a:graphicFrameLocks noGrp="1"/>
          </p:cNvGraphicFramePr>
          <p:nvPr>
            <p:extLst>
              <p:ext uri="{D42A27DB-BD31-4B8C-83A1-F6EECF244321}">
                <p14:modId xmlns:p14="http://schemas.microsoft.com/office/powerpoint/2010/main" val="2243635652"/>
              </p:ext>
            </p:extLst>
          </p:nvPr>
        </p:nvGraphicFramePr>
        <p:xfrm>
          <a:off x="1028700" y="2784001"/>
          <a:ext cx="16246040" cy="6826723"/>
        </p:xfrm>
        <a:graphic>
          <a:graphicData uri="http://schemas.openxmlformats.org/drawingml/2006/table">
            <a:tbl>
              <a:tblPr/>
              <a:tblGrid>
                <a:gridCol w="12986016">
                  <a:extLst>
                    <a:ext uri="{9D8B030D-6E8A-4147-A177-3AD203B41FA5}">
                      <a16:colId xmlns:a16="http://schemas.microsoft.com/office/drawing/2014/main" val="20000"/>
                    </a:ext>
                  </a:extLst>
                </a:gridCol>
                <a:gridCol w="1803584">
                  <a:extLst>
                    <a:ext uri="{9D8B030D-6E8A-4147-A177-3AD203B41FA5}">
                      <a16:colId xmlns:a16="http://schemas.microsoft.com/office/drawing/2014/main" val="20001"/>
                    </a:ext>
                  </a:extLst>
                </a:gridCol>
                <a:gridCol w="1456440">
                  <a:extLst>
                    <a:ext uri="{9D8B030D-6E8A-4147-A177-3AD203B41FA5}">
                      <a16:colId xmlns:a16="http://schemas.microsoft.com/office/drawing/2014/main" val="20002"/>
                    </a:ext>
                  </a:extLst>
                </a:gridCol>
              </a:tblGrid>
              <a:tr h="1337180">
                <a:tc>
                  <a:txBody>
                    <a:bodyPr/>
                    <a:lstStyle/>
                    <a:p>
                      <a:pPr algn="ctr">
                        <a:lnSpc>
                          <a:spcPts val="2100"/>
                        </a:lnSpc>
                        <a:defRPr/>
                      </a:pP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T</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F</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1222281">
                <a:tc>
                  <a:txBody>
                    <a:bodyPr/>
                    <a:lstStyle/>
                    <a:p>
                      <a:pPr algn="l">
                        <a:lnSpc>
                          <a:spcPts val="4200"/>
                        </a:lnSpc>
                        <a:defRPr/>
                      </a:pPr>
                      <a:r>
                        <a:rPr lang="en-US" sz="3000" dirty="0">
                          <a:solidFill>
                            <a:srgbClr val="000000"/>
                          </a:solidFill>
                          <a:latin typeface="Balsamiq Sans"/>
                          <a:ea typeface="Balsamiq Sans"/>
                          <a:cs typeface="Balsamiq Sans"/>
                          <a:sym typeface="Balsamiq Sans"/>
                        </a:rPr>
                        <a:t>1. Humans belong to the same group of mammals as apes and monkeys.</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1222281">
                <a:tc>
                  <a:txBody>
                    <a:bodyPr/>
                    <a:lstStyle/>
                    <a:p>
                      <a:pPr algn="l">
                        <a:lnSpc>
                          <a:spcPts val="4200"/>
                        </a:lnSpc>
                        <a:defRPr/>
                      </a:pPr>
                      <a:r>
                        <a:rPr lang="en-US" sz="3000" dirty="0">
                          <a:solidFill>
                            <a:srgbClr val="000000"/>
                          </a:solidFill>
                          <a:latin typeface="Balsamiq Sans"/>
                          <a:ea typeface="Balsamiq Sans"/>
                          <a:cs typeface="Balsamiq Sans"/>
                          <a:sym typeface="Balsamiq Sans"/>
                        </a:rPr>
                        <a:t>2. Apes can learn sign language, but can’t use tool.</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1222281">
                <a:tc>
                  <a:txBody>
                    <a:bodyPr/>
                    <a:lstStyle/>
                    <a:p>
                      <a:pPr algn="l">
                        <a:lnSpc>
                          <a:spcPts val="4200"/>
                        </a:lnSpc>
                        <a:defRPr/>
                      </a:pPr>
                      <a:r>
                        <a:rPr lang="en-US" sz="3000">
                          <a:solidFill>
                            <a:srgbClr val="000000"/>
                          </a:solidFill>
                          <a:latin typeface="Balsamiq Sans"/>
                          <a:ea typeface="Balsamiq Sans"/>
                          <a:cs typeface="Balsamiq Sans"/>
                          <a:sym typeface="Balsamiq Sans"/>
                        </a:rPr>
                        <a:t>3. Gibbons are endangered because they are the smallest of the apes.</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r h="1822700">
                <a:tc>
                  <a:txBody>
                    <a:bodyPr/>
                    <a:lstStyle/>
                    <a:p>
                      <a:pPr algn="l">
                        <a:lnSpc>
                          <a:spcPts val="4200"/>
                        </a:lnSpc>
                        <a:defRPr/>
                      </a:pPr>
                      <a:r>
                        <a:rPr lang="en-US" sz="3000">
                          <a:solidFill>
                            <a:srgbClr val="000000"/>
                          </a:solidFill>
                          <a:latin typeface="Balsamiq Sans"/>
                          <a:ea typeface="Balsamiq Sans"/>
                          <a:cs typeface="Balsamiq Sans"/>
                          <a:sym typeface="Balsamiq Sans"/>
                        </a:rPr>
                        <a:t>4. Derek’s owner kept him in a cage and gave him the wrong type of food.</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4"/>
                  </a:ext>
                </a:extLst>
              </a:tr>
            </a:tbl>
          </a:graphicData>
        </a:graphic>
      </p:graphicFrame>
      <p:sp>
        <p:nvSpPr>
          <p:cNvPr id="14" name="TextBox 14"/>
          <p:cNvSpPr txBox="1"/>
          <p:nvPr/>
        </p:nvSpPr>
        <p:spPr>
          <a:xfrm>
            <a:off x="1044140" y="676047"/>
            <a:ext cx="16230600" cy="1210310"/>
          </a:xfrm>
          <a:prstGeom prst="rect">
            <a:avLst/>
          </a:prstGeom>
        </p:spPr>
        <p:txBody>
          <a:bodyPr lIns="0" tIns="0" rIns="0" bIns="0" rtlCol="0" anchor="t">
            <a:spAutoFit/>
          </a:bodyPr>
          <a:lstStyle/>
          <a:p>
            <a:pPr marL="0" lvl="0" indent="0" algn="ctr">
              <a:lnSpc>
                <a:spcPts val="4810"/>
              </a:lnSpc>
            </a:pPr>
            <a:r>
              <a:rPr lang="en-US" sz="3700" b="1">
                <a:solidFill>
                  <a:srgbClr val="4C4331"/>
                </a:solidFill>
                <a:latin typeface="Balsamiq Sans Bold"/>
                <a:ea typeface="Balsamiq Sans Bold"/>
                <a:cs typeface="Balsamiq Sans Bold"/>
                <a:sym typeface="Balsamiq Sans Bold"/>
              </a:rPr>
              <a:t>Exercise 2</a:t>
            </a:r>
            <a:r>
              <a:rPr lang="en-US" sz="3700">
                <a:solidFill>
                  <a:srgbClr val="4C4331"/>
                </a:solidFill>
                <a:latin typeface="Balsamiq Sans"/>
                <a:ea typeface="Balsamiq Sans"/>
                <a:cs typeface="Balsamiq Sans"/>
                <a:sym typeface="Balsamiq Sans"/>
              </a:rPr>
              <a:t>: Read and conversation again and decide whether the statements are true(T) or false(F):</a:t>
            </a:r>
          </a:p>
        </p:txBody>
      </p:sp>
      <p:sp>
        <p:nvSpPr>
          <p:cNvPr id="15" name="Freeform 15"/>
          <p:cNvSpPr/>
          <p:nvPr/>
        </p:nvSpPr>
        <p:spPr>
          <a:xfrm rot="2916366">
            <a:off x="13139892" y="264152"/>
            <a:ext cx="7315200" cy="1529097"/>
          </a:xfrm>
          <a:custGeom>
            <a:avLst/>
            <a:gdLst/>
            <a:ahLst/>
            <a:cxnLst/>
            <a:rect l="l" t="t" r="r" b="b"/>
            <a:pathLst>
              <a:path w="7315200" h="1529097">
                <a:moveTo>
                  <a:pt x="0" y="0"/>
                </a:moveTo>
                <a:lnTo>
                  <a:pt x="7315200" y="0"/>
                </a:lnTo>
                <a:lnTo>
                  <a:pt x="7315200" y="1529096"/>
                </a:lnTo>
                <a:lnTo>
                  <a:pt x="0" y="1529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4047077" flipH="1">
            <a:off x="-2613460" y="707780"/>
            <a:ext cx="7315200" cy="1529097"/>
          </a:xfrm>
          <a:custGeom>
            <a:avLst/>
            <a:gdLst/>
            <a:ahLst/>
            <a:cxnLst/>
            <a:rect l="l" t="t" r="r" b="b"/>
            <a:pathLst>
              <a:path w="7315200" h="1529097">
                <a:moveTo>
                  <a:pt x="7315200" y="0"/>
                </a:moveTo>
                <a:lnTo>
                  <a:pt x="0" y="0"/>
                </a:lnTo>
                <a:lnTo>
                  <a:pt x="0" y="1529097"/>
                </a:lnTo>
                <a:lnTo>
                  <a:pt x="7315200" y="1529097"/>
                </a:lnTo>
                <a:lnTo>
                  <a:pt x="731520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4636911" y="4090341"/>
            <a:ext cx="939509" cy="1053159"/>
          </a:xfrm>
          <a:custGeom>
            <a:avLst/>
            <a:gdLst/>
            <a:ahLst/>
            <a:cxnLst/>
            <a:rect l="l" t="t" r="r" b="b"/>
            <a:pathLst>
              <a:path w="939509" h="1053159">
                <a:moveTo>
                  <a:pt x="0" y="0"/>
                </a:moveTo>
                <a:lnTo>
                  <a:pt x="939509" y="0"/>
                </a:lnTo>
                <a:lnTo>
                  <a:pt x="939509" y="1053159"/>
                </a:lnTo>
                <a:lnTo>
                  <a:pt x="0" y="1053159"/>
                </a:lnTo>
                <a:lnTo>
                  <a:pt x="0" y="0"/>
                </a:lnTo>
                <a:close/>
              </a:path>
            </a:pathLst>
          </a:custGeom>
          <a:blipFill>
            <a:blip r:embed="rId8"/>
            <a:stretch>
              <a:fillRect/>
            </a:stretch>
          </a:blipFill>
        </p:spPr>
      </p:sp>
      <p:sp>
        <p:nvSpPr>
          <p:cNvPr id="18" name="Freeform 18"/>
          <p:cNvSpPr/>
          <p:nvPr/>
        </p:nvSpPr>
        <p:spPr>
          <a:xfrm>
            <a:off x="16099007" y="5612948"/>
            <a:ext cx="1004388" cy="682670"/>
          </a:xfrm>
          <a:custGeom>
            <a:avLst/>
            <a:gdLst/>
            <a:ahLst/>
            <a:cxnLst/>
            <a:rect l="l" t="t" r="r" b="b"/>
            <a:pathLst>
              <a:path w="1004388" h="682670">
                <a:moveTo>
                  <a:pt x="0" y="0"/>
                </a:moveTo>
                <a:lnTo>
                  <a:pt x="1004388" y="0"/>
                </a:lnTo>
                <a:lnTo>
                  <a:pt x="1004388" y="682670"/>
                </a:lnTo>
                <a:lnTo>
                  <a:pt x="0" y="682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16099007" y="6948569"/>
            <a:ext cx="1004388" cy="682670"/>
          </a:xfrm>
          <a:custGeom>
            <a:avLst/>
            <a:gdLst/>
            <a:ahLst/>
            <a:cxnLst/>
            <a:rect l="l" t="t" r="r" b="b"/>
            <a:pathLst>
              <a:path w="1004388" h="682670">
                <a:moveTo>
                  <a:pt x="0" y="0"/>
                </a:moveTo>
                <a:lnTo>
                  <a:pt x="1004388" y="0"/>
                </a:lnTo>
                <a:lnTo>
                  <a:pt x="1004388" y="682670"/>
                </a:lnTo>
                <a:lnTo>
                  <a:pt x="0" y="682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Freeform 20"/>
          <p:cNvSpPr/>
          <p:nvPr/>
        </p:nvSpPr>
        <p:spPr>
          <a:xfrm>
            <a:off x="14636911" y="8205141"/>
            <a:ext cx="939509" cy="1053159"/>
          </a:xfrm>
          <a:custGeom>
            <a:avLst/>
            <a:gdLst/>
            <a:ahLst/>
            <a:cxnLst/>
            <a:rect l="l" t="t" r="r" b="b"/>
            <a:pathLst>
              <a:path w="939509" h="1053159">
                <a:moveTo>
                  <a:pt x="0" y="0"/>
                </a:moveTo>
                <a:lnTo>
                  <a:pt x="939509" y="0"/>
                </a:lnTo>
                <a:lnTo>
                  <a:pt x="939509" y="1053159"/>
                </a:lnTo>
                <a:lnTo>
                  <a:pt x="0" y="1053159"/>
                </a:lnTo>
                <a:lnTo>
                  <a:pt x="0" y="0"/>
                </a:lnTo>
                <a:close/>
              </a:path>
            </a:pathLst>
          </a:custGeom>
          <a:blipFill>
            <a:blip r:embed="rId8"/>
            <a:stretch>
              <a:fillRect/>
            </a:stretch>
          </a:blipFill>
        </p:spPr>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5400000">
            <a:off x="492692"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nvGrpSpPr>
          <p:cNvPr id="8" name="Group 8"/>
          <p:cNvGrpSpPr/>
          <p:nvPr/>
        </p:nvGrpSpPr>
        <p:grpSpPr>
          <a:xfrm>
            <a:off x="711986" y="529010"/>
            <a:ext cx="16894907" cy="1542485"/>
            <a:chOff x="0" y="0"/>
            <a:chExt cx="22526543" cy="2056647"/>
          </a:xfrm>
        </p:grpSpPr>
        <p:sp>
          <p:nvSpPr>
            <p:cNvPr id="9" name="Freeform 9"/>
            <p:cNvSpPr/>
            <p:nvPr/>
          </p:nvSpPr>
          <p:spPr>
            <a:xfrm rot="-5400000">
              <a:off x="10376093" y="-10376093"/>
              <a:ext cx="1774358" cy="22526543"/>
            </a:xfrm>
            <a:custGeom>
              <a:avLst/>
              <a:gdLst/>
              <a:ahLst/>
              <a:cxnLst/>
              <a:rect l="l" t="t" r="r" b="b"/>
              <a:pathLst>
                <a:path w="1774358" h="22526543">
                  <a:moveTo>
                    <a:pt x="0" y="0"/>
                  </a:moveTo>
                  <a:lnTo>
                    <a:pt x="1774357" y="0"/>
                  </a:lnTo>
                  <a:lnTo>
                    <a:pt x="1774357" y="22526543"/>
                  </a:lnTo>
                  <a:lnTo>
                    <a:pt x="0" y="22526543"/>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0" name="Freeform 10"/>
            <p:cNvSpPr/>
            <p:nvPr/>
          </p:nvSpPr>
          <p:spPr>
            <a:xfrm rot="-5400000" flipH="1">
              <a:off x="10376093" y="-10093804"/>
              <a:ext cx="1774358" cy="22526543"/>
            </a:xfrm>
            <a:custGeom>
              <a:avLst/>
              <a:gdLst/>
              <a:ahLst/>
              <a:cxnLst/>
              <a:rect l="l" t="t" r="r" b="b"/>
              <a:pathLst>
                <a:path w="1774358" h="22526543">
                  <a:moveTo>
                    <a:pt x="1774357" y="0"/>
                  </a:moveTo>
                  <a:lnTo>
                    <a:pt x="0" y="0"/>
                  </a:lnTo>
                  <a:lnTo>
                    <a:pt x="0" y="22526544"/>
                  </a:lnTo>
                  <a:lnTo>
                    <a:pt x="1774357" y="22526544"/>
                  </a:lnTo>
                  <a:lnTo>
                    <a:pt x="1774357"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1" name="Freeform 11"/>
          <p:cNvSpPr/>
          <p:nvPr/>
        </p:nvSpPr>
        <p:spPr>
          <a:xfrm rot="5400000">
            <a:off x="5531620"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sp>
        <p:nvSpPr>
          <p:cNvPr id="12" name="Freeform 12"/>
          <p:cNvSpPr/>
          <p:nvPr/>
        </p:nvSpPr>
        <p:spPr>
          <a:xfrm rot="-5400000">
            <a:off x="10570548"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aphicFrame>
        <p:nvGraphicFramePr>
          <p:cNvPr id="13" name="Table 13"/>
          <p:cNvGraphicFramePr>
            <a:graphicFrameLocks noGrp="1"/>
          </p:cNvGraphicFramePr>
          <p:nvPr>
            <p:extLst>
              <p:ext uri="{D42A27DB-BD31-4B8C-83A1-F6EECF244321}">
                <p14:modId xmlns:p14="http://schemas.microsoft.com/office/powerpoint/2010/main" val="1826919860"/>
              </p:ext>
            </p:extLst>
          </p:nvPr>
        </p:nvGraphicFramePr>
        <p:xfrm>
          <a:off x="1028700" y="2784001"/>
          <a:ext cx="16246040" cy="6826723"/>
        </p:xfrm>
        <a:graphic>
          <a:graphicData uri="http://schemas.openxmlformats.org/drawingml/2006/table">
            <a:tbl>
              <a:tblPr/>
              <a:tblGrid>
                <a:gridCol w="12986016">
                  <a:extLst>
                    <a:ext uri="{9D8B030D-6E8A-4147-A177-3AD203B41FA5}">
                      <a16:colId xmlns:a16="http://schemas.microsoft.com/office/drawing/2014/main" val="20000"/>
                    </a:ext>
                  </a:extLst>
                </a:gridCol>
                <a:gridCol w="1803584">
                  <a:extLst>
                    <a:ext uri="{9D8B030D-6E8A-4147-A177-3AD203B41FA5}">
                      <a16:colId xmlns:a16="http://schemas.microsoft.com/office/drawing/2014/main" val="20001"/>
                    </a:ext>
                  </a:extLst>
                </a:gridCol>
                <a:gridCol w="1456440">
                  <a:extLst>
                    <a:ext uri="{9D8B030D-6E8A-4147-A177-3AD203B41FA5}">
                      <a16:colId xmlns:a16="http://schemas.microsoft.com/office/drawing/2014/main" val="20002"/>
                    </a:ext>
                  </a:extLst>
                </a:gridCol>
              </a:tblGrid>
              <a:tr h="1337180">
                <a:tc>
                  <a:txBody>
                    <a:bodyPr/>
                    <a:lstStyle/>
                    <a:p>
                      <a:pPr algn="ctr">
                        <a:lnSpc>
                          <a:spcPts val="2100"/>
                        </a:lnSpc>
                        <a:defRPr/>
                      </a:pP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T</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lnSpc>
                          <a:spcPts val="4200"/>
                        </a:lnSpc>
                        <a:defRPr/>
                      </a:pPr>
                      <a:r>
                        <a:rPr lang="en-US" sz="3000" b="1">
                          <a:solidFill>
                            <a:srgbClr val="000000"/>
                          </a:solidFill>
                          <a:latin typeface="Balsamiq Sans Bold"/>
                          <a:ea typeface="Balsamiq Sans Bold"/>
                          <a:cs typeface="Balsamiq Sans Bold"/>
                          <a:sym typeface="Balsamiq Sans Bold"/>
                        </a:rPr>
                        <a:t>F</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a16="http://schemas.microsoft.com/office/drawing/2014/main" val="10000"/>
                  </a:ext>
                </a:extLst>
              </a:tr>
              <a:tr h="1222281">
                <a:tc>
                  <a:txBody>
                    <a:bodyPr/>
                    <a:lstStyle/>
                    <a:p>
                      <a:pPr algn="l">
                        <a:lnSpc>
                          <a:spcPts val="4200"/>
                        </a:lnSpc>
                        <a:defRPr/>
                      </a:pPr>
                      <a:r>
                        <a:rPr lang="en-US" sz="3000" dirty="0">
                          <a:solidFill>
                            <a:srgbClr val="000000"/>
                          </a:solidFill>
                          <a:latin typeface="Balsamiq Sans"/>
                          <a:ea typeface="Balsamiq Sans"/>
                          <a:cs typeface="Balsamiq Sans"/>
                          <a:sym typeface="Balsamiq Sans"/>
                        </a:rPr>
                        <a:t>1. Humans belong to the same group of mammals as apes and monkeys.</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1"/>
                  </a:ext>
                </a:extLst>
              </a:tr>
              <a:tr h="1222281">
                <a:tc>
                  <a:txBody>
                    <a:bodyPr/>
                    <a:lstStyle/>
                    <a:p>
                      <a:pPr algn="l">
                        <a:lnSpc>
                          <a:spcPts val="4200"/>
                        </a:lnSpc>
                        <a:defRPr/>
                      </a:pPr>
                      <a:r>
                        <a:rPr lang="en-US" sz="3000" dirty="0">
                          <a:solidFill>
                            <a:srgbClr val="000000"/>
                          </a:solidFill>
                          <a:latin typeface="Balsamiq Sans"/>
                          <a:ea typeface="Balsamiq Sans"/>
                          <a:cs typeface="Balsamiq Sans"/>
                          <a:sym typeface="Balsamiq Sans"/>
                        </a:rPr>
                        <a:t>2. Apes can learn sign language, but can’t use tool.</a:t>
                      </a:r>
                      <a:endParaRPr lang="en-US" sz="1100" dirty="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2"/>
                  </a:ext>
                </a:extLst>
              </a:tr>
              <a:tr h="1222281">
                <a:tc>
                  <a:txBody>
                    <a:bodyPr/>
                    <a:lstStyle/>
                    <a:p>
                      <a:pPr algn="l">
                        <a:lnSpc>
                          <a:spcPts val="4200"/>
                        </a:lnSpc>
                        <a:defRPr/>
                      </a:pPr>
                      <a:r>
                        <a:rPr lang="en-US" sz="3000">
                          <a:solidFill>
                            <a:srgbClr val="000000"/>
                          </a:solidFill>
                          <a:latin typeface="Balsamiq Sans"/>
                          <a:ea typeface="Balsamiq Sans"/>
                          <a:cs typeface="Balsamiq Sans"/>
                          <a:sym typeface="Balsamiq Sans"/>
                        </a:rPr>
                        <a:t>3. Gibbons are endangered because they are the smallest of the apes.</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3"/>
                  </a:ext>
                </a:extLst>
              </a:tr>
              <a:tr h="1822700">
                <a:tc>
                  <a:txBody>
                    <a:bodyPr/>
                    <a:lstStyle/>
                    <a:p>
                      <a:pPr algn="l">
                        <a:lnSpc>
                          <a:spcPts val="4200"/>
                        </a:lnSpc>
                        <a:defRPr/>
                      </a:pPr>
                      <a:r>
                        <a:rPr lang="en-US" sz="3000">
                          <a:solidFill>
                            <a:srgbClr val="000000"/>
                          </a:solidFill>
                          <a:latin typeface="Balsamiq Sans"/>
                          <a:ea typeface="Balsamiq Sans"/>
                          <a:cs typeface="Balsamiq Sans"/>
                          <a:sym typeface="Balsamiq Sans"/>
                        </a:rPr>
                        <a:t>4. Derek’s owner kept him in a cage and gave him the wrong type of food.</a:t>
                      </a: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ctr">
                        <a:lnSpc>
                          <a:spcPts val="2100"/>
                        </a:lnSpc>
                        <a:defRPr/>
                      </a:pPr>
                      <a:endParaRPr lang="en-US" sz="1100"/>
                    </a:p>
                  </a:txBody>
                  <a:tcPr marL="190500" marR="190500" marT="190500" marB="1905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a16="http://schemas.microsoft.com/office/drawing/2014/main" val="10004"/>
                  </a:ext>
                </a:extLst>
              </a:tr>
            </a:tbl>
          </a:graphicData>
        </a:graphic>
      </p:graphicFrame>
      <p:sp>
        <p:nvSpPr>
          <p:cNvPr id="14" name="TextBox 14"/>
          <p:cNvSpPr txBox="1"/>
          <p:nvPr/>
        </p:nvSpPr>
        <p:spPr>
          <a:xfrm>
            <a:off x="1044140" y="676047"/>
            <a:ext cx="16230600" cy="1210310"/>
          </a:xfrm>
          <a:prstGeom prst="rect">
            <a:avLst/>
          </a:prstGeom>
        </p:spPr>
        <p:txBody>
          <a:bodyPr lIns="0" tIns="0" rIns="0" bIns="0" rtlCol="0" anchor="t">
            <a:spAutoFit/>
          </a:bodyPr>
          <a:lstStyle/>
          <a:p>
            <a:pPr marL="0" lvl="0" indent="0" algn="ctr">
              <a:lnSpc>
                <a:spcPts val="4810"/>
              </a:lnSpc>
            </a:pPr>
            <a:r>
              <a:rPr lang="en-US" sz="3700" b="1">
                <a:solidFill>
                  <a:srgbClr val="4C4331"/>
                </a:solidFill>
                <a:latin typeface="Balsamiq Sans Bold"/>
                <a:ea typeface="Balsamiq Sans Bold"/>
                <a:cs typeface="Balsamiq Sans Bold"/>
                <a:sym typeface="Balsamiq Sans Bold"/>
              </a:rPr>
              <a:t>Exercise 2</a:t>
            </a:r>
            <a:r>
              <a:rPr lang="en-US" sz="3700">
                <a:solidFill>
                  <a:srgbClr val="4C4331"/>
                </a:solidFill>
                <a:latin typeface="Balsamiq Sans"/>
                <a:ea typeface="Balsamiq Sans"/>
                <a:cs typeface="Balsamiq Sans"/>
                <a:sym typeface="Balsamiq Sans"/>
              </a:rPr>
              <a:t>: Read and conversation again and decide whether the statements are true(T) or false(F):</a:t>
            </a:r>
          </a:p>
        </p:txBody>
      </p:sp>
      <p:sp>
        <p:nvSpPr>
          <p:cNvPr id="15" name="Freeform 15"/>
          <p:cNvSpPr/>
          <p:nvPr/>
        </p:nvSpPr>
        <p:spPr>
          <a:xfrm rot="2916366">
            <a:off x="13139892" y="264152"/>
            <a:ext cx="7315200" cy="1529097"/>
          </a:xfrm>
          <a:custGeom>
            <a:avLst/>
            <a:gdLst/>
            <a:ahLst/>
            <a:cxnLst/>
            <a:rect l="l" t="t" r="r" b="b"/>
            <a:pathLst>
              <a:path w="7315200" h="1529097">
                <a:moveTo>
                  <a:pt x="0" y="0"/>
                </a:moveTo>
                <a:lnTo>
                  <a:pt x="7315200" y="0"/>
                </a:lnTo>
                <a:lnTo>
                  <a:pt x="7315200" y="1529096"/>
                </a:lnTo>
                <a:lnTo>
                  <a:pt x="0" y="1529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rot="-4047077" flipH="1">
            <a:off x="-2613460" y="707780"/>
            <a:ext cx="7315200" cy="1529097"/>
          </a:xfrm>
          <a:custGeom>
            <a:avLst/>
            <a:gdLst/>
            <a:ahLst/>
            <a:cxnLst/>
            <a:rect l="l" t="t" r="r" b="b"/>
            <a:pathLst>
              <a:path w="7315200" h="1529097">
                <a:moveTo>
                  <a:pt x="7315200" y="0"/>
                </a:moveTo>
                <a:lnTo>
                  <a:pt x="0" y="0"/>
                </a:lnTo>
                <a:lnTo>
                  <a:pt x="0" y="1529097"/>
                </a:lnTo>
                <a:lnTo>
                  <a:pt x="7315200" y="1529097"/>
                </a:lnTo>
                <a:lnTo>
                  <a:pt x="731520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4636911" y="4090341"/>
            <a:ext cx="939509" cy="1053159"/>
          </a:xfrm>
          <a:custGeom>
            <a:avLst/>
            <a:gdLst/>
            <a:ahLst/>
            <a:cxnLst/>
            <a:rect l="l" t="t" r="r" b="b"/>
            <a:pathLst>
              <a:path w="939509" h="1053159">
                <a:moveTo>
                  <a:pt x="0" y="0"/>
                </a:moveTo>
                <a:lnTo>
                  <a:pt x="939509" y="0"/>
                </a:lnTo>
                <a:lnTo>
                  <a:pt x="939509" y="1053159"/>
                </a:lnTo>
                <a:lnTo>
                  <a:pt x="0" y="1053159"/>
                </a:lnTo>
                <a:lnTo>
                  <a:pt x="0" y="0"/>
                </a:lnTo>
                <a:close/>
              </a:path>
            </a:pathLst>
          </a:custGeom>
          <a:blipFill>
            <a:blip r:embed="rId8"/>
            <a:stretch>
              <a:fillRect/>
            </a:stretch>
          </a:blipFill>
        </p:spPr>
      </p:sp>
      <p:sp>
        <p:nvSpPr>
          <p:cNvPr id="18" name="Freeform 18"/>
          <p:cNvSpPr/>
          <p:nvPr/>
        </p:nvSpPr>
        <p:spPr>
          <a:xfrm>
            <a:off x="16099007" y="5612948"/>
            <a:ext cx="1004388" cy="682670"/>
          </a:xfrm>
          <a:custGeom>
            <a:avLst/>
            <a:gdLst/>
            <a:ahLst/>
            <a:cxnLst/>
            <a:rect l="l" t="t" r="r" b="b"/>
            <a:pathLst>
              <a:path w="1004388" h="682670">
                <a:moveTo>
                  <a:pt x="0" y="0"/>
                </a:moveTo>
                <a:lnTo>
                  <a:pt x="1004388" y="0"/>
                </a:lnTo>
                <a:lnTo>
                  <a:pt x="1004388" y="682670"/>
                </a:lnTo>
                <a:lnTo>
                  <a:pt x="0" y="682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16099007" y="6948569"/>
            <a:ext cx="1004388" cy="682670"/>
          </a:xfrm>
          <a:custGeom>
            <a:avLst/>
            <a:gdLst/>
            <a:ahLst/>
            <a:cxnLst/>
            <a:rect l="l" t="t" r="r" b="b"/>
            <a:pathLst>
              <a:path w="1004388" h="682670">
                <a:moveTo>
                  <a:pt x="0" y="0"/>
                </a:moveTo>
                <a:lnTo>
                  <a:pt x="1004388" y="0"/>
                </a:lnTo>
                <a:lnTo>
                  <a:pt x="1004388" y="682670"/>
                </a:lnTo>
                <a:lnTo>
                  <a:pt x="0" y="682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Freeform 20"/>
          <p:cNvSpPr/>
          <p:nvPr/>
        </p:nvSpPr>
        <p:spPr>
          <a:xfrm>
            <a:off x="14636911" y="8205141"/>
            <a:ext cx="939509" cy="1053159"/>
          </a:xfrm>
          <a:custGeom>
            <a:avLst/>
            <a:gdLst/>
            <a:ahLst/>
            <a:cxnLst/>
            <a:rect l="l" t="t" r="r" b="b"/>
            <a:pathLst>
              <a:path w="939509" h="1053159">
                <a:moveTo>
                  <a:pt x="0" y="0"/>
                </a:moveTo>
                <a:lnTo>
                  <a:pt x="939509" y="0"/>
                </a:lnTo>
                <a:lnTo>
                  <a:pt x="939509" y="1053159"/>
                </a:lnTo>
                <a:lnTo>
                  <a:pt x="0" y="1053159"/>
                </a:lnTo>
                <a:lnTo>
                  <a:pt x="0" y="0"/>
                </a:lnTo>
                <a:close/>
              </a:path>
            </a:pathLst>
          </a:custGeom>
          <a:blipFill>
            <a:blip r:embed="rId8"/>
            <a:stretch>
              <a:fillRect/>
            </a:stretch>
          </a:blipFill>
        </p:spPr>
      </p:sp>
      <p:sp>
        <p:nvSpPr>
          <p:cNvPr id="21" name="Freeform 21"/>
          <p:cNvSpPr/>
          <p:nvPr/>
        </p:nvSpPr>
        <p:spPr>
          <a:xfrm>
            <a:off x="3531698" y="3947284"/>
            <a:ext cx="9228180" cy="4500157"/>
          </a:xfrm>
          <a:custGeom>
            <a:avLst/>
            <a:gdLst/>
            <a:ahLst/>
            <a:cxnLst/>
            <a:rect l="l" t="t" r="r" b="b"/>
            <a:pathLst>
              <a:path w="9228180" h="4500157">
                <a:moveTo>
                  <a:pt x="0" y="0"/>
                </a:moveTo>
                <a:lnTo>
                  <a:pt x="9228180" y="0"/>
                </a:lnTo>
                <a:lnTo>
                  <a:pt x="9228180" y="4500158"/>
                </a:lnTo>
                <a:lnTo>
                  <a:pt x="0" y="4500158"/>
                </a:lnTo>
                <a:lnTo>
                  <a:pt x="0" y="0"/>
                </a:lnTo>
                <a:close/>
              </a:path>
            </a:pathLst>
          </a:custGeom>
          <a:blipFill>
            <a:blip r:embed="rId11"/>
            <a:stretch>
              <a:fillRect l="-1068"/>
            </a:stretch>
          </a:blipFill>
        </p:spPr>
      </p:sp>
      <p:sp>
        <p:nvSpPr>
          <p:cNvPr id="22" name="TextBox 22"/>
          <p:cNvSpPr txBox="1"/>
          <p:nvPr/>
        </p:nvSpPr>
        <p:spPr>
          <a:xfrm>
            <a:off x="3798150" y="4592129"/>
            <a:ext cx="8695276" cy="3039110"/>
          </a:xfrm>
          <a:prstGeom prst="rect">
            <a:avLst/>
          </a:prstGeom>
        </p:spPr>
        <p:txBody>
          <a:bodyPr lIns="0" tIns="0" rIns="0" bIns="0" rtlCol="0" anchor="t">
            <a:spAutoFit/>
          </a:bodyPr>
          <a:lstStyle/>
          <a:p>
            <a:pPr algn="ctr">
              <a:lnSpc>
                <a:spcPts val="4810"/>
              </a:lnSpc>
              <a:spcBef>
                <a:spcPct val="0"/>
              </a:spcBef>
            </a:pPr>
            <a:r>
              <a:rPr lang="en-US" sz="3700">
                <a:solidFill>
                  <a:srgbClr val="4C4331"/>
                </a:solidFill>
                <a:latin typeface="Balsamiq Sans"/>
                <a:ea typeface="Balsamiq Sans"/>
                <a:cs typeface="Balsamiq Sans"/>
                <a:sym typeface="Balsamiq Sans"/>
              </a:rPr>
              <a:t>Ms Smith:” .... He was locked in a cage for two years as an illegal pet...</a:t>
            </a:r>
          </a:p>
          <a:p>
            <a:pPr algn="ctr">
              <a:lnSpc>
                <a:spcPts val="4810"/>
              </a:lnSpc>
              <a:spcBef>
                <a:spcPct val="0"/>
              </a:spcBef>
            </a:pPr>
            <a:r>
              <a:rPr lang="en-US" sz="3700">
                <a:solidFill>
                  <a:srgbClr val="4C4331"/>
                </a:solidFill>
                <a:latin typeface="Balsamiq Sans"/>
                <a:ea typeface="Balsamiq Sans"/>
                <a:cs typeface="Balsamiq Sans"/>
                <a:sym typeface="Balsamiq Sans"/>
              </a:rPr>
              <a:t> Gibbons can become ill or weak unless they're fed the right type of food.”.</a:t>
            </a:r>
          </a:p>
          <a:p>
            <a:pPr algn="ctr">
              <a:lnSpc>
                <a:spcPts val="4810"/>
              </a:lnSpc>
              <a:spcBef>
                <a:spcPct val="0"/>
              </a:spcBef>
            </a:pPr>
            <a:endParaRPr lang="en-US" sz="3700">
              <a:solidFill>
                <a:srgbClr val="4C4331"/>
              </a:solidFill>
              <a:latin typeface="Balsamiq Sans"/>
              <a:ea typeface="Balsamiq Sans"/>
              <a:cs typeface="Balsamiq Sans"/>
              <a:sym typeface="Balsamiq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3618833" y="3491593"/>
            <a:ext cx="11050333" cy="2978566"/>
            <a:chOff x="0" y="0"/>
            <a:chExt cx="14733778" cy="3971422"/>
          </a:xfrm>
        </p:grpSpPr>
        <p:sp>
          <p:nvSpPr>
            <p:cNvPr id="8" name="Freeform 8"/>
            <p:cNvSpPr/>
            <p:nvPr/>
          </p:nvSpPr>
          <p:spPr>
            <a:xfrm>
              <a:off x="0" y="0"/>
              <a:ext cx="3971422" cy="3971422"/>
            </a:xfrm>
            <a:custGeom>
              <a:avLst/>
              <a:gdLst/>
              <a:ahLst/>
              <a:cxnLst/>
              <a:rect l="l" t="t" r="r" b="b"/>
              <a:pathLst>
                <a:path w="3971422" h="3971422">
                  <a:moveTo>
                    <a:pt x="0" y="0"/>
                  </a:moveTo>
                  <a:lnTo>
                    <a:pt x="3971422" y="0"/>
                  </a:lnTo>
                  <a:lnTo>
                    <a:pt x="3971422"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3620890" y="0"/>
              <a:ext cx="3971422" cy="3971422"/>
            </a:xfrm>
            <a:custGeom>
              <a:avLst/>
              <a:gdLst/>
              <a:ahLst/>
              <a:cxnLst/>
              <a:rect l="l" t="t" r="r" b="b"/>
              <a:pathLst>
                <a:path w="3971422" h="3971422">
                  <a:moveTo>
                    <a:pt x="0" y="0"/>
                  </a:moveTo>
                  <a:lnTo>
                    <a:pt x="3971421" y="0"/>
                  </a:lnTo>
                  <a:lnTo>
                    <a:pt x="3971421"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7154461" y="0"/>
              <a:ext cx="3971422" cy="3971422"/>
            </a:xfrm>
            <a:custGeom>
              <a:avLst/>
              <a:gdLst/>
              <a:ahLst/>
              <a:cxnLst/>
              <a:rect l="l" t="t" r="r" b="b"/>
              <a:pathLst>
                <a:path w="3971422" h="3971422">
                  <a:moveTo>
                    <a:pt x="0" y="0"/>
                  </a:moveTo>
                  <a:lnTo>
                    <a:pt x="3971422" y="0"/>
                  </a:lnTo>
                  <a:lnTo>
                    <a:pt x="3971422"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0762356" y="0"/>
              <a:ext cx="3971422" cy="3971422"/>
            </a:xfrm>
            <a:custGeom>
              <a:avLst/>
              <a:gdLst/>
              <a:ahLst/>
              <a:cxnLst/>
              <a:rect l="l" t="t" r="r" b="b"/>
              <a:pathLst>
                <a:path w="3971422" h="3971422">
                  <a:moveTo>
                    <a:pt x="0" y="0"/>
                  </a:moveTo>
                  <a:lnTo>
                    <a:pt x="3971422" y="0"/>
                  </a:lnTo>
                  <a:lnTo>
                    <a:pt x="3971422"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Freeform 12"/>
          <p:cNvSpPr/>
          <p:nvPr/>
        </p:nvSpPr>
        <p:spPr>
          <a:xfrm rot="-3735088">
            <a:off x="-2799267" y="5909449"/>
            <a:ext cx="5327517" cy="2431285"/>
          </a:xfrm>
          <a:custGeom>
            <a:avLst/>
            <a:gdLst/>
            <a:ahLst/>
            <a:cxnLst/>
            <a:rect l="l" t="t" r="r" b="b"/>
            <a:pathLst>
              <a:path w="5327517" h="2431285">
                <a:moveTo>
                  <a:pt x="0" y="0"/>
                </a:moveTo>
                <a:lnTo>
                  <a:pt x="5327517" y="0"/>
                </a:lnTo>
                <a:lnTo>
                  <a:pt x="5327517" y="2431285"/>
                </a:lnTo>
                <a:lnTo>
                  <a:pt x="0" y="2431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1806139">
            <a:off x="-1722512" y="6995044"/>
            <a:ext cx="7264343" cy="5335990"/>
          </a:xfrm>
          <a:custGeom>
            <a:avLst/>
            <a:gdLst/>
            <a:ahLst/>
            <a:cxnLst/>
            <a:rect l="l" t="t" r="r" b="b"/>
            <a:pathLst>
              <a:path w="7264343" h="5335990">
                <a:moveTo>
                  <a:pt x="0" y="0"/>
                </a:moveTo>
                <a:lnTo>
                  <a:pt x="7264343" y="0"/>
                </a:lnTo>
                <a:lnTo>
                  <a:pt x="7264343" y="5335989"/>
                </a:lnTo>
                <a:lnTo>
                  <a:pt x="0" y="5335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8608268">
            <a:off x="16361280" y="4955654"/>
            <a:ext cx="3297662" cy="4823708"/>
          </a:xfrm>
          <a:custGeom>
            <a:avLst/>
            <a:gdLst/>
            <a:ahLst/>
            <a:cxnLst/>
            <a:rect l="l" t="t" r="r" b="b"/>
            <a:pathLst>
              <a:path w="3297662" h="4823708">
                <a:moveTo>
                  <a:pt x="0" y="0"/>
                </a:moveTo>
                <a:lnTo>
                  <a:pt x="3297662" y="0"/>
                </a:lnTo>
                <a:lnTo>
                  <a:pt x="3297662" y="4823708"/>
                </a:lnTo>
                <a:lnTo>
                  <a:pt x="0" y="48237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3605200" y="9038784"/>
            <a:ext cx="3654100" cy="3142526"/>
          </a:xfrm>
          <a:custGeom>
            <a:avLst/>
            <a:gdLst/>
            <a:ahLst/>
            <a:cxnLst/>
            <a:rect l="l" t="t" r="r" b="b"/>
            <a:pathLst>
              <a:path w="3654100" h="3142526">
                <a:moveTo>
                  <a:pt x="0" y="0"/>
                </a:moveTo>
                <a:lnTo>
                  <a:pt x="3654100" y="0"/>
                </a:lnTo>
                <a:lnTo>
                  <a:pt x="3654100" y="3142525"/>
                </a:lnTo>
                <a:lnTo>
                  <a:pt x="0" y="31425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a:off x="16106116" y="7535279"/>
            <a:ext cx="2927978" cy="3947029"/>
          </a:xfrm>
          <a:custGeom>
            <a:avLst/>
            <a:gdLst/>
            <a:ahLst/>
            <a:cxnLst/>
            <a:rect l="l" t="t" r="r" b="b"/>
            <a:pathLst>
              <a:path w="2927978" h="3947029">
                <a:moveTo>
                  <a:pt x="0" y="0"/>
                </a:moveTo>
                <a:lnTo>
                  <a:pt x="2927977" y="0"/>
                </a:lnTo>
                <a:lnTo>
                  <a:pt x="2927977" y="3947029"/>
                </a:lnTo>
                <a:lnTo>
                  <a:pt x="0" y="39470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477508" y="7955320"/>
            <a:ext cx="1899016" cy="2166927"/>
          </a:xfrm>
          <a:custGeom>
            <a:avLst/>
            <a:gdLst/>
            <a:ahLst/>
            <a:cxnLst/>
            <a:rect l="l" t="t" r="r" b="b"/>
            <a:pathLst>
              <a:path w="1899016" h="2166927">
                <a:moveTo>
                  <a:pt x="0" y="0"/>
                </a:moveTo>
                <a:lnTo>
                  <a:pt x="1899016" y="0"/>
                </a:lnTo>
                <a:lnTo>
                  <a:pt x="1899016" y="2166927"/>
                </a:lnTo>
                <a:lnTo>
                  <a:pt x="0" y="21669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TextBox 18"/>
          <p:cNvSpPr txBox="1"/>
          <p:nvPr/>
        </p:nvSpPr>
        <p:spPr>
          <a:xfrm>
            <a:off x="3925591" y="4695666"/>
            <a:ext cx="10436817" cy="1577340"/>
          </a:xfrm>
          <a:prstGeom prst="rect">
            <a:avLst/>
          </a:prstGeom>
        </p:spPr>
        <p:txBody>
          <a:bodyPr lIns="0" tIns="0" rIns="0" bIns="0" rtlCol="0" anchor="t">
            <a:spAutoFit/>
          </a:bodyPr>
          <a:lstStyle/>
          <a:p>
            <a:pPr marL="0" lvl="0" indent="0" algn="ctr">
              <a:lnSpc>
                <a:spcPts val="11880"/>
              </a:lnSpc>
            </a:pPr>
            <a:r>
              <a:rPr lang="en-US" sz="12000">
                <a:solidFill>
                  <a:srgbClr val="4C4331"/>
                </a:solidFill>
                <a:latin typeface="Pagkaki"/>
                <a:ea typeface="Pagkaki"/>
                <a:cs typeface="Pagkaki"/>
                <a:sym typeface="Pagkaki"/>
              </a:rPr>
              <a:t>EXERCISE 3</a:t>
            </a:r>
          </a:p>
        </p:txBody>
      </p:sp>
      <p:sp>
        <p:nvSpPr>
          <p:cNvPr id="19" name="Freeform 19"/>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Freeform 20"/>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5400000">
            <a:off x="832247" y="1764328"/>
            <a:ext cx="8031613" cy="7546119"/>
          </a:xfrm>
          <a:custGeom>
            <a:avLst/>
            <a:gdLst/>
            <a:ahLst/>
            <a:cxnLst/>
            <a:rect l="l" t="t" r="r" b="b"/>
            <a:pathLst>
              <a:path w="8031613" h="7546119">
                <a:moveTo>
                  <a:pt x="0" y="0"/>
                </a:moveTo>
                <a:lnTo>
                  <a:pt x="8031614" y="0"/>
                </a:lnTo>
                <a:lnTo>
                  <a:pt x="8031614" y="7546119"/>
                </a:lnTo>
                <a:lnTo>
                  <a:pt x="0" y="7546119"/>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nvGrpSpPr>
          <p:cNvPr id="8" name="Group 8"/>
          <p:cNvGrpSpPr/>
          <p:nvPr/>
        </p:nvGrpSpPr>
        <p:grpSpPr>
          <a:xfrm>
            <a:off x="1245874" y="142307"/>
            <a:ext cx="13994579" cy="1277689"/>
            <a:chOff x="0" y="0"/>
            <a:chExt cx="18659439" cy="1703585"/>
          </a:xfrm>
        </p:grpSpPr>
        <p:sp>
          <p:nvSpPr>
            <p:cNvPr id="9" name="Freeform 9"/>
            <p:cNvSpPr/>
            <p:nvPr/>
          </p:nvSpPr>
          <p:spPr>
            <a:xfrm rot="-5400000">
              <a:off x="8594841" y="-8594841"/>
              <a:ext cx="1469756" cy="18659439"/>
            </a:xfrm>
            <a:custGeom>
              <a:avLst/>
              <a:gdLst/>
              <a:ahLst/>
              <a:cxnLst/>
              <a:rect l="l" t="t" r="r" b="b"/>
              <a:pathLst>
                <a:path w="1469756" h="18659439">
                  <a:moveTo>
                    <a:pt x="0" y="0"/>
                  </a:moveTo>
                  <a:lnTo>
                    <a:pt x="1469756" y="0"/>
                  </a:lnTo>
                  <a:lnTo>
                    <a:pt x="1469756" y="18659438"/>
                  </a:lnTo>
                  <a:lnTo>
                    <a:pt x="0" y="18659438"/>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0" name="Freeform 10"/>
            <p:cNvSpPr/>
            <p:nvPr/>
          </p:nvSpPr>
          <p:spPr>
            <a:xfrm rot="-5400000" flipH="1">
              <a:off x="8594841" y="-8361012"/>
              <a:ext cx="1469756" cy="18659439"/>
            </a:xfrm>
            <a:custGeom>
              <a:avLst/>
              <a:gdLst/>
              <a:ahLst/>
              <a:cxnLst/>
              <a:rect l="l" t="t" r="r" b="b"/>
              <a:pathLst>
                <a:path w="1469756" h="18659439">
                  <a:moveTo>
                    <a:pt x="1469756" y="0"/>
                  </a:moveTo>
                  <a:lnTo>
                    <a:pt x="0" y="0"/>
                  </a:lnTo>
                  <a:lnTo>
                    <a:pt x="0" y="18659438"/>
                  </a:lnTo>
                  <a:lnTo>
                    <a:pt x="1469756" y="18659438"/>
                  </a:lnTo>
                  <a:lnTo>
                    <a:pt x="1469756"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1" name="Freeform 11"/>
          <p:cNvSpPr/>
          <p:nvPr/>
        </p:nvSpPr>
        <p:spPr>
          <a:xfrm rot="5400000">
            <a:off x="7807048" y="1764328"/>
            <a:ext cx="8031613" cy="7546119"/>
          </a:xfrm>
          <a:custGeom>
            <a:avLst/>
            <a:gdLst/>
            <a:ahLst/>
            <a:cxnLst/>
            <a:rect l="l" t="t" r="r" b="b"/>
            <a:pathLst>
              <a:path w="8031613" h="7546119">
                <a:moveTo>
                  <a:pt x="0" y="0"/>
                </a:moveTo>
                <a:lnTo>
                  <a:pt x="8031614" y="0"/>
                </a:lnTo>
                <a:lnTo>
                  <a:pt x="8031614" y="7546119"/>
                </a:lnTo>
                <a:lnTo>
                  <a:pt x="0" y="7546119"/>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sp>
        <p:nvSpPr>
          <p:cNvPr id="12" name="Freeform 12"/>
          <p:cNvSpPr/>
          <p:nvPr/>
        </p:nvSpPr>
        <p:spPr>
          <a:xfrm rot="-5400000">
            <a:off x="9470434" y="1764328"/>
            <a:ext cx="8031613" cy="7546119"/>
          </a:xfrm>
          <a:custGeom>
            <a:avLst/>
            <a:gdLst/>
            <a:ahLst/>
            <a:cxnLst/>
            <a:rect l="l" t="t" r="r" b="b"/>
            <a:pathLst>
              <a:path w="8031613" h="7546119">
                <a:moveTo>
                  <a:pt x="0" y="0"/>
                </a:moveTo>
                <a:lnTo>
                  <a:pt x="8031613" y="0"/>
                </a:lnTo>
                <a:lnTo>
                  <a:pt x="8031613" y="7546119"/>
                </a:lnTo>
                <a:lnTo>
                  <a:pt x="0" y="7546119"/>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sp>
        <p:nvSpPr>
          <p:cNvPr id="13" name="Freeform 13"/>
          <p:cNvSpPr/>
          <p:nvPr/>
        </p:nvSpPr>
        <p:spPr>
          <a:xfrm rot="761271">
            <a:off x="13601700" y="297908"/>
            <a:ext cx="7315200" cy="1529097"/>
          </a:xfrm>
          <a:custGeom>
            <a:avLst/>
            <a:gdLst/>
            <a:ahLst/>
            <a:cxnLst/>
            <a:rect l="l" t="t" r="r" b="b"/>
            <a:pathLst>
              <a:path w="7315200" h="1529097">
                <a:moveTo>
                  <a:pt x="0" y="0"/>
                </a:moveTo>
                <a:lnTo>
                  <a:pt x="7315200" y="0"/>
                </a:lnTo>
                <a:lnTo>
                  <a:pt x="7315200" y="1529096"/>
                </a:lnTo>
                <a:lnTo>
                  <a:pt x="0" y="1529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0" y="7617174"/>
            <a:ext cx="3367899" cy="2669826"/>
          </a:xfrm>
          <a:custGeom>
            <a:avLst/>
            <a:gdLst/>
            <a:ahLst/>
            <a:cxnLst/>
            <a:rect l="l" t="t" r="r" b="b"/>
            <a:pathLst>
              <a:path w="3367899" h="2669826">
                <a:moveTo>
                  <a:pt x="0" y="0"/>
                </a:moveTo>
                <a:lnTo>
                  <a:pt x="3367899" y="0"/>
                </a:lnTo>
                <a:lnTo>
                  <a:pt x="3367899" y="2669826"/>
                </a:lnTo>
                <a:lnTo>
                  <a:pt x="0" y="26698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1450764" y="142307"/>
            <a:ext cx="3134713" cy="1379274"/>
          </a:xfrm>
          <a:custGeom>
            <a:avLst/>
            <a:gdLst/>
            <a:ahLst/>
            <a:cxnLst/>
            <a:rect l="l" t="t" r="r" b="b"/>
            <a:pathLst>
              <a:path w="3134713" h="1379274">
                <a:moveTo>
                  <a:pt x="0" y="0"/>
                </a:moveTo>
                <a:lnTo>
                  <a:pt x="3134714" y="0"/>
                </a:lnTo>
                <a:lnTo>
                  <a:pt x="3134714" y="1379274"/>
                </a:lnTo>
                <a:lnTo>
                  <a:pt x="0" y="1379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a:off x="1389199" y="3324504"/>
            <a:ext cx="1153932" cy="1148059"/>
          </a:xfrm>
          <a:custGeom>
            <a:avLst/>
            <a:gdLst/>
            <a:ahLst/>
            <a:cxnLst/>
            <a:rect l="l" t="t" r="r" b="b"/>
            <a:pathLst>
              <a:path w="1153932" h="1148059">
                <a:moveTo>
                  <a:pt x="0" y="0"/>
                </a:moveTo>
                <a:lnTo>
                  <a:pt x="1153932" y="0"/>
                </a:lnTo>
                <a:lnTo>
                  <a:pt x="1153932" y="1148060"/>
                </a:lnTo>
                <a:lnTo>
                  <a:pt x="0" y="1148060"/>
                </a:lnTo>
                <a:lnTo>
                  <a:pt x="0" y="0"/>
                </a:lnTo>
                <a:close/>
              </a:path>
            </a:pathLst>
          </a:custGeom>
          <a:blipFill>
            <a:blip r:embed="rId12"/>
            <a:stretch>
              <a:fillRect/>
            </a:stretch>
          </a:blipFill>
        </p:spPr>
      </p:sp>
      <p:sp>
        <p:nvSpPr>
          <p:cNvPr id="18" name="Freeform 18"/>
          <p:cNvSpPr/>
          <p:nvPr/>
        </p:nvSpPr>
        <p:spPr>
          <a:xfrm>
            <a:off x="10521557" y="7403327"/>
            <a:ext cx="6161623" cy="1548760"/>
          </a:xfrm>
          <a:custGeom>
            <a:avLst/>
            <a:gdLst/>
            <a:ahLst/>
            <a:cxnLst/>
            <a:rect l="l" t="t" r="r" b="b"/>
            <a:pathLst>
              <a:path w="6282236" h="1548760">
                <a:moveTo>
                  <a:pt x="0" y="0"/>
                </a:moveTo>
                <a:lnTo>
                  <a:pt x="6282237" y="0"/>
                </a:lnTo>
                <a:lnTo>
                  <a:pt x="6282237" y="1548760"/>
                </a:lnTo>
                <a:lnTo>
                  <a:pt x="0" y="15487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TextBox 19"/>
          <p:cNvSpPr txBox="1"/>
          <p:nvPr/>
        </p:nvSpPr>
        <p:spPr>
          <a:xfrm>
            <a:off x="-294824" y="461746"/>
            <a:ext cx="16664342" cy="600710"/>
          </a:xfrm>
          <a:prstGeom prst="rect">
            <a:avLst/>
          </a:prstGeom>
        </p:spPr>
        <p:txBody>
          <a:bodyPr lIns="0" tIns="0" rIns="0" bIns="0" rtlCol="0" anchor="t">
            <a:spAutoFit/>
          </a:bodyPr>
          <a:lstStyle/>
          <a:p>
            <a:pPr marL="0" lvl="0" indent="0" algn="ctr">
              <a:lnSpc>
                <a:spcPts val="4810"/>
              </a:lnSpc>
            </a:pPr>
            <a:r>
              <a:rPr lang="en-US" sz="3700" b="1">
                <a:solidFill>
                  <a:srgbClr val="4C4331"/>
                </a:solidFill>
                <a:latin typeface="Balsamiq Sans Bold"/>
                <a:ea typeface="Balsamiq Sans Bold"/>
                <a:cs typeface="Balsamiq Sans Bold"/>
                <a:sym typeface="Balsamiq Sans Bold"/>
              </a:rPr>
              <a:t>Exercise 3: Match the words and phrases with their meanings</a:t>
            </a:r>
          </a:p>
        </p:txBody>
      </p:sp>
      <p:sp>
        <p:nvSpPr>
          <p:cNvPr id="20" name="Freeform 20"/>
          <p:cNvSpPr/>
          <p:nvPr/>
        </p:nvSpPr>
        <p:spPr>
          <a:xfrm>
            <a:off x="10345122" y="2146093"/>
            <a:ext cx="6282236" cy="1548760"/>
          </a:xfrm>
          <a:custGeom>
            <a:avLst/>
            <a:gdLst/>
            <a:ahLst/>
            <a:cxnLst/>
            <a:rect l="l" t="t" r="r" b="b"/>
            <a:pathLst>
              <a:path w="6282236" h="1548760">
                <a:moveTo>
                  <a:pt x="0" y="0"/>
                </a:moveTo>
                <a:lnTo>
                  <a:pt x="6282237" y="0"/>
                </a:lnTo>
                <a:lnTo>
                  <a:pt x="6282237" y="1548760"/>
                </a:lnTo>
                <a:lnTo>
                  <a:pt x="0" y="15487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1" name="Freeform 21"/>
          <p:cNvSpPr/>
          <p:nvPr/>
        </p:nvSpPr>
        <p:spPr>
          <a:xfrm>
            <a:off x="10345122" y="3988627"/>
            <a:ext cx="6282236" cy="1548760"/>
          </a:xfrm>
          <a:custGeom>
            <a:avLst/>
            <a:gdLst/>
            <a:ahLst/>
            <a:cxnLst/>
            <a:rect l="l" t="t" r="r" b="b"/>
            <a:pathLst>
              <a:path w="6282236" h="1548760">
                <a:moveTo>
                  <a:pt x="0" y="0"/>
                </a:moveTo>
                <a:lnTo>
                  <a:pt x="6282237" y="0"/>
                </a:lnTo>
                <a:lnTo>
                  <a:pt x="6282237" y="1548760"/>
                </a:lnTo>
                <a:lnTo>
                  <a:pt x="0" y="15487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2" name="Freeform 22"/>
          <p:cNvSpPr/>
          <p:nvPr/>
        </p:nvSpPr>
        <p:spPr>
          <a:xfrm>
            <a:off x="10381971" y="5695977"/>
            <a:ext cx="6282236" cy="1548760"/>
          </a:xfrm>
          <a:custGeom>
            <a:avLst/>
            <a:gdLst/>
            <a:ahLst/>
            <a:cxnLst/>
            <a:rect l="l" t="t" r="r" b="b"/>
            <a:pathLst>
              <a:path w="6282236" h="1548760">
                <a:moveTo>
                  <a:pt x="0" y="0"/>
                </a:moveTo>
                <a:lnTo>
                  <a:pt x="6282237" y="0"/>
                </a:lnTo>
                <a:lnTo>
                  <a:pt x="6282237" y="1548760"/>
                </a:lnTo>
                <a:lnTo>
                  <a:pt x="0" y="15487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7" name="Freeform 18"/>
          <p:cNvSpPr/>
          <p:nvPr/>
        </p:nvSpPr>
        <p:spPr>
          <a:xfrm>
            <a:off x="2654848" y="7423661"/>
            <a:ext cx="6282236" cy="1548760"/>
          </a:xfrm>
          <a:custGeom>
            <a:avLst/>
            <a:gdLst/>
            <a:ahLst/>
            <a:cxnLst/>
            <a:rect l="l" t="t" r="r" b="b"/>
            <a:pathLst>
              <a:path w="6282236" h="1548760">
                <a:moveTo>
                  <a:pt x="0" y="0"/>
                </a:moveTo>
                <a:lnTo>
                  <a:pt x="6282237" y="0"/>
                </a:lnTo>
                <a:lnTo>
                  <a:pt x="6282237" y="1548760"/>
                </a:lnTo>
                <a:lnTo>
                  <a:pt x="0" y="15487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8" name="Freeform 20"/>
          <p:cNvSpPr/>
          <p:nvPr/>
        </p:nvSpPr>
        <p:spPr>
          <a:xfrm>
            <a:off x="2617999" y="2166427"/>
            <a:ext cx="6282236" cy="1548760"/>
          </a:xfrm>
          <a:custGeom>
            <a:avLst/>
            <a:gdLst/>
            <a:ahLst/>
            <a:cxnLst/>
            <a:rect l="l" t="t" r="r" b="b"/>
            <a:pathLst>
              <a:path w="6282236" h="1548760">
                <a:moveTo>
                  <a:pt x="0" y="0"/>
                </a:moveTo>
                <a:lnTo>
                  <a:pt x="6282237" y="0"/>
                </a:lnTo>
                <a:lnTo>
                  <a:pt x="6282237" y="1548760"/>
                </a:lnTo>
                <a:lnTo>
                  <a:pt x="0" y="15487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9" name="Freeform 21"/>
          <p:cNvSpPr/>
          <p:nvPr/>
        </p:nvSpPr>
        <p:spPr>
          <a:xfrm>
            <a:off x="2617999" y="4008961"/>
            <a:ext cx="6282236" cy="1548760"/>
          </a:xfrm>
          <a:custGeom>
            <a:avLst/>
            <a:gdLst/>
            <a:ahLst/>
            <a:cxnLst/>
            <a:rect l="l" t="t" r="r" b="b"/>
            <a:pathLst>
              <a:path w="6282236" h="1548760">
                <a:moveTo>
                  <a:pt x="0" y="0"/>
                </a:moveTo>
                <a:lnTo>
                  <a:pt x="6282237" y="0"/>
                </a:lnTo>
                <a:lnTo>
                  <a:pt x="6282237" y="1548760"/>
                </a:lnTo>
                <a:lnTo>
                  <a:pt x="0" y="15487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0" name="Freeform 22"/>
          <p:cNvSpPr/>
          <p:nvPr/>
        </p:nvSpPr>
        <p:spPr>
          <a:xfrm>
            <a:off x="2654848" y="5716311"/>
            <a:ext cx="6282236" cy="1548760"/>
          </a:xfrm>
          <a:custGeom>
            <a:avLst/>
            <a:gdLst/>
            <a:ahLst/>
            <a:cxnLst/>
            <a:rect l="l" t="t" r="r" b="b"/>
            <a:pathLst>
              <a:path w="6282236" h="1548760">
                <a:moveTo>
                  <a:pt x="0" y="0"/>
                </a:moveTo>
                <a:lnTo>
                  <a:pt x="6282237" y="0"/>
                </a:lnTo>
                <a:lnTo>
                  <a:pt x="6282237" y="1548760"/>
                </a:lnTo>
                <a:lnTo>
                  <a:pt x="0" y="15487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2" name="Rectangle 31"/>
          <p:cNvSpPr/>
          <p:nvPr/>
        </p:nvSpPr>
        <p:spPr>
          <a:xfrm>
            <a:off x="10791504" y="7518058"/>
            <a:ext cx="5654951" cy="1569660"/>
          </a:xfrm>
          <a:prstGeom prst="rect">
            <a:avLst/>
          </a:prstGeom>
        </p:spPr>
        <p:txBody>
          <a:bodyPr wrap="square">
            <a:spAutoFit/>
          </a:bodyPr>
          <a:lstStyle/>
          <a:p>
            <a:r>
              <a:rPr lang="en-US" sz="3200" dirty="0">
                <a:latin typeface="Balsamiq Sans" panose="020B0604020202020204" charset="-93"/>
              </a:rPr>
              <a:t>d. plants and animals that are likely to become endangered in the near future</a:t>
            </a:r>
            <a:endParaRPr lang="vi-VN" sz="3200" dirty="0">
              <a:latin typeface="Balsamiq Sans" panose="020B0604020202020204" charset="-93"/>
            </a:endParaRPr>
          </a:p>
        </p:txBody>
      </p:sp>
      <p:sp>
        <p:nvSpPr>
          <p:cNvPr id="33" name="Rectangle 32"/>
          <p:cNvSpPr/>
          <p:nvPr/>
        </p:nvSpPr>
        <p:spPr>
          <a:xfrm>
            <a:off x="3094102" y="2541492"/>
            <a:ext cx="5134739" cy="707886"/>
          </a:xfrm>
          <a:prstGeom prst="rect">
            <a:avLst/>
          </a:prstGeom>
        </p:spPr>
        <p:txBody>
          <a:bodyPr wrap="none">
            <a:spAutoFit/>
          </a:bodyPr>
          <a:lstStyle/>
          <a:p>
            <a:r>
              <a:rPr lang="en-US" sz="4000" dirty="0">
                <a:solidFill>
                  <a:schemeClr val="bg2">
                    <a:lumMod val="10000"/>
                  </a:schemeClr>
                </a:solidFill>
                <a:latin typeface="Balsamiq Sans" panose="020B0604020202020204" charset="-93"/>
              </a:rPr>
              <a:t>1. threatened species</a:t>
            </a:r>
          </a:p>
        </p:txBody>
      </p:sp>
      <p:sp>
        <p:nvSpPr>
          <p:cNvPr id="34" name="Rectangle 33"/>
          <p:cNvSpPr/>
          <p:nvPr/>
        </p:nvSpPr>
        <p:spPr>
          <a:xfrm>
            <a:off x="10376670" y="2385302"/>
            <a:ext cx="7739100" cy="1077218"/>
          </a:xfrm>
          <a:prstGeom prst="rect">
            <a:avLst/>
          </a:prstGeom>
        </p:spPr>
        <p:txBody>
          <a:bodyPr wrap="square">
            <a:spAutoFit/>
          </a:bodyPr>
          <a:lstStyle/>
          <a:p>
            <a:r>
              <a:rPr lang="en-US" sz="3200" dirty="0">
                <a:latin typeface="Balsamiq Sans" panose="020B0604020202020204" charset="-93"/>
              </a:rPr>
              <a:t>a. to watch and check something carefully over a period of time</a:t>
            </a:r>
          </a:p>
        </p:txBody>
      </p:sp>
      <p:sp>
        <p:nvSpPr>
          <p:cNvPr id="35" name="Rectangle 34"/>
          <p:cNvSpPr/>
          <p:nvPr/>
        </p:nvSpPr>
        <p:spPr>
          <a:xfrm>
            <a:off x="3079234" y="4106436"/>
            <a:ext cx="5541880" cy="1323439"/>
          </a:xfrm>
          <a:prstGeom prst="rect">
            <a:avLst/>
          </a:prstGeom>
        </p:spPr>
        <p:txBody>
          <a:bodyPr wrap="square">
            <a:spAutoFit/>
          </a:bodyPr>
          <a:lstStyle/>
          <a:p>
            <a:r>
              <a:rPr lang="en-US" sz="4000" dirty="0">
                <a:latin typeface="Balsamiq Sans" panose="020B0604020202020204" charset="-93"/>
              </a:rPr>
              <a:t>2. critically endangered species</a:t>
            </a:r>
          </a:p>
        </p:txBody>
      </p:sp>
      <p:sp>
        <p:nvSpPr>
          <p:cNvPr id="36" name="Rectangle 35"/>
          <p:cNvSpPr/>
          <p:nvPr/>
        </p:nvSpPr>
        <p:spPr>
          <a:xfrm>
            <a:off x="10570940" y="4218250"/>
            <a:ext cx="5649178" cy="1077218"/>
          </a:xfrm>
          <a:prstGeom prst="rect">
            <a:avLst/>
          </a:prstGeom>
        </p:spPr>
        <p:txBody>
          <a:bodyPr wrap="square">
            <a:spAutoFit/>
          </a:bodyPr>
          <a:lstStyle/>
          <a:p>
            <a:r>
              <a:rPr lang="en-US" sz="3200" dirty="0">
                <a:latin typeface="Balsamiq Sans" panose="020B0604020202020204" charset="-93"/>
              </a:rPr>
              <a:t>b. plants and animals that are in danger of disappearing</a:t>
            </a:r>
          </a:p>
        </p:txBody>
      </p:sp>
      <p:sp>
        <p:nvSpPr>
          <p:cNvPr id="37" name="Rectangle 36"/>
          <p:cNvSpPr/>
          <p:nvPr/>
        </p:nvSpPr>
        <p:spPr>
          <a:xfrm>
            <a:off x="3146957" y="6160274"/>
            <a:ext cx="2776462" cy="707886"/>
          </a:xfrm>
          <a:prstGeom prst="rect">
            <a:avLst/>
          </a:prstGeom>
        </p:spPr>
        <p:txBody>
          <a:bodyPr wrap="square">
            <a:spAutoFit/>
          </a:bodyPr>
          <a:lstStyle/>
          <a:p>
            <a:r>
              <a:rPr lang="en-US" sz="4000" dirty="0">
                <a:latin typeface="Balsamiq Sans" panose="020B0604020202020204" charset="-93"/>
              </a:rPr>
              <a:t>3. monitor</a:t>
            </a:r>
          </a:p>
        </p:txBody>
      </p:sp>
      <p:sp>
        <p:nvSpPr>
          <p:cNvPr id="38" name="Rectangle 37"/>
          <p:cNvSpPr/>
          <p:nvPr/>
        </p:nvSpPr>
        <p:spPr>
          <a:xfrm>
            <a:off x="10665261" y="5937328"/>
            <a:ext cx="5762346" cy="1077218"/>
          </a:xfrm>
          <a:prstGeom prst="rect">
            <a:avLst/>
          </a:prstGeom>
        </p:spPr>
        <p:txBody>
          <a:bodyPr wrap="square">
            <a:spAutoFit/>
          </a:bodyPr>
          <a:lstStyle/>
          <a:p>
            <a:r>
              <a:rPr lang="en-US" sz="3200" dirty="0">
                <a:latin typeface="Balsamiq Sans" panose="020B0604020202020204" charset="-93"/>
              </a:rPr>
              <a:t>c. to let someone go free after having kept them somewhere</a:t>
            </a:r>
          </a:p>
        </p:txBody>
      </p:sp>
      <p:sp>
        <p:nvSpPr>
          <p:cNvPr id="39" name="Rectangle 38"/>
          <p:cNvSpPr/>
          <p:nvPr/>
        </p:nvSpPr>
        <p:spPr>
          <a:xfrm>
            <a:off x="3257045" y="7844098"/>
            <a:ext cx="2972237" cy="707886"/>
          </a:xfrm>
          <a:prstGeom prst="rect">
            <a:avLst/>
          </a:prstGeom>
        </p:spPr>
        <p:txBody>
          <a:bodyPr wrap="square">
            <a:spAutoFit/>
          </a:bodyPr>
          <a:lstStyle/>
          <a:p>
            <a:r>
              <a:rPr lang="en-US" sz="4000" dirty="0">
                <a:latin typeface="Balsamiq Sans" panose="020B0604020202020204" charset="-93"/>
              </a:rPr>
              <a:t>4. release</a:t>
            </a:r>
          </a:p>
        </p:txBody>
      </p:sp>
      <p:cxnSp>
        <p:nvCxnSpPr>
          <p:cNvPr id="41" name="Straight Arrow Connector 40"/>
          <p:cNvCxnSpPr/>
          <p:nvPr/>
        </p:nvCxnSpPr>
        <p:spPr>
          <a:xfrm>
            <a:off x="8621113" y="2781300"/>
            <a:ext cx="2170391" cy="53340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8621113" y="4762500"/>
            <a:ext cx="190044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8621113" y="2781300"/>
            <a:ext cx="1755557" cy="33789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8621113" y="6362700"/>
            <a:ext cx="1949827" cy="1752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circle(in)">
                                      <p:cBhvr>
                                        <p:cTn id="12" dur="20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circle(in)">
                                      <p:cBhvr>
                                        <p:cTn id="17" dur="20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circle(in)">
                                      <p:cBhvr>
                                        <p:cTn id="22"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327971" y="1028700"/>
            <a:ext cx="1006452" cy="1148441"/>
          </a:xfrm>
          <a:custGeom>
            <a:avLst/>
            <a:gdLst/>
            <a:ahLst/>
            <a:cxnLst/>
            <a:rect l="l" t="t" r="r" b="b"/>
            <a:pathLst>
              <a:path w="1006452" h="1148441">
                <a:moveTo>
                  <a:pt x="0" y="0"/>
                </a:moveTo>
                <a:lnTo>
                  <a:pt x="1006452" y="0"/>
                </a:lnTo>
                <a:lnTo>
                  <a:pt x="1006452" y="1148441"/>
                </a:lnTo>
                <a:lnTo>
                  <a:pt x="0" y="11484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0" name="Group 10"/>
          <p:cNvGrpSpPr/>
          <p:nvPr/>
        </p:nvGrpSpPr>
        <p:grpSpPr>
          <a:xfrm>
            <a:off x="2242881" y="2573248"/>
            <a:ext cx="6901119" cy="6901119"/>
            <a:chOff x="0" y="0"/>
            <a:chExt cx="9201492" cy="9201492"/>
          </a:xfrm>
        </p:grpSpPr>
        <p:sp>
          <p:nvSpPr>
            <p:cNvPr id="11" name="Freeform 11"/>
            <p:cNvSpPr/>
            <p:nvPr/>
          </p:nvSpPr>
          <p:spPr>
            <a:xfrm>
              <a:off x="0" y="0"/>
              <a:ext cx="9201492" cy="9201492"/>
            </a:xfrm>
            <a:custGeom>
              <a:avLst/>
              <a:gdLst/>
              <a:ahLst/>
              <a:cxnLst/>
              <a:rect l="l" t="t" r="r" b="b"/>
              <a:pathLst>
                <a:path w="9201492" h="9201492">
                  <a:moveTo>
                    <a:pt x="0" y="0"/>
                  </a:moveTo>
                  <a:lnTo>
                    <a:pt x="9201492" y="0"/>
                  </a:lnTo>
                  <a:lnTo>
                    <a:pt x="9201492" y="9201492"/>
                  </a:lnTo>
                  <a:lnTo>
                    <a:pt x="0" y="920149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2" name="Freeform 12"/>
            <p:cNvSpPr/>
            <p:nvPr/>
          </p:nvSpPr>
          <p:spPr>
            <a:xfrm>
              <a:off x="709126" y="680616"/>
              <a:ext cx="7783241" cy="7840261"/>
            </a:xfrm>
            <a:custGeom>
              <a:avLst/>
              <a:gdLst/>
              <a:ahLst/>
              <a:cxnLst/>
              <a:rect l="l" t="t" r="r" b="b"/>
              <a:pathLst>
                <a:path w="7783241" h="7840261">
                  <a:moveTo>
                    <a:pt x="0" y="0"/>
                  </a:moveTo>
                  <a:lnTo>
                    <a:pt x="7783240" y="0"/>
                  </a:lnTo>
                  <a:lnTo>
                    <a:pt x="7783240" y="7840260"/>
                  </a:lnTo>
                  <a:lnTo>
                    <a:pt x="0" y="78402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3" name="Group 13"/>
            <p:cNvGrpSpPr/>
            <p:nvPr/>
          </p:nvGrpSpPr>
          <p:grpSpPr>
            <a:xfrm>
              <a:off x="2138247" y="1478462"/>
              <a:ext cx="4924998" cy="6244569"/>
              <a:chOff x="0" y="0"/>
              <a:chExt cx="831998" cy="1054919"/>
            </a:xfrm>
          </p:grpSpPr>
          <p:sp>
            <p:nvSpPr>
              <p:cNvPr id="14" name="Freeform 14"/>
              <p:cNvSpPr/>
              <p:nvPr/>
            </p:nvSpPr>
            <p:spPr>
              <a:xfrm>
                <a:off x="0" y="0"/>
                <a:ext cx="831998" cy="1054919"/>
              </a:xfrm>
              <a:custGeom>
                <a:avLst/>
                <a:gdLst/>
                <a:ahLst/>
                <a:cxnLst/>
                <a:rect l="l" t="t" r="r" b="b"/>
                <a:pathLst>
                  <a:path w="831998" h="1054919">
                    <a:moveTo>
                      <a:pt x="0" y="0"/>
                    </a:moveTo>
                    <a:lnTo>
                      <a:pt x="831998" y="0"/>
                    </a:lnTo>
                    <a:lnTo>
                      <a:pt x="831998" y="1054919"/>
                    </a:lnTo>
                    <a:lnTo>
                      <a:pt x="0" y="1054919"/>
                    </a:lnTo>
                    <a:close/>
                  </a:path>
                </a:pathLst>
              </a:custGeom>
              <a:solidFill>
                <a:srgbClr val="9DB7BE"/>
              </a:solidFill>
            </p:spPr>
          </p:sp>
          <p:sp>
            <p:nvSpPr>
              <p:cNvPr id="15" name="TextBox 15"/>
              <p:cNvSpPr txBox="1"/>
              <p:nvPr/>
            </p:nvSpPr>
            <p:spPr>
              <a:xfrm>
                <a:off x="0" y="-19050"/>
                <a:ext cx="831998" cy="1073969"/>
              </a:xfrm>
              <a:prstGeom prst="rect">
                <a:avLst/>
              </a:prstGeom>
            </p:spPr>
            <p:txBody>
              <a:bodyPr lIns="67913" tIns="67913" rIns="67913" bIns="67913" rtlCol="0" anchor="ctr"/>
              <a:lstStyle/>
              <a:p>
                <a:pPr algn="ctr">
                  <a:lnSpc>
                    <a:spcPts val="2060"/>
                  </a:lnSpc>
                </a:pPr>
                <a:endParaRPr/>
              </a:p>
            </p:txBody>
          </p:sp>
        </p:grpSp>
      </p:grpSp>
      <p:grpSp>
        <p:nvGrpSpPr>
          <p:cNvPr id="16" name="Group 16"/>
          <p:cNvGrpSpPr/>
          <p:nvPr/>
        </p:nvGrpSpPr>
        <p:grpSpPr>
          <a:xfrm>
            <a:off x="9697299" y="4756303"/>
            <a:ext cx="7315200" cy="2214511"/>
            <a:chOff x="0" y="0"/>
            <a:chExt cx="9753600" cy="2952681"/>
          </a:xfrm>
        </p:grpSpPr>
        <p:sp>
          <p:nvSpPr>
            <p:cNvPr id="17" name="Freeform 17"/>
            <p:cNvSpPr/>
            <p:nvPr/>
          </p:nvSpPr>
          <p:spPr>
            <a:xfrm>
              <a:off x="0" y="984227"/>
              <a:ext cx="9753600" cy="1968454"/>
            </a:xfrm>
            <a:custGeom>
              <a:avLst/>
              <a:gdLst/>
              <a:ahLst/>
              <a:cxnLst/>
              <a:rect l="l" t="t" r="r" b="b"/>
              <a:pathLst>
                <a:path w="9753600" h="1968454">
                  <a:moveTo>
                    <a:pt x="0" y="0"/>
                  </a:moveTo>
                  <a:lnTo>
                    <a:pt x="9753600" y="0"/>
                  </a:lnTo>
                  <a:lnTo>
                    <a:pt x="9753600" y="1968454"/>
                  </a:lnTo>
                  <a:lnTo>
                    <a:pt x="0" y="19684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a:off x="0" y="0"/>
              <a:ext cx="9753600" cy="1968454"/>
            </a:xfrm>
            <a:custGeom>
              <a:avLst/>
              <a:gdLst/>
              <a:ahLst/>
              <a:cxnLst/>
              <a:rect l="l" t="t" r="r" b="b"/>
              <a:pathLst>
                <a:path w="9753600" h="1968454">
                  <a:moveTo>
                    <a:pt x="0" y="0"/>
                  </a:moveTo>
                  <a:lnTo>
                    <a:pt x="9753600" y="0"/>
                  </a:lnTo>
                  <a:lnTo>
                    <a:pt x="9753600" y="1968454"/>
                  </a:lnTo>
                  <a:lnTo>
                    <a:pt x="0" y="19684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0" y="495478"/>
              <a:ext cx="9753600" cy="1968454"/>
            </a:xfrm>
            <a:custGeom>
              <a:avLst/>
              <a:gdLst/>
              <a:ahLst/>
              <a:cxnLst/>
              <a:rect l="l" t="t" r="r" b="b"/>
              <a:pathLst>
                <a:path w="9753600" h="1968454">
                  <a:moveTo>
                    <a:pt x="0" y="0"/>
                  </a:moveTo>
                  <a:lnTo>
                    <a:pt x="9753600" y="0"/>
                  </a:lnTo>
                  <a:lnTo>
                    <a:pt x="9753600" y="1968453"/>
                  </a:lnTo>
                  <a:lnTo>
                    <a:pt x="0" y="1968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TextBox 20"/>
            <p:cNvSpPr txBox="1"/>
            <p:nvPr/>
          </p:nvSpPr>
          <p:spPr>
            <a:xfrm>
              <a:off x="0" y="588493"/>
              <a:ext cx="9753600" cy="2031576"/>
            </a:xfrm>
            <a:prstGeom prst="rect">
              <a:avLst/>
            </a:prstGeom>
          </p:spPr>
          <p:txBody>
            <a:bodyPr lIns="0" tIns="0" rIns="0" bIns="0" rtlCol="0" anchor="t">
              <a:spAutoFit/>
            </a:bodyPr>
            <a:lstStyle/>
            <a:p>
              <a:pPr algn="ctr">
                <a:lnSpc>
                  <a:spcPts val="12880"/>
                </a:lnSpc>
              </a:pPr>
              <a:r>
                <a:rPr lang="en-US" sz="9200">
                  <a:solidFill>
                    <a:srgbClr val="4C4331"/>
                  </a:solidFill>
                  <a:latin typeface="Pagkaki"/>
                  <a:ea typeface="Pagkaki"/>
                  <a:cs typeface="Pagkaki"/>
                  <a:sym typeface="Pagkaki"/>
                </a:rPr>
                <a:t>TIGER</a:t>
              </a:r>
            </a:p>
          </p:txBody>
        </p:sp>
      </p:grpSp>
      <p:sp>
        <p:nvSpPr>
          <p:cNvPr id="21" name="Freeform 21"/>
          <p:cNvSpPr/>
          <p:nvPr/>
        </p:nvSpPr>
        <p:spPr>
          <a:xfrm>
            <a:off x="3722077" y="3966407"/>
            <a:ext cx="3942727" cy="4114800"/>
          </a:xfrm>
          <a:custGeom>
            <a:avLst/>
            <a:gdLst/>
            <a:ahLst/>
            <a:cxnLst/>
            <a:rect l="l" t="t" r="r" b="b"/>
            <a:pathLst>
              <a:path w="3942727" h="4114800">
                <a:moveTo>
                  <a:pt x="0" y="0"/>
                </a:moveTo>
                <a:lnTo>
                  <a:pt x="3942727" y="0"/>
                </a:lnTo>
                <a:lnTo>
                  <a:pt x="3942727"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2" name="Freeform 22"/>
          <p:cNvSpPr/>
          <p:nvPr/>
        </p:nvSpPr>
        <p:spPr>
          <a:xfrm>
            <a:off x="14190586" y="2401288"/>
            <a:ext cx="2821912" cy="2355014"/>
          </a:xfrm>
          <a:custGeom>
            <a:avLst/>
            <a:gdLst/>
            <a:ahLst/>
            <a:cxnLst/>
            <a:rect l="l" t="t" r="r" b="b"/>
            <a:pathLst>
              <a:path w="2821912" h="2355014">
                <a:moveTo>
                  <a:pt x="0" y="0"/>
                </a:moveTo>
                <a:lnTo>
                  <a:pt x="2821913" y="0"/>
                </a:lnTo>
                <a:lnTo>
                  <a:pt x="2821913" y="2355015"/>
                </a:lnTo>
                <a:lnTo>
                  <a:pt x="0" y="235501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TextBox 23"/>
          <p:cNvSpPr txBox="1"/>
          <p:nvPr/>
        </p:nvSpPr>
        <p:spPr>
          <a:xfrm>
            <a:off x="2334423" y="1512792"/>
            <a:ext cx="14332391" cy="1060456"/>
          </a:xfrm>
          <a:prstGeom prst="rect">
            <a:avLst/>
          </a:prstGeom>
        </p:spPr>
        <p:txBody>
          <a:bodyPr lIns="0" tIns="0" rIns="0" bIns="0" rtlCol="0" anchor="t">
            <a:spAutoFit/>
          </a:bodyPr>
          <a:lstStyle/>
          <a:p>
            <a:pPr marL="0" lvl="0" indent="0" algn="ctr">
              <a:lnSpc>
                <a:spcPts val="8000"/>
              </a:lnSpc>
            </a:pPr>
            <a:r>
              <a:rPr lang="en-US" sz="8000">
                <a:solidFill>
                  <a:srgbClr val="4C4331"/>
                </a:solidFill>
                <a:latin typeface="Pagkaki"/>
                <a:ea typeface="Pagkaki"/>
                <a:cs typeface="Pagkaki"/>
                <a:sym typeface="Pagkaki"/>
              </a:rPr>
              <a:t>LÍTEN TO THIS SOUND AND GUESS...</a:t>
            </a:r>
          </a:p>
        </p:txBody>
      </p:sp>
    </p:spTree>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3618833" y="3491593"/>
            <a:ext cx="11050333" cy="2978566"/>
            <a:chOff x="0" y="0"/>
            <a:chExt cx="14733778" cy="3971422"/>
          </a:xfrm>
        </p:grpSpPr>
        <p:sp>
          <p:nvSpPr>
            <p:cNvPr id="8" name="Freeform 8"/>
            <p:cNvSpPr/>
            <p:nvPr/>
          </p:nvSpPr>
          <p:spPr>
            <a:xfrm>
              <a:off x="0" y="0"/>
              <a:ext cx="3971422" cy="3971422"/>
            </a:xfrm>
            <a:custGeom>
              <a:avLst/>
              <a:gdLst/>
              <a:ahLst/>
              <a:cxnLst/>
              <a:rect l="l" t="t" r="r" b="b"/>
              <a:pathLst>
                <a:path w="3971422" h="3971422">
                  <a:moveTo>
                    <a:pt x="0" y="0"/>
                  </a:moveTo>
                  <a:lnTo>
                    <a:pt x="3971422" y="0"/>
                  </a:lnTo>
                  <a:lnTo>
                    <a:pt x="3971422"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3620890" y="0"/>
              <a:ext cx="3971422" cy="3971422"/>
            </a:xfrm>
            <a:custGeom>
              <a:avLst/>
              <a:gdLst/>
              <a:ahLst/>
              <a:cxnLst/>
              <a:rect l="l" t="t" r="r" b="b"/>
              <a:pathLst>
                <a:path w="3971422" h="3971422">
                  <a:moveTo>
                    <a:pt x="0" y="0"/>
                  </a:moveTo>
                  <a:lnTo>
                    <a:pt x="3971421" y="0"/>
                  </a:lnTo>
                  <a:lnTo>
                    <a:pt x="3971421"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7154461" y="0"/>
              <a:ext cx="3971422" cy="3971422"/>
            </a:xfrm>
            <a:custGeom>
              <a:avLst/>
              <a:gdLst/>
              <a:ahLst/>
              <a:cxnLst/>
              <a:rect l="l" t="t" r="r" b="b"/>
              <a:pathLst>
                <a:path w="3971422" h="3971422">
                  <a:moveTo>
                    <a:pt x="0" y="0"/>
                  </a:moveTo>
                  <a:lnTo>
                    <a:pt x="3971422" y="0"/>
                  </a:lnTo>
                  <a:lnTo>
                    <a:pt x="3971422"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0762356" y="0"/>
              <a:ext cx="3971422" cy="3971422"/>
            </a:xfrm>
            <a:custGeom>
              <a:avLst/>
              <a:gdLst/>
              <a:ahLst/>
              <a:cxnLst/>
              <a:rect l="l" t="t" r="r" b="b"/>
              <a:pathLst>
                <a:path w="3971422" h="3971422">
                  <a:moveTo>
                    <a:pt x="0" y="0"/>
                  </a:moveTo>
                  <a:lnTo>
                    <a:pt x="3971422" y="0"/>
                  </a:lnTo>
                  <a:lnTo>
                    <a:pt x="3971422"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Freeform 12"/>
          <p:cNvSpPr/>
          <p:nvPr/>
        </p:nvSpPr>
        <p:spPr>
          <a:xfrm rot="-3735088">
            <a:off x="-2799267" y="5909449"/>
            <a:ext cx="5327517" cy="2431285"/>
          </a:xfrm>
          <a:custGeom>
            <a:avLst/>
            <a:gdLst/>
            <a:ahLst/>
            <a:cxnLst/>
            <a:rect l="l" t="t" r="r" b="b"/>
            <a:pathLst>
              <a:path w="5327517" h="2431285">
                <a:moveTo>
                  <a:pt x="0" y="0"/>
                </a:moveTo>
                <a:lnTo>
                  <a:pt x="5327517" y="0"/>
                </a:lnTo>
                <a:lnTo>
                  <a:pt x="5327517" y="2431285"/>
                </a:lnTo>
                <a:lnTo>
                  <a:pt x="0" y="2431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1806139">
            <a:off x="-1722512" y="6995044"/>
            <a:ext cx="7264343" cy="5335990"/>
          </a:xfrm>
          <a:custGeom>
            <a:avLst/>
            <a:gdLst/>
            <a:ahLst/>
            <a:cxnLst/>
            <a:rect l="l" t="t" r="r" b="b"/>
            <a:pathLst>
              <a:path w="7264343" h="5335990">
                <a:moveTo>
                  <a:pt x="0" y="0"/>
                </a:moveTo>
                <a:lnTo>
                  <a:pt x="7264343" y="0"/>
                </a:lnTo>
                <a:lnTo>
                  <a:pt x="7264343" y="5335989"/>
                </a:lnTo>
                <a:lnTo>
                  <a:pt x="0" y="5335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8608268">
            <a:off x="16361280" y="4955654"/>
            <a:ext cx="3297662" cy="4823708"/>
          </a:xfrm>
          <a:custGeom>
            <a:avLst/>
            <a:gdLst/>
            <a:ahLst/>
            <a:cxnLst/>
            <a:rect l="l" t="t" r="r" b="b"/>
            <a:pathLst>
              <a:path w="3297662" h="4823708">
                <a:moveTo>
                  <a:pt x="0" y="0"/>
                </a:moveTo>
                <a:lnTo>
                  <a:pt x="3297662" y="0"/>
                </a:lnTo>
                <a:lnTo>
                  <a:pt x="3297662" y="4823708"/>
                </a:lnTo>
                <a:lnTo>
                  <a:pt x="0" y="48237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3605200" y="9038784"/>
            <a:ext cx="3654100" cy="3142526"/>
          </a:xfrm>
          <a:custGeom>
            <a:avLst/>
            <a:gdLst/>
            <a:ahLst/>
            <a:cxnLst/>
            <a:rect l="l" t="t" r="r" b="b"/>
            <a:pathLst>
              <a:path w="3654100" h="3142526">
                <a:moveTo>
                  <a:pt x="0" y="0"/>
                </a:moveTo>
                <a:lnTo>
                  <a:pt x="3654100" y="0"/>
                </a:lnTo>
                <a:lnTo>
                  <a:pt x="3654100" y="3142525"/>
                </a:lnTo>
                <a:lnTo>
                  <a:pt x="0" y="31425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a:off x="16106116" y="7535279"/>
            <a:ext cx="2927978" cy="3947029"/>
          </a:xfrm>
          <a:custGeom>
            <a:avLst/>
            <a:gdLst/>
            <a:ahLst/>
            <a:cxnLst/>
            <a:rect l="l" t="t" r="r" b="b"/>
            <a:pathLst>
              <a:path w="2927978" h="3947029">
                <a:moveTo>
                  <a:pt x="0" y="0"/>
                </a:moveTo>
                <a:lnTo>
                  <a:pt x="2927977" y="0"/>
                </a:lnTo>
                <a:lnTo>
                  <a:pt x="2927977" y="3947029"/>
                </a:lnTo>
                <a:lnTo>
                  <a:pt x="0" y="39470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477508" y="7955320"/>
            <a:ext cx="1899016" cy="2166927"/>
          </a:xfrm>
          <a:custGeom>
            <a:avLst/>
            <a:gdLst/>
            <a:ahLst/>
            <a:cxnLst/>
            <a:rect l="l" t="t" r="r" b="b"/>
            <a:pathLst>
              <a:path w="1899016" h="2166927">
                <a:moveTo>
                  <a:pt x="0" y="0"/>
                </a:moveTo>
                <a:lnTo>
                  <a:pt x="1899016" y="0"/>
                </a:lnTo>
                <a:lnTo>
                  <a:pt x="1899016" y="2166927"/>
                </a:lnTo>
                <a:lnTo>
                  <a:pt x="0" y="21669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TextBox 18"/>
          <p:cNvSpPr txBox="1"/>
          <p:nvPr/>
        </p:nvSpPr>
        <p:spPr>
          <a:xfrm>
            <a:off x="3925591" y="4695666"/>
            <a:ext cx="10436817" cy="1577340"/>
          </a:xfrm>
          <a:prstGeom prst="rect">
            <a:avLst/>
          </a:prstGeom>
        </p:spPr>
        <p:txBody>
          <a:bodyPr lIns="0" tIns="0" rIns="0" bIns="0" rtlCol="0" anchor="t">
            <a:spAutoFit/>
          </a:bodyPr>
          <a:lstStyle/>
          <a:p>
            <a:pPr marL="0" lvl="0" indent="0" algn="ctr">
              <a:lnSpc>
                <a:spcPts val="11880"/>
              </a:lnSpc>
            </a:pPr>
            <a:r>
              <a:rPr lang="en-US" sz="12000" dirty="0">
                <a:solidFill>
                  <a:srgbClr val="4C4331"/>
                </a:solidFill>
                <a:latin typeface="Pagkaki"/>
                <a:ea typeface="Pagkaki"/>
                <a:cs typeface="Pagkaki"/>
                <a:sym typeface="Pagkaki"/>
              </a:rPr>
              <a:t>EXERCISE 4</a:t>
            </a:r>
          </a:p>
        </p:txBody>
      </p:sp>
      <p:sp>
        <p:nvSpPr>
          <p:cNvPr id="19" name="Freeform 19"/>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Freeform 20"/>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5400000">
            <a:off x="1026383" y="1892673"/>
            <a:ext cx="7262172" cy="6823189"/>
          </a:xfrm>
          <a:custGeom>
            <a:avLst/>
            <a:gdLst/>
            <a:ahLst/>
            <a:cxnLst/>
            <a:rect l="l" t="t" r="r" b="b"/>
            <a:pathLst>
              <a:path w="7262172" h="6823189">
                <a:moveTo>
                  <a:pt x="0" y="0"/>
                </a:moveTo>
                <a:lnTo>
                  <a:pt x="7262172" y="0"/>
                </a:lnTo>
                <a:lnTo>
                  <a:pt x="7262172" y="6823189"/>
                </a:lnTo>
                <a:lnTo>
                  <a:pt x="0" y="6823189"/>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grpSp>
        <p:nvGrpSpPr>
          <p:cNvPr id="8" name="Group 8"/>
          <p:cNvGrpSpPr/>
          <p:nvPr/>
        </p:nvGrpSpPr>
        <p:grpSpPr>
          <a:xfrm>
            <a:off x="1245874" y="142307"/>
            <a:ext cx="15747378" cy="1437717"/>
            <a:chOff x="0" y="0"/>
            <a:chExt cx="20996504" cy="1916956"/>
          </a:xfrm>
        </p:grpSpPr>
        <p:sp>
          <p:nvSpPr>
            <p:cNvPr id="9" name="Freeform 9"/>
            <p:cNvSpPr/>
            <p:nvPr/>
          </p:nvSpPr>
          <p:spPr>
            <a:xfrm rot="-5400000">
              <a:off x="9671332" y="-9671332"/>
              <a:ext cx="1653840" cy="20996504"/>
            </a:xfrm>
            <a:custGeom>
              <a:avLst/>
              <a:gdLst/>
              <a:ahLst/>
              <a:cxnLst/>
              <a:rect l="l" t="t" r="r" b="b"/>
              <a:pathLst>
                <a:path w="1653840" h="20996504">
                  <a:moveTo>
                    <a:pt x="0" y="0"/>
                  </a:moveTo>
                  <a:lnTo>
                    <a:pt x="1653840" y="0"/>
                  </a:lnTo>
                  <a:lnTo>
                    <a:pt x="1653840" y="20996504"/>
                  </a:lnTo>
                  <a:lnTo>
                    <a:pt x="0" y="20996504"/>
                  </a:lnTo>
                  <a:lnTo>
                    <a:pt x="0" y="0"/>
                  </a:lnTo>
                  <a:close/>
                </a:path>
              </a:pathLst>
            </a:custGeom>
            <a:blipFill>
              <a:blip r:embed="rId4">
                <a:extLst>
                  <a:ext uri="{96DAC541-7B7A-43D3-8B79-37D633B846F1}">
                    <asvg:svgBlip xmlns:asvg="http://schemas.microsoft.com/office/drawing/2016/SVG/main" r:embed="rId5"/>
                  </a:ext>
                </a:extLst>
              </a:blip>
              <a:stretch>
                <a:fillRect l="-691888"/>
              </a:stretch>
            </a:blipFill>
          </p:spPr>
        </p:sp>
        <p:sp>
          <p:nvSpPr>
            <p:cNvPr id="10" name="Freeform 10"/>
            <p:cNvSpPr/>
            <p:nvPr/>
          </p:nvSpPr>
          <p:spPr>
            <a:xfrm rot="-5400000" flipH="1">
              <a:off x="9671332" y="-9408216"/>
              <a:ext cx="1653840" cy="20996504"/>
            </a:xfrm>
            <a:custGeom>
              <a:avLst/>
              <a:gdLst/>
              <a:ahLst/>
              <a:cxnLst/>
              <a:rect l="l" t="t" r="r" b="b"/>
              <a:pathLst>
                <a:path w="1653840" h="20996504">
                  <a:moveTo>
                    <a:pt x="1653840" y="0"/>
                  </a:moveTo>
                  <a:lnTo>
                    <a:pt x="0" y="0"/>
                  </a:lnTo>
                  <a:lnTo>
                    <a:pt x="0" y="20996504"/>
                  </a:lnTo>
                  <a:lnTo>
                    <a:pt x="1653840" y="20996504"/>
                  </a:lnTo>
                  <a:lnTo>
                    <a:pt x="1653840" y="0"/>
                  </a:lnTo>
                  <a:close/>
                </a:path>
              </a:pathLst>
            </a:custGeom>
            <a:blipFill>
              <a:blip r:embed="rId4">
                <a:extLst>
                  <a:ext uri="{96DAC541-7B7A-43D3-8B79-37D633B846F1}">
                    <asvg:svgBlip xmlns:asvg="http://schemas.microsoft.com/office/drawing/2016/SVG/main" r:embed="rId5"/>
                  </a:ext>
                </a:extLst>
              </a:blip>
              <a:stretch>
                <a:fillRect l="-691888"/>
              </a:stretch>
            </a:blipFill>
          </p:spPr>
        </p:sp>
      </p:grpSp>
      <p:sp>
        <p:nvSpPr>
          <p:cNvPr id="11" name="Freeform 11"/>
          <p:cNvSpPr/>
          <p:nvPr/>
        </p:nvSpPr>
        <p:spPr>
          <a:xfrm rot="5400000">
            <a:off x="6840260" y="1909410"/>
            <a:ext cx="7262172" cy="6823189"/>
          </a:xfrm>
          <a:custGeom>
            <a:avLst/>
            <a:gdLst/>
            <a:ahLst/>
            <a:cxnLst/>
            <a:rect l="l" t="t" r="r" b="b"/>
            <a:pathLst>
              <a:path w="7262172" h="6823189">
                <a:moveTo>
                  <a:pt x="0" y="0"/>
                </a:moveTo>
                <a:lnTo>
                  <a:pt x="7262172" y="0"/>
                </a:lnTo>
                <a:lnTo>
                  <a:pt x="7262172" y="6823189"/>
                </a:lnTo>
                <a:lnTo>
                  <a:pt x="0" y="6823189"/>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sp>
        <p:nvSpPr>
          <p:cNvPr id="12" name="Freeform 12"/>
          <p:cNvSpPr/>
          <p:nvPr/>
        </p:nvSpPr>
        <p:spPr>
          <a:xfrm rot="-5400000">
            <a:off x="10251355" y="1893169"/>
            <a:ext cx="7278916" cy="6838921"/>
          </a:xfrm>
          <a:custGeom>
            <a:avLst/>
            <a:gdLst/>
            <a:ahLst/>
            <a:cxnLst/>
            <a:rect l="l" t="t" r="r" b="b"/>
            <a:pathLst>
              <a:path w="7278916" h="6838921">
                <a:moveTo>
                  <a:pt x="0" y="0"/>
                </a:moveTo>
                <a:lnTo>
                  <a:pt x="7278916" y="0"/>
                </a:lnTo>
                <a:lnTo>
                  <a:pt x="7278916" y="6838921"/>
                </a:lnTo>
                <a:lnTo>
                  <a:pt x="0" y="6838921"/>
                </a:lnTo>
                <a:lnTo>
                  <a:pt x="0" y="0"/>
                </a:lnTo>
                <a:close/>
              </a:path>
            </a:pathLst>
          </a:custGeom>
          <a:blipFill>
            <a:blip r:embed="rId4">
              <a:extLst>
                <a:ext uri="{96DAC541-7B7A-43D3-8B79-37D633B846F1}">
                  <asvg:svgBlip xmlns:asvg="http://schemas.microsoft.com/office/drawing/2016/SVG/main" r:embed="rId5"/>
                </a:ext>
              </a:extLst>
            </a:blip>
            <a:stretch>
              <a:fillRect t="-70635"/>
            </a:stretch>
          </a:blipFill>
        </p:spPr>
      </p:sp>
      <p:sp>
        <p:nvSpPr>
          <p:cNvPr id="13" name="Freeform 13"/>
          <p:cNvSpPr/>
          <p:nvPr/>
        </p:nvSpPr>
        <p:spPr>
          <a:xfrm rot="761271">
            <a:off x="13601700" y="297908"/>
            <a:ext cx="7315200" cy="1529097"/>
          </a:xfrm>
          <a:custGeom>
            <a:avLst/>
            <a:gdLst/>
            <a:ahLst/>
            <a:cxnLst/>
            <a:rect l="l" t="t" r="r" b="b"/>
            <a:pathLst>
              <a:path w="7315200" h="1529097">
                <a:moveTo>
                  <a:pt x="0" y="0"/>
                </a:moveTo>
                <a:lnTo>
                  <a:pt x="7315200" y="0"/>
                </a:lnTo>
                <a:lnTo>
                  <a:pt x="7315200" y="1529096"/>
                </a:lnTo>
                <a:lnTo>
                  <a:pt x="0" y="1529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0" y="7617174"/>
            <a:ext cx="3367899" cy="2669826"/>
          </a:xfrm>
          <a:custGeom>
            <a:avLst/>
            <a:gdLst/>
            <a:ahLst/>
            <a:cxnLst/>
            <a:rect l="l" t="t" r="r" b="b"/>
            <a:pathLst>
              <a:path w="3367899" h="2669826">
                <a:moveTo>
                  <a:pt x="0" y="0"/>
                </a:moveTo>
                <a:lnTo>
                  <a:pt x="3367899" y="0"/>
                </a:lnTo>
                <a:lnTo>
                  <a:pt x="3367899" y="2669826"/>
                </a:lnTo>
                <a:lnTo>
                  <a:pt x="0" y="26698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1450764" y="142307"/>
            <a:ext cx="3134713" cy="1379274"/>
          </a:xfrm>
          <a:custGeom>
            <a:avLst/>
            <a:gdLst/>
            <a:ahLst/>
            <a:cxnLst/>
            <a:rect l="l" t="t" r="r" b="b"/>
            <a:pathLst>
              <a:path w="3134713" h="1379274">
                <a:moveTo>
                  <a:pt x="0" y="0"/>
                </a:moveTo>
                <a:lnTo>
                  <a:pt x="3134714" y="0"/>
                </a:lnTo>
                <a:lnTo>
                  <a:pt x="3134714" y="1379274"/>
                </a:lnTo>
                <a:lnTo>
                  <a:pt x="0" y="1379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1357462" y="7535416"/>
            <a:ext cx="1153932" cy="1148059"/>
          </a:xfrm>
          <a:custGeom>
            <a:avLst/>
            <a:gdLst/>
            <a:ahLst/>
            <a:cxnLst/>
            <a:rect l="l" t="t" r="r" b="b"/>
            <a:pathLst>
              <a:path w="1153932" h="1148059">
                <a:moveTo>
                  <a:pt x="0" y="0"/>
                </a:moveTo>
                <a:lnTo>
                  <a:pt x="1153932" y="0"/>
                </a:lnTo>
                <a:lnTo>
                  <a:pt x="1153932" y="1148060"/>
                </a:lnTo>
                <a:lnTo>
                  <a:pt x="0" y="1148060"/>
                </a:lnTo>
                <a:lnTo>
                  <a:pt x="0" y="0"/>
                </a:lnTo>
                <a:close/>
              </a:path>
            </a:pathLst>
          </a:custGeom>
          <a:blipFill>
            <a:blip r:embed="rId12"/>
            <a:stretch>
              <a:fillRect/>
            </a:stretch>
          </a:blipFill>
        </p:spPr>
      </p:sp>
      <p:sp>
        <p:nvSpPr>
          <p:cNvPr id="17" name="TextBox 17"/>
          <p:cNvSpPr txBox="1"/>
          <p:nvPr/>
        </p:nvSpPr>
        <p:spPr>
          <a:xfrm>
            <a:off x="2524886" y="420832"/>
            <a:ext cx="12078877" cy="1100749"/>
          </a:xfrm>
          <a:prstGeom prst="rect">
            <a:avLst/>
          </a:prstGeom>
        </p:spPr>
        <p:txBody>
          <a:bodyPr lIns="0" tIns="0" rIns="0" bIns="0" rtlCol="0" anchor="t">
            <a:spAutoFit/>
          </a:bodyPr>
          <a:lstStyle/>
          <a:p>
            <a:pPr marL="0" lvl="0" indent="0" algn="ctr">
              <a:lnSpc>
                <a:spcPts val="4399"/>
              </a:lnSpc>
            </a:pPr>
            <a:r>
              <a:rPr lang="en-US" sz="3384">
                <a:solidFill>
                  <a:srgbClr val="4C4331"/>
                </a:solidFill>
                <a:latin typeface="Balsamiq Sans"/>
                <a:ea typeface="Balsamiq Sans"/>
                <a:cs typeface="Balsamiq Sans"/>
                <a:sym typeface="Balsamiq Sans"/>
              </a:rPr>
              <a:t>Exercise 4: Complete the following the sentences using the informationfrom 1</a:t>
            </a:r>
          </a:p>
        </p:txBody>
      </p:sp>
      <p:sp>
        <p:nvSpPr>
          <p:cNvPr id="18" name="TextBox 18"/>
          <p:cNvSpPr txBox="1"/>
          <p:nvPr/>
        </p:nvSpPr>
        <p:spPr>
          <a:xfrm>
            <a:off x="2091163" y="2030885"/>
            <a:ext cx="14056800" cy="807913"/>
          </a:xfrm>
          <a:prstGeom prst="rect">
            <a:avLst/>
          </a:prstGeom>
        </p:spPr>
        <p:txBody>
          <a:bodyPr wrap="square" lIns="0" tIns="0" rIns="0" bIns="0" rtlCol="0" anchor="t">
            <a:spAutoFit/>
          </a:bodyPr>
          <a:lstStyle/>
          <a:p>
            <a:pPr marL="1053677" lvl="1" indent="-526838" algn="l">
              <a:lnSpc>
                <a:spcPts val="6344"/>
              </a:lnSpc>
              <a:buAutoNum type="arabicPeriod"/>
            </a:pPr>
            <a:r>
              <a:rPr lang="en-US" sz="4000" b="1" dirty="0">
                <a:solidFill>
                  <a:srgbClr val="281302"/>
                </a:solidFill>
                <a:latin typeface="Balsamiq Sans" panose="020B0604020202020204" charset="-93"/>
                <a:ea typeface="Balsamiq Sans"/>
                <a:cs typeface="Balsamiq Sans"/>
                <a:sym typeface="Balsamiq Sans"/>
              </a:rPr>
              <a:t>______, don’t hesitate to ask.</a:t>
            </a:r>
          </a:p>
        </p:txBody>
      </p:sp>
      <p:sp>
        <p:nvSpPr>
          <p:cNvPr id="19" name="TextBox 19"/>
          <p:cNvSpPr txBox="1"/>
          <p:nvPr/>
        </p:nvSpPr>
        <p:spPr>
          <a:xfrm>
            <a:off x="2595683" y="3747532"/>
            <a:ext cx="16325565" cy="641201"/>
          </a:xfrm>
          <a:prstGeom prst="rect">
            <a:avLst/>
          </a:prstGeom>
        </p:spPr>
        <p:txBody>
          <a:bodyPr lIns="0" tIns="0" rIns="0" bIns="0" rtlCol="0" anchor="t">
            <a:spAutoFit/>
          </a:bodyPr>
          <a:lstStyle/>
          <a:p>
            <a:pPr algn="l">
              <a:lnSpc>
                <a:spcPts val="5024"/>
              </a:lnSpc>
            </a:pPr>
            <a:r>
              <a:rPr lang="en-US" sz="4000" b="1" dirty="0">
                <a:solidFill>
                  <a:srgbClr val="281302"/>
                </a:solidFill>
                <a:latin typeface="Balsamiq Sans" panose="020B0604020202020204" charset="-93"/>
                <a:ea typeface="Balsamiq Sans"/>
                <a:cs typeface="Balsamiq Sans"/>
                <a:sym typeface="Balsamiq Sans"/>
              </a:rPr>
              <a:t>2. Aps are as good at using tools ______ .</a:t>
            </a:r>
          </a:p>
        </p:txBody>
      </p:sp>
      <p:sp>
        <p:nvSpPr>
          <p:cNvPr id="20" name="TextBox 20"/>
          <p:cNvSpPr txBox="1"/>
          <p:nvPr/>
        </p:nvSpPr>
        <p:spPr>
          <a:xfrm>
            <a:off x="2595683" y="5457227"/>
            <a:ext cx="10045398" cy="666849"/>
          </a:xfrm>
          <a:prstGeom prst="rect">
            <a:avLst/>
          </a:prstGeom>
        </p:spPr>
        <p:txBody>
          <a:bodyPr lIns="0" tIns="0" rIns="0" bIns="0" rtlCol="0" anchor="t">
            <a:spAutoFit/>
          </a:bodyPr>
          <a:lstStyle/>
          <a:p>
            <a:pPr algn="l">
              <a:lnSpc>
                <a:spcPts val="5174"/>
              </a:lnSpc>
            </a:pPr>
            <a:r>
              <a:rPr lang="en-US" sz="4000" b="1" dirty="0">
                <a:solidFill>
                  <a:srgbClr val="281302"/>
                </a:solidFill>
                <a:latin typeface="Balsamiq Sans" panose="020B0604020202020204" charset="-93"/>
                <a:ea typeface="Balsamiq Sans"/>
                <a:cs typeface="Balsamiq Sans"/>
                <a:sym typeface="Balsamiq Sans"/>
              </a:rPr>
              <a:t>3. We can help Gibbons ______.</a:t>
            </a:r>
          </a:p>
        </p:txBody>
      </p:sp>
      <p:sp>
        <p:nvSpPr>
          <p:cNvPr id="21" name="TextBox 21"/>
          <p:cNvSpPr txBox="1"/>
          <p:nvPr/>
        </p:nvSpPr>
        <p:spPr>
          <a:xfrm>
            <a:off x="2611443" y="7066743"/>
            <a:ext cx="12441230" cy="666849"/>
          </a:xfrm>
          <a:prstGeom prst="rect">
            <a:avLst/>
          </a:prstGeom>
        </p:spPr>
        <p:txBody>
          <a:bodyPr lIns="0" tIns="0" rIns="0" bIns="0" rtlCol="0" anchor="t">
            <a:spAutoFit/>
          </a:bodyPr>
          <a:lstStyle/>
          <a:p>
            <a:pPr algn="l">
              <a:lnSpc>
                <a:spcPts val="5174"/>
              </a:lnSpc>
            </a:pPr>
            <a:r>
              <a:rPr lang="en-US" sz="4000" b="1" dirty="0">
                <a:solidFill>
                  <a:srgbClr val="281302"/>
                </a:solidFill>
                <a:latin typeface="Balsamiq Sans" panose="020B0604020202020204" charset="-93"/>
                <a:ea typeface="Balsamiq Sans"/>
                <a:cs typeface="Balsamiq Sans"/>
                <a:sym typeface="Balsamiq Sans"/>
              </a:rPr>
              <a:t>4. ______ unless they’re fed the right type of food.</a:t>
            </a:r>
          </a:p>
        </p:txBody>
      </p:sp>
      <p:sp>
        <p:nvSpPr>
          <p:cNvPr id="22" name="Rectangle 21"/>
          <p:cNvSpPr/>
          <p:nvPr/>
        </p:nvSpPr>
        <p:spPr>
          <a:xfrm>
            <a:off x="2524886" y="2661064"/>
            <a:ext cx="12220012" cy="821379"/>
          </a:xfrm>
          <a:prstGeom prst="rect">
            <a:avLst/>
          </a:prstGeom>
        </p:spPr>
        <p:txBody>
          <a:bodyPr wrap="none">
            <a:spAutoFit/>
          </a:bodyPr>
          <a:lstStyle/>
          <a:p>
            <a:pPr>
              <a:lnSpc>
                <a:spcPts val="6344"/>
              </a:lnSpc>
            </a:pPr>
            <a:r>
              <a:rPr lang="en-US" sz="3200" b="1" dirty="0">
                <a:solidFill>
                  <a:srgbClr val="0E7658"/>
                </a:solidFill>
                <a:latin typeface="Balsamiq Sans"/>
                <a:ea typeface="Balsamiq Sans"/>
                <a:cs typeface="Balsamiq Sans"/>
                <a:sym typeface="Balsamiq Sans"/>
              </a:rPr>
              <a:t>=&gt; If you have any questions during the tour, don’t hesitate to ask.</a:t>
            </a:r>
          </a:p>
        </p:txBody>
      </p:sp>
      <p:sp>
        <p:nvSpPr>
          <p:cNvPr id="23" name="Rectangle 22"/>
          <p:cNvSpPr/>
          <p:nvPr/>
        </p:nvSpPr>
        <p:spPr>
          <a:xfrm>
            <a:off x="2595683" y="4331896"/>
            <a:ext cx="13524856" cy="900246"/>
          </a:xfrm>
          <a:prstGeom prst="rect">
            <a:avLst/>
          </a:prstGeom>
        </p:spPr>
        <p:txBody>
          <a:bodyPr wrap="none">
            <a:spAutoFit/>
          </a:bodyPr>
          <a:lstStyle/>
          <a:p>
            <a:pPr>
              <a:lnSpc>
                <a:spcPts val="6344"/>
              </a:lnSpc>
            </a:pPr>
            <a:r>
              <a:rPr lang="en-US" sz="3200" b="1" dirty="0">
                <a:solidFill>
                  <a:srgbClr val="0E7658"/>
                </a:solidFill>
                <a:latin typeface="Balsamiq Sans"/>
                <a:ea typeface="Balsamiq Sans"/>
                <a:cs typeface="Balsamiq Sans"/>
                <a:sym typeface="Balsamiq Sans"/>
              </a:rPr>
              <a:t>=&gt; Apes are as good at using tools as they’re at learning sign language.</a:t>
            </a:r>
          </a:p>
        </p:txBody>
      </p:sp>
      <p:sp>
        <p:nvSpPr>
          <p:cNvPr id="24" name="Rectangle 23"/>
          <p:cNvSpPr/>
          <p:nvPr/>
        </p:nvSpPr>
        <p:spPr>
          <a:xfrm>
            <a:off x="2595683" y="5955318"/>
            <a:ext cx="10681129" cy="900246"/>
          </a:xfrm>
          <a:prstGeom prst="rect">
            <a:avLst/>
          </a:prstGeom>
        </p:spPr>
        <p:txBody>
          <a:bodyPr wrap="none">
            <a:spAutoFit/>
          </a:bodyPr>
          <a:lstStyle/>
          <a:p>
            <a:pPr>
              <a:lnSpc>
                <a:spcPts val="6344"/>
              </a:lnSpc>
            </a:pPr>
            <a:r>
              <a:rPr lang="en-US" sz="3200" b="1" dirty="0">
                <a:solidFill>
                  <a:srgbClr val="0E7658"/>
                </a:solidFill>
                <a:latin typeface="Balsamiq Sans"/>
                <a:ea typeface="Balsamiq Sans"/>
                <a:cs typeface="Balsamiq Sans"/>
                <a:sym typeface="Balsamiq Sans"/>
              </a:rPr>
              <a:t>=&gt; We can help gibbons if we stop keeping them as pets.</a:t>
            </a:r>
          </a:p>
        </p:txBody>
      </p:sp>
      <p:sp>
        <p:nvSpPr>
          <p:cNvPr id="25" name="Rectangle 24"/>
          <p:cNvSpPr/>
          <p:nvPr/>
        </p:nvSpPr>
        <p:spPr>
          <a:xfrm>
            <a:off x="2614487" y="7513609"/>
            <a:ext cx="14033009" cy="900246"/>
          </a:xfrm>
          <a:prstGeom prst="rect">
            <a:avLst/>
          </a:prstGeom>
        </p:spPr>
        <p:txBody>
          <a:bodyPr wrap="none">
            <a:spAutoFit/>
          </a:bodyPr>
          <a:lstStyle/>
          <a:p>
            <a:pPr>
              <a:lnSpc>
                <a:spcPts val="6344"/>
              </a:lnSpc>
            </a:pPr>
            <a:r>
              <a:rPr lang="en-US" sz="3200" b="1" dirty="0">
                <a:solidFill>
                  <a:srgbClr val="0E7658"/>
                </a:solidFill>
                <a:latin typeface="Balsamiq Sans"/>
                <a:ea typeface="Balsamiq Sans"/>
                <a:cs typeface="Balsamiq Sans"/>
                <a:sym typeface="Balsamiq Sans"/>
              </a:rPr>
              <a:t>=&gt; Gibbons can become ill or weak unless they’re fed the right type of food.</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3618833" y="3491593"/>
            <a:ext cx="11050333" cy="2978566"/>
            <a:chOff x="0" y="0"/>
            <a:chExt cx="14733778" cy="3971422"/>
          </a:xfrm>
        </p:grpSpPr>
        <p:sp>
          <p:nvSpPr>
            <p:cNvPr id="8" name="Freeform 8"/>
            <p:cNvSpPr/>
            <p:nvPr/>
          </p:nvSpPr>
          <p:spPr>
            <a:xfrm>
              <a:off x="0" y="0"/>
              <a:ext cx="3971422" cy="3971422"/>
            </a:xfrm>
            <a:custGeom>
              <a:avLst/>
              <a:gdLst/>
              <a:ahLst/>
              <a:cxnLst/>
              <a:rect l="l" t="t" r="r" b="b"/>
              <a:pathLst>
                <a:path w="3971422" h="3971422">
                  <a:moveTo>
                    <a:pt x="0" y="0"/>
                  </a:moveTo>
                  <a:lnTo>
                    <a:pt x="3971422" y="0"/>
                  </a:lnTo>
                  <a:lnTo>
                    <a:pt x="3971422"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3620890" y="0"/>
              <a:ext cx="3971422" cy="3971422"/>
            </a:xfrm>
            <a:custGeom>
              <a:avLst/>
              <a:gdLst/>
              <a:ahLst/>
              <a:cxnLst/>
              <a:rect l="l" t="t" r="r" b="b"/>
              <a:pathLst>
                <a:path w="3971422" h="3971422">
                  <a:moveTo>
                    <a:pt x="0" y="0"/>
                  </a:moveTo>
                  <a:lnTo>
                    <a:pt x="3971421" y="0"/>
                  </a:lnTo>
                  <a:lnTo>
                    <a:pt x="3971421"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7154461" y="0"/>
              <a:ext cx="3971422" cy="3971422"/>
            </a:xfrm>
            <a:custGeom>
              <a:avLst/>
              <a:gdLst/>
              <a:ahLst/>
              <a:cxnLst/>
              <a:rect l="l" t="t" r="r" b="b"/>
              <a:pathLst>
                <a:path w="3971422" h="3971422">
                  <a:moveTo>
                    <a:pt x="0" y="0"/>
                  </a:moveTo>
                  <a:lnTo>
                    <a:pt x="3971422" y="0"/>
                  </a:lnTo>
                  <a:lnTo>
                    <a:pt x="3971422"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0762356" y="0"/>
              <a:ext cx="3971422" cy="3971422"/>
            </a:xfrm>
            <a:custGeom>
              <a:avLst/>
              <a:gdLst/>
              <a:ahLst/>
              <a:cxnLst/>
              <a:rect l="l" t="t" r="r" b="b"/>
              <a:pathLst>
                <a:path w="3971422" h="3971422">
                  <a:moveTo>
                    <a:pt x="0" y="0"/>
                  </a:moveTo>
                  <a:lnTo>
                    <a:pt x="3971422" y="0"/>
                  </a:lnTo>
                  <a:lnTo>
                    <a:pt x="3971422" y="3971422"/>
                  </a:lnTo>
                  <a:lnTo>
                    <a:pt x="0" y="397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2" name="Freeform 12"/>
          <p:cNvSpPr/>
          <p:nvPr/>
        </p:nvSpPr>
        <p:spPr>
          <a:xfrm rot="-3735088">
            <a:off x="-2799267" y="5909449"/>
            <a:ext cx="5327517" cy="2431285"/>
          </a:xfrm>
          <a:custGeom>
            <a:avLst/>
            <a:gdLst/>
            <a:ahLst/>
            <a:cxnLst/>
            <a:rect l="l" t="t" r="r" b="b"/>
            <a:pathLst>
              <a:path w="5327517" h="2431285">
                <a:moveTo>
                  <a:pt x="0" y="0"/>
                </a:moveTo>
                <a:lnTo>
                  <a:pt x="5327517" y="0"/>
                </a:lnTo>
                <a:lnTo>
                  <a:pt x="5327517" y="2431285"/>
                </a:lnTo>
                <a:lnTo>
                  <a:pt x="0" y="2431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1806139">
            <a:off x="-1722512" y="6995044"/>
            <a:ext cx="7264343" cy="5335990"/>
          </a:xfrm>
          <a:custGeom>
            <a:avLst/>
            <a:gdLst/>
            <a:ahLst/>
            <a:cxnLst/>
            <a:rect l="l" t="t" r="r" b="b"/>
            <a:pathLst>
              <a:path w="7264343" h="5335990">
                <a:moveTo>
                  <a:pt x="0" y="0"/>
                </a:moveTo>
                <a:lnTo>
                  <a:pt x="7264343" y="0"/>
                </a:lnTo>
                <a:lnTo>
                  <a:pt x="7264343" y="5335989"/>
                </a:lnTo>
                <a:lnTo>
                  <a:pt x="0" y="53359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8608268">
            <a:off x="16361280" y="4955654"/>
            <a:ext cx="3297662" cy="4823708"/>
          </a:xfrm>
          <a:custGeom>
            <a:avLst/>
            <a:gdLst/>
            <a:ahLst/>
            <a:cxnLst/>
            <a:rect l="l" t="t" r="r" b="b"/>
            <a:pathLst>
              <a:path w="3297662" h="4823708">
                <a:moveTo>
                  <a:pt x="0" y="0"/>
                </a:moveTo>
                <a:lnTo>
                  <a:pt x="3297662" y="0"/>
                </a:lnTo>
                <a:lnTo>
                  <a:pt x="3297662" y="4823708"/>
                </a:lnTo>
                <a:lnTo>
                  <a:pt x="0" y="48237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13605200" y="9038784"/>
            <a:ext cx="3654100" cy="3142526"/>
          </a:xfrm>
          <a:custGeom>
            <a:avLst/>
            <a:gdLst/>
            <a:ahLst/>
            <a:cxnLst/>
            <a:rect l="l" t="t" r="r" b="b"/>
            <a:pathLst>
              <a:path w="3654100" h="3142526">
                <a:moveTo>
                  <a:pt x="0" y="0"/>
                </a:moveTo>
                <a:lnTo>
                  <a:pt x="3654100" y="0"/>
                </a:lnTo>
                <a:lnTo>
                  <a:pt x="3654100" y="3142525"/>
                </a:lnTo>
                <a:lnTo>
                  <a:pt x="0" y="31425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a:off x="16106116" y="7535279"/>
            <a:ext cx="2927978" cy="3947029"/>
          </a:xfrm>
          <a:custGeom>
            <a:avLst/>
            <a:gdLst/>
            <a:ahLst/>
            <a:cxnLst/>
            <a:rect l="l" t="t" r="r" b="b"/>
            <a:pathLst>
              <a:path w="2927978" h="3947029">
                <a:moveTo>
                  <a:pt x="0" y="0"/>
                </a:moveTo>
                <a:lnTo>
                  <a:pt x="2927977" y="0"/>
                </a:lnTo>
                <a:lnTo>
                  <a:pt x="2927977" y="3947029"/>
                </a:lnTo>
                <a:lnTo>
                  <a:pt x="0" y="39470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7"/>
          <p:cNvSpPr/>
          <p:nvPr/>
        </p:nvSpPr>
        <p:spPr>
          <a:xfrm>
            <a:off x="477508" y="7955320"/>
            <a:ext cx="1899016" cy="2166927"/>
          </a:xfrm>
          <a:custGeom>
            <a:avLst/>
            <a:gdLst/>
            <a:ahLst/>
            <a:cxnLst/>
            <a:rect l="l" t="t" r="r" b="b"/>
            <a:pathLst>
              <a:path w="1899016" h="2166927">
                <a:moveTo>
                  <a:pt x="0" y="0"/>
                </a:moveTo>
                <a:lnTo>
                  <a:pt x="1899016" y="0"/>
                </a:lnTo>
                <a:lnTo>
                  <a:pt x="1899016" y="2166927"/>
                </a:lnTo>
                <a:lnTo>
                  <a:pt x="0" y="21669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TextBox 18"/>
          <p:cNvSpPr txBox="1"/>
          <p:nvPr/>
        </p:nvSpPr>
        <p:spPr>
          <a:xfrm>
            <a:off x="3925591" y="4695666"/>
            <a:ext cx="10436817" cy="1577340"/>
          </a:xfrm>
          <a:prstGeom prst="rect">
            <a:avLst/>
          </a:prstGeom>
        </p:spPr>
        <p:txBody>
          <a:bodyPr lIns="0" tIns="0" rIns="0" bIns="0" rtlCol="0" anchor="t">
            <a:spAutoFit/>
          </a:bodyPr>
          <a:lstStyle/>
          <a:p>
            <a:pPr marL="0" lvl="0" indent="0" algn="ctr">
              <a:lnSpc>
                <a:spcPts val="11880"/>
              </a:lnSpc>
            </a:pPr>
            <a:r>
              <a:rPr lang="en-US" sz="12000" dirty="0">
                <a:solidFill>
                  <a:srgbClr val="4C4331"/>
                </a:solidFill>
                <a:latin typeface="Pagkaki"/>
                <a:ea typeface="Pagkaki"/>
                <a:cs typeface="Pagkaki"/>
                <a:sym typeface="Pagkaki"/>
              </a:rPr>
              <a:t>GAME</a:t>
            </a:r>
          </a:p>
        </p:txBody>
      </p:sp>
      <p:sp>
        <p:nvSpPr>
          <p:cNvPr id="19" name="Freeform 19"/>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Freeform 20"/>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p:transition spd="slow">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67955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7" name="Freeform 7"/>
          <p:cNvSpPr/>
          <p:nvPr/>
        </p:nvSpPr>
        <p:spPr>
          <a:xfrm rot="5400000">
            <a:off x="492692"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6">
              <a:extLst>
                <a:ext uri="{96DAC541-7B7A-43D3-8B79-37D633B846F1}">
                  <asvg:svgBlip xmlns:asvg="http://schemas.microsoft.com/office/drawing/2016/SVG/main" r:embed="rId7"/>
                </a:ext>
              </a:extLst>
            </a:blip>
            <a:stretch>
              <a:fillRect t="-70635"/>
            </a:stretch>
          </a:blipFill>
        </p:spPr>
      </p:sp>
      <p:grpSp>
        <p:nvGrpSpPr>
          <p:cNvPr id="8" name="Group 8"/>
          <p:cNvGrpSpPr/>
          <p:nvPr/>
        </p:nvGrpSpPr>
        <p:grpSpPr>
          <a:xfrm>
            <a:off x="711986" y="529010"/>
            <a:ext cx="16894907" cy="1542485"/>
            <a:chOff x="0" y="0"/>
            <a:chExt cx="22526543" cy="2056647"/>
          </a:xfrm>
        </p:grpSpPr>
        <p:sp>
          <p:nvSpPr>
            <p:cNvPr id="9" name="Freeform 9"/>
            <p:cNvSpPr/>
            <p:nvPr/>
          </p:nvSpPr>
          <p:spPr>
            <a:xfrm rot="-5400000">
              <a:off x="10376093" y="-10376093"/>
              <a:ext cx="1774358" cy="22526543"/>
            </a:xfrm>
            <a:custGeom>
              <a:avLst/>
              <a:gdLst/>
              <a:ahLst/>
              <a:cxnLst/>
              <a:rect l="l" t="t" r="r" b="b"/>
              <a:pathLst>
                <a:path w="1774358" h="22526543">
                  <a:moveTo>
                    <a:pt x="0" y="0"/>
                  </a:moveTo>
                  <a:lnTo>
                    <a:pt x="1774357" y="0"/>
                  </a:lnTo>
                  <a:lnTo>
                    <a:pt x="1774357" y="22526543"/>
                  </a:lnTo>
                  <a:lnTo>
                    <a:pt x="0" y="22526543"/>
                  </a:lnTo>
                  <a:lnTo>
                    <a:pt x="0" y="0"/>
                  </a:lnTo>
                  <a:close/>
                </a:path>
              </a:pathLst>
            </a:custGeom>
            <a:blipFill>
              <a:blip r:embed="rId6">
                <a:extLst>
                  <a:ext uri="{96DAC541-7B7A-43D3-8B79-37D633B846F1}">
                    <asvg:svgBlip xmlns:asvg="http://schemas.microsoft.com/office/drawing/2016/SVG/main" r:embed="rId7"/>
                  </a:ext>
                </a:extLst>
              </a:blip>
              <a:stretch>
                <a:fillRect l="-691888"/>
              </a:stretch>
            </a:blipFill>
          </p:spPr>
        </p:sp>
        <p:sp>
          <p:nvSpPr>
            <p:cNvPr id="10" name="Freeform 10"/>
            <p:cNvSpPr/>
            <p:nvPr/>
          </p:nvSpPr>
          <p:spPr>
            <a:xfrm rot="-5400000" flipH="1">
              <a:off x="10376093" y="-10093804"/>
              <a:ext cx="1774358" cy="22526543"/>
            </a:xfrm>
            <a:custGeom>
              <a:avLst/>
              <a:gdLst/>
              <a:ahLst/>
              <a:cxnLst/>
              <a:rect l="l" t="t" r="r" b="b"/>
              <a:pathLst>
                <a:path w="1774358" h="22526543">
                  <a:moveTo>
                    <a:pt x="1774357" y="0"/>
                  </a:moveTo>
                  <a:lnTo>
                    <a:pt x="0" y="0"/>
                  </a:lnTo>
                  <a:lnTo>
                    <a:pt x="0" y="22526544"/>
                  </a:lnTo>
                  <a:lnTo>
                    <a:pt x="1774357" y="22526544"/>
                  </a:lnTo>
                  <a:lnTo>
                    <a:pt x="1774357" y="0"/>
                  </a:lnTo>
                  <a:close/>
                </a:path>
              </a:pathLst>
            </a:custGeom>
            <a:blipFill>
              <a:blip r:embed="rId6">
                <a:extLst>
                  <a:ext uri="{96DAC541-7B7A-43D3-8B79-37D633B846F1}">
                    <asvg:svgBlip xmlns:asvg="http://schemas.microsoft.com/office/drawing/2016/SVG/main" r:embed="rId7"/>
                  </a:ext>
                </a:extLst>
              </a:blip>
              <a:stretch>
                <a:fillRect l="-691888"/>
              </a:stretch>
            </a:blipFill>
          </p:spPr>
        </p:sp>
      </p:grpSp>
      <p:sp>
        <p:nvSpPr>
          <p:cNvPr id="11" name="Freeform 11"/>
          <p:cNvSpPr/>
          <p:nvPr/>
        </p:nvSpPr>
        <p:spPr>
          <a:xfrm rot="5400000">
            <a:off x="5531620"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6">
              <a:extLst>
                <a:ext uri="{96DAC541-7B7A-43D3-8B79-37D633B846F1}">
                  <asvg:svgBlip xmlns:asvg="http://schemas.microsoft.com/office/drawing/2016/SVG/main" r:embed="rId7"/>
                </a:ext>
              </a:extLst>
            </a:blip>
            <a:stretch>
              <a:fillRect t="-70635"/>
            </a:stretch>
          </a:blipFill>
        </p:spPr>
      </p:sp>
      <p:sp>
        <p:nvSpPr>
          <p:cNvPr id="12" name="Freeform 12"/>
          <p:cNvSpPr/>
          <p:nvPr/>
        </p:nvSpPr>
        <p:spPr>
          <a:xfrm rot="-5400000">
            <a:off x="10570548" y="2545757"/>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6">
              <a:extLst>
                <a:ext uri="{96DAC541-7B7A-43D3-8B79-37D633B846F1}">
                  <asvg:svgBlip xmlns:asvg="http://schemas.microsoft.com/office/drawing/2016/SVG/main" r:embed="rId7"/>
                </a:ext>
              </a:extLst>
            </a:blip>
            <a:stretch>
              <a:fillRect t="-70635"/>
            </a:stretch>
          </a:blipFill>
        </p:spPr>
      </p:sp>
      <p:sp>
        <p:nvSpPr>
          <p:cNvPr id="13" name="TextBox 13"/>
          <p:cNvSpPr txBox="1"/>
          <p:nvPr/>
        </p:nvSpPr>
        <p:spPr>
          <a:xfrm>
            <a:off x="1649389" y="724049"/>
            <a:ext cx="14606249" cy="1347446"/>
          </a:xfrm>
          <a:prstGeom prst="rect">
            <a:avLst/>
          </a:prstGeom>
        </p:spPr>
        <p:txBody>
          <a:bodyPr lIns="0" tIns="0" rIns="0" bIns="0" rtlCol="0" anchor="t">
            <a:spAutoFit/>
          </a:bodyPr>
          <a:lstStyle/>
          <a:p>
            <a:pPr marL="0" lvl="0" indent="0" algn="ctr">
              <a:lnSpc>
                <a:spcPts val="5333"/>
              </a:lnSpc>
            </a:pPr>
            <a:r>
              <a:rPr lang="en-US" sz="4102" dirty="0">
                <a:solidFill>
                  <a:srgbClr val="4C4331"/>
                </a:solidFill>
                <a:latin typeface="Balsamiq Sans"/>
                <a:ea typeface="Balsamiq Sans"/>
                <a:cs typeface="Balsamiq Sans"/>
                <a:sym typeface="Balsamiq Sans"/>
              </a:rPr>
              <a:t>Watch the following video and list the names and solutions to protect endangered animals.</a:t>
            </a:r>
          </a:p>
        </p:txBody>
      </p:sp>
      <p:sp>
        <p:nvSpPr>
          <p:cNvPr id="14" name="Freeform 14"/>
          <p:cNvSpPr/>
          <p:nvPr/>
        </p:nvSpPr>
        <p:spPr>
          <a:xfrm rot="2916366">
            <a:off x="13139892" y="264152"/>
            <a:ext cx="7315200" cy="1529097"/>
          </a:xfrm>
          <a:custGeom>
            <a:avLst/>
            <a:gdLst/>
            <a:ahLst/>
            <a:cxnLst/>
            <a:rect l="l" t="t" r="r" b="b"/>
            <a:pathLst>
              <a:path w="7315200" h="1529097">
                <a:moveTo>
                  <a:pt x="0" y="0"/>
                </a:moveTo>
                <a:lnTo>
                  <a:pt x="7315200" y="0"/>
                </a:lnTo>
                <a:lnTo>
                  <a:pt x="7315200" y="1529096"/>
                </a:lnTo>
                <a:lnTo>
                  <a:pt x="0" y="15290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rot="-4047077" flipH="1">
            <a:off x="-2613460" y="707780"/>
            <a:ext cx="7315200" cy="1529097"/>
          </a:xfrm>
          <a:custGeom>
            <a:avLst/>
            <a:gdLst/>
            <a:ahLst/>
            <a:cxnLst/>
            <a:rect l="l" t="t" r="r" b="b"/>
            <a:pathLst>
              <a:path w="7315200" h="1529097">
                <a:moveTo>
                  <a:pt x="7315200" y="0"/>
                </a:moveTo>
                <a:lnTo>
                  <a:pt x="0" y="0"/>
                </a:lnTo>
                <a:lnTo>
                  <a:pt x="0" y="1529097"/>
                </a:lnTo>
                <a:lnTo>
                  <a:pt x="7315200" y="1529097"/>
                </a:lnTo>
                <a:lnTo>
                  <a:pt x="731520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6" name="Picture 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rcRect/>
          <a:stretch>
            <a:fillRect/>
          </a:stretch>
        </p:blipFill>
        <p:spPr>
          <a:xfrm>
            <a:off x="3152816" y="2541278"/>
            <a:ext cx="12135127" cy="6826009"/>
          </a:xfrm>
          <a:prstGeom prst="rect">
            <a:avLst/>
          </a:prstGeom>
        </p:spPr>
      </p:pic>
    </p:spTree>
  </p:cSld>
  <p:clrMapOvr>
    <a:masterClrMapping/>
  </p:clrMapOvr>
  <p:transition spd="slow">
    <p:push/>
  </p:transition>
  <p:timing>
    <p:tnLst>
      <p:par>
        <p:cTn id="1" dur="indefinite" restart="never" nodeType="tmRoot">
          <p:childTnLst>
            <p:video>
              <p:cMediaNode vol="100000">
                <p:cTn id="2" fill="hold" display="0">
                  <p:stCondLst>
                    <p:cond delay="indefinite"/>
                  </p:stCondLst>
                </p:cTn>
                <p:tgtEl>
                  <p:spTgt spid="16"/>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407389" y="2621620"/>
            <a:ext cx="7270703" cy="6831204"/>
          </a:xfrm>
          <a:custGeom>
            <a:avLst/>
            <a:gdLst/>
            <a:ahLst/>
            <a:cxnLst/>
            <a:rect l="l" t="t" r="r" b="b"/>
            <a:pathLst>
              <a:path w="7270703" h="6831204">
                <a:moveTo>
                  <a:pt x="0" y="0"/>
                </a:moveTo>
                <a:lnTo>
                  <a:pt x="7270703" y="0"/>
                </a:lnTo>
                <a:lnTo>
                  <a:pt x="7270703" y="6831204"/>
                </a:lnTo>
                <a:lnTo>
                  <a:pt x="0" y="6831204"/>
                </a:lnTo>
                <a:lnTo>
                  <a:pt x="0" y="0"/>
                </a:lnTo>
                <a:close/>
              </a:path>
            </a:pathLst>
          </a:custGeom>
          <a:blipFill>
            <a:blip r:embed="rId2">
              <a:extLst>
                <a:ext uri="{96DAC541-7B7A-43D3-8B79-37D633B846F1}">
                  <asvg:svgBlip xmlns:asvg="http://schemas.microsoft.com/office/drawing/2016/SVG/main" r:embed="rId3"/>
                </a:ext>
              </a:extLst>
            </a:blip>
            <a:stretch>
              <a:fillRect t="-70635"/>
            </a:stretch>
          </a:blipFill>
        </p:spPr>
      </p:sp>
      <p:grpSp>
        <p:nvGrpSpPr>
          <p:cNvPr id="3" name="Group 3"/>
          <p:cNvGrpSpPr/>
          <p:nvPr/>
        </p:nvGrpSpPr>
        <p:grpSpPr>
          <a:xfrm>
            <a:off x="-200098" y="-679556"/>
            <a:ext cx="18688197" cy="11646111"/>
            <a:chOff x="0" y="0"/>
            <a:chExt cx="24917595" cy="15528148"/>
          </a:xfrm>
        </p:grpSpPr>
        <p:sp>
          <p:nvSpPr>
            <p:cNvPr id="4" name="Freeform 4"/>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8" name="Freeform 8"/>
          <p:cNvSpPr/>
          <p:nvPr/>
        </p:nvSpPr>
        <p:spPr>
          <a:xfrm rot="5400000">
            <a:off x="472694" y="2625723"/>
            <a:ext cx="7406455" cy="6958750"/>
          </a:xfrm>
          <a:custGeom>
            <a:avLst/>
            <a:gdLst/>
            <a:ahLst/>
            <a:cxnLst/>
            <a:rect l="l" t="t" r="r" b="b"/>
            <a:pathLst>
              <a:path w="7406455" h="6958750">
                <a:moveTo>
                  <a:pt x="0" y="0"/>
                </a:moveTo>
                <a:lnTo>
                  <a:pt x="7406455" y="0"/>
                </a:lnTo>
                <a:lnTo>
                  <a:pt x="7406455" y="6958751"/>
                </a:lnTo>
                <a:lnTo>
                  <a:pt x="0" y="6958751"/>
                </a:lnTo>
                <a:lnTo>
                  <a:pt x="0" y="0"/>
                </a:lnTo>
                <a:close/>
              </a:path>
            </a:pathLst>
          </a:custGeom>
          <a:blipFill>
            <a:blip r:embed="rId2">
              <a:extLst>
                <a:ext uri="{96DAC541-7B7A-43D3-8B79-37D633B846F1}">
                  <asvg:svgBlip xmlns:asvg="http://schemas.microsoft.com/office/drawing/2016/SVG/main" r:embed="rId3"/>
                </a:ext>
              </a:extLst>
            </a:blip>
            <a:stretch>
              <a:fillRect t="-70635"/>
            </a:stretch>
          </a:blipFill>
        </p:spPr>
      </p:sp>
      <p:grpSp>
        <p:nvGrpSpPr>
          <p:cNvPr id="9" name="Group 9"/>
          <p:cNvGrpSpPr/>
          <p:nvPr/>
        </p:nvGrpSpPr>
        <p:grpSpPr>
          <a:xfrm>
            <a:off x="696546" y="499449"/>
            <a:ext cx="16894907" cy="1542485"/>
            <a:chOff x="0" y="0"/>
            <a:chExt cx="22526543" cy="2056647"/>
          </a:xfrm>
        </p:grpSpPr>
        <p:sp>
          <p:nvSpPr>
            <p:cNvPr id="10" name="Freeform 10"/>
            <p:cNvSpPr/>
            <p:nvPr/>
          </p:nvSpPr>
          <p:spPr>
            <a:xfrm rot="-5400000">
              <a:off x="10376093" y="-10376093"/>
              <a:ext cx="1774358" cy="22526543"/>
            </a:xfrm>
            <a:custGeom>
              <a:avLst/>
              <a:gdLst/>
              <a:ahLst/>
              <a:cxnLst/>
              <a:rect l="l" t="t" r="r" b="b"/>
              <a:pathLst>
                <a:path w="1774358" h="22526543">
                  <a:moveTo>
                    <a:pt x="0" y="0"/>
                  </a:moveTo>
                  <a:lnTo>
                    <a:pt x="1774357" y="0"/>
                  </a:lnTo>
                  <a:lnTo>
                    <a:pt x="1774357" y="22526543"/>
                  </a:lnTo>
                  <a:lnTo>
                    <a:pt x="0" y="22526543"/>
                  </a:lnTo>
                  <a:lnTo>
                    <a:pt x="0" y="0"/>
                  </a:lnTo>
                  <a:close/>
                </a:path>
              </a:pathLst>
            </a:custGeom>
            <a:blipFill>
              <a:blip r:embed="rId2">
                <a:extLst>
                  <a:ext uri="{96DAC541-7B7A-43D3-8B79-37D633B846F1}">
                    <asvg:svgBlip xmlns:asvg="http://schemas.microsoft.com/office/drawing/2016/SVG/main" r:embed="rId3"/>
                  </a:ext>
                </a:extLst>
              </a:blip>
              <a:stretch>
                <a:fillRect l="-691888"/>
              </a:stretch>
            </a:blipFill>
          </p:spPr>
        </p:sp>
        <p:sp>
          <p:nvSpPr>
            <p:cNvPr id="11" name="Freeform 11"/>
            <p:cNvSpPr/>
            <p:nvPr/>
          </p:nvSpPr>
          <p:spPr>
            <a:xfrm rot="-5400000" flipH="1">
              <a:off x="10376093" y="-10093804"/>
              <a:ext cx="1774358" cy="22526543"/>
            </a:xfrm>
            <a:custGeom>
              <a:avLst/>
              <a:gdLst/>
              <a:ahLst/>
              <a:cxnLst/>
              <a:rect l="l" t="t" r="r" b="b"/>
              <a:pathLst>
                <a:path w="1774358" h="22526543">
                  <a:moveTo>
                    <a:pt x="1774357" y="0"/>
                  </a:moveTo>
                  <a:lnTo>
                    <a:pt x="0" y="0"/>
                  </a:lnTo>
                  <a:lnTo>
                    <a:pt x="0" y="22526544"/>
                  </a:lnTo>
                  <a:lnTo>
                    <a:pt x="1774357" y="22526544"/>
                  </a:lnTo>
                  <a:lnTo>
                    <a:pt x="1774357" y="0"/>
                  </a:lnTo>
                  <a:close/>
                </a:path>
              </a:pathLst>
            </a:custGeom>
            <a:blipFill>
              <a:blip r:embed="rId2">
                <a:extLst>
                  <a:ext uri="{96DAC541-7B7A-43D3-8B79-37D633B846F1}">
                    <asvg:svgBlip xmlns:asvg="http://schemas.microsoft.com/office/drawing/2016/SVG/main" r:embed="rId3"/>
                  </a:ext>
                </a:extLst>
              </a:blip>
              <a:stretch>
                <a:fillRect l="-691888"/>
              </a:stretch>
            </a:blipFill>
          </p:spPr>
        </p:sp>
      </p:grpSp>
      <p:sp>
        <p:nvSpPr>
          <p:cNvPr id="12" name="Freeform 12"/>
          <p:cNvSpPr/>
          <p:nvPr/>
        </p:nvSpPr>
        <p:spPr>
          <a:xfrm rot="5400000">
            <a:off x="10222955" y="2621165"/>
            <a:ext cx="7255639" cy="6817051"/>
          </a:xfrm>
          <a:custGeom>
            <a:avLst/>
            <a:gdLst/>
            <a:ahLst/>
            <a:cxnLst/>
            <a:rect l="l" t="t" r="r" b="b"/>
            <a:pathLst>
              <a:path w="7255639" h="6817051">
                <a:moveTo>
                  <a:pt x="0" y="0"/>
                </a:moveTo>
                <a:lnTo>
                  <a:pt x="7255639" y="0"/>
                </a:lnTo>
                <a:lnTo>
                  <a:pt x="7255639" y="6817051"/>
                </a:lnTo>
                <a:lnTo>
                  <a:pt x="0" y="6817051"/>
                </a:lnTo>
                <a:lnTo>
                  <a:pt x="0" y="0"/>
                </a:lnTo>
                <a:close/>
              </a:path>
            </a:pathLst>
          </a:custGeom>
          <a:blipFill>
            <a:blip r:embed="rId2">
              <a:extLst>
                <a:ext uri="{96DAC541-7B7A-43D3-8B79-37D633B846F1}">
                  <asvg:svgBlip xmlns:asvg="http://schemas.microsoft.com/office/drawing/2016/SVG/main" r:embed="rId3"/>
                </a:ext>
              </a:extLst>
            </a:blip>
            <a:stretch>
              <a:fillRect t="-70635"/>
            </a:stretch>
          </a:blipFill>
        </p:spPr>
      </p:sp>
      <p:sp>
        <p:nvSpPr>
          <p:cNvPr id="13" name="Freeform 13"/>
          <p:cNvSpPr/>
          <p:nvPr/>
        </p:nvSpPr>
        <p:spPr>
          <a:xfrm rot="-5400000">
            <a:off x="8717325" y="2636684"/>
            <a:ext cx="7270703" cy="6831204"/>
          </a:xfrm>
          <a:custGeom>
            <a:avLst/>
            <a:gdLst/>
            <a:ahLst/>
            <a:cxnLst/>
            <a:rect l="l" t="t" r="r" b="b"/>
            <a:pathLst>
              <a:path w="7270703" h="6831204">
                <a:moveTo>
                  <a:pt x="0" y="0"/>
                </a:moveTo>
                <a:lnTo>
                  <a:pt x="7270702" y="0"/>
                </a:lnTo>
                <a:lnTo>
                  <a:pt x="7270702" y="6831204"/>
                </a:lnTo>
                <a:lnTo>
                  <a:pt x="0" y="6831204"/>
                </a:lnTo>
                <a:lnTo>
                  <a:pt x="0" y="0"/>
                </a:lnTo>
                <a:close/>
              </a:path>
            </a:pathLst>
          </a:custGeom>
          <a:blipFill>
            <a:blip r:embed="rId2">
              <a:extLst>
                <a:ext uri="{96DAC541-7B7A-43D3-8B79-37D633B846F1}">
                  <asvg:svgBlip xmlns:asvg="http://schemas.microsoft.com/office/drawing/2016/SVG/main" r:embed="rId3"/>
                </a:ext>
              </a:extLst>
            </a:blip>
            <a:stretch>
              <a:fillRect t="-70635"/>
            </a:stretch>
          </a:blipFill>
        </p:spPr>
      </p:sp>
      <p:sp>
        <p:nvSpPr>
          <p:cNvPr id="14" name="Freeform 14"/>
          <p:cNvSpPr/>
          <p:nvPr/>
        </p:nvSpPr>
        <p:spPr>
          <a:xfrm rot="2916366">
            <a:off x="13139892" y="264152"/>
            <a:ext cx="7315200" cy="1529097"/>
          </a:xfrm>
          <a:custGeom>
            <a:avLst/>
            <a:gdLst/>
            <a:ahLst/>
            <a:cxnLst/>
            <a:rect l="l" t="t" r="r" b="b"/>
            <a:pathLst>
              <a:path w="7315200" h="1529097">
                <a:moveTo>
                  <a:pt x="0" y="0"/>
                </a:moveTo>
                <a:lnTo>
                  <a:pt x="7315200" y="0"/>
                </a:lnTo>
                <a:lnTo>
                  <a:pt x="7315200" y="1529096"/>
                </a:lnTo>
                <a:lnTo>
                  <a:pt x="0" y="1529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4047077" flipH="1">
            <a:off x="-2613460" y="707780"/>
            <a:ext cx="7315200" cy="1529097"/>
          </a:xfrm>
          <a:custGeom>
            <a:avLst/>
            <a:gdLst/>
            <a:ahLst/>
            <a:cxnLst/>
            <a:rect l="l" t="t" r="r" b="b"/>
            <a:pathLst>
              <a:path w="7315200" h="1529097">
                <a:moveTo>
                  <a:pt x="7315200" y="0"/>
                </a:moveTo>
                <a:lnTo>
                  <a:pt x="0" y="0"/>
                </a:lnTo>
                <a:lnTo>
                  <a:pt x="0" y="1529097"/>
                </a:lnTo>
                <a:lnTo>
                  <a:pt x="7315200" y="1529097"/>
                </a:lnTo>
                <a:lnTo>
                  <a:pt x="731520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6"/>
          <p:cNvSpPr txBox="1"/>
          <p:nvPr/>
        </p:nvSpPr>
        <p:spPr>
          <a:xfrm>
            <a:off x="4884675" y="736010"/>
            <a:ext cx="6755983" cy="1025922"/>
          </a:xfrm>
          <a:prstGeom prst="rect">
            <a:avLst/>
          </a:prstGeom>
        </p:spPr>
        <p:txBody>
          <a:bodyPr lIns="0" tIns="0" rIns="0" bIns="0" rtlCol="0" anchor="t">
            <a:spAutoFit/>
          </a:bodyPr>
          <a:lstStyle/>
          <a:p>
            <a:pPr algn="ctr">
              <a:lnSpc>
                <a:spcPts val="7981"/>
              </a:lnSpc>
              <a:spcBef>
                <a:spcPct val="0"/>
              </a:spcBef>
            </a:pPr>
            <a:r>
              <a:rPr lang="en-US" sz="5701" b="1" dirty="0">
                <a:solidFill>
                  <a:srgbClr val="281302"/>
                </a:solidFill>
                <a:latin typeface="Balsamiq Sans"/>
                <a:ea typeface="Balsamiq Sans"/>
                <a:cs typeface="Balsamiq Sans"/>
                <a:sym typeface="Balsamiq Sans"/>
              </a:rPr>
              <a:t>Check the answer:</a:t>
            </a:r>
          </a:p>
        </p:txBody>
      </p:sp>
      <p:sp>
        <p:nvSpPr>
          <p:cNvPr id="17" name="TextBox 17"/>
          <p:cNvSpPr txBox="1"/>
          <p:nvPr/>
        </p:nvSpPr>
        <p:spPr>
          <a:xfrm>
            <a:off x="1702360" y="2221688"/>
            <a:ext cx="6755983" cy="964587"/>
          </a:xfrm>
          <a:prstGeom prst="rect">
            <a:avLst/>
          </a:prstGeom>
        </p:spPr>
        <p:txBody>
          <a:bodyPr lIns="0" tIns="0" rIns="0" bIns="0" rtlCol="0" anchor="t">
            <a:spAutoFit/>
          </a:bodyPr>
          <a:lstStyle/>
          <a:p>
            <a:pPr algn="ctr">
              <a:lnSpc>
                <a:spcPts val="7981"/>
              </a:lnSpc>
              <a:spcBef>
                <a:spcPct val="0"/>
              </a:spcBef>
            </a:pPr>
            <a:r>
              <a:rPr lang="en-US" sz="5701">
                <a:solidFill>
                  <a:srgbClr val="4C4331"/>
                </a:solidFill>
                <a:latin typeface="Balsamiq Sans"/>
                <a:ea typeface="Balsamiq Sans"/>
                <a:cs typeface="Balsamiq Sans"/>
                <a:sym typeface="Balsamiq Sans"/>
              </a:rPr>
              <a:t>-</a:t>
            </a:r>
          </a:p>
        </p:txBody>
      </p:sp>
      <p:sp>
        <p:nvSpPr>
          <p:cNvPr id="18" name="Freeform 18"/>
          <p:cNvSpPr/>
          <p:nvPr/>
        </p:nvSpPr>
        <p:spPr>
          <a:xfrm rot="5400000">
            <a:off x="1094672" y="2640332"/>
            <a:ext cx="7391392" cy="6944598"/>
          </a:xfrm>
          <a:custGeom>
            <a:avLst/>
            <a:gdLst/>
            <a:ahLst/>
            <a:cxnLst/>
            <a:rect l="l" t="t" r="r" b="b"/>
            <a:pathLst>
              <a:path w="7391392" h="6944598">
                <a:moveTo>
                  <a:pt x="0" y="0"/>
                </a:moveTo>
                <a:lnTo>
                  <a:pt x="7391392" y="0"/>
                </a:lnTo>
                <a:lnTo>
                  <a:pt x="7391392" y="6944597"/>
                </a:lnTo>
                <a:lnTo>
                  <a:pt x="0" y="6944597"/>
                </a:lnTo>
                <a:lnTo>
                  <a:pt x="0" y="0"/>
                </a:lnTo>
                <a:close/>
              </a:path>
            </a:pathLst>
          </a:custGeom>
          <a:blipFill>
            <a:blip r:embed="rId2">
              <a:extLst>
                <a:ext uri="{96DAC541-7B7A-43D3-8B79-37D633B846F1}">
                  <asvg:svgBlip xmlns:asvg="http://schemas.microsoft.com/office/drawing/2016/SVG/main" r:embed="rId3"/>
                </a:ext>
              </a:extLst>
            </a:blip>
            <a:stretch>
              <a:fillRect t="-70635"/>
            </a:stretch>
          </a:blipFill>
        </p:spPr>
      </p:sp>
      <p:sp>
        <p:nvSpPr>
          <p:cNvPr id="19" name="TextBox 19"/>
          <p:cNvSpPr txBox="1"/>
          <p:nvPr/>
        </p:nvSpPr>
        <p:spPr>
          <a:xfrm>
            <a:off x="1023748" y="2634274"/>
            <a:ext cx="7282282" cy="6155531"/>
          </a:xfrm>
          <a:prstGeom prst="rect">
            <a:avLst/>
          </a:prstGeom>
        </p:spPr>
        <p:txBody>
          <a:bodyPr wrap="square" lIns="0" tIns="0" rIns="0" bIns="0" rtlCol="0" anchor="t">
            <a:spAutoFit/>
          </a:bodyPr>
          <a:lstStyle/>
          <a:p>
            <a:r>
              <a:rPr lang="vi-VN" sz="4000" b="1" dirty="0">
                <a:solidFill>
                  <a:srgbClr val="281302"/>
                </a:solidFill>
                <a:latin typeface="Balsamiq Sans" panose="020B0604020202020204" charset="-93"/>
              </a:rPr>
              <a:t>Names of endangered animals:</a:t>
            </a:r>
            <a:endParaRPr lang="vi-VN" sz="4000" dirty="0">
              <a:solidFill>
                <a:srgbClr val="281302"/>
              </a:solidFill>
              <a:latin typeface="Balsamiq Sans" panose="020B0604020202020204" charset="-93"/>
            </a:endParaRPr>
          </a:p>
          <a:p>
            <a:r>
              <a:rPr lang="vi-VN" sz="4000" dirty="0">
                <a:solidFill>
                  <a:srgbClr val="281302"/>
                </a:solidFill>
                <a:latin typeface="Balsamiq Sans" panose="020B0604020202020204" charset="-93"/>
              </a:rPr>
              <a:t>- Orangutans</a:t>
            </a:r>
          </a:p>
          <a:p>
            <a:r>
              <a:rPr lang="vi-VN" sz="4000" dirty="0">
                <a:solidFill>
                  <a:srgbClr val="281302"/>
                </a:solidFill>
                <a:latin typeface="Balsamiq Sans" panose="020B0604020202020204" charset="-93"/>
              </a:rPr>
              <a:t>- Polar bears</a:t>
            </a:r>
          </a:p>
          <a:p>
            <a:r>
              <a:rPr lang="vi-VN" sz="4000" dirty="0">
                <a:solidFill>
                  <a:srgbClr val="281302"/>
                </a:solidFill>
                <a:latin typeface="Balsamiq Sans" panose="020B0604020202020204" charset="-93"/>
              </a:rPr>
              <a:t>- Sea turtles</a:t>
            </a:r>
          </a:p>
          <a:p>
            <a:r>
              <a:rPr lang="vi-VN" sz="4000" dirty="0">
                <a:solidFill>
                  <a:srgbClr val="281302"/>
                </a:solidFill>
                <a:latin typeface="Balsamiq Sans" panose="020B0604020202020204" charset="-93"/>
              </a:rPr>
              <a:t>- Red squirrels</a:t>
            </a:r>
          </a:p>
          <a:p>
            <a:r>
              <a:rPr lang="vi-VN" sz="4000" dirty="0">
                <a:solidFill>
                  <a:srgbClr val="281302"/>
                </a:solidFill>
                <a:latin typeface="Balsamiq Sans" panose="020B0604020202020204" charset="-93"/>
              </a:rPr>
              <a:t>- Giant otters</a:t>
            </a:r>
          </a:p>
          <a:p>
            <a:r>
              <a:rPr lang="vi-VN" sz="4000" dirty="0">
                <a:solidFill>
                  <a:srgbClr val="281302"/>
                </a:solidFill>
                <a:latin typeface="Balsamiq Sans" panose="020B0604020202020204" charset="-93"/>
              </a:rPr>
              <a:t>- Mountain gorillas</a:t>
            </a:r>
          </a:p>
          <a:p>
            <a:r>
              <a:rPr lang="vi-VN" sz="4000" dirty="0">
                <a:solidFill>
                  <a:srgbClr val="281302"/>
                </a:solidFill>
                <a:latin typeface="Balsamiq Sans" panose="020B0604020202020204" charset="-93"/>
              </a:rPr>
              <a:t>- Giant pandas</a:t>
            </a:r>
          </a:p>
          <a:p>
            <a:r>
              <a:rPr lang="vi-VN" sz="4000" dirty="0">
                <a:solidFill>
                  <a:srgbClr val="281302"/>
                </a:solidFill>
                <a:latin typeface="Balsamiq Sans" panose="020B0604020202020204" charset="-93"/>
              </a:rPr>
              <a:t>- Sumatran tigers</a:t>
            </a:r>
          </a:p>
          <a:p>
            <a:r>
              <a:rPr lang="vi-VN" sz="4000" dirty="0">
                <a:solidFill>
                  <a:srgbClr val="281302"/>
                </a:solidFill>
                <a:latin typeface="Balsamiq Sans" panose="020B0604020202020204" charset="-93"/>
              </a:rPr>
              <a:t>- Kiwis</a:t>
            </a:r>
          </a:p>
        </p:txBody>
      </p:sp>
      <p:sp>
        <p:nvSpPr>
          <p:cNvPr id="20" name="TextBox 20"/>
          <p:cNvSpPr txBox="1"/>
          <p:nvPr/>
        </p:nvSpPr>
        <p:spPr>
          <a:xfrm>
            <a:off x="9337859" y="2519655"/>
            <a:ext cx="7582141" cy="7181453"/>
          </a:xfrm>
          <a:prstGeom prst="rect">
            <a:avLst/>
          </a:prstGeom>
        </p:spPr>
        <p:txBody>
          <a:bodyPr wrap="square" lIns="0" tIns="0" rIns="0" bIns="0" rtlCol="0" anchor="t">
            <a:spAutoFit/>
          </a:bodyPr>
          <a:lstStyle/>
          <a:p>
            <a:pPr>
              <a:lnSpc>
                <a:spcPts val="5599"/>
              </a:lnSpc>
            </a:pPr>
            <a:r>
              <a:rPr lang="en-US" sz="3999" b="1" dirty="0">
                <a:solidFill>
                  <a:srgbClr val="281302"/>
                </a:solidFill>
                <a:latin typeface="Balsamiq Sans"/>
                <a:ea typeface="Balsamiq Sans"/>
                <a:cs typeface="Balsamiq Sans"/>
                <a:sym typeface="Balsamiq Sans"/>
              </a:rPr>
              <a:t>Solution:</a:t>
            </a:r>
          </a:p>
          <a:p>
            <a:pPr>
              <a:lnSpc>
                <a:spcPts val="5599"/>
              </a:lnSpc>
            </a:pPr>
            <a:r>
              <a:rPr lang="en-US" sz="3999" dirty="0">
                <a:solidFill>
                  <a:srgbClr val="281302"/>
                </a:solidFill>
                <a:latin typeface="Balsamiq Sans"/>
                <a:ea typeface="Balsamiq Sans"/>
                <a:cs typeface="Balsamiq Sans"/>
                <a:sym typeface="Balsamiq Sans"/>
              </a:rPr>
              <a:t>- We need to study the species and where it lives.</a:t>
            </a:r>
          </a:p>
          <a:p>
            <a:pPr>
              <a:lnSpc>
                <a:spcPts val="5599"/>
              </a:lnSpc>
            </a:pPr>
            <a:r>
              <a:rPr lang="en-US" sz="3999" dirty="0">
                <a:solidFill>
                  <a:srgbClr val="281302"/>
                </a:solidFill>
                <a:latin typeface="Balsamiq Sans"/>
                <a:ea typeface="Balsamiq Sans"/>
                <a:cs typeface="Balsamiq Sans"/>
                <a:sym typeface="Balsamiq Sans"/>
              </a:rPr>
              <a:t>- We must protect them by breeding more animals in captivity and releasing them back into the wild.</a:t>
            </a:r>
          </a:p>
          <a:p>
            <a:pPr>
              <a:lnSpc>
                <a:spcPts val="5599"/>
              </a:lnSpc>
            </a:pPr>
            <a:r>
              <a:rPr lang="en-US" sz="3999" dirty="0">
                <a:solidFill>
                  <a:srgbClr val="281302"/>
                </a:solidFill>
                <a:latin typeface="Balsamiq Sans"/>
                <a:ea typeface="Balsamiq Sans"/>
                <a:cs typeface="Balsamiq Sans"/>
                <a:sym typeface="Balsamiq Sans"/>
              </a:rPr>
              <a:t>- Protect through creating nature reserves and making laws to make hunting illegal.</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7" name="Group 7"/>
          <p:cNvGrpSpPr/>
          <p:nvPr/>
        </p:nvGrpSpPr>
        <p:grpSpPr>
          <a:xfrm>
            <a:off x="2222189" y="566284"/>
            <a:ext cx="13872917" cy="4587680"/>
            <a:chOff x="-1" y="-2826383"/>
            <a:chExt cx="18497223" cy="6116906"/>
          </a:xfrm>
        </p:grpSpPr>
        <p:sp>
          <p:nvSpPr>
            <p:cNvPr id="8" name="Freeform 8"/>
            <p:cNvSpPr/>
            <p:nvPr/>
          </p:nvSpPr>
          <p:spPr>
            <a:xfrm rot="-5400000">
              <a:off x="7603350" y="-7603350"/>
              <a:ext cx="3290522" cy="18497223"/>
            </a:xfrm>
            <a:custGeom>
              <a:avLst/>
              <a:gdLst/>
              <a:ahLst/>
              <a:cxnLst/>
              <a:rect l="l" t="t" r="r" b="b"/>
              <a:pathLst>
                <a:path w="3290522" h="18497223">
                  <a:moveTo>
                    <a:pt x="0" y="0"/>
                  </a:moveTo>
                  <a:lnTo>
                    <a:pt x="3290522" y="0"/>
                  </a:lnTo>
                  <a:lnTo>
                    <a:pt x="3290522" y="18497222"/>
                  </a:lnTo>
                  <a:lnTo>
                    <a:pt x="0" y="18497222"/>
                  </a:lnTo>
                  <a:lnTo>
                    <a:pt x="0" y="0"/>
                  </a:lnTo>
                  <a:close/>
                </a:path>
              </a:pathLst>
            </a:custGeom>
            <a:blipFill>
              <a:blip r:embed="rId4">
                <a:extLst>
                  <a:ext uri="{96DAC541-7B7A-43D3-8B79-37D633B846F1}">
                    <asvg:svgBlip xmlns:asvg="http://schemas.microsoft.com/office/drawing/2016/SVG/main" r:embed="rId5"/>
                  </a:ext>
                </a:extLst>
              </a:blip>
              <a:stretch>
                <a:fillRect l="-250632"/>
              </a:stretch>
            </a:blipFill>
          </p:spPr>
        </p:sp>
        <p:sp>
          <p:nvSpPr>
            <p:cNvPr id="10" name="TextBox 10"/>
            <p:cNvSpPr txBox="1"/>
            <p:nvPr/>
          </p:nvSpPr>
          <p:spPr>
            <a:xfrm>
              <a:off x="1896556" y="-2826383"/>
              <a:ext cx="15092736" cy="1231107"/>
            </a:xfrm>
            <a:prstGeom prst="rect">
              <a:avLst/>
            </a:prstGeom>
          </p:spPr>
          <p:txBody>
            <a:bodyPr lIns="0" tIns="0" rIns="0" bIns="0" rtlCol="0" anchor="t">
              <a:spAutoFit/>
            </a:bodyPr>
            <a:lstStyle/>
            <a:p>
              <a:endParaRPr lang="en-US" sz="6000" dirty="0">
                <a:solidFill>
                  <a:srgbClr val="281302"/>
                </a:solidFill>
                <a:latin typeface="Pagkaki" panose="020B0604020202020204" charset="0"/>
              </a:endParaRPr>
            </a:p>
          </p:txBody>
        </p:sp>
      </p:grpSp>
      <p:sp>
        <p:nvSpPr>
          <p:cNvPr id="11" name="Freeform 11"/>
          <p:cNvSpPr/>
          <p:nvPr/>
        </p:nvSpPr>
        <p:spPr>
          <a:xfrm rot="-7515516">
            <a:off x="14007856" y="-1979873"/>
            <a:ext cx="6290740" cy="5204158"/>
          </a:xfrm>
          <a:custGeom>
            <a:avLst/>
            <a:gdLst/>
            <a:ahLst/>
            <a:cxnLst/>
            <a:rect l="l" t="t" r="r" b="b"/>
            <a:pathLst>
              <a:path w="6290740" h="5204158">
                <a:moveTo>
                  <a:pt x="0" y="0"/>
                </a:moveTo>
                <a:lnTo>
                  <a:pt x="6290740" y="0"/>
                </a:lnTo>
                <a:lnTo>
                  <a:pt x="6290740" y="5204157"/>
                </a:lnTo>
                <a:lnTo>
                  <a:pt x="0" y="52041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2587022">
            <a:off x="-1905002" y="6018035"/>
            <a:ext cx="6222389" cy="5147612"/>
          </a:xfrm>
          <a:custGeom>
            <a:avLst/>
            <a:gdLst/>
            <a:ahLst/>
            <a:cxnLst/>
            <a:rect l="l" t="t" r="r" b="b"/>
            <a:pathLst>
              <a:path w="6222389" h="5147612">
                <a:moveTo>
                  <a:pt x="0" y="0"/>
                </a:moveTo>
                <a:lnTo>
                  <a:pt x="6222389" y="0"/>
                </a:lnTo>
                <a:lnTo>
                  <a:pt x="6222389" y="5147612"/>
                </a:lnTo>
                <a:lnTo>
                  <a:pt x="0" y="51476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8"/>
          <p:cNvSpPr/>
          <p:nvPr/>
        </p:nvSpPr>
        <p:spPr>
          <a:xfrm rot="5400000">
            <a:off x="7962998" y="-586845"/>
            <a:ext cx="2391297" cy="13872917"/>
          </a:xfrm>
          <a:custGeom>
            <a:avLst/>
            <a:gdLst/>
            <a:ahLst/>
            <a:cxnLst/>
            <a:rect l="l" t="t" r="r" b="b"/>
            <a:pathLst>
              <a:path w="3290522" h="18497223">
                <a:moveTo>
                  <a:pt x="0" y="0"/>
                </a:moveTo>
                <a:lnTo>
                  <a:pt x="3290522" y="0"/>
                </a:lnTo>
                <a:lnTo>
                  <a:pt x="3290522" y="18497222"/>
                </a:lnTo>
                <a:lnTo>
                  <a:pt x="0" y="18497222"/>
                </a:lnTo>
                <a:lnTo>
                  <a:pt x="0" y="0"/>
                </a:lnTo>
                <a:close/>
              </a:path>
            </a:pathLst>
          </a:custGeom>
          <a:blipFill>
            <a:blip r:embed="rId4">
              <a:extLst>
                <a:ext uri="{96DAC541-7B7A-43D3-8B79-37D633B846F1}">
                  <asvg:svgBlip xmlns:asvg="http://schemas.microsoft.com/office/drawing/2016/SVG/main" r:embed="rId5"/>
                </a:ext>
              </a:extLst>
            </a:blip>
            <a:stretch>
              <a:fillRect l="-250632"/>
            </a:stretch>
          </a:blipFill>
        </p:spPr>
      </p:sp>
      <p:sp>
        <p:nvSpPr>
          <p:cNvPr id="19" name="Rectangle 18"/>
          <p:cNvSpPr/>
          <p:nvPr/>
        </p:nvSpPr>
        <p:spPr>
          <a:xfrm>
            <a:off x="3241401" y="3663454"/>
            <a:ext cx="12420600" cy="3139321"/>
          </a:xfrm>
          <a:prstGeom prst="rect">
            <a:avLst/>
          </a:prstGeom>
        </p:spPr>
        <p:txBody>
          <a:bodyPr wrap="square">
            <a:spAutoFit/>
          </a:bodyPr>
          <a:lstStyle/>
          <a:p>
            <a:r>
              <a:rPr lang="en-US" sz="6600" b="1" dirty="0">
                <a:solidFill>
                  <a:srgbClr val="281302"/>
                </a:solidFill>
                <a:latin typeface="Pagkaki" panose="020B0604020202020204" charset="0"/>
              </a:rPr>
              <a:t>HOMEWORK</a:t>
            </a:r>
            <a:endParaRPr lang="en-US" sz="6600" dirty="0">
              <a:solidFill>
                <a:srgbClr val="281302"/>
              </a:solidFill>
              <a:latin typeface="Pagkaki" panose="020B0604020202020204" charset="0"/>
            </a:endParaRPr>
          </a:p>
          <a:p>
            <a:pPr marL="857250" indent="-857250">
              <a:buFont typeface="Arial" panose="020B0604020202020204" pitchFamily="34" charset="0"/>
              <a:buChar char="•"/>
            </a:pPr>
            <a:r>
              <a:rPr lang="en-US" sz="6600" dirty="0">
                <a:solidFill>
                  <a:srgbClr val="281302"/>
                </a:solidFill>
                <a:latin typeface="Pagkaki" panose="020B0604020202020204" charset="0"/>
              </a:rPr>
              <a:t>LEARN VOCABULARY BY HEART.</a:t>
            </a:r>
          </a:p>
          <a:p>
            <a:pPr marL="857250" indent="-857250">
              <a:buFont typeface="Arial" panose="020B0604020202020204" pitchFamily="34" charset="0"/>
              <a:buChar char="•"/>
            </a:pPr>
            <a:r>
              <a:rPr lang="en-US" sz="6600" dirty="0">
                <a:solidFill>
                  <a:srgbClr val="281302"/>
                </a:solidFill>
                <a:latin typeface="Pagkaki" panose="020B0604020202020204" charset="0"/>
              </a:rPr>
              <a:t>PREPARE FOR THE NEXT LESSON.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7" name="Freeform 7"/>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327971" y="1028700"/>
            <a:ext cx="1006452" cy="1148441"/>
          </a:xfrm>
          <a:custGeom>
            <a:avLst/>
            <a:gdLst/>
            <a:ahLst/>
            <a:cxnLst/>
            <a:rect l="l" t="t" r="r" b="b"/>
            <a:pathLst>
              <a:path w="1006452" h="1148441">
                <a:moveTo>
                  <a:pt x="0" y="0"/>
                </a:moveTo>
                <a:lnTo>
                  <a:pt x="1006452" y="0"/>
                </a:lnTo>
                <a:lnTo>
                  <a:pt x="1006452" y="1148441"/>
                </a:lnTo>
                <a:lnTo>
                  <a:pt x="0" y="11484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0" name="Group 10"/>
          <p:cNvGrpSpPr/>
          <p:nvPr/>
        </p:nvGrpSpPr>
        <p:grpSpPr>
          <a:xfrm>
            <a:off x="2242881" y="2573248"/>
            <a:ext cx="6901119" cy="6901119"/>
            <a:chOff x="0" y="0"/>
            <a:chExt cx="9201492" cy="9201492"/>
          </a:xfrm>
        </p:grpSpPr>
        <p:sp>
          <p:nvSpPr>
            <p:cNvPr id="11" name="Freeform 11"/>
            <p:cNvSpPr/>
            <p:nvPr/>
          </p:nvSpPr>
          <p:spPr>
            <a:xfrm>
              <a:off x="0" y="0"/>
              <a:ext cx="9201492" cy="9201492"/>
            </a:xfrm>
            <a:custGeom>
              <a:avLst/>
              <a:gdLst/>
              <a:ahLst/>
              <a:cxnLst/>
              <a:rect l="l" t="t" r="r" b="b"/>
              <a:pathLst>
                <a:path w="9201492" h="9201492">
                  <a:moveTo>
                    <a:pt x="0" y="0"/>
                  </a:moveTo>
                  <a:lnTo>
                    <a:pt x="9201492" y="0"/>
                  </a:lnTo>
                  <a:lnTo>
                    <a:pt x="9201492" y="9201492"/>
                  </a:lnTo>
                  <a:lnTo>
                    <a:pt x="0" y="920149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2" name="Freeform 12"/>
            <p:cNvSpPr/>
            <p:nvPr/>
          </p:nvSpPr>
          <p:spPr>
            <a:xfrm>
              <a:off x="709126" y="680616"/>
              <a:ext cx="7783241" cy="7840261"/>
            </a:xfrm>
            <a:custGeom>
              <a:avLst/>
              <a:gdLst/>
              <a:ahLst/>
              <a:cxnLst/>
              <a:rect l="l" t="t" r="r" b="b"/>
              <a:pathLst>
                <a:path w="7783241" h="7840261">
                  <a:moveTo>
                    <a:pt x="0" y="0"/>
                  </a:moveTo>
                  <a:lnTo>
                    <a:pt x="7783240" y="0"/>
                  </a:lnTo>
                  <a:lnTo>
                    <a:pt x="7783240" y="7840260"/>
                  </a:lnTo>
                  <a:lnTo>
                    <a:pt x="0" y="78402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3" name="Group 13"/>
            <p:cNvGrpSpPr/>
            <p:nvPr/>
          </p:nvGrpSpPr>
          <p:grpSpPr>
            <a:xfrm>
              <a:off x="2138247" y="1478462"/>
              <a:ext cx="4924998" cy="6244569"/>
              <a:chOff x="0" y="0"/>
              <a:chExt cx="831998" cy="1054919"/>
            </a:xfrm>
          </p:grpSpPr>
          <p:sp>
            <p:nvSpPr>
              <p:cNvPr id="14" name="Freeform 14"/>
              <p:cNvSpPr/>
              <p:nvPr/>
            </p:nvSpPr>
            <p:spPr>
              <a:xfrm>
                <a:off x="0" y="0"/>
                <a:ext cx="831998" cy="1054919"/>
              </a:xfrm>
              <a:custGeom>
                <a:avLst/>
                <a:gdLst/>
                <a:ahLst/>
                <a:cxnLst/>
                <a:rect l="l" t="t" r="r" b="b"/>
                <a:pathLst>
                  <a:path w="831998" h="1054919">
                    <a:moveTo>
                      <a:pt x="0" y="0"/>
                    </a:moveTo>
                    <a:lnTo>
                      <a:pt x="831998" y="0"/>
                    </a:lnTo>
                    <a:lnTo>
                      <a:pt x="831998" y="1054919"/>
                    </a:lnTo>
                    <a:lnTo>
                      <a:pt x="0" y="1054919"/>
                    </a:lnTo>
                    <a:close/>
                  </a:path>
                </a:pathLst>
              </a:custGeom>
              <a:solidFill>
                <a:srgbClr val="9DB7BE"/>
              </a:solidFill>
            </p:spPr>
          </p:sp>
          <p:sp>
            <p:nvSpPr>
              <p:cNvPr id="15" name="TextBox 15"/>
              <p:cNvSpPr txBox="1"/>
              <p:nvPr/>
            </p:nvSpPr>
            <p:spPr>
              <a:xfrm>
                <a:off x="0" y="-19050"/>
                <a:ext cx="831998" cy="1073969"/>
              </a:xfrm>
              <a:prstGeom prst="rect">
                <a:avLst/>
              </a:prstGeom>
            </p:spPr>
            <p:txBody>
              <a:bodyPr lIns="67913" tIns="67913" rIns="67913" bIns="67913" rtlCol="0" anchor="ctr"/>
              <a:lstStyle/>
              <a:p>
                <a:pPr algn="ctr">
                  <a:lnSpc>
                    <a:spcPts val="2060"/>
                  </a:lnSpc>
                </a:pPr>
                <a:endParaRPr/>
              </a:p>
            </p:txBody>
          </p:sp>
        </p:grpSp>
      </p:grpSp>
      <p:sp>
        <p:nvSpPr>
          <p:cNvPr id="16" name="TextBox 16"/>
          <p:cNvSpPr txBox="1"/>
          <p:nvPr/>
        </p:nvSpPr>
        <p:spPr>
          <a:xfrm>
            <a:off x="2334423" y="1512792"/>
            <a:ext cx="14332391" cy="1060456"/>
          </a:xfrm>
          <a:prstGeom prst="rect">
            <a:avLst/>
          </a:prstGeom>
        </p:spPr>
        <p:txBody>
          <a:bodyPr lIns="0" tIns="0" rIns="0" bIns="0" rtlCol="0" anchor="t">
            <a:spAutoFit/>
          </a:bodyPr>
          <a:lstStyle/>
          <a:p>
            <a:pPr marL="0" lvl="0" indent="0" algn="ctr">
              <a:lnSpc>
                <a:spcPts val="8000"/>
              </a:lnSpc>
            </a:pPr>
            <a:r>
              <a:rPr lang="en-US" sz="8000">
                <a:solidFill>
                  <a:srgbClr val="4C4331"/>
                </a:solidFill>
                <a:latin typeface="Pagkaki"/>
                <a:ea typeface="Pagkaki"/>
                <a:cs typeface="Pagkaki"/>
                <a:sym typeface="Pagkaki"/>
              </a:rPr>
              <a:t>LÍTEN TO THIS SOUND AND GUESS...</a:t>
            </a:r>
          </a:p>
        </p:txBody>
      </p:sp>
      <p:grpSp>
        <p:nvGrpSpPr>
          <p:cNvPr id="17" name="Group 17"/>
          <p:cNvGrpSpPr/>
          <p:nvPr/>
        </p:nvGrpSpPr>
        <p:grpSpPr>
          <a:xfrm>
            <a:off x="9697299" y="4756303"/>
            <a:ext cx="7315200" cy="2214511"/>
            <a:chOff x="0" y="0"/>
            <a:chExt cx="9753600" cy="2952681"/>
          </a:xfrm>
        </p:grpSpPr>
        <p:sp>
          <p:nvSpPr>
            <p:cNvPr id="18" name="Freeform 18"/>
            <p:cNvSpPr/>
            <p:nvPr/>
          </p:nvSpPr>
          <p:spPr>
            <a:xfrm>
              <a:off x="0" y="984227"/>
              <a:ext cx="9753600" cy="1968454"/>
            </a:xfrm>
            <a:custGeom>
              <a:avLst/>
              <a:gdLst/>
              <a:ahLst/>
              <a:cxnLst/>
              <a:rect l="l" t="t" r="r" b="b"/>
              <a:pathLst>
                <a:path w="9753600" h="1968454">
                  <a:moveTo>
                    <a:pt x="0" y="0"/>
                  </a:moveTo>
                  <a:lnTo>
                    <a:pt x="9753600" y="0"/>
                  </a:lnTo>
                  <a:lnTo>
                    <a:pt x="9753600" y="1968454"/>
                  </a:lnTo>
                  <a:lnTo>
                    <a:pt x="0" y="19684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a:off x="0" y="0"/>
              <a:ext cx="9753600" cy="1968454"/>
            </a:xfrm>
            <a:custGeom>
              <a:avLst/>
              <a:gdLst/>
              <a:ahLst/>
              <a:cxnLst/>
              <a:rect l="l" t="t" r="r" b="b"/>
              <a:pathLst>
                <a:path w="9753600" h="1968454">
                  <a:moveTo>
                    <a:pt x="0" y="0"/>
                  </a:moveTo>
                  <a:lnTo>
                    <a:pt x="9753600" y="0"/>
                  </a:lnTo>
                  <a:lnTo>
                    <a:pt x="9753600" y="1968454"/>
                  </a:lnTo>
                  <a:lnTo>
                    <a:pt x="0" y="19684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a:off x="0" y="495478"/>
              <a:ext cx="9753600" cy="1968454"/>
            </a:xfrm>
            <a:custGeom>
              <a:avLst/>
              <a:gdLst/>
              <a:ahLst/>
              <a:cxnLst/>
              <a:rect l="l" t="t" r="r" b="b"/>
              <a:pathLst>
                <a:path w="9753600" h="1968454">
                  <a:moveTo>
                    <a:pt x="0" y="0"/>
                  </a:moveTo>
                  <a:lnTo>
                    <a:pt x="9753600" y="0"/>
                  </a:lnTo>
                  <a:lnTo>
                    <a:pt x="9753600" y="1968453"/>
                  </a:lnTo>
                  <a:lnTo>
                    <a:pt x="0" y="19684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TextBox 21"/>
            <p:cNvSpPr txBox="1"/>
            <p:nvPr/>
          </p:nvSpPr>
          <p:spPr>
            <a:xfrm>
              <a:off x="0" y="588493"/>
              <a:ext cx="9753600" cy="2031576"/>
            </a:xfrm>
            <a:prstGeom prst="rect">
              <a:avLst/>
            </a:prstGeom>
          </p:spPr>
          <p:txBody>
            <a:bodyPr lIns="0" tIns="0" rIns="0" bIns="0" rtlCol="0" anchor="t">
              <a:spAutoFit/>
            </a:bodyPr>
            <a:lstStyle/>
            <a:p>
              <a:pPr algn="ctr">
                <a:lnSpc>
                  <a:spcPts val="12880"/>
                </a:lnSpc>
              </a:pPr>
              <a:r>
                <a:rPr lang="en-US" sz="9200">
                  <a:solidFill>
                    <a:srgbClr val="4C4331"/>
                  </a:solidFill>
                  <a:latin typeface="Pagkaki"/>
                  <a:ea typeface="Pagkaki"/>
                  <a:cs typeface="Pagkaki"/>
                  <a:sym typeface="Pagkaki"/>
                </a:rPr>
                <a:t>ANIMAL 3</a:t>
              </a:r>
            </a:p>
          </p:txBody>
        </p:sp>
      </p:grpSp>
      <p:pic>
        <p:nvPicPr>
          <p:cNvPr id="22" name="ngự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362777" y="4771245"/>
            <a:ext cx="2661325" cy="2661325"/>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4"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327971" y="1028700"/>
            <a:ext cx="1006452" cy="1148441"/>
          </a:xfrm>
          <a:custGeom>
            <a:avLst/>
            <a:gdLst/>
            <a:ahLst/>
            <a:cxnLst/>
            <a:rect l="l" t="t" r="r" b="b"/>
            <a:pathLst>
              <a:path w="1006452" h="1148441">
                <a:moveTo>
                  <a:pt x="0" y="0"/>
                </a:moveTo>
                <a:lnTo>
                  <a:pt x="1006452" y="0"/>
                </a:lnTo>
                <a:lnTo>
                  <a:pt x="1006452" y="1148441"/>
                </a:lnTo>
                <a:lnTo>
                  <a:pt x="0" y="11484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0" name="Group 10"/>
          <p:cNvGrpSpPr/>
          <p:nvPr/>
        </p:nvGrpSpPr>
        <p:grpSpPr>
          <a:xfrm>
            <a:off x="2242881" y="2573248"/>
            <a:ext cx="6901119" cy="6901119"/>
            <a:chOff x="0" y="0"/>
            <a:chExt cx="9201492" cy="9201492"/>
          </a:xfrm>
        </p:grpSpPr>
        <p:sp>
          <p:nvSpPr>
            <p:cNvPr id="11" name="Freeform 11"/>
            <p:cNvSpPr/>
            <p:nvPr/>
          </p:nvSpPr>
          <p:spPr>
            <a:xfrm>
              <a:off x="0" y="0"/>
              <a:ext cx="9201492" cy="9201492"/>
            </a:xfrm>
            <a:custGeom>
              <a:avLst/>
              <a:gdLst/>
              <a:ahLst/>
              <a:cxnLst/>
              <a:rect l="l" t="t" r="r" b="b"/>
              <a:pathLst>
                <a:path w="9201492" h="9201492">
                  <a:moveTo>
                    <a:pt x="0" y="0"/>
                  </a:moveTo>
                  <a:lnTo>
                    <a:pt x="9201492" y="0"/>
                  </a:lnTo>
                  <a:lnTo>
                    <a:pt x="9201492" y="9201492"/>
                  </a:lnTo>
                  <a:lnTo>
                    <a:pt x="0" y="920149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2" name="Freeform 12"/>
            <p:cNvSpPr/>
            <p:nvPr/>
          </p:nvSpPr>
          <p:spPr>
            <a:xfrm>
              <a:off x="709126" y="680616"/>
              <a:ext cx="7783241" cy="7840261"/>
            </a:xfrm>
            <a:custGeom>
              <a:avLst/>
              <a:gdLst/>
              <a:ahLst/>
              <a:cxnLst/>
              <a:rect l="l" t="t" r="r" b="b"/>
              <a:pathLst>
                <a:path w="7783241" h="7840261">
                  <a:moveTo>
                    <a:pt x="0" y="0"/>
                  </a:moveTo>
                  <a:lnTo>
                    <a:pt x="7783240" y="0"/>
                  </a:lnTo>
                  <a:lnTo>
                    <a:pt x="7783240" y="7840260"/>
                  </a:lnTo>
                  <a:lnTo>
                    <a:pt x="0" y="78402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3" name="Group 13"/>
            <p:cNvGrpSpPr/>
            <p:nvPr/>
          </p:nvGrpSpPr>
          <p:grpSpPr>
            <a:xfrm>
              <a:off x="2138247" y="1478462"/>
              <a:ext cx="4924998" cy="6244569"/>
              <a:chOff x="0" y="0"/>
              <a:chExt cx="831998" cy="1054919"/>
            </a:xfrm>
          </p:grpSpPr>
          <p:sp>
            <p:nvSpPr>
              <p:cNvPr id="14" name="Freeform 14"/>
              <p:cNvSpPr/>
              <p:nvPr/>
            </p:nvSpPr>
            <p:spPr>
              <a:xfrm>
                <a:off x="0" y="0"/>
                <a:ext cx="831998" cy="1054919"/>
              </a:xfrm>
              <a:custGeom>
                <a:avLst/>
                <a:gdLst/>
                <a:ahLst/>
                <a:cxnLst/>
                <a:rect l="l" t="t" r="r" b="b"/>
                <a:pathLst>
                  <a:path w="831998" h="1054919">
                    <a:moveTo>
                      <a:pt x="0" y="0"/>
                    </a:moveTo>
                    <a:lnTo>
                      <a:pt x="831998" y="0"/>
                    </a:lnTo>
                    <a:lnTo>
                      <a:pt x="831998" y="1054919"/>
                    </a:lnTo>
                    <a:lnTo>
                      <a:pt x="0" y="1054919"/>
                    </a:lnTo>
                    <a:close/>
                  </a:path>
                </a:pathLst>
              </a:custGeom>
              <a:solidFill>
                <a:srgbClr val="9DB7BE"/>
              </a:solidFill>
            </p:spPr>
          </p:sp>
          <p:sp>
            <p:nvSpPr>
              <p:cNvPr id="15" name="TextBox 15"/>
              <p:cNvSpPr txBox="1"/>
              <p:nvPr/>
            </p:nvSpPr>
            <p:spPr>
              <a:xfrm>
                <a:off x="0" y="-19050"/>
                <a:ext cx="831998" cy="1073969"/>
              </a:xfrm>
              <a:prstGeom prst="rect">
                <a:avLst/>
              </a:prstGeom>
            </p:spPr>
            <p:txBody>
              <a:bodyPr lIns="67913" tIns="67913" rIns="67913" bIns="67913" rtlCol="0" anchor="ctr"/>
              <a:lstStyle/>
              <a:p>
                <a:pPr algn="ctr">
                  <a:lnSpc>
                    <a:spcPts val="2060"/>
                  </a:lnSpc>
                </a:pPr>
                <a:endParaRPr/>
              </a:p>
            </p:txBody>
          </p:sp>
        </p:grpSp>
      </p:grpSp>
      <p:grpSp>
        <p:nvGrpSpPr>
          <p:cNvPr id="16" name="Group 16"/>
          <p:cNvGrpSpPr/>
          <p:nvPr/>
        </p:nvGrpSpPr>
        <p:grpSpPr>
          <a:xfrm>
            <a:off x="9697299" y="4756303"/>
            <a:ext cx="7315200" cy="2214511"/>
            <a:chOff x="0" y="0"/>
            <a:chExt cx="9753600" cy="2952681"/>
          </a:xfrm>
        </p:grpSpPr>
        <p:sp>
          <p:nvSpPr>
            <p:cNvPr id="17" name="Freeform 17"/>
            <p:cNvSpPr/>
            <p:nvPr/>
          </p:nvSpPr>
          <p:spPr>
            <a:xfrm>
              <a:off x="0" y="984227"/>
              <a:ext cx="9753600" cy="1968454"/>
            </a:xfrm>
            <a:custGeom>
              <a:avLst/>
              <a:gdLst/>
              <a:ahLst/>
              <a:cxnLst/>
              <a:rect l="l" t="t" r="r" b="b"/>
              <a:pathLst>
                <a:path w="9753600" h="1968454">
                  <a:moveTo>
                    <a:pt x="0" y="0"/>
                  </a:moveTo>
                  <a:lnTo>
                    <a:pt x="9753600" y="0"/>
                  </a:lnTo>
                  <a:lnTo>
                    <a:pt x="9753600" y="1968454"/>
                  </a:lnTo>
                  <a:lnTo>
                    <a:pt x="0" y="19684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a:off x="0" y="0"/>
              <a:ext cx="9753600" cy="1968454"/>
            </a:xfrm>
            <a:custGeom>
              <a:avLst/>
              <a:gdLst/>
              <a:ahLst/>
              <a:cxnLst/>
              <a:rect l="l" t="t" r="r" b="b"/>
              <a:pathLst>
                <a:path w="9753600" h="1968454">
                  <a:moveTo>
                    <a:pt x="0" y="0"/>
                  </a:moveTo>
                  <a:lnTo>
                    <a:pt x="9753600" y="0"/>
                  </a:lnTo>
                  <a:lnTo>
                    <a:pt x="9753600" y="1968454"/>
                  </a:lnTo>
                  <a:lnTo>
                    <a:pt x="0" y="19684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0" y="495478"/>
              <a:ext cx="9753600" cy="1968454"/>
            </a:xfrm>
            <a:custGeom>
              <a:avLst/>
              <a:gdLst/>
              <a:ahLst/>
              <a:cxnLst/>
              <a:rect l="l" t="t" r="r" b="b"/>
              <a:pathLst>
                <a:path w="9753600" h="1968454">
                  <a:moveTo>
                    <a:pt x="0" y="0"/>
                  </a:moveTo>
                  <a:lnTo>
                    <a:pt x="9753600" y="0"/>
                  </a:lnTo>
                  <a:lnTo>
                    <a:pt x="9753600" y="1968453"/>
                  </a:lnTo>
                  <a:lnTo>
                    <a:pt x="0" y="1968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TextBox 20"/>
            <p:cNvSpPr txBox="1"/>
            <p:nvPr/>
          </p:nvSpPr>
          <p:spPr>
            <a:xfrm>
              <a:off x="0" y="588493"/>
              <a:ext cx="9753600" cy="2031576"/>
            </a:xfrm>
            <a:prstGeom prst="rect">
              <a:avLst/>
            </a:prstGeom>
          </p:spPr>
          <p:txBody>
            <a:bodyPr lIns="0" tIns="0" rIns="0" bIns="0" rtlCol="0" anchor="t">
              <a:spAutoFit/>
            </a:bodyPr>
            <a:lstStyle/>
            <a:p>
              <a:pPr algn="ctr">
                <a:lnSpc>
                  <a:spcPts val="12880"/>
                </a:lnSpc>
              </a:pPr>
              <a:r>
                <a:rPr lang="en-US" sz="9200">
                  <a:solidFill>
                    <a:srgbClr val="4C4331"/>
                  </a:solidFill>
                  <a:latin typeface="Pagkaki"/>
                  <a:ea typeface="Pagkaki"/>
                  <a:cs typeface="Pagkaki"/>
                  <a:sym typeface="Pagkaki"/>
                </a:rPr>
                <a:t>HORSE</a:t>
              </a:r>
            </a:p>
          </p:txBody>
        </p:sp>
      </p:grpSp>
      <p:sp>
        <p:nvSpPr>
          <p:cNvPr id="21" name="Freeform 21"/>
          <p:cNvSpPr/>
          <p:nvPr/>
        </p:nvSpPr>
        <p:spPr>
          <a:xfrm>
            <a:off x="2334423" y="1360392"/>
            <a:ext cx="8920976" cy="8229600"/>
          </a:xfrm>
          <a:custGeom>
            <a:avLst/>
            <a:gdLst/>
            <a:ahLst/>
            <a:cxnLst/>
            <a:rect l="l" t="t" r="r" b="b"/>
            <a:pathLst>
              <a:path w="8920976" h="8229600">
                <a:moveTo>
                  <a:pt x="0" y="0"/>
                </a:moveTo>
                <a:lnTo>
                  <a:pt x="8920975" y="0"/>
                </a:lnTo>
                <a:lnTo>
                  <a:pt x="8920975" y="8229600"/>
                </a:lnTo>
                <a:lnTo>
                  <a:pt x="0" y="8229600"/>
                </a:lnTo>
                <a:lnTo>
                  <a:pt x="0" y="0"/>
                </a:lnTo>
                <a:close/>
              </a:path>
            </a:pathLst>
          </a:custGeom>
          <a:blipFill>
            <a:blip r:embed="rId16"/>
            <a:stretch>
              <a:fillRect/>
            </a:stretch>
          </a:blipFill>
        </p:spPr>
      </p:sp>
      <p:sp>
        <p:nvSpPr>
          <p:cNvPr id="22" name="TextBox 22"/>
          <p:cNvSpPr txBox="1"/>
          <p:nvPr/>
        </p:nvSpPr>
        <p:spPr>
          <a:xfrm>
            <a:off x="2334423" y="1512792"/>
            <a:ext cx="14332391" cy="1060456"/>
          </a:xfrm>
          <a:prstGeom prst="rect">
            <a:avLst/>
          </a:prstGeom>
        </p:spPr>
        <p:txBody>
          <a:bodyPr lIns="0" tIns="0" rIns="0" bIns="0" rtlCol="0" anchor="t">
            <a:spAutoFit/>
          </a:bodyPr>
          <a:lstStyle/>
          <a:p>
            <a:pPr marL="0" lvl="0" indent="0" algn="ctr">
              <a:lnSpc>
                <a:spcPts val="8000"/>
              </a:lnSpc>
            </a:pPr>
            <a:r>
              <a:rPr lang="en-US" sz="8000">
                <a:solidFill>
                  <a:srgbClr val="4C4331"/>
                </a:solidFill>
                <a:latin typeface="Pagkaki"/>
                <a:ea typeface="Pagkaki"/>
                <a:cs typeface="Pagkaki"/>
                <a:sym typeface="Pagkaki"/>
              </a:rPr>
              <a:t>LÍTEN TO THIS SOUND AND GUESS...</a:t>
            </a: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7" name="Freeform 7"/>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327971" y="1028700"/>
            <a:ext cx="1006452" cy="1148441"/>
          </a:xfrm>
          <a:custGeom>
            <a:avLst/>
            <a:gdLst/>
            <a:ahLst/>
            <a:cxnLst/>
            <a:rect l="l" t="t" r="r" b="b"/>
            <a:pathLst>
              <a:path w="1006452" h="1148441">
                <a:moveTo>
                  <a:pt x="0" y="0"/>
                </a:moveTo>
                <a:lnTo>
                  <a:pt x="1006452" y="0"/>
                </a:lnTo>
                <a:lnTo>
                  <a:pt x="1006452" y="1148441"/>
                </a:lnTo>
                <a:lnTo>
                  <a:pt x="0" y="11484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0" name="Group 10"/>
          <p:cNvGrpSpPr/>
          <p:nvPr/>
        </p:nvGrpSpPr>
        <p:grpSpPr>
          <a:xfrm>
            <a:off x="2242881" y="2573248"/>
            <a:ext cx="6901119" cy="6901119"/>
            <a:chOff x="0" y="0"/>
            <a:chExt cx="9201492" cy="9201492"/>
          </a:xfrm>
        </p:grpSpPr>
        <p:sp>
          <p:nvSpPr>
            <p:cNvPr id="11" name="Freeform 11"/>
            <p:cNvSpPr/>
            <p:nvPr/>
          </p:nvSpPr>
          <p:spPr>
            <a:xfrm>
              <a:off x="0" y="0"/>
              <a:ext cx="9201492" cy="9201492"/>
            </a:xfrm>
            <a:custGeom>
              <a:avLst/>
              <a:gdLst/>
              <a:ahLst/>
              <a:cxnLst/>
              <a:rect l="l" t="t" r="r" b="b"/>
              <a:pathLst>
                <a:path w="9201492" h="9201492">
                  <a:moveTo>
                    <a:pt x="0" y="0"/>
                  </a:moveTo>
                  <a:lnTo>
                    <a:pt x="9201492" y="0"/>
                  </a:lnTo>
                  <a:lnTo>
                    <a:pt x="9201492" y="9201492"/>
                  </a:lnTo>
                  <a:lnTo>
                    <a:pt x="0" y="920149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sp>
          <p:nvSpPr>
            <p:cNvPr id="12" name="Freeform 12"/>
            <p:cNvSpPr/>
            <p:nvPr/>
          </p:nvSpPr>
          <p:spPr>
            <a:xfrm>
              <a:off x="709126" y="680616"/>
              <a:ext cx="7783241" cy="7840261"/>
            </a:xfrm>
            <a:custGeom>
              <a:avLst/>
              <a:gdLst/>
              <a:ahLst/>
              <a:cxnLst/>
              <a:rect l="l" t="t" r="r" b="b"/>
              <a:pathLst>
                <a:path w="7783241" h="7840261">
                  <a:moveTo>
                    <a:pt x="0" y="0"/>
                  </a:moveTo>
                  <a:lnTo>
                    <a:pt x="7783240" y="0"/>
                  </a:lnTo>
                  <a:lnTo>
                    <a:pt x="7783240" y="7840260"/>
                  </a:lnTo>
                  <a:lnTo>
                    <a:pt x="0" y="78402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3" name="Group 13"/>
            <p:cNvGrpSpPr/>
            <p:nvPr/>
          </p:nvGrpSpPr>
          <p:grpSpPr>
            <a:xfrm>
              <a:off x="2138247" y="1478462"/>
              <a:ext cx="4924998" cy="6244569"/>
              <a:chOff x="0" y="0"/>
              <a:chExt cx="831998" cy="1054919"/>
            </a:xfrm>
          </p:grpSpPr>
          <p:sp>
            <p:nvSpPr>
              <p:cNvPr id="14" name="Freeform 14"/>
              <p:cNvSpPr/>
              <p:nvPr/>
            </p:nvSpPr>
            <p:spPr>
              <a:xfrm>
                <a:off x="0" y="0"/>
                <a:ext cx="831998" cy="1054919"/>
              </a:xfrm>
              <a:custGeom>
                <a:avLst/>
                <a:gdLst/>
                <a:ahLst/>
                <a:cxnLst/>
                <a:rect l="l" t="t" r="r" b="b"/>
                <a:pathLst>
                  <a:path w="831998" h="1054919">
                    <a:moveTo>
                      <a:pt x="0" y="0"/>
                    </a:moveTo>
                    <a:lnTo>
                      <a:pt x="831998" y="0"/>
                    </a:lnTo>
                    <a:lnTo>
                      <a:pt x="831998" y="1054919"/>
                    </a:lnTo>
                    <a:lnTo>
                      <a:pt x="0" y="1054919"/>
                    </a:lnTo>
                    <a:close/>
                  </a:path>
                </a:pathLst>
              </a:custGeom>
              <a:solidFill>
                <a:srgbClr val="9DB7BE"/>
              </a:solidFill>
            </p:spPr>
          </p:sp>
          <p:sp>
            <p:nvSpPr>
              <p:cNvPr id="15" name="TextBox 15"/>
              <p:cNvSpPr txBox="1"/>
              <p:nvPr/>
            </p:nvSpPr>
            <p:spPr>
              <a:xfrm>
                <a:off x="0" y="-19050"/>
                <a:ext cx="831998" cy="1073969"/>
              </a:xfrm>
              <a:prstGeom prst="rect">
                <a:avLst/>
              </a:prstGeom>
            </p:spPr>
            <p:txBody>
              <a:bodyPr lIns="67913" tIns="67913" rIns="67913" bIns="67913" rtlCol="0" anchor="ctr"/>
              <a:lstStyle/>
              <a:p>
                <a:pPr algn="ctr">
                  <a:lnSpc>
                    <a:spcPts val="2060"/>
                  </a:lnSpc>
                </a:pPr>
                <a:endParaRPr/>
              </a:p>
            </p:txBody>
          </p:sp>
        </p:grpSp>
      </p:grpSp>
      <p:sp>
        <p:nvSpPr>
          <p:cNvPr id="16" name="TextBox 16"/>
          <p:cNvSpPr txBox="1"/>
          <p:nvPr/>
        </p:nvSpPr>
        <p:spPr>
          <a:xfrm>
            <a:off x="2334423" y="1512792"/>
            <a:ext cx="14332391" cy="1060456"/>
          </a:xfrm>
          <a:prstGeom prst="rect">
            <a:avLst/>
          </a:prstGeom>
        </p:spPr>
        <p:txBody>
          <a:bodyPr lIns="0" tIns="0" rIns="0" bIns="0" rtlCol="0" anchor="t">
            <a:spAutoFit/>
          </a:bodyPr>
          <a:lstStyle/>
          <a:p>
            <a:pPr marL="0" lvl="0" indent="0" algn="ctr">
              <a:lnSpc>
                <a:spcPts val="8000"/>
              </a:lnSpc>
            </a:pPr>
            <a:r>
              <a:rPr lang="en-US" sz="8000">
                <a:solidFill>
                  <a:srgbClr val="4C4331"/>
                </a:solidFill>
                <a:latin typeface="Pagkaki"/>
                <a:ea typeface="Pagkaki"/>
                <a:cs typeface="Pagkaki"/>
                <a:sym typeface="Pagkaki"/>
              </a:rPr>
              <a:t>LÍTEN TO THIS SOUND AND GUESS...</a:t>
            </a:r>
          </a:p>
        </p:txBody>
      </p:sp>
      <p:grpSp>
        <p:nvGrpSpPr>
          <p:cNvPr id="17" name="Group 17"/>
          <p:cNvGrpSpPr/>
          <p:nvPr/>
        </p:nvGrpSpPr>
        <p:grpSpPr>
          <a:xfrm>
            <a:off x="9697299" y="4756303"/>
            <a:ext cx="7315200" cy="2214511"/>
            <a:chOff x="0" y="0"/>
            <a:chExt cx="9753600" cy="2952681"/>
          </a:xfrm>
        </p:grpSpPr>
        <p:sp>
          <p:nvSpPr>
            <p:cNvPr id="18" name="Freeform 18"/>
            <p:cNvSpPr/>
            <p:nvPr/>
          </p:nvSpPr>
          <p:spPr>
            <a:xfrm>
              <a:off x="0" y="984227"/>
              <a:ext cx="9753600" cy="1968454"/>
            </a:xfrm>
            <a:custGeom>
              <a:avLst/>
              <a:gdLst/>
              <a:ahLst/>
              <a:cxnLst/>
              <a:rect l="l" t="t" r="r" b="b"/>
              <a:pathLst>
                <a:path w="9753600" h="1968454">
                  <a:moveTo>
                    <a:pt x="0" y="0"/>
                  </a:moveTo>
                  <a:lnTo>
                    <a:pt x="9753600" y="0"/>
                  </a:lnTo>
                  <a:lnTo>
                    <a:pt x="9753600" y="1968454"/>
                  </a:lnTo>
                  <a:lnTo>
                    <a:pt x="0" y="19684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a:off x="0" y="0"/>
              <a:ext cx="9753600" cy="1968454"/>
            </a:xfrm>
            <a:custGeom>
              <a:avLst/>
              <a:gdLst/>
              <a:ahLst/>
              <a:cxnLst/>
              <a:rect l="l" t="t" r="r" b="b"/>
              <a:pathLst>
                <a:path w="9753600" h="1968454">
                  <a:moveTo>
                    <a:pt x="0" y="0"/>
                  </a:moveTo>
                  <a:lnTo>
                    <a:pt x="9753600" y="0"/>
                  </a:lnTo>
                  <a:lnTo>
                    <a:pt x="9753600" y="1968454"/>
                  </a:lnTo>
                  <a:lnTo>
                    <a:pt x="0" y="19684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a:off x="0" y="495478"/>
              <a:ext cx="9753600" cy="1968454"/>
            </a:xfrm>
            <a:custGeom>
              <a:avLst/>
              <a:gdLst/>
              <a:ahLst/>
              <a:cxnLst/>
              <a:rect l="l" t="t" r="r" b="b"/>
              <a:pathLst>
                <a:path w="9753600" h="1968454">
                  <a:moveTo>
                    <a:pt x="0" y="0"/>
                  </a:moveTo>
                  <a:lnTo>
                    <a:pt x="9753600" y="0"/>
                  </a:lnTo>
                  <a:lnTo>
                    <a:pt x="9753600" y="1968453"/>
                  </a:lnTo>
                  <a:lnTo>
                    <a:pt x="0" y="19684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TextBox 21"/>
            <p:cNvSpPr txBox="1"/>
            <p:nvPr/>
          </p:nvSpPr>
          <p:spPr>
            <a:xfrm>
              <a:off x="0" y="588493"/>
              <a:ext cx="9753600" cy="2031576"/>
            </a:xfrm>
            <a:prstGeom prst="rect">
              <a:avLst/>
            </a:prstGeom>
          </p:spPr>
          <p:txBody>
            <a:bodyPr lIns="0" tIns="0" rIns="0" bIns="0" rtlCol="0" anchor="t">
              <a:spAutoFit/>
            </a:bodyPr>
            <a:lstStyle/>
            <a:p>
              <a:pPr algn="ctr">
                <a:lnSpc>
                  <a:spcPts val="12880"/>
                </a:lnSpc>
              </a:pPr>
              <a:r>
                <a:rPr lang="en-US" sz="9200">
                  <a:solidFill>
                    <a:srgbClr val="4C4331"/>
                  </a:solidFill>
                  <a:latin typeface="Pagkaki"/>
                  <a:ea typeface="Pagkaki"/>
                  <a:cs typeface="Pagkaki"/>
                  <a:sym typeface="Pagkaki"/>
                </a:rPr>
                <a:t>ANIMAL 4</a:t>
              </a:r>
            </a:p>
          </p:txBody>
        </p:sp>
      </p:grpSp>
      <p:pic>
        <p:nvPicPr>
          <p:cNvPr id="22" name="Tieng Khi ke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564895" y="4895262"/>
            <a:ext cx="2257089" cy="2257089"/>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44"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0098" y="-726566"/>
            <a:ext cx="18688197" cy="11646111"/>
            <a:chOff x="0" y="0"/>
            <a:chExt cx="24917595" cy="15528148"/>
          </a:xfrm>
        </p:grpSpPr>
        <p:sp>
          <p:nvSpPr>
            <p:cNvPr id="3" name="Freeform 3"/>
            <p:cNvSpPr/>
            <p:nvPr/>
          </p:nvSpPr>
          <p:spPr>
            <a:xfrm rot="-5400000">
              <a:off x="238056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14643995" y="-2380565"/>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2380565" y="5226346"/>
              <a:ext cx="7893036" cy="12654166"/>
            </a:xfrm>
            <a:custGeom>
              <a:avLst/>
              <a:gdLst/>
              <a:ahLst/>
              <a:cxnLst/>
              <a:rect l="l" t="t" r="r" b="b"/>
              <a:pathLst>
                <a:path w="7893036" h="12654166">
                  <a:moveTo>
                    <a:pt x="0" y="0"/>
                  </a:moveTo>
                  <a:lnTo>
                    <a:pt x="7893036" y="0"/>
                  </a:lnTo>
                  <a:lnTo>
                    <a:pt x="7893036" y="12654166"/>
                  </a:lnTo>
                  <a:lnTo>
                    <a:pt x="0" y="126541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4643995" y="5254548"/>
              <a:ext cx="7893036" cy="12654166"/>
            </a:xfrm>
            <a:custGeom>
              <a:avLst/>
              <a:gdLst/>
              <a:ahLst/>
              <a:cxnLst/>
              <a:rect l="l" t="t" r="r" b="b"/>
              <a:pathLst>
                <a:path w="7893036" h="12654166">
                  <a:moveTo>
                    <a:pt x="0" y="0"/>
                  </a:moveTo>
                  <a:lnTo>
                    <a:pt x="7893036" y="0"/>
                  </a:lnTo>
                  <a:lnTo>
                    <a:pt x="7893036" y="12654165"/>
                  </a:lnTo>
                  <a:lnTo>
                    <a:pt x="0" y="12654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7" name="Freeform 7"/>
          <p:cNvSpPr/>
          <p:nvPr/>
        </p:nvSpPr>
        <p:spPr>
          <a:xfrm rot="5752137">
            <a:off x="-1987163" y="-2381979"/>
            <a:ext cx="6289616" cy="5511991"/>
          </a:xfrm>
          <a:custGeom>
            <a:avLst/>
            <a:gdLst/>
            <a:ahLst/>
            <a:cxnLst/>
            <a:rect l="l" t="t" r="r" b="b"/>
            <a:pathLst>
              <a:path w="6289616" h="5511991">
                <a:moveTo>
                  <a:pt x="0" y="0"/>
                </a:moveTo>
                <a:lnTo>
                  <a:pt x="6289616" y="0"/>
                </a:lnTo>
                <a:lnTo>
                  <a:pt x="6289616" y="5511991"/>
                </a:lnTo>
                <a:lnTo>
                  <a:pt x="0" y="55119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7515516">
            <a:off x="14514370" y="-1754675"/>
            <a:ext cx="5489861" cy="4541612"/>
          </a:xfrm>
          <a:custGeom>
            <a:avLst/>
            <a:gdLst/>
            <a:ahLst/>
            <a:cxnLst/>
            <a:rect l="l" t="t" r="r" b="b"/>
            <a:pathLst>
              <a:path w="5489861" h="4541612">
                <a:moveTo>
                  <a:pt x="0" y="0"/>
                </a:moveTo>
                <a:lnTo>
                  <a:pt x="5489860" y="0"/>
                </a:lnTo>
                <a:lnTo>
                  <a:pt x="5489860" y="4541612"/>
                </a:lnTo>
                <a:lnTo>
                  <a:pt x="0" y="45416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327971" y="1028700"/>
            <a:ext cx="1006452" cy="1148441"/>
          </a:xfrm>
          <a:custGeom>
            <a:avLst/>
            <a:gdLst/>
            <a:ahLst/>
            <a:cxnLst/>
            <a:rect l="l" t="t" r="r" b="b"/>
            <a:pathLst>
              <a:path w="1006452" h="1148441">
                <a:moveTo>
                  <a:pt x="0" y="0"/>
                </a:moveTo>
                <a:lnTo>
                  <a:pt x="1006452" y="0"/>
                </a:lnTo>
                <a:lnTo>
                  <a:pt x="1006452" y="1148441"/>
                </a:lnTo>
                <a:lnTo>
                  <a:pt x="0" y="11484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0" name="Group 10"/>
          <p:cNvGrpSpPr/>
          <p:nvPr/>
        </p:nvGrpSpPr>
        <p:grpSpPr>
          <a:xfrm>
            <a:off x="2242881" y="2573248"/>
            <a:ext cx="6901119" cy="6901119"/>
            <a:chOff x="0" y="0"/>
            <a:chExt cx="9201492" cy="9201492"/>
          </a:xfrm>
        </p:grpSpPr>
        <p:sp>
          <p:nvSpPr>
            <p:cNvPr id="11" name="Freeform 11"/>
            <p:cNvSpPr/>
            <p:nvPr/>
          </p:nvSpPr>
          <p:spPr>
            <a:xfrm>
              <a:off x="0" y="0"/>
              <a:ext cx="9201492" cy="9201492"/>
            </a:xfrm>
            <a:custGeom>
              <a:avLst/>
              <a:gdLst/>
              <a:ahLst/>
              <a:cxnLst/>
              <a:rect l="l" t="t" r="r" b="b"/>
              <a:pathLst>
                <a:path w="9201492" h="9201492">
                  <a:moveTo>
                    <a:pt x="0" y="0"/>
                  </a:moveTo>
                  <a:lnTo>
                    <a:pt x="9201492" y="0"/>
                  </a:lnTo>
                  <a:lnTo>
                    <a:pt x="9201492" y="9201492"/>
                  </a:lnTo>
                  <a:lnTo>
                    <a:pt x="0" y="920149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2" name="Freeform 12"/>
            <p:cNvSpPr/>
            <p:nvPr/>
          </p:nvSpPr>
          <p:spPr>
            <a:xfrm>
              <a:off x="709126" y="680616"/>
              <a:ext cx="7783241" cy="7840261"/>
            </a:xfrm>
            <a:custGeom>
              <a:avLst/>
              <a:gdLst/>
              <a:ahLst/>
              <a:cxnLst/>
              <a:rect l="l" t="t" r="r" b="b"/>
              <a:pathLst>
                <a:path w="7783241" h="7840261">
                  <a:moveTo>
                    <a:pt x="0" y="0"/>
                  </a:moveTo>
                  <a:lnTo>
                    <a:pt x="7783240" y="0"/>
                  </a:lnTo>
                  <a:lnTo>
                    <a:pt x="7783240" y="7840260"/>
                  </a:lnTo>
                  <a:lnTo>
                    <a:pt x="0" y="78402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3" name="Group 13"/>
            <p:cNvGrpSpPr/>
            <p:nvPr/>
          </p:nvGrpSpPr>
          <p:grpSpPr>
            <a:xfrm>
              <a:off x="2138247" y="1478462"/>
              <a:ext cx="4924998" cy="6244569"/>
              <a:chOff x="0" y="0"/>
              <a:chExt cx="831998" cy="1054919"/>
            </a:xfrm>
          </p:grpSpPr>
          <p:sp>
            <p:nvSpPr>
              <p:cNvPr id="14" name="Freeform 14"/>
              <p:cNvSpPr/>
              <p:nvPr/>
            </p:nvSpPr>
            <p:spPr>
              <a:xfrm>
                <a:off x="0" y="0"/>
                <a:ext cx="831998" cy="1054919"/>
              </a:xfrm>
              <a:custGeom>
                <a:avLst/>
                <a:gdLst/>
                <a:ahLst/>
                <a:cxnLst/>
                <a:rect l="l" t="t" r="r" b="b"/>
                <a:pathLst>
                  <a:path w="831998" h="1054919">
                    <a:moveTo>
                      <a:pt x="0" y="0"/>
                    </a:moveTo>
                    <a:lnTo>
                      <a:pt x="831998" y="0"/>
                    </a:lnTo>
                    <a:lnTo>
                      <a:pt x="831998" y="1054919"/>
                    </a:lnTo>
                    <a:lnTo>
                      <a:pt x="0" y="1054919"/>
                    </a:lnTo>
                    <a:close/>
                  </a:path>
                </a:pathLst>
              </a:custGeom>
              <a:solidFill>
                <a:srgbClr val="9DB7BE"/>
              </a:solidFill>
            </p:spPr>
          </p:sp>
          <p:sp>
            <p:nvSpPr>
              <p:cNvPr id="15" name="TextBox 15"/>
              <p:cNvSpPr txBox="1"/>
              <p:nvPr/>
            </p:nvSpPr>
            <p:spPr>
              <a:xfrm>
                <a:off x="0" y="-19050"/>
                <a:ext cx="831998" cy="1073969"/>
              </a:xfrm>
              <a:prstGeom prst="rect">
                <a:avLst/>
              </a:prstGeom>
            </p:spPr>
            <p:txBody>
              <a:bodyPr lIns="67913" tIns="67913" rIns="67913" bIns="67913" rtlCol="0" anchor="ctr"/>
              <a:lstStyle/>
              <a:p>
                <a:pPr algn="ctr">
                  <a:lnSpc>
                    <a:spcPts val="2060"/>
                  </a:lnSpc>
                </a:pPr>
                <a:endParaRPr/>
              </a:p>
            </p:txBody>
          </p:sp>
        </p:grpSp>
      </p:grpSp>
      <p:grpSp>
        <p:nvGrpSpPr>
          <p:cNvPr id="16" name="Group 16"/>
          <p:cNvGrpSpPr/>
          <p:nvPr/>
        </p:nvGrpSpPr>
        <p:grpSpPr>
          <a:xfrm>
            <a:off x="9697299" y="4756303"/>
            <a:ext cx="7315200" cy="2214511"/>
            <a:chOff x="0" y="0"/>
            <a:chExt cx="9753600" cy="2952681"/>
          </a:xfrm>
        </p:grpSpPr>
        <p:sp>
          <p:nvSpPr>
            <p:cNvPr id="17" name="Freeform 17"/>
            <p:cNvSpPr/>
            <p:nvPr/>
          </p:nvSpPr>
          <p:spPr>
            <a:xfrm>
              <a:off x="0" y="984227"/>
              <a:ext cx="9753600" cy="1968454"/>
            </a:xfrm>
            <a:custGeom>
              <a:avLst/>
              <a:gdLst/>
              <a:ahLst/>
              <a:cxnLst/>
              <a:rect l="l" t="t" r="r" b="b"/>
              <a:pathLst>
                <a:path w="9753600" h="1968454">
                  <a:moveTo>
                    <a:pt x="0" y="0"/>
                  </a:moveTo>
                  <a:lnTo>
                    <a:pt x="9753600" y="0"/>
                  </a:lnTo>
                  <a:lnTo>
                    <a:pt x="9753600" y="1968454"/>
                  </a:lnTo>
                  <a:lnTo>
                    <a:pt x="0" y="19684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a:off x="0" y="0"/>
              <a:ext cx="9753600" cy="1968454"/>
            </a:xfrm>
            <a:custGeom>
              <a:avLst/>
              <a:gdLst/>
              <a:ahLst/>
              <a:cxnLst/>
              <a:rect l="l" t="t" r="r" b="b"/>
              <a:pathLst>
                <a:path w="9753600" h="1968454">
                  <a:moveTo>
                    <a:pt x="0" y="0"/>
                  </a:moveTo>
                  <a:lnTo>
                    <a:pt x="9753600" y="0"/>
                  </a:lnTo>
                  <a:lnTo>
                    <a:pt x="9753600" y="1968454"/>
                  </a:lnTo>
                  <a:lnTo>
                    <a:pt x="0" y="19684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0" y="495478"/>
              <a:ext cx="9753600" cy="1968454"/>
            </a:xfrm>
            <a:custGeom>
              <a:avLst/>
              <a:gdLst/>
              <a:ahLst/>
              <a:cxnLst/>
              <a:rect l="l" t="t" r="r" b="b"/>
              <a:pathLst>
                <a:path w="9753600" h="1968454">
                  <a:moveTo>
                    <a:pt x="0" y="0"/>
                  </a:moveTo>
                  <a:lnTo>
                    <a:pt x="9753600" y="0"/>
                  </a:lnTo>
                  <a:lnTo>
                    <a:pt x="9753600" y="1968453"/>
                  </a:lnTo>
                  <a:lnTo>
                    <a:pt x="0" y="1968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TextBox 20"/>
            <p:cNvSpPr txBox="1"/>
            <p:nvPr/>
          </p:nvSpPr>
          <p:spPr>
            <a:xfrm>
              <a:off x="0" y="588493"/>
              <a:ext cx="9753600" cy="2031576"/>
            </a:xfrm>
            <a:prstGeom prst="rect">
              <a:avLst/>
            </a:prstGeom>
          </p:spPr>
          <p:txBody>
            <a:bodyPr lIns="0" tIns="0" rIns="0" bIns="0" rtlCol="0" anchor="t">
              <a:spAutoFit/>
            </a:bodyPr>
            <a:lstStyle/>
            <a:p>
              <a:pPr algn="ctr">
                <a:lnSpc>
                  <a:spcPts val="12880"/>
                </a:lnSpc>
              </a:pPr>
              <a:r>
                <a:rPr lang="en-US" sz="9200">
                  <a:solidFill>
                    <a:srgbClr val="4C4331"/>
                  </a:solidFill>
                  <a:latin typeface="Pagkaki"/>
                  <a:ea typeface="Pagkaki"/>
                  <a:cs typeface="Pagkaki"/>
                  <a:sym typeface="Pagkaki"/>
                </a:rPr>
                <a:t>MONKEY</a:t>
              </a:r>
            </a:p>
          </p:txBody>
        </p:sp>
      </p:grpSp>
      <p:sp>
        <p:nvSpPr>
          <p:cNvPr id="21" name="TextBox 21"/>
          <p:cNvSpPr txBox="1"/>
          <p:nvPr/>
        </p:nvSpPr>
        <p:spPr>
          <a:xfrm>
            <a:off x="2334423" y="1512792"/>
            <a:ext cx="14332391" cy="1060456"/>
          </a:xfrm>
          <a:prstGeom prst="rect">
            <a:avLst/>
          </a:prstGeom>
        </p:spPr>
        <p:txBody>
          <a:bodyPr lIns="0" tIns="0" rIns="0" bIns="0" rtlCol="0" anchor="t">
            <a:spAutoFit/>
          </a:bodyPr>
          <a:lstStyle/>
          <a:p>
            <a:pPr marL="0" lvl="0" indent="0" algn="ctr">
              <a:lnSpc>
                <a:spcPts val="8000"/>
              </a:lnSpc>
            </a:pPr>
            <a:r>
              <a:rPr lang="en-US" sz="8000">
                <a:solidFill>
                  <a:srgbClr val="4C4331"/>
                </a:solidFill>
                <a:latin typeface="Pagkaki"/>
                <a:ea typeface="Pagkaki"/>
                <a:cs typeface="Pagkaki"/>
                <a:sym typeface="Pagkaki"/>
              </a:rPr>
              <a:t>LÍTEN TO THIS SOUND AND GUESS...</a:t>
            </a:r>
          </a:p>
        </p:txBody>
      </p:sp>
      <p:sp>
        <p:nvSpPr>
          <p:cNvPr id="22" name="Freeform 22"/>
          <p:cNvSpPr/>
          <p:nvPr/>
        </p:nvSpPr>
        <p:spPr>
          <a:xfrm>
            <a:off x="14068971" y="-254384"/>
            <a:ext cx="2943528" cy="5350874"/>
          </a:xfrm>
          <a:custGeom>
            <a:avLst/>
            <a:gdLst/>
            <a:ahLst/>
            <a:cxnLst/>
            <a:rect l="l" t="t" r="r" b="b"/>
            <a:pathLst>
              <a:path w="2943528" h="5350874">
                <a:moveTo>
                  <a:pt x="0" y="0"/>
                </a:moveTo>
                <a:lnTo>
                  <a:pt x="2943528" y="0"/>
                </a:lnTo>
                <a:lnTo>
                  <a:pt x="2943528" y="5350874"/>
                </a:lnTo>
                <a:lnTo>
                  <a:pt x="0" y="535087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3" name="Freeform 23"/>
          <p:cNvSpPr/>
          <p:nvPr/>
        </p:nvSpPr>
        <p:spPr>
          <a:xfrm>
            <a:off x="4093285" y="3442911"/>
            <a:ext cx="3200311" cy="5161792"/>
          </a:xfrm>
          <a:custGeom>
            <a:avLst/>
            <a:gdLst/>
            <a:ahLst/>
            <a:cxnLst/>
            <a:rect l="l" t="t" r="r" b="b"/>
            <a:pathLst>
              <a:path w="3200311" h="5161792">
                <a:moveTo>
                  <a:pt x="0" y="0"/>
                </a:moveTo>
                <a:lnTo>
                  <a:pt x="3200311" y="0"/>
                </a:lnTo>
                <a:lnTo>
                  <a:pt x="3200311" y="5161793"/>
                </a:lnTo>
                <a:lnTo>
                  <a:pt x="0" y="5161793"/>
                </a:lnTo>
                <a:lnTo>
                  <a:pt x="0" y="0"/>
                </a:lnTo>
                <a:close/>
              </a:path>
            </a:pathLst>
          </a:custGeom>
          <a:blipFill>
            <a:blip r:embed="rId18"/>
            <a:stretch>
              <a:fillRect/>
            </a:stretch>
          </a:blipFill>
        </p:spPr>
      </p:sp>
    </p:spTree>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TotalTime>
  <Words>2397</Words>
  <Application>Microsoft Macintosh PowerPoint</Application>
  <PresentationFormat>Custom</PresentationFormat>
  <Paragraphs>257</Paragraphs>
  <Slides>55</Slides>
  <Notes>0</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Clear Sans Bold</vt:lpstr>
      <vt:lpstr>Balsamiq Sans</vt:lpstr>
      <vt:lpstr>Calibri</vt:lpstr>
      <vt:lpstr>Arimo Bold</vt:lpstr>
      <vt:lpstr>Arial</vt:lpstr>
      <vt:lpstr>Pagkaki</vt:lpstr>
      <vt:lpstr>Balsamiq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Vocabulary</dc:title>
  <cp:lastModifiedBy>Microsoft Office User</cp:lastModifiedBy>
  <cp:revision>12</cp:revision>
  <dcterms:created xsi:type="dcterms:W3CDTF">2006-08-16T00:00:00Z</dcterms:created>
  <dcterms:modified xsi:type="dcterms:W3CDTF">2024-12-19T01:30:18Z</dcterms:modified>
  <dc:identifier>DAGXu4WQBbY</dc:identifier>
</cp:coreProperties>
</file>