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9"/>
  </p:notesMasterIdLst>
  <p:sldIdLst>
    <p:sldId id="271" r:id="rId2"/>
    <p:sldId id="323" r:id="rId3"/>
    <p:sldId id="324" r:id="rId4"/>
    <p:sldId id="316" r:id="rId5"/>
    <p:sldId id="338" r:id="rId6"/>
    <p:sldId id="311" r:id="rId7"/>
    <p:sldId id="310" r:id="rId8"/>
    <p:sldId id="322" r:id="rId9"/>
    <p:sldId id="341" r:id="rId10"/>
    <p:sldId id="346" r:id="rId11"/>
    <p:sldId id="343" r:id="rId12"/>
    <p:sldId id="347" r:id="rId13"/>
    <p:sldId id="348" r:id="rId14"/>
    <p:sldId id="344" r:id="rId15"/>
    <p:sldId id="325" r:id="rId16"/>
    <p:sldId id="31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13B"/>
    <a:srgbClr val="000000"/>
    <a:srgbClr val="61953D"/>
    <a:srgbClr val="5C8E3A"/>
    <a:srgbClr val="E36427"/>
    <a:srgbClr val="D98F91"/>
    <a:srgbClr val="E0A4A5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438" y="1942186"/>
            <a:ext cx="114157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E36427"/>
                </a:solidFill>
              </a:rPr>
              <a:t>4</a:t>
            </a:r>
            <a:r>
              <a:rPr lang="en-US" sz="4400" b="1" dirty="0">
                <a:solidFill>
                  <a:srgbClr val="E36427"/>
                </a:solidFill>
              </a:rPr>
              <a:t>. </a:t>
            </a:r>
            <a:r>
              <a:rPr lang="en-US" sz="4400" dirty="0">
                <a:solidFill>
                  <a:srgbClr val="242021"/>
                </a:solidFill>
              </a:rPr>
              <a:t>A good teacher can </a:t>
            </a:r>
            <a:r>
              <a:rPr lang="en-US" sz="4400" dirty="0">
                <a:solidFill>
                  <a:srgbClr val="949599"/>
                </a:solidFill>
              </a:rPr>
              <a:t>________ </a:t>
            </a:r>
            <a:r>
              <a:rPr lang="en-US" sz="4400" dirty="0">
                <a:solidFill>
                  <a:srgbClr val="242021"/>
                </a:solidFill>
              </a:rPr>
              <a:t>her students to take responsibility for their own learning</a:t>
            </a:r>
            <a:r>
              <a:rPr lang="en-US" sz="4400" dirty="0" smtClean="0">
                <a:solidFill>
                  <a:srgbClr val="242021"/>
                </a:solidFill>
              </a:rPr>
              <a:t>.</a:t>
            </a:r>
          </a:p>
          <a:p>
            <a:endParaRPr lang="en-US" sz="4400" dirty="0">
              <a:solidFill>
                <a:srgbClr val="242021"/>
              </a:solidFill>
            </a:endParaRPr>
          </a:p>
          <a:p>
            <a:r>
              <a:rPr lang="en-US" sz="4400" b="1" dirty="0">
                <a:solidFill>
                  <a:srgbClr val="E36427"/>
                </a:solidFill>
              </a:rPr>
              <a:t>5. </a:t>
            </a:r>
            <a:r>
              <a:rPr lang="en-US" sz="4400" dirty="0">
                <a:solidFill>
                  <a:srgbClr val="242021"/>
                </a:solidFill>
              </a:rPr>
              <a:t>His parents don’t have to force him to study hard as he is highly </a:t>
            </a:r>
            <a:r>
              <a:rPr lang="en-US" sz="4400" dirty="0" smtClean="0">
                <a:solidFill>
                  <a:srgbClr val="949599"/>
                </a:solidFill>
              </a:rPr>
              <a:t>______________</a:t>
            </a:r>
            <a:r>
              <a:rPr lang="en-US" sz="4400" dirty="0" smtClean="0">
                <a:solidFill>
                  <a:srgbClr val="242021"/>
                </a:solidFill>
              </a:rPr>
              <a:t>.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9677" y="94712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Complete the sentences using the correct forms of the words in 1.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4A117-7A5E-9732-AE22-D56DBBF9F2D8}"/>
              </a:ext>
            </a:extLst>
          </p:cNvPr>
          <p:cNvSpPr txBox="1"/>
          <p:nvPr/>
        </p:nvSpPr>
        <p:spPr>
          <a:xfrm>
            <a:off x="5742165" y="1978044"/>
            <a:ext cx="23829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motivate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84A117-7A5E-9732-AE22-D56DBBF9F2D8}"/>
              </a:ext>
            </a:extLst>
          </p:cNvPr>
          <p:cNvSpPr txBox="1"/>
          <p:nvPr/>
        </p:nvSpPr>
        <p:spPr>
          <a:xfrm>
            <a:off x="5066438" y="4686478"/>
            <a:ext cx="3919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44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self-motivated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6314" y="1816640"/>
            <a:ext cx="110629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36427"/>
                </a:solidFill>
              </a:rPr>
              <a:t>1. </a:t>
            </a:r>
            <a:r>
              <a:rPr lang="en-US" sz="3600" u="sng" dirty="0" smtClean="0">
                <a:solidFill>
                  <a:srgbClr val="242021"/>
                </a:solidFill>
              </a:rPr>
              <a:t>John</a:t>
            </a:r>
            <a:r>
              <a:rPr lang="en-US" sz="3600" dirty="0" smtClean="0">
                <a:solidFill>
                  <a:srgbClr val="242021"/>
                </a:solidFill>
              </a:rPr>
              <a:t> </a:t>
            </a:r>
            <a:r>
              <a:rPr lang="en-US" sz="3600" dirty="0">
                <a:solidFill>
                  <a:srgbClr val="242021"/>
                </a:solidFill>
              </a:rPr>
              <a:t>is saving his pocket money to buy a new phone. </a:t>
            </a:r>
            <a:endParaRPr lang="en-US" sz="3600" dirty="0" smtClean="0">
              <a:solidFill>
                <a:srgbClr val="242021"/>
              </a:solidFill>
            </a:endParaRPr>
          </a:p>
          <a:p>
            <a:r>
              <a:rPr lang="en-US" sz="3600" dirty="0" smtClean="0">
                <a:solidFill>
                  <a:srgbClr val="242021"/>
                </a:solidFill>
                <a:sym typeface="Symbol" panose="05050102010706020507" pitchFamily="18" charset="2"/>
              </a:rPr>
              <a:t></a:t>
            </a:r>
            <a:r>
              <a:rPr lang="en-US" sz="3600" dirty="0" smtClean="0">
                <a:solidFill>
                  <a:srgbClr val="242021"/>
                </a:solidFill>
              </a:rPr>
              <a:t> It </a:t>
            </a:r>
            <a:r>
              <a:rPr lang="en-US" sz="3600" dirty="0" smtClean="0">
                <a:solidFill>
                  <a:srgbClr val="949599"/>
                </a:solidFill>
              </a:rPr>
              <a:t>______________________________________ </a:t>
            </a:r>
            <a:r>
              <a:rPr lang="en-US" sz="3600" dirty="0">
                <a:solidFill>
                  <a:srgbClr val="242021"/>
                </a:solidFill>
              </a:rPr>
              <a:t>to buy a new phone</a:t>
            </a:r>
            <a:r>
              <a:rPr lang="en-US" sz="3600" dirty="0" smtClean="0">
                <a:solidFill>
                  <a:srgbClr val="242021"/>
                </a:solidFill>
              </a:rPr>
              <a:t>.</a:t>
            </a:r>
          </a:p>
          <a:p>
            <a:endParaRPr lang="en-US" sz="3600" dirty="0">
              <a:solidFill>
                <a:srgbClr val="242021"/>
              </a:solidFill>
            </a:endParaRPr>
          </a:p>
          <a:p>
            <a:r>
              <a:rPr lang="en-US" sz="3600" b="1" dirty="0">
                <a:solidFill>
                  <a:srgbClr val="E36427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He gets </a:t>
            </a:r>
            <a:r>
              <a:rPr lang="en-US" sz="3600" u="sng" dirty="0">
                <a:solidFill>
                  <a:srgbClr val="242021"/>
                </a:solidFill>
              </a:rPr>
              <a:t>20 dollars</a:t>
            </a:r>
            <a:r>
              <a:rPr lang="en-US" sz="3600" dirty="0">
                <a:solidFill>
                  <a:srgbClr val="242021"/>
                </a:solidFill>
              </a:rPr>
              <a:t> every week by doing chores around the house. </a:t>
            </a:r>
            <a:endParaRPr lang="en-US" sz="3600" dirty="0" smtClean="0">
              <a:solidFill>
                <a:srgbClr val="242021"/>
              </a:solidFill>
            </a:endParaRPr>
          </a:p>
          <a:p>
            <a:r>
              <a:rPr lang="en-US" sz="3600" dirty="0">
                <a:solidFill>
                  <a:srgbClr val="242021"/>
                </a:solidFill>
                <a:sym typeface="Symbol" panose="05050102010706020507" pitchFamily="18" charset="2"/>
              </a:rPr>
              <a:t></a:t>
            </a:r>
            <a:r>
              <a:rPr lang="en-US" sz="3600" dirty="0" smtClean="0">
                <a:solidFill>
                  <a:srgbClr val="242021"/>
                </a:solidFill>
              </a:rPr>
              <a:t> </a:t>
            </a:r>
            <a:r>
              <a:rPr lang="en-US" sz="3600" dirty="0">
                <a:solidFill>
                  <a:srgbClr val="242021"/>
                </a:solidFill>
              </a:rPr>
              <a:t>It </a:t>
            </a:r>
            <a:r>
              <a:rPr lang="en-US" sz="3600" dirty="0" smtClean="0">
                <a:solidFill>
                  <a:srgbClr val="949599"/>
                </a:solidFill>
              </a:rPr>
              <a:t>________________________________ </a:t>
            </a:r>
            <a:r>
              <a:rPr lang="en-US" sz="3600" dirty="0">
                <a:solidFill>
                  <a:srgbClr val="242021"/>
                </a:solidFill>
              </a:rPr>
              <a:t>by doing chores around the house</a:t>
            </a:r>
            <a:r>
              <a:rPr lang="en-US" sz="3600" dirty="0" smtClean="0">
                <a:solidFill>
                  <a:srgbClr val="242021"/>
                </a:solidFill>
              </a:rPr>
              <a:t>.</a:t>
            </a:r>
            <a:endParaRPr lang="en-US" sz="3600" dirty="0">
              <a:solidFill>
                <a:srgbClr val="24202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1075047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Rewrite the </a:t>
            </a:r>
            <a:r>
              <a:rPr lang="en-US" sz="2800" b="1" dirty="0" smtClean="0">
                <a:cs typeface="Arial" panose="020B0604020202020204" pitchFamily="34" charset="0"/>
              </a:rPr>
              <a:t>sentences.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416E2F-5BBE-3944-E351-A7EB31551B38}"/>
              </a:ext>
            </a:extLst>
          </p:cNvPr>
          <p:cNvSpPr txBox="1"/>
          <p:nvPr/>
        </p:nvSpPr>
        <p:spPr>
          <a:xfrm>
            <a:off x="906314" y="7564609"/>
            <a:ext cx="6096000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1. is John who is saving his pocket money</a:t>
            </a: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2. is 20 dollars that he gets every week by</a:t>
            </a: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3. was last weekend that John earned </a:t>
            </a: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4. was gifts for friends and family members that </a:t>
            </a: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5. is by taking part-time jobs that teenagers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16E2F-5BBE-3944-E351-A7EB31551B38}"/>
              </a:ext>
            </a:extLst>
          </p:cNvPr>
          <p:cNvSpPr txBox="1"/>
          <p:nvPr/>
        </p:nvSpPr>
        <p:spPr>
          <a:xfrm>
            <a:off x="1928787" y="2419123"/>
            <a:ext cx="8721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3600" b="1" dirty="0" smtClean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is </a:t>
            </a:r>
            <a:r>
              <a:rPr lang="en-US" sz="36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John </a:t>
            </a:r>
            <a:r>
              <a:rPr lang="en-US" sz="3600" b="1" dirty="0" smtClean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that/who </a:t>
            </a:r>
            <a:r>
              <a:rPr lang="en-US" sz="36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is saving his pocket </a:t>
            </a:r>
            <a:r>
              <a:rPr lang="en-US" sz="3600" b="1" dirty="0" smtClean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money</a:t>
            </a:r>
            <a:endParaRPr lang="en-US" sz="3600" b="1" dirty="0">
              <a:solidFill>
                <a:srgbClr val="00B05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416E2F-5BBE-3944-E351-A7EB31551B38}"/>
              </a:ext>
            </a:extLst>
          </p:cNvPr>
          <p:cNvSpPr txBox="1"/>
          <p:nvPr/>
        </p:nvSpPr>
        <p:spPr>
          <a:xfrm>
            <a:off x="1946716" y="5153357"/>
            <a:ext cx="8721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600" b="1" dirty="0">
                <a:solidFill>
                  <a:srgbClr val="00B050"/>
                </a:solidFill>
                <a:ea typeface="Times New Roman" panose="02020603050405020304" pitchFamily="18" charset="0"/>
              </a:rPr>
              <a:t>is 20 dollars that he gets every week </a:t>
            </a: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4526" y="1838363"/>
            <a:ext cx="110629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36427"/>
                </a:solidFill>
              </a:rPr>
              <a:t>3</a:t>
            </a:r>
            <a:r>
              <a:rPr lang="en-US" sz="3600" b="1" dirty="0">
                <a:solidFill>
                  <a:srgbClr val="E36427"/>
                </a:solidFill>
              </a:rPr>
              <a:t>. </a:t>
            </a:r>
            <a:r>
              <a:rPr lang="en-US" sz="3600" dirty="0">
                <a:solidFill>
                  <a:srgbClr val="242021"/>
                </a:solidFill>
              </a:rPr>
              <a:t>John earned more pocket money by helping his grandpa </a:t>
            </a:r>
            <a:r>
              <a:rPr lang="en-US" sz="3600" u="sng" dirty="0">
                <a:solidFill>
                  <a:srgbClr val="242021"/>
                </a:solidFill>
              </a:rPr>
              <a:t>last weekend</a:t>
            </a:r>
            <a:r>
              <a:rPr lang="en-US" sz="3600" dirty="0">
                <a:solidFill>
                  <a:srgbClr val="242021"/>
                </a:solidFill>
              </a:rPr>
              <a:t>. </a:t>
            </a:r>
            <a:endParaRPr lang="en-US" sz="3600" dirty="0" smtClean="0">
              <a:solidFill>
                <a:srgbClr val="242021"/>
              </a:solidFill>
            </a:endParaRPr>
          </a:p>
          <a:p>
            <a:r>
              <a:rPr lang="en-US" sz="3600" dirty="0" smtClean="0">
                <a:solidFill>
                  <a:srgbClr val="242021"/>
                </a:solidFill>
                <a:sym typeface="Symbol" panose="05050102010706020507" pitchFamily="18" charset="2"/>
              </a:rPr>
              <a:t></a:t>
            </a:r>
            <a:r>
              <a:rPr lang="en-US" sz="3600" dirty="0" smtClean="0">
                <a:solidFill>
                  <a:srgbClr val="242021"/>
                </a:solidFill>
              </a:rPr>
              <a:t> It </a:t>
            </a:r>
            <a:r>
              <a:rPr lang="en-US" sz="3600" dirty="0" smtClean="0">
                <a:solidFill>
                  <a:srgbClr val="949599"/>
                </a:solidFill>
              </a:rPr>
              <a:t>________________________________ </a:t>
            </a:r>
            <a:r>
              <a:rPr lang="en-US" sz="3600" dirty="0">
                <a:solidFill>
                  <a:srgbClr val="242021"/>
                </a:solidFill>
              </a:rPr>
              <a:t>more pocket money by helping his grandpa</a:t>
            </a:r>
            <a:r>
              <a:rPr lang="en-US" sz="3600" dirty="0" smtClean="0">
                <a:solidFill>
                  <a:srgbClr val="242021"/>
                </a:solidFill>
              </a:rPr>
              <a:t>.</a:t>
            </a:r>
          </a:p>
          <a:p>
            <a:endParaRPr lang="en-US" sz="3600" dirty="0">
              <a:solidFill>
                <a:srgbClr val="242021"/>
              </a:solidFill>
            </a:endParaRPr>
          </a:p>
          <a:p>
            <a:r>
              <a:rPr lang="en-US" sz="3600" b="1" dirty="0">
                <a:solidFill>
                  <a:srgbClr val="E36427"/>
                </a:solidFill>
              </a:rPr>
              <a:t>4. </a:t>
            </a:r>
            <a:r>
              <a:rPr lang="en-US" sz="3600" dirty="0">
                <a:solidFill>
                  <a:srgbClr val="242021"/>
                </a:solidFill>
              </a:rPr>
              <a:t>He </a:t>
            </a:r>
            <a:r>
              <a:rPr lang="en-US" sz="3600" u="sng" dirty="0">
                <a:solidFill>
                  <a:srgbClr val="242021"/>
                </a:solidFill>
              </a:rPr>
              <a:t>bought gifts for his friends and family members</a:t>
            </a:r>
            <a:r>
              <a:rPr lang="en-US" sz="3600" dirty="0">
                <a:solidFill>
                  <a:srgbClr val="242021"/>
                </a:solidFill>
              </a:rPr>
              <a:t> with his pocket money. </a:t>
            </a:r>
            <a:endParaRPr lang="en-US" sz="3600" dirty="0" smtClean="0">
              <a:solidFill>
                <a:srgbClr val="242021"/>
              </a:solidFill>
            </a:endParaRPr>
          </a:p>
          <a:p>
            <a:r>
              <a:rPr lang="en-US" sz="3600" dirty="0">
                <a:solidFill>
                  <a:srgbClr val="242021"/>
                </a:solidFill>
                <a:sym typeface="Symbol" panose="05050102010706020507" pitchFamily="18" charset="2"/>
              </a:rPr>
              <a:t></a:t>
            </a:r>
            <a:r>
              <a:rPr lang="en-US" sz="3600" dirty="0" smtClean="0">
                <a:solidFill>
                  <a:srgbClr val="242021"/>
                </a:solidFill>
              </a:rPr>
              <a:t> </a:t>
            </a:r>
            <a:r>
              <a:rPr lang="en-US" sz="3600" dirty="0">
                <a:solidFill>
                  <a:srgbClr val="242021"/>
                </a:solidFill>
              </a:rPr>
              <a:t>It </a:t>
            </a:r>
            <a:r>
              <a:rPr lang="en-US" sz="3600" dirty="0" smtClean="0">
                <a:solidFill>
                  <a:srgbClr val="242021"/>
                </a:solidFill>
              </a:rPr>
              <a:t>__________</a:t>
            </a:r>
            <a:r>
              <a:rPr lang="en-US" sz="3600" dirty="0" smtClean="0">
                <a:solidFill>
                  <a:srgbClr val="949599"/>
                </a:solidFill>
              </a:rPr>
              <a:t>_____________________________ </a:t>
            </a:r>
            <a:r>
              <a:rPr lang="en-US" sz="3600" dirty="0">
                <a:solidFill>
                  <a:srgbClr val="242021"/>
                </a:solidFill>
              </a:rPr>
              <a:t>he bought with his pocket money</a:t>
            </a:r>
            <a:r>
              <a:rPr lang="en-US" sz="3600" dirty="0" smtClean="0">
                <a:solidFill>
                  <a:srgbClr val="242021"/>
                </a:solidFill>
              </a:rPr>
              <a:t>.</a:t>
            </a:r>
            <a:endParaRPr lang="en-US" sz="3600" dirty="0">
              <a:solidFill>
                <a:srgbClr val="24202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Rewrite the </a:t>
            </a:r>
            <a:r>
              <a:rPr lang="en-US" sz="2800" b="1" dirty="0" smtClean="0">
                <a:cs typeface="Arial" panose="020B0604020202020204" pitchFamily="34" charset="0"/>
              </a:rPr>
              <a:t>sentences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416E2F-5BBE-3944-E351-A7EB31551B38}"/>
              </a:ext>
            </a:extLst>
          </p:cNvPr>
          <p:cNvSpPr txBox="1"/>
          <p:nvPr/>
        </p:nvSpPr>
        <p:spPr>
          <a:xfrm>
            <a:off x="2772852" y="7403244"/>
            <a:ext cx="6096000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is John who is saving his pocket money</a:t>
            </a: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is 20 dollars that he gets every week by</a:t>
            </a: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was last weekend that John earned </a:t>
            </a: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was gifts for friends and family members that </a:t>
            </a: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is by taking part-time jobs that teenagers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16E2F-5BBE-3944-E351-A7EB31551B38}"/>
              </a:ext>
            </a:extLst>
          </p:cNvPr>
          <p:cNvSpPr txBox="1"/>
          <p:nvPr/>
        </p:nvSpPr>
        <p:spPr>
          <a:xfrm>
            <a:off x="1735357" y="2948040"/>
            <a:ext cx="8721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600" b="1" dirty="0">
                <a:solidFill>
                  <a:srgbClr val="00B050"/>
                </a:solidFill>
                <a:ea typeface="Times New Roman" panose="02020603050405020304" pitchFamily="18" charset="0"/>
              </a:rPr>
              <a:t>was last weekend that John earned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416E2F-5BBE-3944-E351-A7EB31551B38}"/>
              </a:ext>
            </a:extLst>
          </p:cNvPr>
          <p:cNvSpPr txBox="1"/>
          <p:nvPr/>
        </p:nvSpPr>
        <p:spPr>
          <a:xfrm>
            <a:off x="1504259" y="5700204"/>
            <a:ext cx="92912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600" b="1" dirty="0">
                <a:solidFill>
                  <a:srgbClr val="00B050"/>
                </a:solidFill>
                <a:ea typeface="Times New Roman" panose="02020603050405020304" pitchFamily="18" charset="0"/>
              </a:rPr>
              <a:t>was gifts for friends and family members that </a:t>
            </a:r>
          </a:p>
        </p:txBody>
      </p:sp>
    </p:spTree>
    <p:extLst>
      <p:ext uri="{BB962C8B-B14F-4D97-AF65-F5344CB8AC3E}">
        <p14:creationId xmlns:p14="http://schemas.microsoft.com/office/powerpoint/2010/main" val="9742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4526" y="2461918"/>
            <a:ext cx="112150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E36427"/>
                </a:solidFill>
              </a:rPr>
              <a:t>5. </a:t>
            </a:r>
            <a:r>
              <a:rPr lang="en-US" sz="4000" dirty="0" smtClean="0">
                <a:solidFill>
                  <a:srgbClr val="242021"/>
                </a:solidFill>
              </a:rPr>
              <a:t>Parents </a:t>
            </a:r>
            <a:r>
              <a:rPr lang="en-US" sz="4000" dirty="0">
                <a:solidFill>
                  <a:srgbClr val="242021"/>
                </a:solidFill>
              </a:rPr>
              <a:t>can motivate children to do household chores </a:t>
            </a:r>
            <a:r>
              <a:rPr lang="en-US" sz="4000" u="sng" dirty="0">
                <a:solidFill>
                  <a:srgbClr val="242021"/>
                </a:solidFill>
              </a:rPr>
              <a:t>by doing these chores with them</a:t>
            </a:r>
            <a:r>
              <a:rPr lang="en-US" sz="4000" dirty="0">
                <a:solidFill>
                  <a:srgbClr val="242021"/>
                </a:solidFill>
              </a:rPr>
              <a:t>.</a:t>
            </a:r>
          </a:p>
          <a:p>
            <a:pPr marL="571500" indent="-571500">
              <a:buFont typeface="Symbol" panose="05050102010706020507" pitchFamily="18" charset="2"/>
              <a:buChar char="®"/>
            </a:pPr>
            <a:r>
              <a:rPr lang="en-US" sz="4000" dirty="0" smtClean="0">
                <a:solidFill>
                  <a:srgbClr val="242021"/>
                </a:solidFill>
              </a:rPr>
              <a:t>It _____________________________________ ____________ can </a:t>
            </a:r>
            <a:r>
              <a:rPr lang="en-US" sz="4000" dirty="0">
                <a:solidFill>
                  <a:srgbClr val="242021"/>
                </a:solidFill>
              </a:rPr>
              <a:t>motivate them to do these </a:t>
            </a:r>
            <a:r>
              <a:rPr lang="en-US" sz="4000" dirty="0" smtClean="0">
                <a:solidFill>
                  <a:srgbClr val="242021"/>
                </a:solidFill>
              </a:rPr>
              <a:t>chores.</a:t>
            </a:r>
            <a:endParaRPr lang="en-US" sz="4000" dirty="0">
              <a:solidFill>
                <a:srgbClr val="24202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Rewrite the </a:t>
            </a:r>
            <a:r>
              <a:rPr lang="en-US" sz="2800" b="1" dirty="0" smtClean="0">
                <a:cs typeface="Arial" panose="020B0604020202020204" pitchFamily="34" charset="0"/>
              </a:rPr>
              <a:t>sentences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16E2F-5BBE-3944-E351-A7EB31551B38}"/>
              </a:ext>
            </a:extLst>
          </p:cNvPr>
          <p:cNvSpPr txBox="1"/>
          <p:nvPr/>
        </p:nvSpPr>
        <p:spPr>
          <a:xfrm>
            <a:off x="1512508" y="3693024"/>
            <a:ext cx="97196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40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Is by doing household chores with children that parents</a:t>
            </a:r>
            <a:endParaRPr lang="en-US" sz="4000" b="1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916302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Ask and answer questions about the chores you and your family members do at home. Use cleft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11" y="1893510"/>
            <a:ext cx="7028329" cy="468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becoming independent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fall-rise intonation in a sentence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Cleft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Prepare for Lesson 3 - Unit 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7182" y="6094966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>
                <a:solidFill>
                  <a:schemeClr val="tx1"/>
                </a:solidFill>
              </a:rPr>
              <a:t>Watch a video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017380"/>
            <a:ext cx="4879384" cy="87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2: Read the sentences out </a:t>
            </a:r>
            <a:r>
              <a:rPr lang="en-US" sz="2000" dirty="0" smtClean="0">
                <a:solidFill>
                  <a:schemeClr val="tx1"/>
                </a:solidFill>
              </a:rPr>
              <a:t>loud.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Match each word with </a:t>
            </a:r>
            <a:r>
              <a:rPr lang="en-US" sz="2000" dirty="0" smtClean="0">
                <a:solidFill>
                  <a:schemeClr val="tx1"/>
                </a:solidFill>
              </a:rPr>
              <a:t>their meanings. 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Task 2: Complete the </a:t>
            </a:r>
            <a:r>
              <a:rPr lang="en-GB" sz="2000" dirty="0" smtClean="0">
                <a:solidFill>
                  <a:schemeClr val="tx1"/>
                </a:solidFill>
              </a:rPr>
              <a:t>sentences.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68064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376864"/>
            <a:ext cx="4879382" cy="1014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Rewrite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2. Ask and answer questions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009261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LANGUAGE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07096" y="2178877"/>
            <a:ext cx="9201563" cy="4121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Work in 4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Watch the video and list out what to do to become independent.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Stick the paper on the boards.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The group with the most correct answers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664" y="1182096"/>
            <a:ext cx="450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WATCH A VIDEO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1724" y="1017136"/>
            <a:ext cx="450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WATCH A VIDEO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The things you learn here – being independen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2235" y="1725022"/>
            <a:ext cx="8498542" cy="47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893201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and repeat. Pay attention to the fall-rise intonation in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EDF77B-A227-DCE7-3A6F-3B6756144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034" y="2416787"/>
            <a:ext cx="9393093" cy="3695006"/>
          </a:xfrm>
          <a:prstGeom prst="rect">
            <a:avLst/>
          </a:prstGeom>
        </p:spPr>
      </p:pic>
      <p:pic>
        <p:nvPicPr>
          <p:cNvPr id="2" name="Track 59">
            <a:hlinkClick r:id="" action="ppaction://media"/>
            <a:extLst>
              <a:ext uri="{FF2B5EF4-FFF2-40B4-BE49-F238E27FC236}">
                <a16:creationId xmlns:a16="http://schemas.microsoft.com/office/drawing/2014/main" id="{885B30FD-6065-0EBD-6F9D-4E3B1CA45E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46327" y="2357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pay attention to the fall-rise intonation in the following sentences. Then practice saying them in pairs.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29D2B-90FD-EF36-BB0A-1F29DB7D7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13" y="2264491"/>
            <a:ext cx="10383242" cy="4124281"/>
          </a:xfrm>
          <a:prstGeom prst="rect">
            <a:avLst/>
          </a:prstGeom>
        </p:spPr>
      </p:pic>
      <p:pic>
        <p:nvPicPr>
          <p:cNvPr id="2" name="Track 60">
            <a:hlinkClick r:id="" action="ppaction://media"/>
            <a:extLst>
              <a:ext uri="{FF2B5EF4-FFF2-40B4-BE49-F238E27FC236}">
                <a16:creationId xmlns:a16="http://schemas.microsoft.com/office/drawing/2014/main" id="{871106FD-6C51-92EB-A395-DA36C44D31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1855" y="229876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EDF77B-A227-DCE7-3A6F-3B67561445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159" t="12456" r="12442" b="65708"/>
          <a:stretch/>
        </p:blipFill>
        <p:spPr>
          <a:xfrm>
            <a:off x="4008605" y="2742791"/>
            <a:ext cx="635115" cy="649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EDF77B-A227-DCE7-3A6F-3B67561445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159" t="12456" r="12442" b="65708"/>
          <a:stretch/>
        </p:blipFill>
        <p:spPr>
          <a:xfrm>
            <a:off x="4994722" y="3858424"/>
            <a:ext cx="635115" cy="649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EDF77B-A227-DCE7-3A6F-3B67561445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159" t="12456" r="12442" b="65708"/>
          <a:stretch/>
        </p:blipFill>
        <p:spPr>
          <a:xfrm>
            <a:off x="4049637" y="4975004"/>
            <a:ext cx="635115" cy="6495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EDF77B-A227-DCE7-3A6F-3B67561445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159" t="12456" r="12442" b="65708"/>
          <a:stretch/>
        </p:blipFill>
        <p:spPr>
          <a:xfrm>
            <a:off x="10409110" y="5561393"/>
            <a:ext cx="635115" cy="6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3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Match the words with their meanings.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3A77F-9865-324F-D72D-44AF06EDD6DF}"/>
              </a:ext>
            </a:extLst>
          </p:cNvPr>
          <p:cNvSpPr txBox="1"/>
          <p:nvPr/>
        </p:nvSpPr>
        <p:spPr>
          <a:xfrm>
            <a:off x="1454320" y="5497002"/>
            <a:ext cx="9283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e		2. d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4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b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</a:t>
            </a:r>
            <a:r>
              <a:rPr lang="en-US" sz="4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4. c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</a:t>
            </a:r>
            <a:r>
              <a:rPr lang="en-US" sz="4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5. a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54" y="2065121"/>
            <a:ext cx="12056246" cy="298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438" y="2065305"/>
            <a:ext cx="11415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36427"/>
                </a:solidFill>
              </a:rPr>
              <a:t>1. </a:t>
            </a:r>
            <a:r>
              <a:rPr lang="en-US" sz="4400" dirty="0">
                <a:solidFill>
                  <a:srgbClr val="242021"/>
                </a:solidFill>
              </a:rPr>
              <a:t>We have great </a:t>
            </a:r>
            <a:r>
              <a:rPr lang="en-US" sz="4400" dirty="0" smtClean="0">
                <a:solidFill>
                  <a:srgbClr val="949599"/>
                </a:solidFill>
              </a:rPr>
              <a:t>________ </a:t>
            </a:r>
            <a:r>
              <a:rPr lang="en-US" sz="4400" dirty="0">
                <a:solidFill>
                  <a:srgbClr val="242021"/>
                </a:solidFill>
              </a:rPr>
              <a:t>in our parents and teachers.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2. </a:t>
            </a:r>
            <a:r>
              <a:rPr lang="en-US" sz="4400" dirty="0">
                <a:solidFill>
                  <a:srgbClr val="242021"/>
                </a:solidFill>
              </a:rPr>
              <a:t>Teenagers should learn basic </a:t>
            </a:r>
            <a:r>
              <a:rPr lang="en-US" sz="4400" dirty="0">
                <a:solidFill>
                  <a:srgbClr val="949599"/>
                </a:solidFill>
              </a:rPr>
              <a:t>________</a:t>
            </a:r>
            <a:r>
              <a:rPr lang="en-US" sz="4400" dirty="0">
                <a:solidFill>
                  <a:srgbClr val="242021"/>
                </a:solidFill>
              </a:rPr>
              <a:t>, such as cooking a meal and using a washing machine.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3. </a:t>
            </a:r>
            <a:r>
              <a:rPr lang="en-US" sz="4400" dirty="0">
                <a:solidFill>
                  <a:srgbClr val="242021"/>
                </a:solidFill>
              </a:rPr>
              <a:t>My brother signed up for a </a:t>
            </a:r>
            <a:r>
              <a:rPr lang="en-US" sz="4400" dirty="0" smtClean="0">
                <a:solidFill>
                  <a:srgbClr val="949599"/>
                </a:solidFill>
              </a:rPr>
              <a:t>_________ </a:t>
            </a:r>
            <a:r>
              <a:rPr lang="en-US" sz="4400" dirty="0" smtClean="0">
                <a:solidFill>
                  <a:srgbClr val="242021"/>
                </a:solidFill>
              </a:rPr>
              <a:t>computer </a:t>
            </a:r>
            <a:r>
              <a:rPr lang="en-US" sz="4400" dirty="0">
                <a:solidFill>
                  <a:srgbClr val="242021"/>
                </a:solidFill>
              </a:rPr>
              <a:t>course</a:t>
            </a:r>
            <a:r>
              <a:rPr lang="en-US" sz="4400" dirty="0" smtClean="0">
                <a:solidFill>
                  <a:srgbClr val="242021"/>
                </a:solidFill>
              </a:rPr>
              <a:t>.</a:t>
            </a:r>
            <a:endParaRPr lang="en-US" sz="4400" dirty="0">
              <a:solidFill>
                <a:srgbClr val="24202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9677" y="94712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Complete the sentences using the correct forms of the words in 1.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4A117-7A5E-9732-AE22-D56DBBF9F2D8}"/>
              </a:ext>
            </a:extLst>
          </p:cNvPr>
          <p:cNvSpPr txBox="1"/>
          <p:nvPr/>
        </p:nvSpPr>
        <p:spPr>
          <a:xfrm>
            <a:off x="7416568" y="4801604"/>
            <a:ext cx="3353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44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self-study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4A117-7A5E-9732-AE22-D56DBBF9F2D8}"/>
              </a:ext>
            </a:extLst>
          </p:cNvPr>
          <p:cNvSpPr txBox="1"/>
          <p:nvPr/>
        </p:nvSpPr>
        <p:spPr>
          <a:xfrm>
            <a:off x="5048509" y="2101163"/>
            <a:ext cx="1996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44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trust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84A117-7A5E-9732-AE22-D56DBBF9F2D8}"/>
              </a:ext>
            </a:extLst>
          </p:cNvPr>
          <p:cNvSpPr txBox="1"/>
          <p:nvPr/>
        </p:nvSpPr>
        <p:spPr>
          <a:xfrm>
            <a:off x="7751514" y="3473060"/>
            <a:ext cx="28626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44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life skills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3003</TotalTime>
  <Words>625</Words>
  <Application>Microsoft Office PowerPoint</Application>
  <PresentationFormat>Widescreen</PresentationFormat>
  <Paragraphs>113</Paragraphs>
  <Slides>17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Symbol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172</cp:revision>
  <dcterms:created xsi:type="dcterms:W3CDTF">2020-12-09T02:04:09Z</dcterms:created>
  <dcterms:modified xsi:type="dcterms:W3CDTF">2025-03-27T03:47:03Z</dcterms:modified>
</cp:coreProperties>
</file>