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3" r:id="rId2"/>
    <p:sldMasterId id="2147483685" r:id="rId3"/>
  </p:sldMasterIdLst>
  <p:notesMasterIdLst>
    <p:notesMasterId r:id="rId78"/>
  </p:notesMasterIdLst>
  <p:sldIdLst>
    <p:sldId id="256" r:id="rId4"/>
    <p:sldId id="260" r:id="rId5"/>
    <p:sldId id="379" r:id="rId6"/>
    <p:sldId id="259" r:id="rId7"/>
    <p:sldId id="270" r:id="rId8"/>
    <p:sldId id="271" r:id="rId9"/>
    <p:sldId id="266" r:id="rId10"/>
    <p:sldId id="280" r:id="rId11"/>
    <p:sldId id="276" r:id="rId12"/>
    <p:sldId id="380" r:id="rId13"/>
    <p:sldId id="381" r:id="rId14"/>
    <p:sldId id="383" r:id="rId15"/>
    <p:sldId id="382" r:id="rId16"/>
    <p:sldId id="275" r:id="rId17"/>
    <p:sldId id="323" r:id="rId18"/>
    <p:sldId id="328" r:id="rId19"/>
    <p:sldId id="278" r:id="rId20"/>
    <p:sldId id="384" r:id="rId21"/>
    <p:sldId id="387" r:id="rId22"/>
    <p:sldId id="388" r:id="rId23"/>
    <p:sldId id="389" r:id="rId24"/>
    <p:sldId id="390" r:id="rId25"/>
    <p:sldId id="334" r:id="rId26"/>
    <p:sldId id="327" r:id="rId27"/>
    <p:sldId id="385" r:id="rId28"/>
    <p:sldId id="386" r:id="rId29"/>
    <p:sldId id="399" r:id="rId30"/>
    <p:sldId id="339" r:id="rId31"/>
    <p:sldId id="400" r:id="rId32"/>
    <p:sldId id="340" r:id="rId33"/>
    <p:sldId id="341" r:id="rId34"/>
    <p:sldId id="401" r:id="rId35"/>
    <p:sldId id="342" r:id="rId36"/>
    <p:sldId id="402" r:id="rId37"/>
    <p:sldId id="403" r:id="rId38"/>
    <p:sldId id="404" r:id="rId39"/>
    <p:sldId id="406" r:id="rId40"/>
    <p:sldId id="407" r:id="rId41"/>
    <p:sldId id="405" r:id="rId42"/>
    <p:sldId id="409" r:id="rId43"/>
    <p:sldId id="408" r:id="rId44"/>
    <p:sldId id="299" r:id="rId45"/>
    <p:sldId id="300" r:id="rId46"/>
    <p:sldId id="301" r:id="rId47"/>
    <p:sldId id="302" r:id="rId48"/>
    <p:sldId id="303" r:id="rId49"/>
    <p:sldId id="309" r:id="rId50"/>
    <p:sldId id="310" r:id="rId51"/>
    <p:sldId id="311" r:id="rId52"/>
    <p:sldId id="312" r:id="rId53"/>
    <p:sldId id="308" r:id="rId54"/>
    <p:sldId id="352" r:id="rId55"/>
    <p:sldId id="354" r:id="rId56"/>
    <p:sldId id="351" r:id="rId57"/>
    <p:sldId id="412" r:id="rId58"/>
    <p:sldId id="355" r:id="rId59"/>
    <p:sldId id="356" r:id="rId60"/>
    <p:sldId id="357" r:id="rId61"/>
    <p:sldId id="358" r:id="rId62"/>
    <p:sldId id="359" r:id="rId63"/>
    <p:sldId id="360" r:id="rId64"/>
    <p:sldId id="361" r:id="rId65"/>
    <p:sldId id="362" r:id="rId66"/>
    <p:sldId id="363" r:id="rId67"/>
    <p:sldId id="364" r:id="rId68"/>
    <p:sldId id="313" r:id="rId69"/>
    <p:sldId id="365" r:id="rId70"/>
    <p:sldId id="366" r:id="rId71"/>
    <p:sldId id="414" r:id="rId72"/>
    <p:sldId id="368" r:id="rId73"/>
    <p:sldId id="371" r:id="rId74"/>
    <p:sldId id="410" r:id="rId75"/>
    <p:sldId id="263" r:id="rId76"/>
    <p:sldId id="265" r:id="rId77"/>
  </p:sldIdLst>
  <p:sldSz cx="18288000" cy="10287000"/>
  <p:notesSz cx="6858000" cy="9144000"/>
  <p:embeddedFontLst>
    <p:embeddedFont>
      <p:font typeface="Aharoni" panose="020B0604020202020204" charset="0"/>
      <p:bold r:id="rId79"/>
    </p:embeddedFont>
    <p:embeddedFont>
      <p:font typeface="KG Primary Penmanship" panose="020B0604020202020204" charset="0"/>
      <p:regular r:id="rId80"/>
    </p:embeddedFont>
    <p:embeddedFont>
      <p:font typeface="Jua" panose="020B0604020202020204" charset="-127"/>
      <p:regular r:id="rId81"/>
    </p:embeddedFont>
    <p:embeddedFont>
      <p:font typeface="Cambria Math" panose="02040503050406030204" pitchFamily="18" charset="0"/>
      <p:regular r:id="rId82"/>
    </p:embeddedFont>
    <p:embeddedFont>
      <p:font typeface="Malgun Gothic" panose="020B0503020000020004" pitchFamily="34" charset="-127"/>
      <p:regular r:id="rId83"/>
      <p:bold r:id="rId84"/>
    </p:embeddedFont>
    <p:embeddedFont>
      <p:font typeface="Calibri" panose="020F0502020204030204" pitchFamily="34" charset="0"/>
      <p:regular r:id="rId85"/>
      <p:bold r:id="rId86"/>
      <p:italic r:id="rId87"/>
      <p:boldItalic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554B"/>
    <a:srgbClr val="F8F8F8"/>
    <a:srgbClr val="B6DBEA"/>
    <a:srgbClr val="424F54"/>
    <a:srgbClr val="FFF8ED"/>
    <a:srgbClr val="FCD090"/>
    <a:srgbClr val="689581"/>
    <a:srgbClr val="FDE8C6"/>
    <a:srgbClr val="475269"/>
    <a:srgbClr val="D0DE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2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font" Target="fonts/font6.fntdata"/><Relationship Id="rId89"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font" Target="fonts/font1.fntdata"/><Relationship Id="rId87" Type="http://schemas.openxmlformats.org/officeDocument/2006/relationships/font" Target="fonts/font9.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4.fntdata"/><Relationship Id="rId90"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2.fntdata"/><Relationship Id="rId85"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E94B4-0940-4279-A926-79CEC4AD76C8}"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CD440F-C0DE-4C92-85C1-433DB4B8BDD6}" type="slidenum">
              <a:rPr lang="en-US" smtClean="0"/>
              <a:t>‹#›</a:t>
            </a:fld>
            <a:endParaRPr lang="en-US"/>
          </a:p>
        </p:txBody>
      </p:sp>
    </p:spTree>
    <p:extLst>
      <p:ext uri="{BB962C8B-B14F-4D97-AF65-F5344CB8AC3E}">
        <p14:creationId xmlns:p14="http://schemas.microsoft.com/office/powerpoint/2010/main" val="4020782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VN" dirty="0"/>
              <a:t>Bấm vào từng quả cam để đến câu hỏi. Sau khi thu hoạch xong bấm </a:t>
            </a:r>
            <a:r>
              <a:rPr lang="en-VN"/>
              <a:t>vào </a:t>
            </a:r>
            <a:r>
              <a:rPr lang="en-VN" smtClean="0"/>
              <a:t>q</a:t>
            </a:r>
            <a:r>
              <a:rPr lang="en-US" smtClean="0"/>
              <a:t>u</a:t>
            </a:r>
            <a:r>
              <a:rPr lang="en-US" baseline="0" smtClean="0"/>
              <a:t>ả</a:t>
            </a:r>
            <a:r>
              <a:rPr lang="en-VN" smtClean="0"/>
              <a:t> </a:t>
            </a:r>
            <a:r>
              <a:rPr lang="en-VN"/>
              <a:t>cam </a:t>
            </a:r>
            <a:r>
              <a:rPr lang="en-VN" smtClean="0"/>
              <a:t>b</a:t>
            </a:r>
            <a:r>
              <a:rPr lang="en-US" smtClean="0"/>
              <a:t>ê</a:t>
            </a:r>
            <a:r>
              <a:rPr lang="en-VN" smtClean="0"/>
              <a:t>n </a:t>
            </a:r>
            <a:r>
              <a:rPr lang="en-VN" dirty="0"/>
              <a:t>trái </a:t>
            </a:r>
            <a:r>
              <a:rPr lang="en-VN"/>
              <a:t>để </a:t>
            </a:r>
            <a:r>
              <a:rPr lang="en-VN" smtClean="0"/>
              <a:t>sang</a:t>
            </a:r>
            <a:r>
              <a:rPr lang="en-US" baseline="0" smtClean="0"/>
              <a:t> nội dung tiếp theo.</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B4121-0671-944C-A536-7A555BF54743}"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15130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a:t>
            </a:r>
            <a:r>
              <a:rPr lang="en-VN" smtClean="0"/>
              <a:t>q</a:t>
            </a:r>
            <a:r>
              <a:rPr lang="en-US" smtClean="0"/>
              <a:t>u</a:t>
            </a:r>
            <a:r>
              <a:rPr lang="en-US" baseline="0" smtClean="0"/>
              <a:t>ả</a:t>
            </a:r>
            <a:r>
              <a:rPr lang="en-VN" smtClean="0"/>
              <a:t> </a:t>
            </a:r>
            <a:r>
              <a:rPr lang="en-VN" dirty="0"/>
              <a:t>cam góc phải để trở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B4121-0671-944C-A536-7A555BF54743}"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28819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a:t>
            </a:r>
            <a:r>
              <a:rPr lang="en-VN" smtClean="0"/>
              <a:t>q</a:t>
            </a:r>
            <a:r>
              <a:rPr lang="en-US" smtClean="0"/>
              <a:t>u</a:t>
            </a:r>
            <a:r>
              <a:rPr lang="en-US" baseline="0" smtClean="0"/>
              <a:t>ả</a:t>
            </a:r>
            <a:r>
              <a:rPr lang="en-VN" smtClean="0"/>
              <a:t> </a:t>
            </a:r>
            <a:r>
              <a:rPr lang="en-VN" dirty="0"/>
              <a:t>cam góc phải để trở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B4121-0671-944C-A536-7A555BF54743}"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17841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a:t>
            </a:r>
            <a:r>
              <a:rPr lang="en-VN" smtClean="0"/>
              <a:t>q</a:t>
            </a:r>
            <a:r>
              <a:rPr lang="en-US" smtClean="0"/>
              <a:t>u</a:t>
            </a:r>
            <a:r>
              <a:rPr lang="en-US" baseline="0" smtClean="0"/>
              <a:t>ả</a:t>
            </a:r>
            <a:r>
              <a:rPr lang="en-VN" smtClean="0"/>
              <a:t> </a:t>
            </a:r>
            <a:r>
              <a:rPr lang="en-VN" dirty="0"/>
              <a:t>cam góc phải để trở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B4121-0671-944C-A536-7A555BF54743}"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89933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a:t>
            </a:r>
            <a:r>
              <a:rPr lang="en-VN" smtClean="0"/>
              <a:t>q</a:t>
            </a:r>
            <a:r>
              <a:rPr lang="en-US" smtClean="0"/>
              <a:t>u</a:t>
            </a:r>
            <a:r>
              <a:rPr lang="en-US" baseline="0" smtClean="0"/>
              <a:t>ả</a:t>
            </a:r>
            <a:r>
              <a:rPr lang="en-VN" smtClean="0"/>
              <a:t> </a:t>
            </a:r>
            <a:r>
              <a:rPr lang="en-VN" dirty="0"/>
              <a:t>cam góc phải để trở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B4121-0671-944C-A536-7A555BF54743}"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66446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a:t>
            </a:r>
            <a:r>
              <a:rPr lang="en-VN" smtClean="0"/>
              <a:t>q</a:t>
            </a:r>
            <a:r>
              <a:rPr lang="en-US" smtClean="0"/>
              <a:t>u</a:t>
            </a:r>
            <a:r>
              <a:rPr lang="en-US" baseline="0" smtClean="0"/>
              <a:t>ả</a:t>
            </a:r>
            <a:r>
              <a:rPr lang="en-VN" smtClean="0"/>
              <a:t> </a:t>
            </a:r>
            <a:r>
              <a:rPr lang="en-VN" dirty="0"/>
              <a:t>cam góc phải để trở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B4121-0671-944C-A536-7A555BF54743}"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89617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63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338145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42669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24143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958970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02024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782917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66078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8331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21699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193211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04363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012856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4"/>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6"/>
            <a:ext cx="13716000" cy="248364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8787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60790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6" y="2564609"/>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6" y="6884196"/>
            <a:ext cx="15773400" cy="2250280"/>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8878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2506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4" y="2521744"/>
            <a:ext cx="7736680"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4" y="3757613"/>
            <a:ext cx="7736680"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1" y="2521744"/>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1"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1264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2901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58665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9"/>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7818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9"/>
            <a:ext cx="9258300" cy="7310438"/>
          </a:xfrm>
          <a:prstGeom prst="rect">
            <a:avLst/>
          </a:prstGeom>
          <a:noFill/>
          <a:ln>
            <a:noFill/>
          </a:ln>
        </p:spPr>
      </p:sp>
      <p:sp>
        <p:nvSpPr>
          <p:cNvPr id="65" name="Google Shape;65;p28"/>
          <p:cNvSpPr txBox="1">
            <a:spLocks noGrp="1"/>
          </p:cNvSpPr>
          <p:nvPr>
            <p:ph type="body" idx="1"/>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2702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6" y="-1884760"/>
            <a:ext cx="6527008"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5643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3"/>
            <a:ext cx="8717758"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8"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4836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650858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1131859"/>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29" Type="http://schemas.microsoft.com/office/2007/relationships/hdphoto" Target="../media/hdphoto2.wdp"/><Relationship Id="rId1" Type="http://schemas.openxmlformats.org/officeDocument/2006/relationships/slideLayout" Target="../slideLayouts/slideLayout7.xml"/><Relationship Id="rId28" Type="http://schemas.openxmlformats.org/officeDocument/2006/relationships/image" Target="../media/image18.png"/><Relationship Id="rId27" Type="http://schemas.openxmlformats.org/officeDocument/2006/relationships/image" Target="NULL"/><Relationship Id="rId30"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29" Type="http://schemas.microsoft.com/office/2007/relationships/hdphoto" Target="../media/hdphoto2.wdp"/><Relationship Id="rId1" Type="http://schemas.openxmlformats.org/officeDocument/2006/relationships/slideLayout" Target="../slideLayouts/slideLayout7.xml"/><Relationship Id="rId28" Type="http://schemas.openxmlformats.org/officeDocument/2006/relationships/image" Target="../media/image18.png"/><Relationship Id="rId27" Type="http://schemas.openxmlformats.org/officeDocument/2006/relationships/image" Target="NUL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9.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1.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png"/><Relationship Id="rId7" Type="http://schemas.openxmlformats.org/officeDocument/2006/relationships/image" Target="../media/image33.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3.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62.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6.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65.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0.png"/><Relationship Id="rId1" Type="http://schemas.openxmlformats.org/officeDocument/2006/relationships/slideLayout" Target="../slideLayouts/slideLayout7.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2.png"/><Relationship Id="rId4" Type="http://schemas.openxmlformats.org/officeDocument/2006/relationships/image" Target="../media/image24.sv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2.svg"/><Relationship Id="rId7" Type="http://schemas.openxmlformats.org/officeDocument/2006/relationships/image" Target="../media/image40.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4.png"/><Relationship Id="rId9" Type="http://schemas.openxmlformats.org/officeDocument/2006/relationships/image" Target="../media/image42.svg"/></Relationships>
</file>

<file path=ppt/slides/_rels/slide4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18.xml"/><Relationship Id="rId7" Type="http://schemas.openxmlformats.org/officeDocument/2006/relationships/image" Target="../media/image7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6.xml"/><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 Id="rId6" Type="http://schemas.openxmlformats.org/officeDocument/2006/relationships/image" Target="NULL"/><Relationship Id="rId5" Type="http://schemas.openxmlformats.org/officeDocument/2006/relationships/image" Target="../media/image84.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image" Target="NULL"/><Relationship Id="rId3" Type="http://schemas.openxmlformats.org/officeDocument/2006/relationships/image" Target="../media/image85.jpeg"/><Relationship Id="rId7" Type="http://schemas.openxmlformats.org/officeDocument/2006/relationships/image" Target="../media/image87.png"/><Relationship Id="rId12" Type="http://schemas.openxmlformats.org/officeDocument/2006/relationships/image" Target="../media/image88.png"/><Relationship Id="rId2" Type="http://schemas.openxmlformats.org/officeDocument/2006/relationships/notesSlide" Target="../notesSlides/notesSlide1.xml"/><Relationship Id="rId16" Type="http://schemas.openxmlformats.org/officeDocument/2006/relationships/image" Target="NULL"/><Relationship Id="rId1" Type="http://schemas.openxmlformats.org/officeDocument/2006/relationships/slideLayout" Target="../slideLayouts/slideLayout18.xml"/><Relationship Id="rId6" Type="http://schemas.openxmlformats.org/officeDocument/2006/relationships/slide" Target="slide47.xml"/><Relationship Id="rId11" Type="http://schemas.openxmlformats.org/officeDocument/2006/relationships/slide" Target="slide51.xml"/><Relationship Id="rId5" Type="http://schemas.openxmlformats.org/officeDocument/2006/relationships/image" Target="NULL"/><Relationship Id="rId15" Type="http://schemas.openxmlformats.org/officeDocument/2006/relationships/image" Target="../media/image84.png"/><Relationship Id="rId10" Type="http://schemas.openxmlformats.org/officeDocument/2006/relationships/slide" Target="slide50.xml"/><Relationship Id="rId4" Type="http://schemas.openxmlformats.org/officeDocument/2006/relationships/image" Target="../media/image86.png"/><Relationship Id="rId9" Type="http://schemas.openxmlformats.org/officeDocument/2006/relationships/slide" Target="slide48.xml"/><Relationship Id="rId14" Type="http://schemas.openxmlformats.org/officeDocument/2006/relationships/slide" Target="slide49.xml"/></Relationships>
</file>

<file path=ppt/slides/_rels/slide46.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89.png"/><Relationship Id="rId4" Type="http://schemas.openxmlformats.org/officeDocument/2006/relationships/slide" Target="slide45.xml"/></Relationships>
</file>

<file path=ppt/slides/_rels/slide4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 Target="slide45.xml"/><Relationship Id="rId7"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4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 Target="slide45.xml"/><Relationship Id="rId7"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9.png"/></Relationships>
</file>

<file path=ppt/slides/_rels/slide4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 Target="slide45.xml"/><Relationship Id="rId7" Type="http://schemas.openxmlformats.org/officeDocument/2006/relationships/image" Target="../media/image10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89.png"/><Relationship Id="rId9"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1.sv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slide" Target="slide45.xml"/><Relationship Id="rId7" Type="http://schemas.openxmlformats.org/officeDocument/2006/relationships/image" Target="../media/image10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89.png"/><Relationship Id="rId9"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81.png"/><Relationship Id="rId1" Type="http://schemas.openxmlformats.org/officeDocument/2006/relationships/slideLayout" Target="../slideLayouts/slideLayout18.xml"/><Relationship Id="rId4" Type="http://schemas.microsoft.com/office/2007/relationships/hdphoto" Target="../media/hdphoto7.wdp"/></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8.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8.png"/><Relationship Id="rId4" Type="http://schemas.microsoft.com/office/2007/relationships/hdphoto" Target="../media/hdphoto2.wdp"/><Relationship Id="rId27" Type="http://schemas.openxmlformats.org/officeDocument/2006/relationships/image" Target="NUL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9.png"/></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0.png"/></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6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2.svg"/><Relationship Id="rId7" Type="http://schemas.openxmlformats.org/officeDocument/2006/relationships/image" Target="../media/image40.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4.png"/><Relationship Id="rId9" Type="http://schemas.openxmlformats.org/officeDocument/2006/relationships/image" Target="../media/image42.svg"/></Relationships>
</file>

<file path=ppt/slides/_rels/slide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4.png"/><Relationship Id="rId1" Type="http://schemas.openxmlformats.org/officeDocument/2006/relationships/slideLayout" Target="../slideLayouts/slideLayout7.xml"/><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6.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9.png"/></Relationships>
</file>

<file path=ppt/slides/_rels/slide72.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73.xml.rels><?xml version="1.0" encoding="UTF-8" standalone="yes"?>
<Relationships xmlns="http://schemas.openxmlformats.org/package/2006/relationships"><Relationship Id="rId8" Type="http://schemas.openxmlformats.org/officeDocument/2006/relationships/image" Target="../media/image46.svg"/><Relationship Id="rId7"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44.svg"/></Relationships>
</file>

<file path=ppt/slides/_rels/slide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46.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29" Type="http://schemas.microsoft.com/office/2007/relationships/hdphoto" Target="../media/hdphoto2.wdp"/><Relationship Id="rId1" Type="http://schemas.openxmlformats.org/officeDocument/2006/relationships/slideLayout" Target="../slideLayouts/slideLayout7.xml"/><Relationship Id="rId28" Type="http://schemas.openxmlformats.org/officeDocument/2006/relationships/image" Target="../media/image18.png"/><Relationship Id="rId27" Type="http://schemas.openxmlformats.org/officeDocument/2006/relationships/image" Target="NULL"/><Relationship Id="rId30"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2" name="Group 2"/>
          <p:cNvGrpSpPr/>
          <p:nvPr/>
        </p:nvGrpSpPr>
        <p:grpSpPr>
          <a:xfrm>
            <a:off x="-2428136" y="7200900"/>
            <a:ext cx="24854434" cy="4622347"/>
            <a:chOff x="0" y="0"/>
            <a:chExt cx="6546024" cy="1217408"/>
          </a:xfrm>
        </p:grpSpPr>
        <p:sp>
          <p:nvSpPr>
            <p:cNvPr id="3"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4" name="TextBox 4"/>
            <p:cNvSpPr txBox="1"/>
            <p:nvPr/>
          </p:nvSpPr>
          <p:spPr>
            <a:xfrm>
              <a:off x="0" y="-38100"/>
              <a:ext cx="6546024" cy="125550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209800" y="569072"/>
            <a:ext cx="14194353" cy="14364932"/>
          </a:xfrm>
          <a:custGeom>
            <a:avLst/>
            <a:gdLst/>
            <a:ahLst/>
            <a:cxnLst/>
            <a:rect l="l" t="t" r="r" b="b"/>
            <a:pathLst>
              <a:path w="12810144" h="13601504">
                <a:moveTo>
                  <a:pt x="0" y="0"/>
                </a:moveTo>
                <a:lnTo>
                  <a:pt x="12810144" y="0"/>
                </a:lnTo>
                <a:lnTo>
                  <a:pt x="12810144" y="13601504"/>
                </a:lnTo>
                <a:lnTo>
                  <a:pt x="0" y="136015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8458387" y="7751538"/>
            <a:ext cx="10116557" cy="5070924"/>
          </a:xfrm>
          <a:custGeom>
            <a:avLst/>
            <a:gdLst/>
            <a:ahLst/>
            <a:cxnLst/>
            <a:rect l="l" t="t" r="r" b="b"/>
            <a:pathLst>
              <a:path w="10116557" h="5070924">
                <a:moveTo>
                  <a:pt x="0" y="0"/>
                </a:moveTo>
                <a:lnTo>
                  <a:pt x="10116557" y="0"/>
                </a:lnTo>
                <a:lnTo>
                  <a:pt x="10116557" y="5070924"/>
                </a:lnTo>
                <a:lnTo>
                  <a:pt x="0" y="50709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450056" y="6722838"/>
            <a:ext cx="900113" cy="2057400"/>
          </a:xfrm>
          <a:custGeom>
            <a:avLst/>
            <a:gdLst/>
            <a:ahLst/>
            <a:cxnLst/>
            <a:rect l="l" t="t" r="r" b="b"/>
            <a:pathLst>
              <a:path w="900113" h="2057400">
                <a:moveTo>
                  <a:pt x="0" y="0"/>
                </a:moveTo>
                <a:lnTo>
                  <a:pt x="900112" y="0"/>
                </a:lnTo>
                <a:lnTo>
                  <a:pt x="900112"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2101185" y="763428"/>
            <a:ext cx="4202371" cy="2827050"/>
          </a:xfrm>
          <a:custGeom>
            <a:avLst/>
            <a:gdLst/>
            <a:ahLst/>
            <a:cxnLst/>
            <a:rect l="l" t="t" r="r" b="b"/>
            <a:pathLst>
              <a:path w="4202371" h="2827050">
                <a:moveTo>
                  <a:pt x="0" y="0"/>
                </a:moveTo>
                <a:lnTo>
                  <a:pt x="4202370" y="0"/>
                </a:lnTo>
                <a:lnTo>
                  <a:pt x="4202370" y="2827050"/>
                </a:lnTo>
                <a:lnTo>
                  <a:pt x="0" y="28270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6774013" y="6339043"/>
            <a:ext cx="3811522" cy="5484205"/>
          </a:xfrm>
          <a:custGeom>
            <a:avLst/>
            <a:gdLst/>
            <a:ahLst/>
            <a:cxnLst/>
            <a:rect l="l" t="t" r="r" b="b"/>
            <a:pathLst>
              <a:path w="3811522" h="5484205">
                <a:moveTo>
                  <a:pt x="0" y="0"/>
                </a:moveTo>
                <a:lnTo>
                  <a:pt x="3811522" y="0"/>
                </a:lnTo>
                <a:lnTo>
                  <a:pt x="3811522" y="5484204"/>
                </a:lnTo>
                <a:lnTo>
                  <a:pt x="0" y="5484204"/>
                </a:lnTo>
                <a:lnTo>
                  <a:pt x="0" y="0"/>
                </a:lnTo>
                <a:close/>
              </a:path>
            </a:pathLst>
          </a:custGeom>
          <a:blipFill>
            <a:blip r:embed="rId10"/>
            <a:stretch>
              <a:fillRect/>
            </a:stretch>
          </a:blipFill>
        </p:spPr>
      </p:sp>
      <p:sp>
        <p:nvSpPr>
          <p:cNvPr id="10" name="Freeform 10"/>
          <p:cNvSpPr/>
          <p:nvPr/>
        </p:nvSpPr>
        <p:spPr>
          <a:xfrm>
            <a:off x="16687800" y="763428"/>
            <a:ext cx="1926372" cy="1926372"/>
          </a:xfrm>
          <a:custGeom>
            <a:avLst/>
            <a:gdLst/>
            <a:ahLst/>
            <a:cxnLst/>
            <a:rect l="l" t="t" r="r" b="b"/>
            <a:pathLst>
              <a:path w="1926372" h="1926372">
                <a:moveTo>
                  <a:pt x="0" y="0"/>
                </a:moveTo>
                <a:lnTo>
                  <a:pt x="1926373" y="0"/>
                </a:lnTo>
                <a:lnTo>
                  <a:pt x="1926373" y="1926372"/>
                </a:lnTo>
                <a:lnTo>
                  <a:pt x="0" y="19263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6687800" y="3485722"/>
            <a:ext cx="2531477" cy="2057400"/>
          </a:xfrm>
          <a:custGeom>
            <a:avLst/>
            <a:gdLst/>
            <a:ahLst/>
            <a:cxnLst/>
            <a:rect l="l" t="t" r="r" b="b"/>
            <a:pathLst>
              <a:path w="2531477" h="2057400">
                <a:moveTo>
                  <a:pt x="0" y="0"/>
                </a:moveTo>
                <a:lnTo>
                  <a:pt x="2531477" y="0"/>
                </a:lnTo>
                <a:lnTo>
                  <a:pt x="2531477" y="2057400"/>
                </a:lnTo>
                <a:lnTo>
                  <a:pt x="0" y="20574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TextBox 8"/>
          <p:cNvSpPr txBox="1"/>
          <p:nvPr/>
        </p:nvSpPr>
        <p:spPr>
          <a:xfrm>
            <a:off x="3352800" y="2103031"/>
            <a:ext cx="11697017" cy="5886227"/>
          </a:xfrm>
          <a:prstGeom prst="rect">
            <a:avLst/>
          </a:prstGeom>
        </p:spPr>
        <p:txBody>
          <a:bodyPr wrap="square" lIns="0" tIns="0" rIns="0" bIns="0" rtlCol="0" anchor="t">
            <a:spAutoFit/>
          </a:bodyPr>
          <a:lstStyle/>
          <a:p>
            <a:pPr algn="ctr">
              <a:lnSpc>
                <a:spcPct val="150000"/>
              </a:lnSpc>
            </a:pPr>
            <a:r>
              <a:rPr lang="en-US" sz="8500" b="1" smtClean="0">
                <a:solidFill>
                  <a:schemeClr val="bg1"/>
                </a:solidFill>
                <a:latin typeface="Arial" panose="020B0604020202020204" pitchFamily="34" charset="0"/>
                <a:cs typeface="Arial" panose="020B0604020202020204" pitchFamily="34" charset="0"/>
              </a:rPr>
              <a:t>CHÀO MỪNG CÁC EM </a:t>
            </a:r>
          </a:p>
          <a:p>
            <a:pPr algn="ctr">
              <a:lnSpc>
                <a:spcPct val="150000"/>
              </a:lnSpc>
            </a:pPr>
            <a:r>
              <a:rPr lang="en-US" sz="8500" b="1" smtClean="0">
                <a:solidFill>
                  <a:schemeClr val="bg1"/>
                </a:solidFill>
                <a:latin typeface="Arial" panose="020B0604020202020204" pitchFamily="34" charset="0"/>
                <a:cs typeface="Arial" panose="020B0604020202020204" pitchFamily="34" charset="0"/>
              </a:rPr>
              <a:t>QUAY LẠI VỚI </a:t>
            </a:r>
          </a:p>
          <a:p>
            <a:pPr algn="ctr">
              <a:lnSpc>
                <a:spcPct val="150000"/>
              </a:lnSpc>
            </a:pPr>
            <a:r>
              <a:rPr lang="en-US" sz="8500" b="1" smtClean="0">
                <a:solidFill>
                  <a:schemeClr val="bg1"/>
                </a:solidFill>
                <a:latin typeface="Arial" panose="020B0604020202020204" pitchFamily="34" charset="0"/>
                <a:cs typeface="Arial" panose="020B0604020202020204" pitchFamily="34" charset="0"/>
              </a:rPr>
              <a:t>MÔN HỌC!</a:t>
            </a:r>
            <a:endParaRPr lang="en-US" sz="8500" b="1">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7" name="Freeform 11"/>
          <p:cNvSpPr/>
          <p:nvPr/>
        </p:nvSpPr>
        <p:spPr>
          <a:xfrm>
            <a:off x="0" y="6155044"/>
            <a:ext cx="1192385" cy="4131956"/>
          </a:xfrm>
          <a:custGeom>
            <a:avLst/>
            <a:gdLst/>
            <a:ahLst/>
            <a:cxnLst/>
            <a:rect l="l" t="t" r="r" b="b"/>
            <a:pathLst>
              <a:path w="2050319" h="7579752">
                <a:moveTo>
                  <a:pt x="0" y="0"/>
                </a:moveTo>
                <a:lnTo>
                  <a:pt x="2050320" y="0"/>
                </a:lnTo>
                <a:lnTo>
                  <a:pt x="2050320" y="7579752"/>
                </a:lnTo>
                <a:lnTo>
                  <a:pt x="0" y="7579752"/>
                </a:lnTo>
                <a:lnTo>
                  <a:pt x="0" y="0"/>
                </a:lnTo>
                <a:close/>
              </a:path>
            </a:pathLst>
          </a:custGeom>
          <a:blipFill>
            <a:blip r:embed="rId2">
              <a:extLst>
                <a:ext uri="{96DAC541-7B7A-43D3-8B79-37D633B846F1}">
                  <asvg:svgBlip xmlns="" xmlns:asvg="http://schemas.microsoft.com/office/drawing/2016/SVG/main" r:embed="rId27"/>
                </a:ext>
              </a:extLst>
            </a:blip>
            <a:stretch>
              <a:fillRect/>
            </a:stretch>
          </a:blipFill>
        </p:spPr>
      </p:sp>
      <p:grpSp>
        <p:nvGrpSpPr>
          <p:cNvPr id="8" name="Group 7"/>
          <p:cNvGrpSpPr/>
          <p:nvPr/>
        </p:nvGrpSpPr>
        <p:grpSpPr>
          <a:xfrm>
            <a:off x="1415716" y="571500"/>
            <a:ext cx="3276600" cy="1324547"/>
            <a:chOff x="691236" y="676025"/>
            <a:chExt cx="3432866" cy="870051"/>
          </a:xfrm>
        </p:grpSpPr>
        <p:pic>
          <p:nvPicPr>
            <p:cNvPr id="10" name="Picture 9"/>
            <p:cNvPicPr>
              <a:picLocks noChangeAspect="1"/>
            </p:cNvPicPr>
            <p:nvPr/>
          </p:nvPicPr>
          <p:blipFill>
            <a:blip r:embed="rId28" cstate="print">
              <a:duotone>
                <a:prstClr val="black"/>
                <a:srgbClr val="D9C3A5">
                  <a:tint val="50000"/>
                  <a:satMod val="180000"/>
                </a:srgbClr>
              </a:duotone>
              <a:extLst>
                <a:ext uri="{BEBA8EAE-BF5A-486C-A8C5-ECC9F3942E4B}">
                  <a14:imgProps xmlns:a14="http://schemas.microsoft.com/office/drawing/2010/main">
                    <a14:imgLayer r:embed="rId2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6" y="676025"/>
              <a:ext cx="1772606" cy="870051"/>
            </a:xfrm>
            <a:prstGeom prst="rect">
              <a:avLst/>
            </a:prstGeom>
          </p:spPr>
        </p:pic>
        <p:sp>
          <p:nvSpPr>
            <p:cNvPr id="11" name="TextBox 10"/>
            <p:cNvSpPr txBox="1"/>
            <p:nvPr/>
          </p:nvSpPr>
          <p:spPr>
            <a:xfrm>
              <a:off x="691236" y="816989"/>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2177716" y="2274490"/>
                <a:ext cx="15195884" cy="7060010"/>
              </a:xfrm>
              <a:prstGeom prst="rect">
                <a:avLst/>
              </a:prstGeom>
            </p:spPr>
            <p:txBody>
              <a:bodyPr wrap="square">
                <a:spAutoFit/>
              </a:bodyPr>
              <a:lstStyle/>
              <a:p>
                <a:pPr algn="just">
                  <a:lnSpc>
                    <a:spcPct val="165000"/>
                  </a:lnSpc>
                </a:pPr>
                <a:r>
                  <a:rPr lang="en-US" sz="4000" b="1" i="1" smtClean="0">
                    <a:latin typeface="Arial" panose="020B0604020202020204" pitchFamily="34" charset="0"/>
                    <a:cs typeface="Arial" panose="020B0604020202020204" pitchFamily="34" charset="0"/>
                  </a:rPr>
                  <a:t>Cách 2: Bằng </a:t>
                </a:r>
                <a:r>
                  <a:rPr lang="en-US" sz="4000" b="1" i="1">
                    <a:latin typeface="Arial" panose="020B0604020202020204" pitchFamily="34" charset="0"/>
                    <a:cs typeface="Arial" panose="020B0604020202020204" pitchFamily="34" charset="0"/>
                  </a:rPr>
                  <a:t>công </a:t>
                </a:r>
                <a:r>
                  <a:rPr lang="en-US" sz="4000" b="1" i="1" smtClean="0">
                    <a:latin typeface="Arial" panose="020B0604020202020204" pitchFamily="34" charset="0"/>
                    <a:cs typeface="Arial" panose="020B0604020202020204" pitchFamily="34" charset="0"/>
                  </a:rPr>
                  <a:t>thức</a:t>
                </a:r>
              </a:p>
              <a:p>
                <a:pPr algn="just">
                  <a:lnSpc>
                    <a:spcPct val="165000"/>
                  </a:lnSpc>
                </a:pPr>
                <a:r>
                  <a:rPr lang="en-US" sz="4000">
                    <a:latin typeface="Arial" panose="020B0604020202020204" pitchFamily="34" charset="0"/>
                    <a:cs typeface="Arial" panose="020B0604020202020204" pitchFamily="34" charset="0"/>
                  </a:rPr>
                  <a:t>Bình có 30 cách chọn, An có 29 cách chọn một viên bi trong hộp</a:t>
                </a:r>
                <a:r>
                  <a:rPr lang="en-US" sz="4000">
                    <a:latin typeface="Arial" panose="020B0604020202020204" pitchFamily="34" charset="0"/>
                    <a:cs typeface="Arial" panose="020B0604020202020204" pitchFamily="34" charset="0"/>
                  </a:rPr>
                  <a:t>. </a:t>
                </a:r>
                <a:endParaRPr lang="en-US" sz="4000" smtClean="0">
                  <a:latin typeface="Arial" panose="020B0604020202020204" pitchFamily="34" charset="0"/>
                  <a:cs typeface="Arial" panose="020B0604020202020204" pitchFamily="34" charset="0"/>
                </a:endParaRPr>
              </a:p>
              <a:p>
                <a:pPr algn="just">
                  <a:lnSpc>
                    <a:spcPct val="165000"/>
                  </a:lnSpc>
                </a:pPr>
                <a:r>
                  <a:rPr lang="en-US" sz="4000" smtClean="0">
                    <a:latin typeface="Arial" panose="020B0604020202020204" pitchFamily="34" charset="0"/>
                    <a:cs typeface="Arial" panose="020B0604020202020204" pitchFamily="34" charset="0"/>
                  </a:rPr>
                  <a:t>Do </a:t>
                </a:r>
                <a:r>
                  <a:rPr lang="en-US" sz="4000">
                    <a:latin typeface="Arial" panose="020B0604020202020204" pitchFamily="34" charset="0"/>
                    <a:cs typeface="Arial" panose="020B0604020202020204" pitchFamily="34" charset="0"/>
                  </a:rPr>
                  <a:t>đó </a:t>
                </a:r>
                <a14:m>
                  <m:oMath xmlns:m="http://schemas.openxmlformats.org/officeDocument/2006/math">
                    <m:r>
                      <a:rPr lang="en-US" sz="4000" i="1" smtClean="0">
                        <a:latin typeface="Cambria Math" panose="02040503050406030204" pitchFamily="18" charset="0"/>
                        <a:cs typeface="Arial" panose="020B0604020202020204" pitchFamily="34" charset="0"/>
                      </a:rPr>
                      <m:t>𝑛</m:t>
                    </m:r>
                    <m:d>
                      <m:dPr>
                        <m:ctrlPr>
                          <a:rPr lang="en-US" sz="4000" i="1" smtClean="0">
                            <a:latin typeface="Cambria Math" panose="02040503050406030204" pitchFamily="18" charset="0"/>
                            <a:cs typeface="Arial" panose="020B0604020202020204" pitchFamily="34" charset="0"/>
                          </a:rPr>
                        </m:ctrlPr>
                      </m:dPr>
                      <m:e>
                        <m:r>
                          <m:rPr>
                            <m:sty m:val="p"/>
                          </m:rPr>
                          <a:rPr lang="en-US" sz="4000" kern="0">
                            <a:latin typeface="Cambria Math" panose="02040503050406030204" pitchFamily="18" charset="0"/>
                            <a:ea typeface="Malgun Gothic" panose="020B0503020000020004" pitchFamily="34" charset="-127"/>
                            <a:cs typeface="Times New Roman" panose="02020603050405020304" pitchFamily="18" charset="0"/>
                          </a:rPr>
                          <m:t>Ω</m:t>
                        </m:r>
                      </m:e>
                    </m:d>
                    <m:r>
                      <a:rPr lang="en-US" sz="400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30</m:t>
                    </m:r>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29</m:t>
                    </m:r>
                  </m:oMath>
                </a14:m>
                <a:endParaRPr lang="en-US" sz="4000" smtClean="0">
                  <a:latin typeface="Arial" panose="020B0604020202020204" pitchFamily="34" charset="0"/>
                  <a:cs typeface="Arial" panose="020B0604020202020204" pitchFamily="34" charset="0"/>
                </a:endParaRPr>
              </a:p>
              <a:p>
                <a:pPr algn="just">
                  <a:lnSpc>
                    <a:spcPct val="165000"/>
                  </a:lnSpc>
                </a:pPr>
                <a:r>
                  <a:rPr lang="en-US" sz="4000" smtClean="0">
                    <a:latin typeface="Arial" panose="020B0604020202020204" pitchFamily="34" charset="0"/>
                    <a:cs typeface="Arial" panose="020B0604020202020204" pitchFamily="34" charset="0"/>
                  </a:rPr>
                  <a:t>Bình </a:t>
                </a:r>
                <a:r>
                  <a:rPr lang="en-US" sz="4000">
                    <a:latin typeface="Arial" panose="020B0604020202020204" pitchFamily="34" charset="0"/>
                    <a:cs typeface="Arial" panose="020B0604020202020204" pitchFamily="34" charset="0"/>
                  </a:rPr>
                  <a:t>có 20 cách chọn một viên bi trắng, An có 29 cách chọn từ 29 viên bi </a:t>
                </a:r>
                <a:r>
                  <a:rPr lang="en-US" sz="4000">
                    <a:latin typeface="Arial" panose="020B0604020202020204" pitchFamily="34" charset="0"/>
                    <a:cs typeface="Arial" panose="020B0604020202020204" pitchFamily="34" charset="0"/>
                  </a:rPr>
                  <a:t>còn </a:t>
                </a:r>
                <a:r>
                  <a:rPr lang="en-US" sz="4000" smtClean="0">
                    <a:latin typeface="Arial" panose="020B0604020202020204" pitchFamily="34" charset="0"/>
                    <a:cs typeface="Arial" panose="020B0604020202020204" pitchFamily="34" charset="0"/>
                  </a:rPr>
                  <a:t>lại.</a:t>
                </a:r>
              </a:p>
              <a:p>
                <a:pPr algn="just">
                  <a:lnSpc>
                    <a:spcPct val="13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cs typeface="Arial" panose="020B0604020202020204" pitchFamily="34" charset="0"/>
                        </a:rPr>
                        <m:t>Do</m:t>
                      </m:r>
                      <m:r>
                        <m:rPr>
                          <m:nor/>
                        </m:rPr>
                        <a:rPr lang="en-US" sz="4000">
                          <a:latin typeface="Arial" panose="020B0604020202020204" pitchFamily="34" charset="0"/>
                          <a:cs typeface="Arial" panose="020B0604020202020204" pitchFamily="34" charset="0"/>
                        </a:rPr>
                        <m:t> đó </m:t>
                      </m:r>
                      <m:r>
                        <a:rPr lang="en-US" sz="4000" i="1">
                          <a:latin typeface="Cambria Math" panose="02040503050406030204" pitchFamily="18" charset="0"/>
                          <a:cs typeface="Arial" panose="020B0604020202020204" pitchFamily="34" charset="0"/>
                        </a:rPr>
                        <m:t>𝑛</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𝐵</m:t>
                          </m:r>
                        </m:e>
                      </m:d>
                      <m:r>
                        <a:rPr lang="en-US" sz="4000" i="1">
                          <a:latin typeface="Cambria Math" panose="02040503050406030204" pitchFamily="18" charset="0"/>
                          <a:cs typeface="Arial" panose="020B0604020202020204" pitchFamily="34" charset="0"/>
                        </a:rPr>
                        <m:t>=20.29 </m:t>
                      </m:r>
                      <m:r>
                        <m:rPr>
                          <m:nor/>
                        </m:rPr>
                        <a:rPr lang="en-US" sz="4000">
                          <a:latin typeface="Arial" panose="020B0604020202020204" pitchFamily="34" charset="0"/>
                          <a:cs typeface="Arial" panose="020B0604020202020204" pitchFamily="34" charset="0"/>
                        </a:rPr>
                        <m:t>v</m:t>
                      </m:r>
                      <m:r>
                        <m:rPr>
                          <m:nor/>
                        </m:rPr>
                        <a:rPr lang="en-US" sz="4000">
                          <a:latin typeface="Arial" panose="020B0604020202020204" pitchFamily="34" charset="0"/>
                          <a:cs typeface="Arial" panose="020B0604020202020204" pitchFamily="34" charset="0"/>
                        </a:rPr>
                        <m:t>à</m:t>
                      </m:r>
                      <m:r>
                        <a:rPr lang="en-US" sz="4000" b="0" i="1" smtClean="0">
                          <a:latin typeface="Cambria Math" panose="02040503050406030204" pitchFamily="18" charset="0"/>
                          <a:cs typeface="Arial" panose="020B0604020202020204" pitchFamily="34" charset="0"/>
                        </a:rPr>
                        <m:t> </m:t>
                      </m:r>
                      <m:r>
                        <a:rPr lang="en-US" sz="4000" i="1" smtClean="0">
                          <a:latin typeface="Cambria Math" panose="02040503050406030204" pitchFamily="18" charset="0"/>
                          <a:cs typeface="Arial" panose="020B0604020202020204" pitchFamily="34" charset="0"/>
                        </a:rPr>
                        <m:t>𝑃</m:t>
                      </m:r>
                      <m:d>
                        <m:dPr>
                          <m:ctrlPr>
                            <a:rPr lang="en-US" sz="4000" i="1" smtClean="0">
                              <a:latin typeface="Cambria Math" panose="02040503050406030204" pitchFamily="18" charset="0"/>
                              <a:cs typeface="Arial" panose="020B0604020202020204" pitchFamily="34" charset="0"/>
                            </a:rPr>
                          </m:ctrlPr>
                        </m:dPr>
                        <m:e>
                          <m:r>
                            <a:rPr lang="en-US" sz="4000" i="1" smtClean="0">
                              <a:latin typeface="Cambria Math" panose="02040503050406030204" pitchFamily="18" charset="0"/>
                              <a:cs typeface="Arial" panose="020B0604020202020204" pitchFamily="34" charset="0"/>
                            </a:rPr>
                            <m:t>𝐵</m:t>
                          </m:r>
                        </m:e>
                      </m:d>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i="1">
                              <a:latin typeface="Cambria Math" panose="02040503050406030204" pitchFamily="18" charset="0"/>
                              <a:cs typeface="Arial" panose="020B0604020202020204" pitchFamily="34" charset="0"/>
                            </a:rPr>
                            <m:t>𝑛</m:t>
                          </m:r>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𝐵</m:t>
                          </m:r>
                          <m:r>
                            <a:rPr lang="en-US" sz="4000" i="1">
                              <a:latin typeface="Cambria Math" panose="02040503050406030204" pitchFamily="18" charset="0"/>
                              <a:cs typeface="Arial" panose="020B0604020202020204" pitchFamily="34" charset="0"/>
                            </a:rPr>
                            <m:t>)</m:t>
                          </m:r>
                        </m:num>
                        <m:den>
                          <m:r>
                            <a:rPr lang="en-US" sz="4000" i="1">
                              <a:latin typeface="Cambria Math" panose="02040503050406030204" pitchFamily="18" charset="0"/>
                              <a:cs typeface="Arial" panose="020B0604020202020204" pitchFamily="34" charset="0"/>
                            </a:rPr>
                            <m:t>𝑛</m:t>
                          </m:r>
                          <m:d>
                            <m:dPr>
                              <m:ctrlPr>
                                <a:rPr lang="en-US" sz="4000" i="1">
                                  <a:latin typeface="Cambria Math" panose="02040503050406030204" pitchFamily="18" charset="0"/>
                                  <a:cs typeface="Arial" panose="020B0604020202020204" pitchFamily="34" charset="0"/>
                                </a:rPr>
                              </m:ctrlPr>
                            </m:dPr>
                            <m:e>
                              <m:r>
                                <m:rPr>
                                  <m:sty m:val="p"/>
                                </m:rPr>
                                <a:rPr lang="en-US" sz="4000" kern="0">
                                  <a:latin typeface="Cambria Math" panose="02040503050406030204" pitchFamily="18" charset="0"/>
                                  <a:ea typeface="Malgun Gothic" panose="020B0503020000020004" pitchFamily="34" charset="-127"/>
                                  <a:cs typeface="Times New Roman" panose="02020603050405020304" pitchFamily="18" charset="0"/>
                                </a:rPr>
                                <m:t>Ω</m:t>
                              </m:r>
                            </m:e>
                          </m:d>
                        </m:den>
                      </m:f>
                      <m:r>
                        <a:rPr lang="en-US" sz="4000" b="0" i="1" smtClean="0">
                          <a:latin typeface="Cambria Math" panose="02040503050406030204" pitchFamily="18" charset="0"/>
                          <a:cs typeface="Arial" panose="020B0604020202020204" pitchFamily="34" charset="0"/>
                        </a:rPr>
                        <m:t>.</m:t>
                      </m:r>
                    </m:oMath>
                  </m:oMathPara>
                </a14:m>
                <a:endParaRPr lang="en-US" sz="400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177716" y="2274490"/>
                <a:ext cx="15195884" cy="7060010"/>
              </a:xfrm>
              <a:prstGeom prst="rect">
                <a:avLst/>
              </a:prstGeom>
              <a:blipFill>
                <a:blip r:embed="rId30"/>
                <a:stretch>
                  <a:fillRect l="-1404" r="-1444"/>
                </a:stretch>
              </a:blipFill>
            </p:spPr>
            <p:txBody>
              <a:bodyPr/>
              <a:lstStyle/>
              <a:p>
                <a:r>
                  <a:rPr lang="en-US">
                    <a:noFill/>
                  </a:rPr>
                  <a:t> </a:t>
                </a:r>
              </a:p>
            </p:txBody>
          </p:sp>
        </mc:Fallback>
      </mc:AlternateContent>
    </p:spTree>
    <p:extLst>
      <p:ext uri="{BB962C8B-B14F-4D97-AF65-F5344CB8AC3E}">
        <p14:creationId xmlns:p14="http://schemas.microsoft.com/office/powerpoint/2010/main" val="4037945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2133600" y="2305550"/>
                <a:ext cx="15195884" cy="7105150"/>
              </a:xfrm>
              <a:prstGeom prst="rect">
                <a:avLst/>
              </a:prstGeom>
            </p:spPr>
            <p:txBody>
              <a:bodyPr wrap="square">
                <a:spAutoFit/>
              </a:bodyPr>
              <a:lstStyle/>
              <a:p>
                <a:pPr lvl="0" algn="just">
                  <a:lnSpc>
                    <a:spcPct val="165000"/>
                  </a:lnSpc>
                </a:pP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𝐴𝐵</m:t>
                    </m:r>
                  </m:oMath>
                </a14:m>
                <a:r>
                  <a:rPr lang="vi-VN" sz="4000">
                    <a:solidFill>
                      <a:prstClr val="black"/>
                    </a:solidFill>
                    <a:cs typeface="Arial" panose="020B0604020202020204" pitchFamily="34" charset="0"/>
                  </a:rPr>
                  <a:t> là biến cố “Bình và An cùng lấy được viên bi trắng”. Bình có 20 cách chọn một </a:t>
                </a:r>
                <a:r>
                  <a:rPr lang="vi-VN" sz="4000">
                    <a:solidFill>
                      <a:prstClr val="black"/>
                    </a:solidFill>
                    <a:cs typeface="Arial" panose="020B0604020202020204" pitchFamily="34" charset="0"/>
                  </a:rPr>
                  <a:t>viên </a:t>
                </a:r>
                <a:r>
                  <a:rPr lang="vi-VN" sz="4000" smtClean="0">
                    <a:solidFill>
                      <a:prstClr val="black"/>
                    </a:solidFill>
                    <a:cs typeface="Arial" panose="020B0604020202020204" pitchFamily="34" charset="0"/>
                  </a:rPr>
                  <a:t>bi</a:t>
                </a:r>
                <a:r>
                  <a:rPr lang="en-US" sz="4000" smtClean="0">
                    <a:solidFill>
                      <a:prstClr val="black"/>
                    </a:solidFill>
                    <a:cs typeface="Arial" panose="020B0604020202020204" pitchFamily="34" charset="0"/>
                  </a:rPr>
                  <a:t> </a:t>
                </a:r>
                <a:r>
                  <a:rPr lang="vi-VN" sz="4000" smtClean="0">
                    <a:solidFill>
                      <a:prstClr val="black"/>
                    </a:solidFill>
                    <a:cs typeface="Arial" panose="020B0604020202020204" pitchFamily="34" charset="0"/>
                  </a:rPr>
                  <a:t>trắng</a:t>
                </a:r>
                <a:r>
                  <a:rPr lang="vi-VN" sz="4000">
                    <a:solidFill>
                      <a:prstClr val="black"/>
                    </a:solidFill>
                    <a:cs typeface="Arial" panose="020B0604020202020204" pitchFamily="34" charset="0"/>
                  </a:rPr>
                  <a:t>, An có 19 cách chọn một viên bi trắng trong 19 viên bi trắng còn lại.</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lvl="0" algn="just">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cs typeface="Arial" panose="020B0604020202020204" pitchFamily="34" charset="0"/>
                        </a:rPr>
                        <m:t>Do</m:t>
                      </m:r>
                      <m:r>
                        <m:rPr>
                          <m:nor/>
                        </m:rPr>
                        <a:rPr lang="en-US" sz="4000">
                          <a:solidFill>
                            <a:prstClr val="black"/>
                          </a:solidFill>
                          <a:latin typeface="Arial" panose="020B0604020202020204" pitchFamily="34" charset="0"/>
                          <a:cs typeface="Arial" panose="020B0604020202020204" pitchFamily="34" charset="0"/>
                        </a:rPr>
                        <m:t> đó </m:t>
                      </m:r>
                      <m:r>
                        <a:rPr lang="en-US" sz="4000" i="1">
                          <a:solidFill>
                            <a:prstClr val="black"/>
                          </a:solidFill>
                          <a:latin typeface="Cambria Math" panose="02040503050406030204" pitchFamily="18" charset="0"/>
                          <a:cs typeface="Arial" panose="020B0604020202020204" pitchFamily="34" charset="0"/>
                        </a:rPr>
                        <m:t>𝑛</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𝐴𝐵</m:t>
                          </m:r>
                        </m:e>
                      </m:d>
                      <m:r>
                        <a:rPr lang="en-US" sz="4000" i="1">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0</m:t>
                      </m:r>
                      <m:r>
                        <a:rPr lang="en-US" sz="4000" i="1">
                          <a:solidFill>
                            <a:prstClr val="black"/>
                          </a:solidFill>
                          <a:latin typeface="Cambria Math" panose="02040503050406030204" pitchFamily="18" charset="0"/>
                          <a:cs typeface="Arial" panose="020B0604020202020204" pitchFamily="34" charset="0"/>
                        </a:rPr>
                        <m:t>.1</m:t>
                      </m:r>
                      <m:r>
                        <a:rPr lang="en-US" sz="4000" i="1">
                          <a:solidFill>
                            <a:prstClr val="black"/>
                          </a:solidFill>
                          <a:latin typeface="Cambria Math" panose="02040503050406030204" pitchFamily="18" charset="0"/>
                          <a:cs typeface="Arial" panose="020B0604020202020204" pitchFamily="34" charset="0"/>
                        </a:rPr>
                        <m:t>9</m:t>
                      </m:r>
                      <m:r>
                        <m:rPr>
                          <m:nor/>
                        </m:rPr>
                        <a:rPr lang="en-US" sz="4000">
                          <a:solidFill>
                            <a:prstClr val="black"/>
                          </a:solidFill>
                          <a:latin typeface="Arial" panose="020B0604020202020204" pitchFamily="34" charset="0"/>
                          <a:cs typeface="Arial" panose="020B0604020202020204" pitchFamily="34" charset="0"/>
                        </a:rPr>
                        <m:t> </m:t>
                      </m:r>
                      <m:r>
                        <m:rPr>
                          <m:nor/>
                        </m:rPr>
                        <a:rPr lang="en-US" sz="4000">
                          <a:solidFill>
                            <a:prstClr val="black"/>
                          </a:solidFill>
                          <a:latin typeface="Arial" panose="020B0604020202020204" pitchFamily="34" charset="0"/>
                          <a:cs typeface="Arial" panose="020B0604020202020204" pitchFamily="34" charset="0"/>
                        </a:rPr>
                        <m:t>v</m:t>
                      </m:r>
                      <m:r>
                        <m:rPr>
                          <m:nor/>
                        </m:rPr>
                        <a:rPr lang="en-US" sz="4000">
                          <a:solidFill>
                            <a:prstClr val="black"/>
                          </a:solidFill>
                          <a:latin typeface="Arial" panose="020B0604020202020204" pitchFamily="34" charset="0"/>
                          <a:cs typeface="Arial" panose="020B0604020202020204" pitchFamily="34" charset="0"/>
                        </a:rPr>
                        <m:t>à</m:t>
                      </m:r>
                      <m:r>
                        <a:rPr lang="en-US" sz="4000" b="0" i="1" smtClean="0">
                          <a:solidFill>
                            <a:prstClr val="black"/>
                          </a:solidFill>
                          <a:latin typeface="Cambria Math" panose="02040503050406030204" pitchFamily="18" charset="0"/>
                          <a:cs typeface="Arial" panose="020B0604020202020204" pitchFamily="34" charset="0"/>
                        </a:rPr>
                        <m:t> </m:t>
                      </m:r>
                      <m:r>
                        <a:rPr lang="en-US" sz="4000" i="1">
                          <a:solidFill>
                            <a:prstClr val="black"/>
                          </a:solidFill>
                          <a:latin typeface="Cambria Math" panose="02040503050406030204" pitchFamily="18" charset="0"/>
                          <a:cs typeface="Arial" panose="020B0604020202020204" pitchFamily="34" charset="0"/>
                        </a:rPr>
                        <m:t>𝑃</m:t>
                      </m:r>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𝐴</m:t>
                          </m:r>
                          <m:r>
                            <a:rPr lang="en-US" sz="4000" i="1">
                              <a:solidFill>
                                <a:prstClr val="black"/>
                              </a:solidFill>
                              <a:latin typeface="Cambria Math" panose="02040503050406030204" pitchFamily="18" charset="0"/>
                              <a:cs typeface="Arial" panose="020B0604020202020204" pitchFamily="34" charset="0"/>
                            </a:rPr>
                            <m:t>𝐵</m:t>
                          </m:r>
                        </m:e>
                      </m:d>
                      <m:r>
                        <a:rPr lang="en-US" sz="4000" i="1">
                          <a:solidFill>
                            <a:prstClr val="black"/>
                          </a:solidFill>
                          <a:latin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𝑛</m:t>
                          </m:r>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𝐴</m:t>
                          </m:r>
                          <m:r>
                            <a:rPr lang="en-US" sz="4000" i="1">
                              <a:solidFill>
                                <a:prstClr val="black"/>
                              </a:solidFill>
                              <a:latin typeface="Cambria Math" panose="02040503050406030204" pitchFamily="18" charset="0"/>
                              <a:cs typeface="Arial" panose="020B0604020202020204" pitchFamily="34" charset="0"/>
                            </a:rPr>
                            <m:t>𝐵</m:t>
                          </m:r>
                          <m:r>
                            <a:rPr lang="en-US" sz="4000" i="1">
                              <a:solidFill>
                                <a:prstClr val="black"/>
                              </a:solidFill>
                              <a:latin typeface="Cambria Math" panose="02040503050406030204" pitchFamily="18" charset="0"/>
                              <a:cs typeface="Arial" panose="020B0604020202020204" pitchFamily="34" charset="0"/>
                            </a:rPr>
                            <m:t>)</m:t>
                          </m:r>
                        </m:num>
                        <m:den>
                          <m:r>
                            <a:rPr lang="en-US" sz="4000" i="1">
                              <a:solidFill>
                                <a:prstClr val="black"/>
                              </a:solidFill>
                              <a:latin typeface="Cambria Math" panose="02040503050406030204" pitchFamily="18" charset="0"/>
                              <a:cs typeface="Arial" panose="020B0604020202020204" pitchFamily="34" charset="0"/>
                            </a:rPr>
                            <m:t>𝑛</m:t>
                          </m:r>
                          <m:d>
                            <m:dPr>
                              <m:ctrlPr>
                                <a:rPr lang="en-US" sz="4000" i="1">
                                  <a:solidFill>
                                    <a:prstClr val="black"/>
                                  </a:solidFill>
                                  <a:latin typeface="Cambria Math" panose="02040503050406030204" pitchFamily="18" charset="0"/>
                                  <a:cs typeface="Arial" panose="020B0604020202020204" pitchFamily="34" charset="0"/>
                                </a:rPr>
                              </m:ctrlPr>
                            </m:dPr>
                            <m:e>
                              <m:r>
                                <m:rPr>
                                  <m:sty m:val="p"/>
                                </m:rPr>
                                <a:rPr lang="en-US" sz="4000"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Ω</m:t>
                              </m:r>
                            </m:e>
                          </m:d>
                        </m:den>
                      </m:f>
                      <m:r>
                        <a:rPr lang="en-US" sz="4000" i="1">
                          <a:solidFill>
                            <a:prstClr val="black"/>
                          </a:solidFill>
                          <a:latin typeface="Cambria Math" panose="02040503050406030204" pitchFamily="18" charset="0"/>
                          <a:cs typeface="Arial" panose="020B0604020202020204" pitchFamily="34" charset="0"/>
                        </a:rPr>
                        <m:t>.</m:t>
                      </m:r>
                    </m:oMath>
                  </m:oMathPara>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m:t>V</m:t>
                      </m:r>
                      <m:r>
                        <m:rPr>
                          <m:nor/>
                        </m:rP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m:t>ậ</m:t>
                      </m:r>
                      <m:r>
                        <m:rPr>
                          <m:nor/>
                        </m:rP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m:t>y</m:t>
                      </m:r>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đó </m:t>
                      </m:r>
                      <m:r>
                        <a:rPr lang="vi-VN" sz="4000" i="1">
                          <a:latin typeface="Cambria Math" panose="02040503050406030204" pitchFamily="18" charset="0"/>
                          <a:cs typeface="Arial" panose="020B0604020202020204" pitchFamily="34" charset="0"/>
                        </a:rPr>
                        <m:t>𝑃</m:t>
                      </m:r>
                      <m:r>
                        <a:rPr lang="vi-VN" sz="4000" i="1">
                          <a:latin typeface="Cambria Math" panose="02040503050406030204" pitchFamily="18" charset="0"/>
                          <a:cs typeface="Arial" panose="020B0604020202020204" pitchFamily="34" charset="0"/>
                        </a:rPr>
                        <m:t>(</m:t>
                      </m:r>
                      <m:r>
                        <a:rPr lang="vi-VN" sz="4000" i="1">
                          <a:latin typeface="Cambria Math" panose="02040503050406030204" pitchFamily="18" charset="0"/>
                          <a:cs typeface="Arial" panose="020B0604020202020204" pitchFamily="34" charset="0"/>
                        </a:rPr>
                        <m:t>𝐴</m:t>
                      </m:r>
                      <m:r>
                        <a:rPr lang="vi-VN" sz="4000" i="1">
                          <a:latin typeface="Cambria Math" panose="02040503050406030204" pitchFamily="18" charset="0"/>
                          <a:cs typeface="Arial" panose="020B0604020202020204" pitchFamily="34" charset="0"/>
                        </a:rPr>
                        <m:t> | </m:t>
                      </m:r>
                      <m:r>
                        <a:rPr lang="vi-VN" sz="4000" i="1">
                          <a:latin typeface="Cambria Math" panose="02040503050406030204" pitchFamily="18" charset="0"/>
                          <a:cs typeface="Arial" panose="020B0604020202020204" pitchFamily="34" charset="0"/>
                        </a:rPr>
                        <m:t>𝐵</m:t>
                      </m:r>
                      <m:r>
                        <a:rPr lang="vi-VN" sz="4000" i="1">
                          <a:latin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𝑃</m:t>
                          </m:r>
                          <m:d>
                            <m:dPr>
                              <m:ctrlPr>
                                <a:rPr lang="en-US" sz="4000" b="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𝐴</m:t>
                              </m:r>
                              <m:r>
                                <a:rPr lang="en-US" sz="4000" i="1">
                                  <a:solidFill>
                                    <a:prstClr val="black"/>
                                  </a:solidFill>
                                  <a:latin typeface="Cambria Math" panose="02040503050406030204" pitchFamily="18" charset="0"/>
                                  <a:cs typeface="Arial" panose="020B0604020202020204" pitchFamily="34" charset="0"/>
                                </a:rPr>
                                <m:t>𝐵</m:t>
                              </m:r>
                            </m:e>
                          </m:d>
                        </m:num>
                        <m:den>
                          <m:r>
                            <a:rPr lang="en-US" sz="4000" b="0" i="1" smtClean="0">
                              <a:solidFill>
                                <a:prstClr val="black"/>
                              </a:solidFill>
                              <a:latin typeface="Cambria Math" panose="02040503050406030204" pitchFamily="18" charset="0"/>
                              <a:cs typeface="Arial" panose="020B0604020202020204" pitchFamily="34" charset="0"/>
                            </a:rPr>
                            <m:t>𝑃</m:t>
                          </m:r>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𝐵</m:t>
                              </m:r>
                            </m:e>
                          </m:d>
                        </m:den>
                      </m:f>
                      <m:r>
                        <a:rPr lang="en-US" sz="4000" b="0" i="1" kern="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𝑛</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𝐴𝐵</m:t>
                              </m:r>
                            </m:e>
                          </m:d>
                        </m:num>
                        <m:den>
                          <m:r>
                            <a:rPr lang="en-US" sz="4000" b="0" i="1" smtClean="0">
                              <a:solidFill>
                                <a:prstClr val="black"/>
                              </a:solidFill>
                              <a:latin typeface="Cambria Math" panose="02040503050406030204" pitchFamily="18" charset="0"/>
                              <a:cs typeface="Arial" panose="020B0604020202020204" pitchFamily="34" charset="0"/>
                            </a:rPr>
                            <m:t>𝑛</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𝐵</m:t>
                              </m:r>
                            </m:e>
                          </m:d>
                        </m:den>
                      </m:f>
                      <m:r>
                        <a:rPr lang="en-US" sz="4000" b="0" i="1" smtClean="0">
                          <a:solidFill>
                            <a:prstClr val="black"/>
                          </a:solidFill>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20.</m:t>
                          </m:r>
                          <m:r>
                            <a:rPr lang="en-US" sz="4000" i="1">
                              <a:latin typeface="Cambria Math" panose="02040503050406030204" pitchFamily="18" charset="0"/>
                              <a:cs typeface="Arial" panose="020B0604020202020204" pitchFamily="34" charset="0"/>
                            </a:rPr>
                            <m:t>19</m:t>
                          </m:r>
                        </m:num>
                        <m:den>
                          <m:r>
                            <a:rPr lang="en-US" sz="4000" b="0" i="1" smtClean="0">
                              <a:latin typeface="Cambria Math" panose="02040503050406030204" pitchFamily="18" charset="0"/>
                              <a:cs typeface="Arial" panose="020B0604020202020204" pitchFamily="34" charset="0"/>
                            </a:rPr>
                            <m:t>20.</m:t>
                          </m:r>
                          <m:r>
                            <a:rPr lang="en-US" sz="4000" i="1">
                              <a:latin typeface="Cambria Math" panose="02040503050406030204" pitchFamily="18" charset="0"/>
                              <a:cs typeface="Arial" panose="020B0604020202020204" pitchFamily="34" charset="0"/>
                            </a:rPr>
                            <m:t>29</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19</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29</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133600" y="2305550"/>
                <a:ext cx="15195884" cy="7105150"/>
              </a:xfrm>
              <a:prstGeom prst="rect">
                <a:avLst/>
              </a:prstGeom>
              <a:blipFill>
                <a:blip r:embed="rId2"/>
                <a:stretch>
                  <a:fillRect l="-1404" r="-1404"/>
                </a:stretch>
              </a:blipFill>
            </p:spPr>
            <p:txBody>
              <a:bodyPr/>
              <a:lstStyle/>
              <a:p>
                <a:r>
                  <a:rPr lang="en-US">
                    <a:noFill/>
                  </a:rPr>
                  <a:t> </a:t>
                </a:r>
              </a:p>
            </p:txBody>
          </p:sp>
        </mc:Fallback>
      </mc:AlternateContent>
      <p:sp>
        <p:nvSpPr>
          <p:cNvPr id="9" name="Freeform 11"/>
          <p:cNvSpPr/>
          <p:nvPr/>
        </p:nvSpPr>
        <p:spPr>
          <a:xfrm>
            <a:off x="0" y="6155044"/>
            <a:ext cx="1192385" cy="4131956"/>
          </a:xfrm>
          <a:custGeom>
            <a:avLst/>
            <a:gdLst/>
            <a:ahLst/>
            <a:cxnLst/>
            <a:rect l="l" t="t" r="r" b="b"/>
            <a:pathLst>
              <a:path w="2050319" h="7579752">
                <a:moveTo>
                  <a:pt x="0" y="0"/>
                </a:moveTo>
                <a:lnTo>
                  <a:pt x="2050320" y="0"/>
                </a:lnTo>
                <a:lnTo>
                  <a:pt x="2050320" y="7579752"/>
                </a:lnTo>
                <a:lnTo>
                  <a:pt x="0" y="7579752"/>
                </a:lnTo>
                <a:lnTo>
                  <a:pt x="0" y="0"/>
                </a:lnTo>
                <a:close/>
              </a:path>
            </a:pathLst>
          </a:custGeom>
          <a:blipFill>
            <a:blip r:embed="rId3">
              <a:extLst>
                <a:ext uri="{96DAC541-7B7A-43D3-8B79-37D633B846F1}">
                  <asvg:svgBlip xmlns="" xmlns:asvg="http://schemas.microsoft.com/office/drawing/2016/SVG/main" r:embed="rId27"/>
                </a:ext>
              </a:extLst>
            </a:blip>
            <a:stretch>
              <a:fillRect/>
            </a:stretch>
          </a:blipFill>
        </p:spPr>
      </p:sp>
      <p:grpSp>
        <p:nvGrpSpPr>
          <p:cNvPr id="12" name="Group 11"/>
          <p:cNvGrpSpPr/>
          <p:nvPr/>
        </p:nvGrpSpPr>
        <p:grpSpPr>
          <a:xfrm>
            <a:off x="1415716" y="571500"/>
            <a:ext cx="3276600" cy="1324547"/>
            <a:chOff x="691236" y="676025"/>
            <a:chExt cx="3432866" cy="870051"/>
          </a:xfrm>
        </p:grpSpPr>
        <p:pic>
          <p:nvPicPr>
            <p:cNvPr id="13" name="Picture 12"/>
            <p:cNvPicPr>
              <a:picLocks noChangeAspect="1"/>
            </p:cNvPicPr>
            <p:nvPr/>
          </p:nvPicPr>
          <p:blipFill>
            <a:blip r:embed="rId28" cstate="print">
              <a:duotone>
                <a:prstClr val="black"/>
                <a:srgbClr val="D9C3A5">
                  <a:tint val="50000"/>
                  <a:satMod val="180000"/>
                </a:srgbClr>
              </a:duotone>
              <a:extLst>
                <a:ext uri="{BEBA8EAE-BF5A-486C-A8C5-ECC9F3942E4B}">
                  <a14:imgProps xmlns:a14="http://schemas.microsoft.com/office/drawing/2010/main">
                    <a14:imgLayer r:embed="rId2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6" y="676025"/>
              <a:ext cx="1772606" cy="870051"/>
            </a:xfrm>
            <a:prstGeom prst="rect">
              <a:avLst/>
            </a:prstGeom>
          </p:spPr>
        </p:pic>
        <p:sp>
          <p:nvSpPr>
            <p:cNvPr id="14" name="TextBox 13"/>
            <p:cNvSpPr txBox="1"/>
            <p:nvPr/>
          </p:nvSpPr>
          <p:spPr>
            <a:xfrm>
              <a:off x="691236" y="816989"/>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4176686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Rectangle 5"/>
              <p:cNvSpPr/>
              <p:nvPr/>
            </p:nvSpPr>
            <p:spPr>
              <a:xfrm>
                <a:off x="990600" y="2019300"/>
                <a:ext cx="17907000" cy="4827860"/>
              </a:xfrm>
              <a:prstGeom prst="rect">
                <a:avLst/>
              </a:prstGeom>
            </p:spPr>
            <p:txBody>
              <a:bodyPr wrap="square">
                <a:spAutoFit/>
              </a:bodyPr>
              <a:lstStyle/>
              <a:p>
                <a:pPr marL="2695575" marR="0" lvl="0" indent="0" algn="just" defTabSz="914400" rtl="0" eaLnBrk="1" fontAlgn="auto" latinLnBrk="0" hangingPunct="1">
                  <a:lnSpc>
                    <a:spcPct val="150000"/>
                  </a:lnSpc>
                  <a:spcBef>
                    <a:spcPts val="600"/>
                  </a:spcBef>
                  <a:spcAft>
                    <a:spcPts val="600"/>
                  </a:spcAft>
                  <a:buClrTx/>
                  <a:buSzTx/>
                  <a:buFontTx/>
                  <a:buNone/>
                  <a:tabLst/>
                  <a:defRPr/>
                </a:pPr>
                <a:r>
                  <a:rPr kumimoji="0" lang="en-US" sz="4000" b="1" i="1"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Bằng định nghĩa:</a:t>
                </a:r>
                <a:endParaRPr kumimoji="0" lang="en-US" sz="4000" b="1"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695575" marR="0" lvl="0" indent="0" algn="just"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không xảy ra tức là Bình lấy được viên bi đen.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Khi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đó, trong hộp còn lại 29 viên bi với 20 viên bi trắng và 9 viên bi đen.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V</m:t>
                      </m:r>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ậ</m:t>
                      </m:r>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y</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Arial" panose="020B0604020202020204" pitchFamily="34"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e>
                        <m:e>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20</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29</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990600" y="2019300"/>
                <a:ext cx="17907000" cy="4827860"/>
              </a:xfrm>
              <a:prstGeom prst="rect">
                <a:avLst/>
              </a:prstGeom>
              <a:blipFill>
                <a:blip r:embed="rId2"/>
                <a:stretch>
                  <a:fillRect l="-1226"/>
                </a:stretch>
              </a:blipFill>
            </p:spPr>
            <p:txBody>
              <a:bodyPr/>
              <a:lstStyle/>
              <a:p>
                <a:r>
                  <a:rPr lang="en-US">
                    <a:noFill/>
                  </a:rPr>
                  <a:t> </a:t>
                </a:r>
              </a:p>
            </p:txBody>
          </p:sp>
        </mc:Fallback>
      </mc:AlternateContent>
      <p:sp>
        <p:nvSpPr>
          <p:cNvPr id="3" name="Freeform 3"/>
          <p:cNvSpPr/>
          <p:nvPr/>
        </p:nvSpPr>
        <p:spPr>
          <a:xfrm>
            <a:off x="0" y="-38099"/>
            <a:ext cx="18288000" cy="1752600"/>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mc:AlternateContent xmlns:mc="http://schemas.openxmlformats.org/markup-compatibility/2006">
        <mc:Choice xmlns:a14="http://schemas.microsoft.com/office/drawing/2010/main" Requires="a14">
          <p:sp>
            <p:nvSpPr>
              <p:cNvPr id="8" name="Rectangle 7"/>
              <p:cNvSpPr/>
              <p:nvPr/>
            </p:nvSpPr>
            <p:spPr>
              <a:xfrm>
                <a:off x="44116" y="163458"/>
                <a:ext cx="1816768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Trở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lại Ví dụ 1. Tính </a:t>
                </a:r>
                <a14:m>
                  <m:oMath xmlns:m="http://schemas.openxmlformats.org/officeDocument/2006/math">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𝑃</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acc>
                      <m:accPr>
                        <m:chr m:val="̅"/>
                        <m:ctrlP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accPr>
                      <m:e>
                        <m:r>
                          <a:rPr kumimoji="0" lang="vi-VN"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e>
                    </m:acc>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en-US" sz="4000" b="0" i="0" u="none" strike="noStrike" kern="1200" cap="none" spc="0" normalizeH="0" baseline="0" noProof="0" smtClean="0">
                    <a:ln>
                      <a:noFill/>
                    </a:ln>
                    <a:solidFill>
                      <a:srgbClr val="000000"/>
                    </a:solidFill>
                    <a:effectLst/>
                    <a:uLnTx/>
                    <a:uFillTx/>
                    <a:latin typeface="Calibri"/>
                    <a:ea typeface="Times New Roman" panose="02020603050405020304" pitchFamily="18" charset="0"/>
                    <a:cs typeface="Arial" panose="020B0604020202020204" pitchFamily="34" charset="0"/>
                  </a:rPr>
                  <a:t>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bằng định nghĩa và bằng công thức.</a:t>
                </a:r>
              </a:p>
            </p:txBody>
          </p:sp>
        </mc:Choice>
        <mc:Fallback>
          <p:sp>
            <p:nvSpPr>
              <p:cNvPr id="8" name="Rectangle 7"/>
              <p:cNvSpPr>
                <a:spLocks noRot="1" noChangeAspect="1" noMove="1" noResize="1" noEditPoints="1" noAdjustHandles="1" noChangeArrowheads="1" noChangeShapeType="1" noTextEdit="1"/>
              </p:cNvSpPr>
              <p:nvPr/>
            </p:nvSpPr>
            <p:spPr>
              <a:xfrm>
                <a:off x="44116" y="163458"/>
                <a:ext cx="18167684" cy="1131079"/>
              </a:xfrm>
              <a:prstGeom prst="rect">
                <a:avLst/>
              </a:prstGeom>
              <a:blipFill>
                <a:blip r:embed="rId3"/>
                <a:stretch>
                  <a:fillRect l="-1409" r="-1006" b="-15135"/>
                </a:stretch>
              </a:blipFill>
            </p:spPr>
            <p:txBody>
              <a:bodyPr/>
              <a:lstStyle/>
              <a:p>
                <a:r>
                  <a:rPr lang="en-US">
                    <a:noFill/>
                  </a:rPr>
                  <a:t> </a:t>
                </a:r>
              </a:p>
            </p:txBody>
          </p:sp>
        </mc:Fallback>
      </mc:AlternateContent>
      <p:grpSp>
        <p:nvGrpSpPr>
          <p:cNvPr id="16" name="Group 15"/>
          <p:cNvGrpSpPr/>
          <p:nvPr/>
        </p:nvGrpSpPr>
        <p:grpSpPr>
          <a:xfrm>
            <a:off x="381000" y="1943100"/>
            <a:ext cx="3048000" cy="1449664"/>
            <a:chOff x="859666" y="676025"/>
            <a:chExt cx="3432866" cy="1051118"/>
          </a:xfrm>
        </p:grpSpPr>
        <p:pic>
          <p:nvPicPr>
            <p:cNvPr id="24" name="Picture 23"/>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5" name="TextBox 24"/>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4" name="Rectangle 3"/>
              <p:cNvSpPr/>
              <p:nvPr/>
            </p:nvSpPr>
            <p:spPr>
              <a:xfrm>
                <a:off x="990600" y="6972300"/>
                <a:ext cx="16262684" cy="3170099"/>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4000" b="1" i="1"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Bằng công thức:</a:t>
                </a:r>
                <a:endParaRPr kumimoji="0" lang="en-US" sz="4000" b="1"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Bình có 10 cách chọn bi đen. An có 29 cách chọn từ 29 viên còn lại.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Vậy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𝑛</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=10.29</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90600" y="6972300"/>
                <a:ext cx="16262684" cy="3170099"/>
              </a:xfrm>
              <a:prstGeom prst="rect">
                <a:avLst/>
              </a:prstGeom>
              <a:blipFill>
                <a:blip r:embed="rId6"/>
                <a:stretch>
                  <a:fillRect l="-1350" b="-3846"/>
                </a:stretch>
              </a:blipFill>
            </p:spPr>
            <p:txBody>
              <a:bodyPr/>
              <a:lstStyle/>
              <a:p>
                <a:r>
                  <a:rPr lang="en-US">
                    <a:noFill/>
                  </a:rPr>
                  <a:t> </a:t>
                </a:r>
              </a:p>
            </p:txBody>
          </p:sp>
        </mc:Fallback>
      </mc:AlternateContent>
      <p:pic>
        <p:nvPicPr>
          <p:cNvPr id="2" name="Picture 1"/>
          <p:cNvPicPr>
            <a:picLocks noChangeAspect="1"/>
          </p:cNvPicPr>
          <p:nvPr/>
        </p:nvPicPr>
        <p:blipFill>
          <a:blip r:embed="rId7"/>
          <a:stretch>
            <a:fillRect/>
          </a:stretch>
        </p:blipFill>
        <p:spPr>
          <a:xfrm rot="5400000" flipV="1">
            <a:off x="16078323" y="6284372"/>
            <a:ext cx="2349922" cy="1592179"/>
          </a:xfrm>
          <a:prstGeom prst="rect">
            <a:avLst/>
          </a:prstGeom>
        </p:spPr>
      </p:pic>
    </p:spTree>
    <p:extLst>
      <p:ext uri="{BB962C8B-B14F-4D97-AF65-F5344CB8AC3E}">
        <p14:creationId xmlns:p14="http://schemas.microsoft.com/office/powerpoint/2010/main" val="360269272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up)">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up)">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up)">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wipe(up)">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9" dur="500"/>
                                        <p:tgtEl>
                                          <p:spTgt spid="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4" dur="500"/>
                                        <p:tgtEl>
                                          <p:spTgt spid="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4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3" name="Freeform 3"/>
          <p:cNvSpPr/>
          <p:nvPr/>
        </p:nvSpPr>
        <p:spPr>
          <a:xfrm>
            <a:off x="0" y="-38099"/>
            <a:ext cx="18288000" cy="1752600"/>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mc:AlternateContent xmlns:mc="http://schemas.openxmlformats.org/markup-compatibility/2006">
        <mc:Choice xmlns:a14="http://schemas.microsoft.com/office/drawing/2010/main" Requires="a14">
          <p:sp>
            <p:nvSpPr>
              <p:cNvPr id="8" name="Rectangle 7"/>
              <p:cNvSpPr/>
              <p:nvPr/>
            </p:nvSpPr>
            <p:spPr>
              <a:xfrm>
                <a:off x="44116" y="163458"/>
                <a:ext cx="1816768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Trở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lại Ví dụ 1. Tính </a:t>
                </a:r>
                <a14:m>
                  <m:oMath xmlns:m="http://schemas.openxmlformats.org/officeDocument/2006/math">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𝑃</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acc>
                      <m:accPr>
                        <m:chr m:val="̅"/>
                        <m:ctrlP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accPr>
                      <m:e>
                        <m:r>
                          <a:rPr kumimoji="0" lang="vi-VN"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e>
                    </m:acc>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en-US" sz="4000" b="0" i="0" u="none" strike="noStrike" kern="1200" cap="none" spc="0" normalizeH="0" baseline="0" noProof="0" smtClean="0">
                    <a:ln>
                      <a:noFill/>
                    </a:ln>
                    <a:solidFill>
                      <a:srgbClr val="000000"/>
                    </a:solidFill>
                    <a:effectLst/>
                    <a:uLnTx/>
                    <a:uFillTx/>
                    <a:latin typeface="Calibri"/>
                    <a:ea typeface="Times New Roman" panose="02020603050405020304" pitchFamily="18" charset="0"/>
                    <a:cs typeface="Arial" panose="020B0604020202020204" pitchFamily="34" charset="0"/>
                  </a:rPr>
                  <a:t>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bằng định nghĩa và bằng công thức.</a:t>
                </a:r>
              </a:p>
            </p:txBody>
          </p:sp>
        </mc:Choice>
        <mc:Fallback>
          <p:sp>
            <p:nvSpPr>
              <p:cNvPr id="8" name="Rectangle 7"/>
              <p:cNvSpPr>
                <a:spLocks noRot="1" noChangeAspect="1" noMove="1" noResize="1" noEditPoints="1" noAdjustHandles="1" noChangeArrowheads="1" noChangeShapeType="1" noTextEdit="1"/>
              </p:cNvSpPr>
              <p:nvPr/>
            </p:nvSpPr>
            <p:spPr>
              <a:xfrm>
                <a:off x="44116" y="163458"/>
                <a:ext cx="18167684" cy="1131079"/>
              </a:xfrm>
              <a:prstGeom prst="rect">
                <a:avLst/>
              </a:prstGeom>
              <a:blipFill>
                <a:blip r:embed="rId2"/>
                <a:stretch>
                  <a:fillRect l="-1409" r="-1006" b="-15135"/>
                </a:stretch>
              </a:blipFill>
            </p:spPr>
            <p:txBody>
              <a:bodyPr/>
              <a:lstStyle/>
              <a:p>
                <a:r>
                  <a:rPr lang="en-US">
                    <a:noFill/>
                  </a:rPr>
                  <a:t> </a:t>
                </a:r>
              </a:p>
            </p:txBody>
          </p:sp>
        </mc:Fallback>
      </mc:AlternateContent>
      <p:grpSp>
        <p:nvGrpSpPr>
          <p:cNvPr id="16" name="Group 15"/>
          <p:cNvGrpSpPr/>
          <p:nvPr/>
        </p:nvGrpSpPr>
        <p:grpSpPr>
          <a:xfrm>
            <a:off x="76200" y="1941236"/>
            <a:ext cx="3048000" cy="1449664"/>
            <a:chOff x="859666" y="676025"/>
            <a:chExt cx="3432866" cy="1051118"/>
          </a:xfrm>
        </p:grpSpPr>
        <p:pic>
          <p:nvPicPr>
            <p:cNvPr id="24" name="Picture 23"/>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5" name="TextBox 24"/>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4" name="Rectangle 3"/>
              <p:cNvSpPr/>
              <p:nvPr/>
            </p:nvSpPr>
            <p:spPr>
              <a:xfrm>
                <a:off x="2590800" y="2322142"/>
                <a:ext cx="14706600" cy="7621958"/>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m:t>Suy</m:t>
                      </m:r>
                      <m:r>
                        <m:rPr>
                          <m:nor/>
                        </m:rP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m:t>ra</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Ω</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Bình có 10 cách chọn bi đen. An có 20 cách chọn viên bi trắng.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just" defTabSz="914400" rtl="0" eaLnBrk="1" fontAlgn="auto" latinLnBrk="0" hangingPunct="1">
                  <a:lnSpc>
                    <a:spcPct val="150000"/>
                  </a:lnSpc>
                  <a:spcBef>
                    <a:spcPts val="1200"/>
                  </a:spcBef>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Vậy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𝑛</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=20.10</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just">
                  <a:lnSpc>
                    <a:spcPct val="130000"/>
                  </a:lnSpc>
                </a:pPr>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Suy</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ra</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Ω</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den>
                      </m:f>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just">
                  <a:lnSpc>
                    <a:spcPct val="130000"/>
                  </a:lnSpc>
                </a:pPr>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V</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ậ</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y</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e>
                        <m:e>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e>
                          </m: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e>
                          </m:d>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20.10</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10.29</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20</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29</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4" name="Rectangle 3"/>
              <p:cNvSpPr>
                <a:spLocks noRot="1" noChangeAspect="1" noMove="1" noResize="1" noEditPoints="1" noAdjustHandles="1" noChangeArrowheads="1" noChangeShapeType="1" noTextEdit="1"/>
              </p:cNvSpPr>
              <p:nvPr/>
            </p:nvSpPr>
            <p:spPr>
              <a:xfrm>
                <a:off x="2590800" y="2322142"/>
                <a:ext cx="14706600" cy="7621958"/>
              </a:xfrm>
              <a:prstGeom prst="rect">
                <a:avLst/>
              </a:prstGeom>
              <a:blipFill>
                <a:blip r:embed="rId5"/>
                <a:stretch>
                  <a:fillRect l="-1450"/>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rot="5400000" flipV="1">
            <a:off x="15832670" y="7979832"/>
            <a:ext cx="2468134" cy="1672273"/>
          </a:xfrm>
          <a:prstGeom prst="rect">
            <a:avLst/>
          </a:prstGeom>
        </p:spPr>
      </p:pic>
    </p:spTree>
    <p:extLst>
      <p:ext uri="{BB962C8B-B14F-4D97-AF65-F5344CB8AC3E}">
        <p14:creationId xmlns:p14="http://schemas.microsoft.com/office/powerpoint/2010/main" val="713175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D090"/>
        </a:solidFill>
        <a:effectLst/>
      </p:bgPr>
    </p:bg>
    <p:spTree>
      <p:nvGrpSpPr>
        <p:cNvPr id="1" name=""/>
        <p:cNvGrpSpPr/>
        <p:nvPr/>
      </p:nvGrpSpPr>
      <p:grpSpPr>
        <a:xfrm>
          <a:off x="0" y="0"/>
          <a:ext cx="0" cy="0"/>
          <a:chOff x="0" y="0"/>
          <a:chExt cx="0" cy="0"/>
        </a:xfrm>
      </p:grpSpPr>
      <p:sp>
        <p:nvSpPr>
          <p:cNvPr id="3" name="Rectangle 2"/>
          <p:cNvSpPr/>
          <p:nvPr/>
        </p:nvSpPr>
        <p:spPr>
          <a:xfrm>
            <a:off x="381000" y="342900"/>
            <a:ext cx="17526000" cy="9601200"/>
          </a:xfrm>
          <a:prstGeom prst="rect">
            <a:avLst/>
          </a:prstGeom>
          <a:solidFill>
            <a:srgbClr val="FFF8ED"/>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1C0FDDE4-B345-9CEF-46D5-6288E812B092}"/>
                  </a:ext>
                </a:extLst>
              </p:cNvPr>
              <p:cNvSpPr txBox="1"/>
              <p:nvPr/>
            </p:nvSpPr>
            <p:spPr>
              <a:xfrm>
                <a:off x="381000" y="190500"/>
                <a:ext cx="17542042" cy="5355312"/>
              </a:xfrm>
              <a:prstGeom prst="rect">
                <a:avLst/>
              </a:prstGeom>
              <a:noFill/>
            </p:spPr>
            <p:txBody>
              <a:bodyPr wrap="square">
                <a:spAutoFit/>
              </a:bodyPr>
              <a:lstStyle/>
              <a:p>
                <a:pPr algn="just" defTabSz="1828800">
                  <a:lnSpc>
                    <a:spcPct val="150000"/>
                  </a:lnSpc>
                  <a:buClr>
                    <a:srgbClr val="000000"/>
                  </a:buClr>
                  <a:defRPr/>
                </a:pPr>
                <a:r>
                  <a:rPr lang="vi-VN" sz="3800" b="1" kern="0" dirty="0" smtClean="0">
                    <a:solidFill>
                      <a:srgbClr val="FFFFFF"/>
                    </a:solidFill>
                    <a:highlight>
                      <a:srgbClr val="008080"/>
                    </a:highlight>
                    <a:latin typeface="Arial" panose="020B0604020202020204" pitchFamily="34" charset="0"/>
                    <a:ea typeface="Times New Roman" panose="02020603050405020304" pitchFamily="18" charset="0"/>
                    <a:cs typeface="Arial"/>
                    <a:sym typeface="Arial"/>
                  </a:rPr>
                  <a:t>Ví </a:t>
                </a:r>
                <a:r>
                  <a:rPr lang="vi-VN" sz="3800" b="1" kern="0">
                    <a:solidFill>
                      <a:srgbClr val="FFFFFF"/>
                    </a:solidFill>
                    <a:highlight>
                      <a:srgbClr val="008080"/>
                    </a:highlight>
                    <a:latin typeface="Arial" panose="020B0604020202020204" pitchFamily="34" charset="0"/>
                    <a:ea typeface="Times New Roman" panose="02020603050405020304" pitchFamily="18" charset="0"/>
                    <a:cs typeface="Arial"/>
                    <a:sym typeface="Arial"/>
                  </a:rPr>
                  <a:t>dụ </a:t>
                </a:r>
                <a:r>
                  <a:rPr lang="en-US" sz="3800" b="1" kern="0" smtClean="0">
                    <a:solidFill>
                      <a:srgbClr val="FFFFFF"/>
                    </a:solidFill>
                    <a:highlight>
                      <a:srgbClr val="008080"/>
                    </a:highlight>
                    <a:latin typeface="Arial" panose="020B0604020202020204" pitchFamily="34" charset="0"/>
                    <a:ea typeface="Times New Roman" panose="02020603050405020304" pitchFamily="18" charset="0"/>
                    <a:cs typeface="Arial"/>
                    <a:sym typeface="Arial"/>
                  </a:rPr>
                  <a:t>2:</a:t>
                </a:r>
                <a:r>
                  <a:rPr lang="en-US" sz="3800" kern="0" smtClean="0">
                    <a:solidFill>
                      <a:srgbClr val="000000"/>
                    </a:solidFill>
                    <a:latin typeface="Arial"/>
                    <a:cs typeface="Arial"/>
                    <a:sym typeface="Arial"/>
                  </a:rPr>
                  <a:t> </a:t>
                </a:r>
                <a:endParaRPr lang="en-US" sz="3800" kern="0" smtClean="0">
                  <a:solidFill>
                    <a:srgbClr val="000000"/>
                  </a:solidFill>
                  <a:latin typeface="Arial"/>
                  <a:cs typeface="Arial"/>
                  <a:sym typeface="Arial"/>
                </a:endParaRPr>
              </a:p>
              <a:p>
                <a:pPr algn="just" defTabSz="1828800">
                  <a:lnSpc>
                    <a:spcPct val="150000"/>
                  </a:lnSpc>
                  <a:buClr>
                    <a:srgbClr val="000000"/>
                  </a:buClr>
                  <a:defRPr/>
                </a:pPr>
                <a:r>
                  <a:rPr lang="vi-VN" sz="3800" kern="0" smtClean="0">
                    <a:solidFill>
                      <a:srgbClr val="000000"/>
                    </a:solidFill>
                    <a:latin typeface="Arial"/>
                    <a:cs typeface="Arial"/>
                    <a:sym typeface="Arial"/>
                  </a:rPr>
                  <a:t>a</a:t>
                </a:r>
                <a:r>
                  <a:rPr lang="vi-VN" sz="3800" kern="0">
                    <a:solidFill>
                      <a:srgbClr val="000000"/>
                    </a:solidFill>
                    <a:latin typeface="Arial"/>
                    <a:cs typeface="Arial"/>
                    <a:sym typeface="Arial"/>
                  </a:rPr>
                  <a:t>) Từ công thức tính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𝑃</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𝐴</m:t>
                    </m:r>
                    <m:r>
                      <a:rPr lang="vi-VN" sz="3800" i="1" kern="0" smtClean="0">
                        <a:solidFill>
                          <a:srgbClr val="000000"/>
                        </a:solidFill>
                        <a:latin typeface="Cambria Math" panose="02040503050406030204" pitchFamily="18" charset="0"/>
                        <a:cs typeface="Arial"/>
                        <a:sym typeface="Arial"/>
                      </a:rPr>
                      <m:t> | </m:t>
                    </m:r>
                    <m:r>
                      <a:rPr lang="vi-VN" sz="3800" i="1" kern="0" smtClean="0">
                        <a:solidFill>
                          <a:srgbClr val="000000"/>
                        </a:solidFill>
                        <a:latin typeface="Cambria Math" panose="02040503050406030204" pitchFamily="18" charset="0"/>
                        <a:cs typeface="Arial"/>
                        <a:sym typeface="Arial"/>
                      </a:rPr>
                      <m:t>𝐵</m:t>
                    </m:r>
                    <m:r>
                      <a:rPr lang="vi-VN" sz="3800" i="1" kern="0" smtClean="0">
                        <a:solidFill>
                          <a:srgbClr val="000000"/>
                        </a:solidFill>
                        <a:latin typeface="Cambria Math" panose="02040503050406030204" pitchFamily="18" charset="0"/>
                        <a:cs typeface="Arial"/>
                        <a:sym typeface="Arial"/>
                      </a:rPr>
                      <m:t>)</m:t>
                    </m:r>
                  </m:oMath>
                </a14:m>
                <a:r>
                  <a:rPr lang="en-US" sz="3800" kern="0" smtClean="0">
                    <a:solidFill>
                      <a:srgbClr val="000000"/>
                    </a:solidFill>
                    <a:latin typeface="Arial"/>
                    <a:cs typeface="Arial"/>
                    <a:sym typeface="Arial"/>
                  </a:rPr>
                  <a:t> </a:t>
                </a:r>
                <a:r>
                  <a:rPr lang="vi-VN" sz="3800" kern="0">
                    <a:solidFill>
                      <a:srgbClr val="000000"/>
                    </a:solidFill>
                    <a:latin typeface="Arial"/>
                    <a:cs typeface="Arial"/>
                    <a:sym typeface="Arial"/>
                  </a:rPr>
                  <a:t>ở trên, chứng minh rằng nếu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𝐴</m:t>
                    </m:r>
                  </m:oMath>
                </a14:m>
                <a:r>
                  <a:rPr lang="vi-VN" sz="3800" kern="0">
                    <a:solidFill>
                      <a:srgbClr val="000000"/>
                    </a:solidFill>
                    <a:latin typeface="Arial"/>
                    <a:cs typeface="Arial"/>
                    <a:sym typeface="Arial"/>
                  </a:rPr>
                  <a:t> và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𝐵</m:t>
                    </m:r>
                  </m:oMath>
                </a14:m>
                <a:r>
                  <a:rPr lang="vi-VN" sz="3800" kern="0">
                    <a:solidFill>
                      <a:srgbClr val="000000"/>
                    </a:solidFill>
                    <a:latin typeface="Arial"/>
                    <a:cs typeface="Arial"/>
                    <a:sym typeface="Arial"/>
                  </a:rPr>
                  <a:t> là hai biến cố độc </a:t>
                </a:r>
                <a:r>
                  <a:rPr lang="vi-VN" sz="3800" kern="0">
                    <a:solidFill>
                      <a:srgbClr val="000000"/>
                    </a:solidFill>
                    <a:latin typeface="Arial"/>
                    <a:cs typeface="Arial"/>
                    <a:sym typeface="Arial"/>
                  </a:rPr>
                  <a:t>lập </a:t>
                </a:r>
                <a:r>
                  <a:rPr lang="vi-VN" sz="3800" kern="0" smtClean="0">
                    <a:solidFill>
                      <a:srgbClr val="000000"/>
                    </a:solidFill>
                    <a:latin typeface="Arial"/>
                    <a:cs typeface="Arial"/>
                    <a:sym typeface="Arial"/>
                  </a:rPr>
                  <a:t>với</a:t>
                </a:r>
                <a:r>
                  <a:rPr lang="en-US" sz="3800" kern="0" smtClean="0">
                    <a:solidFill>
                      <a:srgbClr val="000000"/>
                    </a:solidFill>
                    <a:latin typeface="Arial"/>
                    <a:cs typeface="Arial"/>
                    <a:sym typeface="Arial"/>
                  </a:rPr>
                  <a:t>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𝑃</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𝐴</m:t>
                    </m:r>
                    <m:r>
                      <a:rPr lang="vi-VN" sz="3800" i="1" kern="0">
                        <a:solidFill>
                          <a:srgbClr val="000000"/>
                        </a:solidFill>
                        <a:latin typeface="Cambria Math" panose="02040503050406030204" pitchFamily="18" charset="0"/>
                        <a:cs typeface="Arial"/>
                        <a:sym typeface="Arial"/>
                      </a:rPr>
                      <m:t>)&gt;0, </m:t>
                    </m:r>
                    <m:r>
                      <a:rPr lang="vi-VN" sz="3800" i="1" kern="0">
                        <a:solidFill>
                          <a:srgbClr val="000000"/>
                        </a:solidFill>
                        <a:latin typeface="Cambria Math" panose="02040503050406030204" pitchFamily="18" charset="0"/>
                        <a:cs typeface="Arial"/>
                        <a:sym typeface="Arial"/>
                      </a:rPr>
                      <m:t>𝑃</m:t>
                    </m:r>
                    <m:r>
                      <a:rPr lang="vi-VN" sz="3800" i="1" ker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𝐵</m:t>
                    </m:r>
                    <m:r>
                      <a:rPr lang="vi-VN" sz="3800" i="1" kern="0" smtClea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&gt;0</m:t>
                    </m:r>
                  </m:oMath>
                </a14:m>
                <a:r>
                  <a:rPr lang="vi-VN" sz="3800" kern="0">
                    <a:solidFill>
                      <a:srgbClr val="000000"/>
                    </a:solidFill>
                    <a:latin typeface="Arial"/>
                    <a:cs typeface="Arial"/>
                    <a:sym typeface="Arial"/>
                  </a:rPr>
                  <a:t> thì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𝑃</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𝐴</m:t>
                    </m:r>
                    <m:r>
                      <a:rPr lang="vi-VN" sz="3800" i="1" kern="0" smtClean="0">
                        <a:solidFill>
                          <a:srgbClr val="000000"/>
                        </a:solidFill>
                        <a:latin typeface="Cambria Math" panose="02040503050406030204" pitchFamily="18" charset="0"/>
                        <a:cs typeface="Arial"/>
                        <a:sym typeface="Arial"/>
                      </a:rPr>
                      <m:t> | </m:t>
                    </m:r>
                    <m:r>
                      <a:rPr lang="vi-VN" sz="3800" i="1" kern="0" smtClean="0">
                        <a:solidFill>
                          <a:srgbClr val="000000"/>
                        </a:solidFill>
                        <a:latin typeface="Cambria Math" panose="02040503050406030204" pitchFamily="18" charset="0"/>
                        <a:cs typeface="Arial"/>
                        <a:sym typeface="Arial"/>
                      </a:rPr>
                      <m:t>𝐵</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𝑃</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𝐴</m:t>
                    </m:r>
                    <m:r>
                      <a:rPr lang="vi-VN" sz="3800" i="1" kern="0" smtClean="0">
                        <a:solidFill>
                          <a:srgbClr val="000000"/>
                        </a:solidFill>
                        <a:latin typeface="Cambria Math" panose="02040503050406030204" pitchFamily="18" charset="0"/>
                        <a:cs typeface="Arial"/>
                        <a:sym typeface="Arial"/>
                      </a:rPr>
                      <m:t>)</m:t>
                    </m:r>
                  </m:oMath>
                </a14:m>
                <a:r>
                  <a:rPr lang="vi-VN" sz="3800" kern="0">
                    <a:solidFill>
                      <a:srgbClr val="000000"/>
                    </a:solidFill>
                    <a:latin typeface="Arial"/>
                    <a:cs typeface="Arial"/>
                    <a:sym typeface="Arial"/>
                  </a:rPr>
                  <a:t> và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𝑃</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𝐵</m:t>
                    </m:r>
                    <m:r>
                      <a:rPr lang="vi-VN" sz="3800" i="1" kern="0" smtClean="0">
                        <a:solidFill>
                          <a:srgbClr val="000000"/>
                        </a:solidFill>
                        <a:latin typeface="Cambria Math" panose="02040503050406030204" pitchFamily="18" charset="0"/>
                        <a:cs typeface="Arial"/>
                        <a:sym typeface="Arial"/>
                      </a:rPr>
                      <m:t> | </m:t>
                    </m:r>
                    <m:r>
                      <a:rPr lang="vi-VN" sz="3800" i="1" kern="0" smtClean="0">
                        <a:solidFill>
                          <a:srgbClr val="000000"/>
                        </a:solidFill>
                        <a:latin typeface="Cambria Math" panose="02040503050406030204" pitchFamily="18" charset="0"/>
                        <a:cs typeface="Arial"/>
                        <a:sym typeface="Arial"/>
                      </a:rPr>
                      <m:t>𝐴</m:t>
                    </m:r>
                    <m:r>
                      <a:rPr lang="vi-VN" sz="3800" i="1" kern="0" smtClean="0">
                        <a:solidFill>
                          <a:srgbClr val="000000"/>
                        </a:solidFill>
                        <a:latin typeface="Cambria Math" panose="02040503050406030204" pitchFamily="18" charset="0"/>
                        <a:cs typeface="Arial"/>
                        <a:sym typeface="Arial"/>
                      </a:rPr>
                      <m:t>)= </m:t>
                    </m:r>
                    <m:r>
                      <a:rPr lang="vi-VN" sz="3800" i="1" kern="0">
                        <a:solidFill>
                          <a:srgbClr val="000000"/>
                        </a:solidFill>
                        <a:latin typeface="Cambria Math" panose="02040503050406030204" pitchFamily="18" charset="0"/>
                        <a:cs typeface="Arial"/>
                        <a:sym typeface="Arial"/>
                      </a:rPr>
                      <m:t>𝑃</m:t>
                    </m:r>
                    <m:r>
                      <a:rPr lang="vi-VN" sz="3800" i="1" ker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𝐵</m:t>
                    </m:r>
                    <m:r>
                      <a:rPr lang="vi-VN" sz="3800" i="1" kern="0" smtClean="0">
                        <a:solidFill>
                          <a:srgbClr val="000000"/>
                        </a:solidFill>
                        <a:latin typeface="Cambria Math" panose="02040503050406030204" pitchFamily="18" charset="0"/>
                        <a:cs typeface="Arial"/>
                        <a:sym typeface="Arial"/>
                      </a:rPr>
                      <m:t>).</m:t>
                    </m:r>
                  </m:oMath>
                </a14:m>
                <a:endParaRPr lang="en-US" sz="3800" kern="0" smtClean="0">
                  <a:solidFill>
                    <a:srgbClr val="000000"/>
                  </a:solidFill>
                  <a:latin typeface="Arial"/>
                  <a:cs typeface="Arial"/>
                  <a:sym typeface="Arial"/>
                </a:endParaRPr>
              </a:p>
              <a:p>
                <a:pPr algn="just" defTabSz="1828800">
                  <a:lnSpc>
                    <a:spcPct val="150000"/>
                  </a:lnSpc>
                  <a:buClr>
                    <a:srgbClr val="000000"/>
                  </a:buClr>
                  <a:defRPr/>
                </a:pPr>
                <a:r>
                  <a:rPr lang="vi-VN" sz="3800" kern="0" smtClean="0">
                    <a:solidFill>
                      <a:srgbClr val="000000"/>
                    </a:solidFill>
                    <a:latin typeface="Arial"/>
                    <a:cs typeface="Arial"/>
                    <a:sym typeface="Arial"/>
                  </a:rPr>
                  <a:t>b</a:t>
                </a:r>
                <a:r>
                  <a:rPr lang="vi-VN" sz="3800" kern="0">
                    <a:solidFill>
                      <a:srgbClr val="000000"/>
                    </a:solidFill>
                    <a:latin typeface="Arial"/>
                    <a:cs typeface="Arial"/>
                    <a:sym typeface="Arial"/>
                  </a:rPr>
                  <a:t>) Từ định nghĩa xác suất có điều kiện và định nghĩa về tính độc lập của hai biến cố</a:t>
                </a:r>
                <a:r>
                  <a:rPr lang="vi-VN" sz="3800" kern="0">
                    <a:solidFill>
                      <a:srgbClr val="000000"/>
                    </a:solidFill>
                    <a:latin typeface="Arial"/>
                    <a:cs typeface="Arial"/>
                    <a:sym typeface="Arial"/>
                  </a:rPr>
                  <a:t>, </a:t>
                </a:r>
                <a:r>
                  <a:rPr lang="vi-VN" sz="3800" kern="0" smtClean="0">
                    <a:solidFill>
                      <a:srgbClr val="000000"/>
                    </a:solidFill>
                    <a:latin typeface="Arial"/>
                    <a:cs typeface="Arial"/>
                    <a:sym typeface="Arial"/>
                  </a:rPr>
                  <a:t>hãy</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chứng </a:t>
                </a:r>
                <a:r>
                  <a:rPr lang="vi-VN" sz="3800" kern="0">
                    <a:solidFill>
                      <a:srgbClr val="000000"/>
                    </a:solidFill>
                    <a:latin typeface="Arial"/>
                    <a:cs typeface="Arial"/>
                    <a:sym typeface="Arial"/>
                  </a:rPr>
                  <a:t>tỏ rằng nếu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𝐴</m:t>
                    </m:r>
                  </m:oMath>
                </a14:m>
                <a:r>
                  <a:rPr lang="vi-VN" sz="3800" kern="0">
                    <a:solidFill>
                      <a:srgbClr val="000000"/>
                    </a:solidFill>
                    <a:latin typeface="Arial"/>
                    <a:cs typeface="Arial"/>
                    <a:sym typeface="Arial"/>
                  </a:rPr>
                  <a:t> và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𝐵</m:t>
                    </m:r>
                  </m:oMath>
                </a14:m>
                <a:r>
                  <a:rPr lang="vi-VN" sz="3800" kern="0">
                    <a:solidFill>
                      <a:srgbClr val="000000"/>
                    </a:solidFill>
                    <a:latin typeface="Arial"/>
                    <a:cs typeface="Arial"/>
                    <a:sym typeface="Arial"/>
                  </a:rPr>
                  <a:t> là hai biến cố độc lập thì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𝑃</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𝐴</m:t>
                    </m:r>
                    <m:r>
                      <a:rPr lang="vi-VN" sz="3800" i="1" kern="0" smtClean="0">
                        <a:solidFill>
                          <a:srgbClr val="000000"/>
                        </a:solidFill>
                        <a:latin typeface="Cambria Math" panose="02040503050406030204" pitchFamily="18" charset="0"/>
                        <a:cs typeface="Arial"/>
                        <a:sym typeface="Arial"/>
                      </a:rPr>
                      <m:t> | </m:t>
                    </m:r>
                    <m:r>
                      <a:rPr lang="vi-VN" sz="3800" i="1" kern="0" smtClean="0">
                        <a:solidFill>
                          <a:srgbClr val="000000"/>
                        </a:solidFill>
                        <a:latin typeface="Cambria Math" panose="02040503050406030204" pitchFamily="18" charset="0"/>
                        <a:cs typeface="Arial"/>
                        <a:sym typeface="Arial"/>
                      </a:rPr>
                      <m:t>𝐵</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𝑃</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𝐴</m:t>
                    </m:r>
                    <m:r>
                      <a:rPr lang="vi-VN" sz="3800" i="1" kern="0" smtClean="0">
                        <a:solidFill>
                          <a:srgbClr val="000000"/>
                        </a:solidFill>
                        <a:latin typeface="Cambria Math" panose="02040503050406030204" pitchFamily="18" charset="0"/>
                        <a:cs typeface="Arial"/>
                        <a:sym typeface="Arial"/>
                      </a:rPr>
                      <m:t>)</m:t>
                    </m:r>
                  </m:oMath>
                </a14:m>
                <a:r>
                  <a:rPr lang="en-US" sz="3800" kern="0" smtClean="0">
                    <a:solidFill>
                      <a:srgbClr val="000000"/>
                    </a:solidFill>
                    <a:latin typeface="Arial"/>
                    <a:cs typeface="Arial"/>
                    <a:sym typeface="Arial"/>
                  </a:rPr>
                  <a:t> </a:t>
                </a:r>
                <a:r>
                  <a:rPr lang="vi-VN" sz="3800" kern="0">
                    <a:solidFill>
                      <a:srgbClr val="000000"/>
                    </a:solidFill>
                    <a:latin typeface="Arial"/>
                    <a:cs typeface="Arial"/>
                    <a:sym typeface="Arial"/>
                  </a:rPr>
                  <a:t>và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𝑃</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𝐵</m:t>
                    </m:r>
                    <m:r>
                      <a:rPr lang="vi-VN" sz="3800" i="1" kern="0" smtClean="0">
                        <a:solidFill>
                          <a:srgbClr val="000000"/>
                        </a:solidFill>
                        <a:latin typeface="Cambria Math" panose="02040503050406030204" pitchFamily="18" charset="0"/>
                        <a:cs typeface="Arial"/>
                        <a:sym typeface="Arial"/>
                      </a:rPr>
                      <m:t> | </m:t>
                    </m:r>
                    <m:r>
                      <a:rPr lang="vi-VN" sz="3800" i="1" kern="0" smtClean="0">
                        <a:solidFill>
                          <a:srgbClr val="000000"/>
                        </a:solidFill>
                        <a:latin typeface="Cambria Math" panose="02040503050406030204" pitchFamily="18" charset="0"/>
                        <a:cs typeface="Arial"/>
                        <a:sym typeface="Arial"/>
                      </a:rPr>
                      <m:t>𝐴</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𝑃</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𝐵</m:t>
                    </m:r>
                    <m:r>
                      <a:rPr lang="vi-VN" sz="3800" i="1" kern="0" smtClean="0">
                        <a:solidFill>
                          <a:srgbClr val="000000"/>
                        </a:solidFill>
                        <a:latin typeface="Cambria Math" panose="02040503050406030204" pitchFamily="18" charset="0"/>
                        <a:cs typeface="Arial"/>
                        <a:sym typeface="Arial"/>
                      </a:rPr>
                      <m:t>).</m:t>
                    </m:r>
                  </m:oMath>
                </a14:m>
                <a:endParaRPr lang="en-US" sz="3800" kern="0">
                  <a:solidFill>
                    <a:srgbClr val="000000"/>
                  </a:solidFill>
                  <a:latin typeface="Arial"/>
                  <a:cs typeface="Arial"/>
                  <a:sym typeface="Arial"/>
                </a:endParaRPr>
              </a:p>
            </p:txBody>
          </p:sp>
        </mc:Choice>
        <mc:Fallback>
          <p:sp>
            <p:nvSpPr>
              <p:cNvPr id="31" name="TextBox 30">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381000" y="190500"/>
                <a:ext cx="17542042" cy="5355312"/>
              </a:xfrm>
              <a:prstGeom prst="rect">
                <a:avLst/>
              </a:prstGeom>
              <a:blipFill>
                <a:blip r:embed="rId2"/>
                <a:stretch>
                  <a:fillRect l="-1147" r="-1112"/>
                </a:stretch>
              </a:blipFill>
            </p:spPr>
            <p:txBody>
              <a:bodyPr/>
              <a:lstStyle/>
              <a:p>
                <a:r>
                  <a:rPr lang="en-US">
                    <a:noFill/>
                  </a:rPr>
                  <a:t> </a:t>
                </a:r>
              </a:p>
            </p:txBody>
          </p:sp>
        </mc:Fallback>
      </mc:AlternateContent>
      <p:grpSp>
        <p:nvGrpSpPr>
          <p:cNvPr id="32" name="Group 31"/>
          <p:cNvGrpSpPr/>
          <p:nvPr/>
        </p:nvGrpSpPr>
        <p:grpSpPr>
          <a:xfrm>
            <a:off x="-76200" y="5600700"/>
            <a:ext cx="2574757" cy="1295011"/>
            <a:chOff x="859666" y="676025"/>
            <a:chExt cx="3432866" cy="1051118"/>
          </a:xfrm>
        </p:grpSpPr>
        <p:pic>
          <p:nvPicPr>
            <p:cNvPr id="33" name="Picture 32"/>
            <p:cNvPicPr>
              <a:picLocks noChangeAspect="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34" name="TextBox 33"/>
            <p:cNvSpPr txBox="1"/>
            <p:nvPr/>
          </p:nvSpPr>
          <p:spPr>
            <a:xfrm>
              <a:off x="859666"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8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3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5" name="Rectangle 34"/>
              <p:cNvSpPr/>
              <p:nvPr/>
            </p:nvSpPr>
            <p:spPr>
              <a:xfrm>
                <a:off x="2362200" y="6134100"/>
                <a:ext cx="13620220" cy="677108"/>
              </a:xfrm>
              <a:prstGeom prst="rect">
                <a:avLst/>
              </a:prstGeom>
            </p:spPr>
            <p:txBody>
              <a:bodyPr wrap="square">
                <a:spAutoFit/>
              </a:bodyPr>
              <a:lstStyle/>
              <a:p>
                <a:r>
                  <a:rPr lang="vi-VN" sz="3800" smtClean="0"/>
                  <a:t>a) Nếu </a:t>
                </a:r>
                <a14:m>
                  <m:oMath xmlns:m="http://schemas.openxmlformats.org/officeDocument/2006/math">
                    <m:r>
                      <a:rPr lang="vi-VN" sz="3800" i="1" smtClean="0">
                        <a:latin typeface="Cambria Math" panose="02040503050406030204" pitchFamily="18" charset="0"/>
                      </a:rPr>
                      <m:t>𝐴</m:t>
                    </m:r>
                  </m:oMath>
                </a14:m>
                <a:r>
                  <a:rPr lang="vi-VN" sz="3800"/>
                  <a:t> và </a:t>
                </a:r>
                <a14:m>
                  <m:oMath xmlns:m="http://schemas.openxmlformats.org/officeDocument/2006/math">
                    <m:r>
                      <a:rPr lang="vi-VN" sz="3800" i="1" smtClean="0">
                        <a:latin typeface="Cambria Math" panose="02040503050406030204" pitchFamily="18" charset="0"/>
                      </a:rPr>
                      <m:t>𝐵</m:t>
                    </m:r>
                  </m:oMath>
                </a14:m>
                <a:r>
                  <a:rPr lang="vi-VN" sz="3800"/>
                  <a:t> là hai biến cố độc lập thì </a:t>
                </a:r>
                <a14:m>
                  <m:oMath xmlns:m="http://schemas.openxmlformats.org/officeDocument/2006/math">
                    <m:r>
                      <a:rPr lang="vi-VN" sz="3800" i="1" smtClean="0">
                        <a:latin typeface="Cambria Math" panose="02040503050406030204" pitchFamily="18" charset="0"/>
                      </a:rPr>
                      <m:t>𝑃</m:t>
                    </m:r>
                    <m:r>
                      <a:rPr lang="vi-VN" sz="3800" i="1" smtClean="0">
                        <a:latin typeface="Cambria Math" panose="02040503050406030204" pitchFamily="18" charset="0"/>
                      </a:rPr>
                      <m:t>(</m:t>
                    </m:r>
                    <m:r>
                      <a:rPr lang="vi-VN" sz="3800" i="1" smtClean="0">
                        <a:latin typeface="Cambria Math" panose="02040503050406030204" pitchFamily="18" charset="0"/>
                      </a:rPr>
                      <m:t>𝐴𝐵</m:t>
                    </m:r>
                    <m:r>
                      <a:rPr lang="vi-VN" sz="3800" i="1" smtClean="0">
                        <a:latin typeface="Cambria Math" panose="02040503050406030204" pitchFamily="18" charset="0"/>
                      </a:rPr>
                      <m:t>)=</m:t>
                    </m:r>
                    <m:r>
                      <a:rPr lang="vi-VN" sz="3800" i="1" smtClean="0">
                        <a:latin typeface="Cambria Math" panose="02040503050406030204" pitchFamily="18" charset="0"/>
                      </a:rPr>
                      <m:t>𝑃</m:t>
                    </m:r>
                    <m:r>
                      <a:rPr lang="vi-VN" sz="3800" i="1" smtClean="0">
                        <a:latin typeface="Cambria Math" panose="02040503050406030204" pitchFamily="18" charset="0"/>
                      </a:rPr>
                      <m:t>(</m:t>
                    </m:r>
                    <m:r>
                      <a:rPr lang="vi-VN" sz="3800" i="1" smtClean="0">
                        <a:latin typeface="Cambria Math" panose="02040503050406030204" pitchFamily="18" charset="0"/>
                      </a:rPr>
                      <m:t>𝐴</m:t>
                    </m:r>
                    <m:r>
                      <a:rPr lang="vi-VN" sz="3800" i="1" smtClean="0">
                        <a:latin typeface="Cambria Math" panose="02040503050406030204" pitchFamily="18" charset="0"/>
                      </a:rPr>
                      <m:t>)·</m:t>
                    </m:r>
                    <m:r>
                      <a:rPr lang="vi-VN" sz="3800" i="1">
                        <a:latin typeface="Cambria Math" panose="02040503050406030204" pitchFamily="18" charset="0"/>
                      </a:rPr>
                      <m:t>𝑃</m:t>
                    </m:r>
                    <m:r>
                      <a:rPr lang="vi-VN" sz="3800" i="1">
                        <a:latin typeface="Cambria Math" panose="02040503050406030204" pitchFamily="18" charset="0"/>
                      </a:rPr>
                      <m:t>(</m:t>
                    </m:r>
                    <m:r>
                      <a:rPr lang="vi-VN" sz="3800" i="1">
                        <a:latin typeface="Cambria Math" panose="02040503050406030204" pitchFamily="18" charset="0"/>
                      </a:rPr>
                      <m:t>𝐵</m:t>
                    </m:r>
                    <m:r>
                      <a:rPr lang="vi-VN" sz="3800" i="1" smtClean="0">
                        <a:latin typeface="Cambria Math" panose="02040503050406030204" pitchFamily="18" charset="0"/>
                      </a:rPr>
                      <m:t>).</m:t>
                    </m:r>
                  </m:oMath>
                </a14:m>
                <a:endParaRPr lang="en-US" sz="3800" smtClean="0"/>
              </a:p>
            </p:txBody>
          </p:sp>
        </mc:Choice>
        <mc:Fallback>
          <p:sp>
            <p:nvSpPr>
              <p:cNvPr id="35" name="Rectangle 34"/>
              <p:cNvSpPr>
                <a:spLocks noRot="1" noChangeAspect="1" noMove="1" noResize="1" noEditPoints="1" noAdjustHandles="1" noChangeArrowheads="1" noChangeShapeType="1" noTextEdit="1"/>
              </p:cNvSpPr>
              <p:nvPr/>
            </p:nvSpPr>
            <p:spPr>
              <a:xfrm>
                <a:off x="2362200" y="6134100"/>
                <a:ext cx="13620220" cy="677108"/>
              </a:xfrm>
              <a:prstGeom prst="rect">
                <a:avLst/>
              </a:prstGeom>
              <a:blipFill>
                <a:blip r:embed="rId5"/>
                <a:stretch>
                  <a:fillRect l="-1477" t="-16216" b="-342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81000" y="7148206"/>
                <a:ext cx="17542042" cy="2795894"/>
              </a:xfrm>
              <a:prstGeom prst="rect">
                <a:avLst/>
              </a:prstGeom>
            </p:spPr>
            <p:txBody>
              <a:bodyPr wrap="square">
                <a:spAutoFit/>
              </a:bodyPr>
              <a:lstStyle/>
              <a:p>
                <a:pPr lvl="0">
                  <a:lnSpc>
                    <a:spcPct val="150000"/>
                  </a:lnSpc>
                </a:pPr>
                <a:r>
                  <a:rPr lang="vi-VN" sz="3800">
                    <a:solidFill>
                      <a:prstClr val="black"/>
                    </a:solidFill>
                  </a:rPr>
                  <a:t>Vậy </a:t>
                </a:r>
                <a:r>
                  <a:rPr lang="vi-VN" sz="3800">
                    <a:solidFill>
                      <a:prstClr val="black"/>
                    </a:solidFill>
                  </a:rPr>
                  <a:t>với </a:t>
                </a:r>
                <a14:m>
                  <m:oMath xmlns:m="http://schemas.openxmlformats.org/officeDocument/2006/math">
                    <m:r>
                      <a:rPr lang="vi-VN" sz="3800" i="1">
                        <a:solidFill>
                          <a:prstClr val="black"/>
                        </a:solidFill>
                        <a:latin typeface="Cambria Math" panose="02040503050406030204" pitchFamily="18" charset="0"/>
                      </a:rPr>
                      <m:t>𝑃</m:t>
                    </m:r>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𝐴</m:t>
                    </m:r>
                    <m:r>
                      <a:rPr lang="vi-VN" sz="3800" i="1">
                        <a:solidFill>
                          <a:prstClr val="black"/>
                        </a:solidFill>
                        <a:latin typeface="Cambria Math" panose="02040503050406030204" pitchFamily="18" charset="0"/>
                      </a:rPr>
                      <m:t>)&gt;0, </m:t>
                    </m:r>
                    <m:r>
                      <a:rPr lang="vi-VN" sz="3800" i="1">
                        <a:solidFill>
                          <a:prstClr val="black"/>
                        </a:solidFill>
                        <a:latin typeface="Cambria Math" panose="02040503050406030204" pitchFamily="18" charset="0"/>
                      </a:rPr>
                      <m:t>𝑃</m:t>
                    </m:r>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𝐵</m:t>
                    </m:r>
                    <m:r>
                      <a:rPr lang="vi-VN" sz="3800" i="1">
                        <a:solidFill>
                          <a:prstClr val="black"/>
                        </a:solidFill>
                        <a:latin typeface="Cambria Math" panose="02040503050406030204" pitchFamily="18" charset="0"/>
                      </a:rPr>
                      <m:t>)&gt;0</m:t>
                    </m:r>
                  </m:oMath>
                </a14:m>
                <a:r>
                  <a:rPr lang="en-US" sz="3800">
                    <a:solidFill>
                      <a:prstClr val="black"/>
                    </a:solidFill>
                  </a:rPr>
                  <a:t> </a:t>
                </a:r>
                <a:r>
                  <a:rPr lang="vi-VN" sz="3800">
                    <a:solidFill>
                      <a:prstClr val="black"/>
                    </a:solidFill>
                  </a:rPr>
                  <a:t>ta có</a:t>
                </a:r>
                <a:r>
                  <a:rPr lang="vi-VN" sz="3800">
                    <a:solidFill>
                      <a:prstClr val="black"/>
                    </a:solidFill>
                  </a:rPr>
                  <a:t>:</a:t>
                </a:r>
                <a:endParaRPr lang="en-US" sz="3800">
                  <a:solidFill>
                    <a:prstClr val="black"/>
                  </a:solidFill>
                </a:endParaRPr>
              </a:p>
              <a:p>
                <a:pPr lvl="0">
                  <a:lnSpc>
                    <a:spcPct val="150000"/>
                  </a:lnSpc>
                </a:pPr>
                <a14:m>
                  <m:oMathPara xmlns:m="http://schemas.openxmlformats.org/officeDocument/2006/math">
                    <m:oMathParaPr>
                      <m:jc m:val="centerGroup"/>
                    </m:oMathParaPr>
                    <m:oMath xmlns:m="http://schemas.openxmlformats.org/officeDocument/2006/math">
                      <m:r>
                        <a:rPr lang="vi-VN" sz="3800" i="1" kern="0">
                          <a:solidFill>
                            <a:srgbClr val="000000"/>
                          </a:solidFill>
                          <a:latin typeface="Cambria Math" panose="02040503050406030204" pitchFamily="18" charset="0"/>
                          <a:cs typeface="Arial"/>
                          <a:sym typeface="Arial"/>
                        </a:rPr>
                        <m:t>𝑃</m:t>
                      </m:r>
                      <m:r>
                        <a:rPr lang="vi-VN" sz="3800" i="1" ker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𝐴</m:t>
                      </m:r>
                      <m:r>
                        <a:rPr lang="vi-VN" sz="3800" i="1" kern="0">
                          <a:solidFill>
                            <a:srgbClr val="000000"/>
                          </a:solidFill>
                          <a:latin typeface="Cambria Math" panose="02040503050406030204" pitchFamily="18" charset="0"/>
                          <a:cs typeface="Arial"/>
                          <a:sym typeface="Arial"/>
                        </a:rPr>
                        <m:t> | </m:t>
                      </m:r>
                      <m:r>
                        <a:rPr lang="vi-VN" sz="3800" i="1" kern="0">
                          <a:solidFill>
                            <a:srgbClr val="000000"/>
                          </a:solidFill>
                          <a:latin typeface="Cambria Math" panose="02040503050406030204" pitchFamily="18" charset="0"/>
                          <a:cs typeface="Arial"/>
                          <a:sym typeface="Arial"/>
                        </a:rPr>
                        <m:t>𝐵</m:t>
                      </m:r>
                      <m:r>
                        <a:rPr lang="vi-VN" sz="3800" i="1" kern="0">
                          <a:solidFill>
                            <a:srgbClr val="000000"/>
                          </a:solidFill>
                          <a:latin typeface="Cambria Math" panose="02040503050406030204" pitchFamily="18" charset="0"/>
                          <a:cs typeface="Arial"/>
                          <a:sym typeface="Arial"/>
                        </a:rPr>
                        <m:t>)=</m:t>
                      </m:r>
                      <m:f>
                        <m:fPr>
                          <m:ctrlPr>
                            <a:rPr lang="vi-VN" sz="3800" i="1" kern="0">
                              <a:solidFill>
                                <a:srgbClr val="000000"/>
                              </a:solidFill>
                              <a:latin typeface="Cambria Math" panose="02040503050406030204" pitchFamily="18" charset="0"/>
                              <a:cs typeface="Arial"/>
                              <a:sym typeface="Arial"/>
                            </a:rPr>
                          </m:ctrlPr>
                        </m:fPr>
                        <m:num>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vi-VN" sz="3800" i="1">
                                  <a:solidFill>
                                    <a:prstClr val="black"/>
                                  </a:solidFill>
                                  <a:latin typeface="Cambria Math" panose="02040503050406030204" pitchFamily="18" charset="0"/>
                                </a:rPr>
                                <m:t>𝐴𝐵</m:t>
                              </m:r>
                            </m:e>
                          </m:d>
                        </m:num>
                        <m:den>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vi-VN" sz="3800" i="1">
                                  <a:solidFill>
                                    <a:prstClr val="black"/>
                                  </a:solidFill>
                                  <a:latin typeface="Cambria Math" panose="02040503050406030204" pitchFamily="18" charset="0"/>
                                </a:rPr>
                                <m:t>𝐵</m:t>
                              </m:r>
                            </m:e>
                          </m:d>
                        </m:den>
                      </m:f>
                      <m:r>
                        <a:rPr lang="en-US" sz="3800" i="1" kern="0">
                          <a:solidFill>
                            <a:srgbClr val="000000"/>
                          </a:solidFill>
                          <a:latin typeface="Cambria Math" panose="02040503050406030204" pitchFamily="18" charset="0"/>
                          <a:cs typeface="Arial"/>
                          <a:sym typeface="Arial"/>
                        </a:rPr>
                        <m:t>=</m:t>
                      </m:r>
                      <m:f>
                        <m:fPr>
                          <m:ctrlPr>
                            <a:rPr lang="en-US" sz="3800" i="1" kern="0">
                              <a:solidFill>
                                <a:srgbClr val="000000"/>
                              </a:solidFill>
                              <a:latin typeface="Cambria Math" panose="02040503050406030204" pitchFamily="18" charset="0"/>
                              <a:cs typeface="Arial"/>
                              <a:sym typeface="Arial"/>
                            </a:rPr>
                          </m:ctrlPr>
                        </m:fPr>
                        <m:num>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vi-VN" sz="3800" i="1">
                                  <a:solidFill>
                                    <a:prstClr val="black"/>
                                  </a:solidFill>
                                  <a:latin typeface="Cambria Math" panose="02040503050406030204" pitchFamily="18" charset="0"/>
                                </a:rPr>
                                <m:t>𝐴</m:t>
                              </m:r>
                            </m:e>
                          </m:d>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vi-VN" sz="3800" i="1">
                                  <a:solidFill>
                                    <a:prstClr val="black"/>
                                  </a:solidFill>
                                  <a:latin typeface="Cambria Math" panose="02040503050406030204" pitchFamily="18" charset="0"/>
                                </a:rPr>
                                <m:t>𝐵</m:t>
                              </m:r>
                            </m:e>
                          </m:d>
                        </m:num>
                        <m:den>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vi-VN" sz="3800" i="1">
                                  <a:solidFill>
                                    <a:prstClr val="black"/>
                                  </a:solidFill>
                                  <a:latin typeface="Cambria Math" panose="02040503050406030204" pitchFamily="18" charset="0"/>
                                </a:rPr>
                                <m:t>𝐵</m:t>
                              </m:r>
                            </m:e>
                          </m:d>
                        </m:den>
                      </m:f>
                      <m:r>
                        <a:rPr lang="en-US" sz="3800" i="1" kern="0">
                          <a:solidFill>
                            <a:srgbClr val="000000"/>
                          </a:solidFill>
                          <a:latin typeface="Cambria Math" panose="02040503050406030204" pitchFamily="18" charset="0"/>
                          <a:cs typeface="Arial"/>
                          <a:sym typeface="Arial"/>
                        </a:rPr>
                        <m:t>=</m:t>
                      </m:r>
                      <m:r>
                        <a:rPr lang="en-US" sz="3800" i="1" kern="0">
                          <a:solidFill>
                            <a:srgbClr val="000000"/>
                          </a:solidFill>
                          <a:latin typeface="Cambria Math" panose="02040503050406030204" pitchFamily="18" charset="0"/>
                          <a:cs typeface="Arial"/>
                          <a:sym typeface="Arial"/>
                        </a:rPr>
                        <m:t>𝑃</m:t>
                      </m:r>
                      <m:r>
                        <a:rPr lang="en-US" sz="3800" i="1" kern="0">
                          <a:solidFill>
                            <a:srgbClr val="000000"/>
                          </a:solidFill>
                          <a:latin typeface="Cambria Math" panose="02040503050406030204" pitchFamily="18" charset="0"/>
                          <a:cs typeface="Arial"/>
                          <a:sym typeface="Arial"/>
                        </a:rPr>
                        <m:t>(</m:t>
                      </m:r>
                      <m:r>
                        <a:rPr lang="en-US" sz="3800" i="1" kern="0">
                          <a:solidFill>
                            <a:srgbClr val="000000"/>
                          </a:solidFill>
                          <a:latin typeface="Cambria Math" panose="02040503050406030204" pitchFamily="18" charset="0"/>
                          <a:cs typeface="Arial"/>
                          <a:sym typeface="Arial"/>
                        </a:rPr>
                        <m:t>𝐴</m:t>
                      </m:r>
                      <m:r>
                        <a:rPr lang="en-US" sz="3800" i="1" kern="0">
                          <a:solidFill>
                            <a:srgbClr val="000000"/>
                          </a:solidFill>
                          <a:latin typeface="Cambria Math" panose="02040503050406030204" pitchFamily="18" charset="0"/>
                          <a:cs typeface="Arial"/>
                          <a:sym typeface="Arial"/>
                        </a:rPr>
                        <m:t>)</m:t>
                      </m:r>
                      <m:r>
                        <a:rPr lang="en-US" sz="3800" kern="0">
                          <a:solidFill>
                            <a:srgbClr val="000000"/>
                          </a:solidFill>
                          <a:latin typeface="Cambria Math" panose="02040503050406030204" pitchFamily="18" charset="0"/>
                          <a:cs typeface="Arial"/>
                          <a:sym typeface="Arial"/>
                        </a:rPr>
                        <m:t>; </m:t>
                      </m:r>
                      <m:r>
                        <a:rPr lang="vi-VN" sz="3800" i="1" kern="0">
                          <a:solidFill>
                            <a:srgbClr val="000000"/>
                          </a:solidFill>
                          <a:latin typeface="Cambria Math" panose="02040503050406030204" pitchFamily="18" charset="0"/>
                          <a:cs typeface="Arial"/>
                          <a:sym typeface="Arial"/>
                        </a:rPr>
                        <m:t>𝑃</m:t>
                      </m:r>
                      <m:r>
                        <a:rPr lang="vi-VN" sz="3800" i="1" kern="0">
                          <a:solidFill>
                            <a:srgbClr val="000000"/>
                          </a:solidFill>
                          <a:latin typeface="Cambria Math" panose="02040503050406030204" pitchFamily="18" charset="0"/>
                          <a:cs typeface="Arial"/>
                          <a:sym typeface="Arial"/>
                        </a:rPr>
                        <m:t>(</m:t>
                      </m:r>
                      <m:r>
                        <a:rPr lang="en-US" sz="3800" i="1" kern="0">
                          <a:solidFill>
                            <a:srgbClr val="000000"/>
                          </a:solidFill>
                          <a:latin typeface="Cambria Math" panose="02040503050406030204" pitchFamily="18" charset="0"/>
                          <a:cs typeface="Arial"/>
                          <a:sym typeface="Arial"/>
                        </a:rPr>
                        <m:t>𝐵</m:t>
                      </m:r>
                      <m:r>
                        <a:rPr lang="vi-VN" sz="3800" i="1" kern="0">
                          <a:solidFill>
                            <a:srgbClr val="000000"/>
                          </a:solidFill>
                          <a:latin typeface="Cambria Math" panose="02040503050406030204" pitchFamily="18" charset="0"/>
                          <a:cs typeface="Arial"/>
                          <a:sym typeface="Arial"/>
                        </a:rPr>
                        <m:t> | </m:t>
                      </m:r>
                      <m:r>
                        <a:rPr lang="en-US" sz="3800" i="1" kern="0">
                          <a:solidFill>
                            <a:srgbClr val="000000"/>
                          </a:solidFill>
                          <a:latin typeface="Cambria Math" panose="02040503050406030204" pitchFamily="18" charset="0"/>
                          <a:cs typeface="Arial"/>
                          <a:sym typeface="Arial"/>
                        </a:rPr>
                        <m:t>𝐴</m:t>
                      </m:r>
                      <m:r>
                        <a:rPr lang="vi-VN" sz="3800" i="1" kern="0">
                          <a:solidFill>
                            <a:srgbClr val="000000"/>
                          </a:solidFill>
                          <a:latin typeface="Cambria Math" panose="02040503050406030204" pitchFamily="18" charset="0"/>
                          <a:cs typeface="Arial"/>
                          <a:sym typeface="Arial"/>
                        </a:rPr>
                        <m:t>)=</m:t>
                      </m:r>
                      <m:f>
                        <m:fPr>
                          <m:ctrlPr>
                            <a:rPr lang="vi-VN" sz="3800" i="1" kern="0">
                              <a:solidFill>
                                <a:srgbClr val="000000"/>
                              </a:solidFill>
                              <a:latin typeface="Cambria Math" panose="02040503050406030204" pitchFamily="18" charset="0"/>
                              <a:cs typeface="Arial"/>
                              <a:sym typeface="Arial"/>
                            </a:rPr>
                          </m:ctrlPr>
                        </m:fPr>
                        <m:num>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vi-VN" sz="3800" i="1">
                                  <a:solidFill>
                                    <a:prstClr val="black"/>
                                  </a:solidFill>
                                  <a:latin typeface="Cambria Math" panose="02040503050406030204" pitchFamily="18" charset="0"/>
                                </a:rPr>
                                <m:t>𝐵</m:t>
                              </m:r>
                              <m:r>
                                <a:rPr lang="en-US" sz="3800" i="1">
                                  <a:solidFill>
                                    <a:prstClr val="black"/>
                                  </a:solidFill>
                                  <a:latin typeface="Cambria Math" panose="02040503050406030204" pitchFamily="18" charset="0"/>
                                </a:rPr>
                                <m:t>𝐴</m:t>
                              </m:r>
                            </m:e>
                          </m:d>
                        </m:num>
                        <m:den>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𝐴</m:t>
                              </m:r>
                            </m:e>
                          </m:d>
                        </m:den>
                      </m:f>
                      <m:r>
                        <a:rPr lang="en-US" sz="3800" i="1" kern="0">
                          <a:solidFill>
                            <a:srgbClr val="000000"/>
                          </a:solidFill>
                          <a:latin typeface="Cambria Math" panose="02040503050406030204" pitchFamily="18" charset="0"/>
                          <a:cs typeface="Arial"/>
                          <a:sym typeface="Arial"/>
                        </a:rPr>
                        <m:t>=</m:t>
                      </m:r>
                      <m:f>
                        <m:fPr>
                          <m:ctrlPr>
                            <a:rPr lang="en-US" sz="3800" i="1" kern="0">
                              <a:solidFill>
                                <a:srgbClr val="000000"/>
                              </a:solidFill>
                              <a:latin typeface="Cambria Math" panose="02040503050406030204" pitchFamily="18" charset="0"/>
                              <a:cs typeface="Arial"/>
                              <a:sym typeface="Arial"/>
                            </a:rPr>
                          </m:ctrlPr>
                        </m:fPr>
                        <m:num>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𝐵</m:t>
                              </m:r>
                            </m:e>
                          </m:d>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𝐴</m:t>
                              </m:r>
                            </m:e>
                          </m:d>
                        </m:num>
                        <m:den>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𝐴</m:t>
                              </m:r>
                            </m:e>
                          </m:d>
                        </m:den>
                      </m:f>
                      <m:r>
                        <a:rPr lang="en-US" sz="3800" i="1" kern="0">
                          <a:solidFill>
                            <a:srgbClr val="000000"/>
                          </a:solidFill>
                          <a:latin typeface="Cambria Math" panose="02040503050406030204" pitchFamily="18" charset="0"/>
                          <a:cs typeface="Arial"/>
                          <a:sym typeface="Arial"/>
                        </a:rPr>
                        <m:t>=</m:t>
                      </m:r>
                      <m:r>
                        <a:rPr lang="en-US" sz="3800" i="1" kern="0">
                          <a:solidFill>
                            <a:srgbClr val="000000"/>
                          </a:solidFill>
                          <a:latin typeface="Cambria Math" panose="02040503050406030204" pitchFamily="18" charset="0"/>
                          <a:cs typeface="Arial"/>
                          <a:sym typeface="Arial"/>
                        </a:rPr>
                        <m:t>𝑃</m:t>
                      </m:r>
                      <m:r>
                        <a:rPr lang="en-US" sz="3800" i="1" kern="0">
                          <a:solidFill>
                            <a:srgbClr val="000000"/>
                          </a:solidFill>
                          <a:latin typeface="Cambria Math" panose="02040503050406030204" pitchFamily="18" charset="0"/>
                          <a:cs typeface="Arial"/>
                          <a:sym typeface="Arial"/>
                        </a:rPr>
                        <m:t>(</m:t>
                      </m:r>
                      <m:r>
                        <a:rPr lang="en-US" sz="3800" i="1" kern="0">
                          <a:solidFill>
                            <a:srgbClr val="000000"/>
                          </a:solidFill>
                          <a:latin typeface="Cambria Math" panose="02040503050406030204" pitchFamily="18" charset="0"/>
                          <a:cs typeface="Arial"/>
                          <a:sym typeface="Arial"/>
                        </a:rPr>
                        <m:t>𝐵</m:t>
                      </m:r>
                      <m:r>
                        <a:rPr lang="en-US" sz="3800" i="1" kern="0">
                          <a:solidFill>
                            <a:srgbClr val="000000"/>
                          </a:solidFill>
                          <a:latin typeface="Cambria Math" panose="02040503050406030204" pitchFamily="18" charset="0"/>
                          <a:cs typeface="Arial"/>
                          <a:sym typeface="Arial"/>
                        </a:rPr>
                        <m:t>)</m:t>
                      </m:r>
                    </m:oMath>
                  </m:oMathPara>
                </a14:m>
                <a:endParaRPr lang="en-US" sz="3800">
                  <a:solidFill>
                    <a:prstClr val="black"/>
                  </a:solidFill>
                </a:endParaRPr>
              </a:p>
            </p:txBody>
          </p:sp>
        </mc:Choice>
        <mc:Fallback>
          <p:sp>
            <p:nvSpPr>
              <p:cNvPr id="4" name="Rectangle 3"/>
              <p:cNvSpPr>
                <a:spLocks noRot="1" noChangeAspect="1" noMove="1" noResize="1" noEditPoints="1" noAdjustHandles="1" noChangeArrowheads="1" noChangeShapeType="1" noTextEdit="1"/>
              </p:cNvSpPr>
              <p:nvPr/>
            </p:nvSpPr>
            <p:spPr>
              <a:xfrm>
                <a:off x="381000" y="7148206"/>
                <a:ext cx="17542042" cy="2795894"/>
              </a:xfrm>
              <a:prstGeom prst="rect">
                <a:avLst/>
              </a:prstGeom>
              <a:blipFill>
                <a:blip r:embed="rId6"/>
                <a:stretch>
                  <a:fillRect l="-1147"/>
                </a:stretch>
              </a:blipFill>
            </p:spPr>
            <p:txBody>
              <a:bodyPr/>
              <a:lstStyle/>
              <a:p>
                <a:r>
                  <a:rPr lang="en-US">
                    <a:noFill/>
                  </a:rPr>
                  <a:t> </a:t>
                </a:r>
              </a:p>
            </p:txBody>
          </p:sp>
        </mc:Fallback>
      </mc:AlternateContent>
    </p:spTree>
    <p:extLst>
      <p:ext uri="{BB962C8B-B14F-4D97-AF65-F5344CB8AC3E}">
        <p14:creationId xmlns:p14="http://schemas.microsoft.com/office/powerpoint/2010/main" val="32062027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wipe(left)">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left)">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wipe(left)">
                                      <p:cBhvr>
                                        <p:cTn id="3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D090"/>
        </a:solidFill>
        <a:effectLst/>
      </p:bgPr>
    </p:bg>
    <p:spTree>
      <p:nvGrpSpPr>
        <p:cNvPr id="1" name=""/>
        <p:cNvGrpSpPr/>
        <p:nvPr/>
      </p:nvGrpSpPr>
      <p:grpSpPr>
        <a:xfrm>
          <a:off x="0" y="0"/>
          <a:ext cx="0" cy="0"/>
          <a:chOff x="0" y="0"/>
          <a:chExt cx="0" cy="0"/>
        </a:xfrm>
      </p:grpSpPr>
      <p:sp>
        <p:nvSpPr>
          <p:cNvPr id="3" name="Rectangle 2"/>
          <p:cNvSpPr/>
          <p:nvPr/>
        </p:nvSpPr>
        <p:spPr>
          <a:xfrm>
            <a:off x="381000" y="342900"/>
            <a:ext cx="17526000" cy="9601200"/>
          </a:xfrm>
          <a:prstGeom prst="rect">
            <a:avLst/>
          </a:prstGeom>
          <a:solidFill>
            <a:srgbClr val="FFF8ED"/>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2" name="Group 31"/>
          <p:cNvGrpSpPr/>
          <p:nvPr/>
        </p:nvGrpSpPr>
        <p:grpSpPr>
          <a:xfrm>
            <a:off x="228600" y="534138"/>
            <a:ext cx="2767263" cy="1363692"/>
            <a:chOff x="859666" y="676025"/>
            <a:chExt cx="3432866" cy="1051118"/>
          </a:xfrm>
        </p:grpSpPr>
        <p:pic>
          <p:nvPicPr>
            <p:cNvPr id="33" name="Picture 32"/>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34" name="TextBox 33"/>
            <p:cNvSpPr txBox="1"/>
            <p:nvPr/>
          </p:nvSpPr>
          <p:spPr>
            <a:xfrm>
              <a:off x="859666"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5" name="Rectangle 34"/>
              <p:cNvSpPr/>
              <p:nvPr/>
            </p:nvSpPr>
            <p:spPr>
              <a:xfrm>
                <a:off x="743511" y="2095500"/>
                <a:ext cx="16814573" cy="7694992"/>
              </a:xfrm>
              <a:prstGeom prst="rect">
                <a:avLst/>
              </a:prstGeom>
            </p:spPr>
            <p:txBody>
              <a:bodyPr wrap="square">
                <a:spAutoFit/>
              </a:bodyPr>
              <a:lstStyle/>
              <a:p>
                <a:pPr algn="just">
                  <a:lnSpc>
                    <a:spcPct val="160000"/>
                  </a:lnSpc>
                </a:pPr>
                <a:r>
                  <a:rPr lang="vi-VN" sz="3800" smtClean="0">
                    <a:solidFill>
                      <a:prstClr val="black"/>
                    </a:solidFill>
                    <a:cs typeface="Arial" panose="020B0604020202020204" pitchFamily="34" charset="0"/>
                  </a:rPr>
                  <a:t>b</a:t>
                </a:r>
                <a:r>
                  <a:rPr lang="vi-VN" sz="3800">
                    <a:solidFill>
                      <a:prstClr val="black"/>
                    </a:solidFill>
                    <a:cs typeface="Arial" panose="020B0604020202020204" pitchFamily="34" charset="0"/>
                  </a:rPr>
                  <a:t>) Theo định nghĩa,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𝑃</m:t>
                    </m:r>
                    <m:r>
                      <a:rPr lang="vi-VN" sz="3800" i="1" smtClean="0">
                        <a:solidFill>
                          <a:prstClr val="black"/>
                        </a:solidFill>
                        <a:latin typeface="Cambria Math" panose="02040503050406030204" pitchFamily="18" charset="0"/>
                        <a:cs typeface="Arial" panose="020B0604020202020204" pitchFamily="34" charset="0"/>
                      </a:rPr>
                      <m:t>(</m:t>
                    </m:r>
                    <m:r>
                      <a:rPr lang="vi-VN" sz="3800" i="1" smtClean="0">
                        <a:solidFill>
                          <a:prstClr val="black"/>
                        </a:solidFill>
                        <a:latin typeface="Cambria Math" panose="02040503050406030204" pitchFamily="18" charset="0"/>
                        <a:cs typeface="Arial" panose="020B0604020202020204" pitchFamily="34" charset="0"/>
                      </a:rPr>
                      <m:t>𝐴</m:t>
                    </m:r>
                    <m:r>
                      <a:rPr lang="vi-VN" sz="3800" i="1" smtClean="0">
                        <a:solidFill>
                          <a:prstClr val="black"/>
                        </a:solidFill>
                        <a:latin typeface="Cambria Math" panose="02040503050406030204" pitchFamily="18" charset="0"/>
                        <a:cs typeface="Arial" panose="020B0604020202020204" pitchFamily="34" charset="0"/>
                      </a:rPr>
                      <m:t> | </m:t>
                    </m:r>
                    <m:r>
                      <a:rPr lang="vi-VN" sz="3800" i="1" smtClean="0">
                        <a:solidFill>
                          <a:prstClr val="black"/>
                        </a:solidFill>
                        <a:latin typeface="Cambria Math" panose="02040503050406030204" pitchFamily="18" charset="0"/>
                        <a:cs typeface="Arial" panose="020B0604020202020204" pitchFamily="34" charset="0"/>
                      </a:rPr>
                      <m:t>𝐵</m:t>
                    </m:r>
                    <m:r>
                      <a:rPr lang="vi-VN" sz="3800" i="1" smtClean="0">
                        <a:solidFill>
                          <a:prstClr val="black"/>
                        </a:solidFill>
                        <a:latin typeface="Cambria Math" panose="02040503050406030204" pitchFamily="18" charset="0"/>
                        <a:cs typeface="Arial" panose="020B0604020202020204" pitchFamily="34" charset="0"/>
                      </a:rPr>
                      <m:t>)</m:t>
                    </m:r>
                  </m:oMath>
                </a14:m>
                <a:r>
                  <a:rPr lang="en-US" sz="3800" smtClean="0">
                    <a:solidFill>
                      <a:prstClr val="black"/>
                    </a:solidFill>
                    <a:cs typeface="Arial" panose="020B0604020202020204" pitchFamily="34" charset="0"/>
                  </a:rPr>
                  <a:t> </a:t>
                </a:r>
                <a:r>
                  <a:rPr lang="vi-VN" sz="3800">
                    <a:solidFill>
                      <a:prstClr val="black"/>
                    </a:solidFill>
                    <a:cs typeface="Arial" panose="020B0604020202020204" pitchFamily="34" charset="0"/>
                  </a:rPr>
                  <a:t>là xác suất của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𝐴</m:t>
                    </m:r>
                  </m:oMath>
                </a14:m>
                <a:r>
                  <a:rPr lang="vi-VN" sz="3800">
                    <a:solidFill>
                      <a:prstClr val="black"/>
                    </a:solidFill>
                    <a:cs typeface="Arial" panose="020B0604020202020204" pitchFamily="34" charset="0"/>
                  </a:rPr>
                  <a:t>, tính trong điều kiện biết rằng biến cố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𝐵</m:t>
                    </m:r>
                  </m:oMath>
                </a14:m>
                <a:r>
                  <a:rPr lang="vi-VN" sz="3800">
                    <a:solidFill>
                      <a:prstClr val="black"/>
                    </a:solidFill>
                    <a:cs typeface="Arial" panose="020B0604020202020204" pitchFamily="34" charset="0"/>
                  </a:rPr>
                  <a:t> đã xảy </a:t>
                </a:r>
                <a:r>
                  <a:rPr lang="vi-VN" sz="3800">
                    <a:solidFill>
                      <a:prstClr val="black"/>
                    </a:solidFill>
                    <a:cs typeface="Arial" panose="020B0604020202020204" pitchFamily="34" charset="0"/>
                  </a:rPr>
                  <a:t>ra</a:t>
                </a:r>
                <a:r>
                  <a:rPr lang="vi-VN" sz="3800" smtClean="0">
                    <a:solidFill>
                      <a:prstClr val="black"/>
                    </a:solidFill>
                    <a:cs typeface="Arial" panose="020B0604020202020204" pitchFamily="34" charset="0"/>
                  </a:rPr>
                  <a:t>.</a:t>
                </a:r>
                <a:endParaRPr lang="en-US" sz="3800" smtClean="0">
                  <a:solidFill>
                    <a:prstClr val="black"/>
                  </a:solidFill>
                  <a:cs typeface="Arial" panose="020B0604020202020204" pitchFamily="34" charset="0"/>
                </a:endParaRPr>
              </a:p>
              <a:p>
                <a:pPr algn="just">
                  <a:lnSpc>
                    <a:spcPct val="160000"/>
                  </a:lnSpc>
                </a:pPr>
                <a:r>
                  <a:rPr lang="vi-VN" sz="3800" smtClean="0">
                    <a:solidFill>
                      <a:prstClr val="black"/>
                    </a:solidFill>
                    <a:cs typeface="Arial" panose="020B0604020202020204" pitchFamily="34" charset="0"/>
                  </a:rPr>
                  <a:t>Vì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𝐴</m:t>
                    </m:r>
                    <m:r>
                      <a:rPr lang="vi-VN" sz="3800" i="1" smtClean="0">
                        <a:solidFill>
                          <a:prstClr val="black"/>
                        </a:solidFill>
                        <a:latin typeface="Cambria Math" panose="02040503050406030204" pitchFamily="18" charset="0"/>
                        <a:cs typeface="Arial" panose="020B0604020202020204" pitchFamily="34" charset="0"/>
                      </a:rPr>
                      <m:t>, </m:t>
                    </m:r>
                    <m:r>
                      <a:rPr lang="vi-VN" sz="3800" i="1" smtClean="0">
                        <a:solidFill>
                          <a:prstClr val="black"/>
                        </a:solidFill>
                        <a:latin typeface="Cambria Math" panose="02040503050406030204" pitchFamily="18" charset="0"/>
                        <a:cs typeface="Arial" panose="020B0604020202020204" pitchFamily="34" charset="0"/>
                      </a:rPr>
                      <m:t>𝐵</m:t>
                    </m:r>
                  </m:oMath>
                </a14:m>
                <a:r>
                  <a:rPr lang="en-US" sz="3800" smtClean="0">
                    <a:solidFill>
                      <a:prstClr val="black"/>
                    </a:solidFill>
                    <a:cs typeface="Arial" panose="020B0604020202020204" pitchFamily="34" charset="0"/>
                  </a:rPr>
                  <a:t> </a:t>
                </a:r>
                <a:r>
                  <a:rPr lang="vi-VN" sz="3800">
                    <a:solidFill>
                      <a:prstClr val="black"/>
                    </a:solidFill>
                    <a:cs typeface="Arial" panose="020B0604020202020204" pitchFamily="34" charset="0"/>
                  </a:rPr>
                  <a:t>độc lập nên việc xảy ra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𝐵</m:t>
                    </m:r>
                  </m:oMath>
                </a14:m>
                <a:r>
                  <a:rPr lang="vi-VN" sz="3800">
                    <a:solidFill>
                      <a:prstClr val="black"/>
                    </a:solidFill>
                    <a:cs typeface="Arial" panose="020B0604020202020204" pitchFamily="34" charset="0"/>
                  </a:rPr>
                  <a:t> không ảnh hưởng tới xác suất xuất hiện của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𝐴</m:t>
                    </m:r>
                  </m:oMath>
                </a14:m>
                <a:r>
                  <a:rPr lang="vi-VN" sz="3800">
                    <a:solidFill>
                      <a:prstClr val="black"/>
                    </a:solidFill>
                    <a:cs typeface="Arial" panose="020B0604020202020204" pitchFamily="34" charset="0"/>
                  </a:rPr>
                  <a:t>. Do </a:t>
                </a:r>
                <a:r>
                  <a:rPr lang="vi-VN" sz="3800">
                    <a:solidFill>
                      <a:prstClr val="black"/>
                    </a:solidFill>
                    <a:cs typeface="Arial" panose="020B0604020202020204" pitchFamily="34" charset="0"/>
                  </a:rPr>
                  <a:t>đó</a:t>
                </a:r>
                <a:r>
                  <a:rPr lang="vi-VN" sz="3800" smtClean="0">
                    <a:solidFill>
                      <a:prstClr val="black"/>
                    </a:solidFill>
                    <a:cs typeface="Arial" panose="020B0604020202020204" pitchFamily="34" charset="0"/>
                  </a:rPr>
                  <a:t>:</a:t>
                </a:r>
                <a:r>
                  <a:rPr lang="en-US" sz="3800">
                    <a:solidFill>
                      <a:prstClr val="black"/>
                    </a:solidFill>
                    <a:cs typeface="Arial" panose="020B0604020202020204" pitchFamily="34" charset="0"/>
                  </a:rPr>
                  <a:t>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𝑃</m:t>
                    </m:r>
                    <m:r>
                      <a:rPr lang="vi-VN" sz="3800" i="1" smtClean="0">
                        <a:solidFill>
                          <a:prstClr val="black"/>
                        </a:solidFill>
                        <a:latin typeface="Cambria Math" panose="02040503050406030204" pitchFamily="18" charset="0"/>
                        <a:cs typeface="Arial" panose="020B0604020202020204" pitchFamily="34" charset="0"/>
                      </a:rPr>
                      <m:t>(</m:t>
                    </m:r>
                    <m:r>
                      <a:rPr lang="vi-VN" sz="3800" i="1" smtClean="0">
                        <a:solidFill>
                          <a:prstClr val="black"/>
                        </a:solidFill>
                        <a:latin typeface="Cambria Math" panose="02040503050406030204" pitchFamily="18" charset="0"/>
                        <a:cs typeface="Arial" panose="020B0604020202020204" pitchFamily="34" charset="0"/>
                      </a:rPr>
                      <m:t>𝐴</m:t>
                    </m:r>
                    <m:r>
                      <a:rPr lang="vi-VN" sz="3800" i="1" smtClean="0">
                        <a:solidFill>
                          <a:prstClr val="black"/>
                        </a:solidFill>
                        <a:latin typeface="Cambria Math" panose="02040503050406030204" pitchFamily="18" charset="0"/>
                        <a:cs typeface="Arial" panose="020B0604020202020204" pitchFamily="34" charset="0"/>
                      </a:rPr>
                      <m:t> |</m:t>
                    </m:r>
                    <m:r>
                      <a:rPr lang="vi-VN" sz="3800" i="1">
                        <a:solidFill>
                          <a:prstClr val="black"/>
                        </a:solidFill>
                        <a:latin typeface="Cambria Math" panose="02040503050406030204" pitchFamily="18" charset="0"/>
                        <a:cs typeface="Arial" panose="020B0604020202020204" pitchFamily="34" charset="0"/>
                      </a:rPr>
                      <m:t>𝐵</m:t>
                    </m:r>
                    <m:r>
                      <a:rPr lang="vi-VN" sz="3800" i="1">
                        <a:solidFill>
                          <a:prstClr val="black"/>
                        </a:solidFill>
                        <a:latin typeface="Cambria Math" panose="02040503050406030204" pitchFamily="18" charset="0"/>
                        <a:cs typeface="Arial" panose="020B0604020202020204" pitchFamily="34" charset="0"/>
                      </a:rPr>
                      <m:t>)=</m:t>
                    </m:r>
                    <m:r>
                      <a:rPr lang="vi-VN" sz="3800" i="1">
                        <a:solidFill>
                          <a:prstClr val="black"/>
                        </a:solidFill>
                        <a:latin typeface="Cambria Math" panose="02040503050406030204" pitchFamily="18" charset="0"/>
                        <a:cs typeface="Arial" panose="020B0604020202020204" pitchFamily="34" charset="0"/>
                      </a:rPr>
                      <m:t>𝑃</m:t>
                    </m:r>
                    <m:r>
                      <a:rPr lang="vi-VN" sz="3800" i="1">
                        <a:solidFill>
                          <a:prstClr val="black"/>
                        </a:solidFill>
                        <a:latin typeface="Cambria Math" panose="02040503050406030204" pitchFamily="18" charset="0"/>
                        <a:cs typeface="Arial" panose="020B0604020202020204" pitchFamily="34" charset="0"/>
                      </a:rPr>
                      <m:t>(</m:t>
                    </m:r>
                    <m:r>
                      <a:rPr lang="vi-VN" sz="3800" i="1">
                        <a:solidFill>
                          <a:prstClr val="black"/>
                        </a:solidFill>
                        <a:latin typeface="Cambria Math" panose="02040503050406030204" pitchFamily="18" charset="0"/>
                        <a:cs typeface="Arial" panose="020B0604020202020204" pitchFamily="34" charset="0"/>
                      </a:rPr>
                      <m:t>𝐴</m:t>
                    </m:r>
                    <m:r>
                      <a:rPr lang="vi-VN" sz="3800" i="1" smtClean="0">
                        <a:solidFill>
                          <a:prstClr val="black"/>
                        </a:solidFill>
                        <a:latin typeface="Cambria Math" panose="02040503050406030204" pitchFamily="18" charset="0"/>
                        <a:cs typeface="Arial" panose="020B0604020202020204" pitchFamily="34" charset="0"/>
                      </a:rPr>
                      <m:t>).</m:t>
                    </m:r>
                  </m:oMath>
                </a14:m>
                <a:endParaRPr lang="en-US" sz="3800" smtClean="0">
                  <a:solidFill>
                    <a:prstClr val="black"/>
                  </a:solidFill>
                  <a:cs typeface="Arial" panose="020B0604020202020204" pitchFamily="34" charset="0"/>
                </a:endParaRPr>
              </a:p>
              <a:p>
                <a:pPr algn="just">
                  <a:lnSpc>
                    <a:spcPct val="160000"/>
                  </a:lnSpc>
                </a:pPr>
                <a:r>
                  <a:rPr lang="vi-VN" sz="3800" smtClean="0">
                    <a:solidFill>
                      <a:prstClr val="black"/>
                    </a:solidFill>
                    <a:cs typeface="Arial" panose="020B0604020202020204" pitchFamily="34" charset="0"/>
                  </a:rPr>
                  <a:t>Tương </a:t>
                </a:r>
                <a:r>
                  <a:rPr lang="vi-VN" sz="3800">
                    <a:solidFill>
                      <a:prstClr val="black"/>
                    </a:solidFill>
                    <a:cs typeface="Arial" panose="020B0604020202020204" pitchFamily="34" charset="0"/>
                  </a:rPr>
                  <a:t>tự,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𝑃</m:t>
                    </m:r>
                    <m:r>
                      <a:rPr lang="vi-VN" sz="3800" i="1" smtClean="0">
                        <a:solidFill>
                          <a:prstClr val="black"/>
                        </a:solidFill>
                        <a:latin typeface="Cambria Math" panose="02040503050406030204" pitchFamily="18" charset="0"/>
                        <a:cs typeface="Arial" panose="020B0604020202020204" pitchFamily="34" charset="0"/>
                      </a:rPr>
                      <m:t>(</m:t>
                    </m:r>
                    <m:r>
                      <a:rPr lang="vi-VN" sz="3800" i="1" smtClean="0">
                        <a:solidFill>
                          <a:prstClr val="black"/>
                        </a:solidFill>
                        <a:latin typeface="Cambria Math" panose="02040503050406030204" pitchFamily="18" charset="0"/>
                        <a:cs typeface="Arial" panose="020B0604020202020204" pitchFamily="34" charset="0"/>
                      </a:rPr>
                      <m:t>𝐵</m:t>
                    </m:r>
                    <m:r>
                      <a:rPr lang="vi-VN" sz="3800" i="1" smtClean="0">
                        <a:solidFill>
                          <a:prstClr val="black"/>
                        </a:solidFill>
                        <a:latin typeface="Cambria Math" panose="02040503050406030204" pitchFamily="18" charset="0"/>
                        <a:cs typeface="Arial" panose="020B0604020202020204" pitchFamily="34" charset="0"/>
                      </a:rPr>
                      <m:t> | </m:t>
                    </m:r>
                    <m:r>
                      <a:rPr lang="vi-VN" sz="3800" i="1" smtClean="0">
                        <a:solidFill>
                          <a:prstClr val="black"/>
                        </a:solidFill>
                        <a:latin typeface="Cambria Math" panose="02040503050406030204" pitchFamily="18" charset="0"/>
                        <a:cs typeface="Arial" panose="020B0604020202020204" pitchFamily="34" charset="0"/>
                      </a:rPr>
                      <m:t>𝐴</m:t>
                    </m:r>
                    <m:r>
                      <a:rPr lang="vi-VN" sz="3800" i="1" smtClean="0">
                        <a:solidFill>
                          <a:prstClr val="black"/>
                        </a:solidFill>
                        <a:latin typeface="Cambria Math" panose="02040503050406030204" pitchFamily="18" charset="0"/>
                        <a:cs typeface="Arial" panose="020B0604020202020204" pitchFamily="34" charset="0"/>
                      </a:rPr>
                      <m:t>)</m:t>
                    </m:r>
                  </m:oMath>
                </a14:m>
                <a:r>
                  <a:rPr lang="en-US" sz="3800" smtClean="0">
                    <a:solidFill>
                      <a:prstClr val="black"/>
                    </a:solidFill>
                    <a:cs typeface="Arial" panose="020B0604020202020204" pitchFamily="34" charset="0"/>
                  </a:rPr>
                  <a:t> </a:t>
                </a:r>
                <a:r>
                  <a:rPr lang="vi-VN" sz="3800">
                    <a:solidFill>
                      <a:prstClr val="black"/>
                    </a:solidFill>
                    <a:cs typeface="Arial" panose="020B0604020202020204" pitchFamily="34" charset="0"/>
                  </a:rPr>
                  <a:t>là xác suất của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𝐵</m:t>
                    </m:r>
                  </m:oMath>
                </a14:m>
                <a:r>
                  <a:rPr lang="vi-VN" sz="3800">
                    <a:solidFill>
                      <a:prstClr val="black"/>
                    </a:solidFill>
                    <a:cs typeface="Arial" panose="020B0604020202020204" pitchFamily="34" charset="0"/>
                  </a:rPr>
                  <a:t>, tính trong điều kiện biết rằng biến cố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𝐴</m:t>
                    </m:r>
                  </m:oMath>
                </a14:m>
                <a:r>
                  <a:rPr lang="vi-VN" sz="3800">
                    <a:solidFill>
                      <a:prstClr val="black"/>
                    </a:solidFill>
                    <a:cs typeface="Arial" panose="020B0604020202020204" pitchFamily="34" charset="0"/>
                  </a:rPr>
                  <a:t> đã xảy </a:t>
                </a:r>
                <a:r>
                  <a:rPr lang="vi-VN" sz="3800">
                    <a:solidFill>
                      <a:prstClr val="black"/>
                    </a:solidFill>
                    <a:cs typeface="Arial" panose="020B0604020202020204" pitchFamily="34" charset="0"/>
                  </a:rPr>
                  <a:t>ra</a:t>
                </a:r>
                <a:r>
                  <a:rPr lang="vi-VN" sz="3800" smtClean="0">
                    <a:solidFill>
                      <a:prstClr val="black"/>
                    </a:solidFill>
                    <a:cs typeface="Arial" panose="020B0604020202020204" pitchFamily="34" charset="0"/>
                  </a:rPr>
                  <a:t>.</a:t>
                </a:r>
                <a:endParaRPr lang="en-US" sz="3800" smtClean="0">
                  <a:solidFill>
                    <a:prstClr val="black"/>
                  </a:solidFill>
                  <a:cs typeface="Arial" panose="020B0604020202020204" pitchFamily="34" charset="0"/>
                </a:endParaRPr>
              </a:p>
              <a:p>
                <a:pPr algn="just">
                  <a:lnSpc>
                    <a:spcPct val="160000"/>
                  </a:lnSpc>
                </a:pPr>
                <a:r>
                  <a:rPr lang="vi-VN" sz="3800" smtClean="0">
                    <a:solidFill>
                      <a:prstClr val="black"/>
                    </a:solidFill>
                    <a:cs typeface="Arial" panose="020B0604020202020204" pitchFamily="34" charset="0"/>
                  </a:rPr>
                  <a:t>Vì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𝐴</m:t>
                    </m:r>
                    <m:r>
                      <a:rPr lang="vi-VN" sz="3800" i="1" smtClean="0">
                        <a:solidFill>
                          <a:prstClr val="black"/>
                        </a:solidFill>
                        <a:latin typeface="Cambria Math" panose="02040503050406030204" pitchFamily="18" charset="0"/>
                        <a:cs typeface="Arial" panose="020B0604020202020204" pitchFamily="34" charset="0"/>
                      </a:rPr>
                      <m:t>, </m:t>
                    </m:r>
                    <m:r>
                      <a:rPr lang="vi-VN" sz="3800" i="1" smtClean="0">
                        <a:solidFill>
                          <a:prstClr val="black"/>
                        </a:solidFill>
                        <a:latin typeface="Cambria Math" panose="02040503050406030204" pitchFamily="18" charset="0"/>
                        <a:cs typeface="Arial" panose="020B0604020202020204" pitchFamily="34" charset="0"/>
                      </a:rPr>
                      <m:t>𝐵</m:t>
                    </m:r>
                  </m:oMath>
                </a14:m>
                <a:r>
                  <a:rPr lang="en-US" sz="3800" smtClean="0">
                    <a:solidFill>
                      <a:prstClr val="black"/>
                    </a:solidFill>
                    <a:cs typeface="Arial" panose="020B0604020202020204" pitchFamily="34" charset="0"/>
                  </a:rPr>
                  <a:t> </a:t>
                </a:r>
                <a:r>
                  <a:rPr lang="vi-VN" sz="3800">
                    <a:solidFill>
                      <a:prstClr val="black"/>
                    </a:solidFill>
                    <a:cs typeface="Arial" panose="020B0604020202020204" pitchFamily="34" charset="0"/>
                  </a:rPr>
                  <a:t>độc lập nên việc xảy ra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𝐴</m:t>
                    </m:r>
                  </m:oMath>
                </a14:m>
                <a:r>
                  <a:rPr lang="vi-VN" sz="3800">
                    <a:solidFill>
                      <a:prstClr val="black"/>
                    </a:solidFill>
                    <a:cs typeface="Arial" panose="020B0604020202020204" pitchFamily="34" charset="0"/>
                  </a:rPr>
                  <a:t> không ảnh hưởng tới xác suất xuất hiện của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𝐵</m:t>
                    </m:r>
                  </m:oMath>
                </a14:m>
                <a:r>
                  <a:rPr lang="vi-VN" sz="3800">
                    <a:solidFill>
                      <a:prstClr val="black"/>
                    </a:solidFill>
                    <a:cs typeface="Arial" panose="020B0604020202020204" pitchFamily="34" charset="0"/>
                  </a:rPr>
                  <a:t>. Do </a:t>
                </a:r>
                <a:r>
                  <a:rPr lang="vi-VN" sz="3800">
                    <a:solidFill>
                      <a:prstClr val="black"/>
                    </a:solidFill>
                    <a:cs typeface="Arial" panose="020B0604020202020204" pitchFamily="34" charset="0"/>
                  </a:rPr>
                  <a:t>đó</a:t>
                </a:r>
                <a:r>
                  <a:rPr lang="vi-VN" sz="3800" smtClean="0">
                    <a:solidFill>
                      <a:prstClr val="black"/>
                    </a:solidFill>
                    <a:cs typeface="Arial" panose="020B0604020202020204" pitchFamily="34" charset="0"/>
                  </a:rPr>
                  <a:t>:</a:t>
                </a:r>
                <a:r>
                  <a:rPr lang="en-US" sz="3800" smtClean="0">
                    <a:solidFill>
                      <a:prstClr val="black"/>
                    </a:solidFill>
                    <a:cs typeface="Arial" panose="020B0604020202020204" pitchFamily="34" charset="0"/>
                  </a:rPr>
                  <a:t>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𝑃</m:t>
                    </m:r>
                    <m:r>
                      <a:rPr lang="vi-VN" sz="3800" i="1" smtClean="0">
                        <a:solidFill>
                          <a:prstClr val="black"/>
                        </a:solidFill>
                        <a:latin typeface="Cambria Math" panose="02040503050406030204" pitchFamily="18" charset="0"/>
                        <a:cs typeface="Arial" panose="020B0604020202020204" pitchFamily="34" charset="0"/>
                      </a:rPr>
                      <m:t>(</m:t>
                    </m:r>
                    <m:r>
                      <a:rPr lang="vi-VN" sz="3800" i="1" smtClean="0">
                        <a:solidFill>
                          <a:prstClr val="black"/>
                        </a:solidFill>
                        <a:latin typeface="Cambria Math" panose="02040503050406030204" pitchFamily="18" charset="0"/>
                        <a:cs typeface="Arial" panose="020B0604020202020204" pitchFamily="34" charset="0"/>
                      </a:rPr>
                      <m:t>𝐵</m:t>
                    </m:r>
                    <m:r>
                      <a:rPr lang="vi-VN" sz="3800" i="1" smtClean="0">
                        <a:solidFill>
                          <a:prstClr val="black"/>
                        </a:solidFill>
                        <a:latin typeface="Cambria Math" panose="02040503050406030204" pitchFamily="18" charset="0"/>
                        <a:cs typeface="Arial" panose="020B0604020202020204" pitchFamily="34" charset="0"/>
                      </a:rPr>
                      <m:t>|</m:t>
                    </m:r>
                    <m:r>
                      <a:rPr lang="vi-VN" sz="3800" i="1" smtClean="0">
                        <a:solidFill>
                          <a:prstClr val="black"/>
                        </a:solidFill>
                        <a:latin typeface="Cambria Math" panose="02040503050406030204" pitchFamily="18" charset="0"/>
                        <a:cs typeface="Arial" panose="020B0604020202020204" pitchFamily="34" charset="0"/>
                      </a:rPr>
                      <m:t>𝐴</m:t>
                    </m:r>
                    <m:r>
                      <a:rPr lang="vi-VN" sz="3800" i="1">
                        <a:solidFill>
                          <a:prstClr val="black"/>
                        </a:solidFill>
                        <a:latin typeface="Cambria Math" panose="02040503050406030204" pitchFamily="18" charset="0"/>
                        <a:cs typeface="Arial" panose="020B0604020202020204" pitchFamily="34" charset="0"/>
                      </a:rPr>
                      <m:t>)=</m:t>
                    </m:r>
                    <m:r>
                      <a:rPr lang="vi-VN" sz="3800" i="1">
                        <a:solidFill>
                          <a:prstClr val="black"/>
                        </a:solidFill>
                        <a:latin typeface="Cambria Math" panose="02040503050406030204" pitchFamily="18" charset="0"/>
                        <a:cs typeface="Arial" panose="020B0604020202020204" pitchFamily="34" charset="0"/>
                      </a:rPr>
                      <m:t>𝑃</m:t>
                    </m:r>
                    <m:r>
                      <a:rPr lang="vi-VN" sz="3800" i="1">
                        <a:solidFill>
                          <a:prstClr val="black"/>
                        </a:solidFill>
                        <a:latin typeface="Cambria Math" panose="02040503050406030204" pitchFamily="18" charset="0"/>
                        <a:cs typeface="Arial" panose="020B0604020202020204" pitchFamily="34" charset="0"/>
                      </a:rPr>
                      <m:t>(</m:t>
                    </m:r>
                    <m:r>
                      <a:rPr lang="vi-VN" sz="3800" i="1">
                        <a:solidFill>
                          <a:prstClr val="black"/>
                        </a:solidFill>
                        <a:latin typeface="Cambria Math" panose="02040503050406030204" pitchFamily="18" charset="0"/>
                        <a:cs typeface="Arial" panose="020B0604020202020204" pitchFamily="34" charset="0"/>
                      </a:rPr>
                      <m:t>𝐵</m:t>
                    </m:r>
                    <m:r>
                      <a:rPr lang="vi-VN" sz="3800" i="1">
                        <a:solidFill>
                          <a:prstClr val="black"/>
                        </a:solidFill>
                        <a:latin typeface="Cambria Math" panose="02040503050406030204" pitchFamily="18" charset="0"/>
                        <a:cs typeface="Arial" panose="020B0604020202020204" pitchFamily="34" charset="0"/>
                      </a:rPr>
                      <m:t>). </m:t>
                    </m:r>
                  </m:oMath>
                </a14:m>
                <a:endParaRPr lang="en-US" sz="3800" smtClean="0">
                  <a:solidFill>
                    <a:prstClr val="black"/>
                  </a:solidFill>
                  <a:latin typeface="Arial" panose="020B0604020202020204" pitchFamily="34" charset="0"/>
                  <a:cs typeface="Arial" panose="020B0604020202020204" pitchFamily="34" charset="0"/>
                </a:endParaRPr>
              </a:p>
            </p:txBody>
          </p:sp>
        </mc:Choice>
        <mc:Fallback>
          <p:sp>
            <p:nvSpPr>
              <p:cNvPr id="35" name="Rectangle 34"/>
              <p:cNvSpPr>
                <a:spLocks noRot="1" noChangeAspect="1" noMove="1" noResize="1" noEditPoints="1" noAdjustHandles="1" noChangeArrowheads="1" noChangeShapeType="1" noTextEdit="1"/>
              </p:cNvSpPr>
              <p:nvPr/>
            </p:nvSpPr>
            <p:spPr>
              <a:xfrm>
                <a:off x="743511" y="2095500"/>
                <a:ext cx="16814573" cy="7694992"/>
              </a:xfrm>
              <a:prstGeom prst="rect">
                <a:avLst/>
              </a:prstGeom>
              <a:blipFill>
                <a:blip r:embed="rId4"/>
                <a:stretch>
                  <a:fillRect l="-1197" r="-1197"/>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a:off x="14957418" y="190500"/>
            <a:ext cx="2588635" cy="762000"/>
          </a:xfrm>
          <a:prstGeom prst="rect">
            <a:avLst/>
          </a:prstGeom>
        </p:spPr>
      </p:pic>
    </p:spTree>
    <p:extLst>
      <p:ext uri="{BB962C8B-B14F-4D97-AF65-F5344CB8AC3E}">
        <p14:creationId xmlns:p14="http://schemas.microsoft.com/office/powerpoint/2010/main" val="289631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12" dur="500"/>
                                        <p:tgtEl>
                                          <p:spTgt spid="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17" dur="500"/>
                                        <p:tgtEl>
                                          <p:spTgt spid="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22"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3" name="Freeform 3"/>
          <p:cNvSpPr/>
          <p:nvPr/>
        </p:nvSpPr>
        <p:spPr>
          <a:xfrm>
            <a:off x="6140" y="-38100"/>
            <a:ext cx="18281860" cy="276525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mc:AlternateContent xmlns:mc="http://schemas.openxmlformats.org/markup-compatibility/2006">
        <mc:Choice xmlns:a14="http://schemas.microsoft.com/office/drawing/2010/main" Requires="a14">
          <p:sp>
            <p:nvSpPr>
              <p:cNvPr id="8" name="Rectangle 7"/>
              <p:cNvSpPr/>
              <p:nvPr/>
            </p:nvSpPr>
            <p:spPr>
              <a:xfrm>
                <a:off x="304799" y="193789"/>
                <a:ext cx="17585093" cy="2059666"/>
              </a:xfrm>
              <a:prstGeom prst="rect">
                <a:avLst/>
              </a:prstGeom>
            </p:spPr>
            <p:txBody>
              <a:bodyPr wrap="square">
                <a:spAutoFit/>
              </a:bodyPr>
              <a:lstStyle/>
              <a:p>
                <a:pPr lvl="0" algn="ctr">
                  <a:lnSpc>
                    <a:spcPct val="160000"/>
                  </a:lnSpc>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 </a:t>
                </a:r>
                <a:r>
                  <a:rPr lang="vi-VN" sz="4000">
                    <a:solidFill>
                      <a:srgbClr val="000000"/>
                    </a:solidFill>
                    <a:ea typeface="Times New Roman" panose="02020603050405020304" pitchFamily="18" charset="0"/>
                    <a:cs typeface="Arial" panose="020B0604020202020204" pitchFamily="34" charset="0"/>
                  </a:rPr>
                  <a:t>Chứng tỏ rằng nếu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oMath>
                </a14:m>
                <a:r>
                  <a:rPr lang="vi-VN" sz="4000">
                    <a:solidFill>
                      <a:srgbClr val="000000"/>
                    </a:solidFill>
                    <a:ea typeface="Times New Roman" panose="02020603050405020304" pitchFamily="18" charset="0"/>
                    <a:cs typeface="Arial" panose="020B0604020202020204" pitchFamily="34" charset="0"/>
                  </a:rPr>
                  <a:t> và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oMath>
                </a14:m>
                <a:r>
                  <a:rPr lang="vi-VN" sz="400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là</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hai </a:t>
                </a:r>
                <a:r>
                  <a:rPr lang="vi-VN" sz="4000">
                    <a:solidFill>
                      <a:srgbClr val="000000"/>
                    </a:solidFill>
                    <a:ea typeface="Times New Roman" panose="02020603050405020304" pitchFamily="18" charset="0"/>
                    <a:cs typeface="Arial" panose="020B0604020202020204" pitchFamily="34" charset="0"/>
                  </a:rPr>
                  <a:t>biến cố độc lập </a:t>
                </a:r>
                <a:r>
                  <a:rPr lang="vi-VN" sz="4000">
                    <a:solidFill>
                      <a:srgbClr val="000000"/>
                    </a:solidFill>
                    <a:ea typeface="Times New Roman" panose="02020603050405020304" pitchFamily="18" charset="0"/>
                    <a:cs typeface="Arial" panose="020B0604020202020204" pitchFamily="34" charset="0"/>
                  </a:rPr>
                  <a:t>thì</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ctr">
                  <a:lnSpc>
                    <a:spcPct val="160000"/>
                  </a:lnSpc>
                </a:pPr>
                <a14:m>
                  <m:oMath xmlns:m="http://schemas.openxmlformats.org/officeDocument/2006/math">
                    <m:r>
                      <a:rPr lang="en-US" sz="4000" i="1" ker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cs typeface="Times New Roman" panose="02020603050405020304" pitchFamily="18" charset="0"/>
                          </a:rPr>
                        </m:ctrlPr>
                      </m:dPr>
                      <m:e>
                        <m:acc>
                          <m:accPr>
                            <m:chr m:val="̅"/>
                            <m:ctrlPr>
                              <a:rPr lang="en-US" sz="4000" i="1">
                                <a:effectLst/>
                                <a:latin typeface="Cambria Math" panose="02040503050406030204" pitchFamily="18" charset="0"/>
                                <a:cs typeface="Times New Roman" panose="02020603050405020304" pitchFamily="18" charset="0"/>
                              </a:rPr>
                            </m:ctrlPr>
                          </m:accPr>
                          <m:e>
                            <m:r>
                              <a:rPr lang="en-US" sz="4000" i="1" kern="0">
                                <a:effectLst/>
                                <a:latin typeface="Cambria Math" panose="02040503050406030204" pitchFamily="18" charset="0"/>
                                <a:ea typeface="Calibri" panose="020F0502020204030204" pitchFamily="34" charset="0"/>
                                <a:cs typeface="Times New Roman" panose="02020603050405020304" pitchFamily="18" charset="0"/>
                              </a:rPr>
                              <m:t>𝐴</m:t>
                            </m:r>
                          </m:e>
                        </m:acc>
                      </m:e>
                      <m:e>
                        <m:r>
                          <a:rPr lang="en-US" sz="4000" i="1" kern="0">
                            <a:effectLst/>
                            <a:latin typeface="Cambria Math" panose="02040503050406030204" pitchFamily="18" charset="0"/>
                            <a:ea typeface="Calibri" panose="020F0502020204030204" pitchFamily="34" charset="0"/>
                            <a:cs typeface="Times New Roman" panose="02020603050405020304" pitchFamily="18" charset="0"/>
                          </a:rPr>
                          <m:t>𝐵</m:t>
                        </m:r>
                      </m:e>
                    </m:d>
                    <m:r>
                      <a:rPr lang="en-US" sz="4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0">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ker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a:rPr lang="en-US" sz="4000" i="1" kern="0">
                            <a:effectLst/>
                            <a:latin typeface="Cambria Math" panose="02040503050406030204" pitchFamily="18" charset="0"/>
                            <a:ea typeface="Calibri" panose="020F0502020204030204" pitchFamily="34" charset="0"/>
                            <a:cs typeface="Times New Roman" panose="02020603050405020304" pitchFamily="18" charset="0"/>
                          </a:rPr>
                          <m:t>𝐴</m:t>
                        </m:r>
                      </m:e>
                    </m:acc>
                    <m:r>
                      <a:rPr lang="en-US" sz="4000" i="1" kern="0">
                        <a:effectLst/>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và</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kern="0">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𝐴</m:t>
                        </m:r>
                      </m:e>
                      <m:e>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𝐵</m:t>
                            </m:r>
                          </m:e>
                        </m:acc>
                      </m:e>
                    </m:d>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kern="0">
                    <a:effectLst/>
                    <a:latin typeface="Times New Roman" panose="02020603050405020304" pitchFamily="18" charset="0"/>
                    <a:ea typeface="Malgun Gothic" panose="020B0503020000020004" pitchFamily="34" charset="-127"/>
                  </a:rPr>
                  <a:t>.</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04799" y="193789"/>
                <a:ext cx="17585093" cy="2059666"/>
              </a:xfrm>
              <a:prstGeom prst="rect">
                <a:avLst/>
              </a:prstGeom>
              <a:blipFill>
                <a:blip r:embed="rId2"/>
                <a:stretch>
                  <a:fillRect b="-11834"/>
                </a:stretch>
              </a:blipFill>
            </p:spPr>
            <p:txBody>
              <a:bodyPr/>
              <a:lstStyle/>
              <a:p>
                <a:r>
                  <a:rPr lang="en-US">
                    <a:noFill/>
                  </a:rPr>
                  <a:t> </a:t>
                </a:r>
              </a:p>
            </p:txBody>
          </p:sp>
        </mc:Fallback>
      </mc:AlternateContent>
      <p:grpSp>
        <p:nvGrpSpPr>
          <p:cNvPr id="16" name="Group 15"/>
          <p:cNvGrpSpPr/>
          <p:nvPr/>
        </p:nvGrpSpPr>
        <p:grpSpPr>
          <a:xfrm>
            <a:off x="6140" y="2246036"/>
            <a:ext cx="3048000" cy="1449664"/>
            <a:chOff x="859666" y="676025"/>
            <a:chExt cx="3432866" cy="1051118"/>
          </a:xfrm>
        </p:grpSpPr>
        <p:pic>
          <p:nvPicPr>
            <p:cNvPr id="24" name="Picture 23"/>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5" name="TextBox 24"/>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4" name="Rectangle 3"/>
              <p:cNvSpPr/>
              <p:nvPr/>
            </p:nvSpPr>
            <p:spPr>
              <a:xfrm>
                <a:off x="570966" y="3836775"/>
                <a:ext cx="17052758" cy="5878725"/>
              </a:xfrm>
              <a:prstGeom prst="rect">
                <a:avLst/>
              </a:prstGeom>
            </p:spPr>
            <p:txBody>
              <a:bodyPr wrap="square">
                <a:spAutoFit/>
              </a:bodyPr>
              <a:lstStyle/>
              <a:p>
                <a:pPr algn="just">
                  <a:lnSpc>
                    <a:spcPct val="160000"/>
                  </a:lnSpc>
                </a:pPr>
                <a:r>
                  <a:rPr lang="en-US" sz="4000">
                    <a:latin typeface="Arial" panose="020B0604020202020204" pitchFamily="34" charset="0"/>
                    <a:ea typeface="Calibri" panose="020F0502020204030204" pitchFamily="34" charset="0"/>
                    <a:cs typeface="Arial" panose="020B0604020202020204" pitchFamily="34" charset="0"/>
                  </a:rPr>
                  <a:t>Theo định nghĩa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e>
                    </m:ac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𝐵</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xác suất của </a:t>
                </a:r>
                <a14:m>
                  <m:oMath xmlns:m="http://schemas.openxmlformats.org/officeDocument/2006/math">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acc>
                  </m:oMath>
                </a14:m>
                <a:r>
                  <a:rPr lang="en-US" sz="4000">
                    <a:effectLst/>
                    <a:latin typeface="Arial" panose="020B0604020202020204" pitchFamily="34" charset="0"/>
                    <a:ea typeface="Malgun Gothic" panose="020B0503020000020004" pitchFamily="34" charset="-127"/>
                    <a:cs typeface="Arial" panose="020B0604020202020204" pitchFamily="34" charset="0"/>
                  </a:rPr>
                  <a:t> biết rằng biến cố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000">
                    <a:effectLst/>
                    <a:latin typeface="Arial" panose="020B0604020202020204" pitchFamily="34" charset="0"/>
                    <a:ea typeface="Malgun Gothic" panose="020B0503020000020004" pitchFamily="34" charset="-127"/>
                    <a:cs typeface="Arial" panose="020B0604020202020204" pitchFamily="34" charset="0"/>
                  </a:rPr>
                  <a:t> đã xảy ra.</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pPr>
                <a:r>
                  <a:rPr lang="en-US" sz="4000">
                    <a:effectLst/>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e>
                    </m:acc>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4000">
                    <a:effectLst/>
                    <a:latin typeface="Arial" panose="020B0604020202020204" pitchFamily="34" charset="0"/>
                    <a:ea typeface="Malgun Gothic" panose="020B0503020000020004" pitchFamily="34" charset="-127"/>
                    <a:cs typeface="Arial" panose="020B0604020202020204" pitchFamily="34" charset="0"/>
                  </a:rPr>
                  <a:t> độc lập nên việc xảy ra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000">
                    <a:effectLst/>
                    <a:latin typeface="Arial" panose="020B0604020202020204" pitchFamily="34" charset="0"/>
                    <a:ea typeface="Malgun Gothic" panose="020B0503020000020004" pitchFamily="34" charset="-127"/>
                    <a:cs typeface="Arial" panose="020B0604020202020204" pitchFamily="34" charset="0"/>
                  </a:rPr>
                  <a:t> không ảnh hưởng tới xác suất không xuất hiện của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4000" smtClean="0">
                    <a:effectLst/>
                    <a:latin typeface="Arial" panose="020B0604020202020204" pitchFamily="34" charset="0"/>
                    <a:ea typeface="Malgun Gothic" panose="020B0503020000020004" pitchFamily="34" charset="-127"/>
                    <a:cs typeface="Arial" panose="020B0604020202020204" pitchFamily="34" charset="0"/>
                  </a:rPr>
                  <a:t>.</a:t>
                </a:r>
                <a:r>
                  <a:rPr lang="en-US" sz="4000" smtClean="0">
                    <a:latin typeface="Arial" panose="020B0604020202020204" pitchFamily="34" charset="0"/>
                    <a:ea typeface="Calibri" panose="020F0502020204030204" pitchFamily="34" charset="0"/>
                    <a:cs typeface="Arial" panose="020B0604020202020204" pitchFamily="34" charset="0"/>
                  </a:rPr>
                  <a:t> </a:t>
                </a:r>
                <a:r>
                  <a:rPr lang="en-US" sz="4000" smtClean="0">
                    <a:effectLst/>
                    <a:latin typeface="Arial" panose="020B0604020202020204" pitchFamily="34" charset="0"/>
                    <a:ea typeface="Calibri" panose="020F0502020204030204" pitchFamily="34" charset="0"/>
                    <a:cs typeface="Arial" panose="020B0604020202020204" pitchFamily="34" charset="0"/>
                  </a:rPr>
                  <a:t>Do </a:t>
                </a:r>
                <a:r>
                  <a:rPr lang="en-US" sz="4000">
                    <a:effectLst/>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e>
                        </m:acc>
                      </m:e>
                      <m:e>
                        <m:r>
                          <a:rPr lang="en-US" sz="4000" i="1">
                            <a:effectLst/>
                            <a:latin typeface="Cambria Math" panose="02040503050406030204" pitchFamily="18" charset="0"/>
                            <a:ea typeface="Calibri" panose="020F0502020204030204" pitchFamily="34" charset="0"/>
                            <a:cs typeface="Times New Roman" panose="02020603050405020304" pitchFamily="18" charset="0"/>
                          </a:rPr>
                          <m:t>𝐵</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e>
                    </m:ac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pPr>
                <a:r>
                  <a:rPr lang="en-US" sz="4000">
                    <a:effectLst/>
                    <a:latin typeface="Arial" panose="020B0604020202020204" pitchFamily="34" charset="0"/>
                    <a:ea typeface="Malgun Gothic" panose="020B0503020000020004" pitchFamily="34" charset="-127"/>
                    <a:cs typeface="Arial" panose="020B0604020202020204" pitchFamily="34" charset="0"/>
                  </a:rPr>
                  <a:t>Tương tự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acc>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xác suất của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4000">
                    <a:effectLst/>
                    <a:latin typeface="Arial" panose="020B0604020202020204" pitchFamily="34" charset="0"/>
                    <a:ea typeface="Malgun Gothic" panose="020B0503020000020004" pitchFamily="34" charset="-127"/>
                    <a:cs typeface="Arial" panose="020B0604020202020204" pitchFamily="34" charset="0"/>
                  </a:rPr>
                  <a:t> biết rằng biến cố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000">
                    <a:effectLst/>
                    <a:latin typeface="Arial" panose="020B0604020202020204" pitchFamily="34" charset="0"/>
                    <a:ea typeface="Malgun Gothic" panose="020B0503020000020004" pitchFamily="34" charset="-127"/>
                    <a:cs typeface="Arial" panose="020B0604020202020204" pitchFamily="34" charset="0"/>
                  </a:rPr>
                  <a:t> không xảy ra</a:t>
                </a:r>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60000"/>
                  </a:lnSpc>
                </a:pPr>
                <a:r>
                  <a:rPr lang="en-US" sz="4000" smtClean="0">
                    <a:effectLst/>
                    <a:latin typeface="Arial" panose="020B0604020202020204" pitchFamily="34" charset="0"/>
                    <a:ea typeface="Malgun Gothic" panose="020B0503020000020004" pitchFamily="34" charset="-127"/>
                    <a:cs typeface="Arial" panose="020B0604020202020204" pitchFamily="34" charset="0"/>
                  </a:rPr>
                  <a:t>Vì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acc>
                  </m:oMath>
                </a14:m>
                <a:r>
                  <a:rPr lang="en-US" sz="4000">
                    <a:effectLst/>
                    <a:latin typeface="Arial" panose="020B0604020202020204" pitchFamily="34" charset="0"/>
                    <a:ea typeface="Malgun Gothic" panose="020B0503020000020004" pitchFamily="34" charset="-127"/>
                    <a:cs typeface="Arial" panose="020B0604020202020204" pitchFamily="34" charset="0"/>
                  </a:rPr>
                  <a:t> độc lập nên việc không xảy ra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000">
                    <a:effectLst/>
                    <a:latin typeface="Arial" panose="020B0604020202020204" pitchFamily="34" charset="0"/>
                    <a:ea typeface="Malgun Gothic" panose="020B0503020000020004" pitchFamily="34" charset="-127"/>
                    <a:cs typeface="Arial" panose="020B0604020202020204" pitchFamily="34" charset="0"/>
                  </a:rPr>
                  <a:t> không ảnh hưởng tới xác suất xuất hiện của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r>
                  <a:rPr lang="en-US" sz="4000" smtClean="0">
                    <a:effectLst/>
                    <a:latin typeface="Arial" panose="020B0604020202020204" pitchFamily="34" charset="0"/>
                    <a:ea typeface="Malgun Gothic" panose="020B0503020000020004" pitchFamily="34" charset="-127"/>
                    <a:cs typeface="Arial" panose="020B0604020202020204" pitchFamily="34" charset="0"/>
                  </a:rPr>
                  <a:t>Do </a:t>
                </a:r>
                <a:r>
                  <a:rPr lang="en-US" sz="4000">
                    <a:effectLst/>
                    <a:latin typeface="Arial" panose="020B0604020202020204" pitchFamily="34" charset="0"/>
                    <a:ea typeface="Malgun Gothic" panose="020B0503020000020004" pitchFamily="34" charset="-127"/>
                    <a:cs typeface="Arial" panose="020B0604020202020204" pitchFamily="34" charset="0"/>
                  </a:rPr>
                  <a:t>đó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e>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acc>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570966" y="3836775"/>
                <a:ext cx="17052758" cy="5878725"/>
              </a:xfrm>
              <a:prstGeom prst="rect">
                <a:avLst/>
              </a:prstGeom>
              <a:blipFill>
                <a:blip r:embed="rId5"/>
                <a:stretch>
                  <a:fillRect l="-1287" r="-1251" b="-3420"/>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16417447" y="2024735"/>
            <a:ext cx="1480466" cy="1366165"/>
          </a:xfrm>
          <a:prstGeom prst="rect">
            <a:avLst/>
          </a:prstGeom>
        </p:spPr>
      </p:pic>
    </p:spTree>
    <p:extLst>
      <p:ext uri="{BB962C8B-B14F-4D97-AF65-F5344CB8AC3E}">
        <p14:creationId xmlns:p14="http://schemas.microsoft.com/office/powerpoint/2010/main" val="128467190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up)">
                                      <p:cBhvr>
                                        <p:cTn id="3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0FDDE4-B345-9CEF-46D5-6288E812B092}"/>
              </a:ext>
            </a:extLst>
          </p:cNvPr>
          <p:cNvSpPr txBox="1"/>
          <p:nvPr/>
        </p:nvSpPr>
        <p:spPr>
          <a:xfrm>
            <a:off x="513347" y="266700"/>
            <a:ext cx="17293390" cy="9741128"/>
          </a:xfrm>
          <a:prstGeom prst="rect">
            <a:avLst/>
          </a:prstGeom>
          <a:noFill/>
        </p:spPr>
        <p:txBody>
          <a:bodyPr wrap="square">
            <a:spAutoFit/>
          </a:bodyPr>
          <a:lstStyle/>
          <a:p>
            <a:pPr algn="just" defTabSz="1828800">
              <a:lnSpc>
                <a:spcPct val="150000"/>
              </a:lnSpc>
              <a:buClr>
                <a:srgbClr val="000000"/>
              </a:buClr>
              <a:defRPr/>
            </a:pPr>
            <a:r>
              <a:rPr lang="vi-VN" sz="3800" b="1" kern="0" dirty="0" smtClean="0">
                <a:solidFill>
                  <a:srgbClr val="FFFFFF"/>
                </a:solidFill>
                <a:highlight>
                  <a:srgbClr val="008080"/>
                </a:highlight>
                <a:latin typeface="Arial" panose="020B0604020202020204" pitchFamily="34" charset="0"/>
                <a:ea typeface="Times New Roman" panose="02020603050405020304" pitchFamily="18" charset="0"/>
                <a:cs typeface="Arial"/>
                <a:sym typeface="Arial"/>
              </a:rPr>
              <a:t>Ví </a:t>
            </a:r>
            <a:r>
              <a:rPr lang="vi-VN" sz="3800" b="1" kern="0">
                <a:solidFill>
                  <a:srgbClr val="FFFFFF"/>
                </a:solidFill>
                <a:highlight>
                  <a:srgbClr val="008080"/>
                </a:highlight>
                <a:latin typeface="Arial" panose="020B0604020202020204" pitchFamily="34" charset="0"/>
                <a:ea typeface="Times New Roman" panose="02020603050405020304" pitchFamily="18" charset="0"/>
                <a:cs typeface="Arial"/>
                <a:sym typeface="Arial"/>
              </a:rPr>
              <a:t>dụ </a:t>
            </a:r>
            <a:r>
              <a:rPr lang="en-US" sz="3800" b="1" kern="0" smtClean="0">
                <a:solidFill>
                  <a:srgbClr val="FFFFFF"/>
                </a:solidFill>
                <a:highlight>
                  <a:srgbClr val="008080"/>
                </a:highlight>
                <a:latin typeface="Arial" panose="020B0604020202020204" pitchFamily="34" charset="0"/>
                <a:ea typeface="Times New Roman" panose="02020603050405020304" pitchFamily="18" charset="0"/>
                <a:cs typeface="Arial"/>
                <a:sym typeface="Arial"/>
              </a:rPr>
              <a:t>3:</a:t>
            </a:r>
            <a:r>
              <a:rPr lang="en-US" sz="3800" kern="0" smtClean="0">
                <a:solidFill>
                  <a:srgbClr val="000000"/>
                </a:solidFill>
                <a:latin typeface="Arial"/>
                <a:cs typeface="Arial"/>
                <a:sym typeface="Arial"/>
              </a:rPr>
              <a:t> </a:t>
            </a:r>
            <a:r>
              <a:rPr lang="vi-VN" sz="3800" kern="0">
                <a:solidFill>
                  <a:srgbClr val="000000"/>
                </a:solidFill>
                <a:latin typeface="Arial"/>
                <a:cs typeface="Arial"/>
                <a:sym typeface="Arial"/>
              </a:rPr>
              <a:t>(Bảng dữ liệu thống </a:t>
            </a:r>
            <a:r>
              <a:rPr lang="vi-VN" sz="3800" kern="0">
                <a:solidFill>
                  <a:srgbClr val="000000"/>
                </a:solidFill>
                <a:latin typeface="Arial"/>
                <a:cs typeface="Arial"/>
                <a:sym typeface="Arial"/>
              </a:rPr>
              <a:t>kê </a:t>
            </a:r>
            <a:r>
              <a:rPr lang="vi-VN" sz="3800" kern="0" smtClean="0">
                <a:solidFill>
                  <a:srgbClr val="000000"/>
                </a:solidFill>
                <a:latin typeface="Arial"/>
                <a:cs typeface="Arial"/>
                <a:sym typeface="Arial"/>
              </a:rPr>
              <a:t>2x2</a:t>
            </a:r>
            <a:r>
              <a:rPr lang="vi-VN" sz="3800" kern="0">
                <a:solidFill>
                  <a:srgbClr val="000000"/>
                </a:solidFill>
                <a:latin typeface="Arial"/>
                <a:cs typeface="Arial"/>
                <a:sym typeface="Arial"/>
              </a:rPr>
              <a:t>) Một viện nghiên cứu về an toàn giao thông </a:t>
            </a:r>
            <a:r>
              <a:rPr lang="vi-VN" sz="3800" kern="0">
                <a:solidFill>
                  <a:srgbClr val="000000"/>
                </a:solidFill>
                <a:latin typeface="Arial"/>
                <a:cs typeface="Arial"/>
                <a:sym typeface="Arial"/>
              </a:rPr>
              <a:t>muốn </a:t>
            </a:r>
            <a:r>
              <a:rPr lang="vi-VN" sz="3800" kern="0" smtClean="0">
                <a:solidFill>
                  <a:srgbClr val="000000"/>
                </a:solidFill>
                <a:latin typeface="Arial"/>
                <a:cs typeface="Arial"/>
                <a:sym typeface="Arial"/>
              </a:rPr>
              <a:t>tìm</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hiểu </a:t>
            </a:r>
            <a:r>
              <a:rPr lang="vi-VN" sz="3800" kern="0">
                <a:solidFill>
                  <a:srgbClr val="000000"/>
                </a:solidFill>
                <a:latin typeface="Arial"/>
                <a:cs typeface="Arial"/>
                <a:sym typeface="Arial"/>
              </a:rPr>
              <a:t>về mối quan hệ giữa việc thắt dây an toàn khi lái xe và nguy cơ tử vong của </a:t>
            </a:r>
            <a:r>
              <a:rPr lang="vi-VN" sz="3800" kern="0">
                <a:solidFill>
                  <a:srgbClr val="000000"/>
                </a:solidFill>
                <a:latin typeface="Arial"/>
                <a:cs typeface="Arial"/>
                <a:sym typeface="Arial"/>
              </a:rPr>
              <a:t>người </a:t>
            </a:r>
            <a:r>
              <a:rPr lang="vi-VN" sz="3800" kern="0" smtClean="0">
                <a:solidFill>
                  <a:srgbClr val="000000"/>
                </a:solidFill>
                <a:latin typeface="Arial"/>
                <a:cs typeface="Arial"/>
                <a:sym typeface="Arial"/>
              </a:rPr>
              <a:t>lái</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xe </a:t>
            </a:r>
            <a:r>
              <a:rPr lang="vi-VN" sz="3800" kern="0">
                <a:solidFill>
                  <a:srgbClr val="000000"/>
                </a:solidFill>
                <a:latin typeface="Arial"/>
                <a:cs typeface="Arial"/>
                <a:sym typeface="Arial"/>
              </a:rPr>
              <a:t>khi xảy ra tai nạn giao thông. Giả sử viện đã xem xét 577 006 vụ tai nạn giao thông </a:t>
            </a:r>
            <a:r>
              <a:rPr lang="vi-VN" sz="3800" kern="0">
                <a:solidFill>
                  <a:srgbClr val="000000"/>
                </a:solidFill>
                <a:latin typeface="Arial"/>
                <a:cs typeface="Arial"/>
                <a:sym typeface="Arial"/>
              </a:rPr>
              <a:t>ô </a:t>
            </a:r>
            <a:r>
              <a:rPr lang="vi-VN" sz="3800" kern="0" smtClean="0">
                <a:solidFill>
                  <a:srgbClr val="000000"/>
                </a:solidFill>
                <a:latin typeface="Arial"/>
                <a:cs typeface="Arial"/>
                <a:sym typeface="Arial"/>
              </a:rPr>
              <a:t>tô</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và </a:t>
            </a:r>
            <a:r>
              <a:rPr lang="vi-VN" sz="3800" kern="0">
                <a:solidFill>
                  <a:srgbClr val="000000"/>
                </a:solidFill>
                <a:latin typeface="Arial"/>
                <a:cs typeface="Arial"/>
                <a:sym typeface="Arial"/>
              </a:rPr>
              <a:t>việc thắt dây an toàn của người lái xe khi xảy ra tai nạn giao thông. Kết quả cho </a:t>
            </a:r>
            <a:r>
              <a:rPr lang="vi-VN" sz="3800" kern="0">
                <a:solidFill>
                  <a:srgbClr val="000000"/>
                </a:solidFill>
                <a:latin typeface="Arial"/>
                <a:cs typeface="Arial"/>
                <a:sym typeface="Arial"/>
              </a:rPr>
              <a:t>thấy</a:t>
            </a:r>
            <a:r>
              <a:rPr lang="vi-VN" sz="3800" kern="0" smtClean="0">
                <a:solidFill>
                  <a:srgbClr val="000000"/>
                </a:solidFill>
                <a:latin typeface="Arial"/>
                <a:cs typeface="Arial"/>
                <a:sym typeface="Arial"/>
              </a:rPr>
              <a:t>:</a:t>
            </a:r>
            <a:endParaRPr lang="en-US" sz="3800" kern="0" smtClean="0">
              <a:solidFill>
                <a:srgbClr val="000000"/>
              </a:solidFill>
              <a:latin typeface="Arial"/>
              <a:cs typeface="Arial"/>
              <a:sym typeface="Arial"/>
            </a:endParaRPr>
          </a:p>
          <a:p>
            <a:pPr marL="571500" indent="-571500" algn="just" defTabSz="1828800">
              <a:lnSpc>
                <a:spcPct val="150000"/>
              </a:lnSpc>
              <a:buClr>
                <a:srgbClr val="000000"/>
              </a:buClr>
              <a:buFont typeface="Arial" panose="020B0604020202020204" pitchFamily="34" charset="0"/>
              <a:buChar char="•"/>
              <a:defRPr/>
            </a:pPr>
            <a:r>
              <a:rPr lang="vi-VN" sz="3800" kern="0" smtClean="0">
                <a:solidFill>
                  <a:srgbClr val="000000"/>
                </a:solidFill>
                <a:latin typeface="Arial"/>
                <a:cs typeface="Arial"/>
                <a:sym typeface="Arial"/>
              </a:rPr>
              <a:t>Trong </a:t>
            </a:r>
            <a:r>
              <a:rPr lang="vi-VN" sz="3800" kern="0">
                <a:solidFill>
                  <a:srgbClr val="000000"/>
                </a:solidFill>
                <a:latin typeface="Arial"/>
                <a:cs typeface="Arial"/>
                <a:sym typeface="Arial"/>
              </a:rPr>
              <a:t>số những người lái xe có thắt dây an toàn, có 510 người tử vong và 412 </a:t>
            </a:r>
            <a:r>
              <a:rPr lang="vi-VN" sz="3800" kern="0">
                <a:solidFill>
                  <a:srgbClr val="000000"/>
                </a:solidFill>
                <a:latin typeface="Arial"/>
                <a:cs typeface="Arial"/>
                <a:sym typeface="Arial"/>
              </a:rPr>
              <a:t>368 </a:t>
            </a:r>
            <a:r>
              <a:rPr lang="vi-VN" sz="3800" kern="0" smtClean="0">
                <a:solidFill>
                  <a:srgbClr val="000000"/>
                </a:solidFill>
                <a:latin typeface="Arial"/>
                <a:cs typeface="Arial"/>
                <a:sym typeface="Arial"/>
              </a:rPr>
              <a:t>người</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sống sót;</a:t>
            </a:r>
            <a:endParaRPr lang="en-US" sz="3800" kern="0" smtClean="0">
              <a:solidFill>
                <a:srgbClr val="000000"/>
              </a:solidFill>
              <a:latin typeface="Arial"/>
              <a:cs typeface="Arial"/>
              <a:sym typeface="Arial"/>
            </a:endParaRPr>
          </a:p>
          <a:p>
            <a:pPr marL="571500" indent="-571500" algn="just" defTabSz="1828800">
              <a:lnSpc>
                <a:spcPct val="150000"/>
              </a:lnSpc>
              <a:buClr>
                <a:srgbClr val="000000"/>
              </a:buClr>
              <a:buFont typeface="Arial" panose="020B0604020202020204" pitchFamily="34" charset="0"/>
              <a:buChar char="•"/>
              <a:defRPr/>
            </a:pPr>
            <a:r>
              <a:rPr lang="vi-VN" sz="3800" kern="0" smtClean="0">
                <a:solidFill>
                  <a:srgbClr val="000000"/>
                </a:solidFill>
                <a:latin typeface="Arial"/>
                <a:cs typeface="Arial"/>
                <a:sym typeface="Arial"/>
              </a:rPr>
              <a:t>Trong </a:t>
            </a:r>
            <a:r>
              <a:rPr lang="vi-VN" sz="3800" kern="0">
                <a:solidFill>
                  <a:srgbClr val="000000"/>
                </a:solidFill>
                <a:latin typeface="Arial"/>
                <a:cs typeface="Arial"/>
                <a:sym typeface="Arial"/>
              </a:rPr>
              <a:t>số những người lái xe không thắt dây an toàn, có 1 601 người tử vong và </a:t>
            </a:r>
            <a:r>
              <a:rPr lang="vi-VN" sz="3800" kern="0">
                <a:solidFill>
                  <a:srgbClr val="000000"/>
                </a:solidFill>
                <a:latin typeface="Arial"/>
                <a:cs typeface="Arial"/>
                <a:sym typeface="Arial"/>
              </a:rPr>
              <a:t>162 </a:t>
            </a:r>
            <a:r>
              <a:rPr lang="vi-VN" sz="3800" kern="0" smtClean="0">
                <a:solidFill>
                  <a:srgbClr val="000000"/>
                </a:solidFill>
                <a:latin typeface="Arial"/>
                <a:cs typeface="Arial"/>
                <a:sym typeface="Arial"/>
              </a:rPr>
              <a:t>527</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người </a:t>
            </a:r>
            <a:r>
              <a:rPr lang="vi-VN" sz="3800" kern="0">
                <a:solidFill>
                  <a:srgbClr val="000000"/>
                </a:solidFill>
                <a:latin typeface="Arial"/>
                <a:cs typeface="Arial"/>
                <a:sym typeface="Arial"/>
              </a:rPr>
              <a:t>sống </a:t>
            </a:r>
            <a:r>
              <a:rPr lang="vi-VN" sz="3800" kern="0">
                <a:solidFill>
                  <a:srgbClr val="000000"/>
                </a:solidFill>
                <a:latin typeface="Arial"/>
                <a:cs typeface="Arial"/>
                <a:sym typeface="Arial"/>
              </a:rPr>
              <a:t>sót</a:t>
            </a:r>
            <a:r>
              <a:rPr lang="vi-VN" sz="3800" kern="0" smtClean="0">
                <a:solidFill>
                  <a:srgbClr val="000000"/>
                </a:solidFill>
                <a:latin typeface="Arial"/>
                <a:cs typeface="Arial"/>
                <a:sym typeface="Arial"/>
              </a:rPr>
              <a:t>.</a:t>
            </a:r>
            <a:endParaRPr lang="en-US" sz="3800" kern="0" smtClean="0">
              <a:solidFill>
                <a:srgbClr val="000000"/>
              </a:solidFill>
              <a:latin typeface="Arial"/>
              <a:cs typeface="Arial"/>
              <a:sym typeface="Arial"/>
            </a:endParaRPr>
          </a:p>
          <a:p>
            <a:pPr algn="just" defTabSz="1828800">
              <a:lnSpc>
                <a:spcPct val="150000"/>
              </a:lnSpc>
              <a:buClr>
                <a:srgbClr val="000000"/>
              </a:buClr>
              <a:defRPr/>
            </a:pPr>
            <a:r>
              <a:rPr lang="vi-VN" sz="3800" kern="0" smtClean="0">
                <a:solidFill>
                  <a:srgbClr val="000000"/>
                </a:solidFill>
                <a:latin typeface="Arial"/>
                <a:cs typeface="Arial"/>
                <a:sym typeface="Arial"/>
              </a:rPr>
              <a:t>Kết </a:t>
            </a:r>
            <a:r>
              <a:rPr lang="vi-VN" sz="3800" kern="0">
                <a:solidFill>
                  <a:srgbClr val="000000"/>
                </a:solidFill>
                <a:latin typeface="Arial"/>
                <a:cs typeface="Arial"/>
                <a:sym typeface="Arial"/>
              </a:rPr>
              <a:t>quả trên được trình bày dưới dạng bảng gồm 2 dòng và 2 cột như dưới đây, </a:t>
            </a:r>
            <a:r>
              <a:rPr lang="vi-VN" sz="3800" kern="0">
                <a:solidFill>
                  <a:srgbClr val="000000"/>
                </a:solidFill>
                <a:latin typeface="Arial"/>
                <a:cs typeface="Arial"/>
                <a:sym typeface="Arial"/>
              </a:rPr>
              <a:t>được </a:t>
            </a:r>
            <a:r>
              <a:rPr lang="vi-VN" sz="3800" kern="0" smtClean="0">
                <a:solidFill>
                  <a:srgbClr val="000000"/>
                </a:solidFill>
                <a:latin typeface="Arial"/>
                <a:cs typeface="Arial"/>
                <a:sym typeface="Arial"/>
              </a:rPr>
              <a:t>gọi</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là </a:t>
            </a:r>
            <a:r>
              <a:rPr lang="vi-VN" sz="3800" kern="0">
                <a:solidFill>
                  <a:srgbClr val="FF0000"/>
                </a:solidFill>
                <a:latin typeface="Arial"/>
                <a:cs typeface="Arial"/>
                <a:sym typeface="Arial"/>
              </a:rPr>
              <a:t>bảng dữ liệu thống kê 2 x 2:</a:t>
            </a:r>
            <a:endParaRPr lang="en-US" sz="3800" kern="0">
              <a:solidFill>
                <a:srgbClr val="FF0000"/>
              </a:solidFill>
              <a:latin typeface="Arial"/>
              <a:cs typeface="Arial"/>
              <a:sym typeface="Arial"/>
            </a:endParaRPr>
          </a:p>
        </p:txBody>
      </p:sp>
    </p:spTree>
    <p:extLst>
      <p:ext uri="{BB962C8B-B14F-4D97-AF65-F5344CB8AC3E}">
        <p14:creationId xmlns:p14="http://schemas.microsoft.com/office/powerpoint/2010/main" val="233596884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776064" y="495300"/>
            <a:ext cx="12659671" cy="2966756"/>
          </a:xfrm>
          <a:prstGeom prst="rect">
            <a:avLst/>
          </a:prstGeom>
        </p:spPr>
      </p:pic>
      <p:sp>
        <p:nvSpPr>
          <p:cNvPr id="4" name="Rectangle 3"/>
          <p:cNvSpPr/>
          <p:nvPr/>
        </p:nvSpPr>
        <p:spPr>
          <a:xfrm>
            <a:off x="1295400" y="3695700"/>
            <a:ext cx="15621000" cy="6232475"/>
          </a:xfrm>
          <a:prstGeom prst="rect">
            <a:avLst/>
          </a:prstGeom>
        </p:spPr>
        <p:txBody>
          <a:bodyPr wrap="square">
            <a:spAutoFit/>
          </a:bodyPr>
          <a:lstStyle/>
          <a:p>
            <a:pPr algn="just">
              <a:lnSpc>
                <a:spcPct val="150000"/>
              </a:lnSpc>
            </a:pPr>
            <a:r>
              <a:rPr lang="vi-VN" sz="3800"/>
              <a:t>Chọn ngẫu nhiên một người lái xe trong số 577 006 người bị tai nạn giao </a:t>
            </a:r>
            <a:r>
              <a:rPr lang="vi-VN" sz="3800"/>
              <a:t>thông</a:t>
            </a:r>
            <a:r>
              <a:rPr lang="vi-VN" sz="3800" smtClean="0"/>
              <a:t>.</a:t>
            </a:r>
            <a:endParaRPr lang="en-US" sz="3800" smtClean="0"/>
          </a:p>
          <a:p>
            <a:pPr algn="just">
              <a:lnSpc>
                <a:spcPct val="150000"/>
              </a:lnSpc>
            </a:pPr>
            <a:r>
              <a:rPr lang="vi-VN" sz="3800" smtClean="0"/>
              <a:t>a) Tính </a:t>
            </a:r>
            <a:r>
              <a:rPr lang="vi-VN" sz="3800"/>
              <a:t>xác suất để người lái xe đó tử vong khi xảy ra tai nạn giao thông trong </a:t>
            </a:r>
            <a:r>
              <a:rPr lang="vi-VN" sz="3800"/>
              <a:t>trường </a:t>
            </a:r>
            <a:r>
              <a:rPr lang="vi-VN" sz="3800" smtClean="0"/>
              <a:t>hợp</a:t>
            </a:r>
            <a:r>
              <a:rPr lang="en-US" sz="3800" smtClean="0"/>
              <a:t> </a:t>
            </a:r>
            <a:r>
              <a:rPr lang="vi-VN" sz="3800" smtClean="0"/>
              <a:t>không </a:t>
            </a:r>
            <a:r>
              <a:rPr lang="vi-VN" sz="3800"/>
              <a:t>thắt dây an </a:t>
            </a:r>
            <a:r>
              <a:rPr lang="vi-VN" sz="3800"/>
              <a:t>toàn</a:t>
            </a:r>
            <a:r>
              <a:rPr lang="vi-VN" sz="3800" smtClean="0"/>
              <a:t>.</a:t>
            </a:r>
            <a:endParaRPr lang="en-US" sz="3800" smtClean="0"/>
          </a:p>
          <a:p>
            <a:pPr algn="just">
              <a:lnSpc>
                <a:spcPct val="150000"/>
              </a:lnSpc>
            </a:pPr>
            <a:r>
              <a:rPr lang="vi-VN" sz="3800" smtClean="0"/>
              <a:t>b</a:t>
            </a:r>
            <a:r>
              <a:rPr lang="vi-VN" sz="3800"/>
              <a:t>) Tính xác suất để người lái xe đó tử vong khi xảy ra tai nạn giao thông trong </a:t>
            </a:r>
            <a:r>
              <a:rPr lang="vi-VN" sz="3800"/>
              <a:t>trường </a:t>
            </a:r>
            <a:r>
              <a:rPr lang="vi-VN" sz="3800" smtClean="0"/>
              <a:t>hợp</a:t>
            </a:r>
            <a:r>
              <a:rPr lang="en-US" sz="3800" smtClean="0"/>
              <a:t> </a:t>
            </a:r>
            <a:r>
              <a:rPr lang="vi-VN" sz="3800" smtClean="0"/>
              <a:t>có </a:t>
            </a:r>
            <a:r>
              <a:rPr lang="vi-VN" sz="3800"/>
              <a:t>thắt dây an </a:t>
            </a:r>
            <a:r>
              <a:rPr lang="vi-VN" sz="3800"/>
              <a:t>toàn</a:t>
            </a:r>
            <a:r>
              <a:rPr lang="vi-VN" sz="3800" smtClean="0"/>
              <a:t>.</a:t>
            </a:r>
            <a:endParaRPr lang="en-US" sz="3800" smtClean="0"/>
          </a:p>
          <a:p>
            <a:pPr algn="just">
              <a:lnSpc>
                <a:spcPct val="150000"/>
              </a:lnSpc>
            </a:pPr>
            <a:r>
              <a:rPr lang="vi-VN" sz="3800" smtClean="0"/>
              <a:t>c</a:t>
            </a:r>
            <a:r>
              <a:rPr lang="vi-VN" sz="3800"/>
              <a:t>) So sánh hai xác suất ở câu a và câu b rồi rút ra kết luận.</a:t>
            </a:r>
            <a:endParaRPr lang="en-US" sz="3800"/>
          </a:p>
        </p:txBody>
      </p:sp>
    </p:spTree>
    <p:extLst>
      <p:ext uri="{BB962C8B-B14F-4D97-AF65-F5344CB8AC3E}">
        <p14:creationId xmlns:p14="http://schemas.microsoft.com/office/powerpoint/2010/main" val="305757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5" name="Group 4"/>
          <p:cNvGrpSpPr/>
          <p:nvPr/>
        </p:nvGrpSpPr>
        <p:grpSpPr>
          <a:xfrm>
            <a:off x="7785654" y="266700"/>
            <a:ext cx="2767263" cy="1363692"/>
            <a:chOff x="859666" y="676025"/>
            <a:chExt cx="3432866" cy="1051118"/>
          </a:xfrm>
        </p:grpSpPr>
        <p:pic>
          <p:nvPicPr>
            <p:cNvPr id="6" name="Picture 5"/>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7" name="TextBox 6"/>
            <p:cNvSpPr txBox="1"/>
            <p:nvPr/>
          </p:nvSpPr>
          <p:spPr>
            <a:xfrm>
              <a:off x="859666" y="83113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8" name="Rectangle 7"/>
              <p:cNvSpPr/>
              <p:nvPr/>
            </p:nvSpPr>
            <p:spPr>
              <a:xfrm>
                <a:off x="152400" y="1692468"/>
                <a:ext cx="18033773" cy="8404032"/>
              </a:xfrm>
              <a:prstGeom prst="rect">
                <a:avLst/>
              </a:prstGeom>
            </p:spPr>
            <p:txBody>
              <a:bodyPr wrap="square">
                <a:spAutoFit/>
              </a:bodyPr>
              <a:lstStyle/>
              <a:p>
                <a:pPr algn="just">
                  <a:lnSpc>
                    <a:spcPct val="160000"/>
                  </a:lnSpc>
                </a:pPr>
                <a:r>
                  <a:rPr lang="vi-VN" sz="3800" smtClean="0"/>
                  <a:t>a) Không </a:t>
                </a:r>
                <a:r>
                  <a:rPr lang="vi-VN" sz="3800"/>
                  <a:t>gian mẫu </a:t>
                </a:r>
                <a14:m>
                  <m:oMath xmlns:m="http://schemas.openxmlformats.org/officeDocument/2006/math">
                    <m:r>
                      <m:rPr>
                        <m:sty m:val="p"/>
                      </m:rPr>
                      <a:rPr lang="en-US" sz="38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Ω</m:t>
                    </m:r>
                  </m:oMath>
                </a14:m>
                <a:r>
                  <a:rPr lang="vi-VN" sz="3800"/>
                  <a:t> là tập hợp gồm </a:t>
                </a:r>
                <a14:m>
                  <m:oMath xmlns:m="http://schemas.openxmlformats.org/officeDocument/2006/math">
                    <m:r>
                      <a:rPr lang="vi-VN" sz="3800" i="1" smtClean="0">
                        <a:latin typeface="Cambria Math" panose="02040503050406030204" pitchFamily="18" charset="0"/>
                      </a:rPr>
                      <m:t>577 006</m:t>
                    </m:r>
                  </m:oMath>
                </a14:m>
                <a:r>
                  <a:rPr lang="en-US" sz="3800" smtClean="0"/>
                  <a:t> </a:t>
                </a:r>
                <a:r>
                  <a:rPr lang="vi-VN" sz="3800"/>
                  <a:t>người lái xe xảy ra tai nạn </a:t>
                </a:r>
                <a:r>
                  <a:rPr lang="vi-VN" sz="3800"/>
                  <a:t>giao </a:t>
                </a:r>
                <a:r>
                  <a:rPr lang="vi-VN" sz="3800" smtClean="0"/>
                  <a:t>thông</a:t>
                </a:r>
                <a:r>
                  <a:rPr lang="en-US" sz="3800" smtClean="0"/>
                  <a:t> </a:t>
                </a:r>
              </a:p>
              <a:p>
                <a:pPr algn="just">
                  <a:lnSpc>
                    <a:spcPct val="160000"/>
                  </a:lnSpc>
                </a:pPr>
                <a14:m>
                  <m:oMathPara xmlns:m="http://schemas.openxmlformats.org/officeDocument/2006/math">
                    <m:oMathParaPr>
                      <m:jc m:val="centerGroup"/>
                    </m:oMathParaPr>
                    <m:oMath xmlns:m="http://schemas.openxmlformats.org/officeDocument/2006/math">
                      <m:r>
                        <a:rPr lang="en-US" sz="3800" b="0" i="0" smtClean="0">
                          <a:latin typeface="Cambria Math" panose="02040503050406030204" pitchFamily="18" charset="0"/>
                        </a:rPr>
                        <m:t>⇒</m:t>
                      </m:r>
                      <m:r>
                        <a:rPr lang="vi-VN" sz="3800" i="1">
                          <a:latin typeface="Cambria Math" panose="02040503050406030204" pitchFamily="18" charset="0"/>
                        </a:rPr>
                        <m:t>𝑛</m:t>
                      </m:r>
                      <m:r>
                        <a:rPr lang="vi-VN" sz="3800" i="1">
                          <a:latin typeface="Cambria Math" panose="02040503050406030204" pitchFamily="18" charset="0"/>
                        </a:rPr>
                        <m:t>(</m:t>
                      </m:r>
                      <m:r>
                        <m:rPr>
                          <m:sty m:val="p"/>
                        </m:rPr>
                        <a:rPr lang="en-US" sz="38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Ω</m:t>
                      </m:r>
                      <m:r>
                        <a:rPr lang="vi-VN" sz="3800" i="1">
                          <a:latin typeface="Cambria Math" panose="02040503050406030204" pitchFamily="18" charset="0"/>
                        </a:rPr>
                        <m:t>)=577 </m:t>
                      </m:r>
                      <m:r>
                        <a:rPr lang="vi-VN" sz="3800" i="1">
                          <a:latin typeface="Cambria Math" panose="02040503050406030204" pitchFamily="18" charset="0"/>
                        </a:rPr>
                        <m:t>006</m:t>
                      </m:r>
                      <m:r>
                        <a:rPr lang="vi-VN" sz="3800" i="1" smtClean="0">
                          <a:latin typeface="Cambria Math" panose="02040503050406030204" pitchFamily="18" charset="0"/>
                        </a:rPr>
                        <m:t>.</m:t>
                      </m:r>
                    </m:oMath>
                  </m:oMathPara>
                </a14:m>
                <a:endParaRPr lang="en-US" sz="3800" smtClean="0"/>
              </a:p>
              <a:p>
                <a:pPr algn="just">
                  <a:lnSpc>
                    <a:spcPct val="160000"/>
                  </a:lnSpc>
                </a:pPr>
                <a:r>
                  <a:rPr lang="vi-VN" sz="3800" smtClean="0"/>
                  <a:t>Gọi </a:t>
                </a:r>
                <a14:m>
                  <m:oMath xmlns:m="http://schemas.openxmlformats.org/officeDocument/2006/math">
                    <m:r>
                      <a:rPr lang="vi-VN" sz="3800" i="1" smtClean="0">
                        <a:latin typeface="Cambria Math" panose="02040503050406030204" pitchFamily="18" charset="0"/>
                      </a:rPr>
                      <m:t>𝐴</m:t>
                    </m:r>
                  </m:oMath>
                </a14:m>
                <a:r>
                  <a:rPr lang="vi-VN" sz="3800"/>
                  <a:t> là biến cố: “Người lái xe đó tử vong khi xảy ra tai nạn </a:t>
                </a:r>
                <a:r>
                  <a:rPr lang="vi-VN" sz="3800"/>
                  <a:t>giao </a:t>
                </a:r>
                <a:r>
                  <a:rPr lang="vi-VN" sz="3800" smtClean="0"/>
                  <a:t>thông</a:t>
                </a:r>
                <a:r>
                  <a:rPr lang="en-US" sz="3800" smtClean="0">
                    <a:latin typeface="Arial" panose="020B0604020202020204" pitchFamily="34" charset="0"/>
                    <a:cs typeface="Arial" panose="020B0604020202020204" pitchFamily="34" charset="0"/>
                  </a:rPr>
                  <a:t>”</a:t>
                </a:r>
                <a:r>
                  <a:rPr lang="vi-VN" sz="3800" smtClean="0"/>
                  <a:t>;</a:t>
                </a:r>
                <a:endParaRPr lang="en-US" sz="3800" smtClean="0"/>
              </a:p>
              <a:p>
                <a:pPr algn="just">
                  <a:lnSpc>
                    <a:spcPct val="160000"/>
                  </a:lnSpc>
                </a:pPr>
                <a14:m>
                  <m:oMath xmlns:m="http://schemas.openxmlformats.org/officeDocument/2006/math">
                    <m:r>
                      <a:rPr lang="vi-VN" sz="3800" i="1" smtClean="0">
                        <a:latin typeface="Cambria Math" panose="02040503050406030204" pitchFamily="18" charset="0"/>
                      </a:rPr>
                      <m:t>𝐵</m:t>
                    </m:r>
                    <m:r>
                      <a:rPr lang="vi-VN" sz="3800" i="1" smtClean="0">
                        <a:latin typeface="Cambria Math" panose="02040503050406030204" pitchFamily="18" charset="0"/>
                      </a:rPr>
                      <m:t> </m:t>
                    </m:r>
                  </m:oMath>
                </a14:m>
                <a:r>
                  <a:rPr lang="vi-VN" sz="3800"/>
                  <a:t>là biến cố: “Người lái xe đó không thắt dây an toàn khi xảy ra tai nạn </a:t>
                </a:r>
                <a:r>
                  <a:rPr lang="vi-VN" sz="3800"/>
                  <a:t>giao </a:t>
                </a:r>
                <a:r>
                  <a:rPr lang="vi-VN" sz="3800" smtClean="0"/>
                  <a:t>thông</a:t>
                </a:r>
                <a:r>
                  <a:rPr lang="en-US" sz="3800" smtClean="0">
                    <a:latin typeface="Arial" panose="020B0604020202020204" pitchFamily="34" charset="0"/>
                    <a:cs typeface="Arial" panose="020B0604020202020204" pitchFamily="34" charset="0"/>
                  </a:rPr>
                  <a:t>”</a:t>
                </a:r>
                <a:r>
                  <a:rPr lang="vi-VN" sz="3800" smtClean="0"/>
                  <a:t>.</a:t>
                </a:r>
                <a:endParaRPr lang="en-US" sz="3800" smtClean="0"/>
              </a:p>
              <a:p>
                <a:pPr algn="just">
                  <a:lnSpc>
                    <a:spcPct val="160000"/>
                  </a:lnSpc>
                </a:pPr>
                <a:r>
                  <a:rPr lang="vi-VN" sz="3800" smtClean="0"/>
                  <a:t>Khi </a:t>
                </a:r>
                <a:r>
                  <a:rPr lang="vi-VN" sz="3800"/>
                  <a:t>đó </a:t>
                </a:r>
                <a14:m>
                  <m:oMath xmlns:m="http://schemas.openxmlformats.org/officeDocument/2006/math">
                    <m:r>
                      <a:rPr lang="vi-VN" sz="3800" i="1" smtClean="0">
                        <a:latin typeface="Cambria Math" panose="02040503050406030204" pitchFamily="18" charset="0"/>
                      </a:rPr>
                      <m:t>𝐴𝐵</m:t>
                    </m:r>
                  </m:oMath>
                </a14:m>
                <a:r>
                  <a:rPr lang="vi-VN" sz="3800"/>
                  <a:t> là biến cố: “Người lái xe đó tử vong và không thắt dây an toàn khi xảy ra </a:t>
                </a:r>
                <a:r>
                  <a:rPr lang="vi-VN" sz="3800"/>
                  <a:t>tai </a:t>
                </a:r>
                <a:r>
                  <a:rPr lang="vi-VN" sz="3800" smtClean="0"/>
                  <a:t>nạn</a:t>
                </a:r>
                <a:r>
                  <a:rPr lang="en-US" sz="3800" smtClean="0"/>
                  <a:t> </a:t>
                </a:r>
                <a:r>
                  <a:rPr lang="vi-VN" sz="3800" smtClean="0"/>
                  <a:t>giao thông</a:t>
                </a:r>
                <a:r>
                  <a:rPr lang="en-US" sz="3800" smtClean="0">
                    <a:latin typeface="Arial" panose="020B0604020202020204" pitchFamily="34" charset="0"/>
                    <a:cs typeface="Arial" panose="020B0604020202020204" pitchFamily="34" charset="0"/>
                  </a:rPr>
                  <a:t>”</a:t>
                </a:r>
                <a:r>
                  <a:rPr lang="vi-VN" sz="3800" smtClean="0"/>
                  <a:t>.</a:t>
                </a:r>
                <a:endParaRPr lang="en-US" sz="3800" smtClean="0"/>
              </a:p>
              <a:p>
                <a:pPr algn="just">
                  <a:lnSpc>
                    <a:spcPct val="160000"/>
                  </a:lnSpc>
                </a:pPr>
                <a:r>
                  <a:rPr lang="vi-VN" sz="3800" smtClean="0"/>
                  <a:t>Ta </a:t>
                </a:r>
                <a:r>
                  <a:rPr lang="vi-VN" sz="3800"/>
                  <a:t>cần tính </a:t>
                </a:r>
                <a14:m>
                  <m:oMath xmlns:m="http://schemas.openxmlformats.org/officeDocument/2006/math">
                    <m:r>
                      <a:rPr lang="vi-VN" sz="3800" i="1" smtClean="0">
                        <a:latin typeface="Cambria Math" panose="02040503050406030204" pitchFamily="18" charset="0"/>
                      </a:rPr>
                      <m:t>𝑃</m:t>
                    </m:r>
                    <m:r>
                      <a:rPr lang="vi-VN" sz="3800" i="1" smtClean="0">
                        <a:latin typeface="Cambria Math" panose="02040503050406030204" pitchFamily="18" charset="0"/>
                      </a:rPr>
                      <m:t>(</m:t>
                    </m:r>
                    <m:r>
                      <a:rPr lang="vi-VN" sz="3800" i="1" smtClean="0">
                        <a:latin typeface="Cambria Math" panose="02040503050406030204" pitchFamily="18" charset="0"/>
                      </a:rPr>
                      <m:t>𝐴</m:t>
                    </m:r>
                    <m:r>
                      <a:rPr lang="vi-VN" sz="3800" i="1" smtClean="0">
                        <a:latin typeface="Cambria Math" panose="02040503050406030204" pitchFamily="18" charset="0"/>
                      </a:rPr>
                      <m:t> | </m:t>
                    </m:r>
                    <m:r>
                      <a:rPr lang="vi-VN" sz="3800" i="1">
                        <a:latin typeface="Cambria Math" panose="02040503050406030204" pitchFamily="18" charset="0"/>
                      </a:rPr>
                      <m:t>𝐵</m:t>
                    </m:r>
                    <m:r>
                      <a:rPr lang="vi-VN" sz="3800" i="1" smtClean="0">
                        <a:latin typeface="Cambria Math" panose="02040503050406030204" pitchFamily="18" charset="0"/>
                      </a:rPr>
                      <m:t>).</m:t>
                    </m:r>
                  </m:oMath>
                </a14:m>
                <a:endParaRPr lang="en-US" sz="3800" smtClean="0"/>
              </a:p>
              <a:p>
                <a:pPr algn="just">
                  <a:lnSpc>
                    <a:spcPct val="160000"/>
                  </a:lnSpc>
                </a:pPr>
                <a:r>
                  <a:rPr lang="vi-VN" sz="3800" smtClean="0"/>
                  <a:t>Ta </a:t>
                </a:r>
                <a:r>
                  <a:rPr lang="vi-VN" sz="3800"/>
                  <a:t>có </a:t>
                </a:r>
                <a14:m>
                  <m:oMath xmlns:m="http://schemas.openxmlformats.org/officeDocument/2006/math">
                    <m:r>
                      <a:rPr lang="vi-VN" sz="3800" i="1" smtClean="0">
                        <a:latin typeface="Cambria Math" panose="02040503050406030204" pitchFamily="18" charset="0"/>
                      </a:rPr>
                      <m:t>162 527+1 601=164 128</m:t>
                    </m:r>
                  </m:oMath>
                </a14:m>
                <a:r>
                  <a:rPr lang="en-US" sz="3800" smtClean="0"/>
                  <a:t> </a:t>
                </a:r>
                <a:r>
                  <a:rPr lang="vi-VN" sz="3800"/>
                  <a:t>người không thắt dây an toàn </a:t>
                </a:r>
                <a:endParaRPr lang="en-US" sz="3800" smtClean="0"/>
              </a:p>
              <a:p>
                <a:pPr algn="ctr">
                  <a:lnSpc>
                    <a:spcPct val="160000"/>
                  </a:lnSpc>
                </a:pPr>
                <a14:m>
                  <m:oMath xmlns:m="http://schemas.openxmlformats.org/officeDocument/2006/math">
                    <m:r>
                      <a:rPr lang="en-US" sz="3800" b="0" i="1" smtClean="0">
                        <a:latin typeface="Cambria Math" panose="02040503050406030204" pitchFamily="18" charset="0"/>
                      </a:rPr>
                      <m:t>⇒</m:t>
                    </m:r>
                    <m:r>
                      <a:rPr lang="vi-VN" sz="3800" i="1" smtClean="0">
                        <a:latin typeface="Cambria Math" panose="02040503050406030204" pitchFamily="18" charset="0"/>
                      </a:rPr>
                      <m:t>𝑛</m:t>
                    </m:r>
                    <m:r>
                      <a:rPr lang="vi-VN" sz="3800" i="1" smtClean="0">
                        <a:latin typeface="Cambria Math" panose="02040503050406030204" pitchFamily="18" charset="0"/>
                      </a:rPr>
                      <m:t>(</m:t>
                    </m:r>
                    <m:r>
                      <a:rPr lang="vi-VN" sz="3800" i="1" smtClean="0">
                        <a:latin typeface="Cambria Math" panose="02040503050406030204" pitchFamily="18" charset="0"/>
                      </a:rPr>
                      <m:t>𝐵</m:t>
                    </m:r>
                    <m:r>
                      <a:rPr lang="vi-VN" sz="3800" i="1" smtClean="0">
                        <a:latin typeface="Cambria Math" panose="02040503050406030204" pitchFamily="18" charset="0"/>
                      </a:rPr>
                      <m:t>)=164 128</m:t>
                    </m:r>
                  </m:oMath>
                </a14:m>
                <a:r>
                  <a:rPr lang="vi-VN" sz="3800"/>
                  <a:t>.</a:t>
                </a:r>
                <a:endParaRPr lang="en-US" sz="3800"/>
              </a:p>
            </p:txBody>
          </p:sp>
        </mc:Choice>
        <mc:Fallback>
          <p:sp>
            <p:nvSpPr>
              <p:cNvPr id="8" name="Rectangle 7"/>
              <p:cNvSpPr>
                <a:spLocks noRot="1" noChangeAspect="1" noMove="1" noResize="1" noEditPoints="1" noAdjustHandles="1" noChangeArrowheads="1" noChangeShapeType="1" noTextEdit="1"/>
              </p:cNvSpPr>
              <p:nvPr/>
            </p:nvSpPr>
            <p:spPr>
              <a:xfrm>
                <a:off x="152400" y="1692468"/>
                <a:ext cx="18033773" cy="8404032"/>
              </a:xfrm>
              <a:prstGeom prst="rect">
                <a:avLst/>
              </a:prstGeom>
              <a:blipFill>
                <a:blip r:embed="rId4"/>
                <a:stretch>
                  <a:fillRect l="-1116" r="-1116" b="-1814"/>
                </a:stretch>
              </a:blipFill>
            </p:spPr>
            <p:txBody>
              <a:bodyPr/>
              <a:lstStyle/>
              <a:p>
                <a:r>
                  <a:rPr lang="en-US">
                    <a:noFill/>
                  </a:rPr>
                  <a:t> </a:t>
                </a:r>
              </a:p>
            </p:txBody>
          </p:sp>
        </mc:Fallback>
      </mc:AlternateContent>
    </p:spTree>
    <p:extLst>
      <p:ext uri="{BB962C8B-B14F-4D97-AF65-F5344CB8AC3E}">
        <p14:creationId xmlns:p14="http://schemas.microsoft.com/office/powerpoint/2010/main" val="185086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0" dur="5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randombar(horizontal)">
                                      <p:cBhvr>
                                        <p:cTn id="25" dur="500"/>
                                        <p:tgtEl>
                                          <p:spTgt spid="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randombar(horizontal)">
                                      <p:cBhvr>
                                        <p:cTn id="30" dur="500"/>
                                        <p:tgtEl>
                                          <p:spTgt spid="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randombar(horizontal)">
                                      <p:cBhvr>
                                        <p:cTn id="35" dur="500"/>
                                        <p:tgtEl>
                                          <p:spTgt spid="8">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8">
                                            <p:txEl>
                                              <p:pRg st="7" end="7"/>
                                            </p:txEl>
                                          </p:spTgt>
                                        </p:tgtEl>
                                        <p:attrNameLst>
                                          <p:attrName>style.visibility</p:attrName>
                                        </p:attrNameLst>
                                      </p:cBhvr>
                                      <p:to>
                                        <p:strVal val="visible"/>
                                      </p:to>
                                    </p:set>
                                    <p:animEffect transition="in" filter="randombar(horizontal)">
                                      <p:cBhvr>
                                        <p:cTn id="40"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96D2107-ED67-C4D0-B800-2F3F996EB999}"/>
              </a:ext>
            </a:extLst>
          </p:cNvPr>
          <p:cNvSpPr txBox="1"/>
          <p:nvPr/>
        </p:nvSpPr>
        <p:spPr>
          <a:xfrm>
            <a:off x="2973514" y="393293"/>
            <a:ext cx="12344400"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KHỞI ĐỘNG </a:t>
            </a:r>
          </a:p>
        </p:txBody>
      </p:sp>
      <p:grpSp>
        <p:nvGrpSpPr>
          <p:cNvPr id="2" name="Group 2"/>
          <p:cNvGrpSpPr/>
          <p:nvPr/>
        </p:nvGrpSpPr>
        <p:grpSpPr>
          <a:xfrm>
            <a:off x="-3429000" y="1943100"/>
            <a:ext cx="24854434" cy="6977742"/>
            <a:chOff x="0" y="0"/>
            <a:chExt cx="6546024" cy="1217408"/>
          </a:xfrm>
        </p:grpSpPr>
        <p:sp>
          <p:nvSpPr>
            <p:cNvPr id="3"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4" name="TextBox 4"/>
            <p:cNvSpPr txBox="1"/>
            <p:nvPr/>
          </p:nvSpPr>
          <p:spPr>
            <a:xfrm>
              <a:off x="0" y="-38100"/>
              <a:ext cx="6546024" cy="1255508"/>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1">
            <a:extLst>
              <a:ext uri="{FF2B5EF4-FFF2-40B4-BE49-F238E27FC236}">
                <a16:creationId xmlns:a16="http://schemas.microsoft.com/office/drawing/2014/main" id="{D75CE7C2-8D10-9360-EBC8-3AA71A157681}"/>
              </a:ext>
            </a:extLst>
          </p:cNvPr>
          <p:cNvSpPr txBox="1"/>
          <p:nvPr/>
        </p:nvSpPr>
        <p:spPr>
          <a:xfrm>
            <a:off x="597707" y="2171700"/>
            <a:ext cx="17096013" cy="6555641"/>
          </a:xfrm>
          <a:prstGeom prst="rect">
            <a:avLst/>
          </a:prstGeom>
          <a:noFill/>
        </p:spPr>
        <p:txBody>
          <a:bodyPr wrap="square" rtlCol="0">
            <a:spAutoFit/>
          </a:bodyPr>
          <a:lstStyle/>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Ô cửa bí mật (Let’s Make a Deal) là một trò chơi trên truyền hình nổi tiếng ở Mỹ, đã được mua bản quyền và phát sóng ở nhiều nước trên thế giới. Nội dung trò chơi như sau:</a:t>
            </a:r>
            <a:endParaRPr lang="en-US" sz="4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i="1">
                <a:latin typeface="Arial" panose="020B0604020202020204" pitchFamily="34" charset="0"/>
                <a:ea typeface="Arial" panose="020B0604020202020204" pitchFamily="34" charset="0"/>
                <a:cs typeface="Arial" panose="020B0604020202020204" pitchFamily="34" charset="0"/>
              </a:rPr>
              <a:t>Người chơi được mời lên sân khấu và đứng trước ba cánh cửa đóng kín. Sau một cánh cửa có chiếc ô tô, sau mỗi cánh cửa còn lại là một con lừa. Người chơi được yêu cầu chọn ngẫu nhiên một cánh cửa, nhưng không được mở </a:t>
            </a:r>
            <a:r>
              <a:rPr lang="en-US" sz="4000" i="1">
                <a:latin typeface="Arial" panose="020B0604020202020204" pitchFamily="34" charset="0"/>
                <a:ea typeface="Arial" panose="020B0604020202020204" pitchFamily="34" charset="0"/>
                <a:cs typeface="Arial" panose="020B0604020202020204" pitchFamily="34" charset="0"/>
              </a:rPr>
              <a:t>ra</a:t>
            </a:r>
            <a:r>
              <a:rPr lang="en-US" sz="4000" i="1" smtClean="0">
                <a:latin typeface="Arial" panose="020B0604020202020204" pitchFamily="34" charset="0"/>
                <a:ea typeface="Arial" panose="020B0604020202020204" pitchFamily="34" charset="0"/>
                <a:cs typeface="Arial" panose="020B0604020202020204" pitchFamily="34" charset="0"/>
              </a:rPr>
              <a:t>.</a:t>
            </a:r>
            <a:endParaRPr lang="en-US" sz="4000">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5011400" y="9284603"/>
            <a:ext cx="2499281" cy="735697"/>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Rectangle 7"/>
              <p:cNvSpPr/>
              <p:nvPr/>
            </p:nvSpPr>
            <p:spPr>
              <a:xfrm>
                <a:off x="330524" y="1714500"/>
                <a:ext cx="17754600" cy="8203015"/>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vi-VN" sz="3800" smtClean="0">
                          <a:solidFill>
                            <a:prstClr val="black"/>
                          </a:solidFill>
                        </a:rPr>
                        <m:t>V</m:t>
                      </m:r>
                      <m:r>
                        <m:rPr>
                          <m:nor/>
                        </m:rPr>
                        <a:rPr lang="vi-VN" sz="3800" smtClean="0">
                          <a:solidFill>
                            <a:prstClr val="black"/>
                          </a:solidFill>
                        </a:rPr>
                        <m:t>ậ</m:t>
                      </m:r>
                      <m:r>
                        <m:rPr>
                          <m:nor/>
                        </m:rPr>
                        <a:rPr lang="vi-VN" sz="3800" smtClean="0">
                          <a:solidFill>
                            <a:prstClr val="black"/>
                          </a:solidFill>
                        </a:rPr>
                        <m:t>y</m:t>
                      </m:r>
                      <m:r>
                        <a:rPr lang="en-US" sz="3800" b="0" i="1" smtClean="0">
                          <a:solidFill>
                            <a:prstClr val="black"/>
                          </a:solidFill>
                          <a:latin typeface="Cambria Math" panose="02040503050406030204" pitchFamily="18" charset="0"/>
                        </a:rPr>
                        <m:t> </m:t>
                      </m:r>
                      <m:r>
                        <a:rPr lang="vi-VN" sz="3800" i="1" smtClean="0">
                          <a:solidFill>
                            <a:prstClr val="black"/>
                          </a:solidFill>
                          <a:latin typeface="Cambria Math" panose="02040503050406030204" pitchFamily="18" charset="0"/>
                        </a:rPr>
                        <m:t>𝑃</m:t>
                      </m:r>
                      <m:d>
                        <m:dPr>
                          <m:ctrlPr>
                            <a:rPr lang="vi-VN" sz="3800" i="1" smtClean="0">
                              <a:solidFill>
                                <a:prstClr val="black"/>
                              </a:solidFill>
                              <a:latin typeface="Cambria Math" panose="02040503050406030204" pitchFamily="18" charset="0"/>
                            </a:rPr>
                          </m:ctrlPr>
                        </m:dPr>
                        <m:e>
                          <m:r>
                            <a:rPr lang="vi-VN" sz="3800" i="1" smtClean="0">
                              <a:solidFill>
                                <a:prstClr val="black"/>
                              </a:solidFill>
                              <a:latin typeface="Cambria Math" panose="02040503050406030204" pitchFamily="18" charset="0"/>
                            </a:rPr>
                            <m:t>𝐵</m:t>
                          </m:r>
                        </m:e>
                      </m:d>
                      <m:r>
                        <a:rPr lang="vi-VN" sz="3800" i="1" smtClean="0">
                          <a:solidFill>
                            <a:prstClr val="black"/>
                          </a:solidFill>
                          <a:latin typeface="Cambria Math" panose="02040503050406030204" pitchFamily="18" charset="0"/>
                        </a:rPr>
                        <m:t>=</m:t>
                      </m:r>
                      <m:f>
                        <m:fPr>
                          <m:ctrlPr>
                            <a:rPr lang="vi-VN" sz="3800" i="1" smtClean="0">
                              <a:solidFill>
                                <a:prstClr val="black"/>
                              </a:solidFill>
                              <a:latin typeface="Cambria Math" panose="02040503050406030204" pitchFamily="18" charset="0"/>
                            </a:rPr>
                          </m:ctrlPr>
                        </m:fPr>
                        <m:num>
                          <m:r>
                            <a:rPr lang="en-US" sz="3800" b="0" i="1" smtClean="0">
                              <a:solidFill>
                                <a:prstClr val="black"/>
                              </a:solidFill>
                              <a:latin typeface="Cambria Math" panose="02040503050406030204" pitchFamily="18" charset="0"/>
                            </a:rPr>
                            <m:t>𝑛</m:t>
                          </m:r>
                          <m:d>
                            <m:dPr>
                              <m:ctrlPr>
                                <a:rPr lang="en-US" sz="3800" b="0" i="1" smtClean="0">
                                  <a:solidFill>
                                    <a:prstClr val="black"/>
                                  </a:solidFill>
                                  <a:latin typeface="Cambria Math" panose="02040503050406030204" pitchFamily="18" charset="0"/>
                                </a:rPr>
                              </m:ctrlPr>
                            </m:dPr>
                            <m:e>
                              <m:r>
                                <a:rPr lang="en-US" sz="3800" b="0" i="1" smtClean="0">
                                  <a:solidFill>
                                    <a:prstClr val="black"/>
                                  </a:solidFill>
                                  <a:latin typeface="Cambria Math" panose="02040503050406030204" pitchFamily="18" charset="0"/>
                                </a:rPr>
                                <m:t>𝐵</m:t>
                              </m:r>
                            </m:e>
                          </m:d>
                        </m:num>
                        <m:den>
                          <m:r>
                            <a:rPr lang="en-US" sz="3800" b="0" i="1" smtClean="0">
                              <a:solidFill>
                                <a:prstClr val="black"/>
                              </a:solidFill>
                              <a:latin typeface="Cambria Math" panose="02040503050406030204" pitchFamily="18" charset="0"/>
                            </a:rPr>
                            <m:t>𝑛</m:t>
                          </m:r>
                          <m:d>
                            <m:dPr>
                              <m:ctrlPr>
                                <a:rPr lang="en-US" sz="3800" b="0" i="1" smtClean="0">
                                  <a:solidFill>
                                    <a:prstClr val="black"/>
                                  </a:solidFill>
                                  <a:latin typeface="Cambria Math" panose="02040503050406030204" pitchFamily="18" charset="0"/>
                                </a:rPr>
                              </m:ctrlPr>
                            </m:dPr>
                            <m:e>
                              <m:r>
                                <m:rPr>
                                  <m:sty m:val="p"/>
                                </m:rPr>
                                <a:rPr lang="en-US" sz="38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Ω</m:t>
                              </m:r>
                            </m:e>
                          </m:d>
                        </m:den>
                      </m:f>
                      <m:r>
                        <a:rPr lang="en-US" sz="3800" b="0" i="1" smtClean="0">
                          <a:solidFill>
                            <a:prstClr val="black"/>
                          </a:solidFill>
                          <a:latin typeface="Cambria Math" panose="02040503050406030204" pitchFamily="18" charset="0"/>
                        </a:rPr>
                        <m:t>=</m:t>
                      </m:r>
                      <m:f>
                        <m:fPr>
                          <m:ctrlPr>
                            <a:rPr lang="en-US" sz="3800" b="0" i="1" smtClean="0">
                              <a:solidFill>
                                <a:prstClr val="black"/>
                              </a:solidFill>
                              <a:latin typeface="Cambria Math" panose="02040503050406030204" pitchFamily="18" charset="0"/>
                            </a:rPr>
                          </m:ctrlPr>
                        </m:fPr>
                        <m:num>
                          <m:r>
                            <a:rPr lang="en-US" sz="3800" b="0" i="1" smtClean="0">
                              <a:solidFill>
                                <a:prstClr val="black"/>
                              </a:solidFill>
                              <a:latin typeface="Cambria Math" panose="02040503050406030204" pitchFamily="18" charset="0"/>
                            </a:rPr>
                            <m:t>164 128</m:t>
                          </m:r>
                        </m:num>
                        <m:den>
                          <m:r>
                            <a:rPr lang="en-US" sz="3800" b="0" i="1" smtClean="0">
                              <a:solidFill>
                                <a:prstClr val="black"/>
                              </a:solidFill>
                              <a:latin typeface="Cambria Math" panose="02040503050406030204" pitchFamily="18" charset="0"/>
                            </a:rPr>
                            <m:t>577 006</m:t>
                          </m:r>
                        </m:den>
                      </m:f>
                      <m:r>
                        <a:rPr lang="en-US" sz="3800" b="0" i="1" smtClean="0">
                          <a:solidFill>
                            <a:prstClr val="black"/>
                          </a:solidFill>
                          <a:latin typeface="Cambria Math" panose="02040503050406030204" pitchFamily="18" charset="0"/>
                        </a:rPr>
                        <m:t>.</m:t>
                      </m:r>
                    </m:oMath>
                  </m:oMathPara>
                </a14:m>
                <a:endParaRPr lang="en-US" sz="3800" b="0" i="0" smtClean="0">
                  <a:solidFill>
                    <a:prstClr val="black"/>
                  </a:solidFill>
                  <a:latin typeface="Calibri"/>
                </a:endParaRPr>
              </a:p>
              <a:p>
                <a:pPr lvl="0" algn="just">
                  <a:lnSpc>
                    <a:spcPct val="150000"/>
                  </a:lnSpc>
                </a:pPr>
                <a:r>
                  <a:rPr lang="vi-VN" sz="3800">
                    <a:solidFill>
                      <a:prstClr val="black"/>
                    </a:solidFill>
                  </a:rPr>
                  <a:t>Trong số những người không thắt dây an toàn, có 1 601 người tử vong khi xảy ra </a:t>
                </a:r>
                <a:r>
                  <a:rPr lang="vi-VN" sz="3800">
                    <a:solidFill>
                      <a:prstClr val="black"/>
                    </a:solidFill>
                  </a:rPr>
                  <a:t>tai </a:t>
                </a:r>
                <a:r>
                  <a:rPr lang="vi-VN" sz="3800" smtClean="0">
                    <a:solidFill>
                      <a:prstClr val="black"/>
                    </a:solidFill>
                  </a:rPr>
                  <a:t>nạn</a:t>
                </a:r>
                <a:r>
                  <a:rPr lang="en-US" sz="3800" smtClean="0">
                    <a:solidFill>
                      <a:prstClr val="black"/>
                    </a:solidFill>
                  </a:rPr>
                  <a:t> </a:t>
                </a:r>
                <a:r>
                  <a:rPr lang="de-DE" sz="3800" smtClean="0">
                    <a:solidFill>
                      <a:prstClr val="black"/>
                    </a:solidFill>
                    <a:latin typeface="Arial" panose="020B0604020202020204" pitchFamily="34" charset="0"/>
                    <a:cs typeface="Arial" panose="020B0604020202020204" pitchFamily="34" charset="0"/>
                  </a:rPr>
                  <a:t>giao </a:t>
                </a:r>
                <a:r>
                  <a:rPr lang="de-DE" sz="3800">
                    <a:solidFill>
                      <a:prstClr val="black"/>
                    </a:solidFill>
                    <a:latin typeface="Arial" panose="020B0604020202020204" pitchFamily="34" charset="0"/>
                    <a:cs typeface="Arial" panose="020B0604020202020204" pitchFamily="34" charset="0"/>
                  </a:rPr>
                  <a:t>thông </a:t>
                </a:r>
                <a:endParaRPr lang="de-DE" sz="3800" smtClean="0">
                  <a:solidFill>
                    <a:prstClr val="black"/>
                  </a:solidFill>
                  <a:latin typeface="Arial" panose="020B0604020202020204" pitchFamily="34" charset="0"/>
                  <a:cs typeface="Arial" panose="020B0604020202020204" pitchFamily="34" charset="0"/>
                </a:endParaRPr>
              </a:p>
              <a:p>
                <a:pPr lvl="0" algn="ctr">
                  <a:lnSpc>
                    <a:spcPct val="150000"/>
                  </a:lnSpc>
                </a:pPr>
                <a14:m>
                  <m:oMath xmlns:m="http://schemas.openxmlformats.org/officeDocument/2006/math">
                    <m:r>
                      <a:rPr lang="en-US" sz="3800" b="0" i="0" smtClean="0">
                        <a:solidFill>
                          <a:prstClr val="black"/>
                        </a:solidFill>
                        <a:latin typeface="Cambria Math" panose="02040503050406030204" pitchFamily="18" charset="0"/>
                        <a:cs typeface="Arial" panose="020B0604020202020204" pitchFamily="34" charset="0"/>
                      </a:rPr>
                      <m:t>⇒</m:t>
                    </m:r>
                    <m:r>
                      <a:rPr lang="de-DE" sz="3800" i="1" smtClean="0">
                        <a:solidFill>
                          <a:prstClr val="black"/>
                        </a:solidFill>
                        <a:latin typeface="Cambria Math" panose="02040503050406030204" pitchFamily="18" charset="0"/>
                        <a:cs typeface="Arial" panose="020B0604020202020204" pitchFamily="34" charset="0"/>
                      </a:rPr>
                      <m:t>𝑛</m:t>
                    </m:r>
                    <m:r>
                      <a:rPr lang="de-DE" sz="3800" i="1" smtClean="0">
                        <a:solidFill>
                          <a:prstClr val="black"/>
                        </a:solidFill>
                        <a:latin typeface="Cambria Math" panose="02040503050406030204" pitchFamily="18" charset="0"/>
                        <a:cs typeface="Arial" panose="020B0604020202020204" pitchFamily="34" charset="0"/>
                      </a:rPr>
                      <m:t>(</m:t>
                    </m:r>
                    <m:r>
                      <a:rPr lang="de-DE" sz="3800" i="1" smtClean="0">
                        <a:solidFill>
                          <a:prstClr val="black"/>
                        </a:solidFill>
                        <a:latin typeface="Cambria Math" panose="02040503050406030204" pitchFamily="18" charset="0"/>
                        <a:cs typeface="Arial" panose="020B0604020202020204" pitchFamily="34" charset="0"/>
                      </a:rPr>
                      <m:t>𝐴𝐵</m:t>
                    </m:r>
                    <m:r>
                      <a:rPr lang="de-DE" sz="3800" i="1" smtClean="0">
                        <a:solidFill>
                          <a:prstClr val="black"/>
                        </a:solidFill>
                        <a:latin typeface="Cambria Math" panose="02040503050406030204" pitchFamily="18" charset="0"/>
                        <a:cs typeface="Arial" panose="020B0604020202020204" pitchFamily="34" charset="0"/>
                      </a:rPr>
                      <m:t>)=1 601</m:t>
                    </m:r>
                  </m:oMath>
                </a14:m>
                <a:r>
                  <a:rPr lang="de-DE" sz="3800">
                    <a:solidFill>
                      <a:prstClr val="black"/>
                    </a:solidFill>
                    <a:latin typeface="Arial" panose="020B0604020202020204" pitchFamily="34" charset="0"/>
                    <a:cs typeface="Arial" panose="020B0604020202020204" pitchFamily="34" charset="0"/>
                  </a:rPr>
                  <a:t>. </a:t>
                </a:r>
                <a:endParaRPr lang="de-DE" sz="3800" smtClean="0">
                  <a:solidFill>
                    <a:prstClr val="black"/>
                  </a:solidFill>
                  <a:latin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m:rPr>
                          <m:nor/>
                        </m:rPr>
                        <a:rPr lang="de-DE" sz="3800">
                          <a:solidFill>
                            <a:prstClr val="black"/>
                          </a:solidFill>
                          <a:latin typeface="Arial" panose="020B0604020202020204" pitchFamily="34" charset="0"/>
                          <a:cs typeface="Arial" panose="020B0604020202020204" pitchFamily="34" charset="0"/>
                        </a:rPr>
                        <m:t>V</m:t>
                      </m:r>
                      <m:r>
                        <m:rPr>
                          <m:nor/>
                        </m:rPr>
                        <a:rPr lang="de-DE" sz="3800">
                          <a:solidFill>
                            <a:prstClr val="black"/>
                          </a:solidFill>
                          <a:latin typeface="Arial" panose="020B0604020202020204" pitchFamily="34" charset="0"/>
                          <a:cs typeface="Arial" panose="020B0604020202020204" pitchFamily="34" charset="0"/>
                        </a:rPr>
                        <m:t>ậ</m:t>
                      </m:r>
                      <m:r>
                        <m:rPr>
                          <m:nor/>
                        </m:rPr>
                        <a:rPr lang="de-DE" sz="3800">
                          <a:solidFill>
                            <a:prstClr val="black"/>
                          </a:solidFill>
                          <a:latin typeface="Arial" panose="020B0604020202020204" pitchFamily="34" charset="0"/>
                          <a:cs typeface="Arial" panose="020B0604020202020204" pitchFamily="34" charset="0"/>
                        </a:rPr>
                        <m:t>y</m:t>
                      </m:r>
                      <m:r>
                        <a:rPr lang="en-US" sz="3800" b="0" i="1" smtClean="0">
                          <a:solidFill>
                            <a:prstClr val="black"/>
                          </a:solidFill>
                          <a:latin typeface="Cambria Math" panose="02040503050406030204" pitchFamily="18" charset="0"/>
                          <a:cs typeface="Arial" panose="020B0604020202020204" pitchFamily="34" charset="0"/>
                        </a:rPr>
                        <m:t> </m:t>
                      </m:r>
                      <m:r>
                        <a:rPr lang="de-DE" sz="3800" i="1" smtClean="0">
                          <a:solidFill>
                            <a:prstClr val="black"/>
                          </a:solidFill>
                          <a:latin typeface="Cambria Math" panose="02040503050406030204" pitchFamily="18" charset="0"/>
                          <a:cs typeface="Arial" panose="020B0604020202020204" pitchFamily="34" charset="0"/>
                        </a:rPr>
                        <m:t>𝑃</m:t>
                      </m:r>
                      <m:d>
                        <m:dPr>
                          <m:ctrlPr>
                            <a:rPr lang="de-DE" sz="3800" i="1" smtClean="0">
                              <a:solidFill>
                                <a:prstClr val="black"/>
                              </a:solidFill>
                              <a:latin typeface="Cambria Math" panose="02040503050406030204" pitchFamily="18" charset="0"/>
                              <a:cs typeface="Arial" panose="020B0604020202020204" pitchFamily="34" charset="0"/>
                            </a:rPr>
                          </m:ctrlPr>
                        </m:dPr>
                        <m:e>
                          <m:r>
                            <a:rPr lang="de-DE" sz="3800" i="1" smtClean="0">
                              <a:solidFill>
                                <a:prstClr val="black"/>
                              </a:solidFill>
                              <a:latin typeface="Cambria Math" panose="02040503050406030204" pitchFamily="18" charset="0"/>
                              <a:cs typeface="Arial" panose="020B0604020202020204" pitchFamily="34" charset="0"/>
                            </a:rPr>
                            <m:t>𝐴𝐵</m:t>
                          </m:r>
                        </m:e>
                      </m:d>
                      <m:r>
                        <a:rPr lang="en-US" sz="3800" b="0" i="1" smtClean="0">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38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Ω</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1 601</m:t>
                          </m:r>
                        </m:num>
                        <m:den>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577 006</m:t>
                          </m:r>
                        </m:den>
                      </m:f>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800">
                          <a:solidFill>
                            <a:prstClr val="black"/>
                          </a:solidFill>
                          <a:latin typeface="Arial" panose="020B0604020202020204" pitchFamily="34" charset="0"/>
                          <a:cs typeface="Arial" panose="020B0604020202020204" pitchFamily="34" charset="0"/>
                        </a:rPr>
                        <m:t>Do</m:t>
                      </m:r>
                      <m:r>
                        <m:rPr>
                          <m:nor/>
                        </m:rPr>
                        <a:rPr lang="en-US" sz="3800">
                          <a:solidFill>
                            <a:prstClr val="black"/>
                          </a:solidFill>
                          <a:latin typeface="Arial" panose="020B0604020202020204" pitchFamily="34" charset="0"/>
                          <a:cs typeface="Arial" panose="020B0604020202020204" pitchFamily="34" charset="0"/>
                        </a:rPr>
                        <m:t> đó</m:t>
                      </m:r>
                      <m:r>
                        <a:rPr lang="en-US" sz="3800" b="0" i="1" smtClean="0">
                          <a:solidFill>
                            <a:prstClr val="black"/>
                          </a:solidFill>
                          <a:latin typeface="Cambria Math" panose="02040503050406030204" pitchFamily="18" charset="0"/>
                          <a:cs typeface="Arial" panose="020B0604020202020204" pitchFamily="34" charset="0"/>
                        </a:rPr>
                        <m:t> </m:t>
                      </m:r>
                      <m:r>
                        <a:rPr lang="en-US" sz="3800" i="1" smtClean="0">
                          <a:solidFill>
                            <a:prstClr val="black"/>
                          </a:solidFill>
                          <a:latin typeface="Cambria Math" panose="02040503050406030204" pitchFamily="18" charset="0"/>
                          <a:cs typeface="Arial" panose="020B0604020202020204" pitchFamily="34" charset="0"/>
                        </a:rPr>
                        <m:t>𝑃</m:t>
                      </m:r>
                      <m:r>
                        <a:rPr lang="en-US" sz="3800" i="1" smtClean="0">
                          <a:solidFill>
                            <a:prstClr val="black"/>
                          </a:solidFill>
                          <a:latin typeface="Cambria Math" panose="02040503050406030204" pitchFamily="18" charset="0"/>
                          <a:cs typeface="Arial" panose="020B0604020202020204" pitchFamily="34" charset="0"/>
                        </a:rPr>
                        <m:t>(</m:t>
                      </m:r>
                      <m:r>
                        <a:rPr lang="en-US" sz="3800" i="1" smtClean="0">
                          <a:solidFill>
                            <a:prstClr val="black"/>
                          </a:solidFill>
                          <a:latin typeface="Cambria Math" panose="02040503050406030204" pitchFamily="18" charset="0"/>
                          <a:cs typeface="Arial" panose="020B0604020202020204" pitchFamily="34" charset="0"/>
                        </a:rPr>
                        <m:t>𝐴</m:t>
                      </m:r>
                      <m:r>
                        <a:rPr lang="en-US" sz="3800" i="1" smtClean="0">
                          <a:solidFill>
                            <a:prstClr val="black"/>
                          </a:solidFill>
                          <a:latin typeface="Cambria Math" panose="02040503050406030204" pitchFamily="18" charset="0"/>
                          <a:cs typeface="Arial" panose="020B0604020202020204" pitchFamily="34" charset="0"/>
                        </a:rPr>
                        <m:t> | </m:t>
                      </m:r>
                      <m:r>
                        <a:rPr lang="en-US" sz="3800" i="1" smtClean="0">
                          <a:solidFill>
                            <a:prstClr val="black"/>
                          </a:solidFill>
                          <a:latin typeface="Cambria Math" panose="02040503050406030204" pitchFamily="18" charset="0"/>
                          <a:cs typeface="Arial" panose="020B0604020202020204" pitchFamily="34" charset="0"/>
                        </a:rPr>
                        <m:t>𝐵</m:t>
                      </m:r>
                      <m:r>
                        <a:rPr lang="en-US" sz="3800" i="1" smtClean="0">
                          <a:solidFill>
                            <a:prstClr val="black"/>
                          </a:solidFill>
                          <a:latin typeface="Cambria Math" panose="02040503050406030204" pitchFamily="18" charset="0"/>
                          <a:cs typeface="Arial" panose="020B0604020202020204" pitchFamily="34" charset="0"/>
                        </a:rPr>
                        <m:t>) =</m:t>
                      </m:r>
                      <m:f>
                        <m:fPr>
                          <m:ctrlPr>
                            <a:rPr lang="vi-VN" sz="3800" i="1">
                              <a:solidFill>
                                <a:prstClr val="black"/>
                              </a:solidFill>
                              <a:latin typeface="Cambria Math" panose="02040503050406030204" pitchFamily="18" charset="0"/>
                            </a:rPr>
                          </m:ctrlPr>
                        </m:fPr>
                        <m:num>
                          <m:r>
                            <a:rPr lang="en-US" sz="3800" b="0" i="1" smtClean="0">
                              <a:solidFill>
                                <a:prstClr val="black"/>
                              </a:solidFill>
                              <a:latin typeface="Cambria Math" panose="02040503050406030204" pitchFamily="18" charset="0"/>
                            </a:rPr>
                            <m:t>𝑃</m:t>
                          </m:r>
                          <m:d>
                            <m:dPr>
                              <m:ctrlPr>
                                <a:rPr lang="en-US" sz="3800" i="1">
                                  <a:solidFill>
                                    <a:prstClr val="black"/>
                                  </a:solidFill>
                                  <a:latin typeface="Cambria Math" panose="02040503050406030204" pitchFamily="18" charset="0"/>
                                </a:rPr>
                              </m:ctrlPr>
                            </m:dPr>
                            <m:e>
                              <m:r>
                                <a:rPr lang="en-US" sz="3800" b="0" i="1" smtClean="0">
                                  <a:solidFill>
                                    <a:prstClr val="black"/>
                                  </a:solidFill>
                                  <a:latin typeface="Cambria Math" panose="02040503050406030204" pitchFamily="18" charset="0"/>
                                </a:rPr>
                                <m:t>𝐴</m:t>
                              </m:r>
                              <m:r>
                                <a:rPr lang="en-US" sz="3800" i="1">
                                  <a:solidFill>
                                    <a:prstClr val="black"/>
                                  </a:solidFill>
                                  <a:latin typeface="Cambria Math" panose="02040503050406030204" pitchFamily="18" charset="0"/>
                                </a:rPr>
                                <m:t>𝐵</m:t>
                              </m:r>
                            </m:e>
                          </m:d>
                        </m:num>
                        <m:den>
                          <m:r>
                            <a:rPr lang="en-US" sz="3800" b="0" i="1" smtClean="0">
                              <a:solidFill>
                                <a:prstClr val="black"/>
                              </a:solidFill>
                              <a:latin typeface="Cambria Math" panose="02040503050406030204" pitchFamily="18" charset="0"/>
                            </a:rPr>
                            <m:t>𝑃</m:t>
                          </m:r>
                          <m:d>
                            <m:dPr>
                              <m:ctrlPr>
                                <a:rPr lang="en-US" sz="3800" i="1">
                                  <a:solidFill>
                                    <a:prstClr val="black"/>
                                  </a:solidFill>
                                  <a:latin typeface="Cambria Math" panose="02040503050406030204" pitchFamily="18" charset="0"/>
                                </a:rPr>
                              </m:ctrlPr>
                            </m:dPr>
                            <m:e>
                              <m:r>
                                <a:rPr lang="en-US" sz="3800" b="0" i="1" smtClean="0">
                                  <a:solidFill>
                                    <a:prstClr val="black"/>
                                  </a:solidFill>
                                  <a:latin typeface="Cambria Math" panose="02040503050406030204" pitchFamily="18" charset="0"/>
                                </a:rPr>
                                <m:t>𝐵</m:t>
                              </m:r>
                            </m:e>
                          </m:d>
                        </m:den>
                      </m:f>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i="1">
                              <a:solidFill>
                                <a:prstClr val="black"/>
                              </a:solidFill>
                              <a:latin typeface="Cambria Math" panose="02040503050406030204" pitchFamily="18" charset="0"/>
                            </a:rPr>
                            <m:t>1</m:t>
                          </m:r>
                          <m:r>
                            <a:rPr lang="en-US" sz="3800" b="0" i="1" smtClean="0">
                              <a:solidFill>
                                <a:prstClr val="black"/>
                              </a:solidFill>
                              <a:latin typeface="Cambria Math" panose="02040503050406030204" pitchFamily="18" charset="0"/>
                            </a:rPr>
                            <m:t> </m:t>
                          </m:r>
                          <m:r>
                            <a:rPr lang="en-US" sz="3800" i="1">
                              <a:solidFill>
                                <a:prstClr val="black"/>
                              </a:solidFill>
                              <a:latin typeface="Cambria Math" panose="02040503050406030204" pitchFamily="18" charset="0"/>
                            </a:rPr>
                            <m:t>6</m:t>
                          </m:r>
                          <m:r>
                            <a:rPr lang="en-US" sz="3800" b="0" i="1" smtClean="0">
                              <a:solidFill>
                                <a:prstClr val="black"/>
                              </a:solidFill>
                              <a:latin typeface="Cambria Math" panose="02040503050406030204" pitchFamily="18" charset="0"/>
                            </a:rPr>
                            <m:t>0</m:t>
                          </m:r>
                          <m:r>
                            <a:rPr lang="en-US" sz="3800" i="1">
                              <a:solidFill>
                                <a:prstClr val="black"/>
                              </a:solidFill>
                              <a:latin typeface="Cambria Math" panose="02040503050406030204" pitchFamily="18" charset="0"/>
                            </a:rPr>
                            <m:t>1</m:t>
                          </m:r>
                        </m:num>
                        <m:den>
                          <m:r>
                            <a:rPr lang="en-US" sz="3800" b="0" i="1" smtClean="0">
                              <a:solidFill>
                                <a:prstClr val="black"/>
                              </a:solidFill>
                              <a:latin typeface="Cambria Math" panose="02040503050406030204" pitchFamily="18" charset="0"/>
                            </a:rPr>
                            <m:t>164 128</m:t>
                          </m:r>
                        </m:den>
                      </m:f>
                      <m:r>
                        <a:rPr lang="en-US" sz="3800" i="1" smtClean="0">
                          <a:solidFill>
                            <a:prstClr val="black"/>
                          </a:solidFill>
                          <a:latin typeface="Cambria Math" panose="02040503050406030204" pitchFamily="18" charset="0"/>
                          <a:ea typeface="Cambria Math" panose="02040503050406030204" pitchFamily="18" charset="0"/>
                        </a:rPr>
                        <m:t>≈</m:t>
                      </m:r>
                      <m:r>
                        <a:rPr lang="en-US" sz="3800" b="0" i="1" smtClean="0">
                          <a:solidFill>
                            <a:prstClr val="black"/>
                          </a:solidFill>
                          <a:latin typeface="Cambria Math" panose="02040503050406030204" pitchFamily="18" charset="0"/>
                          <a:ea typeface="Cambria Math" panose="02040503050406030204" pitchFamily="18" charset="0"/>
                        </a:rPr>
                        <m:t>9,755. </m:t>
                      </m:r>
                      <m:sSup>
                        <m:sSupPr>
                          <m:ctrlPr>
                            <a:rPr lang="en-US" sz="3800" b="0" i="1" smtClean="0">
                              <a:solidFill>
                                <a:prstClr val="black"/>
                              </a:solidFill>
                              <a:latin typeface="Cambria Math" panose="02040503050406030204" pitchFamily="18" charset="0"/>
                              <a:ea typeface="Cambria Math" panose="02040503050406030204" pitchFamily="18" charset="0"/>
                            </a:rPr>
                          </m:ctrlPr>
                        </m:sSupPr>
                        <m:e>
                          <m:r>
                            <a:rPr lang="en-US" sz="3800" i="1">
                              <a:solidFill>
                                <a:prstClr val="black"/>
                              </a:solidFill>
                              <a:latin typeface="Cambria Math" panose="02040503050406030204" pitchFamily="18" charset="0"/>
                              <a:ea typeface="Cambria Math" panose="02040503050406030204" pitchFamily="18" charset="0"/>
                            </a:rPr>
                            <m:t>10</m:t>
                          </m:r>
                        </m:e>
                        <m:sup>
                          <m:r>
                            <a:rPr lang="en-US" sz="3800" b="0" i="1" smtClean="0">
                              <a:solidFill>
                                <a:prstClr val="black"/>
                              </a:solidFill>
                              <a:latin typeface="Cambria Math" panose="02040503050406030204" pitchFamily="18" charset="0"/>
                              <a:ea typeface="Cambria Math" panose="02040503050406030204" pitchFamily="18" charset="0"/>
                            </a:rPr>
                            <m:t>−3</m:t>
                          </m:r>
                        </m:sup>
                      </m:sSup>
                      <m:r>
                        <a:rPr lang="en-US" sz="3800" b="0" i="1" smtClean="0">
                          <a:solidFill>
                            <a:prstClr val="black"/>
                          </a:solidFill>
                          <a:latin typeface="Cambria Math" panose="02040503050406030204" pitchFamily="18" charset="0"/>
                          <a:ea typeface="Cambria Math" panose="02040503050406030204" pitchFamily="18" charset="0"/>
                        </a:rPr>
                        <m:t>=0,009755.</m:t>
                      </m:r>
                    </m:oMath>
                  </m:oMathPara>
                </a14:m>
                <a:endParaRPr lang="en-US" sz="3800">
                  <a:solidFill>
                    <a:prstClr val="black"/>
                  </a:solidFill>
                </a:endParaRPr>
              </a:p>
            </p:txBody>
          </p:sp>
        </mc:Choice>
        <mc:Fallback>
          <p:sp>
            <p:nvSpPr>
              <p:cNvPr id="8" name="Rectangle 7"/>
              <p:cNvSpPr>
                <a:spLocks noRot="1" noChangeAspect="1" noMove="1" noResize="1" noEditPoints="1" noAdjustHandles="1" noChangeArrowheads="1" noChangeShapeType="1" noTextEdit="1"/>
              </p:cNvSpPr>
              <p:nvPr/>
            </p:nvSpPr>
            <p:spPr>
              <a:xfrm>
                <a:off x="330524" y="1714500"/>
                <a:ext cx="17754600" cy="8203015"/>
              </a:xfrm>
              <a:prstGeom prst="rect">
                <a:avLst/>
              </a:prstGeom>
              <a:blipFill>
                <a:blip r:embed="rId2"/>
                <a:stretch>
                  <a:fillRect l="-1133" r="-1099"/>
                </a:stretch>
              </a:blipFill>
            </p:spPr>
            <p:txBody>
              <a:bodyPr/>
              <a:lstStyle/>
              <a:p>
                <a:r>
                  <a:rPr lang="en-US">
                    <a:noFill/>
                  </a:rPr>
                  <a:t> </a:t>
                </a:r>
              </a:p>
            </p:txBody>
          </p:sp>
        </mc:Fallback>
      </mc:AlternateContent>
      <p:grpSp>
        <p:nvGrpSpPr>
          <p:cNvPr id="9" name="Group 8"/>
          <p:cNvGrpSpPr/>
          <p:nvPr/>
        </p:nvGrpSpPr>
        <p:grpSpPr>
          <a:xfrm>
            <a:off x="7785654" y="266700"/>
            <a:ext cx="2767263" cy="1363692"/>
            <a:chOff x="859666" y="676025"/>
            <a:chExt cx="3432866" cy="1051118"/>
          </a:xfrm>
        </p:grpSpPr>
        <p:pic>
          <p:nvPicPr>
            <p:cNvPr id="10" name="Picture 9"/>
            <p:cNvPicPr>
              <a:picLocks noChangeAspect="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1" name="TextBox 10"/>
            <p:cNvSpPr txBox="1"/>
            <p:nvPr/>
          </p:nvSpPr>
          <p:spPr>
            <a:xfrm>
              <a:off x="859666" y="83113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12" name="Picture 11"/>
          <p:cNvPicPr>
            <a:picLocks noChangeAspect="1"/>
          </p:cNvPicPr>
          <p:nvPr/>
        </p:nvPicPr>
        <p:blipFill>
          <a:blip r:embed="rId5"/>
          <a:stretch>
            <a:fillRect/>
          </a:stretch>
        </p:blipFill>
        <p:spPr>
          <a:xfrm>
            <a:off x="15597538" y="114300"/>
            <a:ext cx="2588635" cy="762000"/>
          </a:xfrm>
          <a:prstGeom prst="rect">
            <a:avLst/>
          </a:prstGeom>
        </p:spPr>
      </p:pic>
    </p:spTree>
    <p:extLst>
      <p:ext uri="{BB962C8B-B14F-4D97-AF65-F5344CB8AC3E}">
        <p14:creationId xmlns:p14="http://schemas.microsoft.com/office/powerpoint/2010/main" val="180934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up)">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up)">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5" name="Group 4"/>
          <p:cNvGrpSpPr/>
          <p:nvPr/>
        </p:nvGrpSpPr>
        <p:grpSpPr>
          <a:xfrm>
            <a:off x="7785654" y="122208"/>
            <a:ext cx="2767263" cy="1363692"/>
            <a:chOff x="859666" y="676025"/>
            <a:chExt cx="3432866" cy="1051118"/>
          </a:xfrm>
        </p:grpSpPr>
        <p:pic>
          <p:nvPicPr>
            <p:cNvPr id="6" name="Picture 5"/>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7" name="TextBox 6"/>
            <p:cNvSpPr txBox="1"/>
            <p:nvPr/>
          </p:nvSpPr>
          <p:spPr>
            <a:xfrm>
              <a:off x="859666" y="83113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8" name="Rectangle 7"/>
              <p:cNvSpPr/>
              <p:nvPr/>
            </p:nvSpPr>
            <p:spPr>
              <a:xfrm>
                <a:off x="152400" y="1257300"/>
                <a:ext cx="18033773" cy="9015097"/>
              </a:xfrm>
              <a:prstGeom prst="rect">
                <a:avLst/>
              </a:prstGeom>
            </p:spPr>
            <p:txBody>
              <a:bodyPr wrap="square">
                <a:spAutoFit/>
              </a:bodyPr>
              <a:lstStyle/>
              <a:p>
                <a:pPr lvl="0" algn="just">
                  <a:lnSpc>
                    <a:spcPct val="150000"/>
                  </a:lnSpc>
                </a:pPr>
                <a:r>
                  <a:rPr lang="vi-VN" sz="3800" smtClean="0">
                    <a:solidFill>
                      <a:prstClr val="black"/>
                    </a:solidFill>
                  </a:rPr>
                  <a:t>b) Ta cần tính </a:t>
                </a:r>
                <a14:m>
                  <m:oMath xmlns:m="http://schemas.openxmlformats.org/officeDocument/2006/math">
                    <m:r>
                      <a:rPr lang="vi-VN" sz="3800" i="1" smtClean="0">
                        <a:solidFill>
                          <a:prstClr val="black"/>
                        </a:solidFill>
                        <a:latin typeface="Cambria Math" panose="02040503050406030204" pitchFamily="18" charset="0"/>
                      </a:rPr>
                      <m:t>𝑃</m:t>
                    </m:r>
                    <m:d>
                      <m:dPr>
                        <m:endChr m:val="|"/>
                        <m:ctrlPr>
                          <a:rPr lang="vi-VN" sz="3800" i="1" smtClean="0">
                            <a:solidFill>
                              <a:prstClr val="black"/>
                            </a:solidFill>
                            <a:latin typeface="Cambria Math" panose="02040503050406030204" pitchFamily="18" charset="0"/>
                          </a:rPr>
                        </m:ctrlPr>
                      </m:dPr>
                      <m:e>
                        <m:r>
                          <a:rPr lang="vi-VN" sz="3800" i="1" smtClean="0">
                            <a:solidFill>
                              <a:prstClr val="black"/>
                            </a:solidFill>
                            <a:latin typeface="Cambria Math" panose="02040503050406030204" pitchFamily="18" charset="0"/>
                          </a:rPr>
                          <m:t>𝐴</m:t>
                        </m:r>
                        <m:r>
                          <a:rPr lang="vi-VN" sz="3800" i="1" smtClean="0">
                            <a:solidFill>
                              <a:prstClr val="black"/>
                            </a:solidFill>
                            <a:latin typeface="Cambria Math" panose="02040503050406030204" pitchFamily="18" charset="0"/>
                          </a:rPr>
                          <m:t> </m:t>
                        </m:r>
                      </m:e>
                    </m:d>
                    <m:r>
                      <a:rPr lang="en-US" sz="3800" b="0" i="1" smtClean="0">
                        <a:solidFill>
                          <a:prstClr val="black"/>
                        </a:solidFill>
                        <a:latin typeface="Cambria Math" panose="02040503050406030204" pitchFamily="18" charset="0"/>
                      </a:rPr>
                      <m:t> </m:t>
                    </m:r>
                    <m:acc>
                      <m:accPr>
                        <m:chr m:val="̅"/>
                        <m:ctrlPr>
                          <a:rPr lang="en-US" sz="3800" b="0" i="1" smtClean="0">
                            <a:solidFill>
                              <a:prstClr val="black"/>
                            </a:solidFill>
                            <a:latin typeface="Cambria Math" panose="02040503050406030204" pitchFamily="18" charset="0"/>
                          </a:rPr>
                        </m:ctrlPr>
                      </m:accPr>
                      <m:e>
                        <m:r>
                          <a:rPr lang="vi-VN" sz="3800" i="1" smtClean="0">
                            <a:solidFill>
                              <a:prstClr val="black"/>
                            </a:solidFill>
                            <a:latin typeface="Cambria Math" panose="02040503050406030204" pitchFamily="18" charset="0"/>
                          </a:rPr>
                          <m:t>𝐵</m:t>
                        </m:r>
                      </m:e>
                    </m:acc>
                    <m:r>
                      <a:rPr lang="vi-VN" sz="3800" i="1" smtClean="0">
                        <a:solidFill>
                          <a:prstClr val="black"/>
                        </a:solidFill>
                        <a:latin typeface="Cambria Math" panose="02040503050406030204" pitchFamily="18" charset="0"/>
                      </a:rPr>
                      <m:t>).</m:t>
                    </m:r>
                  </m:oMath>
                </a14:m>
                <a:endParaRPr lang="en-US" sz="3800" smtClean="0">
                  <a:solidFill>
                    <a:prstClr val="black"/>
                  </a:solidFill>
                </a:endParaRPr>
              </a:p>
              <a:p>
                <a:pPr lvl="0" algn="just">
                  <a:lnSpc>
                    <a:spcPct val="150000"/>
                  </a:lnSpc>
                </a:pPr>
                <a14:m>
                  <m:oMath xmlns:m="http://schemas.openxmlformats.org/officeDocument/2006/math">
                    <m:acc>
                      <m:accPr>
                        <m:chr m:val="̅"/>
                        <m:ctrlPr>
                          <a:rPr lang="en-US" sz="3800" i="1">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𝐵</m:t>
                        </m:r>
                      </m:e>
                    </m:acc>
                  </m:oMath>
                </a14:m>
                <a:r>
                  <a:rPr lang="vi-VN" sz="3800" smtClean="0">
                    <a:solidFill>
                      <a:prstClr val="black"/>
                    </a:solidFill>
                  </a:rPr>
                  <a:t> </a:t>
                </a:r>
                <a:r>
                  <a:rPr lang="vi-VN" sz="3800">
                    <a:solidFill>
                      <a:prstClr val="black"/>
                    </a:solidFill>
                  </a:rPr>
                  <a:t>là biến cố: “Người lái xe đó có thắt dây an toàn khi xảy ra tai nạn </a:t>
                </a:r>
                <a:r>
                  <a:rPr lang="vi-VN" sz="3800">
                    <a:solidFill>
                      <a:prstClr val="black"/>
                    </a:solidFill>
                  </a:rPr>
                  <a:t>giao </a:t>
                </a:r>
                <a:r>
                  <a:rPr lang="vi-VN" sz="3800" smtClean="0">
                    <a:solidFill>
                      <a:prstClr val="black"/>
                    </a:solidFill>
                  </a:rPr>
                  <a:t>thông</a:t>
                </a:r>
                <a:r>
                  <a:rPr lang="en-US" sz="3800" smtClean="0">
                    <a:solidFill>
                      <a:prstClr val="black"/>
                    </a:solidFill>
                    <a:latin typeface="Arial" panose="020B0604020202020204" pitchFamily="34" charset="0"/>
                    <a:cs typeface="Arial" panose="020B0604020202020204" pitchFamily="34" charset="0"/>
                  </a:rPr>
                  <a:t>”</a:t>
                </a:r>
                <a:r>
                  <a:rPr lang="vi-VN" sz="3800" smtClean="0">
                    <a:solidFill>
                      <a:prstClr val="black"/>
                    </a:solidFill>
                  </a:rPr>
                  <a:t>.</a:t>
                </a:r>
                <a:endParaRPr lang="en-US" sz="3800" smtClean="0">
                  <a:solidFill>
                    <a:prstClr val="black"/>
                  </a:solidFill>
                </a:endParaRPr>
              </a:p>
              <a:p>
                <a:pPr lvl="0" algn="just">
                  <a:lnSpc>
                    <a:spcPct val="150000"/>
                  </a:lnSpc>
                </a:pPr>
                <a14:m>
                  <m:oMath xmlns:m="http://schemas.openxmlformats.org/officeDocument/2006/math">
                    <m:r>
                      <a:rPr lang="vi-VN" sz="3800" i="1" smtClean="0">
                        <a:solidFill>
                          <a:prstClr val="black"/>
                        </a:solidFill>
                        <a:latin typeface="Cambria Math" panose="02040503050406030204" pitchFamily="18" charset="0"/>
                      </a:rPr>
                      <m:t>𝐴</m:t>
                    </m:r>
                    <m:acc>
                      <m:accPr>
                        <m:chr m:val="̅"/>
                        <m:ctrlPr>
                          <a:rPr lang="en-US" sz="3800" i="1">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𝐵</m:t>
                        </m:r>
                      </m:e>
                    </m:acc>
                  </m:oMath>
                </a14:m>
                <a:r>
                  <a:rPr lang="en-US" sz="3800" smtClean="0">
                    <a:solidFill>
                      <a:prstClr val="black"/>
                    </a:solidFill>
                  </a:rPr>
                  <a:t> </a:t>
                </a:r>
                <a:r>
                  <a:rPr lang="vi-VN" sz="3800" smtClean="0">
                    <a:solidFill>
                      <a:prstClr val="black"/>
                    </a:solidFill>
                  </a:rPr>
                  <a:t>là </a:t>
                </a:r>
                <a:r>
                  <a:rPr lang="vi-VN" sz="3800">
                    <a:solidFill>
                      <a:prstClr val="black"/>
                    </a:solidFill>
                  </a:rPr>
                  <a:t>biến cố: “Người lái xe đó tử vong và có thắt dây an toàn khi xảy ra tai nạn </a:t>
                </a:r>
                <a:r>
                  <a:rPr lang="vi-VN" sz="3800">
                    <a:solidFill>
                      <a:prstClr val="black"/>
                    </a:solidFill>
                  </a:rPr>
                  <a:t>giao </a:t>
                </a:r>
                <a:r>
                  <a:rPr lang="vi-VN" sz="3800" smtClean="0">
                    <a:solidFill>
                      <a:prstClr val="black"/>
                    </a:solidFill>
                  </a:rPr>
                  <a:t>thông</a:t>
                </a:r>
                <a:r>
                  <a:rPr lang="en-US" sz="3800" smtClean="0">
                    <a:solidFill>
                      <a:prstClr val="black"/>
                    </a:solidFill>
                    <a:latin typeface="Arial" panose="020B0604020202020204" pitchFamily="34" charset="0"/>
                    <a:cs typeface="Arial" panose="020B0604020202020204" pitchFamily="34" charset="0"/>
                  </a:rPr>
                  <a:t>”</a:t>
                </a:r>
                <a:r>
                  <a:rPr lang="vi-VN" sz="3800" smtClean="0">
                    <a:solidFill>
                      <a:prstClr val="black"/>
                    </a:solidFill>
                  </a:rPr>
                  <a:t>.</a:t>
                </a:r>
                <a:endParaRPr lang="en-US" sz="3800" smtClean="0">
                  <a:solidFill>
                    <a:prstClr val="black"/>
                  </a:solidFill>
                </a:endParaRPr>
              </a:p>
              <a:p>
                <a:pPr lvl="0" algn="just">
                  <a:lnSpc>
                    <a:spcPct val="150000"/>
                  </a:lnSpc>
                </a:pPr>
                <a:r>
                  <a:rPr lang="vi-VN" sz="3800" smtClean="0">
                    <a:solidFill>
                      <a:prstClr val="black"/>
                    </a:solidFill>
                  </a:rPr>
                  <a:t>Ta </a:t>
                </a:r>
                <a:r>
                  <a:rPr lang="vi-VN" sz="3800">
                    <a:solidFill>
                      <a:prstClr val="black"/>
                    </a:solidFill>
                  </a:rPr>
                  <a:t>có </a:t>
                </a:r>
                <a14:m>
                  <m:oMath xmlns:m="http://schemas.openxmlformats.org/officeDocument/2006/math">
                    <m:r>
                      <a:rPr lang="vi-VN" sz="3800" i="1" smtClean="0">
                        <a:solidFill>
                          <a:prstClr val="black"/>
                        </a:solidFill>
                        <a:latin typeface="Cambria Math" panose="02040503050406030204" pitchFamily="18" charset="0"/>
                      </a:rPr>
                      <m:t>412 368+510=412 878</m:t>
                    </m:r>
                  </m:oMath>
                </a14:m>
                <a:r>
                  <a:rPr lang="en-US" sz="3800" smtClean="0">
                    <a:solidFill>
                      <a:prstClr val="black"/>
                    </a:solidFill>
                  </a:rPr>
                  <a:t> </a:t>
                </a:r>
                <a:r>
                  <a:rPr lang="vi-VN" sz="3800">
                    <a:solidFill>
                      <a:prstClr val="black"/>
                    </a:solidFill>
                  </a:rPr>
                  <a:t>người lái xe có thắt dây an </a:t>
                </a:r>
                <a:r>
                  <a:rPr lang="vi-VN" sz="3800">
                    <a:solidFill>
                      <a:prstClr val="black"/>
                    </a:solidFill>
                  </a:rPr>
                  <a:t>toàn </a:t>
                </a:r>
                <a14:m>
                  <m:oMath xmlns:m="http://schemas.openxmlformats.org/officeDocument/2006/math">
                    <m:r>
                      <a:rPr lang="en-US" sz="3800" b="0" i="1" smtClean="0">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𝑛</m:t>
                    </m:r>
                    <m:r>
                      <a:rPr lang="vi-VN" sz="3800" i="1">
                        <a:solidFill>
                          <a:prstClr val="black"/>
                        </a:solidFill>
                        <a:latin typeface="Cambria Math" panose="02040503050406030204" pitchFamily="18" charset="0"/>
                      </a:rPr>
                      <m:t>(</m:t>
                    </m:r>
                    <m:acc>
                      <m:accPr>
                        <m:chr m:val="̅"/>
                        <m:ctrlPr>
                          <a:rPr lang="en-US" sz="3800" i="1">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𝐵</m:t>
                        </m:r>
                      </m:e>
                    </m:acc>
                    <m:r>
                      <a:rPr lang="vi-VN" sz="3800" i="1">
                        <a:solidFill>
                          <a:prstClr val="black"/>
                        </a:solidFill>
                        <a:latin typeface="Cambria Math" panose="02040503050406030204" pitchFamily="18" charset="0"/>
                      </a:rPr>
                      <m:t>)=412 </m:t>
                    </m:r>
                    <m:r>
                      <a:rPr lang="vi-VN" sz="3800" i="1">
                        <a:solidFill>
                          <a:prstClr val="black"/>
                        </a:solidFill>
                        <a:latin typeface="Cambria Math" panose="02040503050406030204" pitchFamily="18" charset="0"/>
                      </a:rPr>
                      <m:t>878</m:t>
                    </m:r>
                    <m:r>
                      <a:rPr lang="vi-VN" sz="3800" i="1" smtClean="0">
                        <a:solidFill>
                          <a:prstClr val="black"/>
                        </a:solidFill>
                        <a:latin typeface="Cambria Math" panose="02040503050406030204" pitchFamily="18" charset="0"/>
                      </a:rPr>
                      <m:t>.</m:t>
                    </m:r>
                  </m:oMath>
                </a14:m>
                <a:endParaRPr lang="en-US" sz="3800" smtClean="0">
                  <a:solidFill>
                    <a:prstClr val="black"/>
                  </a:solidFill>
                </a:endParaRPr>
              </a:p>
              <a:p>
                <a:pPr lvl="0" algn="just">
                  <a:lnSpc>
                    <a:spcPct val="150000"/>
                  </a:lnSpc>
                </a:pPr>
                <a:r>
                  <a:rPr lang="vi-VN" sz="3800" smtClean="0">
                    <a:solidFill>
                      <a:prstClr val="black"/>
                    </a:solidFill>
                  </a:rPr>
                  <a:t>Trong </a:t>
                </a:r>
                <a:r>
                  <a:rPr lang="vi-VN" sz="3800">
                    <a:solidFill>
                      <a:prstClr val="black"/>
                    </a:solidFill>
                  </a:rPr>
                  <a:t>số những người có thắt dây an toàn, có 510 người tử vong khi xảy ra </a:t>
                </a:r>
                <a:r>
                  <a:rPr lang="vi-VN" sz="3800">
                    <a:solidFill>
                      <a:prstClr val="black"/>
                    </a:solidFill>
                  </a:rPr>
                  <a:t>tai </a:t>
                </a:r>
                <a:r>
                  <a:rPr lang="vi-VN" sz="3800" smtClean="0">
                    <a:solidFill>
                      <a:prstClr val="black"/>
                    </a:solidFill>
                  </a:rPr>
                  <a:t>nạn</a:t>
                </a:r>
                <a:r>
                  <a:rPr lang="en-US" sz="3800" smtClean="0">
                    <a:solidFill>
                      <a:prstClr val="black"/>
                    </a:solidFill>
                  </a:rPr>
                  <a:t> </a:t>
                </a:r>
                <a:r>
                  <a:rPr lang="vi-VN" sz="3800" smtClean="0">
                    <a:solidFill>
                      <a:prstClr val="black"/>
                    </a:solidFill>
                  </a:rPr>
                  <a:t>giao </a:t>
                </a:r>
                <a:r>
                  <a:rPr lang="vi-VN" sz="3800">
                    <a:solidFill>
                      <a:prstClr val="black"/>
                    </a:solidFill>
                  </a:rPr>
                  <a:t>thông </a:t>
                </a:r>
                <a14:m>
                  <m:oMath xmlns:m="http://schemas.openxmlformats.org/officeDocument/2006/math">
                    <m:r>
                      <a:rPr lang="en-US" sz="3800" b="0" i="0"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𝑛</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𝐴</m:t>
                    </m:r>
                    <m:acc>
                      <m:accPr>
                        <m:chr m:val="̅"/>
                        <m:ctrlPr>
                          <a:rPr lang="en-US" sz="3800" i="1">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𝐵</m:t>
                        </m:r>
                      </m:e>
                    </m:acc>
                    <m:r>
                      <a:rPr lang="vi-VN" sz="3800" i="1" smtClean="0">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510</m:t>
                    </m:r>
                    <m:r>
                      <a:rPr lang="vi-VN" sz="3800" i="1" smtClean="0">
                        <a:solidFill>
                          <a:prstClr val="black"/>
                        </a:solidFill>
                        <a:latin typeface="Cambria Math" panose="02040503050406030204" pitchFamily="18" charset="0"/>
                      </a:rPr>
                      <m:t>.</m:t>
                    </m:r>
                  </m:oMath>
                </a14:m>
                <a:endParaRPr lang="en-US" sz="3800" smtClean="0">
                  <a:solidFill>
                    <a:prstClr val="black"/>
                  </a:solidFill>
                </a:endParaRPr>
              </a:p>
              <a:p>
                <a:pPr lvl="0" algn="just">
                  <a:lnSpc>
                    <a:spcPct val="150000"/>
                  </a:lnSpc>
                </a:pPr>
                <a14:m>
                  <m:oMathPara xmlns:m="http://schemas.openxmlformats.org/officeDocument/2006/math">
                    <m:oMathParaPr>
                      <m:jc m:val="left"/>
                    </m:oMathParaPr>
                    <m:oMath xmlns:m="http://schemas.openxmlformats.org/officeDocument/2006/math">
                      <m:r>
                        <m:rPr>
                          <m:nor/>
                        </m:rPr>
                        <a:rPr lang="vi-VN" sz="3800">
                          <a:solidFill>
                            <a:prstClr val="black"/>
                          </a:solidFill>
                        </a:rPr>
                        <m:t>T</m:t>
                      </m:r>
                      <m:r>
                        <m:rPr>
                          <m:nor/>
                        </m:rPr>
                        <a:rPr lang="vi-VN" sz="3800">
                          <a:solidFill>
                            <a:prstClr val="black"/>
                          </a:solidFill>
                        </a:rPr>
                        <m:t>ươ</m:t>
                      </m:r>
                      <m:r>
                        <m:rPr>
                          <m:nor/>
                        </m:rPr>
                        <a:rPr lang="vi-VN" sz="3800">
                          <a:solidFill>
                            <a:prstClr val="black"/>
                          </a:solidFill>
                        </a:rPr>
                        <m:t>ng</m:t>
                      </m:r>
                      <m:r>
                        <m:rPr>
                          <m:nor/>
                        </m:rPr>
                        <a:rPr lang="vi-VN" sz="3800">
                          <a:solidFill>
                            <a:prstClr val="black"/>
                          </a:solidFill>
                        </a:rPr>
                        <m:t> </m:t>
                      </m:r>
                      <m:r>
                        <m:rPr>
                          <m:nor/>
                        </m:rPr>
                        <a:rPr lang="vi-VN" sz="3800">
                          <a:solidFill>
                            <a:prstClr val="black"/>
                          </a:solidFill>
                        </a:rPr>
                        <m:t>t</m:t>
                      </m:r>
                      <m:r>
                        <m:rPr>
                          <m:nor/>
                        </m:rPr>
                        <a:rPr lang="vi-VN" sz="3800">
                          <a:solidFill>
                            <a:prstClr val="black"/>
                          </a:solidFill>
                        </a:rPr>
                        <m:t>ự </m:t>
                      </m:r>
                      <m:r>
                        <m:rPr>
                          <m:nor/>
                        </m:rPr>
                        <a:rPr lang="vi-VN" sz="3800">
                          <a:solidFill>
                            <a:prstClr val="black"/>
                          </a:solidFill>
                        </a:rPr>
                        <m:t>nh</m:t>
                      </m:r>
                      <m:r>
                        <m:rPr>
                          <m:nor/>
                        </m:rPr>
                        <a:rPr lang="vi-VN" sz="3800">
                          <a:solidFill>
                            <a:prstClr val="black"/>
                          </a:solidFill>
                        </a:rPr>
                        <m:t>ư </m:t>
                      </m:r>
                      <m:r>
                        <m:rPr>
                          <m:nor/>
                        </m:rPr>
                        <a:rPr lang="vi-VN" sz="3800">
                          <a:solidFill>
                            <a:prstClr val="black"/>
                          </a:solidFill>
                        </a:rPr>
                        <m:t>tr</m:t>
                      </m:r>
                      <m:r>
                        <m:rPr>
                          <m:nor/>
                        </m:rPr>
                        <a:rPr lang="vi-VN" sz="3800">
                          <a:solidFill>
                            <a:prstClr val="black"/>
                          </a:solidFill>
                        </a:rPr>
                        <m:t>ê</m:t>
                      </m:r>
                      <m:r>
                        <m:rPr>
                          <m:nor/>
                        </m:rPr>
                        <a:rPr lang="vi-VN" sz="3800">
                          <a:solidFill>
                            <a:prstClr val="black"/>
                          </a:solidFill>
                        </a:rPr>
                        <m:t>n</m:t>
                      </m:r>
                      <m:r>
                        <m:rPr>
                          <m:nor/>
                        </m:rPr>
                        <a:rPr lang="vi-VN" sz="3800">
                          <a:solidFill>
                            <a:prstClr val="black"/>
                          </a:solidFill>
                        </a:rPr>
                        <m:t>, </m:t>
                      </m:r>
                      <m:r>
                        <m:rPr>
                          <m:nor/>
                        </m:rPr>
                        <a:rPr lang="vi-VN" sz="3800">
                          <a:solidFill>
                            <a:prstClr val="black"/>
                          </a:solidFill>
                        </a:rPr>
                        <m:t>ta</m:t>
                      </m:r>
                      <m:r>
                        <m:rPr>
                          <m:nor/>
                        </m:rPr>
                        <a:rPr lang="vi-VN" sz="3800">
                          <a:solidFill>
                            <a:prstClr val="black"/>
                          </a:solidFill>
                        </a:rPr>
                        <m:t> </m:t>
                      </m:r>
                      <m:r>
                        <m:rPr>
                          <m:nor/>
                        </m:rPr>
                        <a:rPr lang="vi-VN" sz="3800">
                          <a:solidFill>
                            <a:prstClr val="black"/>
                          </a:solidFill>
                        </a:rPr>
                        <m:t>c</m:t>
                      </m:r>
                      <m:r>
                        <m:rPr>
                          <m:nor/>
                        </m:rPr>
                        <a:rPr lang="vi-VN" sz="3800">
                          <a:solidFill>
                            <a:prstClr val="black"/>
                          </a:solidFill>
                        </a:rPr>
                        <m:t>ó:</m:t>
                      </m:r>
                      <m:r>
                        <a:rPr lang="en-US" sz="3800" b="0" i="1" smtClean="0">
                          <a:solidFill>
                            <a:prstClr val="black"/>
                          </a:solidFill>
                          <a:latin typeface="Cambria Math" panose="02040503050406030204" pitchFamily="18" charset="0"/>
                        </a:rPr>
                        <m:t> </m:t>
                      </m:r>
                    </m:oMath>
                  </m:oMathPara>
                </a14:m>
                <a:endParaRPr lang="en-US" sz="3800" b="0" i="1" smtClean="0">
                  <a:solidFill>
                    <a:prstClr val="black"/>
                  </a:solidFill>
                  <a:latin typeface="Cambria Math" panose="02040503050406030204" pitchFamily="18" charset="0"/>
                </a:endParaRPr>
              </a:p>
              <a:p>
                <a:pPr lvl="0" algn="just">
                  <a:lnSpc>
                    <a:spcPct val="150000"/>
                  </a:lnSpc>
                </a:pPr>
                <a14:m>
                  <m:oMathPara xmlns:m="http://schemas.openxmlformats.org/officeDocument/2006/math">
                    <m:oMathParaPr>
                      <m:jc m:val="center"/>
                    </m:oMathParaPr>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𝑃</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𝐴</m:t>
                      </m:r>
                      <m:r>
                        <a:rPr lang="en-US" sz="3800" i="1">
                          <a:solidFill>
                            <a:prstClr val="black"/>
                          </a:solidFill>
                          <a:latin typeface="Cambria Math" panose="02040503050406030204" pitchFamily="18" charset="0"/>
                          <a:cs typeface="Arial" panose="020B0604020202020204" pitchFamily="34" charset="0"/>
                        </a:rPr>
                        <m:t>|</m:t>
                      </m:r>
                      <m:acc>
                        <m:accPr>
                          <m:chr m:val="̅"/>
                          <m:ctrlPr>
                            <a:rPr lang="en-US" sz="3800" i="1">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𝐵</m:t>
                          </m:r>
                        </m:e>
                      </m:acc>
                      <m:r>
                        <a:rPr lang="en-US" sz="3800" i="1">
                          <a:solidFill>
                            <a:prstClr val="black"/>
                          </a:solidFill>
                          <a:latin typeface="Cambria Math" panose="02040503050406030204" pitchFamily="18" charset="0"/>
                          <a:cs typeface="Arial" panose="020B0604020202020204" pitchFamily="34" charset="0"/>
                        </a:rPr>
                        <m:t>)=</m:t>
                      </m:r>
                      <m:f>
                        <m:fPr>
                          <m:ctrlPr>
                            <a:rPr lang="vi-VN" sz="3800" i="1">
                              <a:solidFill>
                                <a:prstClr val="black"/>
                              </a:solidFill>
                              <a:latin typeface="Cambria Math" panose="02040503050406030204" pitchFamily="18" charset="0"/>
                            </a:rPr>
                          </m:ctrlPr>
                        </m:fPr>
                        <m:num>
                          <m:r>
                            <a:rPr lang="en-US" sz="3800" i="1">
                              <a:solidFill>
                                <a:prstClr val="black"/>
                              </a:solidFill>
                              <a:latin typeface="Cambria Math" panose="02040503050406030204" pitchFamily="18" charset="0"/>
                            </a:rPr>
                            <m:t>𝑃</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𝐴</m:t>
                              </m:r>
                              <m:acc>
                                <m:accPr>
                                  <m:chr m:val="̅"/>
                                  <m:ctrlPr>
                                    <a:rPr lang="en-US" sz="3800" i="1">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𝐵</m:t>
                                  </m:r>
                                </m:e>
                              </m:acc>
                            </m:e>
                          </m:d>
                        </m:num>
                        <m:den>
                          <m:r>
                            <a:rPr lang="en-US" sz="3800" i="1">
                              <a:solidFill>
                                <a:prstClr val="black"/>
                              </a:solidFill>
                              <a:latin typeface="Cambria Math" panose="02040503050406030204" pitchFamily="18" charset="0"/>
                            </a:rPr>
                            <m:t>𝑃</m:t>
                          </m:r>
                          <m:d>
                            <m:dPr>
                              <m:ctrlPr>
                                <a:rPr lang="en-US" sz="3800" i="1">
                                  <a:solidFill>
                                    <a:prstClr val="black"/>
                                  </a:solidFill>
                                  <a:latin typeface="Cambria Math" panose="02040503050406030204" pitchFamily="18" charset="0"/>
                                </a:rPr>
                              </m:ctrlPr>
                            </m:dPr>
                            <m:e>
                              <m:acc>
                                <m:accPr>
                                  <m:chr m:val="̅"/>
                                  <m:ctrlPr>
                                    <a:rPr lang="en-US" sz="3800" i="1">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𝐵</m:t>
                                  </m:r>
                                </m:e>
                              </m:acc>
                            </m:e>
                          </m:d>
                        </m:den>
                      </m:f>
                      <m:r>
                        <a:rPr lang="en-US" sz="3800" i="1">
                          <a:solidFill>
                            <a:prstClr val="black"/>
                          </a:solidFill>
                          <a:latin typeface="Cambria Math" panose="02040503050406030204" pitchFamily="18" charset="0"/>
                          <a:cs typeface="Arial" panose="020B0604020202020204" pitchFamily="34" charset="0"/>
                        </a:rPr>
                        <m:t>=</m:t>
                      </m:r>
                      <m:f>
                        <m:fPr>
                          <m:ctrlPr>
                            <a:rPr lang="vi-VN" sz="3800" i="1">
                              <a:solidFill>
                                <a:prstClr val="black"/>
                              </a:solidFill>
                              <a:latin typeface="Cambria Math" panose="02040503050406030204" pitchFamily="18" charset="0"/>
                            </a:rPr>
                          </m:ctrlPr>
                        </m:fPr>
                        <m:num>
                          <m:r>
                            <a:rPr lang="en-US" sz="3800" b="0" i="1" smtClean="0">
                              <a:solidFill>
                                <a:prstClr val="black"/>
                              </a:solidFill>
                              <a:latin typeface="Cambria Math" panose="02040503050406030204" pitchFamily="18" charset="0"/>
                            </a:rPr>
                            <m:t>𝑛</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𝐴</m:t>
                              </m:r>
                              <m:acc>
                                <m:accPr>
                                  <m:chr m:val="̅"/>
                                  <m:ctrlPr>
                                    <a:rPr lang="en-US" sz="3800" i="1">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𝐵</m:t>
                                  </m:r>
                                </m:e>
                              </m:acc>
                            </m:e>
                          </m:d>
                        </m:num>
                        <m:den>
                          <m:r>
                            <a:rPr lang="en-US" sz="3800" b="0" i="1" smtClean="0">
                              <a:solidFill>
                                <a:prstClr val="black"/>
                              </a:solidFill>
                              <a:latin typeface="Cambria Math" panose="02040503050406030204" pitchFamily="18" charset="0"/>
                            </a:rPr>
                            <m:t>𝑛</m:t>
                          </m:r>
                          <m:d>
                            <m:dPr>
                              <m:ctrlPr>
                                <a:rPr lang="en-US" sz="3800" i="1">
                                  <a:solidFill>
                                    <a:prstClr val="black"/>
                                  </a:solidFill>
                                  <a:latin typeface="Cambria Math" panose="02040503050406030204" pitchFamily="18" charset="0"/>
                                </a:rPr>
                              </m:ctrlPr>
                            </m:dPr>
                            <m:e>
                              <m:acc>
                                <m:accPr>
                                  <m:chr m:val="̅"/>
                                  <m:ctrlPr>
                                    <a:rPr lang="en-US" sz="3800" i="1">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𝐵</m:t>
                                  </m:r>
                                </m:e>
                              </m:acc>
                            </m:e>
                          </m:d>
                        </m:den>
                      </m:f>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b="0" i="1" smtClean="0">
                              <a:solidFill>
                                <a:prstClr val="black"/>
                              </a:solidFill>
                              <a:latin typeface="Cambria Math" panose="02040503050406030204" pitchFamily="18" charset="0"/>
                            </a:rPr>
                            <m:t>510</m:t>
                          </m:r>
                        </m:num>
                        <m:den>
                          <m:r>
                            <a:rPr lang="en-US" sz="3800" b="0" i="1" smtClean="0">
                              <a:solidFill>
                                <a:prstClr val="black"/>
                              </a:solidFill>
                              <a:latin typeface="Cambria Math" panose="02040503050406030204" pitchFamily="18" charset="0"/>
                            </a:rPr>
                            <m:t>412 878</m:t>
                          </m:r>
                        </m:den>
                      </m:f>
                      <m:r>
                        <a:rPr lang="en-US" sz="3800" i="1">
                          <a:solidFill>
                            <a:prstClr val="black"/>
                          </a:solidFill>
                          <a:latin typeface="Cambria Math" panose="02040503050406030204" pitchFamily="18" charset="0"/>
                          <a:ea typeface="Cambria Math" panose="02040503050406030204" pitchFamily="18" charset="0"/>
                        </a:rPr>
                        <m:t>≈</m:t>
                      </m:r>
                      <m:r>
                        <a:rPr lang="en-US" sz="3800" b="0" i="1" smtClean="0">
                          <a:solidFill>
                            <a:prstClr val="black"/>
                          </a:solidFill>
                          <a:latin typeface="Cambria Math" panose="02040503050406030204" pitchFamily="18" charset="0"/>
                          <a:ea typeface="Cambria Math" panose="02040503050406030204" pitchFamily="18" charset="0"/>
                        </a:rPr>
                        <m:t>1</m:t>
                      </m:r>
                      <m:r>
                        <a:rPr lang="en-US" sz="3800" i="1">
                          <a:solidFill>
                            <a:prstClr val="black"/>
                          </a:solidFill>
                          <a:latin typeface="Cambria Math" panose="02040503050406030204" pitchFamily="18" charset="0"/>
                          <a:ea typeface="Cambria Math" panose="02040503050406030204" pitchFamily="18" charset="0"/>
                        </a:rPr>
                        <m:t>,</m:t>
                      </m:r>
                      <m:r>
                        <a:rPr lang="en-US" sz="3800" b="0" i="1" smtClean="0">
                          <a:solidFill>
                            <a:prstClr val="black"/>
                          </a:solidFill>
                          <a:latin typeface="Cambria Math" panose="02040503050406030204" pitchFamily="18" charset="0"/>
                          <a:ea typeface="Cambria Math" panose="02040503050406030204" pitchFamily="18" charset="0"/>
                        </a:rPr>
                        <m:t>23</m:t>
                      </m:r>
                      <m:r>
                        <a:rPr lang="en-US" sz="3800" i="1">
                          <a:solidFill>
                            <a:prstClr val="black"/>
                          </a:solidFill>
                          <a:latin typeface="Cambria Math" panose="02040503050406030204" pitchFamily="18" charset="0"/>
                          <a:ea typeface="Cambria Math" panose="02040503050406030204" pitchFamily="18" charset="0"/>
                        </a:rPr>
                        <m:t>5. </m:t>
                      </m:r>
                      <m:sSup>
                        <m:sSupPr>
                          <m:ctrlPr>
                            <a:rPr lang="en-US" sz="3800" i="1">
                              <a:solidFill>
                                <a:prstClr val="black"/>
                              </a:solidFill>
                              <a:latin typeface="Cambria Math" panose="02040503050406030204" pitchFamily="18" charset="0"/>
                              <a:ea typeface="Cambria Math" panose="02040503050406030204" pitchFamily="18" charset="0"/>
                            </a:rPr>
                          </m:ctrlPr>
                        </m:sSupPr>
                        <m:e>
                          <m:r>
                            <a:rPr lang="en-US" sz="3800" i="1">
                              <a:solidFill>
                                <a:prstClr val="black"/>
                              </a:solidFill>
                              <a:latin typeface="Cambria Math" panose="02040503050406030204" pitchFamily="18" charset="0"/>
                              <a:ea typeface="Cambria Math" panose="02040503050406030204" pitchFamily="18" charset="0"/>
                            </a:rPr>
                            <m:t>10</m:t>
                          </m:r>
                        </m:e>
                        <m:sup>
                          <m:r>
                            <a:rPr lang="en-US" sz="3800" i="1">
                              <a:solidFill>
                                <a:prstClr val="black"/>
                              </a:solidFill>
                              <a:latin typeface="Cambria Math" panose="02040503050406030204" pitchFamily="18" charset="0"/>
                              <a:ea typeface="Cambria Math" panose="02040503050406030204" pitchFamily="18" charset="0"/>
                            </a:rPr>
                            <m:t>−3</m:t>
                          </m:r>
                        </m:sup>
                      </m:sSup>
                      <m:r>
                        <a:rPr lang="en-US" sz="3800" i="1">
                          <a:solidFill>
                            <a:prstClr val="black"/>
                          </a:solidFill>
                          <a:latin typeface="Cambria Math" panose="02040503050406030204" pitchFamily="18" charset="0"/>
                          <a:ea typeface="Cambria Math" panose="02040503050406030204" pitchFamily="18" charset="0"/>
                        </a:rPr>
                        <m:t>=0,00</m:t>
                      </m:r>
                      <m:r>
                        <a:rPr lang="en-US" sz="3800" b="0" i="1" smtClean="0">
                          <a:solidFill>
                            <a:prstClr val="black"/>
                          </a:solidFill>
                          <a:latin typeface="Cambria Math" panose="02040503050406030204" pitchFamily="18" charset="0"/>
                          <a:ea typeface="Cambria Math" panose="02040503050406030204" pitchFamily="18" charset="0"/>
                        </a:rPr>
                        <m:t>1235</m:t>
                      </m:r>
                      <m:r>
                        <a:rPr lang="en-US" sz="3800" i="1">
                          <a:solidFill>
                            <a:prstClr val="black"/>
                          </a:solidFill>
                          <a:latin typeface="Cambria Math" panose="02040503050406030204" pitchFamily="18" charset="0"/>
                          <a:ea typeface="Cambria Math" panose="02040503050406030204" pitchFamily="18" charset="0"/>
                        </a:rPr>
                        <m:t>.</m:t>
                      </m:r>
                    </m:oMath>
                  </m:oMathPara>
                </a14:m>
                <a:endParaRPr lang="en-US" sz="3800">
                  <a:solidFill>
                    <a:prstClr val="black"/>
                  </a:solidFill>
                </a:endParaRPr>
              </a:p>
            </p:txBody>
          </p:sp>
        </mc:Choice>
        <mc:Fallback>
          <p:sp>
            <p:nvSpPr>
              <p:cNvPr id="8" name="Rectangle 7"/>
              <p:cNvSpPr>
                <a:spLocks noRot="1" noChangeAspect="1" noMove="1" noResize="1" noEditPoints="1" noAdjustHandles="1" noChangeArrowheads="1" noChangeShapeType="1" noTextEdit="1"/>
              </p:cNvSpPr>
              <p:nvPr/>
            </p:nvSpPr>
            <p:spPr>
              <a:xfrm>
                <a:off x="152400" y="1257300"/>
                <a:ext cx="18033773" cy="9015097"/>
              </a:xfrm>
              <a:prstGeom prst="rect">
                <a:avLst/>
              </a:prstGeom>
              <a:blipFill>
                <a:blip r:embed="rId4"/>
                <a:stretch>
                  <a:fillRect l="-1116" r="-1116"/>
                </a:stretch>
              </a:blipFill>
            </p:spPr>
            <p:txBody>
              <a:bodyPr/>
              <a:lstStyle/>
              <a:p>
                <a:r>
                  <a:rPr lang="en-US">
                    <a:noFill/>
                  </a:rPr>
                  <a:t> </a:t>
                </a:r>
              </a:p>
            </p:txBody>
          </p:sp>
        </mc:Fallback>
      </mc:AlternateContent>
    </p:spTree>
    <p:extLst>
      <p:ext uri="{BB962C8B-B14F-4D97-AF65-F5344CB8AC3E}">
        <p14:creationId xmlns:p14="http://schemas.microsoft.com/office/powerpoint/2010/main" val="214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anim calcmode="lin" valueType="num">
                                      <p:cBhvr>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anim calcmode="lin" valueType="num">
                                      <p:cBhvr>
                                        <p:cTn id="2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500"/>
                                        <p:tgtEl>
                                          <p:spTgt spid="8">
                                            <p:txEl>
                                              <p:pRg st="3" end="3"/>
                                            </p:txEl>
                                          </p:spTgt>
                                        </p:tgtEl>
                                      </p:cBhvr>
                                    </p:animEffect>
                                    <p:anim calcmode="lin" valueType="num">
                                      <p:cBhvr>
                                        <p:cTn id="2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500"/>
                                        <p:tgtEl>
                                          <p:spTgt spid="8">
                                            <p:txEl>
                                              <p:pRg st="4" end="4"/>
                                            </p:txEl>
                                          </p:spTgt>
                                        </p:tgtEl>
                                      </p:cBhvr>
                                    </p:animEffect>
                                    <p:anim calcmode="lin" valueType="num">
                                      <p:cBhvr>
                                        <p:cTn id="36"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500"/>
                                        <p:tgtEl>
                                          <p:spTgt spid="8">
                                            <p:txEl>
                                              <p:pRg st="5" end="5"/>
                                            </p:txEl>
                                          </p:spTgt>
                                        </p:tgtEl>
                                      </p:cBhvr>
                                    </p:animEffect>
                                    <p:anim calcmode="lin" valueType="num">
                                      <p:cBhvr>
                                        <p:cTn id="4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Effect transition="in" filter="fade">
                                      <p:cBhvr>
                                        <p:cTn id="49" dur="500"/>
                                        <p:tgtEl>
                                          <p:spTgt spid="8">
                                            <p:txEl>
                                              <p:pRg st="6" end="6"/>
                                            </p:txEl>
                                          </p:spTgt>
                                        </p:tgtEl>
                                      </p:cBhvr>
                                    </p:animEffect>
                                    <p:anim calcmode="lin" valueType="num">
                                      <p:cBhvr>
                                        <p:cTn id="50"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5" name="Group 4"/>
          <p:cNvGrpSpPr/>
          <p:nvPr/>
        </p:nvGrpSpPr>
        <p:grpSpPr>
          <a:xfrm>
            <a:off x="7785654" y="647700"/>
            <a:ext cx="2767263" cy="1363692"/>
            <a:chOff x="859666" y="676025"/>
            <a:chExt cx="3432866" cy="1051118"/>
          </a:xfrm>
        </p:grpSpPr>
        <p:pic>
          <p:nvPicPr>
            <p:cNvPr id="6" name="Picture 5"/>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7" name="TextBox 6"/>
            <p:cNvSpPr txBox="1"/>
            <p:nvPr/>
          </p:nvSpPr>
          <p:spPr>
            <a:xfrm>
              <a:off x="859666" y="83113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8" name="Rectangle 7"/>
              <p:cNvSpPr/>
              <p:nvPr/>
            </p:nvSpPr>
            <p:spPr>
              <a:xfrm>
                <a:off x="152400" y="2439559"/>
                <a:ext cx="18033773" cy="7352141"/>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c</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mn-cs"/>
                  </a:rPr>
                  <a:t> </a:t>
                </a:r>
                <a14:m>
                  <m:oMath xmlns:m="http://schemas.openxmlformats.org/officeDocument/2006/math">
                    <m:r>
                      <m:rPr>
                        <m:nor/>
                      </m:rP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m:t>T</m:t>
                    </m:r>
                    <m:r>
                      <m:rPr>
                        <m:nor/>
                      </m:rP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m:t>a</m:t>
                    </m:r>
                    <m:r>
                      <m:rPr>
                        <m:nor/>
                      </m:rP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m:t> </m:t>
                    </m:r>
                    <m:r>
                      <m:rPr>
                        <m:nor/>
                      </m:rP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m:t>c</m:t>
                    </m:r>
                    <m:r>
                      <m:rPr>
                        <m:nor/>
                      </m:rP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m:t>ó:</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endPar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endParaRPr>
              </a:p>
              <a:p>
                <a:pPr lvl="0" algn="just">
                  <a:lnSpc>
                    <a:spcPct val="150000"/>
                  </a:lnSpc>
                </a:pPr>
                <a14:m>
                  <m:oMathPara xmlns:m="http://schemas.openxmlformats.org/officeDocument/2006/math">
                    <m:oMathParaPr>
                      <m:jc m:val="center"/>
                    </m:oMathParaPr>
                    <m:oMath xmlns:m="http://schemas.openxmlformats.org/officeDocument/2006/math">
                      <m:f>
                        <m:fPr>
                          <m:ctrlP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lang="en-US" sz="3800" i="1">
                              <a:solidFill>
                                <a:prstClr val="black"/>
                              </a:solidFill>
                              <a:latin typeface="Cambria Math" panose="02040503050406030204" pitchFamily="18" charset="0"/>
                              <a:cs typeface="Arial" panose="020B0604020202020204" pitchFamily="34" charset="0"/>
                            </a:rPr>
                            <m:t>𝑃</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𝐴</m:t>
                          </m:r>
                          <m:r>
                            <a:rPr lang="en-US" sz="3800" i="1">
                              <a:solidFill>
                                <a:prstClr val="black"/>
                              </a:solidFill>
                              <a:latin typeface="Cambria Math" panose="02040503050406030204" pitchFamily="18" charset="0"/>
                              <a:cs typeface="Arial" panose="020B0604020202020204" pitchFamily="34" charset="0"/>
                            </a:rPr>
                            <m:t> | </m:t>
                          </m:r>
                          <m:r>
                            <a:rPr lang="en-US" sz="3800" i="1">
                              <a:solidFill>
                                <a:prstClr val="black"/>
                              </a:solidFill>
                              <a:latin typeface="Cambria Math" panose="02040503050406030204" pitchFamily="18" charset="0"/>
                              <a:cs typeface="Arial" panose="020B0604020202020204" pitchFamily="34" charset="0"/>
                            </a:rPr>
                            <m:t>𝐵</m:t>
                          </m:r>
                          <m:r>
                            <a:rPr lang="en-US" sz="3800" i="1">
                              <a:solidFill>
                                <a:prstClr val="black"/>
                              </a:solidFill>
                              <a:latin typeface="Cambria Math" panose="02040503050406030204" pitchFamily="18" charset="0"/>
                              <a:cs typeface="Arial" panose="020B0604020202020204" pitchFamily="34" charset="0"/>
                            </a:rPr>
                            <m:t>)</m:t>
                          </m:r>
                        </m:num>
                        <m:den>
                          <m:r>
                            <a:rPr lang="en-US" sz="3800" i="1">
                              <a:solidFill>
                                <a:prstClr val="black"/>
                              </a:solidFill>
                              <a:latin typeface="Cambria Math" panose="02040503050406030204" pitchFamily="18" charset="0"/>
                              <a:cs typeface="Arial" panose="020B0604020202020204" pitchFamily="34" charset="0"/>
                            </a:rPr>
                            <m:t>𝑃</m:t>
                          </m:r>
                          <m:d>
                            <m:dPr>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𝐴</m:t>
                              </m:r>
                              <m:r>
                                <a:rPr lang="en-US" sz="3800" b="0" i="1" smtClean="0">
                                  <a:solidFill>
                                    <a:prstClr val="black"/>
                                  </a:solidFill>
                                  <a:latin typeface="Cambria Math" panose="02040503050406030204" pitchFamily="18" charset="0"/>
                                  <a:cs typeface="Arial" panose="020B0604020202020204" pitchFamily="34" charset="0"/>
                                </a:rPr>
                                <m:t> </m:t>
                              </m:r>
                            </m:e>
                          </m:d>
                          <m:r>
                            <a:rPr lang="en-US" sz="3800" b="0" i="1" smtClean="0">
                              <a:solidFill>
                                <a:prstClr val="black"/>
                              </a:solidFill>
                              <a:latin typeface="Cambria Math" panose="02040503050406030204" pitchFamily="18" charset="0"/>
                              <a:cs typeface="Arial" panose="020B0604020202020204" pitchFamily="34" charset="0"/>
                            </a:rPr>
                            <m:t> </m:t>
                          </m:r>
                          <m:acc>
                            <m:accPr>
                              <m:chr m:val="̅"/>
                              <m:ctrlPr>
                                <a:rPr lang="en-US" sz="3800" i="1">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𝐵</m:t>
                              </m:r>
                            </m:e>
                          </m:acc>
                          <m:r>
                            <a:rPr lang="en-US" sz="3800" i="1">
                              <a:solidFill>
                                <a:prstClr val="black"/>
                              </a:solidFill>
                              <a:latin typeface="Cambria Math" panose="02040503050406030204" pitchFamily="18" charset="0"/>
                              <a:cs typeface="Arial" panose="020B0604020202020204" pitchFamily="34" charset="0"/>
                            </a:rPr>
                            <m:t>)</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lang="en-US" sz="3800" i="1">
                              <a:solidFill>
                                <a:prstClr val="black"/>
                              </a:solidFill>
                              <a:latin typeface="Cambria Math" panose="02040503050406030204" pitchFamily="18" charset="0"/>
                              <a:ea typeface="Cambria Math" panose="02040503050406030204" pitchFamily="18" charset="0"/>
                            </a:rPr>
                            <m:t>9,755. </m:t>
                          </m:r>
                          <m:sSup>
                            <m:sSupPr>
                              <m:ctrlPr>
                                <a:rPr lang="en-US" sz="3800" i="1">
                                  <a:solidFill>
                                    <a:prstClr val="black"/>
                                  </a:solidFill>
                                  <a:latin typeface="Cambria Math" panose="02040503050406030204" pitchFamily="18" charset="0"/>
                                  <a:ea typeface="Cambria Math" panose="02040503050406030204" pitchFamily="18" charset="0"/>
                                </a:rPr>
                              </m:ctrlPr>
                            </m:sSupPr>
                            <m:e>
                              <m:r>
                                <a:rPr lang="en-US" sz="3800" i="1">
                                  <a:solidFill>
                                    <a:prstClr val="black"/>
                                  </a:solidFill>
                                  <a:latin typeface="Cambria Math" panose="02040503050406030204" pitchFamily="18" charset="0"/>
                                  <a:ea typeface="Cambria Math" panose="02040503050406030204" pitchFamily="18" charset="0"/>
                                </a:rPr>
                                <m:t>10</m:t>
                              </m:r>
                            </m:e>
                            <m:sup>
                              <m:r>
                                <a:rPr lang="en-US" sz="3800" i="1">
                                  <a:solidFill>
                                    <a:prstClr val="black"/>
                                  </a:solidFill>
                                  <a:latin typeface="Cambria Math" panose="02040503050406030204" pitchFamily="18" charset="0"/>
                                  <a:ea typeface="Cambria Math" panose="02040503050406030204" pitchFamily="18" charset="0"/>
                                </a:rPr>
                                <m:t>−3</m:t>
                              </m:r>
                            </m:sup>
                          </m:sSup>
                        </m:num>
                        <m:den>
                          <m:r>
                            <a:rPr lang="en-US" sz="3800" i="1">
                              <a:solidFill>
                                <a:prstClr val="black"/>
                              </a:solidFill>
                              <a:latin typeface="Cambria Math" panose="02040503050406030204" pitchFamily="18" charset="0"/>
                              <a:ea typeface="Cambria Math" panose="02040503050406030204" pitchFamily="18" charset="0"/>
                            </a:rPr>
                            <m:t>1</m:t>
                          </m:r>
                          <m:r>
                            <a:rPr lang="en-US" sz="3800" i="1">
                              <a:solidFill>
                                <a:prstClr val="black"/>
                              </a:solidFill>
                              <a:latin typeface="Cambria Math" panose="02040503050406030204" pitchFamily="18" charset="0"/>
                              <a:ea typeface="Cambria Math" panose="02040503050406030204" pitchFamily="18" charset="0"/>
                            </a:rPr>
                            <m:t>,</m:t>
                          </m:r>
                          <m:r>
                            <a:rPr lang="en-US" sz="3800" i="1">
                              <a:solidFill>
                                <a:prstClr val="black"/>
                              </a:solidFill>
                              <a:latin typeface="Cambria Math" panose="02040503050406030204" pitchFamily="18" charset="0"/>
                              <a:ea typeface="Cambria Math" panose="02040503050406030204" pitchFamily="18" charset="0"/>
                            </a:rPr>
                            <m:t>23</m:t>
                          </m:r>
                          <m:r>
                            <a:rPr lang="en-US" sz="3800" i="1">
                              <a:solidFill>
                                <a:prstClr val="black"/>
                              </a:solidFill>
                              <a:latin typeface="Cambria Math" panose="02040503050406030204" pitchFamily="18" charset="0"/>
                              <a:ea typeface="Cambria Math" panose="02040503050406030204" pitchFamily="18" charset="0"/>
                            </a:rPr>
                            <m:t>5. </m:t>
                          </m:r>
                          <m:sSup>
                            <m:sSupPr>
                              <m:ctrlPr>
                                <a:rPr lang="en-US" sz="3800" i="1">
                                  <a:solidFill>
                                    <a:prstClr val="black"/>
                                  </a:solidFill>
                                  <a:latin typeface="Cambria Math" panose="02040503050406030204" pitchFamily="18" charset="0"/>
                                  <a:ea typeface="Cambria Math" panose="02040503050406030204" pitchFamily="18" charset="0"/>
                                </a:rPr>
                              </m:ctrlPr>
                            </m:sSupPr>
                            <m:e>
                              <m:r>
                                <a:rPr lang="en-US" sz="3800" i="1">
                                  <a:solidFill>
                                    <a:prstClr val="black"/>
                                  </a:solidFill>
                                  <a:latin typeface="Cambria Math" panose="02040503050406030204" pitchFamily="18" charset="0"/>
                                  <a:ea typeface="Cambria Math" panose="02040503050406030204" pitchFamily="18" charset="0"/>
                                </a:rPr>
                                <m:t>10</m:t>
                              </m:r>
                            </m:e>
                            <m:sup>
                              <m:r>
                                <a:rPr lang="en-US" sz="3800" i="1">
                                  <a:solidFill>
                                    <a:prstClr val="black"/>
                                  </a:solidFill>
                                  <a:latin typeface="Cambria Math" panose="02040503050406030204" pitchFamily="18" charset="0"/>
                                  <a:ea typeface="Cambria Math" panose="02040503050406030204" pitchFamily="18" charset="0"/>
                                </a:rPr>
                                <m:t>−3</m:t>
                              </m:r>
                            </m:sup>
                          </m:sSup>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7,9⇒</m:t>
                      </m:r>
                      <m:r>
                        <a:rPr lang="en-US" sz="3800" i="1">
                          <a:solidFill>
                            <a:prstClr val="black"/>
                          </a:solidFill>
                          <a:latin typeface="Cambria Math" panose="02040503050406030204" pitchFamily="18" charset="0"/>
                          <a:cs typeface="Arial" panose="020B0604020202020204" pitchFamily="34" charset="0"/>
                        </a:rPr>
                        <m:t>𝑃</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𝐴</m:t>
                      </m:r>
                      <m:r>
                        <a:rPr lang="en-US" sz="3800" i="1">
                          <a:solidFill>
                            <a:prstClr val="black"/>
                          </a:solidFill>
                          <a:latin typeface="Cambria Math" panose="02040503050406030204" pitchFamily="18" charset="0"/>
                          <a:cs typeface="Arial" panose="020B0604020202020204" pitchFamily="34" charset="0"/>
                        </a:rPr>
                        <m:t> | </m:t>
                      </m:r>
                      <m:r>
                        <a:rPr lang="en-US" sz="3800" i="1">
                          <a:solidFill>
                            <a:prstClr val="black"/>
                          </a:solidFill>
                          <a:latin typeface="Cambria Math" panose="02040503050406030204" pitchFamily="18" charset="0"/>
                          <a:cs typeface="Arial" panose="020B0604020202020204" pitchFamily="34" charset="0"/>
                        </a:rPr>
                        <m:t>𝐵</m:t>
                      </m:r>
                      <m:r>
                        <a:rPr lang="en-US" sz="3800" i="1">
                          <a:solidFill>
                            <a:prstClr val="black"/>
                          </a:solidFill>
                          <a:latin typeface="Cambria Math" panose="02040503050406030204" pitchFamily="18" charset="0"/>
                          <a:cs typeface="Arial" panose="020B0604020202020204" pitchFamily="34" charset="0"/>
                        </a:rPr>
                        <m:t>)≈7,9.</m:t>
                      </m:r>
                      <m:r>
                        <a:rPr lang="en-US" sz="3800" i="1">
                          <a:solidFill>
                            <a:prstClr val="black"/>
                          </a:solidFill>
                          <a:latin typeface="Cambria Math" panose="02040503050406030204" pitchFamily="18" charset="0"/>
                          <a:cs typeface="Arial" panose="020B0604020202020204" pitchFamily="34" charset="0"/>
                        </a:rPr>
                        <m:t>𝑃</m:t>
                      </m:r>
                      <m:d>
                        <m:dPr>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𝐴</m:t>
                          </m:r>
                          <m:r>
                            <a:rPr lang="en-US" sz="3800" i="1">
                              <a:solidFill>
                                <a:prstClr val="black"/>
                              </a:solidFill>
                              <a:latin typeface="Cambria Math" panose="02040503050406030204" pitchFamily="18" charset="0"/>
                              <a:cs typeface="Arial" panose="020B0604020202020204" pitchFamily="34" charset="0"/>
                            </a:rPr>
                            <m:t> </m:t>
                          </m:r>
                        </m:e>
                      </m:d>
                      <m:r>
                        <a:rPr lang="en-US" sz="3800" i="1">
                          <a:solidFill>
                            <a:prstClr val="black"/>
                          </a:solidFill>
                          <a:latin typeface="Cambria Math" panose="02040503050406030204" pitchFamily="18" charset="0"/>
                          <a:cs typeface="Arial" panose="020B0604020202020204" pitchFamily="34" charset="0"/>
                        </a:rPr>
                        <m:t> </m:t>
                      </m:r>
                      <m:acc>
                        <m:accPr>
                          <m:chr m:val="̅"/>
                          <m:ctrlPr>
                            <a:rPr lang="en-US" sz="3800" i="1">
                              <a:solidFill>
                                <a:prstClr val="black"/>
                              </a:solidFill>
                              <a:latin typeface="Cambria Math" panose="02040503050406030204" pitchFamily="18" charset="0"/>
                            </a:rPr>
                          </m:ctrlPr>
                        </m:accPr>
                        <m:e>
                          <m:r>
                            <a:rPr lang="vi-VN" sz="3800" i="1">
                              <a:solidFill>
                                <a:prstClr val="black"/>
                              </a:solidFill>
                              <a:latin typeface="Cambria Math" panose="02040503050406030204" pitchFamily="18" charset="0"/>
                            </a:rPr>
                            <m:t>𝐵</m:t>
                          </m:r>
                        </m:e>
                      </m:acc>
                      <m:r>
                        <a:rPr lang="en-US" sz="3800" i="1">
                          <a:solidFill>
                            <a:prstClr val="black"/>
                          </a:solidFill>
                          <a:latin typeface="Cambria Math" panose="02040503050406030204" pitchFamily="18" charset="0"/>
                          <a:cs typeface="Arial" panose="020B0604020202020204" pitchFamily="34" charset="0"/>
                        </a:rPr>
                        <m:t>)</m:t>
                      </m:r>
                    </m:oMath>
                  </m:oMathPara>
                </a14:m>
                <a:endParaRPr kumimoji="0" lang="en-US" sz="3800" b="0" i="0" u="none" strike="noStrike" kern="1200" cap="none" spc="0" normalizeH="0" baseline="0" noProof="0" smtClean="0">
                  <a:ln>
                    <a:noFill/>
                  </a:ln>
                  <a:solidFill>
                    <a:prstClr val="black"/>
                  </a:solidFill>
                  <a:effectLst/>
                  <a:uLnTx/>
                  <a:uFillTx/>
                  <a:latin typeface="Calibri"/>
                  <a:ea typeface="+mn-ea"/>
                  <a:cs typeface="+mn-cs"/>
                </a:endParaRPr>
              </a:p>
              <a:p>
                <a:pPr lvl="0" algn="just">
                  <a:lnSpc>
                    <a:spcPct val="150000"/>
                  </a:lnSpc>
                </a:pPr>
                <a:r>
                  <a:rPr lang="vi-VN" sz="3800">
                    <a:solidFill>
                      <a:prstClr val="black"/>
                    </a:solidFill>
                    <a:latin typeface="Arial" panose="020B0604020202020204" pitchFamily="34" charset="0"/>
                    <a:cs typeface="Arial" panose="020B0604020202020204" pitchFamily="34" charset="0"/>
                  </a:rPr>
                  <a:t>Như vậy, xác suất để một người lái xe không thắt dây an toàn bị tử vong khi xảy </a:t>
                </a:r>
                <a:r>
                  <a:rPr lang="vi-VN" sz="3800">
                    <a:solidFill>
                      <a:prstClr val="black"/>
                    </a:solidFill>
                    <a:latin typeface="Arial" panose="020B0604020202020204" pitchFamily="34" charset="0"/>
                    <a:cs typeface="Arial" panose="020B0604020202020204" pitchFamily="34" charset="0"/>
                  </a:rPr>
                  <a:t>ra </a:t>
                </a:r>
                <a:r>
                  <a:rPr lang="vi-VN" sz="3800" smtClean="0">
                    <a:solidFill>
                      <a:prstClr val="black"/>
                    </a:solidFill>
                    <a:latin typeface="Arial" panose="020B0604020202020204" pitchFamily="34" charset="0"/>
                    <a:cs typeface="Arial" panose="020B0604020202020204" pitchFamily="34" charset="0"/>
                  </a:rPr>
                  <a:t>tai</a:t>
                </a:r>
                <a:r>
                  <a:rPr lang="en-US" sz="3800" smtClean="0">
                    <a:solidFill>
                      <a:prstClr val="black"/>
                    </a:solidFill>
                    <a:latin typeface="Arial" panose="020B0604020202020204" pitchFamily="34" charset="0"/>
                    <a:cs typeface="Arial" panose="020B0604020202020204" pitchFamily="34" charset="0"/>
                  </a:rPr>
                  <a:t> </a:t>
                </a:r>
                <a:r>
                  <a:rPr lang="vi-VN" sz="3800" smtClean="0">
                    <a:solidFill>
                      <a:prstClr val="black"/>
                    </a:solidFill>
                    <a:latin typeface="Arial" panose="020B0604020202020204" pitchFamily="34" charset="0"/>
                    <a:cs typeface="Arial" panose="020B0604020202020204" pitchFamily="34" charset="0"/>
                  </a:rPr>
                  <a:t>nạn </a:t>
                </a:r>
                <a:r>
                  <a:rPr lang="vi-VN" sz="3800">
                    <a:solidFill>
                      <a:prstClr val="black"/>
                    </a:solidFill>
                    <a:latin typeface="Arial" panose="020B0604020202020204" pitchFamily="34" charset="0"/>
                    <a:cs typeface="Arial" panose="020B0604020202020204" pitchFamily="34" charset="0"/>
                  </a:rPr>
                  <a:t>giao thông cao gấp khoảng 7,9 lần xác suất để một người lái xe thắt dây an </a:t>
                </a:r>
                <a:r>
                  <a:rPr lang="vi-VN" sz="3800">
                    <a:solidFill>
                      <a:prstClr val="black"/>
                    </a:solidFill>
                    <a:latin typeface="Arial" panose="020B0604020202020204" pitchFamily="34" charset="0"/>
                    <a:cs typeface="Arial" panose="020B0604020202020204" pitchFamily="34" charset="0"/>
                  </a:rPr>
                  <a:t>toàn </a:t>
                </a:r>
                <a:r>
                  <a:rPr lang="vi-VN" sz="3800" smtClean="0">
                    <a:solidFill>
                      <a:prstClr val="black"/>
                    </a:solidFill>
                    <a:latin typeface="Arial" panose="020B0604020202020204" pitchFamily="34" charset="0"/>
                    <a:cs typeface="Arial" panose="020B0604020202020204" pitchFamily="34" charset="0"/>
                  </a:rPr>
                  <a:t>bị</a:t>
                </a:r>
                <a:r>
                  <a:rPr lang="en-US" sz="3800" smtClean="0">
                    <a:solidFill>
                      <a:prstClr val="black"/>
                    </a:solidFill>
                    <a:latin typeface="Arial" panose="020B0604020202020204" pitchFamily="34" charset="0"/>
                    <a:cs typeface="Arial" panose="020B0604020202020204" pitchFamily="34" charset="0"/>
                  </a:rPr>
                  <a:t> </a:t>
                </a:r>
                <a:r>
                  <a:rPr lang="vi-VN" sz="3800" smtClean="0">
                    <a:solidFill>
                      <a:prstClr val="black"/>
                    </a:solidFill>
                    <a:latin typeface="Arial" panose="020B0604020202020204" pitchFamily="34" charset="0"/>
                    <a:cs typeface="Arial" panose="020B0604020202020204" pitchFamily="34" charset="0"/>
                  </a:rPr>
                  <a:t>tử </a:t>
                </a:r>
                <a:r>
                  <a:rPr lang="vi-VN" sz="3800">
                    <a:solidFill>
                      <a:prstClr val="black"/>
                    </a:solidFill>
                    <a:latin typeface="Arial" panose="020B0604020202020204" pitchFamily="34" charset="0"/>
                    <a:cs typeface="Arial" panose="020B0604020202020204" pitchFamily="34" charset="0"/>
                  </a:rPr>
                  <a:t>vong khi xảy ra tai nạn giao thông. Tức là, không thắt dây an toàn làm tăng nguy </a:t>
                </a:r>
                <a:r>
                  <a:rPr lang="vi-VN" sz="3800">
                    <a:solidFill>
                      <a:prstClr val="black"/>
                    </a:solidFill>
                    <a:latin typeface="Arial" panose="020B0604020202020204" pitchFamily="34" charset="0"/>
                    <a:cs typeface="Arial" panose="020B0604020202020204" pitchFamily="34" charset="0"/>
                  </a:rPr>
                  <a:t>cơ </a:t>
                </a:r>
                <a:r>
                  <a:rPr lang="vi-VN" sz="3800" smtClean="0">
                    <a:solidFill>
                      <a:prstClr val="black"/>
                    </a:solidFill>
                    <a:latin typeface="Arial" panose="020B0604020202020204" pitchFamily="34" charset="0"/>
                    <a:cs typeface="Arial" panose="020B0604020202020204" pitchFamily="34" charset="0"/>
                  </a:rPr>
                  <a:t>bị</a:t>
                </a:r>
                <a:r>
                  <a:rPr lang="en-US" sz="3800" smtClean="0">
                    <a:solidFill>
                      <a:prstClr val="black"/>
                    </a:solidFill>
                    <a:latin typeface="Arial" panose="020B0604020202020204" pitchFamily="34" charset="0"/>
                    <a:cs typeface="Arial" panose="020B0604020202020204" pitchFamily="34" charset="0"/>
                  </a:rPr>
                  <a:t> </a:t>
                </a:r>
                <a:r>
                  <a:rPr lang="vi-VN" sz="3800" smtClean="0">
                    <a:solidFill>
                      <a:prstClr val="black"/>
                    </a:solidFill>
                    <a:latin typeface="Arial" panose="020B0604020202020204" pitchFamily="34" charset="0"/>
                    <a:cs typeface="Arial" panose="020B0604020202020204" pitchFamily="34" charset="0"/>
                  </a:rPr>
                  <a:t>tử </a:t>
                </a:r>
                <a:r>
                  <a:rPr lang="vi-VN" sz="3800">
                    <a:solidFill>
                      <a:prstClr val="black"/>
                    </a:solidFill>
                    <a:latin typeface="Arial" panose="020B0604020202020204" pitchFamily="34" charset="0"/>
                    <a:cs typeface="Arial" panose="020B0604020202020204" pitchFamily="34" charset="0"/>
                  </a:rPr>
                  <a:t>vong khi xảy ra tai nạn giao thông của người lái xe lên gấp khoảng 7,9 lần.</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52400" y="2439559"/>
                <a:ext cx="18033773" cy="7352141"/>
              </a:xfrm>
              <a:prstGeom prst="rect">
                <a:avLst/>
              </a:prstGeom>
              <a:blipFill>
                <a:blip r:embed="rId4"/>
                <a:stretch>
                  <a:fillRect l="-1116" r="-1116" b="-166"/>
                </a:stretch>
              </a:blipFill>
            </p:spPr>
            <p:txBody>
              <a:bodyPr/>
              <a:lstStyle/>
              <a:p>
                <a:r>
                  <a:rPr lang="en-US">
                    <a:noFill/>
                  </a:rPr>
                  <a:t> </a:t>
                </a:r>
              </a:p>
            </p:txBody>
          </p:sp>
        </mc:Fallback>
      </mc:AlternateContent>
    </p:spTree>
    <p:extLst>
      <p:ext uri="{BB962C8B-B14F-4D97-AF65-F5344CB8AC3E}">
        <p14:creationId xmlns:p14="http://schemas.microsoft.com/office/powerpoint/2010/main" val="265974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8" name="Rectangle 7"/>
          <p:cNvSpPr/>
          <p:nvPr/>
        </p:nvSpPr>
        <p:spPr>
          <a:xfrm>
            <a:off x="441158" y="38100"/>
            <a:ext cx="17453999" cy="3693319"/>
          </a:xfrm>
          <a:prstGeom prst="rect">
            <a:avLst/>
          </a:prstGeom>
        </p:spPr>
        <p:txBody>
          <a:bodyPr wrap="square">
            <a:spAutoFit/>
          </a:bodyPr>
          <a:lstStyle/>
          <a:p>
            <a:pPr lvl="0" algn="just">
              <a:lnSpc>
                <a:spcPct val="150000"/>
              </a:lnSpc>
            </a:pPr>
            <a:r>
              <a:rPr kumimoji="0" lang="vi-VN"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3. </a:t>
            </a:r>
            <a:r>
              <a:rPr lang="vi-VN" sz="3800" smtClean="0">
                <a:solidFill>
                  <a:srgbClr val="000000"/>
                </a:solidFill>
                <a:ea typeface="Times New Roman" panose="02020603050405020304" pitchFamily="18" charset="0"/>
                <a:cs typeface="Arial" panose="020B0604020202020204" pitchFamily="34" charset="0"/>
              </a:rPr>
              <a:t>Một </a:t>
            </a:r>
            <a:r>
              <a:rPr lang="vi-VN" sz="3800">
                <a:solidFill>
                  <a:srgbClr val="000000"/>
                </a:solidFill>
                <a:ea typeface="Times New Roman" panose="02020603050405020304" pitchFamily="18" charset="0"/>
                <a:cs typeface="Arial" panose="020B0604020202020204" pitchFamily="34" charset="0"/>
              </a:rPr>
              <a:t>công ty dược phẩm muốn so sánh tác dụng điều trị bệnh X của </a:t>
            </a:r>
            <a:r>
              <a:rPr lang="vi-VN" sz="3800">
                <a:solidFill>
                  <a:srgbClr val="000000"/>
                </a:solidFill>
                <a:ea typeface="Times New Roman" panose="02020603050405020304" pitchFamily="18" charset="0"/>
                <a:cs typeface="Arial" panose="020B0604020202020204" pitchFamily="34" charset="0"/>
              </a:rPr>
              <a:t>hai </a:t>
            </a:r>
            <a:r>
              <a:rPr lang="vi-VN" sz="3800" smtClean="0">
                <a:solidFill>
                  <a:srgbClr val="000000"/>
                </a:solidFill>
                <a:ea typeface="Times New Roman" panose="02020603050405020304" pitchFamily="18" charset="0"/>
                <a:cs typeface="Arial" panose="020B0604020202020204" pitchFamily="34" charset="0"/>
              </a:rPr>
              <a:t>loại</a:t>
            </a:r>
            <a:r>
              <a:rPr lang="en-US" sz="3800" smtClean="0">
                <a:solidFill>
                  <a:srgbClr val="000000"/>
                </a:solidFill>
                <a:ea typeface="Times New Roman" panose="02020603050405020304" pitchFamily="18" charset="0"/>
                <a:cs typeface="Arial" panose="020B0604020202020204" pitchFamily="34" charset="0"/>
              </a:rPr>
              <a:t> </a:t>
            </a:r>
            <a:r>
              <a:rPr lang="vi-VN" sz="3800" smtClean="0">
                <a:solidFill>
                  <a:srgbClr val="000000"/>
                </a:solidFill>
                <a:ea typeface="Times New Roman" panose="02020603050405020304" pitchFamily="18" charset="0"/>
                <a:cs typeface="Arial" panose="020B0604020202020204" pitchFamily="34" charset="0"/>
              </a:rPr>
              <a:t>thuốc </a:t>
            </a:r>
            <a:r>
              <a:rPr lang="vi-VN" sz="3800">
                <a:solidFill>
                  <a:srgbClr val="000000"/>
                </a:solidFill>
                <a:ea typeface="Times New Roman" panose="02020603050405020304" pitchFamily="18" charset="0"/>
                <a:cs typeface="Arial" panose="020B0604020202020204" pitchFamily="34" charset="0"/>
              </a:rPr>
              <a:t>M và N. Công ty đã tiến hành thử nghiệm với 4 000 bệnh nhân mắc bệnh X </a:t>
            </a:r>
            <a:r>
              <a:rPr lang="vi-VN" sz="3800">
                <a:solidFill>
                  <a:srgbClr val="000000"/>
                </a:solidFill>
                <a:ea typeface="Times New Roman" panose="02020603050405020304" pitchFamily="18" charset="0"/>
                <a:cs typeface="Arial" panose="020B0604020202020204" pitchFamily="34" charset="0"/>
              </a:rPr>
              <a:t>trong </a:t>
            </a:r>
            <a:r>
              <a:rPr lang="vi-VN" sz="3800" smtClean="0">
                <a:solidFill>
                  <a:srgbClr val="000000"/>
                </a:solidFill>
                <a:ea typeface="Times New Roman" panose="02020603050405020304" pitchFamily="18" charset="0"/>
                <a:cs typeface="Arial" panose="020B0604020202020204" pitchFamily="34" charset="0"/>
              </a:rPr>
              <a:t>đó</a:t>
            </a:r>
            <a:r>
              <a:rPr lang="en-US" sz="3800" smtClean="0">
                <a:solidFill>
                  <a:srgbClr val="000000"/>
                </a:solidFill>
                <a:ea typeface="Times New Roman" panose="02020603050405020304" pitchFamily="18" charset="0"/>
                <a:cs typeface="Arial" panose="020B0604020202020204" pitchFamily="34" charset="0"/>
              </a:rPr>
              <a:t> </a:t>
            </a:r>
            <a:r>
              <a:rPr lang="vi-VN" sz="3800" smtClean="0">
                <a:solidFill>
                  <a:srgbClr val="000000"/>
                </a:solidFill>
                <a:ea typeface="Times New Roman" panose="02020603050405020304" pitchFamily="18" charset="0"/>
                <a:cs typeface="Arial" panose="020B0604020202020204" pitchFamily="34" charset="0"/>
              </a:rPr>
              <a:t>2 </a:t>
            </a:r>
            <a:r>
              <a:rPr lang="vi-VN" sz="3800">
                <a:solidFill>
                  <a:srgbClr val="000000"/>
                </a:solidFill>
                <a:ea typeface="Times New Roman" panose="02020603050405020304" pitchFamily="18" charset="0"/>
                <a:cs typeface="Arial" panose="020B0604020202020204" pitchFamily="34" charset="0"/>
              </a:rPr>
              <a:t>400 bệnh nhân dùng thuốc M, 1 600 bệnh nhân còn lại dùng thuốc N. Kết quả </a:t>
            </a:r>
            <a:r>
              <a:rPr lang="vi-VN" sz="3800">
                <a:solidFill>
                  <a:srgbClr val="000000"/>
                </a:solidFill>
                <a:ea typeface="Times New Roman" panose="02020603050405020304" pitchFamily="18" charset="0"/>
                <a:cs typeface="Arial" panose="020B0604020202020204" pitchFamily="34" charset="0"/>
              </a:rPr>
              <a:t>được </a:t>
            </a:r>
            <a:r>
              <a:rPr lang="vi-VN" sz="3800" smtClean="0">
                <a:solidFill>
                  <a:srgbClr val="000000"/>
                </a:solidFill>
                <a:ea typeface="Times New Roman" panose="02020603050405020304" pitchFamily="18" charset="0"/>
                <a:cs typeface="Arial" panose="020B0604020202020204" pitchFamily="34" charset="0"/>
              </a:rPr>
              <a:t>cho</a:t>
            </a:r>
            <a:r>
              <a:rPr lang="en-US" sz="3800" smtClean="0">
                <a:solidFill>
                  <a:srgbClr val="000000"/>
                </a:solidFill>
                <a:ea typeface="Times New Roman" panose="02020603050405020304" pitchFamily="18" charset="0"/>
                <a:cs typeface="Arial" panose="020B0604020202020204" pitchFamily="34" charset="0"/>
              </a:rPr>
              <a:t> </a:t>
            </a:r>
            <a:r>
              <a:rPr lang="vi-VN" sz="3800" smtClean="0">
                <a:solidFill>
                  <a:srgbClr val="000000"/>
                </a:solidFill>
                <a:ea typeface="Times New Roman" panose="02020603050405020304" pitchFamily="18" charset="0"/>
                <a:cs typeface="Arial" panose="020B0604020202020204" pitchFamily="34" charset="0"/>
              </a:rPr>
              <a:t>trong </a:t>
            </a:r>
            <a:r>
              <a:rPr lang="vi-VN" sz="3800">
                <a:solidFill>
                  <a:srgbClr val="000000"/>
                </a:solidFill>
                <a:ea typeface="Times New Roman" panose="02020603050405020304" pitchFamily="18" charset="0"/>
                <a:cs typeface="Arial" panose="020B0604020202020204" pitchFamily="34" charset="0"/>
              </a:rPr>
              <a:t>bảng dữ liệu </a:t>
            </a:r>
            <a:r>
              <a:rPr lang="vi-VN" sz="3800">
                <a:solidFill>
                  <a:srgbClr val="000000"/>
                </a:solidFill>
                <a:ea typeface="Times New Roman" panose="02020603050405020304" pitchFamily="18" charset="0"/>
                <a:cs typeface="Arial" panose="020B0604020202020204" pitchFamily="34" charset="0"/>
              </a:rPr>
              <a:t>thống </a:t>
            </a:r>
            <a:r>
              <a:rPr lang="vi-VN" sz="3800" smtClean="0">
                <a:solidFill>
                  <a:srgbClr val="000000"/>
                </a:solidFill>
                <a:ea typeface="Times New Roman" panose="02020603050405020304" pitchFamily="18" charset="0"/>
                <a:cs typeface="Arial" panose="020B0604020202020204" pitchFamily="34" charset="0"/>
              </a:rPr>
              <a:t>kê</a:t>
            </a:r>
            <a:r>
              <a:rPr lang="en-US" sz="3800" smtClean="0">
                <a:solidFill>
                  <a:srgbClr val="000000"/>
                </a:solidFill>
                <a:ea typeface="Times New Roman" panose="02020603050405020304" pitchFamily="18" charset="0"/>
                <a:cs typeface="Arial" panose="020B0604020202020204" pitchFamily="34" charset="0"/>
              </a:rPr>
              <a:t> </a:t>
            </a:r>
            <a:r>
              <a:rPr lang="vi-VN" sz="3800" smtClean="0">
                <a:solidFill>
                  <a:srgbClr val="000000"/>
                </a:solidFill>
                <a:ea typeface="Times New Roman" panose="02020603050405020304" pitchFamily="18" charset="0"/>
                <a:cs typeface="Arial" panose="020B0604020202020204" pitchFamily="34" charset="0"/>
              </a:rPr>
              <a:t>2 </a:t>
            </a:r>
            <a:r>
              <a:rPr lang="vi-VN" sz="3800">
                <a:solidFill>
                  <a:srgbClr val="000000"/>
                </a:solidFill>
                <a:ea typeface="Times New Roman" panose="02020603050405020304" pitchFamily="18" charset="0"/>
                <a:cs typeface="Arial" panose="020B0604020202020204" pitchFamily="34" charset="0"/>
              </a:rPr>
              <a:t>x 2 như </a:t>
            </a:r>
            <a:r>
              <a:rPr lang="vi-VN" sz="3800">
                <a:solidFill>
                  <a:srgbClr val="000000"/>
                </a:solidFill>
                <a:ea typeface="Times New Roman" panose="02020603050405020304" pitchFamily="18" charset="0"/>
                <a:cs typeface="Arial" panose="020B0604020202020204" pitchFamily="34" charset="0"/>
              </a:rPr>
              <a:t>sau</a:t>
            </a:r>
            <a:r>
              <a:rPr lang="vi-VN" sz="3800" smtClean="0">
                <a:solidFill>
                  <a:srgbClr val="000000"/>
                </a:solidFill>
                <a:ea typeface="Times New Roman" panose="02020603050405020304" pitchFamily="18" charset="0"/>
                <a:cs typeface="Arial" panose="020B0604020202020204" pitchFamily="34" charset="0"/>
              </a:rPr>
              <a:t>:</a:t>
            </a:r>
            <a:endParaRPr lang="en-US" sz="3800" smtClean="0">
              <a:solidFill>
                <a:srgbClr val="000000"/>
              </a:solidFill>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4124863" y="3740416"/>
            <a:ext cx="10086586" cy="2774684"/>
          </a:xfrm>
          <a:prstGeom prst="rect">
            <a:avLst/>
          </a:prstGeom>
        </p:spPr>
      </p:pic>
      <p:sp>
        <p:nvSpPr>
          <p:cNvPr id="7" name="Rectangle 6"/>
          <p:cNvSpPr/>
          <p:nvPr/>
        </p:nvSpPr>
        <p:spPr>
          <a:xfrm>
            <a:off x="441157" y="6571714"/>
            <a:ext cx="17453999" cy="3600986"/>
          </a:xfrm>
          <a:prstGeom prst="rect">
            <a:avLst/>
          </a:prstGeom>
        </p:spPr>
        <p:txBody>
          <a:bodyPr wrap="square">
            <a:spAutoFit/>
          </a:bodyPr>
          <a:lstStyle/>
          <a:p>
            <a:pPr lvl="0" algn="just">
              <a:lnSpc>
                <a:spcPct val="150000"/>
              </a:lnSpc>
            </a:pPr>
            <a:r>
              <a:rPr lang="vi-VN" sz="3800">
                <a:solidFill>
                  <a:srgbClr val="000000"/>
                </a:solidFill>
                <a:ea typeface="Times New Roman" panose="02020603050405020304" pitchFamily="18" charset="0"/>
                <a:cs typeface="Arial" panose="020B0604020202020204" pitchFamily="34" charset="0"/>
              </a:rPr>
              <a:t>Chọn ngẫu nhiên một bệnh nhân trong số 4 000 bệnh nhân thử nghiệm sau khi uống thuốc.</a:t>
            </a:r>
            <a:r>
              <a:rPr lang="en-US" sz="3800">
                <a:solidFill>
                  <a:srgbClr val="000000"/>
                </a:solidFill>
                <a:ea typeface="Times New Roman" panose="02020603050405020304" pitchFamily="18" charset="0"/>
                <a:cs typeface="Arial" panose="020B0604020202020204" pitchFamily="34" charset="0"/>
              </a:rPr>
              <a:t> </a:t>
            </a:r>
            <a:r>
              <a:rPr lang="vi-VN" sz="3800">
                <a:solidFill>
                  <a:srgbClr val="000000"/>
                </a:solidFill>
                <a:ea typeface="Times New Roman" panose="02020603050405020304" pitchFamily="18" charset="0"/>
                <a:cs typeface="Arial" panose="020B0604020202020204" pitchFamily="34" charset="0"/>
              </a:rPr>
              <a:t>Tính xác suất để bệnh nhân đó</a:t>
            </a:r>
            <a:endParaRPr lang="en-US" sz="38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3800">
                <a:solidFill>
                  <a:srgbClr val="000000"/>
                </a:solidFill>
                <a:ea typeface="Times New Roman" panose="02020603050405020304" pitchFamily="18" charset="0"/>
                <a:cs typeface="Arial" panose="020B0604020202020204" pitchFamily="34" charset="0"/>
              </a:rPr>
              <a:t>a) uống thuốc M, biết rằng bệnh nhân đó khỏi bệnh;</a:t>
            </a:r>
            <a:endParaRPr lang="en-US" sz="38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3800">
                <a:solidFill>
                  <a:srgbClr val="000000"/>
                </a:solidFill>
                <a:ea typeface="Times New Roman" panose="02020603050405020304" pitchFamily="18" charset="0"/>
                <a:cs typeface="Arial" panose="020B0604020202020204" pitchFamily="34" charset="0"/>
              </a:rPr>
              <a:t>b) uống thuốc N, biết rằng bệnh nhân đó không khỏi bệnh.</a:t>
            </a:r>
            <a:endParaRPr lang="vi-VN" sz="3800">
              <a:solidFill>
                <a:srgbClr val="000000"/>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862631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19" name="Group 5"/>
          <p:cNvGrpSpPr/>
          <p:nvPr/>
        </p:nvGrpSpPr>
        <p:grpSpPr>
          <a:xfrm>
            <a:off x="-457200" y="266700"/>
            <a:ext cx="19202400" cy="685800"/>
            <a:chOff x="0" y="0"/>
            <a:chExt cx="6546024" cy="1217408"/>
          </a:xfrm>
        </p:grpSpPr>
        <p:sp>
          <p:nvSpPr>
            <p:cNvPr id="20"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21" name="TextBox 7"/>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p:cNvGrpSpPr/>
          <p:nvPr/>
        </p:nvGrpSpPr>
        <p:grpSpPr>
          <a:xfrm>
            <a:off x="304800" y="1028700"/>
            <a:ext cx="2767263" cy="1363692"/>
            <a:chOff x="859666" y="676025"/>
            <a:chExt cx="3432866" cy="1051118"/>
          </a:xfrm>
        </p:grpSpPr>
        <p:pic>
          <p:nvPicPr>
            <p:cNvPr id="14" name="Picture 13"/>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8" name="TextBox 17"/>
            <p:cNvSpPr txBox="1"/>
            <p:nvPr/>
          </p:nvSpPr>
          <p:spPr>
            <a:xfrm>
              <a:off x="859666" y="83113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22" name="Rectangle 21"/>
              <p:cNvSpPr/>
              <p:nvPr/>
            </p:nvSpPr>
            <p:spPr>
              <a:xfrm>
                <a:off x="838200" y="2552700"/>
                <a:ext cx="16611600" cy="7532575"/>
              </a:xfrm>
              <a:prstGeom prst="rect">
                <a:avLst/>
              </a:prstGeom>
            </p:spPr>
            <p:txBody>
              <a:bodyPr wrap="square">
                <a:spAutoFit/>
              </a:bodyPr>
              <a:lstStyle/>
              <a:p>
                <a:pPr algn="just">
                  <a:lnSpc>
                    <a:spcPct val="160000"/>
                  </a:lnSpc>
                </a:pPr>
                <a:r>
                  <a:rPr lang="en-US" sz="3800" smtClean="0">
                    <a:latin typeface="Arial" panose="020B0604020202020204" pitchFamily="34" charset="0"/>
                    <a:ea typeface="Malgun Gothic" panose="020B0503020000020004" pitchFamily="34" charset="-127"/>
                    <a:cs typeface="Arial" panose="020B0604020202020204" pitchFamily="34" charset="0"/>
                  </a:rPr>
                  <a:t>Không gian mẫu là tập hợp 4 000 bệnh nhân.</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pPr>
                <a:r>
                  <a:rPr lang="en-US" sz="3800" smtClean="0">
                    <a:effectLst/>
                    <a:latin typeface="Arial" panose="020B0604020202020204" pitchFamily="34" charset="0"/>
                    <a:ea typeface="Malgun Gothic" panose="020B0503020000020004" pitchFamily="34" charset="-127"/>
                    <a:cs typeface="Arial" panose="020B0604020202020204" pitchFamily="34" charset="0"/>
                  </a:rPr>
                  <a:t>a) Gọi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3800">
                    <a:effectLst/>
                    <a:latin typeface="Arial" panose="020B0604020202020204" pitchFamily="34" charset="0"/>
                    <a:ea typeface="Malgun Gothic" panose="020B0503020000020004" pitchFamily="34" charset="-127"/>
                    <a:cs typeface="Arial" panose="020B0604020202020204" pitchFamily="34" charset="0"/>
                  </a:rPr>
                  <a:t> là biến cố: “Bệnh nhân đó uống thuốc M”, </a:t>
                </a:r>
                <a:endParaRPr lang="en-US" sz="38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60000"/>
                  </a:lnSpc>
                </a:pPr>
                <a:r>
                  <a:rPr lang="en-US" sz="3800" smtClean="0">
                    <a:effectLst/>
                    <a:ea typeface="Malgun Gothic" panose="020B0503020000020004" pitchFamily="34" charset="-127"/>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3800">
                    <a:effectLst/>
                    <a:latin typeface="Arial" panose="020B0604020202020204" pitchFamily="34" charset="0"/>
                    <a:ea typeface="Malgun Gothic" panose="020B0503020000020004" pitchFamily="34" charset="-127"/>
                    <a:cs typeface="Arial" panose="020B0604020202020204" pitchFamily="34" charset="0"/>
                  </a:rPr>
                  <a:t> là biến cố: “Bệnh nhân đó khỏi bệnh”.</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pPr>
                <a:r>
                  <a:rPr lang="en-US" sz="3800">
                    <a:effectLst/>
                    <a:latin typeface="Arial" panose="020B0604020202020204" pitchFamily="34" charset="0"/>
                    <a:ea typeface="Malgun Gothic" panose="020B0503020000020004" pitchFamily="34" charset="-127"/>
                    <a:cs typeface="Arial" panose="020B0604020202020204" pitchFamily="34" charset="0"/>
                  </a:rPr>
                  <a:t>Ta cần tính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pPr>
                <a:r>
                  <a:rPr lang="en-US" sz="3800">
                    <a:effectLst/>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3800">
                    <a:effectLst/>
                    <a:latin typeface="Arial" panose="020B0604020202020204" pitchFamily="34" charset="0"/>
                    <a:ea typeface="Malgun Gothic" panose="020B0503020000020004" pitchFamily="34" charset="-127"/>
                    <a:cs typeface="Arial" panose="020B0604020202020204" pitchFamily="34" charset="0"/>
                  </a:rPr>
                  <a:t> là tập hợp con của không gian mẫu gồm các bệnh nhân khỏi bệnh. Ta có</a:t>
                </a:r>
                <a:r>
                  <a:rPr lang="en-US" sz="38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𝑛</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=1600+1200=2800</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ea typeface="Malgun Gothic" panose="020B0503020000020004" pitchFamily="34" charset="-127"/>
                          <a:cs typeface="Arial" panose="020B0604020202020204" pitchFamily="34" charset="0"/>
                        </a:rPr>
                        <m:t>Suy</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ra</m:t>
                      </m:r>
                      <m:r>
                        <a:rPr lang="en-US" sz="3800" b="0" i="1" smtClean="0">
                          <a:latin typeface="Cambria Math" panose="02040503050406030204" pitchFamily="18" charset="0"/>
                          <a:ea typeface="Malgun Gothic" panose="020B0503020000020004" pitchFamily="34" charset="-127"/>
                          <a:cs typeface="Arial" panose="020B0604020202020204" pitchFamily="34"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3800">
                              <a:effectLst/>
                              <a:latin typeface="Cambria Math" panose="02040503050406030204" pitchFamily="18" charset="0"/>
                              <a:ea typeface="Malgun Gothic" panose="020B0503020000020004" pitchFamily="34" charset="-127"/>
                              <a:cs typeface="Times New Roman" panose="02020603050405020304" pitchFamily="18" charset="0"/>
                            </a:rPr>
                            <m:t>Ω</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2800</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4000</m:t>
                          </m:r>
                        </m:den>
                      </m:f>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838200" y="2552700"/>
                <a:ext cx="16611600" cy="7532575"/>
              </a:xfrm>
              <a:prstGeom prst="rect">
                <a:avLst/>
              </a:prstGeom>
              <a:blipFill>
                <a:blip r:embed="rId4"/>
                <a:stretch>
                  <a:fillRect l="-1211" r="-1174"/>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4782800" y="1803217"/>
            <a:ext cx="2730640" cy="3568883"/>
          </a:xfrm>
          <a:prstGeom prst="rect">
            <a:avLst/>
          </a:prstGeom>
        </p:spPr>
      </p:pic>
    </p:spTree>
    <p:extLst>
      <p:ext uri="{BB962C8B-B14F-4D97-AF65-F5344CB8AC3E}">
        <p14:creationId xmlns:p14="http://schemas.microsoft.com/office/powerpoint/2010/main" val="308046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0" dur="500"/>
                                        <p:tgtEl>
                                          <p:spTgt spid="2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5" dur="500"/>
                                        <p:tgtEl>
                                          <p:spTgt spid="2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0" dur="500"/>
                                        <p:tgtEl>
                                          <p:spTgt spid="2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5"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19" name="Group 5"/>
          <p:cNvGrpSpPr/>
          <p:nvPr/>
        </p:nvGrpSpPr>
        <p:grpSpPr>
          <a:xfrm>
            <a:off x="-457200" y="266700"/>
            <a:ext cx="19202400" cy="685800"/>
            <a:chOff x="0" y="0"/>
            <a:chExt cx="6546024" cy="1217408"/>
          </a:xfrm>
        </p:grpSpPr>
        <p:sp>
          <p:nvSpPr>
            <p:cNvPr id="20"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21" name="TextBox 7"/>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2362200" y="2552700"/>
                <a:ext cx="13487400" cy="969496"/>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𝐴𝐵</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là biến cố: “Bệnh nhân đó uống thuốc M và khỏi bệnh”.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362200" y="2552700"/>
                <a:ext cx="13487400" cy="969496"/>
              </a:xfrm>
              <a:prstGeom prst="rect">
                <a:avLst/>
              </a:prstGeom>
              <a:blipFill>
                <a:blip r:embed="rId2"/>
                <a:stretch>
                  <a:fillRect b="-13208"/>
                </a:stretch>
              </a:blipFill>
            </p:spPr>
            <p:txBody>
              <a:bodyPr/>
              <a:lstStyle/>
              <a:p>
                <a:r>
                  <a:rPr lang="en-US">
                    <a:noFill/>
                  </a:rPr>
                  <a:t> </a:t>
                </a:r>
              </a:p>
            </p:txBody>
          </p:sp>
        </mc:Fallback>
      </mc:AlternateContent>
      <p:grpSp>
        <p:nvGrpSpPr>
          <p:cNvPr id="9" name="Group 8"/>
          <p:cNvGrpSpPr/>
          <p:nvPr/>
        </p:nvGrpSpPr>
        <p:grpSpPr>
          <a:xfrm>
            <a:off x="304800" y="1028700"/>
            <a:ext cx="2767263" cy="1363692"/>
            <a:chOff x="859666" y="676025"/>
            <a:chExt cx="3432866" cy="1051118"/>
          </a:xfrm>
        </p:grpSpPr>
        <p:pic>
          <p:nvPicPr>
            <p:cNvPr id="10" name="Picture 9"/>
            <p:cNvPicPr>
              <a:picLocks noChangeAspect="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1" name="TextBox 10"/>
            <p:cNvSpPr txBox="1"/>
            <p:nvPr/>
          </p:nvSpPr>
          <p:spPr>
            <a:xfrm>
              <a:off x="859666" y="83113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2362200" y="3974087"/>
                <a:ext cx="9144000" cy="4674613"/>
              </a:xfrm>
              <a:prstGeom prst="rect">
                <a:avLst/>
              </a:prstGeom>
            </p:spPr>
            <p:txBody>
              <a:bodyPr>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Ta</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c</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ó:</m:t>
                      </m:r>
                      <m:r>
                        <a:rPr lang="en-US" sz="3800" i="1">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𝐴𝐵</m:t>
                          </m:r>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=1600</m:t>
                      </m:r>
                    </m:oMath>
                  </m:oMathPara>
                </a14:m>
                <a:endParaRPr lang="en-US" sz="3800">
                  <a:solidFill>
                    <a:prstClr val="black"/>
                  </a:solidFill>
                  <a:latin typeface="Cambria Math" panose="02040503050406030204" pitchFamily="18" charset="0"/>
                  <a:ea typeface="Malgun Gothic" panose="020B0503020000020004" pitchFamily="34" charset="-127"/>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Suy</m:t>
                      </m:r>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ra</m:t>
                      </m:r>
                      <m:r>
                        <a:rPr lang="en-US" sz="3800" i="1">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𝐴𝐵</m:t>
                          </m:r>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1600</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4000</m:t>
                          </m:r>
                        </m:den>
                      </m:f>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Do</m:t>
                      </m:r>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 đó</m:t>
                      </m:r>
                      <m:r>
                        <a:rPr lang="en-US" sz="3800" i="1">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𝐴𝐵</m:t>
                              </m:r>
                            </m:e>
                          </m:d>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d>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1600</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2800</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den>
                      </m:f>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2362200" y="3974087"/>
                <a:ext cx="9144000" cy="4674613"/>
              </a:xfrm>
              <a:prstGeom prst="rect">
                <a:avLst/>
              </a:prstGeom>
              <a:blipFill>
                <a:blip r:embed="rId5"/>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6"/>
          <a:stretch>
            <a:fillRect/>
          </a:stretch>
        </p:blipFill>
        <p:spPr>
          <a:xfrm>
            <a:off x="14957418" y="190500"/>
            <a:ext cx="2588635" cy="762000"/>
          </a:xfrm>
          <a:prstGeom prst="rect">
            <a:avLst/>
          </a:prstGeom>
        </p:spPr>
      </p:pic>
      <p:pic>
        <p:nvPicPr>
          <p:cNvPr id="15" name="Picture 14"/>
          <p:cNvPicPr>
            <a:picLocks noChangeAspect="1"/>
          </p:cNvPicPr>
          <p:nvPr/>
        </p:nvPicPr>
        <p:blipFill>
          <a:blip r:embed="rId7"/>
          <a:stretch>
            <a:fillRect/>
          </a:stretch>
        </p:blipFill>
        <p:spPr>
          <a:xfrm>
            <a:off x="14706600" y="6359351"/>
            <a:ext cx="3005141" cy="3927649"/>
          </a:xfrm>
          <a:prstGeom prst="rect">
            <a:avLst/>
          </a:prstGeom>
        </p:spPr>
      </p:pic>
    </p:spTree>
    <p:extLst>
      <p:ext uri="{BB962C8B-B14F-4D97-AF65-F5344CB8AC3E}">
        <p14:creationId xmlns:p14="http://schemas.microsoft.com/office/powerpoint/2010/main" val="292308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19" name="Group 5"/>
          <p:cNvGrpSpPr/>
          <p:nvPr/>
        </p:nvGrpSpPr>
        <p:grpSpPr>
          <a:xfrm>
            <a:off x="-457200" y="266700"/>
            <a:ext cx="19202400" cy="685800"/>
            <a:chOff x="0" y="0"/>
            <a:chExt cx="6546024" cy="1217408"/>
          </a:xfrm>
        </p:grpSpPr>
        <p:sp>
          <p:nvSpPr>
            <p:cNvPr id="20"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21" name="TextBox 7"/>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838200" y="2670121"/>
                <a:ext cx="16992600" cy="5713872"/>
              </a:xfrm>
              <a:prstGeom prst="rect">
                <a:avLst/>
              </a:prstGeom>
            </p:spPr>
            <p:txBody>
              <a:bodyPr wrap="square">
                <a:spAutoFit/>
              </a:bodyPr>
              <a:lstStyle/>
              <a:p>
                <a:pPr marL="0" marR="0" lvl="0" indent="0" algn="just" defTabSz="914400" rtl="0" eaLnBrk="1" fontAlgn="auto" latinLnBrk="0" hangingPunct="1">
                  <a:lnSpc>
                    <a:spcPct val="16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b</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là biến cố: “Không khỏi bệnh”.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là biến cố: “Người đó dùng thuốc N”.</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Ta cần tính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e>
                    </m:acc>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là tập con của không gian mẫu gồm các bệnh nhân không khỏi bệnh.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Vậy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𝑛</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=800+400=1200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𝐴𝐵</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biến cố: “Bệnh nhân đó uống thuốc N và không khỏi bệnh”.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Vậy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𝑛</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𝐴𝐵</m:t>
                            </m:r>
                          </m:e>
                        </m:acc>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=400</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838200" y="2670121"/>
                <a:ext cx="16992600" cy="5713872"/>
              </a:xfrm>
              <a:prstGeom prst="rect">
                <a:avLst/>
              </a:prstGeom>
              <a:blipFill>
                <a:blip r:embed="rId2"/>
                <a:stretch>
                  <a:fillRect l="-1184" b="-1281"/>
                </a:stretch>
              </a:blipFill>
            </p:spPr>
            <p:txBody>
              <a:bodyPr/>
              <a:lstStyle/>
              <a:p>
                <a:r>
                  <a:rPr lang="en-US">
                    <a:noFill/>
                  </a:rPr>
                  <a:t> </a:t>
                </a:r>
              </a:p>
            </p:txBody>
          </p:sp>
        </mc:Fallback>
      </mc:AlternateContent>
      <p:grpSp>
        <p:nvGrpSpPr>
          <p:cNvPr id="9" name="Group 8"/>
          <p:cNvGrpSpPr/>
          <p:nvPr/>
        </p:nvGrpSpPr>
        <p:grpSpPr>
          <a:xfrm>
            <a:off x="304800" y="1028700"/>
            <a:ext cx="2767263" cy="1363692"/>
            <a:chOff x="859666" y="676025"/>
            <a:chExt cx="3432866" cy="1051118"/>
          </a:xfrm>
        </p:grpSpPr>
        <p:pic>
          <p:nvPicPr>
            <p:cNvPr id="10" name="Picture 9"/>
            <p:cNvPicPr>
              <a:picLocks noChangeAspect="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1" name="TextBox 10"/>
            <p:cNvSpPr txBox="1"/>
            <p:nvPr/>
          </p:nvSpPr>
          <p:spPr>
            <a:xfrm>
              <a:off x="859666" y="83113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838200" y="8501436"/>
                <a:ext cx="8152103" cy="136646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800" kern="0" smtClean="0">
                          <a:solidFill>
                            <a:prstClr val="black"/>
                          </a:solidFill>
                          <a:latin typeface="Arial" panose="020B0604020202020204" pitchFamily="34" charset="0"/>
                          <a:ea typeface="Malgun Gothic" panose="020B0503020000020004" pitchFamily="34" charset="-127"/>
                          <a:cs typeface="Arial" panose="020B0604020202020204" pitchFamily="34" charset="0"/>
                        </a:rPr>
                        <m:t>Do</m:t>
                      </m:r>
                      <m:r>
                        <m:rPr>
                          <m:nor/>
                        </m:rPr>
                        <a:rPr lang="en-US" sz="3800" kern="0" smtClean="0">
                          <a:solidFill>
                            <a:prstClr val="black"/>
                          </a:solidFill>
                          <a:latin typeface="Arial" panose="020B0604020202020204" pitchFamily="34" charset="0"/>
                          <a:ea typeface="Malgun Gothic" panose="020B0503020000020004" pitchFamily="34" charset="-127"/>
                          <a:cs typeface="Arial" panose="020B0604020202020204" pitchFamily="34" charset="0"/>
                        </a:rPr>
                        <m:t> đó:</m:t>
                      </m:r>
                      <m:r>
                        <a:rPr lang="en-US" sz="3800" i="1" ker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e>
                          </m:acc>
                        </m:e>
                        <m:e>
                          <m:acc>
                            <m:accPr>
                              <m:chr m:val="̅"/>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acc>
                        </m:e>
                      </m:d>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𝐴𝐵</m:t>
                                  </m:r>
                                </m:e>
                              </m:acc>
                            </m:e>
                          </m:d>
                        </m:num>
                        <m:den>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acc>
                            </m:e>
                          </m:d>
                        </m:den>
                      </m:f>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400</m:t>
                          </m:r>
                        </m:num>
                        <m:den>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1200</m:t>
                          </m:r>
                        </m:den>
                      </m:f>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n>
                      </m:f>
                      <m:r>
                        <a:rPr lang="en-US" sz="3800" b="0" i="1" kern="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838200" y="8501436"/>
                <a:ext cx="8152103" cy="1366464"/>
              </a:xfrm>
              <a:prstGeom prst="rect">
                <a:avLst/>
              </a:prstGeom>
              <a:blipFill>
                <a:blip r:embed="rId5"/>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a:off x="15011400" y="7010400"/>
            <a:ext cx="2477856" cy="3238500"/>
          </a:xfrm>
          <a:prstGeom prst="rect">
            <a:avLst/>
          </a:prstGeom>
        </p:spPr>
      </p:pic>
    </p:spTree>
    <p:extLst>
      <p:ext uri="{BB962C8B-B14F-4D97-AF65-F5344CB8AC3E}">
        <p14:creationId xmlns:p14="http://schemas.microsoft.com/office/powerpoint/2010/main" val="297885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up)">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up)">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2" name="Group 2"/>
          <p:cNvGrpSpPr/>
          <p:nvPr/>
        </p:nvGrpSpPr>
        <p:grpSpPr>
          <a:xfrm>
            <a:off x="-2398843" y="8608985"/>
            <a:ext cx="24854434" cy="4622347"/>
            <a:chOff x="0" y="0"/>
            <a:chExt cx="6546024" cy="1217408"/>
          </a:xfrm>
        </p:grpSpPr>
        <p:sp>
          <p:nvSpPr>
            <p:cNvPr id="3"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4" name="TextBox 4"/>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827397" y="1028700"/>
            <a:ext cx="12431903" cy="12121106"/>
          </a:xfrm>
          <a:custGeom>
            <a:avLst/>
            <a:gdLst/>
            <a:ahLst/>
            <a:cxnLst/>
            <a:rect l="l" t="t" r="r" b="b"/>
            <a:pathLst>
              <a:path w="12431903" h="12121106">
                <a:moveTo>
                  <a:pt x="0" y="0"/>
                </a:moveTo>
                <a:lnTo>
                  <a:pt x="12431903" y="0"/>
                </a:lnTo>
                <a:lnTo>
                  <a:pt x="12431903" y="12121106"/>
                </a:lnTo>
                <a:lnTo>
                  <a:pt x="0" y="121211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385562" y="3216812"/>
            <a:ext cx="5066083" cy="10634908"/>
          </a:xfrm>
          <a:custGeom>
            <a:avLst/>
            <a:gdLst/>
            <a:ahLst/>
            <a:cxnLst/>
            <a:rect l="l" t="t" r="r" b="b"/>
            <a:pathLst>
              <a:path w="5066083" h="10634908">
                <a:moveTo>
                  <a:pt x="5066083" y="0"/>
                </a:moveTo>
                <a:lnTo>
                  <a:pt x="0" y="0"/>
                </a:lnTo>
                <a:lnTo>
                  <a:pt x="0" y="10634908"/>
                </a:lnTo>
                <a:lnTo>
                  <a:pt x="5066083" y="10634908"/>
                </a:lnTo>
                <a:lnTo>
                  <a:pt x="506608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9"/>
          <p:cNvSpPr txBox="1"/>
          <p:nvPr/>
        </p:nvSpPr>
        <p:spPr>
          <a:xfrm>
            <a:off x="5773125" y="1257300"/>
            <a:ext cx="10540446" cy="6865341"/>
          </a:xfrm>
          <a:prstGeom prst="rect">
            <a:avLst/>
          </a:prstGeom>
        </p:spPr>
        <p:txBody>
          <a:bodyPr wrap="square" lIns="0" tIns="0" rIns="0" bIns="0" rtlCol="0" anchor="t">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FFFF00"/>
                </a:solidFill>
                <a:effectLst/>
                <a:uLnTx/>
                <a:uFillTx/>
                <a:latin typeface="Arial" panose="020B0604020202020204" pitchFamily="34" charset="0"/>
                <a:ea typeface="Jua"/>
                <a:cs typeface="Arial" panose="020B0604020202020204" pitchFamily="34" charset="0"/>
                <a:sym typeface="Jua"/>
              </a:rPr>
              <a:t>2.</a:t>
            </a:r>
          </a:p>
          <a:p>
            <a:pPr lvl="0" algn="ctr">
              <a:lnSpc>
                <a:spcPct val="160000"/>
              </a:lnSpc>
            </a:pPr>
            <a:r>
              <a:rPr lang="en-US" sz="8500" b="1" smtClean="0">
                <a:solidFill>
                  <a:srgbClr val="FFF8ED"/>
                </a:solidFill>
                <a:latin typeface="Arial" panose="020B0604020202020204" pitchFamily="34" charset="0"/>
                <a:ea typeface="Jua"/>
                <a:cs typeface="Arial" panose="020B0604020202020204" pitchFamily="34" charset="0"/>
                <a:sym typeface="Jua"/>
              </a:rPr>
              <a:t>CÔNG THỨC </a:t>
            </a:r>
          </a:p>
          <a:p>
            <a:pPr lvl="0" algn="ctr">
              <a:lnSpc>
                <a:spcPct val="160000"/>
              </a:lnSpc>
            </a:pPr>
            <a:r>
              <a:rPr lang="en-US" sz="8500" b="1" smtClean="0">
                <a:solidFill>
                  <a:srgbClr val="FFF8ED"/>
                </a:solidFill>
                <a:latin typeface="Arial" panose="020B0604020202020204" pitchFamily="34" charset="0"/>
                <a:ea typeface="Jua"/>
                <a:cs typeface="Arial" panose="020B0604020202020204" pitchFamily="34" charset="0"/>
                <a:sym typeface="Jua"/>
              </a:rPr>
              <a:t>NHÂN XÁC SUẤT</a:t>
            </a:r>
            <a:endParaRPr kumimoji="0" lang="en-US" sz="8500" b="1" i="0" u="none" strike="noStrike" kern="1200" cap="none" spc="0" normalizeH="0" baseline="0" noProof="0">
              <a:ln>
                <a:noFill/>
              </a:ln>
              <a:solidFill>
                <a:srgbClr val="FFF8ED"/>
              </a:solidFill>
              <a:effectLst/>
              <a:uLnTx/>
              <a:uFillTx/>
              <a:latin typeface="Arial" panose="020B0604020202020204" pitchFamily="34" charset="0"/>
              <a:ea typeface="Jua"/>
              <a:cs typeface="Arial" panose="020B0604020202020204" pitchFamily="34" charset="0"/>
              <a:sym typeface="Jua"/>
            </a:endParaRPr>
          </a:p>
        </p:txBody>
      </p:sp>
    </p:spTree>
    <p:extLst>
      <p:ext uri="{BB962C8B-B14F-4D97-AF65-F5344CB8AC3E}">
        <p14:creationId xmlns:p14="http://schemas.microsoft.com/office/powerpoint/2010/main" val="196467081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7" name="Group 6"/>
          <p:cNvGrpSpPr/>
          <p:nvPr/>
        </p:nvGrpSpPr>
        <p:grpSpPr>
          <a:xfrm>
            <a:off x="1066800" y="190411"/>
            <a:ext cx="17145000" cy="2107721"/>
            <a:chOff x="304801" y="187738"/>
            <a:chExt cx="17145000" cy="2107721"/>
          </a:xfrm>
        </p:grpSpPr>
        <p:grpSp>
          <p:nvGrpSpPr>
            <p:cNvPr id="4" name="Group 3"/>
            <p:cNvGrpSpPr/>
            <p:nvPr/>
          </p:nvGrpSpPr>
          <p:grpSpPr>
            <a:xfrm>
              <a:off x="393035" y="187738"/>
              <a:ext cx="2125576" cy="1145762"/>
              <a:chOff x="5423142" y="251321"/>
              <a:chExt cx="6770352" cy="1691779"/>
            </a:xfrm>
          </p:grpSpPr>
          <p:grpSp>
            <p:nvGrpSpPr>
              <p:cNvPr id="16" name="Group 5"/>
              <p:cNvGrpSpPr/>
              <p:nvPr/>
            </p:nvGrpSpPr>
            <p:grpSpPr>
              <a:xfrm>
                <a:off x="5423142" y="251321"/>
                <a:ext cx="6770352" cy="1691779"/>
                <a:chOff x="-26542" y="-38100"/>
                <a:chExt cx="827523" cy="145506"/>
              </a:xfrm>
            </p:grpSpPr>
            <p:sp>
              <p:nvSpPr>
                <p:cNvPr id="17" name="Freeform 6"/>
                <p:cNvSpPr/>
                <p:nvPr/>
              </p:nvSpPr>
              <p:spPr>
                <a:xfrm>
                  <a:off x="-26542" y="0"/>
                  <a:ext cx="800981"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424F54"/>
                </a:solidFill>
              </p:spPr>
            </p:sp>
            <p:sp>
              <p:nvSpPr>
                <p:cNvPr id="18"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Rectangle 2"/>
              <p:cNvSpPr/>
              <p:nvPr/>
            </p:nvSpPr>
            <p:spPr>
              <a:xfrm>
                <a:off x="6438457" y="811155"/>
                <a:ext cx="4522555" cy="10906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HĐ2.</a:t>
                </a:r>
                <a:endParaRPr kumimoji="0" lang="en-US" sz="4200" b="1" i="0" u="none" strike="noStrike" kern="1200" cap="none" spc="0" normalizeH="0" baseline="0" noProof="0">
                  <a:ln>
                    <a:noFill/>
                  </a:ln>
                  <a:solidFill>
                    <a:prstClr val="white"/>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5" name="Rectangle 4"/>
                <p:cNvSpPr/>
                <p:nvPr/>
              </p:nvSpPr>
              <p:spPr>
                <a:xfrm>
                  <a:off x="304801" y="356467"/>
                  <a:ext cx="17145000" cy="1938992"/>
                </a:xfrm>
                <a:prstGeom prst="rect">
                  <a:avLst/>
                </a:prstGeom>
              </p:spPr>
              <p:txBody>
                <a:bodyPr wrap="square">
                  <a:spAutoFit/>
                </a:bodyPr>
                <a:lstStyle/>
                <a:p>
                  <a:pPr lvl="0" algn="just">
                    <a:lnSpc>
                      <a:spcPct val="150000"/>
                    </a:lnSpc>
                  </a:pPr>
                  <a:r>
                    <a:rPr lang="en-US" sz="4000" smtClean="0">
                      <a:solidFill>
                        <a:prstClr val="black"/>
                      </a:solidFill>
                    </a:rPr>
                    <a:t>                     </a:t>
                  </a:r>
                  <a:r>
                    <a:rPr lang="vi-VN" sz="4000">
                      <a:solidFill>
                        <a:prstClr val="black"/>
                      </a:solidFill>
                    </a:rPr>
                    <a:t>Chứng minh rằng, với hai biến cố </a:t>
                  </a:r>
                  <a14:m>
                    <m:oMath xmlns:m="http://schemas.openxmlformats.org/officeDocument/2006/math">
                      <m:r>
                        <a:rPr lang="vi-VN" sz="4000" i="1" smtClean="0">
                          <a:solidFill>
                            <a:prstClr val="black"/>
                          </a:solidFill>
                          <a:latin typeface="Cambria Math" panose="02040503050406030204" pitchFamily="18" charset="0"/>
                        </a:rPr>
                        <m:t>𝐴</m:t>
                      </m:r>
                    </m:oMath>
                  </a14:m>
                  <a:r>
                    <a:rPr lang="vi-VN" sz="4000">
                      <a:solidFill>
                        <a:prstClr val="black"/>
                      </a:solidFill>
                    </a:rPr>
                    <a:t> và </a:t>
                  </a:r>
                  <a14:m>
                    <m:oMath xmlns:m="http://schemas.openxmlformats.org/officeDocument/2006/math">
                      <m:r>
                        <a:rPr lang="vi-VN" sz="4000" i="1" smtClean="0">
                          <a:solidFill>
                            <a:prstClr val="black"/>
                          </a:solidFill>
                          <a:latin typeface="Cambria Math" panose="02040503050406030204" pitchFamily="18" charset="0"/>
                        </a:rPr>
                        <m:t>𝐵</m:t>
                      </m:r>
                    </m:oMath>
                  </a14:m>
                  <a:r>
                    <a:rPr lang="vi-VN" sz="4000">
                      <a:solidFill>
                        <a:prstClr val="black"/>
                      </a:solidFill>
                    </a:rPr>
                    <a:t>, </a:t>
                  </a:r>
                  <a14:m>
                    <m:oMath xmlns:m="http://schemas.openxmlformats.org/officeDocument/2006/math">
                      <m:r>
                        <a:rPr lang="vi-VN" sz="4000" i="1" smtClean="0">
                          <a:solidFill>
                            <a:prstClr val="black"/>
                          </a:solidFill>
                          <a:latin typeface="Cambria Math" panose="02040503050406030204" pitchFamily="18" charset="0"/>
                        </a:rPr>
                        <m:t>𝑃</m:t>
                      </m:r>
                      <m:r>
                        <a:rPr lang="vi-VN" sz="4000" i="1" smtClean="0">
                          <a:solidFill>
                            <a:prstClr val="black"/>
                          </a:solidFill>
                          <a:latin typeface="Cambria Math" panose="02040503050406030204" pitchFamily="18" charset="0"/>
                        </a:rPr>
                        <m:t>(</m:t>
                      </m:r>
                      <m:r>
                        <a:rPr lang="vi-VN" sz="4000" i="1" smtClean="0">
                          <a:solidFill>
                            <a:prstClr val="black"/>
                          </a:solidFill>
                          <a:latin typeface="Cambria Math" panose="02040503050406030204" pitchFamily="18" charset="0"/>
                        </a:rPr>
                        <m:t>𝐵</m:t>
                      </m:r>
                      <m:r>
                        <a:rPr lang="vi-VN" sz="4000" i="1" smtClean="0">
                          <a:solidFill>
                            <a:prstClr val="black"/>
                          </a:solidFill>
                          <a:latin typeface="Cambria Math" panose="02040503050406030204" pitchFamily="18" charset="0"/>
                        </a:rPr>
                        <m:t>) &gt; 0</m:t>
                      </m:r>
                    </m:oMath>
                  </a14:m>
                  <a:r>
                    <a:rPr lang="vi-VN" sz="4000">
                      <a:solidFill>
                        <a:prstClr val="black"/>
                      </a:solidFill>
                    </a:rPr>
                    <a:t>, ta </a:t>
                  </a:r>
                  <a:r>
                    <a:rPr lang="vi-VN" sz="4000">
                      <a:solidFill>
                        <a:prstClr val="black"/>
                      </a:solidFill>
                    </a:rPr>
                    <a:t>có</a:t>
                  </a:r>
                  <a:r>
                    <a:rPr lang="vi-VN" sz="4000" smtClean="0">
                      <a:solidFill>
                        <a:prstClr val="black"/>
                      </a:solidFill>
                    </a:rPr>
                    <a:t>:</a:t>
                  </a:r>
                  <a:r>
                    <a:rPr lang="en-US" sz="4000" smtClean="0">
                      <a:solidFill>
                        <a:prstClr val="black"/>
                      </a:solidFill>
                    </a:rPr>
                    <a:t> </a:t>
                  </a:r>
                </a:p>
                <a:p>
                  <a:pPr lvl="0" algn="ctr">
                    <a:lnSpc>
                      <a:spcPct val="150000"/>
                    </a:lnSpc>
                  </a:pPr>
                  <a14:m>
                    <m:oMathPara xmlns:m="http://schemas.openxmlformats.org/officeDocument/2006/math">
                      <m:oMathParaPr>
                        <m:jc m:val="centerGroup"/>
                      </m:oMathParaPr>
                      <m:oMath xmlns:m="http://schemas.openxmlformats.org/officeDocument/2006/math">
                        <m:r>
                          <a:rPr lang="vi-VN" sz="4000" i="1" smtClean="0">
                            <a:solidFill>
                              <a:prstClr val="black"/>
                            </a:solidFill>
                            <a:latin typeface="Cambria Math" panose="02040503050406030204" pitchFamily="18" charset="0"/>
                          </a:rPr>
                          <m:t>𝑃</m:t>
                        </m:r>
                        <m:r>
                          <a:rPr lang="vi-VN" sz="4000" i="1" smtClean="0">
                            <a:solidFill>
                              <a:prstClr val="black"/>
                            </a:solidFill>
                            <a:latin typeface="Cambria Math" panose="02040503050406030204" pitchFamily="18" charset="0"/>
                          </a:rPr>
                          <m:t>(</m:t>
                        </m:r>
                        <m:r>
                          <a:rPr lang="vi-VN" sz="4000" i="1" smtClean="0">
                            <a:solidFill>
                              <a:prstClr val="black"/>
                            </a:solidFill>
                            <a:latin typeface="Cambria Math" panose="02040503050406030204" pitchFamily="18" charset="0"/>
                          </a:rPr>
                          <m:t>𝐴𝐵</m:t>
                        </m:r>
                        <m:r>
                          <a:rPr lang="vi-VN" sz="4000" i="1">
                            <a:solidFill>
                              <a:prstClr val="black"/>
                            </a:solidFill>
                            <a:latin typeface="Cambria Math" panose="02040503050406030204" pitchFamily="18" charset="0"/>
                          </a:rPr>
                          <m:t>)=</m:t>
                        </m:r>
                        <m:r>
                          <a:rPr lang="vi-VN" sz="4000" i="1">
                            <a:solidFill>
                              <a:prstClr val="black"/>
                            </a:solidFill>
                            <a:latin typeface="Cambria Math" panose="02040503050406030204" pitchFamily="18" charset="0"/>
                          </a:rPr>
                          <m:t>𝑃</m:t>
                        </m:r>
                        <m:r>
                          <a:rPr lang="vi-VN" sz="4000" i="1">
                            <a:solidFill>
                              <a:prstClr val="black"/>
                            </a:solidFill>
                            <a:latin typeface="Cambria Math" panose="02040503050406030204" pitchFamily="18" charset="0"/>
                          </a:rPr>
                          <m:t>(</m:t>
                        </m:r>
                        <m:r>
                          <a:rPr lang="vi-VN" sz="4000" i="1">
                            <a:solidFill>
                              <a:prstClr val="black"/>
                            </a:solidFill>
                            <a:latin typeface="Cambria Math" panose="02040503050406030204" pitchFamily="18" charset="0"/>
                          </a:rPr>
                          <m:t>𝐵</m:t>
                        </m:r>
                        <m:r>
                          <a:rPr lang="vi-VN" sz="4000" i="1">
                            <a:solidFill>
                              <a:prstClr val="black"/>
                            </a:solidFill>
                            <a:latin typeface="Cambria Math" panose="02040503050406030204" pitchFamily="18" charset="0"/>
                          </a:rPr>
                          <m:t>).</m:t>
                        </m:r>
                        <m:r>
                          <a:rPr lang="vi-VN" sz="4000" i="1">
                            <a:solidFill>
                              <a:prstClr val="black"/>
                            </a:solidFill>
                            <a:latin typeface="Cambria Math" panose="02040503050406030204" pitchFamily="18" charset="0"/>
                          </a:rPr>
                          <m:t>𝑃</m:t>
                        </m:r>
                        <m:r>
                          <a:rPr lang="vi-VN" sz="4000" i="1">
                            <a:solidFill>
                              <a:prstClr val="black"/>
                            </a:solidFill>
                            <a:latin typeface="Cambria Math" panose="02040503050406030204" pitchFamily="18" charset="0"/>
                          </a:rPr>
                          <m:t>(</m:t>
                        </m:r>
                        <m:r>
                          <a:rPr lang="vi-VN" sz="4000" i="1">
                            <a:solidFill>
                              <a:prstClr val="black"/>
                            </a:solidFill>
                            <a:latin typeface="Cambria Math" panose="02040503050406030204" pitchFamily="18" charset="0"/>
                          </a:rPr>
                          <m:t>𝐴</m:t>
                        </m:r>
                        <m:r>
                          <a:rPr lang="vi-VN" sz="4000" i="1">
                            <a:solidFill>
                              <a:prstClr val="black"/>
                            </a:solidFill>
                            <a:latin typeface="Cambria Math" panose="02040503050406030204" pitchFamily="18" charset="0"/>
                          </a:rPr>
                          <m:t>|</m:t>
                        </m:r>
                        <m:r>
                          <a:rPr lang="vi-VN" sz="4000" i="1">
                            <a:solidFill>
                              <a:prstClr val="black"/>
                            </a:solidFill>
                            <a:latin typeface="Cambria Math" panose="02040503050406030204" pitchFamily="18" charset="0"/>
                          </a:rPr>
                          <m:t>𝐵</m:t>
                        </m:r>
                        <m:r>
                          <a:rPr lang="vi-VN" sz="4000" i="1">
                            <a:solidFill>
                              <a:prstClr val="black"/>
                            </a:solidFill>
                            <a:latin typeface="Cambria Math" panose="020405030504060302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04801" y="356467"/>
                  <a:ext cx="17145000" cy="1938992"/>
                </a:xfrm>
                <a:prstGeom prst="rect">
                  <a:avLst/>
                </a:prstGeom>
                <a:blipFill>
                  <a:blip r:embed="rId2"/>
                  <a:stretch>
                    <a:fillRect/>
                  </a:stretch>
                </a:blipFill>
              </p:spPr>
              <p:txBody>
                <a:bodyPr/>
                <a:lstStyle/>
                <a:p>
                  <a:r>
                    <a:rPr lang="en-US">
                      <a:noFill/>
                    </a:rPr>
                    <a:t> </a:t>
                  </a:r>
                </a:p>
              </p:txBody>
            </p:sp>
          </mc:Fallback>
        </mc:AlternateContent>
      </p:grpSp>
      <p:grpSp>
        <p:nvGrpSpPr>
          <p:cNvPr id="21" name="Group 20"/>
          <p:cNvGrpSpPr/>
          <p:nvPr/>
        </p:nvGrpSpPr>
        <p:grpSpPr>
          <a:xfrm>
            <a:off x="1828800" y="2781300"/>
            <a:ext cx="3276600" cy="1387607"/>
            <a:chOff x="859666" y="718940"/>
            <a:chExt cx="3432866" cy="911473"/>
          </a:xfrm>
        </p:grpSpPr>
        <p:pic>
          <p:nvPicPr>
            <p:cNvPr id="22" name="Picture 21"/>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12823" y="718940"/>
              <a:ext cx="1857000" cy="911473"/>
            </a:xfrm>
            <a:prstGeom prst="rect">
              <a:avLst/>
            </a:prstGeom>
          </p:spPr>
        </p:pic>
        <p:sp>
          <p:nvSpPr>
            <p:cNvPr id="23" name="TextBox 22"/>
            <p:cNvSpPr txBox="1"/>
            <p:nvPr/>
          </p:nvSpPr>
          <p:spPr>
            <a:xfrm>
              <a:off x="859666" y="892543"/>
              <a:ext cx="3432866" cy="485204"/>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14" name="Rectangle 13"/>
              <p:cNvSpPr/>
              <p:nvPr/>
            </p:nvSpPr>
            <p:spPr>
              <a:xfrm>
                <a:off x="1066800" y="4975167"/>
                <a:ext cx="13868400" cy="3978333"/>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Arial" panose="020B0604020202020204" pitchFamily="34" charset="0"/>
                  </a:rPr>
                  <a:t>Theo công thức: Với hai biến cố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40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000">
                    <a:effectLst/>
                    <a:latin typeface="Arial" panose="020B0604020202020204" pitchFamily="34" charset="0"/>
                    <a:ea typeface="Malgun Gothic" panose="020B0503020000020004" pitchFamily="34" charset="-127"/>
                    <a:cs typeface="Arial" panose="020B0604020202020204" pitchFamily="34" charset="0"/>
                  </a:rPr>
                  <a:t> bất kì với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&gt;0</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Calibri" panose="020F0502020204030204" pitchFamily="34" charset="0"/>
                          <a:cs typeface="Arial" panose="020B0604020202020204" pitchFamily="34" charset="0"/>
                        </a:rPr>
                        <m:t>Ta</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c</m:t>
                      </m:r>
                      <m:r>
                        <m:rPr>
                          <m:nor/>
                        </m:rPr>
                        <a:rPr lang="en-US" sz="4000">
                          <a:latin typeface="Arial" panose="020B0604020202020204" pitchFamily="34" charset="0"/>
                          <a:ea typeface="Calibri" panose="020F0502020204030204" pitchFamily="34" charset="0"/>
                          <a:cs typeface="Arial" panose="020B0604020202020204" pitchFamily="34" charset="0"/>
                        </a:rPr>
                        <m:t>ó:</m:t>
                      </m:r>
                      <m:r>
                        <a:rPr lang="en-US" sz="4000" b="0" i="1" smtClean="0">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e>
                        <m:e>
                          <m:r>
                            <a:rPr lang="en-US" sz="4000" i="1">
                              <a:effectLst/>
                              <a:latin typeface="Cambria Math" panose="02040503050406030204" pitchFamily="18" charset="0"/>
                              <a:ea typeface="Calibri" panose="020F0502020204030204" pitchFamily="34" charset="0"/>
                              <a:cs typeface="Times New Roman" panose="02020603050405020304" pitchFamily="18" charset="0"/>
                            </a:rPr>
                            <m:t>𝐵</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m:t>
                              </m:r>
                            </m:e>
                          </m:d>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𝐵</m:t>
                              </m:r>
                            </m:e>
                          </m:d>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pPr>
                <a:r>
                  <a:rPr lang="en-US" sz="4000">
                    <a:effectLst/>
                    <a:latin typeface="Arial" panose="020B0604020202020204" pitchFamily="34" charset="0"/>
                    <a:ea typeface="Malgun Gothic" panose="020B0503020000020004" pitchFamily="34" charset="-127"/>
                    <a:cs typeface="Arial" panose="020B0604020202020204" pitchFamily="34" charset="0"/>
                  </a:rPr>
                  <a:t>Suy ra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𝐴𝐵</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066800" y="4975167"/>
                <a:ext cx="13868400" cy="3978333"/>
              </a:xfrm>
              <a:prstGeom prst="rect">
                <a:avLst/>
              </a:prstGeom>
              <a:blipFill>
                <a:blip r:embed="rId5"/>
                <a:stretch>
                  <a:fillRect l="-1538" b="-5513"/>
                </a:stretch>
              </a:blipFill>
            </p:spPr>
            <p:txBody>
              <a:bodyPr/>
              <a:lstStyle/>
              <a:p>
                <a:r>
                  <a:rPr lang="en-US">
                    <a:noFill/>
                  </a:rPr>
                  <a:t> </a:t>
                </a:r>
              </a:p>
            </p:txBody>
          </p:sp>
        </mc:Fallback>
      </mc:AlternateContent>
      <p:pic>
        <p:nvPicPr>
          <p:cNvPr id="15" name="Picture 14"/>
          <p:cNvPicPr>
            <a:picLocks noChangeAspect="1"/>
          </p:cNvPicPr>
          <p:nvPr/>
        </p:nvPicPr>
        <p:blipFill>
          <a:blip r:embed="rId6"/>
          <a:stretch>
            <a:fillRect/>
          </a:stretch>
        </p:blipFill>
        <p:spPr>
          <a:xfrm>
            <a:off x="16472795" y="6972211"/>
            <a:ext cx="1620355" cy="2362289"/>
          </a:xfrm>
          <a:prstGeom prst="rect">
            <a:avLst/>
          </a:prstGeom>
        </p:spPr>
      </p:pic>
      <p:pic>
        <p:nvPicPr>
          <p:cNvPr id="19" name="Picture 18"/>
          <p:cNvPicPr>
            <a:picLocks noChangeAspect="1"/>
          </p:cNvPicPr>
          <p:nvPr/>
        </p:nvPicPr>
        <p:blipFill>
          <a:blip r:embed="rId7"/>
          <a:stretch>
            <a:fillRect/>
          </a:stretch>
        </p:blipFill>
        <p:spPr>
          <a:xfrm>
            <a:off x="15544800" y="9334500"/>
            <a:ext cx="2588635" cy="762000"/>
          </a:xfrm>
          <a:prstGeom prst="rect">
            <a:avLst/>
          </a:prstGeom>
        </p:spPr>
      </p:pic>
    </p:spTree>
    <p:extLst>
      <p:ext uri="{BB962C8B-B14F-4D97-AF65-F5344CB8AC3E}">
        <p14:creationId xmlns:p14="http://schemas.microsoft.com/office/powerpoint/2010/main" val="174961382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left)">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wipe(left)">
                                      <p:cBhvr>
                                        <p:cTn id="24" dur="500"/>
                                        <p:tgtEl>
                                          <p:spTgt spid="1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wipe(left)">
                                      <p:cBhvr>
                                        <p:cTn id="2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9" name="Group 8"/>
          <p:cNvGrpSpPr/>
          <p:nvPr/>
        </p:nvGrpSpPr>
        <p:grpSpPr>
          <a:xfrm>
            <a:off x="723900" y="358318"/>
            <a:ext cx="16840200" cy="5623382"/>
            <a:chOff x="552589" y="248364"/>
            <a:chExt cx="8420100" cy="2811691"/>
          </a:xfrm>
        </p:grpSpPr>
        <mc:AlternateContent xmlns:mc="http://schemas.openxmlformats.org/markup-compatibility/2006">
          <mc:Choice xmlns:a14="http://schemas.microsoft.com/office/drawing/2010/main" Requires="a14">
            <p:sp>
              <p:nvSpPr>
                <p:cNvPr id="10" name="Rectangle 9"/>
                <p:cNvSpPr/>
                <p:nvPr/>
              </p:nvSpPr>
              <p:spPr>
                <a:xfrm>
                  <a:off x="552589" y="705564"/>
                  <a:ext cx="8420100" cy="2354491"/>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𝐵</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𝐴𝐵</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4000">
                      <a:effectLst/>
                      <a:latin typeface="Arial" panose="020B0604020202020204" pitchFamily="34" charset="0"/>
                      <a:ea typeface="Malgun Gothic" panose="020B0503020000020004" pitchFamily="34" charset="-127"/>
                      <a:cs typeface="Arial" panose="020B0604020202020204" pitchFamily="34" charset="0"/>
                    </a:rPr>
                    <a:t> nên công thức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𝐴𝐵</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ở trên đúng với mọi biến cố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Vậy với hai biến cố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40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000">
                      <a:effectLst/>
                      <a:latin typeface="Arial" panose="020B0604020202020204" pitchFamily="34" charset="0"/>
                      <a:ea typeface="Malgun Gothic" panose="020B0503020000020004" pitchFamily="34" charset="-127"/>
                      <a:cs typeface="Arial" panose="020B0604020202020204" pitchFamily="34" charset="0"/>
                    </a:rPr>
                    <a:t> bất kì,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𝐵</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𝐵</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Malgun Gothic" panose="020B0503020000020004" pitchFamily="34" charset="-127"/>
                      <a:cs typeface="Arial" panose="020B0604020202020204" pitchFamily="34" charset="0"/>
                    </a:rPr>
                    <a:t>Công thức trên được gọi là công thức nhân xác suất.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552589" y="705564"/>
                  <a:ext cx="8420100" cy="2354491"/>
                </a:xfrm>
                <a:prstGeom prst="rect">
                  <a:avLst/>
                </a:prstGeom>
                <a:blipFill>
                  <a:blip r:embed="rId2"/>
                  <a:stretch>
                    <a:fillRect l="-1303" r="-1267" b="-2332"/>
                  </a:stretch>
                </a:blipFill>
              </p:spPr>
              <p:txBody>
                <a:bodyPr/>
                <a:lstStyle/>
                <a:p>
                  <a:r>
                    <a:rPr lang="en-US">
                      <a:noFill/>
                    </a:rPr>
                    <a:t> </a:t>
                  </a:r>
                </a:p>
              </p:txBody>
            </p:sp>
          </mc:Fallback>
        </mc:AlternateContent>
        <p:sp>
          <p:nvSpPr>
            <p:cNvPr id="14" name="Rectangle 13"/>
            <p:cNvSpPr/>
            <p:nvPr/>
          </p:nvSpPr>
          <p:spPr>
            <a:xfrm>
              <a:off x="552589" y="248364"/>
              <a:ext cx="982000" cy="430887"/>
            </a:xfrm>
            <a:prstGeom prst="rect">
              <a:avLst/>
            </a:prstGeom>
          </p:spPr>
          <p:txBody>
            <a:bodyPr wrap="none">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5000" b="1"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rPr>
                <a:t>Chú ý</a:t>
              </a:r>
              <a:endParaRPr kumimoji="0" lang="en-US" sz="5000" b="0"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723900" y="7977227"/>
                <a:ext cx="16840200" cy="2195473"/>
              </a:xfrm>
              <a:prstGeom prst="rect">
                <a:avLst/>
              </a:prstGeom>
            </p:spPr>
            <p:txBody>
              <a:bodyPr wrap="square">
                <a:spAutoFit/>
              </a:bodyPr>
              <a:lstStyle/>
              <a:p>
                <a:pPr algn="ctr">
                  <a:lnSpc>
                    <a:spcPct val="150000"/>
                  </a:lnSpc>
                  <a:spcBef>
                    <a:spcPts val="600"/>
                  </a:spcBef>
                  <a:spcAft>
                    <a:spcPts val="1000"/>
                  </a:spcAft>
                </a:pPr>
                <a:r>
                  <a:rPr lang="en-US" sz="4000">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𝐵𝐴</m:t>
                    </m:r>
                  </m:oMath>
                </a14:m>
                <a:r>
                  <a:rPr lang="en-US" sz="4000">
                    <a:effectLst/>
                    <a:latin typeface="Arial" panose="020B0604020202020204" pitchFamily="34" charset="0"/>
                    <a:ea typeface="Malgun Gothic" panose="020B0503020000020004" pitchFamily="34" charset="-127"/>
                    <a:cs typeface="Arial" panose="020B0604020202020204" pitchFamily="34" charset="0"/>
                  </a:rPr>
                  <a:t> nên với hai biến cố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40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000">
                    <a:effectLst/>
                    <a:latin typeface="Arial" panose="020B0604020202020204" pitchFamily="34" charset="0"/>
                    <a:ea typeface="Malgun Gothic" panose="020B0503020000020004" pitchFamily="34" charset="-127"/>
                    <a:cs typeface="Arial" panose="020B0604020202020204" pitchFamily="34" charset="0"/>
                  </a:rPr>
                  <a:t> bất kì, ta cũng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10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𝐴𝐵</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23900" y="7977227"/>
                <a:ext cx="16840200" cy="2195473"/>
              </a:xfrm>
              <a:prstGeom prst="rect">
                <a:avLst/>
              </a:prstGeom>
              <a:blipFill>
                <a:blip r:embed="rId3"/>
                <a:stretch>
                  <a:fillRect/>
                </a:stretch>
              </a:blipFill>
            </p:spPr>
            <p:txBody>
              <a:bodyPr/>
              <a:lstStyle/>
              <a:p>
                <a:r>
                  <a:rPr lang="en-US">
                    <a:noFill/>
                  </a:rPr>
                  <a:t> </a:t>
                </a:r>
              </a:p>
            </p:txBody>
          </p:sp>
        </mc:Fallback>
      </mc:AlternateContent>
      <p:cxnSp>
        <p:nvCxnSpPr>
          <p:cNvPr id="5" name="Straight Connector 4"/>
          <p:cNvCxnSpPr/>
          <p:nvPr/>
        </p:nvCxnSpPr>
        <p:spPr>
          <a:xfrm>
            <a:off x="0" y="6378742"/>
            <a:ext cx="18288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38200" y="6919674"/>
            <a:ext cx="5219700" cy="890826"/>
            <a:chOff x="723900" y="6591300"/>
            <a:chExt cx="5219700" cy="890826"/>
          </a:xfrm>
        </p:grpSpPr>
        <p:sp>
          <p:nvSpPr>
            <p:cNvPr id="15" name="Rectangle 14"/>
            <p:cNvSpPr/>
            <p:nvPr/>
          </p:nvSpPr>
          <p:spPr>
            <a:xfrm>
              <a:off x="2663535" y="6591300"/>
              <a:ext cx="3280065" cy="861774"/>
            </a:xfrm>
            <a:prstGeom prst="rect">
              <a:avLst/>
            </a:prstGeom>
          </p:spPr>
          <p:txBody>
            <a:bodyPr wrap="none">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5000" b="1" i="0" u="none" strike="noStrike" kern="100" cap="none" spc="0" normalizeH="0" baseline="0" noProof="0">
                  <a:ln>
                    <a:noFill/>
                  </a:ln>
                  <a:solidFill>
                    <a:srgbClr val="C00000"/>
                  </a:solidFill>
                  <a:effectLst/>
                  <a:uLnTx/>
                  <a:uFillTx/>
                  <a:latin typeface="Arial"/>
                  <a:ea typeface="Aptos"/>
                  <a:cs typeface="Times New Roman" panose="02020603050405020304" pitchFamily="18" charset="0"/>
                  <a:sym typeface="Arial"/>
                </a:rPr>
                <a:t>Nhận xét: </a:t>
              </a:r>
              <a:endParaRPr kumimoji="0" lang="en-US" sz="5000" b="0" i="0" u="none" strike="noStrike" kern="100" cap="none" spc="0" normalizeH="0" baseline="0" noProof="0">
                <a:ln>
                  <a:noFill/>
                </a:ln>
                <a:solidFill>
                  <a:srgbClr val="C00000"/>
                </a:solidFill>
                <a:effectLst/>
                <a:uLnTx/>
                <a:uFillTx/>
                <a:latin typeface="Arial"/>
                <a:ea typeface="Aptos"/>
                <a:cs typeface="Times New Roman" panose="02020603050405020304" pitchFamily="18" charset="0"/>
                <a:sym typeface="Arial"/>
              </a:endParaRPr>
            </a:p>
          </p:txBody>
        </p:sp>
        <p:pic>
          <p:nvPicPr>
            <p:cNvPr id="17" name="Picture 19">
              <a:extLst>
                <a:ext uri="{FF2B5EF4-FFF2-40B4-BE49-F238E27FC236}">
                  <a16:creationId xmlns:a16="http://schemas.microsoft.com/office/drawing/2014/main" id="{E3F04667-C1D8-7792-7990-C038FA8774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23900" y="6596778"/>
              <a:ext cx="1566988" cy="885348"/>
            </a:xfrm>
            <a:prstGeom prst="rect">
              <a:avLst/>
            </a:prstGeom>
          </p:spPr>
        </p:pic>
      </p:grpSp>
      <p:pic>
        <p:nvPicPr>
          <p:cNvPr id="19" name="Picture 18"/>
          <p:cNvPicPr>
            <a:picLocks noChangeAspect="1"/>
          </p:cNvPicPr>
          <p:nvPr/>
        </p:nvPicPr>
        <p:blipFill>
          <a:blip r:embed="rId8"/>
          <a:stretch>
            <a:fillRect/>
          </a:stretch>
        </p:blipFill>
        <p:spPr>
          <a:xfrm>
            <a:off x="16535400" y="4973731"/>
            <a:ext cx="1447800" cy="1481211"/>
          </a:xfrm>
          <a:prstGeom prst="rect">
            <a:avLst/>
          </a:prstGeom>
        </p:spPr>
      </p:pic>
    </p:spTree>
    <p:extLst>
      <p:ext uri="{BB962C8B-B14F-4D97-AF65-F5344CB8AC3E}">
        <p14:creationId xmlns:p14="http://schemas.microsoft.com/office/powerpoint/2010/main" val="15949871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96D2107-ED67-C4D0-B800-2F3F996EB999}"/>
              </a:ext>
            </a:extLst>
          </p:cNvPr>
          <p:cNvSpPr txBox="1"/>
          <p:nvPr/>
        </p:nvSpPr>
        <p:spPr>
          <a:xfrm>
            <a:off x="2973514" y="393293"/>
            <a:ext cx="12344400"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KHỞI ĐỘNG </a:t>
            </a:r>
          </a:p>
        </p:txBody>
      </p:sp>
      <p:grpSp>
        <p:nvGrpSpPr>
          <p:cNvPr id="2" name="Group 2"/>
          <p:cNvGrpSpPr/>
          <p:nvPr/>
        </p:nvGrpSpPr>
        <p:grpSpPr>
          <a:xfrm>
            <a:off x="-3429000" y="1866900"/>
            <a:ext cx="24854434" cy="4495800"/>
            <a:chOff x="0" y="0"/>
            <a:chExt cx="6546024" cy="1217408"/>
          </a:xfrm>
        </p:grpSpPr>
        <p:sp>
          <p:nvSpPr>
            <p:cNvPr id="3"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4" name="TextBox 4"/>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TextBox 21">
            <a:extLst>
              <a:ext uri="{FF2B5EF4-FFF2-40B4-BE49-F238E27FC236}">
                <a16:creationId xmlns:a16="http://schemas.microsoft.com/office/drawing/2014/main" id="{D75CE7C2-8D10-9360-EBC8-3AA71A157681}"/>
              </a:ext>
            </a:extLst>
          </p:cNvPr>
          <p:cNvSpPr txBox="1"/>
          <p:nvPr/>
        </p:nvSpPr>
        <p:spPr>
          <a:xfrm>
            <a:off x="597707" y="2019300"/>
            <a:ext cx="17096013" cy="3671583"/>
          </a:xfrm>
          <a:prstGeom prst="rect">
            <a:avLst/>
          </a:prstGeom>
          <a:noFill/>
        </p:spPr>
        <p:txBody>
          <a:bodyPr wrap="square" rtlCol="0">
            <a:spAutoFit/>
          </a:bodyPr>
          <a:lstStyle/>
          <a:p>
            <a:pPr lvl="0" algn="just">
              <a:lnSpc>
                <a:spcPct val="150000"/>
              </a:lnSpc>
              <a:defRPr/>
            </a:pPr>
            <a:r>
              <a:rPr lang="en-US" sz="4000" i="1">
                <a:solidFill>
                  <a:prstClr val="black"/>
                </a:solidFill>
                <a:latin typeface="Arial" panose="020B0604020202020204" pitchFamily="34" charset="0"/>
                <a:ea typeface="Arial" panose="020B0604020202020204" pitchFamily="34" charset="0"/>
                <a:cs typeface="Arial" panose="020B0604020202020204" pitchFamily="34" charset="0"/>
              </a:rPr>
              <a:t>Tiếp đó người quản trò tuyên bố sẽ mở ngẫu nhiên một trong hai cánh cửa người chơi không chọn mà sau cửa đó là con lừa. Người quản trò hỏi người chơi muốn giữ lại nguyên sự lựa chọn ban đầu của mình hay muốn chuyển sang cửa chưa mở còn lại.</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77456" y="6050112"/>
            <a:ext cx="11736514" cy="4162583"/>
          </a:xfrm>
          <a:prstGeom prst="rect">
            <a:avLst/>
          </a:prstGeom>
        </p:spPr>
      </p:pic>
    </p:spTree>
    <p:extLst>
      <p:ext uri="{BB962C8B-B14F-4D97-AF65-F5344CB8AC3E}">
        <p14:creationId xmlns:p14="http://schemas.microsoft.com/office/powerpoint/2010/main" val="110287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D090"/>
        </a:solidFill>
        <a:effectLst/>
      </p:bgPr>
    </p:bg>
    <p:spTree>
      <p:nvGrpSpPr>
        <p:cNvPr id="1" name=""/>
        <p:cNvGrpSpPr/>
        <p:nvPr/>
      </p:nvGrpSpPr>
      <p:grpSpPr>
        <a:xfrm>
          <a:off x="0" y="0"/>
          <a:ext cx="0" cy="0"/>
          <a:chOff x="0" y="0"/>
          <a:chExt cx="0" cy="0"/>
        </a:xfrm>
      </p:grpSpPr>
      <p:sp>
        <p:nvSpPr>
          <p:cNvPr id="3" name="Rectangle 2"/>
          <p:cNvSpPr/>
          <p:nvPr/>
        </p:nvSpPr>
        <p:spPr>
          <a:xfrm>
            <a:off x="381000" y="342900"/>
            <a:ext cx="17526000" cy="9601200"/>
          </a:xfrm>
          <a:prstGeom prst="rect">
            <a:avLst/>
          </a:prstGeom>
          <a:solidFill>
            <a:srgbClr val="FFF8ED"/>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1C0FDDE4-B345-9CEF-46D5-6288E812B092}"/>
              </a:ext>
            </a:extLst>
          </p:cNvPr>
          <p:cNvSpPr txBox="1"/>
          <p:nvPr/>
        </p:nvSpPr>
        <p:spPr>
          <a:xfrm>
            <a:off x="594393" y="146384"/>
            <a:ext cx="17068800" cy="4478149"/>
          </a:xfrm>
          <a:prstGeom prst="rect">
            <a:avLst/>
          </a:prstGeom>
          <a:noFill/>
        </p:spPr>
        <p:txBody>
          <a:bodyPr wrap="square">
            <a:spAutoFit/>
          </a:bodyPr>
          <a:lstStyle/>
          <a:p>
            <a:pPr lvl="0" algn="just" defTabSz="1828800">
              <a:lnSpc>
                <a:spcPct val="150000"/>
              </a:lnSpc>
              <a:buClr>
                <a:srgbClr val="000000"/>
              </a:buClr>
              <a:defRPr/>
            </a:pPr>
            <a:r>
              <a:rPr kumimoji="0" lang="vi-VN" sz="3800" b="1" i="0" u="none" strike="noStrike" kern="0" cap="none" spc="0" normalizeH="0" baseline="0" noProof="0" dirty="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Ví </a:t>
            </a:r>
            <a:r>
              <a:rPr kumimoji="0" lang="vi-VN" sz="38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dụ </a:t>
            </a:r>
            <a:r>
              <a:rPr kumimoji="0" lang="en-US" sz="3800" b="1" i="0" u="none" strike="noStrike" kern="0" cap="none" spc="0" normalizeH="0" baseline="0" noProof="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4:</a:t>
            </a:r>
            <a:r>
              <a:rPr kumimoji="0" lang="en-US" sz="3800" b="0" i="0" u="none" strike="noStrike" kern="0" cap="none" spc="0" normalizeH="0" baseline="0" noProof="0" smtClean="0">
                <a:ln>
                  <a:noFill/>
                </a:ln>
                <a:solidFill>
                  <a:srgbClr val="000000"/>
                </a:solidFill>
                <a:effectLst/>
                <a:uLnTx/>
                <a:uFillTx/>
                <a:latin typeface="Arial"/>
                <a:ea typeface="+mn-ea"/>
                <a:cs typeface="Arial"/>
                <a:sym typeface="Arial"/>
              </a:rPr>
              <a:t> </a:t>
            </a:r>
            <a:r>
              <a:rPr lang="vi-VN" sz="3800" kern="0">
                <a:solidFill>
                  <a:srgbClr val="000000"/>
                </a:solidFill>
                <a:latin typeface="Arial"/>
                <a:cs typeface="Arial"/>
                <a:sym typeface="Arial"/>
              </a:rPr>
              <a:t>Trong một hộp kín có 7 chiếc bút bi xanh và 5 chiếc bút bi đen, các chiếc bút </a:t>
            </a:r>
            <a:r>
              <a:rPr lang="vi-VN" sz="3800" kern="0">
                <a:solidFill>
                  <a:srgbClr val="000000"/>
                </a:solidFill>
                <a:latin typeface="Arial"/>
                <a:cs typeface="Arial"/>
                <a:sym typeface="Arial"/>
              </a:rPr>
              <a:t>có </a:t>
            </a:r>
            <a:r>
              <a:rPr lang="vi-VN" sz="3800" kern="0" smtClean="0">
                <a:solidFill>
                  <a:srgbClr val="000000"/>
                </a:solidFill>
                <a:latin typeface="Arial"/>
                <a:cs typeface="Arial"/>
                <a:sym typeface="Arial"/>
              </a:rPr>
              <a:t>cùng</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kích </a:t>
            </a:r>
            <a:r>
              <a:rPr lang="vi-VN" sz="3800" kern="0">
                <a:solidFill>
                  <a:srgbClr val="000000"/>
                </a:solidFill>
                <a:latin typeface="Arial"/>
                <a:cs typeface="Arial"/>
                <a:sym typeface="Arial"/>
              </a:rPr>
              <a:t>thước và khối lượng. Bạn Sơn lấy ngẫu nhiên một chiếc bút bi từ trong hộp, </a:t>
            </a:r>
            <a:r>
              <a:rPr lang="vi-VN" sz="3800" kern="0">
                <a:solidFill>
                  <a:srgbClr val="000000"/>
                </a:solidFill>
                <a:latin typeface="Arial"/>
                <a:cs typeface="Arial"/>
                <a:sym typeface="Arial"/>
              </a:rPr>
              <a:t>không </a:t>
            </a:r>
            <a:r>
              <a:rPr lang="vi-VN" sz="3800" kern="0" smtClean="0">
                <a:solidFill>
                  <a:srgbClr val="000000"/>
                </a:solidFill>
                <a:latin typeface="Arial"/>
                <a:cs typeface="Arial"/>
                <a:sym typeface="Arial"/>
              </a:rPr>
              <a:t>trả</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lại</a:t>
            </a:r>
            <a:r>
              <a:rPr lang="vi-VN" sz="3800" kern="0">
                <a:solidFill>
                  <a:srgbClr val="000000"/>
                </a:solidFill>
                <a:latin typeface="Arial"/>
                <a:cs typeface="Arial"/>
                <a:sym typeface="Arial"/>
              </a:rPr>
              <a:t>. Sau đó bạn Tùng lấy ngẫu nhiên một trong 11 chiếc bút còn lại. Tính xác suất để </a:t>
            </a:r>
            <a:r>
              <a:rPr lang="vi-VN" sz="3800" kern="0">
                <a:solidFill>
                  <a:srgbClr val="000000"/>
                </a:solidFill>
                <a:latin typeface="Arial"/>
                <a:cs typeface="Arial"/>
                <a:sym typeface="Arial"/>
              </a:rPr>
              <a:t>Sơn </a:t>
            </a:r>
            <a:r>
              <a:rPr lang="vi-VN" sz="3800" kern="0" smtClean="0">
                <a:solidFill>
                  <a:srgbClr val="000000"/>
                </a:solidFill>
                <a:latin typeface="Arial"/>
                <a:cs typeface="Arial"/>
                <a:sym typeface="Arial"/>
              </a:rPr>
              <a:t>lấy</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được </a:t>
            </a:r>
            <a:r>
              <a:rPr lang="vi-VN" sz="3800" kern="0">
                <a:solidFill>
                  <a:srgbClr val="000000"/>
                </a:solidFill>
                <a:latin typeface="Arial"/>
                <a:cs typeface="Arial"/>
                <a:sym typeface="Arial"/>
              </a:rPr>
              <a:t>bút bi đen và Tùng lấy được bút bi xanh.</a:t>
            </a:r>
            <a:endParaRPr kumimoji="0" lang="en-US" sz="3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 name="Group 31"/>
          <p:cNvGrpSpPr/>
          <p:nvPr/>
        </p:nvGrpSpPr>
        <p:grpSpPr>
          <a:xfrm>
            <a:off x="593558" y="4559667"/>
            <a:ext cx="2767263" cy="1363692"/>
            <a:chOff x="859666" y="676025"/>
            <a:chExt cx="3432866" cy="1051118"/>
          </a:xfrm>
        </p:grpSpPr>
        <p:pic>
          <p:nvPicPr>
            <p:cNvPr id="33" name="Picture 32"/>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34" name="TextBox 33"/>
            <p:cNvSpPr txBox="1"/>
            <p:nvPr/>
          </p:nvSpPr>
          <p:spPr>
            <a:xfrm>
              <a:off x="859666"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5" name="Rectangle 34"/>
              <p:cNvSpPr/>
              <p:nvPr/>
            </p:nvSpPr>
            <p:spPr>
              <a:xfrm>
                <a:off x="3437898" y="4439841"/>
                <a:ext cx="14284617" cy="1846659"/>
              </a:xfrm>
              <a:prstGeom prst="rect">
                <a:avLst/>
              </a:prstGeom>
            </p:spPr>
            <p:txBody>
              <a:bodyPr wrap="square">
                <a:spAutoFit/>
              </a:bodyPr>
              <a:lstStyle/>
              <a:p>
                <a:pPr lvl="0">
                  <a:lnSpc>
                    <a:spcPct val="150000"/>
                  </a:lnSpc>
                </a:pPr>
                <a:r>
                  <a:rPr lang="vi-VN" sz="3800">
                    <a:solidFill>
                      <a:prstClr val="black"/>
                    </a:solidFill>
                  </a:rPr>
                  <a:t>Gọi </a:t>
                </a:r>
                <a14:m>
                  <m:oMath xmlns:m="http://schemas.openxmlformats.org/officeDocument/2006/math">
                    <m:r>
                      <a:rPr lang="vi-VN" sz="3800" i="1" smtClean="0">
                        <a:solidFill>
                          <a:prstClr val="black"/>
                        </a:solidFill>
                        <a:latin typeface="Cambria Math" panose="02040503050406030204" pitchFamily="18" charset="0"/>
                      </a:rPr>
                      <m:t>𝐴</m:t>
                    </m:r>
                  </m:oMath>
                </a14:m>
                <a:r>
                  <a:rPr lang="vi-VN" sz="3800">
                    <a:solidFill>
                      <a:prstClr val="black"/>
                    </a:solidFill>
                  </a:rPr>
                  <a:t> là biến cố</a:t>
                </a:r>
                <a:r>
                  <a:rPr lang="vi-VN" sz="3800">
                    <a:solidFill>
                      <a:prstClr val="black"/>
                    </a:solidFill>
                  </a:rPr>
                  <a:t>: </a:t>
                </a:r>
                <a:r>
                  <a:rPr lang="vi-VN" sz="3800" smtClean="0">
                    <a:solidFill>
                      <a:prstClr val="black"/>
                    </a:solidFill>
                  </a:rPr>
                  <a:t>“Bạn </a:t>
                </a:r>
                <a:r>
                  <a:rPr lang="vi-VN" sz="3800">
                    <a:solidFill>
                      <a:prstClr val="black"/>
                    </a:solidFill>
                  </a:rPr>
                  <a:t>Sơn lấy được bút </a:t>
                </a:r>
                <a:r>
                  <a:rPr lang="vi-VN" sz="3800">
                    <a:solidFill>
                      <a:prstClr val="black"/>
                    </a:solidFill>
                  </a:rPr>
                  <a:t>bi </a:t>
                </a:r>
                <a:r>
                  <a:rPr lang="vi-VN" sz="3800" smtClean="0">
                    <a:solidFill>
                      <a:prstClr val="black"/>
                    </a:solidFill>
                  </a:rPr>
                  <a:t>đen</a:t>
                </a:r>
                <a:r>
                  <a:rPr lang="en-US" sz="3800" smtClean="0">
                    <a:solidFill>
                      <a:prstClr val="black"/>
                    </a:solidFill>
                    <a:latin typeface="Arial" panose="020B0604020202020204" pitchFamily="34" charset="0"/>
                    <a:cs typeface="Arial" panose="020B0604020202020204" pitchFamily="34" charset="0"/>
                  </a:rPr>
                  <a:t>”</a:t>
                </a:r>
                <a:r>
                  <a:rPr lang="vi-VN" sz="3800" smtClean="0">
                    <a:solidFill>
                      <a:prstClr val="black"/>
                    </a:solidFill>
                  </a:rPr>
                  <a:t>;</a:t>
                </a:r>
                <a:endParaRPr lang="en-US" sz="3800" smtClean="0">
                  <a:solidFill>
                    <a:prstClr val="black"/>
                  </a:solidFill>
                </a:endParaRPr>
              </a:p>
              <a:p>
                <a:pPr lvl="0">
                  <a:lnSpc>
                    <a:spcPct val="150000"/>
                  </a:lnSpc>
                </a:pPr>
                <a:r>
                  <a:rPr lang="en-US" sz="3800" smtClean="0">
                    <a:solidFill>
                      <a:prstClr val="black"/>
                    </a:solidFill>
                  </a:rPr>
                  <a:t>	</a:t>
                </a:r>
                <a14:m>
                  <m:oMath xmlns:m="http://schemas.openxmlformats.org/officeDocument/2006/math">
                    <m:r>
                      <a:rPr lang="vi-VN" sz="3800" i="1" smtClean="0">
                        <a:solidFill>
                          <a:prstClr val="black"/>
                        </a:solidFill>
                        <a:latin typeface="Cambria Math" panose="02040503050406030204" pitchFamily="18" charset="0"/>
                      </a:rPr>
                      <m:t>𝐵</m:t>
                    </m:r>
                  </m:oMath>
                </a14:m>
                <a:r>
                  <a:rPr lang="vi-VN" sz="3800" smtClean="0">
                    <a:solidFill>
                      <a:prstClr val="black"/>
                    </a:solidFill>
                  </a:rPr>
                  <a:t> </a:t>
                </a:r>
                <a:r>
                  <a:rPr lang="vi-VN" sz="3800">
                    <a:solidFill>
                      <a:prstClr val="black"/>
                    </a:solidFill>
                  </a:rPr>
                  <a:t>là biến cố: “Bạn Tùng lấy được bút </a:t>
                </a:r>
                <a:r>
                  <a:rPr lang="vi-VN" sz="3800">
                    <a:solidFill>
                      <a:prstClr val="black"/>
                    </a:solidFill>
                  </a:rPr>
                  <a:t>bi </a:t>
                </a:r>
                <a:r>
                  <a:rPr lang="vi-VN" sz="3800" smtClean="0">
                    <a:solidFill>
                      <a:prstClr val="black"/>
                    </a:solidFill>
                  </a:rPr>
                  <a:t>xanh</a:t>
                </a:r>
                <a:r>
                  <a:rPr lang="en-US" sz="3800" smtClean="0">
                    <a:solidFill>
                      <a:prstClr val="black"/>
                    </a:solidFill>
                    <a:latin typeface="Arial" panose="020B0604020202020204" pitchFamily="34" charset="0"/>
                    <a:cs typeface="Arial" panose="020B0604020202020204" pitchFamily="34" charset="0"/>
                  </a:rPr>
                  <a:t>”</a:t>
                </a:r>
                <a:r>
                  <a:rPr lang="vi-VN" sz="3800" smtClean="0">
                    <a:solidFill>
                      <a:prstClr val="black"/>
                    </a:solidFill>
                  </a:rPr>
                  <a:t>.</a:t>
                </a:r>
                <a:endParaRPr kumimoji="0" lang="en-US" sz="3800" b="0" i="0" u="none" strike="noStrike" kern="1200" cap="none" spc="0" normalizeH="0" baseline="0" noProof="0" smtClean="0">
                  <a:ln>
                    <a:noFill/>
                  </a:ln>
                  <a:solidFill>
                    <a:prstClr val="black"/>
                  </a:solidFill>
                  <a:effectLst/>
                  <a:uLnTx/>
                  <a:uFillTx/>
                  <a:latin typeface="Calibri"/>
                  <a:ea typeface="+mn-ea"/>
                  <a:cs typeface="+mn-cs"/>
                </a:endParaRPr>
              </a:p>
            </p:txBody>
          </p:sp>
        </mc:Choice>
        <mc:Fallback>
          <p:sp>
            <p:nvSpPr>
              <p:cNvPr id="35" name="Rectangle 34"/>
              <p:cNvSpPr>
                <a:spLocks noRot="1" noChangeAspect="1" noMove="1" noResize="1" noEditPoints="1" noAdjustHandles="1" noChangeArrowheads="1" noChangeShapeType="1" noTextEdit="1"/>
              </p:cNvSpPr>
              <p:nvPr/>
            </p:nvSpPr>
            <p:spPr>
              <a:xfrm>
                <a:off x="3437898" y="4439841"/>
                <a:ext cx="14284617" cy="1846659"/>
              </a:xfrm>
              <a:prstGeom prst="rect">
                <a:avLst/>
              </a:prstGeom>
              <a:blipFill>
                <a:blip r:embed="rId4"/>
                <a:stretch>
                  <a:fillRect l="-1408" b="-660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Rectangle 35"/>
              <p:cNvSpPr/>
              <p:nvPr/>
            </p:nvSpPr>
            <p:spPr>
              <a:xfrm>
                <a:off x="594394" y="6210300"/>
                <a:ext cx="17100048" cy="3876382"/>
              </a:xfrm>
              <a:prstGeom prst="rect">
                <a:avLst/>
              </a:prstGeom>
            </p:spPr>
            <p:txBody>
              <a:bodyPr wrap="square">
                <a:spAutoFit/>
              </a:bodyPr>
              <a:lstStyle/>
              <a:p>
                <a:pPr lvl="0" algn="just">
                  <a:lnSpc>
                    <a:spcPct val="120000"/>
                  </a:lnSpc>
                </a:pPr>
                <a:r>
                  <a:rPr lang="vi-VN" sz="3800" smtClean="0">
                    <a:solidFill>
                      <a:prstClr val="black"/>
                    </a:solidFill>
                  </a:rPr>
                  <a:t>Ta cần tính </a:t>
                </a:r>
                <a14:m>
                  <m:oMath xmlns:m="http://schemas.openxmlformats.org/officeDocument/2006/math">
                    <m:r>
                      <a:rPr lang="vi-VN" sz="3800" i="1" smtClean="0">
                        <a:solidFill>
                          <a:prstClr val="black"/>
                        </a:solidFill>
                        <a:latin typeface="Cambria Math" panose="02040503050406030204" pitchFamily="18" charset="0"/>
                      </a:rPr>
                      <m:t>𝑃</m:t>
                    </m:r>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rPr>
                      <m:t>𝐴𝐵</m:t>
                    </m:r>
                    <m:r>
                      <a:rPr lang="vi-VN" sz="3800" i="1" smtClean="0">
                        <a:solidFill>
                          <a:prstClr val="black"/>
                        </a:solidFill>
                        <a:latin typeface="Cambria Math" panose="02040503050406030204" pitchFamily="18" charset="0"/>
                      </a:rPr>
                      <m:t>)</m:t>
                    </m:r>
                  </m:oMath>
                </a14:m>
                <a:r>
                  <a:rPr lang="vi-VN" sz="3800">
                    <a:solidFill>
                      <a:prstClr val="black"/>
                    </a:solidFill>
                  </a:rPr>
                  <a:t>.</a:t>
                </a:r>
                <a:endParaRPr lang="en-US" sz="3800" smtClean="0">
                  <a:solidFill>
                    <a:prstClr val="black"/>
                  </a:solidFill>
                </a:endParaRPr>
              </a:p>
              <a:p>
                <a:pPr algn="just">
                  <a:lnSpc>
                    <a:spcPct val="120000"/>
                  </a:lnSpc>
                </a:pPr>
                <a14:m>
                  <m:oMathPara xmlns:m="http://schemas.openxmlformats.org/officeDocument/2006/math">
                    <m:oMathParaPr>
                      <m:jc m:val="left"/>
                    </m:oMathParaPr>
                    <m:oMath xmlns:m="http://schemas.openxmlformats.org/officeDocument/2006/math">
                      <m:r>
                        <m:rPr>
                          <m:nor/>
                        </m:rPr>
                        <a:rPr lang="vi-VN" sz="3800">
                          <a:solidFill>
                            <a:prstClr val="black"/>
                          </a:solidFill>
                        </a:rPr>
                        <m:t>V</m:t>
                      </m:r>
                      <m:r>
                        <m:rPr>
                          <m:nor/>
                        </m:rPr>
                        <a:rPr lang="vi-VN" sz="3800">
                          <a:solidFill>
                            <a:prstClr val="black"/>
                          </a:solidFill>
                        </a:rPr>
                        <m:t>ì </m:t>
                      </m:r>
                      <m:r>
                        <a:rPr lang="vi-VN" sz="3800" i="1">
                          <a:solidFill>
                            <a:prstClr val="black"/>
                          </a:solidFill>
                          <a:latin typeface="Cambria Math" panose="02040503050406030204" pitchFamily="18" charset="0"/>
                        </a:rPr>
                        <m:t>𝑛</m:t>
                      </m:r>
                      <m:d>
                        <m:dPr>
                          <m:ctrlPr>
                            <a:rPr lang="vi-VN" sz="3800" i="1">
                              <a:solidFill>
                                <a:prstClr val="black"/>
                              </a:solidFill>
                              <a:latin typeface="Cambria Math" panose="02040503050406030204" pitchFamily="18" charset="0"/>
                            </a:rPr>
                          </m:ctrlPr>
                        </m:dPr>
                        <m:e>
                          <m:r>
                            <a:rPr lang="vi-VN" sz="3800" i="1">
                              <a:solidFill>
                                <a:prstClr val="black"/>
                              </a:solidFill>
                              <a:latin typeface="Cambria Math" panose="02040503050406030204" pitchFamily="18" charset="0"/>
                            </a:rPr>
                            <m:t>𝐴</m:t>
                          </m:r>
                        </m:e>
                      </m:d>
                      <m:r>
                        <a:rPr lang="vi-VN" sz="3800" i="1">
                          <a:solidFill>
                            <a:prstClr val="black"/>
                          </a:solidFill>
                          <a:latin typeface="Cambria Math" panose="02040503050406030204" pitchFamily="18" charset="0"/>
                        </a:rPr>
                        <m:t>=5</m:t>
                      </m:r>
                      <m:r>
                        <m:rPr>
                          <m:nor/>
                        </m:rPr>
                        <a:rPr lang="en-US" sz="3800">
                          <a:solidFill>
                            <a:prstClr val="black"/>
                          </a:solidFill>
                        </a:rPr>
                        <m:t> </m:t>
                      </m:r>
                      <m:r>
                        <m:rPr>
                          <m:nor/>
                        </m:rPr>
                        <a:rPr lang="en-US" sz="3800">
                          <a:solidFill>
                            <a:prstClr val="black"/>
                          </a:solidFill>
                          <a:latin typeface="Arial" panose="020B0604020202020204" pitchFamily="34" charset="0"/>
                          <a:cs typeface="Arial" panose="020B0604020202020204" pitchFamily="34" charset="0"/>
                        </a:rPr>
                        <m:t>n</m:t>
                      </m:r>
                      <m:r>
                        <m:rPr>
                          <m:nor/>
                        </m:rPr>
                        <a:rPr lang="en-US" sz="3800">
                          <a:solidFill>
                            <a:prstClr val="black"/>
                          </a:solidFill>
                          <a:latin typeface="Arial" panose="020B0604020202020204" pitchFamily="34" charset="0"/>
                          <a:cs typeface="Arial" panose="020B0604020202020204" pitchFamily="34" charset="0"/>
                        </a:rPr>
                        <m:t>ê</m:t>
                      </m:r>
                      <m:r>
                        <m:rPr>
                          <m:nor/>
                        </m:rPr>
                        <a:rPr lang="en-US" sz="3800">
                          <a:solidFill>
                            <a:prstClr val="black"/>
                          </a:solidFill>
                          <a:latin typeface="Arial" panose="020B0604020202020204" pitchFamily="34" charset="0"/>
                          <a:cs typeface="Arial" panose="020B0604020202020204" pitchFamily="34" charset="0"/>
                        </a:rPr>
                        <m:t>n</m:t>
                      </m:r>
                      <m:r>
                        <a:rPr lang="en-US" sz="3800" b="0" i="1" smtClean="0">
                          <a:solidFill>
                            <a:prstClr val="black"/>
                          </a:solidFill>
                          <a:latin typeface="Cambria Math" panose="02040503050406030204" pitchFamily="18" charset="0"/>
                          <a:cs typeface="Arial" panose="020B0604020202020204" pitchFamily="34" charset="0"/>
                        </a:rPr>
                        <m:t> </m:t>
                      </m:r>
                      <m:r>
                        <a:rPr lang="vi-VN" sz="3800" i="1">
                          <a:solidFill>
                            <a:prstClr val="black"/>
                          </a:solidFill>
                          <a:latin typeface="Cambria Math" panose="02040503050406030204" pitchFamily="18" charset="0"/>
                        </a:rPr>
                        <m:t>𝑃</m:t>
                      </m:r>
                      <m:d>
                        <m:dPr>
                          <m:ctrlPr>
                            <a:rPr lang="vi-VN" sz="3800" i="1">
                              <a:solidFill>
                                <a:prstClr val="black"/>
                              </a:solidFill>
                              <a:latin typeface="Cambria Math" panose="02040503050406030204" pitchFamily="18" charset="0"/>
                            </a:rPr>
                          </m:ctrlPr>
                        </m:dPr>
                        <m:e>
                          <m:r>
                            <a:rPr lang="vi-VN" sz="3800" i="1">
                              <a:solidFill>
                                <a:prstClr val="black"/>
                              </a:solidFill>
                              <a:latin typeface="Cambria Math" panose="02040503050406030204" pitchFamily="18" charset="0"/>
                            </a:rPr>
                            <m:t>𝐴</m:t>
                          </m:r>
                        </m:e>
                      </m:d>
                      <m:r>
                        <a:rPr lang="en-US" sz="3800" b="0" i="1" smtClean="0">
                          <a:solidFill>
                            <a:prstClr val="black"/>
                          </a:solidFill>
                          <a:latin typeface="Cambria Math" panose="02040503050406030204" pitchFamily="18" charset="0"/>
                        </a:rPr>
                        <m:t>=</m:t>
                      </m:r>
                      <m:f>
                        <m:fPr>
                          <m:ctrlPr>
                            <a:rPr lang="en-US" sz="3800" b="0" i="1" smtClean="0">
                              <a:solidFill>
                                <a:prstClr val="black"/>
                              </a:solidFill>
                              <a:latin typeface="Cambria Math" panose="02040503050406030204" pitchFamily="18" charset="0"/>
                            </a:rPr>
                          </m:ctrlPr>
                        </m:fPr>
                        <m:num>
                          <m:r>
                            <a:rPr lang="en-US" sz="3800" b="0" i="1" smtClean="0">
                              <a:solidFill>
                                <a:prstClr val="black"/>
                              </a:solidFill>
                              <a:latin typeface="Cambria Math" panose="02040503050406030204" pitchFamily="18" charset="0"/>
                            </a:rPr>
                            <m:t>5</m:t>
                          </m:r>
                        </m:num>
                        <m:den>
                          <m:r>
                            <a:rPr lang="en-US" sz="3800" b="0" i="1" smtClean="0">
                              <a:solidFill>
                                <a:prstClr val="black"/>
                              </a:solidFill>
                              <a:latin typeface="Cambria Math" panose="02040503050406030204" pitchFamily="18" charset="0"/>
                            </a:rPr>
                            <m:t>12</m:t>
                          </m:r>
                        </m:den>
                      </m:f>
                    </m:oMath>
                  </m:oMathPara>
                </a14:m>
                <a:endParaRPr lang="en-US" sz="3800" smtClean="0">
                  <a:solidFill>
                    <a:prstClr val="black"/>
                  </a:solidFill>
                </a:endParaRPr>
              </a:p>
              <a:p>
                <a:pPr algn="just">
                  <a:lnSpc>
                    <a:spcPct val="150000"/>
                  </a:lnSpc>
                </a:pPr>
                <a:r>
                  <a:rPr lang="vi-VN" sz="3800">
                    <a:solidFill>
                      <a:prstClr val="black"/>
                    </a:solidFill>
                  </a:rPr>
                  <a:t>Nếu </a:t>
                </a:r>
                <a14:m>
                  <m:oMath xmlns:m="http://schemas.openxmlformats.org/officeDocument/2006/math">
                    <m:r>
                      <a:rPr lang="vi-VN" sz="3800" i="1" smtClean="0">
                        <a:solidFill>
                          <a:prstClr val="black"/>
                        </a:solidFill>
                        <a:latin typeface="Cambria Math" panose="02040503050406030204" pitchFamily="18" charset="0"/>
                      </a:rPr>
                      <m:t>𝐴</m:t>
                    </m:r>
                  </m:oMath>
                </a14:m>
                <a:r>
                  <a:rPr lang="vi-VN" sz="3800">
                    <a:solidFill>
                      <a:prstClr val="black"/>
                    </a:solidFill>
                  </a:rPr>
                  <a:t> xảy ra tức là bạn Sơn lấy được bút bi đen thì trong hộp có 11 bút bi với 7 bút bi xanh.</a:t>
                </a:r>
                <a:endParaRPr lang="en-US" sz="3800">
                  <a:solidFill>
                    <a:prstClr val="black"/>
                  </a:solidFill>
                </a:endParaRPr>
              </a:p>
            </p:txBody>
          </p:sp>
        </mc:Choice>
        <mc:Fallback>
          <p:sp>
            <p:nvSpPr>
              <p:cNvPr id="36" name="Rectangle 35"/>
              <p:cNvSpPr>
                <a:spLocks noRot="1" noChangeAspect="1" noMove="1" noResize="1" noEditPoints="1" noAdjustHandles="1" noChangeArrowheads="1" noChangeShapeType="1" noTextEdit="1"/>
              </p:cNvSpPr>
              <p:nvPr/>
            </p:nvSpPr>
            <p:spPr>
              <a:xfrm>
                <a:off x="594394" y="6210300"/>
                <a:ext cx="17100048" cy="3876382"/>
              </a:xfrm>
              <a:prstGeom prst="rect">
                <a:avLst/>
              </a:prstGeom>
              <a:blipFill>
                <a:blip r:embed="rId5"/>
                <a:stretch>
                  <a:fillRect l="-1176" t="-1258" r="-1176" b="-2516"/>
                </a:stretch>
              </a:blipFill>
            </p:spPr>
            <p:txBody>
              <a:bodyPr/>
              <a:lstStyle/>
              <a:p>
                <a:r>
                  <a:rPr lang="en-US">
                    <a:noFill/>
                  </a:rPr>
                  <a:t> </a:t>
                </a:r>
              </a:p>
            </p:txBody>
          </p:sp>
        </mc:Fallback>
      </mc:AlternateContent>
    </p:spTree>
    <p:extLst>
      <p:ext uri="{BB962C8B-B14F-4D97-AF65-F5344CB8AC3E}">
        <p14:creationId xmlns:p14="http://schemas.microsoft.com/office/powerpoint/2010/main" val="23447880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6" dur="500"/>
                                        <p:tgtEl>
                                          <p:spTgt spid="3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31" dur="500"/>
                                        <p:tgtEl>
                                          <p:spTgt spid="3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36"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D090"/>
        </a:solidFill>
        <a:effectLst/>
      </p:bgPr>
    </p:bg>
    <p:spTree>
      <p:nvGrpSpPr>
        <p:cNvPr id="1" name=""/>
        <p:cNvGrpSpPr/>
        <p:nvPr/>
      </p:nvGrpSpPr>
      <p:grpSpPr>
        <a:xfrm>
          <a:off x="0" y="0"/>
          <a:ext cx="0" cy="0"/>
          <a:chOff x="0" y="0"/>
          <a:chExt cx="0" cy="0"/>
        </a:xfrm>
      </p:grpSpPr>
      <p:sp>
        <p:nvSpPr>
          <p:cNvPr id="3" name="Rectangle 2"/>
          <p:cNvSpPr/>
          <p:nvPr/>
        </p:nvSpPr>
        <p:spPr>
          <a:xfrm>
            <a:off x="381000" y="342900"/>
            <a:ext cx="17526000" cy="9601200"/>
          </a:xfrm>
          <a:prstGeom prst="rect">
            <a:avLst/>
          </a:prstGeom>
          <a:solidFill>
            <a:srgbClr val="FFF8ED"/>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7" name="Group 16"/>
          <p:cNvGrpSpPr/>
          <p:nvPr/>
        </p:nvGrpSpPr>
        <p:grpSpPr>
          <a:xfrm>
            <a:off x="76200" y="495300"/>
            <a:ext cx="2767263" cy="1363692"/>
            <a:chOff x="859666" y="676025"/>
            <a:chExt cx="3432866" cy="1051118"/>
          </a:xfrm>
        </p:grpSpPr>
        <p:pic>
          <p:nvPicPr>
            <p:cNvPr id="18" name="Picture 17"/>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9" name="TextBox 18"/>
            <p:cNvSpPr txBox="1"/>
            <p:nvPr/>
          </p:nvSpPr>
          <p:spPr>
            <a:xfrm>
              <a:off x="859666"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10" name="Rectangle 9"/>
              <p:cNvSpPr/>
              <p:nvPr/>
            </p:nvSpPr>
            <p:spPr>
              <a:xfrm>
                <a:off x="593559" y="1867326"/>
                <a:ext cx="8550441" cy="7848174"/>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vi-VN" sz="3800" smtClean="0"/>
                        <m:t>V</m:t>
                      </m:r>
                      <m:r>
                        <m:rPr>
                          <m:nor/>
                        </m:rPr>
                        <a:rPr lang="vi-VN" sz="3800" smtClean="0"/>
                        <m:t>ậ</m:t>
                      </m:r>
                      <m:r>
                        <m:rPr>
                          <m:nor/>
                        </m:rPr>
                        <a:rPr lang="vi-VN" sz="3800" smtClean="0"/>
                        <m:t>y</m:t>
                      </m:r>
                      <m:r>
                        <a:rPr lang="en-US" sz="3800" b="0" i="1" smtClean="0">
                          <a:latin typeface="Cambria Math" panose="02040503050406030204" pitchFamily="18" charset="0"/>
                        </a:rPr>
                        <m:t> </m:t>
                      </m:r>
                      <m:r>
                        <a:rPr lang="vi-VN" sz="3800" i="1" smtClean="0">
                          <a:latin typeface="Cambria Math" panose="02040503050406030204" pitchFamily="18" charset="0"/>
                        </a:rPr>
                        <m:t>𝑃</m:t>
                      </m:r>
                      <m:r>
                        <a:rPr lang="vi-VN" sz="3800" i="1" smtClean="0">
                          <a:latin typeface="Cambria Math" panose="02040503050406030204" pitchFamily="18" charset="0"/>
                        </a:rPr>
                        <m:t>(</m:t>
                      </m:r>
                      <m:r>
                        <a:rPr lang="vi-VN" sz="3800" i="1" smtClean="0">
                          <a:latin typeface="Cambria Math" panose="02040503050406030204" pitchFamily="18" charset="0"/>
                        </a:rPr>
                        <m:t>𝐵</m:t>
                      </m:r>
                      <m:r>
                        <a:rPr lang="vi-VN" sz="3800" i="1" smtClean="0">
                          <a:latin typeface="Cambria Math" panose="02040503050406030204" pitchFamily="18" charset="0"/>
                        </a:rPr>
                        <m:t>|</m:t>
                      </m:r>
                      <m:r>
                        <a:rPr lang="vi-VN" sz="3800" i="1" smtClean="0">
                          <a:latin typeface="Cambria Math" panose="02040503050406030204" pitchFamily="18" charset="0"/>
                        </a:rPr>
                        <m:t>𝐴</m:t>
                      </m:r>
                      <m:r>
                        <a:rPr lang="vi-VN" sz="3800" i="1" smtClean="0">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i="1">
                              <a:solidFill>
                                <a:prstClr val="black"/>
                              </a:solidFill>
                              <a:latin typeface="Cambria Math" panose="02040503050406030204" pitchFamily="18" charset="0"/>
                            </a:rPr>
                            <m:t>5</m:t>
                          </m:r>
                        </m:num>
                        <m:den>
                          <m:r>
                            <a:rPr lang="en-US" sz="3800" i="1">
                              <a:solidFill>
                                <a:prstClr val="black"/>
                              </a:solidFill>
                              <a:latin typeface="Cambria Math" panose="02040503050406030204" pitchFamily="18" charset="0"/>
                            </a:rPr>
                            <m:t>12</m:t>
                          </m:r>
                        </m:den>
                      </m:f>
                    </m:oMath>
                  </m:oMathPara>
                </a14:m>
                <a:endParaRPr lang="en-US" sz="3800" smtClean="0"/>
              </a:p>
              <a:p>
                <a:pPr algn="just">
                  <a:lnSpc>
                    <a:spcPct val="150000"/>
                  </a:lnSpc>
                </a:pPr>
                <a14:m>
                  <m:oMathPara xmlns:m="http://schemas.openxmlformats.org/officeDocument/2006/math">
                    <m:oMathParaPr>
                      <m:jc m:val="left"/>
                    </m:oMathParaPr>
                    <m:oMath xmlns:m="http://schemas.openxmlformats.org/officeDocument/2006/math">
                      <m:r>
                        <m:rPr>
                          <m:nor/>
                        </m:rPr>
                        <a:rPr lang="vi-VN" sz="3800"/>
                        <m:t>Theo</m:t>
                      </m:r>
                      <m:r>
                        <m:rPr>
                          <m:nor/>
                        </m:rPr>
                        <a:rPr lang="vi-VN" sz="3800"/>
                        <m:t> </m:t>
                      </m:r>
                      <m:r>
                        <m:rPr>
                          <m:nor/>
                        </m:rPr>
                        <a:rPr lang="vi-VN" sz="3800"/>
                        <m:t>c</m:t>
                      </m:r>
                      <m:r>
                        <m:rPr>
                          <m:nor/>
                        </m:rPr>
                        <a:rPr lang="vi-VN" sz="3800"/>
                        <m:t>ô</m:t>
                      </m:r>
                      <m:r>
                        <m:rPr>
                          <m:nor/>
                        </m:rPr>
                        <a:rPr lang="vi-VN" sz="3800"/>
                        <m:t>ng</m:t>
                      </m:r>
                      <m:r>
                        <m:rPr>
                          <m:nor/>
                        </m:rPr>
                        <a:rPr lang="vi-VN" sz="3800"/>
                        <m:t> </m:t>
                      </m:r>
                      <m:r>
                        <m:rPr>
                          <m:nor/>
                        </m:rPr>
                        <a:rPr lang="vi-VN" sz="3800"/>
                        <m:t>th</m:t>
                      </m:r>
                      <m:r>
                        <m:rPr>
                          <m:nor/>
                        </m:rPr>
                        <a:rPr lang="vi-VN" sz="3800"/>
                        <m:t>ứ</m:t>
                      </m:r>
                      <m:r>
                        <m:rPr>
                          <m:nor/>
                        </m:rPr>
                        <a:rPr lang="vi-VN" sz="3800"/>
                        <m:t>c</m:t>
                      </m:r>
                      <m:r>
                        <m:rPr>
                          <m:nor/>
                        </m:rPr>
                        <a:rPr lang="vi-VN" sz="3800"/>
                        <m:t> </m:t>
                      </m:r>
                      <m:r>
                        <m:rPr>
                          <m:nor/>
                        </m:rPr>
                        <a:rPr lang="vi-VN" sz="3800"/>
                        <m:t>nh</m:t>
                      </m:r>
                      <m:r>
                        <m:rPr>
                          <m:nor/>
                        </m:rPr>
                        <a:rPr lang="vi-VN" sz="3800"/>
                        <m:t>â</m:t>
                      </m:r>
                      <m:r>
                        <m:rPr>
                          <m:nor/>
                        </m:rPr>
                        <a:rPr lang="vi-VN" sz="3800"/>
                        <m:t>n</m:t>
                      </m:r>
                      <m:r>
                        <m:rPr>
                          <m:nor/>
                        </m:rPr>
                        <a:rPr lang="vi-VN" sz="3800"/>
                        <m:t> </m:t>
                      </m:r>
                      <m:r>
                        <m:rPr>
                          <m:nor/>
                        </m:rPr>
                        <a:rPr lang="vi-VN" sz="3800"/>
                        <m:t>x</m:t>
                      </m:r>
                      <m:r>
                        <m:rPr>
                          <m:nor/>
                        </m:rPr>
                        <a:rPr lang="vi-VN" sz="3800"/>
                        <m:t>á</m:t>
                      </m:r>
                      <m:r>
                        <m:rPr>
                          <m:nor/>
                        </m:rPr>
                        <a:rPr lang="vi-VN" sz="3800"/>
                        <m:t>c</m:t>
                      </m:r>
                      <m:r>
                        <m:rPr>
                          <m:nor/>
                        </m:rPr>
                        <a:rPr lang="vi-VN" sz="3800"/>
                        <m:t> </m:t>
                      </m:r>
                      <m:r>
                        <m:rPr>
                          <m:nor/>
                        </m:rPr>
                        <a:rPr lang="vi-VN" sz="3800"/>
                        <m:t>su</m:t>
                      </m:r>
                      <m:r>
                        <m:rPr>
                          <m:nor/>
                        </m:rPr>
                        <a:rPr lang="vi-VN" sz="3800"/>
                        <m:t>ấ</m:t>
                      </m:r>
                      <m:r>
                        <m:rPr>
                          <m:nor/>
                        </m:rPr>
                        <a:rPr lang="vi-VN" sz="3800"/>
                        <m:t>t</m:t>
                      </m:r>
                      <m:r>
                        <m:rPr>
                          <m:nor/>
                        </m:rPr>
                        <a:rPr lang="vi-VN" sz="3800"/>
                        <m:t>:</m:t>
                      </m:r>
                    </m:oMath>
                  </m:oMathPara>
                </a14:m>
                <a:endParaRPr lang="en-US" sz="3800" smtClean="0"/>
              </a:p>
              <a:p>
                <a:pPr algn="just">
                  <a:lnSpc>
                    <a:spcPct val="150000"/>
                  </a:lnSpc>
                </a:pPr>
                <a14:m>
                  <m:oMathPara xmlns:m="http://schemas.openxmlformats.org/officeDocument/2006/math">
                    <m:oMathParaPr>
                      <m:jc m:val="left"/>
                    </m:oMathParaPr>
                    <m:oMath xmlns:m="http://schemas.openxmlformats.org/officeDocument/2006/math">
                      <m:r>
                        <a:rPr lang="en-US" sz="3800" b="0" i="1" smtClean="0">
                          <a:latin typeface="Cambria Math" panose="02040503050406030204" pitchFamily="18" charset="0"/>
                        </a:rPr>
                        <m:t> </m:t>
                      </m:r>
                      <m:r>
                        <a:rPr lang="vi-VN" sz="3800" i="1" smtClean="0">
                          <a:latin typeface="Cambria Math" panose="02040503050406030204" pitchFamily="18" charset="0"/>
                        </a:rPr>
                        <m:t>𝑃</m:t>
                      </m:r>
                      <m:r>
                        <a:rPr lang="vi-VN" sz="3800" i="1" smtClean="0">
                          <a:latin typeface="Cambria Math" panose="02040503050406030204" pitchFamily="18" charset="0"/>
                        </a:rPr>
                        <m:t>(</m:t>
                      </m:r>
                      <m:r>
                        <a:rPr lang="vi-VN" sz="3800" i="1" smtClean="0">
                          <a:latin typeface="Cambria Math" panose="02040503050406030204" pitchFamily="18" charset="0"/>
                        </a:rPr>
                        <m:t>𝐴𝐵</m:t>
                      </m:r>
                      <m:r>
                        <a:rPr lang="vi-VN" sz="3800" i="1" smtClean="0">
                          <a:latin typeface="Cambria Math" panose="02040503050406030204" pitchFamily="18" charset="0"/>
                        </a:rPr>
                        <m:t>)=</m:t>
                      </m:r>
                      <m:r>
                        <a:rPr lang="vi-VN" sz="3800" i="1" smtClean="0">
                          <a:latin typeface="Cambria Math" panose="02040503050406030204" pitchFamily="18" charset="0"/>
                        </a:rPr>
                        <m:t>𝑃</m:t>
                      </m:r>
                      <m:r>
                        <a:rPr lang="vi-VN" sz="3800" i="1" smtClean="0">
                          <a:latin typeface="Cambria Math" panose="02040503050406030204" pitchFamily="18" charset="0"/>
                        </a:rPr>
                        <m:t>(</m:t>
                      </m:r>
                      <m:r>
                        <a:rPr lang="vi-VN" sz="3800" i="1" smtClean="0">
                          <a:latin typeface="Cambria Math" panose="02040503050406030204" pitchFamily="18" charset="0"/>
                        </a:rPr>
                        <m:t>𝐴</m:t>
                      </m:r>
                      <m:r>
                        <a:rPr lang="vi-VN" sz="3800" i="1" smtClean="0">
                          <a:latin typeface="Cambria Math" panose="02040503050406030204" pitchFamily="18" charset="0"/>
                        </a:rPr>
                        <m:t>). </m:t>
                      </m:r>
                      <m:r>
                        <a:rPr lang="vi-VN" sz="3800" i="1" smtClean="0">
                          <a:latin typeface="Cambria Math" panose="02040503050406030204" pitchFamily="18" charset="0"/>
                        </a:rPr>
                        <m:t>𝑃</m:t>
                      </m:r>
                      <m:r>
                        <a:rPr lang="vi-VN" sz="3800" i="1" smtClean="0">
                          <a:latin typeface="Cambria Math" panose="02040503050406030204" pitchFamily="18" charset="0"/>
                        </a:rPr>
                        <m:t>(</m:t>
                      </m:r>
                      <m:r>
                        <a:rPr lang="vi-VN" sz="3800" i="1" smtClean="0">
                          <a:latin typeface="Cambria Math" panose="02040503050406030204" pitchFamily="18" charset="0"/>
                        </a:rPr>
                        <m:t>𝐵</m:t>
                      </m:r>
                      <m:r>
                        <a:rPr lang="vi-VN" sz="3800" i="1" smtClean="0">
                          <a:latin typeface="Cambria Math" panose="02040503050406030204" pitchFamily="18" charset="0"/>
                        </a:rPr>
                        <m:t>| </m:t>
                      </m:r>
                      <m:r>
                        <a:rPr lang="vi-VN" sz="3800" i="1">
                          <a:latin typeface="Cambria Math" panose="02040503050406030204" pitchFamily="18" charset="0"/>
                        </a:rPr>
                        <m:t>𝐴</m:t>
                      </m:r>
                      <m:r>
                        <a:rPr lang="vi-VN" sz="3800" i="1" smtClean="0">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i="1">
                              <a:solidFill>
                                <a:prstClr val="black"/>
                              </a:solidFill>
                              <a:latin typeface="Cambria Math" panose="02040503050406030204" pitchFamily="18" charset="0"/>
                            </a:rPr>
                            <m:t>5</m:t>
                          </m:r>
                        </m:num>
                        <m:den>
                          <m:r>
                            <a:rPr lang="en-US" sz="3800" i="1">
                              <a:solidFill>
                                <a:prstClr val="black"/>
                              </a:solidFill>
                              <a:latin typeface="Cambria Math" panose="02040503050406030204" pitchFamily="18" charset="0"/>
                            </a:rPr>
                            <m:t>12</m:t>
                          </m:r>
                        </m:den>
                      </m:f>
                      <m:r>
                        <a:rPr lang="en-US" sz="3800" b="0" i="1" smtClean="0">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b="0" i="1" smtClean="0">
                              <a:solidFill>
                                <a:prstClr val="black"/>
                              </a:solidFill>
                              <a:latin typeface="Cambria Math" panose="02040503050406030204" pitchFamily="18" charset="0"/>
                            </a:rPr>
                            <m:t>7</m:t>
                          </m:r>
                        </m:num>
                        <m:den>
                          <m:r>
                            <a:rPr lang="en-US" sz="3800" i="1">
                              <a:solidFill>
                                <a:prstClr val="black"/>
                              </a:solidFill>
                              <a:latin typeface="Cambria Math" panose="02040503050406030204" pitchFamily="18" charset="0"/>
                            </a:rPr>
                            <m:t>1</m:t>
                          </m:r>
                          <m:r>
                            <a:rPr lang="en-US" sz="3800" b="0" i="1" smtClean="0">
                              <a:solidFill>
                                <a:prstClr val="black"/>
                              </a:solidFill>
                              <a:latin typeface="Cambria Math" panose="02040503050406030204" pitchFamily="18" charset="0"/>
                            </a:rPr>
                            <m:t>1</m:t>
                          </m:r>
                        </m:den>
                      </m:f>
                      <m:r>
                        <a:rPr lang="en-US" sz="3800" b="0" i="1" smtClean="0">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b="0" i="1" smtClean="0">
                              <a:solidFill>
                                <a:prstClr val="black"/>
                              </a:solidFill>
                              <a:latin typeface="Cambria Math" panose="02040503050406030204" pitchFamily="18" charset="0"/>
                            </a:rPr>
                            <m:t>3</m:t>
                          </m:r>
                          <m:r>
                            <a:rPr lang="en-US" sz="3800" i="1">
                              <a:solidFill>
                                <a:prstClr val="black"/>
                              </a:solidFill>
                              <a:latin typeface="Cambria Math" panose="02040503050406030204" pitchFamily="18" charset="0"/>
                            </a:rPr>
                            <m:t>5</m:t>
                          </m:r>
                        </m:num>
                        <m:den>
                          <m:r>
                            <a:rPr lang="en-US" sz="3800" i="1" smtClean="0">
                              <a:solidFill>
                                <a:prstClr val="black"/>
                              </a:solidFill>
                              <a:latin typeface="Cambria Math" panose="02040503050406030204" pitchFamily="18" charset="0"/>
                            </a:rPr>
                            <m:t>1</m:t>
                          </m:r>
                          <m:r>
                            <a:rPr lang="en-US" sz="3800" b="0" i="1" smtClean="0">
                              <a:solidFill>
                                <a:prstClr val="black"/>
                              </a:solidFill>
                              <a:latin typeface="Cambria Math" panose="02040503050406030204" pitchFamily="18" charset="0"/>
                            </a:rPr>
                            <m:t>3</m:t>
                          </m:r>
                          <m:r>
                            <a:rPr lang="en-US" sz="3800" i="1">
                              <a:solidFill>
                                <a:prstClr val="black"/>
                              </a:solidFill>
                              <a:latin typeface="Cambria Math" panose="02040503050406030204" pitchFamily="18" charset="0"/>
                            </a:rPr>
                            <m:t>2</m:t>
                          </m:r>
                        </m:den>
                      </m:f>
                    </m:oMath>
                  </m:oMathPara>
                </a14:m>
                <a:endParaRPr lang="en-US" sz="3800" smtClean="0"/>
              </a:p>
              <a:p>
                <a:pPr algn="just">
                  <a:lnSpc>
                    <a:spcPct val="150000"/>
                  </a:lnSpc>
                </a:pPr>
                <a:r>
                  <a:rPr lang="vi-VN" sz="3800" b="1" i="1" smtClean="0"/>
                  <a:t>Một </a:t>
                </a:r>
                <a:r>
                  <a:rPr lang="vi-VN" sz="3800" b="1" i="1"/>
                  <a:t>phương pháp mô tả trực quan lời giải trên là dùng sơ đồ hình </a:t>
                </a:r>
                <a:r>
                  <a:rPr lang="vi-VN" sz="3800" b="1" i="1"/>
                  <a:t>cây</a:t>
                </a:r>
                <a:r>
                  <a:rPr lang="vi-VN" sz="3800" b="1" i="1" smtClean="0"/>
                  <a:t>.</a:t>
                </a:r>
                <a:endParaRPr lang="en-US" sz="3800" b="1" i="1" smtClean="0"/>
              </a:p>
              <a:p>
                <a:pPr lvl="0" algn="just">
                  <a:lnSpc>
                    <a:spcPct val="150000"/>
                  </a:lnSpc>
                </a:pPr>
                <a:r>
                  <a:rPr lang="vi-VN" sz="3800">
                    <a:solidFill>
                      <a:prstClr val="black"/>
                    </a:solidFill>
                  </a:rPr>
                  <a:t>Trên nhánh </a:t>
                </a:r>
                <a14:m>
                  <m:oMath xmlns:m="http://schemas.openxmlformats.org/officeDocument/2006/math">
                    <m:r>
                      <a:rPr lang="vi-VN" sz="3800" i="1">
                        <a:solidFill>
                          <a:prstClr val="black"/>
                        </a:solidFill>
                        <a:latin typeface="Cambria Math" panose="02040503050406030204" pitchFamily="18" charset="0"/>
                      </a:rPr>
                      <m:t>𝑂</m:t>
                    </m:r>
                    <m:r>
                      <a:rPr lang="vi-VN" sz="3800" i="1">
                        <a:solidFill>
                          <a:prstClr val="black"/>
                        </a:solidFill>
                        <a:latin typeface="Cambria Math" panose="02040503050406030204" pitchFamily="18" charset="0"/>
                      </a:rPr>
                      <m:t>Đ</m:t>
                    </m:r>
                  </m:oMath>
                </a14:m>
                <a:r>
                  <a:rPr lang="vi-VN" sz="3800">
                    <a:solidFill>
                      <a:prstClr val="black"/>
                    </a:solidFill>
                  </a:rPr>
                  <a:t> và </a:t>
                </a:r>
                <a14:m>
                  <m:oMath xmlns:m="http://schemas.openxmlformats.org/officeDocument/2006/math">
                    <m:r>
                      <a:rPr lang="vi-VN" sz="3800" i="1">
                        <a:solidFill>
                          <a:prstClr val="black"/>
                        </a:solidFill>
                        <a:latin typeface="Cambria Math" panose="02040503050406030204" pitchFamily="18" charset="0"/>
                      </a:rPr>
                      <m:t>𝑂𝑋</m:t>
                    </m:r>
                  </m:oMath>
                </a14:m>
                <a:r>
                  <a:rPr lang="vi-VN" sz="3800">
                    <a:solidFill>
                      <a:prstClr val="black"/>
                    </a:solidFill>
                  </a:rPr>
                  <a:t> tương ứng ghi xác suất lấy được bút đen và bút </a:t>
                </a:r>
                <a:r>
                  <a:rPr lang="vi-VN" sz="3800">
                    <a:solidFill>
                      <a:prstClr val="black"/>
                    </a:solidFill>
                  </a:rPr>
                  <a:t>xanh</a:t>
                </a:r>
                <a:r>
                  <a:rPr lang="vi-VN" sz="3800" smtClean="0">
                    <a:solidFill>
                      <a:prstClr val="black"/>
                    </a:solidFill>
                  </a:rPr>
                  <a:t>.</a:t>
                </a:r>
                <a:endParaRPr lang="en-US" sz="3800">
                  <a:solidFill>
                    <a:prstClr val="black"/>
                  </a:solidFill>
                </a:endParaRPr>
              </a:p>
            </p:txBody>
          </p:sp>
        </mc:Choice>
        <mc:Fallback>
          <p:sp>
            <p:nvSpPr>
              <p:cNvPr id="10" name="Rectangle 9"/>
              <p:cNvSpPr>
                <a:spLocks noRot="1" noChangeAspect="1" noMove="1" noResize="1" noEditPoints="1" noAdjustHandles="1" noChangeArrowheads="1" noChangeShapeType="1" noTextEdit="1"/>
              </p:cNvSpPr>
              <p:nvPr/>
            </p:nvSpPr>
            <p:spPr>
              <a:xfrm>
                <a:off x="593559" y="1867326"/>
                <a:ext cx="8550441" cy="7848174"/>
              </a:xfrm>
              <a:prstGeom prst="rect">
                <a:avLst/>
              </a:prstGeom>
              <a:blipFill>
                <a:blip r:embed="rId4"/>
                <a:stretch>
                  <a:fillRect l="-2352" r="-2281" b="-776"/>
                </a:stretch>
              </a:blipFill>
            </p:spPr>
            <p:txBody>
              <a:bodyPr/>
              <a:lstStyle/>
              <a:p>
                <a:r>
                  <a:rPr lang="en-US">
                    <a:noFill/>
                  </a:rPr>
                  <a:t> </a:t>
                </a:r>
              </a:p>
            </p:txBody>
          </p:sp>
        </mc:Fallback>
      </mc:AlternateContent>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76692" y="1638300"/>
            <a:ext cx="8201708" cy="7772400"/>
          </a:xfrm>
          <a:prstGeom prst="rect">
            <a:avLst/>
          </a:prstGeom>
        </p:spPr>
      </p:pic>
    </p:spTree>
    <p:extLst>
      <p:ext uri="{BB962C8B-B14F-4D97-AF65-F5344CB8AC3E}">
        <p14:creationId xmlns:p14="http://schemas.microsoft.com/office/powerpoint/2010/main" val="93895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wipe(up)">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0" dur="500"/>
                                        <p:tgtEl>
                                          <p:spTgt spid="1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wipe(left)">
                                      <p:cBhvr>
                                        <p:cTn id="30"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D090"/>
        </a:solidFill>
        <a:effectLst/>
      </p:bgPr>
    </p:bg>
    <p:spTree>
      <p:nvGrpSpPr>
        <p:cNvPr id="1" name=""/>
        <p:cNvGrpSpPr/>
        <p:nvPr/>
      </p:nvGrpSpPr>
      <p:grpSpPr>
        <a:xfrm>
          <a:off x="0" y="0"/>
          <a:ext cx="0" cy="0"/>
          <a:chOff x="0" y="0"/>
          <a:chExt cx="0" cy="0"/>
        </a:xfrm>
      </p:grpSpPr>
      <p:sp>
        <p:nvSpPr>
          <p:cNvPr id="3" name="Rectangle 2"/>
          <p:cNvSpPr/>
          <p:nvPr/>
        </p:nvSpPr>
        <p:spPr>
          <a:xfrm>
            <a:off x="381000" y="342900"/>
            <a:ext cx="17526000" cy="9601200"/>
          </a:xfrm>
          <a:prstGeom prst="rect">
            <a:avLst/>
          </a:prstGeom>
          <a:solidFill>
            <a:srgbClr val="FFF8ED"/>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0" name="Rectangle 9"/>
              <p:cNvSpPr/>
              <p:nvPr/>
            </p:nvSpPr>
            <p:spPr>
              <a:xfrm>
                <a:off x="689968" y="1893576"/>
                <a:ext cx="8225432" cy="7898124"/>
              </a:xfrm>
              <a:prstGeom prst="rect">
                <a:avLst/>
              </a:prstGeom>
            </p:spPr>
            <p:txBody>
              <a:bodyPr wrap="square">
                <a:spAutoFit/>
              </a:bodyPr>
              <a:lstStyle/>
              <a:p>
                <a:pPr lvl="0" algn="just">
                  <a:lnSpc>
                    <a:spcPct val="150000"/>
                  </a:lnSpc>
                </a:pPr>
                <a:r>
                  <a:rPr lang="vi-VN" sz="3800" smtClean="0">
                    <a:solidFill>
                      <a:prstClr val="black"/>
                    </a:solidFill>
                  </a:rPr>
                  <a:t>Trên </a:t>
                </a:r>
                <a:r>
                  <a:rPr lang="vi-VN" sz="3800">
                    <a:solidFill>
                      <a:prstClr val="black"/>
                    </a:solidFill>
                  </a:rPr>
                  <a:t>nhánh </a:t>
                </a:r>
                <a14:m>
                  <m:oMath xmlns:m="http://schemas.openxmlformats.org/officeDocument/2006/math">
                    <m:r>
                      <a:rPr lang="vi-VN" sz="3800" i="1" smtClean="0">
                        <a:solidFill>
                          <a:prstClr val="black"/>
                        </a:solidFill>
                        <a:latin typeface="Cambria Math" panose="02040503050406030204" pitchFamily="18" charset="0"/>
                      </a:rPr>
                      <m:t>ĐĐ, Đ</m:t>
                    </m:r>
                    <m:r>
                      <a:rPr lang="vi-VN" sz="3800" i="1" smtClean="0">
                        <a:solidFill>
                          <a:prstClr val="black"/>
                        </a:solidFill>
                        <a:latin typeface="Cambria Math" panose="02040503050406030204" pitchFamily="18" charset="0"/>
                      </a:rPr>
                      <m:t>𝑋</m:t>
                    </m:r>
                  </m:oMath>
                </a14:m>
                <a:r>
                  <a:rPr lang="en-US" sz="3800" smtClean="0">
                    <a:solidFill>
                      <a:prstClr val="black"/>
                    </a:solidFill>
                  </a:rPr>
                  <a:t> </a:t>
                </a:r>
                <a:r>
                  <a:rPr lang="vi-VN" sz="3800">
                    <a:solidFill>
                      <a:prstClr val="black"/>
                    </a:solidFill>
                  </a:rPr>
                  <a:t>tương ứng ghi xác suất lấy được bút đen, bút xanh với điều kiện </a:t>
                </a:r>
                <a:r>
                  <a:rPr lang="vi-VN" sz="3800">
                    <a:solidFill>
                      <a:prstClr val="black"/>
                    </a:solidFill>
                  </a:rPr>
                  <a:t>đã </a:t>
                </a:r>
                <a:r>
                  <a:rPr lang="vi-VN" sz="3800" smtClean="0">
                    <a:solidFill>
                      <a:prstClr val="black"/>
                    </a:solidFill>
                  </a:rPr>
                  <a:t>lấy</a:t>
                </a:r>
                <a:r>
                  <a:rPr lang="en-US" sz="3800" smtClean="0">
                    <a:solidFill>
                      <a:prstClr val="black"/>
                    </a:solidFill>
                  </a:rPr>
                  <a:t> </a:t>
                </a:r>
                <a:r>
                  <a:rPr lang="vi-VN" sz="3800" smtClean="0">
                    <a:solidFill>
                      <a:prstClr val="black"/>
                    </a:solidFill>
                  </a:rPr>
                  <a:t>được </a:t>
                </a:r>
                <a:r>
                  <a:rPr lang="vi-VN" sz="3800">
                    <a:solidFill>
                      <a:prstClr val="black"/>
                    </a:solidFill>
                  </a:rPr>
                  <a:t>bút </a:t>
                </a:r>
                <a:r>
                  <a:rPr lang="vi-VN" sz="3800" smtClean="0">
                    <a:solidFill>
                      <a:prstClr val="black"/>
                    </a:solidFill>
                  </a:rPr>
                  <a:t>đen.</a:t>
                </a:r>
                <a:endParaRPr lang="en-US" sz="3800" smtClean="0">
                  <a:solidFill>
                    <a:prstClr val="black"/>
                  </a:solidFill>
                </a:endParaRPr>
              </a:p>
              <a:p>
                <a:pPr lvl="0" algn="just">
                  <a:lnSpc>
                    <a:spcPct val="150000"/>
                  </a:lnSpc>
                </a:pPr>
                <a:r>
                  <a:rPr lang="vi-VN" sz="3800" smtClean="0">
                    <a:solidFill>
                      <a:prstClr val="black"/>
                    </a:solidFill>
                  </a:rPr>
                  <a:t>Trên </a:t>
                </a:r>
                <a:r>
                  <a:rPr lang="vi-VN" sz="3800">
                    <a:solidFill>
                      <a:prstClr val="black"/>
                    </a:solidFill>
                  </a:rPr>
                  <a:t>nhánh </a:t>
                </a:r>
                <a14:m>
                  <m:oMath xmlns:m="http://schemas.openxmlformats.org/officeDocument/2006/math">
                    <m:r>
                      <a:rPr lang="vi-VN" sz="3800" i="1" smtClean="0">
                        <a:solidFill>
                          <a:prstClr val="black"/>
                        </a:solidFill>
                        <a:latin typeface="Cambria Math" panose="02040503050406030204" pitchFamily="18" charset="0"/>
                      </a:rPr>
                      <m:t>𝑋</m:t>
                    </m:r>
                    <m:r>
                      <a:rPr lang="vi-VN" sz="3800" i="1" smtClean="0">
                        <a:solidFill>
                          <a:prstClr val="black"/>
                        </a:solidFill>
                        <a:latin typeface="Cambria Math" panose="02040503050406030204" pitchFamily="18" charset="0"/>
                      </a:rPr>
                      <m:t>Đ, </m:t>
                    </m:r>
                    <m:r>
                      <a:rPr lang="vi-VN" sz="3800" i="1" smtClean="0">
                        <a:solidFill>
                          <a:prstClr val="black"/>
                        </a:solidFill>
                        <a:latin typeface="Cambria Math" panose="02040503050406030204" pitchFamily="18" charset="0"/>
                      </a:rPr>
                      <m:t>𝑋𝑋</m:t>
                    </m:r>
                  </m:oMath>
                </a14:m>
                <a:r>
                  <a:rPr lang="en-US" sz="3800" smtClean="0">
                    <a:solidFill>
                      <a:prstClr val="black"/>
                    </a:solidFill>
                  </a:rPr>
                  <a:t> </a:t>
                </a:r>
                <a:r>
                  <a:rPr lang="vi-VN" sz="3800">
                    <a:solidFill>
                      <a:prstClr val="black"/>
                    </a:solidFill>
                  </a:rPr>
                  <a:t>tương ứng ghi xác suất lấy được bút đen, bút xanh với điều kiện </a:t>
                </a:r>
                <a:r>
                  <a:rPr lang="vi-VN" sz="3800">
                    <a:solidFill>
                      <a:prstClr val="black"/>
                    </a:solidFill>
                  </a:rPr>
                  <a:t>đã </a:t>
                </a:r>
                <a:r>
                  <a:rPr lang="vi-VN" sz="3800" smtClean="0">
                    <a:solidFill>
                      <a:prstClr val="black"/>
                    </a:solidFill>
                  </a:rPr>
                  <a:t>lấy</a:t>
                </a:r>
                <a:r>
                  <a:rPr lang="en-US" sz="3800" smtClean="0">
                    <a:solidFill>
                      <a:prstClr val="black"/>
                    </a:solidFill>
                  </a:rPr>
                  <a:t> </a:t>
                </a:r>
                <a:r>
                  <a:rPr lang="vi-VN" sz="3800" smtClean="0">
                    <a:solidFill>
                      <a:prstClr val="black"/>
                    </a:solidFill>
                  </a:rPr>
                  <a:t>được </a:t>
                </a:r>
                <a:r>
                  <a:rPr lang="vi-VN" sz="3800">
                    <a:solidFill>
                      <a:prstClr val="black"/>
                    </a:solidFill>
                  </a:rPr>
                  <a:t>bút </a:t>
                </a:r>
                <a:r>
                  <a:rPr lang="vi-VN" sz="3800">
                    <a:solidFill>
                      <a:prstClr val="black"/>
                    </a:solidFill>
                  </a:rPr>
                  <a:t>xanh</a:t>
                </a:r>
                <a:r>
                  <a:rPr lang="vi-VN" sz="3800" smtClean="0">
                    <a:solidFill>
                      <a:prstClr val="black"/>
                    </a:solidFill>
                  </a:rPr>
                  <a:t>.</a:t>
                </a:r>
                <a:endParaRPr lang="en-US" sz="3800" smtClean="0">
                  <a:solidFill>
                    <a:prstClr val="black"/>
                  </a:solidFill>
                </a:endParaRPr>
              </a:p>
              <a:p>
                <a:pPr lvl="0" algn="just">
                  <a:lnSpc>
                    <a:spcPct val="150000"/>
                  </a:lnSpc>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Vậy</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xác suất cần tính là:</a:t>
                </a:r>
              </a:p>
              <a:p>
                <a:pPr lvl="0" algn="just">
                  <a:lnSpc>
                    <a:spcPct val="150000"/>
                  </a:lnSpc>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rPr>
                          </m:ctrlPr>
                        </m:fPr>
                        <m:num>
                          <m:r>
                            <a:rPr lang="en-US" sz="3800" i="1">
                              <a:solidFill>
                                <a:prstClr val="black"/>
                              </a:solidFill>
                              <a:latin typeface="Cambria Math" panose="02040503050406030204" pitchFamily="18" charset="0"/>
                            </a:rPr>
                            <m:t>5</m:t>
                          </m:r>
                        </m:num>
                        <m:den>
                          <m:r>
                            <a:rPr lang="en-US" sz="3800" i="1">
                              <a:solidFill>
                                <a:prstClr val="black"/>
                              </a:solidFill>
                              <a:latin typeface="Cambria Math" panose="02040503050406030204" pitchFamily="18" charset="0"/>
                            </a:rPr>
                            <m:t>12</m:t>
                          </m:r>
                        </m:den>
                      </m:f>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i="1">
                              <a:solidFill>
                                <a:prstClr val="black"/>
                              </a:solidFill>
                              <a:latin typeface="Cambria Math" panose="02040503050406030204" pitchFamily="18" charset="0"/>
                            </a:rPr>
                            <m:t>7</m:t>
                          </m:r>
                        </m:num>
                        <m:den>
                          <m:r>
                            <a:rPr lang="en-US" sz="3800" i="1">
                              <a:solidFill>
                                <a:prstClr val="black"/>
                              </a:solidFill>
                              <a:latin typeface="Cambria Math" panose="02040503050406030204" pitchFamily="18" charset="0"/>
                            </a:rPr>
                            <m:t>1</m:t>
                          </m:r>
                          <m:r>
                            <a:rPr lang="en-US" sz="3800" i="1">
                              <a:solidFill>
                                <a:prstClr val="black"/>
                              </a:solidFill>
                              <a:latin typeface="Cambria Math" panose="02040503050406030204" pitchFamily="18" charset="0"/>
                            </a:rPr>
                            <m:t>1</m:t>
                          </m:r>
                        </m:den>
                      </m:f>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i="1">
                              <a:solidFill>
                                <a:prstClr val="black"/>
                              </a:solidFill>
                              <a:latin typeface="Cambria Math" panose="02040503050406030204" pitchFamily="18" charset="0"/>
                            </a:rPr>
                            <m:t>3</m:t>
                          </m:r>
                          <m:r>
                            <a:rPr lang="en-US" sz="3800" i="1">
                              <a:solidFill>
                                <a:prstClr val="black"/>
                              </a:solidFill>
                              <a:latin typeface="Cambria Math" panose="02040503050406030204" pitchFamily="18" charset="0"/>
                            </a:rPr>
                            <m:t>5</m:t>
                          </m:r>
                        </m:num>
                        <m:den>
                          <m:r>
                            <a:rPr lang="en-US" sz="3800" i="1">
                              <a:solidFill>
                                <a:prstClr val="black"/>
                              </a:solidFill>
                              <a:latin typeface="Cambria Math" panose="02040503050406030204" pitchFamily="18" charset="0"/>
                            </a:rPr>
                            <m:t>13</m:t>
                          </m:r>
                          <m:r>
                            <a:rPr lang="en-US" sz="3800" i="1">
                              <a:solidFill>
                                <a:prstClr val="black"/>
                              </a:solidFill>
                              <a:latin typeface="Cambria Math" panose="02040503050406030204" pitchFamily="18" charset="0"/>
                            </a:rPr>
                            <m:t>2</m:t>
                          </m:r>
                        </m:den>
                      </m:f>
                    </m:oMath>
                  </m:oMathPara>
                </a14:m>
                <a:endPar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689968" y="1893576"/>
                <a:ext cx="8225432" cy="7898124"/>
              </a:xfrm>
              <a:prstGeom prst="rect">
                <a:avLst/>
              </a:prstGeom>
              <a:blipFill>
                <a:blip r:embed="rId2"/>
                <a:stretch>
                  <a:fillRect l="-2444" r="-2370"/>
                </a:stretch>
              </a:blipFill>
            </p:spPr>
            <p:txBody>
              <a:bodyPr/>
              <a:lstStyle/>
              <a:p>
                <a:r>
                  <a:rPr lang="en-US">
                    <a:noFill/>
                  </a:rPr>
                  <a:t> </a:t>
                </a:r>
              </a:p>
            </p:txBody>
          </p:sp>
        </mc:Fallback>
      </mc:AlternateContent>
      <p:grpSp>
        <p:nvGrpSpPr>
          <p:cNvPr id="11" name="Group 10"/>
          <p:cNvGrpSpPr/>
          <p:nvPr/>
        </p:nvGrpSpPr>
        <p:grpSpPr>
          <a:xfrm>
            <a:off x="76200" y="495300"/>
            <a:ext cx="2767263" cy="1363692"/>
            <a:chOff x="859666" y="676025"/>
            <a:chExt cx="3432866" cy="1051118"/>
          </a:xfrm>
        </p:grpSpPr>
        <p:pic>
          <p:nvPicPr>
            <p:cNvPr id="12" name="Picture 11"/>
            <p:cNvPicPr>
              <a:picLocks noChangeAspect="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59666"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76692" y="1638300"/>
            <a:ext cx="8201708" cy="7772400"/>
          </a:xfrm>
          <a:prstGeom prst="rect">
            <a:avLst/>
          </a:prstGeom>
        </p:spPr>
      </p:pic>
    </p:spTree>
    <p:extLst>
      <p:ext uri="{BB962C8B-B14F-4D97-AF65-F5344CB8AC3E}">
        <p14:creationId xmlns:p14="http://schemas.microsoft.com/office/powerpoint/2010/main" val="396093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wipe(left)">
                                      <p:cBhvr>
                                        <p:cTn id="2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8" name="Rectangle 7"/>
          <p:cNvSpPr/>
          <p:nvPr/>
        </p:nvSpPr>
        <p:spPr>
          <a:xfrm>
            <a:off x="2133600" y="266700"/>
            <a:ext cx="15925800" cy="3056029"/>
          </a:xfrm>
          <a:prstGeom prst="rect">
            <a:avLst/>
          </a:prstGeom>
        </p:spPr>
        <p:txBody>
          <a:bodyPr wrap="square">
            <a:spAutoFit/>
          </a:bodyPr>
          <a:lstStyle/>
          <a:p>
            <a:pPr lvl="0" algn="just">
              <a:lnSpc>
                <a:spcPct val="150000"/>
              </a:lnSpc>
              <a:spcBef>
                <a:spcPts val="600"/>
              </a:spcBef>
              <a:spcAft>
                <a:spcPts val="600"/>
              </a:spcAft>
            </a:pPr>
            <a:r>
              <a:rPr kumimoji="0" lang="vi-VN" sz="4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4. </a:t>
            </a:r>
            <a:r>
              <a:rPr lang="vi-VN" sz="4000" smtClean="0">
                <a:solidFill>
                  <a:srgbClr val="000000"/>
                </a:solidFill>
                <a:ea typeface="Times New Roman" panose="02020603050405020304" pitchFamily="18" charset="0"/>
                <a:cs typeface="Arial" panose="020B0604020202020204" pitchFamily="34" charset="0"/>
              </a:rPr>
              <a:t>Trở </a:t>
            </a:r>
            <a:r>
              <a:rPr lang="vi-VN" sz="4000">
                <a:solidFill>
                  <a:srgbClr val="000000"/>
                </a:solidFill>
                <a:ea typeface="Times New Roman" panose="02020603050405020304" pitchFamily="18" charset="0"/>
                <a:cs typeface="Arial" panose="020B0604020202020204" pitchFamily="34" charset="0"/>
              </a:rPr>
              <a:t>lại Ví dụ 4. Tính xác suất </a:t>
            </a:r>
            <a:r>
              <a:rPr lang="vi-VN" sz="4000">
                <a:solidFill>
                  <a:srgbClr val="000000"/>
                </a:solidFill>
                <a:ea typeface="Times New Roman" panose="02020603050405020304" pitchFamily="18" charset="0"/>
                <a:cs typeface="Arial" panose="020B0604020202020204" pitchFamily="34" charset="0"/>
              </a:rPr>
              <a:t>để</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spcBef>
                <a:spcPts val="600"/>
              </a:spcBef>
              <a:spcAft>
                <a:spcPts val="600"/>
              </a:spcAft>
            </a:pPr>
            <a:r>
              <a:rPr lang="vi-VN" sz="4000" smtClean="0">
                <a:solidFill>
                  <a:srgbClr val="000000"/>
                </a:solidFill>
                <a:ea typeface="Times New Roman" panose="02020603050405020304" pitchFamily="18" charset="0"/>
                <a:cs typeface="Arial" panose="020B0604020202020204" pitchFamily="34" charset="0"/>
              </a:rPr>
              <a:t>a) Sơn </a:t>
            </a:r>
            <a:r>
              <a:rPr lang="vi-VN" sz="4000">
                <a:solidFill>
                  <a:srgbClr val="000000"/>
                </a:solidFill>
                <a:ea typeface="Times New Roman" panose="02020603050405020304" pitchFamily="18" charset="0"/>
                <a:cs typeface="Arial" panose="020B0604020202020204" pitchFamily="34" charset="0"/>
              </a:rPr>
              <a:t>lấy được bút bi xanh và Tùng lấy được bút bi </a:t>
            </a:r>
            <a:r>
              <a:rPr lang="vi-VN" sz="4000">
                <a:solidFill>
                  <a:srgbClr val="000000"/>
                </a:solidFill>
                <a:ea typeface="Times New Roman" panose="02020603050405020304" pitchFamily="18" charset="0"/>
                <a:cs typeface="Arial" panose="020B0604020202020204" pitchFamily="34" charset="0"/>
              </a:rPr>
              <a:t>đen</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spcBef>
                <a:spcPts val="600"/>
              </a:spcBef>
              <a:spcAft>
                <a:spcPts val="600"/>
              </a:spcAft>
            </a:pPr>
            <a:r>
              <a:rPr lang="vi-VN" sz="4000" smtClean="0">
                <a:solidFill>
                  <a:srgbClr val="000000"/>
                </a:solidFill>
                <a:ea typeface="Times New Roman" panose="02020603050405020304" pitchFamily="18" charset="0"/>
                <a:cs typeface="Arial" panose="020B0604020202020204" pitchFamily="34" charset="0"/>
              </a:rPr>
              <a:t>b</a:t>
            </a:r>
            <a:r>
              <a:rPr lang="vi-VN" sz="4000">
                <a:solidFill>
                  <a:srgbClr val="000000"/>
                </a:solidFill>
                <a:ea typeface="Times New Roman" panose="02020603050405020304" pitchFamily="18" charset="0"/>
                <a:cs typeface="Arial" panose="020B0604020202020204" pitchFamily="34" charset="0"/>
              </a:rPr>
              <a:t>) Hai chiếc bút lấy ra có cùng màu.</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2" name="Freeform 3"/>
          <p:cNvSpPr/>
          <p:nvPr/>
        </p:nvSpPr>
        <p:spPr>
          <a:xfrm>
            <a:off x="0" y="-38101"/>
            <a:ext cx="1447800" cy="10325101"/>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pic>
        <p:nvPicPr>
          <p:cNvPr id="9" name="Picture 8"/>
          <p:cNvPicPr>
            <a:picLocks noChangeAspect="1"/>
          </p:cNvPicPr>
          <p:nvPr/>
        </p:nvPicPr>
        <p:blipFill>
          <a:blip r:embed="rId2">
            <a:biLevel thresh="50000"/>
          </a:blip>
          <a:stretch>
            <a:fillRect/>
          </a:stretch>
        </p:blipFill>
        <p:spPr>
          <a:xfrm rot="20283202">
            <a:off x="16113463" y="7369317"/>
            <a:ext cx="1641877" cy="2353229"/>
          </a:xfrm>
          <a:prstGeom prst="rect">
            <a:avLst/>
          </a:prstGeom>
        </p:spPr>
      </p:pic>
      <p:grpSp>
        <p:nvGrpSpPr>
          <p:cNvPr id="10" name="Group 9"/>
          <p:cNvGrpSpPr/>
          <p:nvPr/>
        </p:nvGrpSpPr>
        <p:grpSpPr>
          <a:xfrm>
            <a:off x="3023937" y="3695700"/>
            <a:ext cx="2767263" cy="1363692"/>
            <a:chOff x="859666" y="676025"/>
            <a:chExt cx="3432866" cy="1051118"/>
          </a:xfrm>
        </p:grpSpPr>
        <p:pic>
          <p:nvPicPr>
            <p:cNvPr id="11" name="Picture 10"/>
            <p:cNvPicPr>
              <a:picLocks noChangeAspect="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59666" y="84613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2133600" y="5511462"/>
                <a:ext cx="16230600" cy="4585038"/>
              </a:xfrm>
              <a:prstGeom prst="rect">
                <a:avLst/>
              </a:prstGeom>
            </p:spPr>
            <p:txBody>
              <a:bodyPr wrap="square">
                <a:spAutoFit/>
              </a:bodyPr>
              <a:lstStyle/>
              <a:p>
                <a:pPr algn="just">
                  <a:lnSpc>
                    <a:spcPct val="150000"/>
                  </a:lnSpc>
                </a:pPr>
                <a:r>
                  <a:rPr lang="en-US" sz="4000" smtClean="0">
                    <a:latin typeface="Arial" panose="020B0604020202020204" pitchFamily="34" charset="0"/>
                    <a:ea typeface="Malgun Gothic" panose="020B0503020000020004" pitchFamily="34" charset="-127"/>
                    <a:cs typeface="Arial" panose="020B0604020202020204" pitchFamily="34" charset="0"/>
                  </a:rPr>
                  <a:t>a) Gọi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𝐶</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biến cố: “Bạn Sơn lấy được bút bi xanh”; </a:t>
                </a:r>
                <a:endParaRPr lang="en-US" sz="40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pPr>
                <a:r>
                  <a:rPr lang="en-US" sz="4000" smtClean="0">
                    <a:effectLst/>
                    <a:ea typeface="Malgun Gothic" panose="020B0503020000020004" pitchFamily="34" charset="-127"/>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𝐷</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biến cố: “Bạn Tùng lấy được bút bi đen”.</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Malgun Gothic" panose="020B0503020000020004" pitchFamily="34" charset="-127"/>
                    <a:cs typeface="Arial" panose="020B0604020202020204" pitchFamily="34" charset="0"/>
                  </a:rPr>
                  <a:t>Ta cần tính </a:t>
                </a:r>
                <a14:m>
                  <m:oMath xmlns:m="http://schemas.openxmlformats.org/officeDocument/2006/math">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𝐶𝐷</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Malgun Gothic" panose="020B0503020000020004" pitchFamily="34" charset="-127"/>
                          <a:cs typeface="Arial" panose="020B0604020202020204" pitchFamily="34" charset="0"/>
                        </a:rPr>
                        <m:t>V</m:t>
                      </m:r>
                      <m:r>
                        <m:rPr>
                          <m:nor/>
                        </m:rPr>
                        <a:rPr lang="en-US" sz="4000">
                          <a:latin typeface="Arial" panose="020B0604020202020204" pitchFamily="34" charset="0"/>
                          <a:ea typeface="Malgun Gothic" panose="020B0503020000020004" pitchFamily="34" charset="-127"/>
                          <a:cs typeface="Arial" panose="020B0604020202020204" pitchFamily="34" charset="0"/>
                        </a:rPr>
                        <m:t>ì </m:t>
                      </m:r>
                      <m:r>
                        <a:rPr lang="en-US" sz="4000" i="1">
                          <a:latin typeface="Cambria Math" panose="02040503050406030204" pitchFamily="18" charset="0"/>
                          <a:ea typeface="Malgun Gothic" panose="020B0503020000020004" pitchFamily="34" charset="-127"/>
                          <a:cs typeface="Times New Roman" panose="02020603050405020304" pitchFamily="18" charset="0"/>
                        </a:rPr>
                        <m:t>𝑛</m:t>
                      </m:r>
                      <m:d>
                        <m:d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latin typeface="Cambria Math" panose="02040503050406030204" pitchFamily="18" charset="0"/>
                              <a:ea typeface="Malgun Gothic" panose="020B0503020000020004" pitchFamily="34" charset="-127"/>
                              <a:cs typeface="Times New Roman" panose="02020603050405020304" pitchFamily="18" charset="0"/>
                            </a:rPr>
                            <m:t>𝐶</m:t>
                          </m:r>
                        </m:e>
                      </m:d>
                      <m:r>
                        <a:rPr lang="en-US" sz="4000" i="1">
                          <a:latin typeface="Cambria Math" panose="02040503050406030204" pitchFamily="18" charset="0"/>
                          <a:ea typeface="Malgun Gothic" panose="020B0503020000020004" pitchFamily="34" charset="-127"/>
                          <a:cs typeface="Times New Roman" panose="02020603050405020304" pitchFamily="18" charset="0"/>
                        </a:rPr>
                        <m:t>=7</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n</m:t>
                      </m:r>
                      <m:r>
                        <m:rPr>
                          <m:nor/>
                        </m:rPr>
                        <a:rPr lang="en-US" sz="4000">
                          <a:latin typeface="Arial" panose="020B0604020202020204" pitchFamily="34" charset="0"/>
                          <a:ea typeface="Malgun Gothic" panose="020B0503020000020004" pitchFamily="34" charset="-127"/>
                          <a:cs typeface="Arial" panose="020B0604020202020204" pitchFamily="34" charset="0"/>
                        </a:rPr>
                        <m:t>ê</m:t>
                      </m:r>
                      <m:r>
                        <m:rPr>
                          <m:nor/>
                        </m:rPr>
                        <a:rPr lang="en-US" sz="4000">
                          <a:latin typeface="Arial" panose="020B0604020202020204" pitchFamily="34" charset="0"/>
                          <a:ea typeface="Malgun Gothic" panose="020B0503020000020004" pitchFamily="34" charset="-127"/>
                          <a:cs typeface="Arial" panose="020B0604020202020204" pitchFamily="34" charset="0"/>
                        </a:rPr>
                        <m:t>n</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𝐶</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12</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133600" y="5511462"/>
                <a:ext cx="16230600" cy="4585038"/>
              </a:xfrm>
              <a:prstGeom prst="rect">
                <a:avLst/>
              </a:prstGeom>
              <a:blipFill>
                <a:blip r:embed="rId5"/>
                <a:stretch>
                  <a:fillRect l="-1314"/>
                </a:stretch>
              </a:blipFill>
            </p:spPr>
            <p:txBody>
              <a:bodyPr/>
              <a:lstStyle/>
              <a:p>
                <a:r>
                  <a:rPr lang="en-US">
                    <a:noFill/>
                  </a:rPr>
                  <a:t> </a:t>
                </a:r>
              </a:p>
            </p:txBody>
          </p:sp>
        </mc:Fallback>
      </mc:AlternateContent>
      <p:pic>
        <p:nvPicPr>
          <p:cNvPr id="14" name="Picture 13"/>
          <p:cNvPicPr>
            <a:picLocks noChangeAspect="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rot="20283202">
            <a:off x="16458461" y="666244"/>
            <a:ext cx="1641877" cy="2353229"/>
          </a:xfrm>
          <a:prstGeom prst="rect">
            <a:avLst/>
          </a:prstGeom>
        </p:spPr>
      </p:pic>
    </p:spTree>
    <p:extLst>
      <p:ext uri="{BB962C8B-B14F-4D97-AF65-F5344CB8AC3E}">
        <p14:creationId xmlns:p14="http://schemas.microsoft.com/office/powerpoint/2010/main" val="20416605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500"/>
                                        <p:tgtEl>
                                          <p:spTgt spid="3">
                                            <p:txEl>
                                              <p:pRg st="0" end="0"/>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up)">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up)">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up)">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12" name="Freeform 3"/>
          <p:cNvSpPr/>
          <p:nvPr/>
        </p:nvSpPr>
        <p:spPr>
          <a:xfrm>
            <a:off x="0" y="-38101"/>
            <a:ext cx="1447800" cy="10325101"/>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pic>
        <p:nvPicPr>
          <p:cNvPr id="9" name="Picture 8"/>
          <p:cNvPicPr>
            <a:picLocks noChangeAspect="1"/>
          </p:cNvPicPr>
          <p:nvPr/>
        </p:nvPicPr>
        <p:blipFill>
          <a:blip r:embed="rId2">
            <a:biLevel thresh="50000"/>
          </a:blip>
          <a:stretch>
            <a:fillRect/>
          </a:stretch>
        </p:blipFill>
        <p:spPr>
          <a:xfrm rot="20283202">
            <a:off x="16458460" y="7498654"/>
            <a:ext cx="1641877" cy="2353229"/>
          </a:xfrm>
          <a:prstGeom prst="rect">
            <a:avLst/>
          </a:prstGeom>
        </p:spPr>
      </p:pic>
      <p:grpSp>
        <p:nvGrpSpPr>
          <p:cNvPr id="10" name="Group 9"/>
          <p:cNvGrpSpPr/>
          <p:nvPr/>
        </p:nvGrpSpPr>
        <p:grpSpPr>
          <a:xfrm>
            <a:off x="1511282" y="342900"/>
            <a:ext cx="2767263" cy="1363692"/>
            <a:chOff x="859666" y="676025"/>
            <a:chExt cx="3432866" cy="1051118"/>
          </a:xfrm>
        </p:grpSpPr>
        <p:pic>
          <p:nvPicPr>
            <p:cNvPr id="11" name="Picture 10"/>
            <p:cNvPicPr>
              <a:picLocks noChangeAspect="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59666" y="87086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2009274" y="2193502"/>
                <a:ext cx="15669126" cy="5388398"/>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𝐶</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xảy ra tức là bạn Sơn lấy được bút bi xanh thì trong hộp còn lại 11 bút bi với 6 bút bi xanh và 5 bút bi đen.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left"/>
                    </m:oMathParaPr>
                    <m:oMath xmlns:m="http://schemas.openxmlformats.org/officeDocument/2006/math">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Do</m:t>
                      </m:r>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 đó</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Arial" panose="020B0604020202020204" pitchFamily="34"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𝐷</m:t>
                          </m:r>
                        </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𝐶</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11</m:t>
                          </m:r>
                        </m:den>
                      </m:f>
                    </m:oMath>
                  </m:oMathPara>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left"/>
                    </m:oMathParaPr>
                    <m:oMath xmlns:m="http://schemas.openxmlformats.org/officeDocument/2006/math">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V</m:t>
                      </m:r>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ậ</m:t>
                      </m:r>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y</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Arial" panose="020B0604020202020204" pitchFamily="34"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𝐶𝐷</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𝐶</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𝐷</m:t>
                          </m:r>
                        </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𝐶</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7</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11</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35</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132</m:t>
                          </m:r>
                        </m:den>
                      </m:f>
                    </m:oMath>
                  </m:oMathPara>
                </a14:m>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009274" y="2193502"/>
                <a:ext cx="15669126" cy="5388398"/>
              </a:xfrm>
              <a:prstGeom prst="rect">
                <a:avLst/>
              </a:prstGeom>
              <a:blipFill>
                <a:blip r:embed="rId5"/>
                <a:stretch>
                  <a:fillRect l="-1401" r="-1362"/>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a:off x="1207961" y="9387455"/>
            <a:ext cx="2588635" cy="762000"/>
          </a:xfrm>
          <a:prstGeom prst="rect">
            <a:avLst/>
          </a:prstGeom>
        </p:spPr>
      </p:pic>
    </p:spTree>
    <p:extLst>
      <p:ext uri="{BB962C8B-B14F-4D97-AF65-F5344CB8AC3E}">
        <p14:creationId xmlns:p14="http://schemas.microsoft.com/office/powerpoint/2010/main" val="2015097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12" name="Freeform 3"/>
          <p:cNvSpPr/>
          <p:nvPr/>
        </p:nvSpPr>
        <p:spPr>
          <a:xfrm>
            <a:off x="0" y="-38101"/>
            <a:ext cx="1447800" cy="10325101"/>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grpSp>
        <p:nvGrpSpPr>
          <p:cNvPr id="10" name="Group 9"/>
          <p:cNvGrpSpPr/>
          <p:nvPr/>
        </p:nvGrpSpPr>
        <p:grpSpPr>
          <a:xfrm>
            <a:off x="1347537" y="444690"/>
            <a:ext cx="2767263" cy="1363692"/>
            <a:chOff x="859666" y="676025"/>
            <a:chExt cx="3432866" cy="1051118"/>
          </a:xfrm>
        </p:grpSpPr>
        <p:pic>
          <p:nvPicPr>
            <p:cNvPr id="11" name="Picture 10"/>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59666" y="87086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1905000" y="2401203"/>
                <a:ext cx="15973926" cy="7161897"/>
              </a:xfrm>
              <a:prstGeom prst="rect">
                <a:avLst/>
              </a:prstGeom>
            </p:spPr>
            <p:txBody>
              <a:bodyPr wrap="square">
                <a:spAutoFit/>
              </a:bodyPr>
              <a:lstStyle/>
              <a:p>
                <a:pPr algn="just">
                  <a:lnSpc>
                    <a:spcPct val="150000"/>
                  </a:lnSpc>
                </a:pPr>
                <a:r>
                  <a:rPr lang="en-US" sz="4000" smtClean="0">
                    <a:latin typeface="Arial" panose="020B0604020202020204" pitchFamily="34" charset="0"/>
                    <a:ea typeface="Malgun Gothic" panose="020B0503020000020004" pitchFamily="34" charset="-127"/>
                    <a:cs typeface="Arial" panose="020B0604020202020204" pitchFamily="34" charset="0"/>
                  </a:rPr>
                  <a:t>b) Tương tự câu a), ta tính được:</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Malgun Gothic" panose="020B0503020000020004" pitchFamily="34" charset="-127"/>
                          <a:cs typeface="Arial" panose="020B0604020202020204" pitchFamily="34" charset="0"/>
                        </a:rPr>
                        <m:t>X</m:t>
                      </m:r>
                      <m:r>
                        <m:rPr>
                          <m:nor/>
                        </m:rPr>
                        <a:rPr lang="en-US" sz="4000">
                          <a:latin typeface="Arial" panose="020B0604020202020204" pitchFamily="34" charset="0"/>
                          <a:ea typeface="Malgun Gothic" panose="020B0503020000020004" pitchFamily="34" charset="-127"/>
                          <a:cs typeface="Arial" panose="020B0604020202020204" pitchFamily="34" charset="0"/>
                        </a:rPr>
                        <m:t>á</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su</m:t>
                      </m:r>
                      <m:r>
                        <m:rPr>
                          <m:nor/>
                        </m:rPr>
                        <a:rPr lang="en-US" sz="4000">
                          <a:latin typeface="Arial" panose="020B0604020202020204" pitchFamily="34" charset="0"/>
                          <a:ea typeface="Malgun Gothic" panose="020B0503020000020004" pitchFamily="34" charset="-127"/>
                          <a:cs typeface="Arial" panose="020B0604020202020204" pitchFamily="34" charset="0"/>
                        </a:rPr>
                        <m:t>ấ</m:t>
                      </m:r>
                      <m:r>
                        <m:rPr>
                          <m:nor/>
                        </m:rPr>
                        <a:rPr lang="en-US" sz="4000">
                          <a:latin typeface="Arial" panose="020B0604020202020204" pitchFamily="34" charset="0"/>
                          <a:ea typeface="Malgun Gothic" panose="020B0503020000020004" pitchFamily="34" charset="-127"/>
                          <a:cs typeface="Arial" panose="020B0604020202020204" pitchFamily="34" charset="0"/>
                        </a:rPr>
                        <m:t>t</m:t>
                      </m:r>
                      <m:r>
                        <m:rPr>
                          <m:nor/>
                        </m:rPr>
                        <a:rPr lang="en-US" sz="4000">
                          <a:latin typeface="Arial" panose="020B0604020202020204" pitchFamily="34" charset="0"/>
                          <a:ea typeface="Malgun Gothic" panose="020B0503020000020004" pitchFamily="34" charset="-127"/>
                          <a:cs typeface="Arial" panose="020B0604020202020204" pitchFamily="34" charset="0"/>
                        </a:rPr>
                        <m:t> để </m:t>
                      </m:r>
                      <m:r>
                        <m:rPr>
                          <m:nor/>
                        </m:rPr>
                        <a:rPr lang="en-US" sz="4000">
                          <a:latin typeface="Arial" panose="020B0604020202020204" pitchFamily="34" charset="0"/>
                          <a:ea typeface="Malgun Gothic" panose="020B0503020000020004" pitchFamily="34" charset="-127"/>
                          <a:cs typeface="Arial" panose="020B0604020202020204" pitchFamily="34" charset="0"/>
                        </a:rPr>
                        <m:t>hai</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chi</m:t>
                      </m:r>
                      <m:r>
                        <m:rPr>
                          <m:nor/>
                        </m:rPr>
                        <a:rPr lang="en-US" sz="4000">
                          <a:latin typeface="Arial" panose="020B0604020202020204" pitchFamily="34" charset="0"/>
                          <a:ea typeface="Malgun Gothic" panose="020B0503020000020004" pitchFamily="34" charset="-127"/>
                          <a:cs typeface="Arial" panose="020B0604020202020204" pitchFamily="34" charset="0"/>
                        </a:rPr>
                        <m:t>ế</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b</m:t>
                      </m:r>
                      <m:r>
                        <m:rPr>
                          <m:nor/>
                        </m:rPr>
                        <a:rPr lang="en-US" sz="4000">
                          <a:latin typeface="Arial" panose="020B0604020202020204" pitchFamily="34" charset="0"/>
                          <a:ea typeface="Malgun Gothic" panose="020B0503020000020004" pitchFamily="34" charset="-127"/>
                          <a:cs typeface="Arial" panose="020B0604020202020204" pitchFamily="34" charset="0"/>
                        </a:rPr>
                        <m:t>ú</m:t>
                      </m:r>
                      <m:r>
                        <m:rPr>
                          <m:nor/>
                        </m:rPr>
                        <a:rPr lang="en-US" sz="4000">
                          <a:latin typeface="Arial" panose="020B0604020202020204" pitchFamily="34" charset="0"/>
                          <a:ea typeface="Malgun Gothic" panose="020B0503020000020004" pitchFamily="34" charset="-127"/>
                          <a:cs typeface="Arial" panose="020B0604020202020204" pitchFamily="34" charset="0"/>
                        </a:rPr>
                        <m:t>t</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bi</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l</m:t>
                      </m:r>
                      <m:r>
                        <m:rPr>
                          <m:nor/>
                        </m:rPr>
                        <a:rPr lang="en-US" sz="4000">
                          <a:latin typeface="Arial" panose="020B0604020202020204" pitchFamily="34" charset="0"/>
                          <a:ea typeface="Malgun Gothic" panose="020B0503020000020004" pitchFamily="34" charset="-127"/>
                          <a:cs typeface="Arial" panose="020B0604020202020204" pitchFamily="34" charset="0"/>
                        </a:rPr>
                        <m:t>ấ</m:t>
                      </m:r>
                      <m:r>
                        <m:rPr>
                          <m:nor/>
                        </m:rPr>
                        <a:rPr lang="en-US" sz="4000">
                          <a:latin typeface="Arial" panose="020B0604020202020204" pitchFamily="34" charset="0"/>
                          <a:ea typeface="Malgun Gothic" panose="020B0503020000020004" pitchFamily="34" charset="-127"/>
                          <a:cs typeface="Arial" panose="020B0604020202020204" pitchFamily="34" charset="0"/>
                        </a:rPr>
                        <m:t>y</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ra</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ó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ù</m:t>
                      </m:r>
                      <m:r>
                        <m:rPr>
                          <m:nor/>
                        </m:rPr>
                        <a:rPr lang="en-US" sz="4000">
                          <a:latin typeface="Arial" panose="020B0604020202020204" pitchFamily="34" charset="0"/>
                          <a:ea typeface="Malgun Gothic" panose="020B0503020000020004" pitchFamily="34" charset="-127"/>
                          <a:cs typeface="Arial" panose="020B0604020202020204" pitchFamily="34" charset="0"/>
                        </a:rPr>
                        <m:t>ng</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m</m:t>
                      </m:r>
                      <m:r>
                        <m:rPr>
                          <m:nor/>
                        </m:rPr>
                        <a:rPr lang="en-US" sz="4000">
                          <a:latin typeface="Arial" panose="020B0604020202020204" pitchFamily="34" charset="0"/>
                          <a:ea typeface="Malgun Gothic" panose="020B0503020000020004" pitchFamily="34" charset="-127"/>
                          <a:cs typeface="Arial" panose="020B0604020202020204" pitchFamily="34" charset="0"/>
                        </a:rPr>
                        <m:t>à</m:t>
                      </m:r>
                      <m:r>
                        <m:rPr>
                          <m:nor/>
                        </m:rPr>
                        <a:rPr lang="en-US" sz="4000">
                          <a:latin typeface="Arial" panose="020B0604020202020204" pitchFamily="34" charset="0"/>
                          <a:ea typeface="Malgun Gothic" panose="020B0503020000020004" pitchFamily="34" charset="-127"/>
                          <a:cs typeface="Arial" panose="020B0604020202020204" pitchFamily="34" charset="0"/>
                        </a:rPr>
                        <m:t>u</m:t>
                      </m:r>
                      <m:r>
                        <m:rPr>
                          <m:nor/>
                        </m:rPr>
                        <a:rPr lang="en-US" sz="4000">
                          <a:latin typeface="Arial" panose="020B0604020202020204" pitchFamily="34" charset="0"/>
                          <a:ea typeface="Malgun Gothic" panose="020B0503020000020004" pitchFamily="34" charset="-127"/>
                          <a:cs typeface="Arial" panose="020B0604020202020204" pitchFamily="34" charset="0"/>
                        </a:rPr>
                        <m:t> đ</m:t>
                      </m:r>
                      <m:r>
                        <m:rPr>
                          <m:nor/>
                        </m:rPr>
                        <a:rPr lang="en-US" sz="4000">
                          <a:latin typeface="Arial" panose="020B0604020202020204" pitchFamily="34" charset="0"/>
                          <a:ea typeface="Malgun Gothic" panose="020B0503020000020004" pitchFamily="34" charset="-127"/>
                          <a:cs typeface="Arial" panose="020B0604020202020204" pitchFamily="34" charset="0"/>
                        </a:rPr>
                        <m:t>en</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l</m:t>
                      </m:r>
                      <m:r>
                        <m:rPr>
                          <m:nor/>
                        </m:rPr>
                        <a:rPr lang="en-US" sz="4000">
                          <a:latin typeface="Arial" panose="020B0604020202020204" pitchFamily="34" charset="0"/>
                          <a:ea typeface="Malgun Gothic" panose="020B0503020000020004" pitchFamily="34" charset="-127"/>
                          <a:cs typeface="Arial" panose="020B0604020202020204" pitchFamily="34" charset="0"/>
                        </a:rPr>
                        <m:t>à</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12</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12</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20</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132</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Malgun Gothic" panose="020B0503020000020004" pitchFamily="34" charset="-127"/>
                          <a:cs typeface="Arial" panose="020B0604020202020204" pitchFamily="34" charset="0"/>
                        </a:rPr>
                        <m:t>X</m:t>
                      </m:r>
                      <m:r>
                        <m:rPr>
                          <m:nor/>
                        </m:rPr>
                        <a:rPr lang="en-US" sz="4000">
                          <a:latin typeface="Arial" panose="020B0604020202020204" pitchFamily="34" charset="0"/>
                          <a:ea typeface="Malgun Gothic" panose="020B0503020000020004" pitchFamily="34" charset="-127"/>
                          <a:cs typeface="Arial" panose="020B0604020202020204" pitchFamily="34" charset="0"/>
                        </a:rPr>
                        <m:t>á</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su</m:t>
                      </m:r>
                      <m:r>
                        <m:rPr>
                          <m:nor/>
                        </m:rPr>
                        <a:rPr lang="en-US" sz="4000">
                          <a:latin typeface="Arial" panose="020B0604020202020204" pitchFamily="34" charset="0"/>
                          <a:ea typeface="Malgun Gothic" panose="020B0503020000020004" pitchFamily="34" charset="-127"/>
                          <a:cs typeface="Arial" panose="020B0604020202020204" pitchFamily="34" charset="0"/>
                        </a:rPr>
                        <m:t>ấ</m:t>
                      </m:r>
                      <m:r>
                        <m:rPr>
                          <m:nor/>
                        </m:rPr>
                        <a:rPr lang="en-US" sz="4000">
                          <a:latin typeface="Arial" panose="020B0604020202020204" pitchFamily="34" charset="0"/>
                          <a:ea typeface="Malgun Gothic" panose="020B0503020000020004" pitchFamily="34" charset="-127"/>
                          <a:cs typeface="Arial" panose="020B0604020202020204" pitchFamily="34" charset="0"/>
                        </a:rPr>
                        <m:t>t</m:t>
                      </m:r>
                      <m:r>
                        <m:rPr>
                          <m:nor/>
                        </m:rPr>
                        <a:rPr lang="en-US" sz="4000">
                          <a:latin typeface="Arial" panose="020B0604020202020204" pitchFamily="34" charset="0"/>
                          <a:ea typeface="Malgun Gothic" panose="020B0503020000020004" pitchFamily="34" charset="-127"/>
                          <a:cs typeface="Arial" panose="020B0604020202020204" pitchFamily="34" charset="0"/>
                        </a:rPr>
                        <m:t> để </m:t>
                      </m:r>
                      <m:r>
                        <m:rPr>
                          <m:nor/>
                        </m:rPr>
                        <a:rPr lang="en-US" sz="4000">
                          <a:latin typeface="Arial" panose="020B0604020202020204" pitchFamily="34" charset="0"/>
                          <a:ea typeface="Malgun Gothic" panose="020B0503020000020004" pitchFamily="34" charset="-127"/>
                          <a:cs typeface="Arial" panose="020B0604020202020204" pitchFamily="34" charset="0"/>
                        </a:rPr>
                        <m:t>hai</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chi</m:t>
                      </m:r>
                      <m:r>
                        <m:rPr>
                          <m:nor/>
                        </m:rPr>
                        <a:rPr lang="en-US" sz="4000">
                          <a:latin typeface="Arial" panose="020B0604020202020204" pitchFamily="34" charset="0"/>
                          <a:ea typeface="Malgun Gothic" panose="020B0503020000020004" pitchFamily="34" charset="-127"/>
                          <a:cs typeface="Arial" panose="020B0604020202020204" pitchFamily="34" charset="0"/>
                        </a:rPr>
                        <m:t>ế</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b</m:t>
                      </m:r>
                      <m:r>
                        <m:rPr>
                          <m:nor/>
                        </m:rPr>
                        <a:rPr lang="en-US" sz="4000">
                          <a:latin typeface="Arial" panose="020B0604020202020204" pitchFamily="34" charset="0"/>
                          <a:ea typeface="Malgun Gothic" panose="020B0503020000020004" pitchFamily="34" charset="-127"/>
                          <a:cs typeface="Arial" panose="020B0604020202020204" pitchFamily="34" charset="0"/>
                        </a:rPr>
                        <m:t>ú</m:t>
                      </m:r>
                      <m:r>
                        <m:rPr>
                          <m:nor/>
                        </m:rPr>
                        <a:rPr lang="en-US" sz="4000">
                          <a:latin typeface="Arial" panose="020B0604020202020204" pitchFamily="34" charset="0"/>
                          <a:ea typeface="Malgun Gothic" panose="020B0503020000020004" pitchFamily="34" charset="-127"/>
                          <a:cs typeface="Arial" panose="020B0604020202020204" pitchFamily="34" charset="0"/>
                        </a:rPr>
                        <m:t>t</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bi</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l</m:t>
                      </m:r>
                      <m:r>
                        <m:rPr>
                          <m:nor/>
                        </m:rPr>
                        <a:rPr lang="en-US" sz="4000">
                          <a:latin typeface="Arial" panose="020B0604020202020204" pitchFamily="34" charset="0"/>
                          <a:ea typeface="Malgun Gothic" panose="020B0503020000020004" pitchFamily="34" charset="-127"/>
                          <a:cs typeface="Arial" panose="020B0604020202020204" pitchFamily="34" charset="0"/>
                        </a:rPr>
                        <m:t>ấ</m:t>
                      </m:r>
                      <m:r>
                        <m:rPr>
                          <m:nor/>
                        </m:rPr>
                        <a:rPr lang="en-US" sz="4000">
                          <a:latin typeface="Arial" panose="020B0604020202020204" pitchFamily="34" charset="0"/>
                          <a:ea typeface="Malgun Gothic" panose="020B0503020000020004" pitchFamily="34" charset="-127"/>
                          <a:cs typeface="Arial" panose="020B0604020202020204" pitchFamily="34" charset="0"/>
                        </a:rPr>
                        <m:t>y</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ra</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ó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ù</m:t>
                      </m:r>
                      <m:r>
                        <m:rPr>
                          <m:nor/>
                        </m:rPr>
                        <a:rPr lang="en-US" sz="4000">
                          <a:latin typeface="Arial" panose="020B0604020202020204" pitchFamily="34" charset="0"/>
                          <a:ea typeface="Malgun Gothic" panose="020B0503020000020004" pitchFamily="34" charset="-127"/>
                          <a:cs typeface="Arial" panose="020B0604020202020204" pitchFamily="34" charset="0"/>
                        </a:rPr>
                        <m:t>ng</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m</m:t>
                      </m:r>
                      <m:r>
                        <m:rPr>
                          <m:nor/>
                        </m:rPr>
                        <a:rPr lang="en-US" sz="4000">
                          <a:latin typeface="Arial" panose="020B0604020202020204" pitchFamily="34" charset="0"/>
                          <a:ea typeface="Malgun Gothic" panose="020B0503020000020004" pitchFamily="34" charset="-127"/>
                          <a:cs typeface="Arial" panose="020B0604020202020204" pitchFamily="34" charset="0"/>
                        </a:rPr>
                        <m:t>à</m:t>
                      </m:r>
                      <m:r>
                        <m:rPr>
                          <m:nor/>
                        </m:rPr>
                        <a:rPr lang="en-US" sz="4000">
                          <a:latin typeface="Arial" panose="020B0604020202020204" pitchFamily="34" charset="0"/>
                          <a:ea typeface="Malgun Gothic" panose="020B0503020000020004" pitchFamily="34" charset="-127"/>
                          <a:cs typeface="Arial" panose="020B0604020202020204" pitchFamily="34" charset="0"/>
                        </a:rPr>
                        <m:t>u</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xanh</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l</m:t>
                      </m:r>
                      <m:r>
                        <m:rPr>
                          <m:nor/>
                        </m:rPr>
                        <a:rPr lang="en-US" sz="4000">
                          <a:latin typeface="Arial" panose="020B0604020202020204" pitchFamily="34" charset="0"/>
                          <a:ea typeface="Malgun Gothic" panose="020B0503020000020004" pitchFamily="34" charset="-127"/>
                          <a:cs typeface="Arial" panose="020B0604020202020204" pitchFamily="34" charset="0"/>
                        </a:rPr>
                        <m:t>à</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12</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6</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11</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42</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132</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Malgun Gothic" panose="020B0503020000020004" pitchFamily="34" charset="-127"/>
                    <a:cs typeface="Arial" panose="020B0604020202020204" pitchFamily="34" charset="0"/>
                  </a:rPr>
                  <a:t>Xác suất để hai chiếc bút bi lấy ra có cùng màu là</a:t>
                </a:r>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20</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132</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42</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132</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62</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132</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31</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66</m:t>
                          </m:r>
                        </m:den>
                      </m:f>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905000" y="2401203"/>
                <a:ext cx="15973926" cy="7161897"/>
              </a:xfrm>
              <a:prstGeom prst="rect">
                <a:avLst/>
              </a:prstGeom>
              <a:blipFill>
                <a:blip r:embed="rId4"/>
                <a:stretch>
                  <a:fillRect l="-1374"/>
                </a:stretch>
              </a:blipFill>
            </p:spPr>
            <p:txBody>
              <a:bodyPr/>
              <a:lstStyle/>
              <a:p>
                <a:r>
                  <a:rPr lang="en-US">
                    <a:noFill/>
                  </a:rPr>
                  <a:t> </a:t>
                </a:r>
              </a:p>
            </p:txBody>
          </p:sp>
        </mc:Fallback>
      </mc:AlternateContent>
      <p:pic>
        <p:nvPicPr>
          <p:cNvPr id="15" name="Picture 14"/>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rot="3612870">
            <a:off x="15834085" y="109026"/>
            <a:ext cx="1440803" cy="2227415"/>
          </a:xfrm>
          <a:prstGeom prst="rect">
            <a:avLst/>
          </a:prstGeom>
        </p:spPr>
      </p:pic>
    </p:spTree>
    <p:extLst>
      <p:ext uri="{BB962C8B-B14F-4D97-AF65-F5344CB8AC3E}">
        <p14:creationId xmlns:p14="http://schemas.microsoft.com/office/powerpoint/2010/main" val="3376755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Rectangle 7"/>
              <p:cNvSpPr/>
              <p:nvPr/>
            </p:nvSpPr>
            <p:spPr>
              <a:xfrm>
                <a:off x="304799" y="193789"/>
                <a:ext cx="17585093" cy="9911688"/>
              </a:xfrm>
              <a:prstGeom prst="rect">
                <a:avLst/>
              </a:prstGeom>
            </p:spPr>
            <p:txBody>
              <a:bodyPr wrap="square">
                <a:spAutoFit/>
              </a:bodyPr>
              <a:lstStyle/>
              <a:p>
                <a:pPr lvl="0" algn="just">
                  <a:lnSpc>
                    <a:spcPct val="150000"/>
                  </a:lnSpc>
                </a:pPr>
                <a:r>
                  <a:rPr lang="vi-VN" sz="5000" b="1" smtClean="0">
                    <a:solidFill>
                      <a:schemeClr val="accent5">
                        <a:lumMod val="75000"/>
                      </a:schemeClr>
                    </a:solidFill>
                    <a:ea typeface="Times New Roman" panose="02020603050405020304" pitchFamily="18" charset="0"/>
                    <a:cs typeface="Arial" panose="020B0604020202020204" pitchFamily="34" charset="0"/>
                  </a:rPr>
                  <a:t>Vận dụng. </a:t>
                </a:r>
                <a:r>
                  <a:rPr lang="vi-VN" sz="3800" smtClean="0">
                    <a:solidFill>
                      <a:srgbClr val="000000"/>
                    </a:solidFill>
                    <a:ea typeface="Times New Roman" panose="02020603050405020304" pitchFamily="18" charset="0"/>
                    <a:cs typeface="Arial" panose="020B0604020202020204" pitchFamily="34" charset="0"/>
                  </a:rPr>
                  <a:t>Trở </a:t>
                </a:r>
                <a:r>
                  <a:rPr lang="vi-VN" sz="3800">
                    <a:solidFill>
                      <a:srgbClr val="000000"/>
                    </a:solidFill>
                    <a:ea typeface="Times New Roman" panose="02020603050405020304" pitchFamily="18" charset="0"/>
                    <a:cs typeface="Arial" panose="020B0604020202020204" pitchFamily="34" charset="0"/>
                  </a:rPr>
                  <a:t>lại trò chơi “Ô cửa </a:t>
                </a:r>
                <a:r>
                  <a:rPr lang="vi-VN" sz="3800">
                    <a:solidFill>
                      <a:srgbClr val="000000"/>
                    </a:solidFill>
                    <a:ea typeface="Times New Roman" panose="02020603050405020304" pitchFamily="18" charset="0"/>
                    <a:cs typeface="Arial" panose="020B0604020202020204" pitchFamily="34" charset="0"/>
                  </a:rPr>
                  <a:t>bí </a:t>
                </a:r>
                <a:r>
                  <a:rPr lang="vi-VN" sz="3800" smtClean="0">
                    <a:solidFill>
                      <a:srgbClr val="000000"/>
                    </a:solidFill>
                    <a:ea typeface="Times New Roman" panose="02020603050405020304" pitchFamily="18" charset="0"/>
                    <a:cs typeface="Arial" panose="020B0604020202020204" pitchFamily="34" charset="0"/>
                  </a:rPr>
                  <a:t>mật</a:t>
                </a:r>
                <a:r>
                  <a:rPr lang="vi-VN" sz="3800">
                    <a:solidFill>
                      <a:srgbClr val="000000"/>
                    </a:solidFill>
                    <a:ea typeface="Times New Roman" panose="02020603050405020304" pitchFamily="18" charset="0"/>
                    <a:cs typeface="Arial" panose="020B0604020202020204" pitchFamily="34" charset="0"/>
                  </a:rPr>
                  <a:t>”</a:t>
                </a:r>
                <a:r>
                  <a:rPr lang="vi-VN" sz="3800" smtClean="0">
                    <a:solidFill>
                      <a:srgbClr val="000000"/>
                    </a:solidFill>
                    <a:ea typeface="Times New Roman" panose="02020603050405020304" pitchFamily="18" charset="0"/>
                    <a:cs typeface="Arial" panose="020B0604020202020204" pitchFamily="34" charset="0"/>
                  </a:rPr>
                  <a:t> </a:t>
                </a:r>
                <a:r>
                  <a:rPr lang="vi-VN" sz="3800">
                    <a:solidFill>
                      <a:srgbClr val="000000"/>
                    </a:solidFill>
                    <a:ea typeface="Times New Roman" panose="02020603050405020304" pitchFamily="18" charset="0"/>
                    <a:cs typeface="Arial" panose="020B0604020202020204" pitchFamily="34" charset="0"/>
                  </a:rPr>
                  <a:t>trong tình huống mở đầu. Giả sử người </a:t>
                </a:r>
                <a:r>
                  <a:rPr lang="vi-VN" sz="3800">
                    <a:solidFill>
                      <a:srgbClr val="000000"/>
                    </a:solidFill>
                    <a:ea typeface="Times New Roman" panose="02020603050405020304" pitchFamily="18" charset="0"/>
                    <a:cs typeface="Arial" panose="020B0604020202020204" pitchFamily="34" charset="0"/>
                  </a:rPr>
                  <a:t>chơi </a:t>
                </a:r>
                <a:r>
                  <a:rPr lang="vi-VN" sz="3800" smtClean="0">
                    <a:solidFill>
                      <a:srgbClr val="000000"/>
                    </a:solidFill>
                    <a:ea typeface="Times New Roman" panose="02020603050405020304" pitchFamily="18" charset="0"/>
                    <a:cs typeface="Arial" panose="020B0604020202020204" pitchFamily="34" charset="0"/>
                  </a:rPr>
                  <a:t>chọn</a:t>
                </a:r>
                <a:r>
                  <a:rPr lang="en-US" sz="3800" smtClean="0">
                    <a:solidFill>
                      <a:srgbClr val="000000"/>
                    </a:solidFill>
                    <a:ea typeface="Times New Roman" panose="02020603050405020304" pitchFamily="18" charset="0"/>
                    <a:cs typeface="Arial" panose="020B0604020202020204" pitchFamily="34" charset="0"/>
                  </a:rPr>
                  <a:t> </a:t>
                </a:r>
                <a:r>
                  <a:rPr lang="vi-VN" sz="3800" smtClean="0">
                    <a:solidFill>
                      <a:srgbClr val="000000"/>
                    </a:solidFill>
                    <a:ea typeface="Times New Roman" panose="02020603050405020304" pitchFamily="18" charset="0"/>
                    <a:cs typeface="Arial" panose="020B0604020202020204" pitchFamily="34" charset="0"/>
                  </a:rPr>
                  <a:t>cửa </a:t>
                </a:r>
                <a:r>
                  <a:rPr lang="vi-VN" sz="3800">
                    <a:solidFill>
                      <a:srgbClr val="000000"/>
                    </a:solidFill>
                    <a:ea typeface="Times New Roman" panose="02020603050405020304" pitchFamily="18" charset="0"/>
                    <a:cs typeface="Arial" panose="020B0604020202020204" pitchFamily="34" charset="0"/>
                  </a:rPr>
                  <a:t>số 1 và người quản trò mở cửa số </a:t>
                </a:r>
                <a:r>
                  <a:rPr lang="vi-VN" sz="3800">
                    <a:solidFill>
                      <a:srgbClr val="000000"/>
                    </a:solidFill>
                    <a:ea typeface="Times New Roman" panose="02020603050405020304" pitchFamily="18" charset="0"/>
                    <a:cs typeface="Arial" panose="020B0604020202020204" pitchFamily="34" charset="0"/>
                  </a:rPr>
                  <a:t>3</a:t>
                </a:r>
                <a:r>
                  <a:rPr lang="vi-VN" sz="3800" smtClean="0">
                    <a:solidFill>
                      <a:srgbClr val="000000"/>
                    </a:solidFill>
                    <a:ea typeface="Times New Roman" panose="02020603050405020304" pitchFamily="18" charset="0"/>
                    <a:cs typeface="Arial" panose="020B0604020202020204" pitchFamily="34" charset="0"/>
                  </a:rPr>
                  <a:t>.</a:t>
                </a:r>
                <a:endParaRPr lang="en-US" sz="38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3800" smtClean="0">
                    <a:solidFill>
                      <a:srgbClr val="000000"/>
                    </a:solidFill>
                    <a:ea typeface="Times New Roman" panose="02020603050405020304" pitchFamily="18" charset="0"/>
                    <a:cs typeface="Arial" panose="020B0604020202020204" pitchFamily="34" charset="0"/>
                  </a:rPr>
                  <a:t>Kí </a:t>
                </a:r>
                <a:r>
                  <a:rPr lang="vi-VN" sz="3800">
                    <a:solidFill>
                      <a:srgbClr val="000000"/>
                    </a:solidFill>
                    <a:ea typeface="Times New Roman" panose="02020603050405020304" pitchFamily="18" charset="0"/>
                    <a:cs typeface="Arial" panose="020B0604020202020204" pitchFamily="34" charset="0"/>
                  </a:rPr>
                  <a:t>hiệu </a:t>
                </a:r>
                <a14:m>
                  <m:oMath xmlns:m="http://schemas.openxmlformats.org/officeDocument/2006/math">
                    <m:sSub>
                      <m:sSub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3</m:t>
                        </m:r>
                      </m:sub>
                    </m:sSub>
                  </m:oMath>
                </a14:m>
                <a:r>
                  <a:rPr lang="en-US" sz="3800" smtClean="0">
                    <a:solidFill>
                      <a:srgbClr val="000000"/>
                    </a:solidFill>
                    <a:ea typeface="Times New Roman" panose="02020603050405020304" pitchFamily="18" charset="0"/>
                    <a:cs typeface="Arial" panose="020B0604020202020204" pitchFamily="34" charset="0"/>
                  </a:rPr>
                  <a:t> </a:t>
                </a:r>
                <a:r>
                  <a:rPr lang="vi-VN" sz="3800" smtClean="0">
                    <a:solidFill>
                      <a:srgbClr val="000000"/>
                    </a:solidFill>
                    <a:ea typeface="Times New Roman" panose="02020603050405020304" pitchFamily="18" charset="0"/>
                    <a:cs typeface="Arial" panose="020B0604020202020204" pitchFamily="34" charset="0"/>
                  </a:rPr>
                  <a:t>tương </a:t>
                </a:r>
                <a:r>
                  <a:rPr lang="vi-VN" sz="3800">
                    <a:solidFill>
                      <a:srgbClr val="000000"/>
                    </a:solidFill>
                    <a:ea typeface="Times New Roman" panose="02020603050405020304" pitchFamily="18" charset="0"/>
                    <a:cs typeface="Arial" panose="020B0604020202020204" pitchFamily="34" charset="0"/>
                  </a:rPr>
                  <a:t>ứng là các biến cố: “Sau ô cửa số 1 có ô tô”; “Sau ô cửa số </a:t>
                </a:r>
                <a:r>
                  <a:rPr lang="vi-VN" sz="3800">
                    <a:solidFill>
                      <a:srgbClr val="000000"/>
                    </a:solidFill>
                    <a:ea typeface="Times New Roman" panose="02020603050405020304" pitchFamily="18" charset="0"/>
                    <a:cs typeface="Arial" panose="020B0604020202020204" pitchFamily="34" charset="0"/>
                  </a:rPr>
                  <a:t>2 </a:t>
                </a:r>
                <a:r>
                  <a:rPr lang="vi-VN" sz="3800" smtClean="0">
                    <a:solidFill>
                      <a:srgbClr val="000000"/>
                    </a:solidFill>
                    <a:ea typeface="Times New Roman" panose="02020603050405020304" pitchFamily="18" charset="0"/>
                    <a:cs typeface="Arial" panose="020B0604020202020204" pitchFamily="34" charset="0"/>
                  </a:rPr>
                  <a:t>có</a:t>
                </a:r>
                <a:r>
                  <a:rPr lang="en-US" sz="3800" smtClean="0">
                    <a:solidFill>
                      <a:srgbClr val="000000"/>
                    </a:solidFill>
                    <a:ea typeface="Times New Roman" panose="02020603050405020304" pitchFamily="18" charset="0"/>
                    <a:cs typeface="Arial" panose="020B0604020202020204" pitchFamily="34" charset="0"/>
                  </a:rPr>
                  <a:t> </a:t>
                </a:r>
                <a:r>
                  <a:rPr lang="vi-VN" sz="3800" smtClean="0">
                    <a:solidFill>
                      <a:srgbClr val="000000"/>
                    </a:solidFill>
                    <a:ea typeface="Times New Roman" panose="02020603050405020304" pitchFamily="18" charset="0"/>
                    <a:cs typeface="Arial" panose="020B0604020202020204" pitchFamily="34" charset="0"/>
                  </a:rPr>
                  <a:t>ô tô</a:t>
                </a:r>
                <a:r>
                  <a:rPr lang="vi-VN" sz="3800">
                    <a:solidFill>
                      <a:srgbClr val="000000"/>
                    </a:solidFill>
                    <a:ea typeface="Times New Roman" panose="02020603050405020304" pitchFamily="18" charset="0"/>
                    <a:cs typeface="Arial" panose="020B0604020202020204" pitchFamily="34" charset="0"/>
                  </a:rPr>
                  <a:t>”</a:t>
                </a:r>
                <a:r>
                  <a:rPr lang="vi-VN" sz="3800" smtClean="0">
                    <a:solidFill>
                      <a:srgbClr val="000000"/>
                    </a:solidFill>
                    <a:ea typeface="Times New Roman" panose="02020603050405020304" pitchFamily="18" charset="0"/>
                    <a:cs typeface="Arial" panose="020B0604020202020204" pitchFamily="34" charset="0"/>
                  </a:rPr>
                  <a:t>; “Sau </a:t>
                </a:r>
                <a:r>
                  <a:rPr lang="vi-VN" sz="3800">
                    <a:solidFill>
                      <a:srgbClr val="000000"/>
                    </a:solidFill>
                    <a:ea typeface="Times New Roman" panose="02020603050405020304" pitchFamily="18" charset="0"/>
                    <a:cs typeface="Arial" panose="020B0604020202020204" pitchFamily="34" charset="0"/>
                  </a:rPr>
                  <a:t>ô cửa số 3 có ô tô” và </a:t>
                </a:r>
                <a14:m>
                  <m:oMath xmlns:m="http://schemas.openxmlformats.org/officeDocument/2006/math">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𝐻</m:t>
                    </m:r>
                  </m:oMath>
                </a14:m>
                <a:r>
                  <a:rPr lang="vi-VN" sz="3800">
                    <a:solidFill>
                      <a:srgbClr val="000000"/>
                    </a:solidFill>
                    <a:ea typeface="Times New Roman" panose="02020603050405020304" pitchFamily="18" charset="0"/>
                    <a:cs typeface="Arial" panose="020B0604020202020204" pitchFamily="34" charset="0"/>
                  </a:rPr>
                  <a:t> là biến cố</a:t>
                </a:r>
                <a:r>
                  <a:rPr lang="vi-VN" sz="3800">
                    <a:solidFill>
                      <a:srgbClr val="000000"/>
                    </a:solidFill>
                    <a:ea typeface="Times New Roman" panose="02020603050405020304" pitchFamily="18" charset="0"/>
                    <a:cs typeface="Arial" panose="020B0604020202020204" pitchFamily="34" charset="0"/>
                  </a:rPr>
                  <a:t>: </a:t>
                </a:r>
                <a:r>
                  <a:rPr lang="vi-VN" sz="3800" smtClean="0">
                    <a:solidFill>
                      <a:srgbClr val="000000"/>
                    </a:solidFill>
                    <a:ea typeface="Times New Roman" panose="02020603050405020304" pitchFamily="18" charset="0"/>
                    <a:cs typeface="Arial" panose="020B0604020202020204" pitchFamily="34" charset="0"/>
                  </a:rPr>
                  <a:t>“Người </a:t>
                </a:r>
                <a:r>
                  <a:rPr lang="vi-VN" sz="3800">
                    <a:solidFill>
                      <a:srgbClr val="000000"/>
                    </a:solidFill>
                    <a:ea typeface="Times New Roman" panose="02020603050405020304" pitchFamily="18" charset="0"/>
                    <a:cs typeface="Arial" panose="020B0604020202020204" pitchFamily="34" charset="0"/>
                  </a:rPr>
                  <a:t>quản trò mở ô cửa số 3 thấy </a:t>
                </a:r>
                <a:r>
                  <a:rPr lang="vi-VN" sz="3800">
                    <a:solidFill>
                      <a:srgbClr val="000000"/>
                    </a:solidFill>
                    <a:ea typeface="Times New Roman" panose="02020603050405020304" pitchFamily="18" charset="0"/>
                    <a:cs typeface="Arial" panose="020B0604020202020204" pitchFamily="34" charset="0"/>
                  </a:rPr>
                  <a:t>con </a:t>
                </a:r>
                <a:r>
                  <a:rPr lang="vi-VN" sz="3800" smtClean="0">
                    <a:solidFill>
                      <a:srgbClr val="000000"/>
                    </a:solidFill>
                    <a:ea typeface="Times New Roman" panose="02020603050405020304" pitchFamily="18" charset="0"/>
                    <a:cs typeface="Arial" panose="020B0604020202020204" pitchFamily="34" charset="0"/>
                  </a:rPr>
                  <a:t>lừa”.</a:t>
                </a:r>
                <a:r>
                  <a:rPr lang="en-US"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lvl="0" algn="just">
                  <a:lnSpc>
                    <a:spcPct val="150000"/>
                  </a:lnSpc>
                </a:pPr>
                <a:r>
                  <a:rPr lang="vi-VN" sz="3800" smtClean="0">
                    <a:solidFill>
                      <a:srgbClr val="000000"/>
                    </a:solidFill>
                    <a:ea typeface="Times New Roman" panose="02020603050405020304" pitchFamily="18" charset="0"/>
                    <a:cs typeface="Arial" panose="020B0604020202020204" pitchFamily="34" charset="0"/>
                  </a:rPr>
                  <a:t>Sau </a:t>
                </a:r>
                <a:r>
                  <a:rPr lang="vi-VN" sz="3800">
                    <a:solidFill>
                      <a:srgbClr val="000000"/>
                    </a:solidFill>
                    <a:ea typeface="Times New Roman" panose="02020603050405020304" pitchFamily="18" charset="0"/>
                    <a:cs typeface="Arial" panose="020B0604020202020204" pitchFamily="34" charset="0"/>
                  </a:rPr>
                  <a:t>khi người quản trò mở cánh cửa số 3 thấy con lừa, tức là khi </a:t>
                </a:r>
                <a14:m>
                  <m:oMath xmlns:m="http://schemas.openxmlformats.org/officeDocument/2006/math">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𝐻</m:t>
                    </m:r>
                  </m:oMath>
                </a14:m>
                <a:r>
                  <a:rPr lang="vi-VN" sz="3800">
                    <a:solidFill>
                      <a:srgbClr val="000000"/>
                    </a:solidFill>
                    <a:ea typeface="Times New Roman" panose="02020603050405020304" pitchFamily="18" charset="0"/>
                    <a:cs typeface="Arial" panose="020B0604020202020204" pitchFamily="34" charset="0"/>
                  </a:rPr>
                  <a:t> xảy ra. Để </a:t>
                </a:r>
                <a:r>
                  <a:rPr lang="vi-VN" sz="3800">
                    <a:solidFill>
                      <a:srgbClr val="000000"/>
                    </a:solidFill>
                    <a:ea typeface="Times New Roman" panose="02020603050405020304" pitchFamily="18" charset="0"/>
                    <a:cs typeface="Arial" panose="020B0604020202020204" pitchFamily="34" charset="0"/>
                  </a:rPr>
                  <a:t>quyết </a:t>
                </a:r>
                <a:r>
                  <a:rPr lang="vi-VN" sz="3800" smtClean="0">
                    <a:solidFill>
                      <a:srgbClr val="000000"/>
                    </a:solidFill>
                    <a:ea typeface="Times New Roman" panose="02020603050405020304" pitchFamily="18" charset="0"/>
                    <a:cs typeface="Arial" panose="020B0604020202020204" pitchFamily="34" charset="0"/>
                  </a:rPr>
                  <a:t>định</a:t>
                </a:r>
                <a:r>
                  <a:rPr lang="en-US" sz="3800" smtClean="0">
                    <a:solidFill>
                      <a:srgbClr val="000000"/>
                    </a:solidFill>
                    <a:ea typeface="Times New Roman" panose="02020603050405020304" pitchFamily="18" charset="0"/>
                    <a:cs typeface="Arial" panose="020B0604020202020204" pitchFamily="34" charset="0"/>
                  </a:rPr>
                  <a:t> </a:t>
                </a:r>
                <a:r>
                  <a:rPr lang="vi-VN" sz="3800" smtClean="0">
                    <a:solidFill>
                      <a:srgbClr val="000000"/>
                    </a:solidFill>
                    <a:ea typeface="Times New Roman" panose="02020603050405020304" pitchFamily="18" charset="0"/>
                    <a:cs typeface="Arial" panose="020B0604020202020204" pitchFamily="34" charset="0"/>
                  </a:rPr>
                  <a:t>thay </a:t>
                </a:r>
                <a:r>
                  <a:rPr lang="vi-VN" sz="3800">
                    <a:solidFill>
                      <a:srgbClr val="000000"/>
                    </a:solidFill>
                    <a:ea typeface="Times New Roman" panose="02020603050405020304" pitchFamily="18" charset="0"/>
                    <a:cs typeface="Arial" panose="020B0604020202020204" pitchFamily="34" charset="0"/>
                  </a:rPr>
                  <a:t>đổi lựa chọn hay không, người chơi cần so sánh hai xác suất có điều </a:t>
                </a:r>
                <a:r>
                  <a:rPr lang="vi-VN" sz="3800">
                    <a:solidFill>
                      <a:srgbClr val="000000"/>
                    </a:solidFill>
                    <a:ea typeface="Times New Roman" panose="02020603050405020304" pitchFamily="18" charset="0"/>
                    <a:cs typeface="Arial" panose="020B0604020202020204" pitchFamily="34" charset="0"/>
                  </a:rPr>
                  <a:t>kiện</a:t>
                </a:r>
                <a:r>
                  <a:rPr lang="vi-VN" sz="3800" smtClean="0">
                    <a:solidFill>
                      <a:srgbClr val="000000"/>
                    </a:solidFill>
                    <a:ea typeface="Times New Roman" panose="02020603050405020304" pitchFamily="18" charset="0"/>
                    <a:cs typeface="Arial" panose="020B0604020202020204" pitchFamily="34" charset="0"/>
                  </a:rPr>
                  <a:t>: </a:t>
                </a:r>
                <a14:m>
                  <m:oMath xmlns:m="http://schemas.openxmlformats.org/officeDocument/2006/math">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b>
                      <m:sSub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kern="0">
                            <a:latin typeface="Cambria Math" panose="02040503050406030204" pitchFamily="18" charset="0"/>
                            <a:ea typeface="Malgun Gothic" panose="020B0503020000020004" pitchFamily="34" charset="-127"/>
                            <a:cs typeface="Times New Roman" panose="02020603050405020304" pitchFamily="18" charset="0"/>
                          </a:rPr>
                          <m:t>1</m:t>
                        </m:r>
                      </m:sub>
                    </m:sSub>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𝐻</m:t>
                    </m:r>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3800" smtClean="0">
                    <a:solidFill>
                      <a:srgbClr val="000000"/>
                    </a:solidFill>
                    <a:ea typeface="Times New Roman" panose="02020603050405020304" pitchFamily="18" charset="0"/>
                    <a:cs typeface="Arial" panose="020B0604020202020204" pitchFamily="34" charset="0"/>
                  </a:rPr>
                  <a:t>và </a:t>
                </a:r>
                <a14:m>
                  <m:oMath xmlns:m="http://schemas.openxmlformats.org/officeDocument/2006/math">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b>
                      <m:sSub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b="0" i="1" kern="0" smtClean="0">
                            <a:latin typeface="Cambria Math" panose="02040503050406030204" pitchFamily="18" charset="0"/>
                            <a:ea typeface="Malgun Gothic" panose="020B0503020000020004" pitchFamily="34" charset="-127"/>
                            <a:cs typeface="Times New Roman" panose="02020603050405020304" pitchFamily="18" charset="0"/>
                          </a:rPr>
                          <m:t>2</m:t>
                        </m:r>
                      </m:sub>
                    </m:sSub>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𝐻</m:t>
                    </m:r>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38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3800" smtClean="0">
                    <a:solidFill>
                      <a:srgbClr val="000000"/>
                    </a:solidFill>
                    <a:ea typeface="Times New Roman" panose="02020603050405020304" pitchFamily="18" charset="0"/>
                    <a:cs typeface="Arial" panose="020B0604020202020204" pitchFamily="34" charset="0"/>
                  </a:rPr>
                  <a:t>a) Chứng </a:t>
                </a:r>
                <a:r>
                  <a:rPr lang="vi-VN" sz="3800">
                    <a:solidFill>
                      <a:srgbClr val="000000"/>
                    </a:solidFill>
                    <a:ea typeface="Times New Roman" panose="02020603050405020304" pitchFamily="18" charset="0"/>
                    <a:cs typeface="Arial" panose="020B0604020202020204" pitchFamily="34" charset="0"/>
                  </a:rPr>
                  <a:t>minh </a:t>
                </a:r>
                <a:r>
                  <a:rPr lang="vi-VN" sz="3800">
                    <a:solidFill>
                      <a:srgbClr val="000000"/>
                    </a:solidFill>
                    <a:ea typeface="Times New Roman" panose="02020603050405020304" pitchFamily="18" charset="0"/>
                    <a:cs typeface="Arial" panose="020B0604020202020204" pitchFamily="34" charset="0"/>
                  </a:rPr>
                  <a:t>rằng</a:t>
                </a:r>
                <a:r>
                  <a:rPr lang="vi-VN" sz="3800" smtClean="0">
                    <a:solidFill>
                      <a:srgbClr val="000000"/>
                    </a:solidFill>
                    <a:ea typeface="Times New Roman" panose="02020603050405020304" pitchFamily="18" charset="0"/>
                    <a:cs typeface="Arial" panose="020B0604020202020204" pitchFamily="34" charset="0"/>
                  </a:rPr>
                  <a:t>:</a:t>
                </a:r>
                <a:endParaRPr lang="en-US" sz="3800" smtClean="0">
                  <a:solidFill>
                    <a:srgbClr val="000000"/>
                  </a:solidFill>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kern="0">
                                  <a:latin typeface="Cambria Math" panose="02040503050406030204" pitchFamily="18" charset="0"/>
                                  <a:ea typeface="Malgun Gothic" panose="020B0503020000020004" pitchFamily="34" charset="-127"/>
                                  <a:cs typeface="Times New Roman" panose="02020603050405020304" pitchFamily="18" charset="0"/>
                                </a:rPr>
                                <m:t>1</m:t>
                              </m:r>
                            </m:sub>
                          </m:sSub>
                        </m:e>
                      </m:d>
                      <m:r>
                        <a:rPr lang="en-US" sz="3800" b="0" i="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kern="0">
                                  <a:latin typeface="Cambria Math" panose="02040503050406030204" pitchFamily="18" charset="0"/>
                                  <a:ea typeface="Malgun Gothic" panose="020B0503020000020004" pitchFamily="34" charset="-127"/>
                                  <a:cs typeface="Times New Roman" panose="02020603050405020304" pitchFamily="18" charset="0"/>
                                </a:rPr>
                                <m:t>2</m:t>
                              </m:r>
                            </m:sub>
                          </m:sSub>
                        </m:e>
                      </m:d>
                      <m:r>
                        <a:rPr lang="en-US" sz="38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b="0" i="1" kern="0" smtClean="0">
                                  <a:latin typeface="Cambria Math" panose="02040503050406030204" pitchFamily="18" charset="0"/>
                                  <a:ea typeface="Malgun Gothic" panose="020B0503020000020004" pitchFamily="34" charset="-127"/>
                                  <a:cs typeface="Times New Roman" panose="02020603050405020304" pitchFamily="18" charset="0"/>
                                </a:rPr>
                                <m:t>3</m:t>
                              </m:r>
                            </m:sub>
                          </m:sSub>
                        </m:e>
                      </m:d>
                      <m:r>
                        <a:rPr lang="en-US" sz="3800" b="0" i="1" kern="0" smtClean="0">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b="0" i="1" kern="0" smtClean="0">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b="0" i="1" kern="0" smtClean="0">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b="0" i="1" kern="0" smtClean="0">
                              <a:latin typeface="Cambria Math" panose="02040503050406030204" pitchFamily="18" charset="0"/>
                              <a:ea typeface="Malgun Gothic" panose="020B0503020000020004" pitchFamily="34" charset="-127"/>
                              <a:cs typeface="Times New Roman" panose="02020603050405020304" pitchFamily="18" charset="0"/>
                            </a:rPr>
                            <m:t>3</m:t>
                          </m:r>
                        </m:den>
                      </m:f>
                      <m:r>
                        <a:rPr lang="en-US" sz="3800" b="0" i="1" kern="0" smtClean="0">
                          <a:latin typeface="Cambria Math" panose="02040503050406030204" pitchFamily="18" charset="0"/>
                          <a:ea typeface="Malgun Gothic" panose="020B0503020000020004" pitchFamily="34" charset="-127"/>
                          <a:cs typeface="Times New Roman" panose="02020603050405020304" pitchFamily="18" charset="0"/>
                        </a:rPr>
                        <m:t>; </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𝐻</m:t>
                          </m:r>
                        </m:e>
                        <m:e>
                          <m:sSub>
                            <m:sSub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kern="0">
                                  <a:latin typeface="Cambria Math" panose="02040503050406030204" pitchFamily="18" charset="0"/>
                                  <a:ea typeface="Malgun Gothic" panose="020B0503020000020004" pitchFamily="34" charset="-127"/>
                                  <a:cs typeface="Times New Roman" panose="02020603050405020304" pitchFamily="18" charset="0"/>
                                </a:rPr>
                                <m:t>1</m:t>
                              </m:r>
                            </m:sub>
                          </m:sSub>
                        </m:e>
                      </m:d>
                      <m:r>
                        <a:rPr lang="en-US" sz="3800" i="1" kern="0">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kern="0">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kern="0">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b="0" i="1" kern="0" smtClean="0">
                              <a:latin typeface="Cambria Math" panose="02040503050406030204" pitchFamily="18" charset="0"/>
                              <a:ea typeface="Malgun Gothic" panose="020B0503020000020004" pitchFamily="34" charset="-127"/>
                              <a:cs typeface="Times New Roman" panose="02020603050405020304" pitchFamily="18" charset="0"/>
                            </a:rPr>
                            <m:t>2</m:t>
                          </m:r>
                        </m:den>
                      </m:f>
                      <m:r>
                        <m:rPr>
                          <m:nor/>
                        </m:rPr>
                        <a:rPr lang="en-US" sz="3800" b="0" i="0" kern="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vi-VN" sz="3800">
                          <a:solidFill>
                            <a:srgbClr val="000000"/>
                          </a:solidFill>
                          <a:ea typeface="Times New Roman" panose="02020603050405020304" pitchFamily="18" charset="0"/>
                          <a:cs typeface="Arial" panose="020B0604020202020204" pitchFamily="34" charset="0"/>
                        </a:rPr>
                        <m:t>v</m:t>
                      </m:r>
                      <m:r>
                        <m:rPr>
                          <m:nor/>
                        </m:rPr>
                        <a:rPr lang="vi-VN" sz="3800">
                          <a:solidFill>
                            <a:srgbClr val="000000"/>
                          </a:solidFill>
                          <a:ea typeface="Times New Roman" panose="02020603050405020304" pitchFamily="18" charset="0"/>
                          <a:cs typeface="Arial" panose="020B0604020202020204" pitchFamily="34" charset="0"/>
                        </a:rPr>
                        <m:t>à</m:t>
                      </m:r>
                      <m:r>
                        <a:rPr lang="en-US" sz="38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𝐻</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b>
                        <m:sSub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b="0" i="1" kern="0" smtClean="0">
                              <a:latin typeface="Cambria Math" panose="02040503050406030204" pitchFamily="18" charset="0"/>
                              <a:ea typeface="Malgun Gothic" panose="020B0503020000020004" pitchFamily="34" charset="-127"/>
                              <a:cs typeface="Times New Roman" panose="02020603050405020304" pitchFamily="18" charset="0"/>
                            </a:rPr>
                            <m:t>2</m:t>
                          </m:r>
                        </m:sub>
                      </m:sSub>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800" i="1" kern="0">
                          <a:latin typeface="Cambria Math" panose="02040503050406030204" pitchFamily="18" charset="0"/>
                          <a:ea typeface="Malgun Gothic" panose="020B0503020000020004" pitchFamily="34" charset="-127"/>
                          <a:cs typeface="Times New Roman" panose="02020603050405020304" pitchFamily="18" charset="0"/>
                        </a:rPr>
                        <m:t>=</m:t>
                      </m:r>
                      <m:r>
                        <a:rPr lang="en-US" sz="3800" b="0" i="1" kern="0" smtClean="0">
                          <a:latin typeface="Cambria Math" panose="02040503050406030204" pitchFamily="18" charset="0"/>
                          <a:ea typeface="Malgun Gothic" panose="020B0503020000020004" pitchFamily="34" charset="-127"/>
                          <a:cs typeface="Times New Roman" panose="02020603050405020304" pitchFamily="18" charset="0"/>
                        </a:rPr>
                        <m:t>1.</m:t>
                      </m:r>
                    </m:oMath>
                  </m:oMathPara>
                </a14:m>
                <a:endParaRPr lang="en-US" sz="3800">
                  <a:solidFill>
                    <a:srgbClr val="000000"/>
                  </a:solidFill>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04799" y="193789"/>
                <a:ext cx="17585093" cy="9911688"/>
              </a:xfrm>
              <a:prstGeom prst="rect">
                <a:avLst/>
              </a:prstGeom>
              <a:blipFill>
                <a:blip r:embed="rId2"/>
                <a:stretch>
                  <a:fillRect l="-1664" r="-1144"/>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16409426" y="8572500"/>
            <a:ext cx="1480466" cy="1366165"/>
          </a:xfrm>
          <a:prstGeom prst="rect">
            <a:avLst/>
          </a:prstGeom>
        </p:spPr>
      </p:pic>
    </p:spTree>
    <p:extLst>
      <p:ext uri="{BB962C8B-B14F-4D97-AF65-F5344CB8AC3E}">
        <p14:creationId xmlns:p14="http://schemas.microsoft.com/office/powerpoint/2010/main" val="11960203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Rectangle 7"/>
              <p:cNvSpPr/>
              <p:nvPr/>
            </p:nvSpPr>
            <p:spPr>
              <a:xfrm>
                <a:off x="304799" y="190500"/>
                <a:ext cx="17585093" cy="8913659"/>
              </a:xfrm>
              <a:prstGeom prst="rect">
                <a:avLst/>
              </a:prstGeom>
            </p:spPr>
            <p:txBody>
              <a:bodyPr wrap="square">
                <a:spAutoFit/>
              </a:bodyPr>
              <a:lstStyle/>
              <a:p>
                <a:pPr lvl="0" algn="just">
                  <a:lnSpc>
                    <a:spcPct val="150000"/>
                  </a:lnSpc>
                </a:pPr>
                <a:r>
                  <a:rPr lang="en-US"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b) Sử dụng công thức tính xác suất có điều kiện và công thức nhân xác suất, chứng minh rằng:</a:t>
                </a:r>
              </a:p>
              <a:p>
                <a:pPr lvl="0" algn="just">
                  <a:lnSpc>
                    <a:spcPct val="150000"/>
                  </a:lnSpc>
                </a:pPr>
                <a14:m>
                  <m:oMathPara xmlns:m="http://schemas.openxmlformats.org/officeDocument/2006/math">
                    <m:oMathParaPr>
                      <m:jc m:val="centerGroup"/>
                    </m:oMathParaPr>
                    <m:oMath xmlns:m="http://schemas.openxmlformats.org/officeDocument/2006/math">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kern="0">
                                  <a:latin typeface="Cambria Math" panose="02040503050406030204" pitchFamily="18" charset="0"/>
                                  <a:ea typeface="Malgun Gothic" panose="020B0503020000020004" pitchFamily="34" charset="-127"/>
                                  <a:cs typeface="Times New Roman" panose="02020603050405020304" pitchFamily="18" charset="0"/>
                                </a:rPr>
                                <m:t>1</m:t>
                              </m:r>
                            </m:sub>
                          </m:sSub>
                        </m:e>
                        <m:e>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𝐻</m:t>
                          </m:r>
                        </m:e>
                      </m:d>
                      <m:r>
                        <a:rPr lang="en-US" sz="38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3800" b="0" i="1" smtClean="0">
                              <a:solidFill>
                                <a:srgbClr val="000000"/>
                              </a:solidFill>
                              <a:latin typeface="Cambria Math" panose="02040503050406030204" pitchFamily="18" charset="0"/>
                              <a:cs typeface="Arial" panose="020B0604020202020204" pitchFamily="34" charset="0"/>
                            </a:rPr>
                          </m:ctrlPr>
                        </m:fPr>
                        <m:num>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e>
                          </m:d>
                          <m:r>
                            <a:rPr lang="en-US" sz="3800" b="0" i="1" kern="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𝐻</m:t>
                              </m:r>
                            </m:e>
                            <m:e>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e>
                          </m:d>
                        </m:num>
                        <m:den>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e>
                          </m:d>
                        </m:den>
                      </m:f>
                      <m:r>
                        <a:rPr lang="en-US" sz="3800" b="0" i="0" smtClean="0">
                          <a:solidFill>
                            <a:srgbClr val="000000"/>
                          </a:solidFill>
                          <a:latin typeface="Cambria Math" panose="02040503050406030204" pitchFamily="18" charset="0"/>
                          <a:cs typeface="Arial" panose="020B0604020202020204" pitchFamily="34" charset="0"/>
                        </a:rPr>
                        <m:t>;</m:t>
                      </m:r>
                    </m:oMath>
                  </m:oMathPara>
                </a14:m>
                <a:endParaRPr lang="en-US" sz="3800" b="0" i="0" smtClean="0">
                  <a:solidFill>
                    <a:srgbClr val="000000"/>
                  </a:solidFill>
                  <a:latin typeface="Cambria Math" panose="02040503050406030204" pitchFamily="18"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b="0" i="1" kern="0" smtClean="0">
                                  <a:latin typeface="Cambria Math" panose="02040503050406030204" pitchFamily="18" charset="0"/>
                                  <a:ea typeface="Malgun Gothic" panose="020B0503020000020004" pitchFamily="34" charset="-127"/>
                                  <a:cs typeface="Times New Roman" panose="02020603050405020304" pitchFamily="18" charset="0"/>
                                </a:rPr>
                                <m:t>2</m:t>
                              </m:r>
                            </m:sub>
                          </m:sSub>
                        </m:e>
                        <m:e>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𝐻</m:t>
                          </m:r>
                        </m:e>
                      </m:d>
                      <m: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srgbClr val="000000"/>
                              </a:solidFill>
                              <a:latin typeface="Cambria Math" panose="02040503050406030204" pitchFamily="18" charset="0"/>
                              <a:cs typeface="Arial" panose="020B0604020202020204" pitchFamily="34" charset="0"/>
                            </a:rPr>
                          </m:ctrlPr>
                        </m:fPr>
                        <m:num>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b="0" i="1" kern="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b>
                              </m:sSub>
                            </m:e>
                          </m:d>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𝐻</m:t>
                              </m:r>
                            </m:e>
                            <m:e>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b="0" i="1" kern="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b>
                              </m:sSub>
                            </m:e>
                          </m:d>
                        </m:num>
                        <m:den>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e>
                          </m:d>
                        </m:den>
                      </m:f>
                    </m:oMath>
                  </m:oMathPara>
                </a14:m>
                <a:endParaRPr lang="en-US" sz="38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endParaRPr>
              </a:p>
              <a:p>
                <a:pPr lvl="0" algn="just">
                  <a:lnSpc>
                    <a:spcPct val="150000"/>
                  </a:lnSpc>
                </a:pPr>
                <a:r>
                  <a:rPr lang="vi-VN" sz="3800">
                    <a:solidFill>
                      <a:srgbClr val="000000"/>
                    </a:solidFill>
                    <a:ea typeface="Times New Roman" panose="02020603050405020304" pitchFamily="18" charset="0"/>
                    <a:cs typeface="Arial" panose="020B0604020202020204" pitchFamily="34" charset="0"/>
                  </a:rPr>
                  <a:t>c) Từ các kết quả trên hãy suy </a:t>
                </a:r>
                <a:r>
                  <a:rPr lang="vi-VN" sz="3800">
                    <a:solidFill>
                      <a:srgbClr val="000000"/>
                    </a:solidFill>
                    <a:ea typeface="Times New Roman" panose="02020603050405020304" pitchFamily="18" charset="0"/>
                    <a:cs typeface="Arial" panose="020B0604020202020204" pitchFamily="34" charset="0"/>
                  </a:rPr>
                  <a:t>ra</a:t>
                </a:r>
                <a:r>
                  <a:rPr lang="vi-VN" sz="3800" smtClean="0">
                    <a:solidFill>
                      <a:srgbClr val="000000"/>
                    </a:solidFill>
                    <a:ea typeface="Times New Roman" panose="02020603050405020304" pitchFamily="18" charset="0"/>
                    <a:cs typeface="Arial" panose="020B0604020202020204" pitchFamily="34" charset="0"/>
                  </a:rPr>
                  <a:t>:</a:t>
                </a:r>
                <a:endParaRPr lang="en-US" sz="3800" smtClean="0">
                  <a:solidFill>
                    <a:srgbClr val="000000"/>
                  </a:solidFill>
                  <a:ea typeface="Times New Roman" panose="02020603050405020304" pitchFamily="18"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kern="0">
                                  <a:latin typeface="Cambria Math" panose="02040503050406030204" pitchFamily="18" charset="0"/>
                                  <a:ea typeface="Malgun Gothic" panose="020B0503020000020004" pitchFamily="34" charset="-127"/>
                                  <a:cs typeface="Times New Roman" panose="02020603050405020304" pitchFamily="18" charset="0"/>
                                </a:rPr>
                                <m:t>2</m:t>
                              </m:r>
                            </m:sub>
                          </m:sSub>
                        </m:e>
                        <m:e>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𝐻</m:t>
                          </m:r>
                        </m:e>
                      </m:d>
                      <m: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8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b="0" i="1" kern="0" smtClean="0">
                                  <a:latin typeface="Cambria Math" panose="02040503050406030204" pitchFamily="18" charset="0"/>
                                  <a:ea typeface="Malgun Gothic" panose="020B0503020000020004" pitchFamily="34" charset="-127"/>
                                  <a:cs typeface="Times New Roman" panose="02020603050405020304" pitchFamily="18" charset="0"/>
                                </a:rPr>
                                <m:t>1</m:t>
                              </m:r>
                            </m:sub>
                          </m:sSub>
                        </m:e>
                        <m:e>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𝐻</m:t>
                          </m:r>
                        </m:e>
                      </m:d>
                    </m:oMath>
                  </m:oMathPara>
                </a14:m>
                <a:endParaRPr lang="en-US" sz="38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3800" smtClean="0">
                    <a:solidFill>
                      <a:srgbClr val="000000"/>
                    </a:solidFill>
                    <a:ea typeface="Times New Roman" panose="02020603050405020304" pitchFamily="18" charset="0"/>
                    <a:cs typeface="Arial" panose="020B0604020202020204" pitchFamily="34" charset="0"/>
                  </a:rPr>
                  <a:t>Từ </a:t>
                </a:r>
                <a:r>
                  <a:rPr lang="vi-VN" sz="3800">
                    <a:solidFill>
                      <a:srgbClr val="000000"/>
                    </a:solidFill>
                    <a:ea typeface="Times New Roman" panose="02020603050405020304" pitchFamily="18" charset="0"/>
                    <a:cs typeface="Arial" panose="020B0604020202020204" pitchFamily="34" charset="0"/>
                  </a:rPr>
                  <a:t>đó hãy đưa ra lời khuyên cho người chơi: Nên giữ nguyên sự lựa chọn ban </a:t>
                </a:r>
                <a:r>
                  <a:rPr lang="vi-VN" sz="3800">
                    <a:solidFill>
                      <a:srgbClr val="000000"/>
                    </a:solidFill>
                    <a:ea typeface="Times New Roman" panose="02020603050405020304" pitchFamily="18" charset="0"/>
                    <a:cs typeface="Arial" panose="020B0604020202020204" pitchFamily="34" charset="0"/>
                  </a:rPr>
                  <a:t>đầu </a:t>
                </a:r>
                <a:r>
                  <a:rPr lang="vi-VN" sz="3800" smtClean="0">
                    <a:solidFill>
                      <a:srgbClr val="000000"/>
                    </a:solidFill>
                    <a:ea typeface="Times New Roman" panose="02020603050405020304" pitchFamily="18" charset="0"/>
                    <a:cs typeface="Arial" panose="020B0604020202020204" pitchFamily="34" charset="0"/>
                  </a:rPr>
                  <a:t>hay</a:t>
                </a:r>
                <a:r>
                  <a:rPr lang="en-US" sz="3800" smtClean="0">
                    <a:solidFill>
                      <a:srgbClr val="000000"/>
                    </a:solidFill>
                    <a:ea typeface="Times New Roman" panose="02020603050405020304" pitchFamily="18" charset="0"/>
                    <a:cs typeface="Arial" panose="020B0604020202020204" pitchFamily="34" charset="0"/>
                  </a:rPr>
                  <a:t> </a:t>
                </a:r>
                <a:r>
                  <a:rPr lang="vi-VN" sz="3800" smtClean="0">
                    <a:solidFill>
                      <a:srgbClr val="000000"/>
                    </a:solidFill>
                    <a:ea typeface="Times New Roman" panose="02020603050405020304" pitchFamily="18" charset="0"/>
                    <a:cs typeface="Arial" panose="020B0604020202020204" pitchFamily="34" charset="0"/>
                  </a:rPr>
                  <a:t>chuyển </a:t>
                </a:r>
                <a:r>
                  <a:rPr lang="vi-VN" sz="3800">
                    <a:solidFill>
                      <a:srgbClr val="000000"/>
                    </a:solidFill>
                    <a:ea typeface="Times New Roman" panose="02020603050405020304" pitchFamily="18" charset="0"/>
                    <a:cs typeface="Arial" panose="020B0604020202020204" pitchFamily="34" charset="0"/>
                  </a:rPr>
                  <a:t>sang cửa chưa mở còn lại?</a:t>
                </a:r>
                <a:endPar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04799" y="190500"/>
                <a:ext cx="17585093" cy="8913659"/>
              </a:xfrm>
              <a:prstGeom prst="rect">
                <a:avLst/>
              </a:prstGeom>
              <a:blipFill>
                <a:blip r:embed="rId2"/>
                <a:stretch>
                  <a:fillRect l="-1144" r="-1144" b="-1710"/>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16409426" y="8730335"/>
            <a:ext cx="1480466" cy="1366165"/>
          </a:xfrm>
          <a:prstGeom prst="rect">
            <a:avLst/>
          </a:prstGeom>
        </p:spPr>
      </p:pic>
    </p:spTree>
    <p:extLst>
      <p:ext uri="{BB962C8B-B14F-4D97-AF65-F5344CB8AC3E}">
        <p14:creationId xmlns:p14="http://schemas.microsoft.com/office/powerpoint/2010/main" val="2604316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Rectangle 5"/>
              <p:cNvSpPr/>
              <p:nvPr/>
            </p:nvSpPr>
            <p:spPr>
              <a:xfrm>
                <a:off x="609600" y="2628900"/>
                <a:ext cx="16992600" cy="6997493"/>
              </a:xfrm>
              <a:prstGeom prst="rect">
                <a:avLst/>
              </a:prstGeom>
            </p:spPr>
            <p:txBody>
              <a:bodyPr wrap="square">
                <a:spAutoFit/>
              </a:bodyPr>
              <a:lstStyle/>
              <a:p>
                <a:pPr algn="just">
                  <a:lnSpc>
                    <a:spcPct val="150000"/>
                  </a:lnSpc>
                </a:pPr>
                <a:r>
                  <a:rPr lang="vi-VN" sz="3800" smtClean="0"/>
                  <a:t>Nếu </a:t>
                </a:r>
                <a14:m>
                  <m:oMath xmlns:m="http://schemas.openxmlformats.org/officeDocument/2006/math">
                    <m:sSub>
                      <m:sSub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kern="0">
                            <a:latin typeface="Cambria Math" panose="02040503050406030204" pitchFamily="18" charset="0"/>
                            <a:ea typeface="Malgun Gothic" panose="020B0503020000020004" pitchFamily="34" charset="-127"/>
                            <a:cs typeface="Times New Roman" panose="02020603050405020304" pitchFamily="18" charset="0"/>
                          </a:rPr>
                          <m:t>1</m:t>
                        </m:r>
                      </m:sub>
                    </m:sSub>
                  </m:oMath>
                </a14:m>
                <a:r>
                  <a:rPr lang="vi-VN" sz="3800"/>
                  <a:t> xảy ra, tức là sau cửa số 1 có ô tô. Khi đó, sau cửa số 2 và 3 là con </a:t>
                </a:r>
                <a:r>
                  <a:rPr lang="vi-VN" sz="3800"/>
                  <a:t>lừa</a:t>
                </a:r>
                <a:r>
                  <a:rPr lang="vi-VN" sz="3800" smtClean="0"/>
                  <a:t>.</a:t>
                </a:r>
                <a:r>
                  <a:rPr lang="en-US" sz="3800" smtClean="0"/>
                  <a:t> </a:t>
                </a:r>
                <a:r>
                  <a:rPr lang="vi-VN" sz="3800" smtClean="0"/>
                  <a:t>Người </a:t>
                </a:r>
                <a:r>
                  <a:rPr lang="vi-VN" sz="3800"/>
                  <a:t>quản trò chọn ngẫu nhiên một trong hai cửa số 2 và 3 để mở ra. Do đó, việc </a:t>
                </a:r>
                <a:r>
                  <a:rPr lang="vi-VN" sz="3800"/>
                  <a:t>chọn </a:t>
                </a:r>
                <a:r>
                  <a:rPr lang="vi-VN" sz="3800" smtClean="0"/>
                  <a:t>cửa</a:t>
                </a:r>
                <a:r>
                  <a:rPr lang="en-US" sz="3800" smtClean="0"/>
                  <a:t> </a:t>
                </a:r>
                <a:r>
                  <a:rPr lang="vi-VN" sz="3800" smtClean="0"/>
                  <a:t>số </a:t>
                </a:r>
                <a:r>
                  <a:rPr lang="vi-VN" sz="3800"/>
                  <a:t>2 hay cửa số 3 có khả năng như nhau</a:t>
                </a:r>
                <a:r>
                  <a:rPr lang="vi-VN" sz="3800"/>
                  <a:t>. </a:t>
                </a:r>
                <a:endParaRPr lang="en-US" sz="3800" smtClean="0"/>
              </a:p>
              <a:p>
                <a:pPr algn="just">
                  <a:lnSpc>
                    <a:spcPct val="150000"/>
                  </a:lnSpc>
                </a:pPr>
                <a14:m>
                  <m:oMathPara xmlns:m="http://schemas.openxmlformats.org/officeDocument/2006/math">
                    <m:oMathParaPr>
                      <m:jc m:val="left"/>
                    </m:oMathParaPr>
                    <m:oMath xmlns:m="http://schemas.openxmlformats.org/officeDocument/2006/math">
                      <m:r>
                        <m:rPr>
                          <m:nor/>
                        </m:rPr>
                        <a:rPr lang="vi-VN" sz="3800"/>
                        <m:t>V</m:t>
                      </m:r>
                      <m:r>
                        <m:rPr>
                          <m:nor/>
                        </m:rPr>
                        <a:rPr lang="vi-VN" sz="3800"/>
                        <m:t>ậ</m:t>
                      </m:r>
                      <m:r>
                        <m:rPr>
                          <m:nor/>
                        </m:rPr>
                        <a:rPr lang="vi-VN" sz="3800"/>
                        <m:t>y</m:t>
                      </m:r>
                      <m:r>
                        <a:rPr lang="en-US" sz="3800" b="0" i="1" smtClean="0">
                          <a:latin typeface="Cambria Math" panose="02040503050406030204" pitchFamily="18" charset="0"/>
                        </a:rPr>
                        <m:t> </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𝐻</m:t>
                          </m:r>
                        </m:e>
                        <m:e>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e>
                      </m:d>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den>
                      </m:f>
                      <m:r>
                        <a:rPr lang="en-US" sz="3800" b="0" i="1" kern="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800" smtClean="0"/>
              </a:p>
              <a:p>
                <a:pPr algn="just">
                  <a:lnSpc>
                    <a:spcPct val="150000"/>
                  </a:lnSpc>
                </a:pPr>
                <a:r>
                  <a:rPr lang="vi-VN" sz="3800" smtClean="0"/>
                  <a:t>Nếu </a:t>
                </a:r>
                <a14:m>
                  <m:oMath xmlns:m="http://schemas.openxmlformats.org/officeDocument/2006/math">
                    <m:sSub>
                      <m:sSub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b="0" i="1" kern="0" smtClean="0">
                            <a:latin typeface="Cambria Math" panose="02040503050406030204" pitchFamily="18" charset="0"/>
                            <a:ea typeface="Malgun Gothic" panose="020B0503020000020004" pitchFamily="34" charset="-127"/>
                            <a:cs typeface="Times New Roman" panose="02020603050405020304" pitchFamily="18" charset="0"/>
                          </a:rPr>
                          <m:t>2</m:t>
                        </m:r>
                      </m:sub>
                    </m:sSub>
                  </m:oMath>
                </a14:m>
                <a:r>
                  <a:rPr lang="vi-VN" sz="3800"/>
                  <a:t> xảy ra, tức là cửa số 2 có ô tô. Khi đó, người quản trò chắc chắn phải mở cửa số </a:t>
                </a:r>
                <a:r>
                  <a:rPr lang="vi-VN" sz="3800"/>
                  <a:t>3</a:t>
                </a:r>
                <a:r>
                  <a:rPr lang="vi-VN" sz="3800" smtClean="0"/>
                  <a:t>.</a:t>
                </a:r>
                <a:endParaRPr lang="en-US" sz="3800" smtClean="0"/>
              </a:p>
              <a:p>
                <a:pPr algn="just">
                  <a:lnSpc>
                    <a:spcPct val="150000"/>
                  </a:lnSpc>
                </a:pPr>
                <a:r>
                  <a:rPr lang="vi-VN" sz="3800" smtClean="0"/>
                  <a:t>Do </a:t>
                </a:r>
                <a:r>
                  <a:rPr lang="vi-VN" sz="3800"/>
                  <a:t>đó </a:t>
                </a:r>
                <a14:m>
                  <m:oMath xmlns:m="http://schemas.openxmlformats.org/officeDocument/2006/math">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𝐻</m:t>
                    </m:r>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b>
                      <m:sSub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0">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kern="0">
                            <a:latin typeface="Cambria Math" panose="02040503050406030204" pitchFamily="18" charset="0"/>
                            <a:ea typeface="Malgun Gothic" panose="020B0503020000020004" pitchFamily="34" charset="-127"/>
                            <a:cs typeface="Times New Roman" panose="02020603050405020304" pitchFamily="18" charset="0"/>
                          </a:rPr>
                          <m:t>2</m:t>
                        </m:r>
                      </m:sub>
                    </m:sSub>
                    <m:r>
                      <a:rPr lang="vi-VN"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800" i="1" kern="0">
                        <a:latin typeface="Cambria Math" panose="02040503050406030204" pitchFamily="18" charset="0"/>
                        <a:ea typeface="Malgun Gothic" panose="020B0503020000020004" pitchFamily="34" charset="-127"/>
                        <a:cs typeface="Times New Roman" panose="02020603050405020304" pitchFamily="18" charset="0"/>
                      </a:rPr>
                      <m:t>=</m:t>
                    </m:r>
                    <m:r>
                      <a:rPr lang="en-US" sz="3800" i="1" kern="0">
                        <a:latin typeface="Cambria Math" panose="02040503050406030204" pitchFamily="18" charset="0"/>
                        <a:ea typeface="Malgun Gothic" panose="020B0503020000020004" pitchFamily="34" charset="-127"/>
                        <a:cs typeface="Times New Roman" panose="02020603050405020304" pitchFamily="18" charset="0"/>
                      </a:rPr>
                      <m:t>1</m:t>
                    </m:r>
                    <m:r>
                      <a:rPr lang="en-US" sz="3800" b="0" i="1" kern="0" smtClean="0">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800"/>
              </a:p>
            </p:txBody>
          </p:sp>
        </mc:Choice>
        <mc:Fallback>
          <p:sp>
            <p:nvSpPr>
              <p:cNvPr id="6" name="Rectangle 5"/>
              <p:cNvSpPr>
                <a:spLocks noRot="1" noChangeAspect="1" noMove="1" noResize="1" noEditPoints="1" noAdjustHandles="1" noChangeArrowheads="1" noChangeShapeType="1" noTextEdit="1"/>
              </p:cNvSpPr>
              <p:nvPr/>
            </p:nvSpPr>
            <p:spPr>
              <a:xfrm>
                <a:off x="609600" y="2628900"/>
                <a:ext cx="16992600" cy="6997493"/>
              </a:xfrm>
              <a:prstGeom prst="rect">
                <a:avLst/>
              </a:prstGeom>
              <a:blipFill>
                <a:blip r:embed="rId2"/>
                <a:stretch>
                  <a:fillRect l="-1184" r="-1148" b="-1045"/>
                </a:stretch>
              </a:blipFill>
            </p:spPr>
            <p:txBody>
              <a:bodyPr/>
              <a:lstStyle/>
              <a:p>
                <a:r>
                  <a:rPr lang="en-US">
                    <a:noFill/>
                  </a:rPr>
                  <a:t> </a:t>
                </a:r>
              </a:p>
            </p:txBody>
          </p:sp>
        </mc:Fallback>
      </mc:AlternateContent>
      <p:sp>
        <p:nvSpPr>
          <p:cNvPr id="12" name="Freeform 3"/>
          <p:cNvSpPr/>
          <p:nvPr/>
        </p:nvSpPr>
        <p:spPr>
          <a:xfrm>
            <a:off x="6140" y="-38100"/>
            <a:ext cx="18281860" cy="685800"/>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grpSp>
        <p:nvGrpSpPr>
          <p:cNvPr id="13" name="Group 12"/>
          <p:cNvGrpSpPr/>
          <p:nvPr/>
        </p:nvGrpSpPr>
        <p:grpSpPr>
          <a:xfrm>
            <a:off x="609600" y="266700"/>
            <a:ext cx="3886200" cy="2060966"/>
            <a:chOff x="509464" y="456374"/>
            <a:chExt cx="4376904" cy="1494359"/>
          </a:xfrm>
        </p:grpSpPr>
        <p:pic>
          <p:nvPicPr>
            <p:cNvPr id="14" name="Picture 13"/>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09464" y="456374"/>
              <a:ext cx="4376904" cy="1494359"/>
            </a:xfrm>
            <a:prstGeom prst="rect">
              <a:avLst/>
            </a:prstGeom>
          </p:spPr>
        </p:pic>
        <p:sp>
          <p:nvSpPr>
            <p:cNvPr id="15" name="TextBox 14"/>
            <p:cNvSpPr txBox="1"/>
            <p:nvPr/>
          </p:nvSpPr>
          <p:spPr>
            <a:xfrm>
              <a:off x="913869" y="863769"/>
              <a:ext cx="3432866"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Hướng</a:t>
              </a:r>
              <a:r>
                <a:rPr kumimoji="0" lang="en-US" sz="4000" b="1" i="0" u="none" strike="noStrike" kern="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dẫn</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1905501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3" name="Freeform 3"/>
          <p:cNvSpPr/>
          <p:nvPr/>
        </p:nvSpPr>
        <p:spPr>
          <a:xfrm>
            <a:off x="6140" y="-38100"/>
            <a:ext cx="18281860" cy="685800"/>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grpSp>
        <p:nvGrpSpPr>
          <p:cNvPr id="16" name="Group 15"/>
          <p:cNvGrpSpPr/>
          <p:nvPr/>
        </p:nvGrpSpPr>
        <p:grpSpPr>
          <a:xfrm>
            <a:off x="-76200" y="0"/>
            <a:ext cx="3048000" cy="1449664"/>
            <a:chOff x="859666" y="676025"/>
            <a:chExt cx="3432866" cy="1051118"/>
          </a:xfrm>
        </p:grpSpPr>
        <p:pic>
          <p:nvPicPr>
            <p:cNvPr id="24" name="Picture 23"/>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5" name="TextBox 24"/>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6" name="Rectangle 5"/>
              <p:cNvSpPr/>
              <p:nvPr/>
            </p:nvSpPr>
            <p:spPr>
              <a:xfrm>
                <a:off x="533400" y="583394"/>
                <a:ext cx="17239123" cy="9741706"/>
              </a:xfrm>
              <a:prstGeom prst="rect">
                <a:avLst/>
              </a:prstGeom>
            </p:spPr>
            <p:txBody>
              <a:bodyPr wrap="square">
                <a:spAutoFit/>
              </a:bodyPr>
              <a:lstStyle/>
              <a:p>
                <a:pPr marL="1876425" algn="just">
                  <a:lnSpc>
                    <a:spcPct val="150000"/>
                  </a:lnSpc>
                </a:pPr>
                <a:r>
                  <a:rPr lang="en-US" sz="3800" smtClean="0">
                    <a:latin typeface="Arial" panose="020B0604020202020204" pitchFamily="34" charset="0"/>
                    <a:ea typeface="Malgun Gothic" panose="020B0503020000020004" pitchFamily="34" charset="-127"/>
                    <a:cs typeface="Arial" panose="020B0604020202020204" pitchFamily="34" charset="0"/>
                  </a:rPr>
                  <a:t>Gọi </a:t>
                </a:r>
                <a14:m>
                  <m:oMath xmlns:m="http://schemas.openxmlformats.org/officeDocument/2006/math">
                    <m:sSub>
                      <m:sSub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sub>
                    </m:sSub>
                  </m:oMath>
                </a14:m>
                <a:r>
                  <a:rPr lang="en-US" sz="3800">
                    <a:effectLst/>
                    <a:latin typeface="Arial" panose="020B0604020202020204" pitchFamily="34" charset="0"/>
                    <a:ea typeface="Malgun Gothic" panose="020B0503020000020004" pitchFamily="34" charset="-127"/>
                    <a:cs typeface="Arial" panose="020B0604020202020204" pitchFamily="34" charset="0"/>
                  </a:rPr>
                  <a:t> tương ứng là các biến cố: “Sau ô của số 1 có ô tô”; “Sau ô cửa số 2 có ô tô”; “Sau ô cửa số 3 có ô tô” và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𝐻</m:t>
                    </m:r>
                  </m:oMath>
                </a14:m>
                <a:r>
                  <a:rPr lang="en-US" sz="3800">
                    <a:effectLst/>
                    <a:latin typeface="Arial" panose="020B0604020202020204" pitchFamily="34" charset="0"/>
                    <a:ea typeface="Malgun Gothic" panose="020B0503020000020004" pitchFamily="34" charset="-127"/>
                    <a:cs typeface="Arial" panose="020B0604020202020204" pitchFamily="34" charset="0"/>
                  </a:rPr>
                  <a:t> là biến cố: “Người quản trò mở ô cửa số 3 thấy con lừa”.</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a:effectLst/>
                    <a:latin typeface="Arial" panose="020B0604020202020204" pitchFamily="34" charset="0"/>
                    <a:ea typeface="Malgun Gothic" panose="020B0503020000020004" pitchFamily="34" charset="-127"/>
                    <a:cs typeface="Arial" panose="020B0604020202020204" pitchFamily="34" charset="0"/>
                  </a:rPr>
                  <a:t>a) Trước khi người chủ trò mở cánh cửa số 3 thì ba biến cố </a:t>
                </a:r>
                <a14:m>
                  <m:oMath xmlns:m="http://schemas.openxmlformats.org/officeDocument/2006/math">
                    <m:sSub>
                      <m:sSub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sub>
                    </m:s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800">
                    <a:effectLst/>
                    <a:latin typeface="Arial" panose="020B0604020202020204" pitchFamily="34" charset="0"/>
                    <a:ea typeface="Malgun Gothic" panose="020B0503020000020004" pitchFamily="34" charset="-127"/>
                    <a:cs typeface="Arial" panose="020B0604020202020204" pitchFamily="34" charset="0"/>
                  </a:rPr>
                  <a:t>là đồng khả năng.</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ea typeface="Malgun Gothic" panose="020B0503020000020004" pitchFamily="34" charset="-127"/>
                          <a:cs typeface="Arial" panose="020B0604020202020204" pitchFamily="34" charset="0"/>
                        </a:rPr>
                        <m:t>Do</m:t>
                      </m:r>
                      <m:r>
                        <m:rPr>
                          <m:nor/>
                        </m:rPr>
                        <a:rPr lang="en-US" sz="3800">
                          <a:latin typeface="Arial" panose="020B0604020202020204" pitchFamily="34" charset="0"/>
                          <a:ea typeface="Malgun Gothic" panose="020B0503020000020004" pitchFamily="34" charset="-127"/>
                          <a:cs typeface="Arial" panose="020B0604020202020204" pitchFamily="34" charset="0"/>
                        </a:rPr>
                        <m:t> đó</m:t>
                      </m:r>
                      <m:r>
                        <a:rPr lang="en-US" sz="3800" b="0" i="1" smtClean="0">
                          <a:latin typeface="Cambria Math" panose="02040503050406030204" pitchFamily="18" charset="0"/>
                          <a:ea typeface="Malgun Gothic" panose="020B0503020000020004" pitchFamily="34" charset="-127"/>
                          <a:cs typeface="Arial" panose="020B0604020202020204" pitchFamily="34"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m:t>
                              </m:r>
                            </m:sub>
                          </m:sSub>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sub>
                          </m:sSub>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sub>
                          </m:sSub>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800" smtClean="0">
                    <a:effectLst/>
                    <a:latin typeface="Arial" panose="020B0604020202020204" pitchFamily="34" charset="0"/>
                    <a:ea typeface="Malgun Gothic" panose="020B0503020000020004" pitchFamily="34" charset="-127"/>
                    <a:cs typeface="Arial" panose="020B0604020202020204" pitchFamily="34" charset="0"/>
                  </a:rPr>
                  <a:t>Xét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𝐻</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800">
                    <a:effectLst/>
                    <a:latin typeface="Arial" panose="020B0604020202020204" pitchFamily="34" charset="0"/>
                    <a:ea typeface="Malgun Gothic" panose="020B0503020000020004" pitchFamily="34" charset="-127"/>
                    <a:cs typeface="Arial" panose="020B0604020202020204" pitchFamily="34" charset="0"/>
                  </a:rPr>
                  <a:t>. </a:t>
                </a:r>
                <a:endParaRPr lang="en-US" sz="38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pPr>
                <a:r>
                  <a:rPr lang="en-US" sz="3800" smtClean="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sSub>
                      <m:sSub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800">
                    <a:effectLst/>
                    <a:latin typeface="Arial" panose="020B0604020202020204" pitchFamily="34" charset="0"/>
                    <a:ea typeface="Malgun Gothic" panose="020B0503020000020004" pitchFamily="34" charset="-127"/>
                    <a:cs typeface="Arial" panose="020B0604020202020204" pitchFamily="34" charset="0"/>
                  </a:rPr>
                  <a:t>xảy ra, tức là sau cửa số 1 có ô tô: Khi đó sau cửa số 2 và 3 là con lừa. Người quản trò chọn mở cửa số 2 hay số 3 với xác suất như nhau</a:t>
                </a:r>
                <a:r>
                  <a:rPr lang="en-US" sz="3800">
                    <a:effectLst/>
                    <a:latin typeface="Arial" panose="020B0604020202020204" pitchFamily="34" charset="0"/>
                    <a:ea typeface="Malgun Gothic" panose="020B0503020000020004" pitchFamily="34" charset="-127"/>
                    <a:cs typeface="Arial" panose="020B0604020202020204" pitchFamily="34" charset="0"/>
                  </a:rPr>
                  <a:t>. </a:t>
                </a:r>
                <a:endParaRPr lang="en-US" sz="3800" smtClean="0">
                  <a:effectLst/>
                  <a:latin typeface="Arial" panose="020B0604020202020204" pitchFamily="34" charset="0"/>
                  <a:ea typeface="Malgun Gothic" panose="020B0503020000020004" pitchFamily="34" charset="-127"/>
                  <a:cs typeface="Arial" panose="020B0604020202020204" pitchFamily="34" charset="0"/>
                </a:endParaRPr>
              </a:p>
              <a:p>
                <a:pPr lvl="0" algn="just">
                  <a:lnSpc>
                    <a:spcPct val="120000"/>
                  </a:lnSpc>
                  <a:defRPr/>
                </a:pPr>
                <a14:m>
                  <m:oMathPara xmlns:m="http://schemas.openxmlformats.org/officeDocument/2006/math">
                    <m:oMathParaPr>
                      <m:jc m:val="left"/>
                    </m:oMathParaPr>
                    <m:oMath xmlns:m="http://schemas.openxmlformats.org/officeDocument/2006/math">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Do</m:t>
                      </m:r>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 đó</m:t>
                      </m:r>
                      <m:r>
                        <a:rPr lang="en-US" sz="3800" i="1">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e>
                        <m:e>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den>
                      </m:f>
                      <m:r>
                        <a:rPr lang="en-US" sz="38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533400" y="583394"/>
                <a:ext cx="17239123" cy="9741706"/>
              </a:xfrm>
              <a:prstGeom prst="rect">
                <a:avLst/>
              </a:prstGeom>
              <a:blipFill>
                <a:blip r:embed="rId4"/>
                <a:stretch>
                  <a:fillRect l="-1167" r="-1167"/>
                </a:stretch>
              </a:blipFill>
            </p:spPr>
            <p:txBody>
              <a:bodyPr/>
              <a:lstStyle/>
              <a:p>
                <a:r>
                  <a:rPr lang="en-US">
                    <a:noFill/>
                  </a:rPr>
                  <a:t> </a:t>
                </a:r>
              </a:p>
            </p:txBody>
          </p:sp>
        </mc:Fallback>
      </mc:AlternateContent>
    </p:spTree>
    <p:extLst>
      <p:ext uri="{BB962C8B-B14F-4D97-AF65-F5344CB8AC3E}">
        <p14:creationId xmlns:p14="http://schemas.microsoft.com/office/powerpoint/2010/main" val="3084371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4" dur="500"/>
                                        <p:tgtEl>
                                          <p:spTgt spid="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5" name="Freeform 5"/>
          <p:cNvSpPr/>
          <p:nvPr/>
        </p:nvSpPr>
        <p:spPr>
          <a:xfrm>
            <a:off x="-5562600" y="0"/>
            <a:ext cx="9172933" cy="10920159"/>
          </a:xfrm>
          <a:custGeom>
            <a:avLst/>
            <a:gdLst/>
            <a:ahLst/>
            <a:cxnLst/>
            <a:rect l="l" t="t" r="r" b="b"/>
            <a:pathLst>
              <a:path w="9172933" h="10920159">
                <a:moveTo>
                  <a:pt x="0" y="0"/>
                </a:moveTo>
                <a:lnTo>
                  <a:pt x="9172934" y="0"/>
                </a:lnTo>
                <a:lnTo>
                  <a:pt x="9172934" y="10920159"/>
                </a:lnTo>
                <a:lnTo>
                  <a:pt x="0" y="10920159"/>
                </a:lnTo>
                <a:lnTo>
                  <a:pt x="0" y="0"/>
                </a:lnTo>
                <a:close/>
              </a:path>
            </a:pathLst>
          </a:custGeom>
          <a:blipFill>
            <a:blip r:embed="rId2"/>
            <a:stretch>
              <a:fillRect/>
            </a:stretch>
          </a:blipFill>
        </p:spPr>
      </p:sp>
      <p:sp>
        <p:nvSpPr>
          <p:cNvPr id="6" name="Freeform 6"/>
          <p:cNvSpPr/>
          <p:nvPr/>
        </p:nvSpPr>
        <p:spPr>
          <a:xfrm>
            <a:off x="855843" y="3395714"/>
            <a:ext cx="4782957" cy="9262768"/>
          </a:xfrm>
          <a:custGeom>
            <a:avLst/>
            <a:gdLst/>
            <a:ahLst/>
            <a:cxnLst/>
            <a:rect l="l" t="t" r="r" b="b"/>
            <a:pathLst>
              <a:path w="4782957" h="9262768">
                <a:moveTo>
                  <a:pt x="0" y="0"/>
                </a:moveTo>
                <a:lnTo>
                  <a:pt x="4782957" y="0"/>
                </a:lnTo>
                <a:lnTo>
                  <a:pt x="4782957" y="9262768"/>
                </a:lnTo>
                <a:lnTo>
                  <a:pt x="0" y="92627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727032" y="5295900"/>
            <a:ext cx="11718758" cy="3810000"/>
          </a:xfrm>
          <a:custGeom>
            <a:avLst/>
            <a:gdLst/>
            <a:ahLst/>
            <a:cxnLst/>
            <a:rect l="l" t="t" r="r" b="b"/>
            <a:pathLst>
              <a:path w="10883389" h="1226855">
                <a:moveTo>
                  <a:pt x="0" y="0"/>
                </a:moveTo>
                <a:lnTo>
                  <a:pt x="10883389" y="0"/>
                </a:lnTo>
                <a:lnTo>
                  <a:pt x="10883389" y="1226855"/>
                </a:lnTo>
                <a:lnTo>
                  <a:pt x="0" y="12268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4648200" y="571500"/>
            <a:ext cx="13301664" cy="3465179"/>
          </a:xfrm>
          <a:prstGeom prst="rect">
            <a:avLst/>
          </a:prstGeom>
        </p:spPr>
        <p:txBody>
          <a:bodyPr wrap="square" lIns="0" tIns="0" rIns="0" bIns="0" rtlCol="0" anchor="t">
            <a:spAutoFit/>
          </a:bodyPr>
          <a:lstStyle/>
          <a:p>
            <a:pPr algn="ctr">
              <a:lnSpc>
                <a:spcPct val="150000"/>
              </a:lnSpc>
            </a:pPr>
            <a:r>
              <a:rPr lang="vi-VN" sz="8000" b="1">
                <a:solidFill>
                  <a:srgbClr val="C00000"/>
                </a:solidFill>
                <a:ea typeface="Jua"/>
                <a:cs typeface="Arial" panose="020B0604020202020204" pitchFamily="34" charset="0"/>
                <a:sym typeface="Jua"/>
              </a:rPr>
              <a:t>CHƯƠNG VI</a:t>
            </a:r>
            <a:r>
              <a:rPr lang="vi-VN" sz="8000" b="1">
                <a:solidFill>
                  <a:srgbClr val="C00000"/>
                </a:solidFill>
                <a:ea typeface="Jua"/>
                <a:cs typeface="Arial" panose="020B0604020202020204" pitchFamily="34" charset="0"/>
                <a:sym typeface="Jua"/>
              </a:rPr>
              <a:t>. </a:t>
            </a:r>
            <a:endParaRPr lang="en-US" sz="8000" b="1" smtClean="0">
              <a:solidFill>
                <a:srgbClr val="C00000"/>
              </a:solidFill>
              <a:ea typeface="Jua"/>
              <a:cs typeface="Arial" panose="020B0604020202020204" pitchFamily="34" charset="0"/>
              <a:sym typeface="Jua"/>
            </a:endParaRPr>
          </a:p>
          <a:p>
            <a:pPr algn="ctr">
              <a:lnSpc>
                <a:spcPct val="150000"/>
              </a:lnSpc>
            </a:pPr>
            <a:r>
              <a:rPr lang="vi-VN" sz="8000" b="1" smtClean="0">
                <a:solidFill>
                  <a:srgbClr val="C00000"/>
                </a:solidFill>
                <a:ea typeface="Jua"/>
                <a:cs typeface="Arial" panose="020B0604020202020204" pitchFamily="34" charset="0"/>
                <a:sym typeface="Jua"/>
              </a:rPr>
              <a:t>XÁC </a:t>
            </a:r>
            <a:r>
              <a:rPr lang="vi-VN" sz="8000" b="1">
                <a:solidFill>
                  <a:srgbClr val="C00000"/>
                </a:solidFill>
                <a:ea typeface="Jua"/>
                <a:cs typeface="Arial" panose="020B0604020202020204" pitchFamily="34" charset="0"/>
                <a:sym typeface="Jua"/>
              </a:rPr>
              <a:t>SUẤT CÓ ĐIỀU KIỆN</a:t>
            </a:r>
            <a:endParaRPr lang="en-US" sz="8000" b="1">
              <a:solidFill>
                <a:srgbClr val="C00000"/>
              </a:solidFill>
              <a:latin typeface="Arial" panose="020B0604020202020204" pitchFamily="34" charset="0"/>
              <a:ea typeface="Jua"/>
              <a:cs typeface="Arial" panose="020B0604020202020204" pitchFamily="34" charset="0"/>
              <a:sym typeface="Jua"/>
            </a:endParaRPr>
          </a:p>
        </p:txBody>
      </p:sp>
      <p:sp>
        <p:nvSpPr>
          <p:cNvPr id="10" name="TextBox 10"/>
          <p:cNvSpPr txBox="1"/>
          <p:nvPr/>
        </p:nvSpPr>
        <p:spPr>
          <a:xfrm>
            <a:off x="6234213" y="5585373"/>
            <a:ext cx="10453587" cy="3291927"/>
          </a:xfrm>
          <a:prstGeom prst="rect">
            <a:avLst/>
          </a:prstGeom>
        </p:spPr>
        <p:txBody>
          <a:bodyPr lIns="0" tIns="0" rIns="0" bIns="0" rtlCol="0" anchor="t">
            <a:spAutoFit/>
          </a:bodyPr>
          <a:lstStyle/>
          <a:p>
            <a:pPr algn="ctr">
              <a:lnSpc>
                <a:spcPct val="150000"/>
              </a:lnSpc>
            </a:pPr>
            <a:r>
              <a:rPr lang="en-US" sz="7600" b="1">
                <a:solidFill>
                  <a:srgbClr val="424F54"/>
                </a:solidFill>
                <a:latin typeface="Arial" panose="020B0604020202020204" pitchFamily="34" charset="0"/>
                <a:ea typeface="KG Primary Penmanship"/>
                <a:cs typeface="Arial" panose="020B0604020202020204" pitchFamily="34" charset="0"/>
                <a:sym typeface="KG Primary Penmanship"/>
              </a:rPr>
              <a:t>BÀI 18</a:t>
            </a:r>
            <a:r>
              <a:rPr lang="en-US" sz="7600" b="1">
                <a:solidFill>
                  <a:srgbClr val="424F54"/>
                </a:solidFill>
                <a:latin typeface="Arial" panose="020B0604020202020204" pitchFamily="34" charset="0"/>
                <a:ea typeface="KG Primary Penmanship"/>
                <a:cs typeface="Arial" panose="020B0604020202020204" pitchFamily="34" charset="0"/>
                <a:sym typeface="KG Primary Penmanship"/>
              </a:rPr>
              <a:t>: </a:t>
            </a:r>
            <a:r>
              <a:rPr lang="en-US" sz="7600" b="1" smtClean="0">
                <a:solidFill>
                  <a:srgbClr val="424F54"/>
                </a:solidFill>
                <a:latin typeface="Arial" panose="020B0604020202020204" pitchFamily="34" charset="0"/>
                <a:ea typeface="KG Primary Penmanship"/>
                <a:cs typeface="Arial" panose="020B0604020202020204" pitchFamily="34" charset="0"/>
                <a:sym typeface="KG Primary Penmanship"/>
              </a:rPr>
              <a:t>XÁC </a:t>
            </a:r>
            <a:r>
              <a:rPr lang="en-US" sz="7600" b="1">
                <a:solidFill>
                  <a:srgbClr val="424F54"/>
                </a:solidFill>
                <a:latin typeface="Arial" panose="020B0604020202020204" pitchFamily="34" charset="0"/>
                <a:ea typeface="KG Primary Penmanship"/>
                <a:cs typeface="Arial" panose="020B0604020202020204" pitchFamily="34" charset="0"/>
                <a:sym typeface="KG Primary Penmanship"/>
              </a:rPr>
              <a:t>SUẤT </a:t>
            </a:r>
            <a:endParaRPr lang="en-US" sz="7600" b="1" smtClean="0">
              <a:solidFill>
                <a:srgbClr val="424F54"/>
              </a:solidFill>
              <a:latin typeface="Arial" panose="020B0604020202020204" pitchFamily="34" charset="0"/>
              <a:ea typeface="KG Primary Penmanship"/>
              <a:cs typeface="Arial" panose="020B0604020202020204" pitchFamily="34" charset="0"/>
              <a:sym typeface="KG Primary Penmanship"/>
            </a:endParaRPr>
          </a:p>
          <a:p>
            <a:pPr algn="ctr">
              <a:lnSpc>
                <a:spcPct val="150000"/>
              </a:lnSpc>
            </a:pPr>
            <a:r>
              <a:rPr lang="en-US" sz="7600" b="1" smtClean="0">
                <a:solidFill>
                  <a:srgbClr val="424F54"/>
                </a:solidFill>
                <a:latin typeface="Arial" panose="020B0604020202020204" pitchFamily="34" charset="0"/>
                <a:ea typeface="KG Primary Penmanship"/>
                <a:cs typeface="Arial" panose="020B0604020202020204" pitchFamily="34" charset="0"/>
                <a:sym typeface="KG Primary Penmanship"/>
              </a:rPr>
              <a:t>CÓ </a:t>
            </a:r>
            <a:r>
              <a:rPr lang="en-US" sz="7600" b="1">
                <a:solidFill>
                  <a:srgbClr val="424F54"/>
                </a:solidFill>
                <a:latin typeface="Arial" panose="020B0604020202020204" pitchFamily="34" charset="0"/>
                <a:ea typeface="KG Primary Penmanship"/>
                <a:cs typeface="Arial" panose="020B0604020202020204" pitchFamily="34" charset="0"/>
                <a:sym typeface="KG Primary Penmanship"/>
              </a:rPr>
              <a:t>ĐIỀU KIỆN </a:t>
            </a:r>
            <a:endParaRPr lang="en-US" sz="7600" b="1">
              <a:solidFill>
                <a:srgbClr val="424F54"/>
              </a:solidFill>
              <a:latin typeface="Arial" panose="020B0604020202020204" pitchFamily="34" charset="0"/>
              <a:ea typeface="KG Primary Penmanship"/>
              <a:cs typeface="Arial" panose="020B0604020202020204" pitchFamily="34" charset="0"/>
              <a:sym typeface="KG Primary Penmanship"/>
            </a:endParaRPr>
          </a:p>
        </p:txBody>
      </p:sp>
    </p:spTree>
  </p:cSld>
  <p:clrMapOvr>
    <a:masterClrMapping/>
  </p:clrMapOvr>
  <p:transition spd="med">
    <p:wheel spokes="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3" name="Freeform 3"/>
          <p:cNvSpPr/>
          <p:nvPr/>
        </p:nvSpPr>
        <p:spPr>
          <a:xfrm>
            <a:off x="6140" y="-38100"/>
            <a:ext cx="18281860" cy="685800"/>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grpSp>
        <p:nvGrpSpPr>
          <p:cNvPr id="16" name="Group 15"/>
          <p:cNvGrpSpPr/>
          <p:nvPr/>
        </p:nvGrpSpPr>
        <p:grpSpPr>
          <a:xfrm>
            <a:off x="-76200" y="0"/>
            <a:ext cx="3048000" cy="1449664"/>
            <a:chOff x="859666" y="676025"/>
            <a:chExt cx="3432866" cy="1051118"/>
          </a:xfrm>
        </p:grpSpPr>
        <p:pic>
          <p:nvPicPr>
            <p:cNvPr id="24" name="Picture 23"/>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5" name="TextBox 24"/>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6" name="Rectangle 5"/>
              <p:cNvSpPr/>
              <p:nvPr/>
            </p:nvSpPr>
            <p:spPr>
              <a:xfrm>
                <a:off x="527508" y="1673734"/>
                <a:ext cx="17239123" cy="8194166"/>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a:t>Xét </a:t>
                </a:r>
                <a14:m>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b>
                    </m:s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 </a:t>
                </a:r>
                <a:endPar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endParaRPr>
              </a:p>
              <a:p>
                <a:pPr lvl="0" algn="just">
                  <a:lnSpc>
                    <a:spcPct val="150000"/>
                  </a:lnSpc>
                  <a:defRPr/>
                </a:pPr>
                <a: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b>
                    </m:sSub>
                  </m:oMath>
                </a14:m>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 xảy ra tức là cửa số 2 có ô tô: Khi đó chủ trò chắc chắn phải mở cửa số 3 và thấy con lừa</a:t>
                </a: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 </a:t>
                </a:r>
                <a:endPar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endParaRPr>
              </a:p>
              <a:p>
                <a:pPr lvl="0" algn="just">
                  <a:lnSpc>
                    <a:spcPct val="150000"/>
                  </a:lnSpc>
                  <a:defRPr/>
                </a:pPr>
                <a: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a:t>Do </a:t>
                </a: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đó </a:t>
                </a:r>
                <a14:m>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e>
                      <m:e>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b>
                        </m:sSub>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a:t>.</a:t>
                </a:r>
              </a:p>
              <a:p>
                <a:pPr lvl="0" algn="just">
                  <a:lnSpc>
                    <a:spcPct val="150000"/>
                  </a:lnSpc>
                  <a:defRPr/>
                </a:pP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b</a:t>
                </a: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 Theo công thức xác suất có điều kiện và </a:t>
                </a: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công </a:t>
                </a:r>
                <a: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a:t>thức </a:t>
                </a: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nhân xác suất ta có:</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e>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e>
                          </m:d>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e>
                          </m:d>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(1)</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b>
                          </m:sSub>
                        </m:e>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b>
                              </m:s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e>
                          </m:d>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e>
                          </m:d>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b>
                              </m:sSub>
                            </m:e>
                          </m:d>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e>
                            <m: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b>
                          </m:sSub>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𝐻</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(1)</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527508" y="1673734"/>
                <a:ext cx="17239123" cy="8194166"/>
              </a:xfrm>
              <a:prstGeom prst="rect">
                <a:avLst/>
              </a:prstGeom>
              <a:blipFill>
                <a:blip r:embed="rId4"/>
                <a:stretch>
                  <a:fillRect l="-1167" r="-1203"/>
                </a:stretch>
              </a:blipFill>
            </p:spPr>
            <p:txBody>
              <a:bodyPr/>
              <a:lstStyle/>
              <a:p>
                <a:r>
                  <a:rPr lang="en-US">
                    <a:noFill/>
                  </a:rPr>
                  <a:t> </a:t>
                </a:r>
              </a:p>
            </p:txBody>
          </p:sp>
        </mc:Fallback>
      </mc:AlternateContent>
    </p:spTree>
    <p:extLst>
      <p:ext uri="{BB962C8B-B14F-4D97-AF65-F5344CB8AC3E}">
        <p14:creationId xmlns:p14="http://schemas.microsoft.com/office/powerpoint/2010/main" val="751865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up)">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up)">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3" name="Freeform 3"/>
          <p:cNvSpPr/>
          <p:nvPr/>
        </p:nvSpPr>
        <p:spPr>
          <a:xfrm>
            <a:off x="6140" y="-38100"/>
            <a:ext cx="18281860" cy="685800"/>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grpSp>
        <p:nvGrpSpPr>
          <p:cNvPr id="16" name="Group 15"/>
          <p:cNvGrpSpPr/>
          <p:nvPr/>
        </p:nvGrpSpPr>
        <p:grpSpPr>
          <a:xfrm>
            <a:off x="152400" y="190500"/>
            <a:ext cx="3048000" cy="1449664"/>
            <a:chOff x="859666" y="676025"/>
            <a:chExt cx="3432866" cy="1051118"/>
          </a:xfrm>
        </p:grpSpPr>
        <p:pic>
          <p:nvPicPr>
            <p:cNvPr id="24" name="Picture 23"/>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5" name="TextBox 24"/>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6" name="Rectangle 5"/>
              <p:cNvSpPr/>
              <p:nvPr/>
            </p:nvSpPr>
            <p:spPr>
              <a:xfrm>
                <a:off x="718008" y="2003788"/>
                <a:ext cx="16858124" cy="7178312"/>
              </a:xfrm>
              <a:prstGeom prst="rect">
                <a:avLst/>
              </a:prstGeom>
            </p:spPr>
            <p:txBody>
              <a:bodyPr wrap="square">
                <a:spAutoFit/>
              </a:bodyPr>
              <a:lstStyle/>
              <a:p>
                <a:pPr marL="0" marR="0" lvl="0" indent="0" algn="just" defTabSz="914400" rtl="0" eaLnBrk="1" fontAlgn="auto" latinLnBrk="0" hangingPunct="1">
                  <a:lnSpc>
                    <a:spcPct val="16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Từ (1), (2) và a) suy ra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𝐸</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𝐻</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𝐸</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m:t>
                              </m:r>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𝐻</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𝐻</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𝐸</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𝐻</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𝐸</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m:t>
                              </m:r>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m:t>
                          </m:r>
                        </m:num>
                        <m:den>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den>
                          </m:f>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Vậy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𝐸</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b>
                        </m:sSub>
                      </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𝐻</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𝐸</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m:t>
                        </m:r>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𝐻</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en-US" sz="3800" b="0" i="0" u="none" strike="noStrike" kern="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Người chơi nên chuyển sang cửa số 2. Bởi vì với điều kiện </a:t>
                </a:r>
                <a14:m>
                  <m:oMath xmlns:m="http://schemas.openxmlformats.org/officeDocument/2006/math">
                    <m:r>
                      <a:rPr kumimoji="0" lang="en-US" sz="3800" b="0" i="1" u="none" strike="noStrike" kern="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𝐻</m:t>
                    </m:r>
                  </m:oMath>
                </a14:m>
                <a:r>
                  <a:rPr kumimoji="0" lang="en-US" sz="3800" b="0" i="0" u="none" strike="noStrike" kern="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“người quản trò mở cửa số 3 ở đó không có ô tô” thì xác suất để cửa số 2 có ô tô gấp đôi xác suất để cửa số 1 có ô tô.</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18008" y="2003788"/>
                <a:ext cx="16858124" cy="7178312"/>
              </a:xfrm>
              <a:prstGeom prst="rect">
                <a:avLst/>
              </a:prstGeom>
              <a:blipFill>
                <a:blip r:embed="rId4"/>
                <a:stretch>
                  <a:fillRect l="-1193" r="-1193" b="-2464"/>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14987497" y="190500"/>
            <a:ext cx="2588635" cy="762000"/>
          </a:xfrm>
          <a:prstGeom prst="rect">
            <a:avLst/>
          </a:prstGeom>
        </p:spPr>
      </p:pic>
    </p:spTree>
    <p:extLst>
      <p:ext uri="{BB962C8B-B14F-4D97-AF65-F5344CB8AC3E}">
        <p14:creationId xmlns:p14="http://schemas.microsoft.com/office/powerpoint/2010/main" val="1630545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anim calcmode="lin" valueType="num">
                                      <p:cBhvr>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anim calcmode="lin" valueType="num">
                                      <p:cBhvr>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anim calcmode="lin" valueType="num">
                                      <p:cBhvr>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2" name="Group 2"/>
          <p:cNvGrpSpPr/>
          <p:nvPr/>
        </p:nvGrpSpPr>
        <p:grpSpPr>
          <a:xfrm>
            <a:off x="-2398843" y="8608985"/>
            <a:ext cx="24854434" cy="4622347"/>
            <a:chOff x="0" y="0"/>
            <a:chExt cx="6546024" cy="1217408"/>
          </a:xfrm>
        </p:grpSpPr>
        <p:sp>
          <p:nvSpPr>
            <p:cNvPr id="3"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4" name="TextBox 4"/>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3523949" y="1326499"/>
            <a:ext cx="11407365" cy="11201875"/>
          </a:xfrm>
          <a:custGeom>
            <a:avLst/>
            <a:gdLst/>
            <a:ahLst/>
            <a:cxnLst/>
            <a:rect l="l" t="t" r="r" b="b"/>
            <a:pathLst>
              <a:path w="12431903" h="12121106">
                <a:moveTo>
                  <a:pt x="0" y="0"/>
                </a:moveTo>
                <a:lnTo>
                  <a:pt x="12431904" y="0"/>
                </a:lnTo>
                <a:lnTo>
                  <a:pt x="12431904" y="12121106"/>
                </a:lnTo>
                <a:lnTo>
                  <a:pt x="0" y="121211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446681" y="4247414"/>
            <a:ext cx="6209788" cy="8668486"/>
          </a:xfrm>
          <a:custGeom>
            <a:avLst/>
            <a:gdLst/>
            <a:ahLst/>
            <a:cxnLst/>
            <a:rect l="l" t="t" r="r" b="b"/>
            <a:pathLst>
              <a:path w="6209788" h="8668486">
                <a:moveTo>
                  <a:pt x="0" y="0"/>
                </a:moveTo>
                <a:lnTo>
                  <a:pt x="6209788" y="0"/>
                </a:lnTo>
                <a:lnTo>
                  <a:pt x="6209788" y="8668486"/>
                </a:lnTo>
                <a:lnTo>
                  <a:pt x="0" y="8668486"/>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569397" y="1204288"/>
            <a:ext cx="6446197" cy="9959012"/>
          </a:xfrm>
          <a:custGeom>
            <a:avLst/>
            <a:gdLst/>
            <a:ahLst/>
            <a:cxnLst/>
            <a:rect l="l" t="t" r="r" b="b"/>
            <a:pathLst>
              <a:path w="6446197" h="9959012">
                <a:moveTo>
                  <a:pt x="0" y="0"/>
                </a:moveTo>
                <a:lnTo>
                  <a:pt x="6446197" y="0"/>
                </a:lnTo>
                <a:lnTo>
                  <a:pt x="6446197" y="9959013"/>
                </a:lnTo>
                <a:lnTo>
                  <a:pt x="0" y="99590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9"/>
          <p:cNvSpPr txBox="1"/>
          <p:nvPr/>
        </p:nvSpPr>
        <p:spPr>
          <a:xfrm>
            <a:off x="4063683" y="2781300"/>
            <a:ext cx="10305075" cy="4039567"/>
          </a:xfrm>
          <a:prstGeom prst="rect">
            <a:avLst/>
          </a:prstGeom>
        </p:spPr>
        <p:txBody>
          <a:bodyPr wrap="square" lIns="0" tIns="0" rIns="0" bIns="0" rtlCol="0" anchor="t">
            <a:spAutoFit/>
          </a:bodyPr>
          <a:lstStyle/>
          <a:p>
            <a:pPr lvl="0" algn="ctr">
              <a:lnSpc>
                <a:spcPct val="175000"/>
              </a:lnSpc>
            </a:pPr>
            <a:r>
              <a:rPr lang="en-US" sz="7500" b="1">
                <a:solidFill>
                  <a:schemeClr val="bg1"/>
                </a:solidFill>
                <a:latin typeface="Arial" panose="020B0604020202020204" pitchFamily="34" charset="0"/>
                <a:ea typeface="Jua"/>
                <a:cs typeface="Arial" panose="020B0604020202020204" pitchFamily="34" charset="0"/>
                <a:sym typeface="Jua"/>
              </a:rPr>
              <a:t>HOẠT ĐỘNG </a:t>
            </a:r>
            <a:endParaRPr lang="en-US" sz="7500" b="1" smtClean="0">
              <a:solidFill>
                <a:schemeClr val="bg1"/>
              </a:solidFill>
              <a:latin typeface="Arial" panose="020B0604020202020204" pitchFamily="34" charset="0"/>
              <a:ea typeface="Jua"/>
              <a:cs typeface="Arial" panose="020B0604020202020204" pitchFamily="34" charset="0"/>
              <a:sym typeface="Jua"/>
            </a:endParaRPr>
          </a:p>
          <a:p>
            <a:pPr lvl="0" algn="ctr">
              <a:lnSpc>
                <a:spcPct val="175000"/>
              </a:lnSpc>
            </a:pPr>
            <a:r>
              <a:rPr lang="en-US" sz="7500" b="1" smtClean="0">
                <a:solidFill>
                  <a:schemeClr val="bg1"/>
                </a:solidFill>
                <a:latin typeface="Arial" panose="020B0604020202020204" pitchFamily="34" charset="0"/>
                <a:ea typeface="Jua"/>
                <a:cs typeface="Arial" panose="020B0604020202020204" pitchFamily="34" charset="0"/>
                <a:sym typeface="Jua"/>
              </a:rPr>
              <a:t>LUYỆN </a:t>
            </a:r>
            <a:r>
              <a:rPr lang="en-US" sz="7500" b="1">
                <a:solidFill>
                  <a:schemeClr val="bg1"/>
                </a:solidFill>
                <a:latin typeface="Arial" panose="020B0604020202020204" pitchFamily="34" charset="0"/>
                <a:ea typeface="Jua"/>
                <a:cs typeface="Arial" panose="020B0604020202020204" pitchFamily="34" charset="0"/>
                <a:sym typeface="Jua"/>
              </a:rPr>
              <a:t>TẬP</a:t>
            </a:r>
            <a:endParaRPr kumimoji="0" lang="en-US" sz="7500" b="1" i="0" u="none" strike="noStrike" kern="1200" cap="none" spc="0" normalizeH="0" baseline="0" noProof="0">
              <a:ln>
                <a:noFill/>
              </a:ln>
              <a:solidFill>
                <a:schemeClr val="bg1"/>
              </a:solidFill>
              <a:effectLst/>
              <a:uLnTx/>
              <a:uFillTx/>
              <a:latin typeface="Arial" panose="020B0604020202020204" pitchFamily="34" charset="0"/>
              <a:ea typeface="Jua"/>
              <a:cs typeface="Arial" panose="020B0604020202020204" pitchFamily="34" charset="0"/>
              <a:sym typeface="Jua"/>
            </a:endParaRPr>
          </a:p>
        </p:txBody>
      </p:sp>
    </p:spTree>
    <p:extLst>
      <p:ext uri="{BB962C8B-B14F-4D97-AF65-F5344CB8AC3E}">
        <p14:creationId xmlns:p14="http://schemas.microsoft.com/office/powerpoint/2010/main" val="293648378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E8C6"/>
        </a:solidFill>
        <a:effectLst/>
      </p:bgPr>
    </p:bg>
    <p:spTree>
      <p:nvGrpSpPr>
        <p:cNvPr id="1" name=""/>
        <p:cNvGrpSpPr/>
        <p:nvPr/>
      </p:nvGrpSpPr>
      <p:grpSpPr>
        <a:xfrm>
          <a:off x="0" y="0"/>
          <a:ext cx="0" cy="0"/>
          <a:chOff x="0" y="0"/>
          <a:chExt cx="0" cy="0"/>
        </a:xfrm>
      </p:grpSpPr>
      <p:sp>
        <p:nvSpPr>
          <p:cNvPr id="3" name="Freeform 3"/>
          <p:cNvSpPr/>
          <p:nvPr/>
        </p:nvSpPr>
        <p:spPr>
          <a:xfrm>
            <a:off x="-1335498" y="6043073"/>
            <a:ext cx="5511136" cy="5184706"/>
          </a:xfrm>
          <a:custGeom>
            <a:avLst/>
            <a:gdLst/>
            <a:ahLst/>
            <a:cxnLst/>
            <a:rect l="l" t="t" r="r" b="b"/>
            <a:pathLst>
              <a:path w="5511135" h="5184706">
                <a:moveTo>
                  <a:pt x="0" y="0"/>
                </a:moveTo>
                <a:lnTo>
                  <a:pt x="5511135" y="0"/>
                </a:lnTo>
                <a:lnTo>
                  <a:pt x="5511135" y="5184706"/>
                </a:lnTo>
                <a:lnTo>
                  <a:pt x="0" y="5184706"/>
                </a:lnTo>
                <a:lnTo>
                  <a:pt x="0" y="0"/>
                </a:lnTo>
                <a:close/>
              </a:path>
            </a:pathLst>
          </a:custGeom>
          <a:blipFill>
            <a:blip r:embed="rId4"/>
            <a:stretch>
              <a:fillRect/>
            </a:stretch>
          </a:blipFill>
        </p:spPr>
      </p:sp>
      <p:sp>
        <p:nvSpPr>
          <p:cNvPr id="4" name="Freeform 4"/>
          <p:cNvSpPr/>
          <p:nvPr/>
        </p:nvSpPr>
        <p:spPr>
          <a:xfrm flipH="1">
            <a:off x="14587618" y="6382715"/>
            <a:ext cx="4061780" cy="4505422"/>
          </a:xfrm>
          <a:custGeom>
            <a:avLst/>
            <a:gdLst/>
            <a:ahLst/>
            <a:cxnLst/>
            <a:rect l="l" t="t" r="r" b="b"/>
            <a:pathLst>
              <a:path w="4061780" h="4505421">
                <a:moveTo>
                  <a:pt x="4061780" y="0"/>
                </a:moveTo>
                <a:lnTo>
                  <a:pt x="0" y="0"/>
                </a:lnTo>
                <a:lnTo>
                  <a:pt x="0" y="4505420"/>
                </a:lnTo>
                <a:lnTo>
                  <a:pt x="4061780" y="4505420"/>
                </a:lnTo>
                <a:lnTo>
                  <a:pt x="4061780" y="0"/>
                </a:lnTo>
                <a:close/>
              </a:path>
            </a:pathLst>
          </a:custGeom>
          <a:blipFill>
            <a:blip r:embed="rId5"/>
            <a:stretch>
              <a:fillRect/>
            </a:stretch>
          </a:blipFill>
        </p:spPr>
      </p:sp>
      <p:sp>
        <p:nvSpPr>
          <p:cNvPr id="7" name="TextBox 6">
            <a:extLst>
              <a:ext uri="{FF2B5EF4-FFF2-40B4-BE49-F238E27FC236}">
                <a16:creationId xmlns:a16="http://schemas.microsoft.com/office/drawing/2014/main" id="{C2C4B3A0-4742-008F-6322-989B30D7FBF4}"/>
              </a:ext>
            </a:extLst>
          </p:cNvPr>
          <p:cNvSpPr txBox="1"/>
          <p:nvPr/>
        </p:nvSpPr>
        <p:spPr>
          <a:xfrm>
            <a:off x="1748607" y="998744"/>
            <a:ext cx="14796750" cy="1618520"/>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16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TRÒ CHƠI: THU HOẠCH CAM</a:t>
            </a:r>
            <a:endParaRPr kumimoji="0" lang="en-US" sz="8000" b="1" i="0" u="none" strike="noStrike" kern="1200" cap="none" spc="-16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Freeform 7">
            <a:hlinkClick r:id="rId6" action="ppaction://hlinksldjump"/>
            <a:extLst>
              <a:ext uri="{FF2B5EF4-FFF2-40B4-BE49-F238E27FC236}">
                <a16:creationId xmlns:a16="http://schemas.microsoft.com/office/drawing/2014/main" id="{96DD9691-CA1B-63CE-C1C9-77AFE71EB984}"/>
              </a:ext>
            </a:extLst>
          </p:cNvPr>
          <p:cNvSpPr/>
          <p:nvPr/>
        </p:nvSpPr>
        <p:spPr>
          <a:xfrm>
            <a:off x="3810001" y="5119025"/>
            <a:ext cx="4308430" cy="4816130"/>
          </a:xfrm>
          <a:custGeom>
            <a:avLst/>
            <a:gdLst/>
            <a:ahLst/>
            <a:cxnLst/>
            <a:rect l="l" t="t" r="r" b="b"/>
            <a:pathLst>
              <a:path w="2848205" h="3183834">
                <a:moveTo>
                  <a:pt x="0" y="0"/>
                </a:moveTo>
                <a:lnTo>
                  <a:pt x="2848205" y="0"/>
                </a:lnTo>
                <a:lnTo>
                  <a:pt x="2848205" y="3183834"/>
                </a:lnTo>
                <a:lnTo>
                  <a:pt x="0" y="3183834"/>
                </a:lnTo>
                <a:lnTo>
                  <a:pt x="0" y="0"/>
                </a:lnTo>
                <a:close/>
              </a:path>
            </a:pathLst>
          </a:custGeom>
          <a:blipFill>
            <a:blip r:embed="rId7"/>
            <a:stretch>
              <a:fillRect/>
            </a:stretch>
          </a:blipFill>
        </p:spPr>
      </p:sp>
      <p:sp>
        <p:nvSpPr>
          <p:cNvPr id="9" name="Freeform 6">
            <a:hlinkClick r:id="rId6" action="ppaction://hlinksldjump"/>
            <a:extLst>
              <a:ext uri="{FF2B5EF4-FFF2-40B4-BE49-F238E27FC236}">
                <a16:creationId xmlns:a16="http://schemas.microsoft.com/office/drawing/2014/main" id="{BE43EB97-7CAD-1C09-B16E-B9720DF9E021}"/>
              </a:ext>
            </a:extLst>
          </p:cNvPr>
          <p:cNvSpPr/>
          <p:nvPr/>
        </p:nvSpPr>
        <p:spPr>
          <a:xfrm>
            <a:off x="10058401" y="5119025"/>
            <a:ext cx="4370638" cy="4816130"/>
          </a:xfrm>
          <a:custGeom>
            <a:avLst/>
            <a:gdLst/>
            <a:ahLst/>
            <a:cxnLst/>
            <a:rect l="l" t="t" r="r" b="b"/>
            <a:pathLst>
              <a:path w="2889330" h="3183834">
                <a:moveTo>
                  <a:pt x="0" y="0"/>
                </a:moveTo>
                <a:lnTo>
                  <a:pt x="2889329" y="0"/>
                </a:lnTo>
                <a:lnTo>
                  <a:pt x="2889329" y="3183835"/>
                </a:lnTo>
                <a:lnTo>
                  <a:pt x="0" y="3183835"/>
                </a:lnTo>
                <a:lnTo>
                  <a:pt x="0" y="0"/>
                </a:lnTo>
                <a:close/>
              </a:path>
            </a:pathLst>
          </a:custGeom>
          <a:blipFill>
            <a:blip r:embed="rId8"/>
            <a:stretch>
              <a:fillRect/>
            </a:stretch>
          </a:blipFill>
        </p:spPr>
      </p:sp>
      <p:pic>
        <p:nvPicPr>
          <p:cNvPr id="10" name="children-logo-1161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8936" y="96536"/>
            <a:ext cx="609600" cy="609600"/>
          </a:xfrm>
          <a:prstGeom prst="rect">
            <a:avLst/>
          </a:prstGeom>
        </p:spPr>
      </p:pic>
    </p:spTree>
    <p:extLst>
      <p:ext uri="{BB962C8B-B14F-4D97-AF65-F5344CB8AC3E}">
        <p14:creationId xmlns:p14="http://schemas.microsoft.com/office/powerpoint/2010/main" val="296912748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7">
                                            <p:txEl>
                                              <p:pRg st="0" end="0"/>
                                            </p:txEl>
                                          </p:spTgt>
                                        </p:tgtEl>
                                      </p:cBhvr>
                                    </p:animEffect>
                                    <p:animScale>
                                      <p:cBhvr>
                                        <p:cTn id="7" dur="250" autoRev="1" fill="hold"/>
                                        <p:tgtEl>
                                          <p:spTgt spid="7">
                                            <p:txEl>
                                              <p:pRg st="0" end="0"/>
                                            </p:txEl>
                                          </p:spTgt>
                                        </p:tgtEl>
                                      </p:cBhvr>
                                      <p:by x="105000" y="105000"/>
                                    </p:animScale>
                                  </p:childTnLst>
                                </p:cTn>
                              </p:par>
                              <p:par>
                                <p:cTn id="8" presetID="32" presetClass="emph" presetSubtype="0" repeatCount="indefinite" fill="hold" nodeType="withEffect">
                                  <p:stCondLst>
                                    <p:cond delay="0"/>
                                  </p:stCondLst>
                                  <p:childTnLst>
                                    <p:animRot by="120000">
                                      <p:cBhvr>
                                        <p:cTn id="9" dur="50" fill="hold">
                                          <p:stCondLst>
                                            <p:cond delay="0"/>
                                          </p:stCondLst>
                                        </p:cTn>
                                        <p:tgtEl>
                                          <p:spTgt spid="8"/>
                                        </p:tgtEl>
                                        <p:attrNameLst>
                                          <p:attrName>r</p:attrName>
                                        </p:attrNameLst>
                                      </p:cBhvr>
                                    </p:animRot>
                                    <p:animRot by="-240000">
                                      <p:cBhvr>
                                        <p:cTn id="10" dur="100" fill="hold">
                                          <p:stCondLst>
                                            <p:cond delay="100"/>
                                          </p:stCondLst>
                                        </p:cTn>
                                        <p:tgtEl>
                                          <p:spTgt spid="8"/>
                                        </p:tgtEl>
                                        <p:attrNameLst>
                                          <p:attrName>r</p:attrName>
                                        </p:attrNameLst>
                                      </p:cBhvr>
                                    </p:animRot>
                                    <p:animRot by="240000">
                                      <p:cBhvr>
                                        <p:cTn id="11" dur="100" fill="hold">
                                          <p:stCondLst>
                                            <p:cond delay="200"/>
                                          </p:stCondLst>
                                        </p:cTn>
                                        <p:tgtEl>
                                          <p:spTgt spid="8"/>
                                        </p:tgtEl>
                                        <p:attrNameLst>
                                          <p:attrName>r</p:attrName>
                                        </p:attrNameLst>
                                      </p:cBhvr>
                                    </p:animRot>
                                    <p:animRot by="-240000">
                                      <p:cBhvr>
                                        <p:cTn id="12" dur="100" fill="hold">
                                          <p:stCondLst>
                                            <p:cond delay="300"/>
                                          </p:stCondLst>
                                        </p:cTn>
                                        <p:tgtEl>
                                          <p:spTgt spid="8"/>
                                        </p:tgtEl>
                                        <p:attrNameLst>
                                          <p:attrName>r</p:attrName>
                                        </p:attrNameLst>
                                      </p:cBhvr>
                                    </p:animRot>
                                    <p:animRot by="120000">
                                      <p:cBhvr>
                                        <p:cTn id="13" dur="100" fill="hold">
                                          <p:stCondLst>
                                            <p:cond delay="400"/>
                                          </p:stCondLst>
                                        </p:cTn>
                                        <p:tgtEl>
                                          <p:spTgt spid="8"/>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par>
                                <p:cTn id="20" presetID="1" presetClass="mediacall" presetSubtype="0" fill="hold" nodeType="withEffect">
                                  <p:stCondLst>
                                    <p:cond delay="0"/>
                                  </p:stCondLst>
                                  <p:childTnLst>
                                    <p:cmd type="call" cmd="playFrom(0.0)">
                                      <p:cBhvr>
                                        <p:cTn id="21" dur="739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DE8C6"/>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3070990" cy="3257100"/>
          </a:xfrm>
        </p:grpSpPr>
        <p:sp>
          <p:nvSpPr>
            <p:cNvPr id="3" name="Freeform 3"/>
            <p:cNvSpPr/>
            <p:nvPr/>
          </p:nvSpPr>
          <p:spPr>
            <a:xfrm>
              <a:off x="0" y="0"/>
              <a:ext cx="3070990" cy="3257100"/>
            </a:xfrm>
            <a:custGeom>
              <a:avLst/>
              <a:gdLst/>
              <a:ahLst/>
              <a:cxnLst/>
              <a:rect l="l" t="t" r="r" b="b"/>
              <a:pathLst>
                <a:path w="3070990" h="3257100">
                  <a:moveTo>
                    <a:pt x="2946530" y="3257100"/>
                  </a:moveTo>
                  <a:lnTo>
                    <a:pt x="124460" y="3257100"/>
                  </a:lnTo>
                  <a:cubicBezTo>
                    <a:pt x="55880" y="3257100"/>
                    <a:pt x="0" y="3201220"/>
                    <a:pt x="0" y="3132640"/>
                  </a:cubicBezTo>
                  <a:lnTo>
                    <a:pt x="0" y="124460"/>
                  </a:lnTo>
                  <a:cubicBezTo>
                    <a:pt x="0" y="55880"/>
                    <a:pt x="55880" y="0"/>
                    <a:pt x="124460" y="0"/>
                  </a:cubicBezTo>
                  <a:lnTo>
                    <a:pt x="2946530" y="0"/>
                  </a:lnTo>
                  <a:cubicBezTo>
                    <a:pt x="3015110" y="0"/>
                    <a:pt x="3070990" y="55880"/>
                    <a:pt x="3070990" y="124460"/>
                  </a:cubicBezTo>
                  <a:lnTo>
                    <a:pt x="3070990" y="3132640"/>
                  </a:lnTo>
                  <a:cubicBezTo>
                    <a:pt x="3070990" y="3201220"/>
                    <a:pt x="3015110" y="3257100"/>
                    <a:pt x="2946530" y="3257100"/>
                  </a:cubicBezTo>
                  <a:close/>
                </a:path>
              </a:pathLst>
            </a:custGeom>
            <a:solidFill>
              <a:srgbClr val="FFFFFF"/>
            </a:solidFill>
          </p:spPr>
        </p:sp>
      </p:grpSp>
      <p:sp>
        <p:nvSpPr>
          <p:cNvPr id="7" name="Freeform 28">
            <a:extLst>
              <a:ext uri="{FF2B5EF4-FFF2-40B4-BE49-F238E27FC236}">
                <a16:creationId xmlns:a16="http://schemas.microsoft.com/office/drawing/2014/main" id="{2C7D9217-8A7E-7015-42ED-AE8E3F1A2A9B}"/>
              </a:ext>
            </a:extLst>
          </p:cNvPr>
          <p:cNvSpPr/>
          <p:nvPr/>
        </p:nvSpPr>
        <p:spPr>
          <a:xfrm>
            <a:off x="584863" y="767536"/>
            <a:ext cx="7931278" cy="822960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2"/>
            <a:stretch>
              <a:fillRect/>
            </a:stretch>
          </a:blipFill>
        </p:spPr>
      </p:sp>
      <p:sp>
        <p:nvSpPr>
          <p:cNvPr id="8" name="Freeform 26">
            <a:extLst>
              <a:ext uri="{FF2B5EF4-FFF2-40B4-BE49-F238E27FC236}">
                <a16:creationId xmlns:a16="http://schemas.microsoft.com/office/drawing/2014/main" id="{2102A629-7067-E369-FE78-91B9C00D9921}"/>
              </a:ext>
            </a:extLst>
          </p:cNvPr>
          <p:cNvSpPr/>
          <p:nvPr/>
        </p:nvSpPr>
        <p:spPr>
          <a:xfrm>
            <a:off x="9769887" y="410245"/>
            <a:ext cx="1350034" cy="2877514"/>
          </a:xfrm>
          <a:custGeom>
            <a:avLst/>
            <a:gdLst/>
            <a:ahLst/>
            <a:cxnLst/>
            <a:rect l="l" t="t" r="r" b="b"/>
            <a:pathLst>
              <a:path w="3861054" h="8229600">
                <a:moveTo>
                  <a:pt x="0" y="0"/>
                </a:moveTo>
                <a:lnTo>
                  <a:pt x="3861054" y="0"/>
                </a:lnTo>
                <a:lnTo>
                  <a:pt x="3861054" y="8229600"/>
                </a:lnTo>
                <a:lnTo>
                  <a:pt x="0" y="8229600"/>
                </a:lnTo>
                <a:lnTo>
                  <a:pt x="0" y="0"/>
                </a:lnTo>
                <a:close/>
              </a:path>
            </a:pathLst>
          </a:custGeom>
          <a:blipFill>
            <a:blip r:embed="rId3"/>
            <a:stretch>
              <a:fillRect/>
            </a:stretch>
          </a:blipFill>
        </p:spPr>
      </p:sp>
      <p:sp>
        <p:nvSpPr>
          <p:cNvPr id="9" name="Freeform 27">
            <a:extLst>
              <a:ext uri="{FF2B5EF4-FFF2-40B4-BE49-F238E27FC236}">
                <a16:creationId xmlns:a16="http://schemas.microsoft.com/office/drawing/2014/main" id="{E5E27CD9-6C40-2EBF-DD1C-425D03E0DE61}"/>
              </a:ext>
            </a:extLst>
          </p:cNvPr>
          <p:cNvSpPr/>
          <p:nvPr/>
        </p:nvSpPr>
        <p:spPr>
          <a:xfrm>
            <a:off x="16188655" y="987552"/>
            <a:ext cx="1751874" cy="2120408"/>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4"/>
            <a:stretch>
              <a:fillRect/>
            </a:stretch>
          </a:blipFill>
        </p:spPr>
      </p:sp>
      <p:sp>
        <p:nvSpPr>
          <p:cNvPr id="12" name="Freeform 29">
            <a:extLst>
              <a:ext uri="{FF2B5EF4-FFF2-40B4-BE49-F238E27FC236}">
                <a16:creationId xmlns:a16="http://schemas.microsoft.com/office/drawing/2014/main" id="{9A60D33C-2434-1334-F752-D79A43413C05}"/>
              </a:ext>
            </a:extLst>
          </p:cNvPr>
          <p:cNvSpPr/>
          <p:nvPr/>
        </p:nvSpPr>
        <p:spPr>
          <a:xfrm>
            <a:off x="1847904" y="7667244"/>
            <a:ext cx="1676400" cy="1870460"/>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TextBox 4">
            <a:extLst>
              <a:ext uri="{FF2B5EF4-FFF2-40B4-BE49-F238E27FC236}">
                <a16:creationId xmlns:a16="http://schemas.microsoft.com/office/drawing/2014/main" id="{076B67D2-0117-2DD6-0927-AECD3E9F9A9C}"/>
              </a:ext>
            </a:extLst>
          </p:cNvPr>
          <p:cNvSpPr txBox="1"/>
          <p:nvPr/>
        </p:nvSpPr>
        <p:spPr>
          <a:xfrm>
            <a:off x="10872354" y="2272095"/>
            <a:ext cx="5687292" cy="230832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srgbClr val="F79646">
                    <a:lumMod val="75000"/>
                  </a:srgbClr>
                </a:solidFill>
                <a:effectLst/>
                <a:uLnTx/>
                <a:uFillTx/>
                <a:latin typeface="Arial" panose="020B0604020202020204" pitchFamily="34" charset="0"/>
                <a:ea typeface="+mn-ea"/>
                <a:cs typeface="Arial" panose="020B0604020202020204" pitchFamily="34" charset="0"/>
                <a:sym typeface="Arial"/>
              </a:rPr>
              <a:t>TRÒ CHƠI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srgbClr val="F79646">
                    <a:lumMod val="75000"/>
                  </a:srgbClr>
                </a:solidFill>
                <a:effectLst/>
                <a:uLnTx/>
                <a:uFillTx/>
                <a:latin typeface="Arial" panose="020B0604020202020204" pitchFamily="34" charset="0"/>
                <a:ea typeface="+mn-ea"/>
                <a:cs typeface="Arial" panose="020B0604020202020204" pitchFamily="34" charset="0"/>
                <a:sym typeface="Arial"/>
              </a:rPr>
              <a:t>THU HOẠCH CAM</a:t>
            </a:r>
            <a:endParaRPr kumimoji="0" lang="en-US" sz="50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sym typeface="Arial"/>
            </a:endParaRPr>
          </a:p>
        </p:txBody>
      </p:sp>
      <p:sp>
        <p:nvSpPr>
          <p:cNvPr id="14" name="TextBox 4">
            <a:extLst>
              <a:ext uri="{FF2B5EF4-FFF2-40B4-BE49-F238E27FC236}">
                <a16:creationId xmlns:a16="http://schemas.microsoft.com/office/drawing/2014/main" id="{71CA3B8D-48F5-CE2C-227D-75CABDD750D9}"/>
              </a:ext>
            </a:extLst>
          </p:cNvPr>
          <p:cNvSpPr txBox="1"/>
          <p:nvPr/>
        </p:nvSpPr>
        <p:spPr>
          <a:xfrm>
            <a:off x="9860056" y="4921057"/>
            <a:ext cx="7711888" cy="4616648"/>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Mùa</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cam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đến</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rồi</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các</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em</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hãy</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cùng</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các</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bác</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nông</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dân</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thu</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hoạch</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cam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nhé</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Với</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mỗi</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câu</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trả</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lời</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đúng</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một</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quả</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cam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sẽ</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được</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hái</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191919"/>
                </a:solidFill>
                <a:effectLst/>
                <a:uLnTx/>
                <a:uFillTx/>
                <a:latin typeface="Arial" panose="020B0604020202020204" pitchFamily="34" charset="0"/>
                <a:ea typeface="+mn-ea"/>
                <a:cs typeface="Arial" panose="020B0604020202020204" pitchFamily="34" charset="0"/>
                <a:sym typeface="Arial"/>
              </a:rPr>
              <a:t>xuống</a:t>
            </a:r>
            <a:r>
              <a:rPr kumimoji="0" lang="en-US" sz="40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  </a:t>
            </a:r>
          </a:p>
        </p:txBody>
      </p:sp>
    </p:spTree>
    <p:extLst>
      <p:ext uri="{BB962C8B-B14F-4D97-AF65-F5344CB8AC3E}">
        <p14:creationId xmlns:p14="http://schemas.microsoft.com/office/powerpoint/2010/main" val="3317405205"/>
      </p:ext>
    </p:extLst>
  </p:cSld>
  <p:clrMapOvr>
    <a:masterClrMapping/>
  </p:clrMapOvr>
  <p:transition spd="med">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8000" b="-8000"/>
          </a:stretch>
        </a:blipFill>
        <a:effectLst/>
      </p:bgPr>
    </p:bg>
    <p:spTree>
      <p:nvGrpSpPr>
        <p:cNvPr id="1" name=""/>
        <p:cNvGrpSpPr/>
        <p:nvPr/>
      </p:nvGrpSpPr>
      <p:grpSpPr>
        <a:xfrm>
          <a:off x="0" y="0"/>
          <a:ext cx="0" cy="0"/>
          <a:chOff x="0" y="0"/>
          <a:chExt cx="0" cy="0"/>
        </a:xfrm>
      </p:grpSpPr>
      <p:sp>
        <p:nvSpPr>
          <p:cNvPr id="4" name="Freeform 24">
            <a:extLst>
              <a:ext uri="{FF2B5EF4-FFF2-40B4-BE49-F238E27FC236}">
                <a16:creationId xmlns:a16="http://schemas.microsoft.com/office/drawing/2014/main" id="{DAEE40C2-C681-C47E-ED4E-36FB2673FBD4}"/>
              </a:ext>
            </a:extLst>
          </p:cNvPr>
          <p:cNvSpPr/>
          <p:nvPr/>
        </p:nvSpPr>
        <p:spPr>
          <a:xfrm>
            <a:off x="4419601" y="190501"/>
            <a:ext cx="9725770" cy="9924254"/>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5" name="1">
            <a:hlinkClick r:id="rId6" action="ppaction://hlinksldjump"/>
            <a:extLst>
              <a:ext uri="{FF2B5EF4-FFF2-40B4-BE49-F238E27FC236}">
                <a16:creationId xmlns:a16="http://schemas.microsoft.com/office/drawing/2014/main" id="{32A67754-9721-9F71-D364-32FBDBF8D427}"/>
              </a:ext>
            </a:extLst>
          </p:cNvPr>
          <p:cNvSpPr/>
          <p:nvPr/>
        </p:nvSpPr>
        <p:spPr>
          <a:xfrm>
            <a:off x="7126087" y="1184566"/>
            <a:ext cx="2138410" cy="1847052"/>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sp>
      <p:sp>
        <p:nvSpPr>
          <p:cNvPr id="12" name="3">
            <a:hlinkClick r:id="rId8" action="ppaction://hlinksldjump"/>
            <a:extLst>
              <a:ext uri="{FF2B5EF4-FFF2-40B4-BE49-F238E27FC236}">
                <a16:creationId xmlns:a16="http://schemas.microsoft.com/office/drawing/2014/main" id="{8078E848-A808-BC43-E3DB-B02A6DE3BA7C}"/>
              </a:ext>
            </a:extLst>
          </p:cNvPr>
          <p:cNvSpPr/>
          <p:nvPr/>
        </p:nvSpPr>
        <p:spPr>
          <a:xfrm>
            <a:off x="5228763" y="3155640"/>
            <a:ext cx="2138410" cy="1847052"/>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sp>
      <p:sp>
        <p:nvSpPr>
          <p:cNvPr id="13" name="4">
            <a:hlinkClick r:id="rId9" action="ppaction://hlinksldjump"/>
            <a:extLst>
              <a:ext uri="{FF2B5EF4-FFF2-40B4-BE49-F238E27FC236}">
                <a16:creationId xmlns:a16="http://schemas.microsoft.com/office/drawing/2014/main" id="{C5F970D0-84EC-C33D-8006-490B9B2DF38A}"/>
              </a:ext>
            </a:extLst>
          </p:cNvPr>
          <p:cNvSpPr/>
          <p:nvPr/>
        </p:nvSpPr>
        <p:spPr>
          <a:xfrm>
            <a:off x="7901779" y="4229102"/>
            <a:ext cx="2138410" cy="1847052"/>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sp>
      <p:sp>
        <p:nvSpPr>
          <p:cNvPr id="14" name="5">
            <a:hlinkClick r:id="rId10" action="ppaction://hlinksldjump"/>
            <a:extLst>
              <a:ext uri="{FF2B5EF4-FFF2-40B4-BE49-F238E27FC236}">
                <a16:creationId xmlns:a16="http://schemas.microsoft.com/office/drawing/2014/main" id="{9CB07CE0-5ABC-4E8A-BEE5-45D2D69BD223}"/>
              </a:ext>
            </a:extLst>
          </p:cNvPr>
          <p:cNvSpPr/>
          <p:nvPr/>
        </p:nvSpPr>
        <p:spPr>
          <a:xfrm>
            <a:off x="10849349" y="3868250"/>
            <a:ext cx="2138410" cy="1847052"/>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sp>
      <p:sp>
        <p:nvSpPr>
          <p:cNvPr id="15" name="Freeform 2">
            <a:hlinkClick r:id="rId11" action="ppaction://hlinksldjump"/>
            <a:extLst>
              <a:ext uri="{FF2B5EF4-FFF2-40B4-BE49-F238E27FC236}">
                <a16:creationId xmlns:a16="http://schemas.microsoft.com/office/drawing/2014/main" id="{336C979B-A5E3-97CE-C043-05D0AA6E5836}"/>
              </a:ext>
            </a:extLst>
          </p:cNvPr>
          <p:cNvSpPr/>
          <p:nvPr/>
        </p:nvSpPr>
        <p:spPr>
          <a:xfrm>
            <a:off x="14630400" y="6998236"/>
            <a:ext cx="3048000" cy="3090450"/>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2">
            <a:hlinkClick r:id="rId14" action="ppaction://hlinksldjump"/>
            <a:extLst>
              <a:ext uri="{FF2B5EF4-FFF2-40B4-BE49-F238E27FC236}">
                <a16:creationId xmlns:a16="http://schemas.microsoft.com/office/drawing/2014/main" id="{704845CC-DB23-9CBD-BC86-D597DFEBB612}"/>
              </a:ext>
            </a:extLst>
          </p:cNvPr>
          <p:cNvSpPr/>
          <p:nvPr/>
        </p:nvSpPr>
        <p:spPr>
          <a:xfrm>
            <a:off x="9580821" y="1315848"/>
            <a:ext cx="2138410" cy="1847052"/>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sp>
      <p:sp>
        <p:nvSpPr>
          <p:cNvPr id="18" name="Freeform 29">
            <a:extLst>
              <a:ext uri="{FF2B5EF4-FFF2-40B4-BE49-F238E27FC236}">
                <a16:creationId xmlns:a16="http://schemas.microsoft.com/office/drawing/2014/main" id="{1572BC7B-6222-B821-463E-F5526E63FD3B}"/>
              </a:ext>
            </a:extLst>
          </p:cNvPr>
          <p:cNvSpPr/>
          <p:nvPr/>
        </p:nvSpPr>
        <p:spPr>
          <a:xfrm>
            <a:off x="5743932" y="7030450"/>
            <a:ext cx="2764308" cy="3084304"/>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extLst>
      <p:ext uri="{BB962C8B-B14F-4D97-AF65-F5344CB8AC3E}">
        <p14:creationId xmlns:p14="http://schemas.microsoft.com/office/powerpoint/2010/main" val="1623415656"/>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326 0.08981 L -0.05807 0.64938 " pathEditMode="relative" rAng="0" ptsTypes="AA">
                                      <p:cBhvr>
                                        <p:cTn id="6" dur="2000" fill="hold"/>
                                        <p:tgtEl>
                                          <p:spTgt spid="5"/>
                                        </p:tgtEl>
                                        <p:attrNameLst>
                                          <p:attrName>ppt_x</p:attrName>
                                          <p:attrName>ppt_y</p:attrName>
                                        </p:attrNameLst>
                                      </p:cBhvr>
                                      <p:rCtr x="-1745" y="27978"/>
                                    </p:animMotion>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4714 -0.00571 L -0.16536 0.65355 " pathEditMode="relative" rAng="0" ptsTypes="AA">
                                      <p:cBhvr>
                                        <p:cTn id="11" dur="2000" fill="hold"/>
                                        <p:tgtEl>
                                          <p:spTgt spid="17"/>
                                        </p:tgtEl>
                                        <p:attrNameLst>
                                          <p:attrName>ppt_x</p:attrName>
                                          <p:attrName>ppt_y</p:attrName>
                                        </p:attrNameLst>
                                      </p:cBhvr>
                                      <p:rCtr x="-10625" y="32963"/>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1467 0.00278 L 0.04531 0.48596 " pathEditMode="relative" rAng="0" ptsTypes="AA">
                                      <p:cBhvr>
                                        <p:cTn id="16" dur="2000" fill="hold"/>
                                        <p:tgtEl>
                                          <p:spTgt spid="12"/>
                                        </p:tgtEl>
                                        <p:attrNameLst>
                                          <p:attrName>ppt_x</p:attrName>
                                          <p:attrName>ppt_y</p:attrName>
                                        </p:attrNameLst>
                                      </p:cBhvr>
                                      <p:rCtr x="1528" y="24151"/>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3915 0.00371 L -0.08568 0.39259 " pathEditMode="relative" rAng="0" ptsTypes="AA">
                                      <p:cBhvr>
                                        <p:cTn id="21" dur="2000" fill="hold"/>
                                        <p:tgtEl>
                                          <p:spTgt spid="13"/>
                                        </p:tgtEl>
                                        <p:attrNameLst>
                                          <p:attrName>ppt_x</p:attrName>
                                          <p:attrName>ppt_y</p:attrName>
                                        </p:attrNameLst>
                                      </p:cBhvr>
                                      <p:rCtr x="-6241" y="19444"/>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694 -0.03148 L -0.24679 0.36759 " pathEditMode="relative" rAng="0" ptsTypes="AA">
                                      <p:cBhvr>
                                        <p:cTn id="26" dur="2000" fill="hold"/>
                                        <p:tgtEl>
                                          <p:spTgt spid="14"/>
                                        </p:tgtEl>
                                        <p:attrNameLst>
                                          <p:attrName>ppt_x</p:attrName>
                                          <p:attrName>ppt_y</p:attrName>
                                        </p:attrNameLst>
                                      </p:cBhvr>
                                      <p:rCtr x="-12691" y="19954"/>
                                    </p:animMotion>
                                  </p:childTnLst>
                                </p:cTn>
                              </p:par>
                            </p:childTnLst>
                          </p:cTn>
                        </p:par>
                      </p:childTnLst>
                    </p:cTn>
                  </p:par>
                </p:childTnLst>
              </p:cTn>
              <p:nextCondLst>
                <p:cond evt="onClick" delay="0">
                  <p:tgtEl>
                    <p:spTgt spid="1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E8C6"/>
        </a:solidFill>
        <a:effectLst/>
      </p:bgPr>
    </p:bg>
    <p:spTree>
      <p:nvGrpSpPr>
        <p:cNvPr id="1" name=""/>
        <p:cNvGrpSpPr/>
        <p:nvPr/>
      </p:nvGrpSpPr>
      <p:grpSpPr>
        <a:xfrm>
          <a:off x="0" y="0"/>
          <a:ext cx="0" cy="0"/>
          <a:chOff x="0" y="0"/>
          <a:chExt cx="0" cy="0"/>
        </a:xfrm>
      </p:grpSpPr>
      <p:sp>
        <p:nvSpPr>
          <p:cNvPr id="9" name="Google Shape;284;p3"/>
          <p:cNvSpPr/>
          <p:nvPr/>
        </p:nvSpPr>
        <p:spPr>
          <a:xfrm>
            <a:off x="729916" y="4088733"/>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spcAft>
                <a:spcPts val="0"/>
              </a:spcAft>
            </a:pPr>
            <a:r>
              <a:rPr lang="fr-FR" sz="4000">
                <a:solidFill>
                  <a:srgbClr val="0D0D0D"/>
                </a:solidFill>
                <a:latin typeface="Arial" panose="020B0604020202020204" pitchFamily="34" charset="0"/>
                <a:ea typeface="Times New Roman" panose="02020603050405020304" pitchFamily="18" charset="0"/>
                <a:cs typeface="Arial" panose="020B0604020202020204" pitchFamily="34" charset="0"/>
              </a:rPr>
              <a:t>A. 0,1875.</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0" name="Google Shape;285;p3"/>
          <p:cNvSpPr/>
          <p:nvPr/>
        </p:nvSpPr>
        <p:spPr>
          <a:xfrm>
            <a:off x="729916" y="6362699"/>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spcAft>
                <a:spcPts val="0"/>
              </a:spcAft>
            </a:pPr>
            <a:r>
              <a:rPr lang="fr-FR" sz="4000">
                <a:solidFill>
                  <a:srgbClr val="0D0D0D"/>
                </a:solidFill>
                <a:latin typeface="Arial" panose="020B0604020202020204" pitchFamily="34" charset="0"/>
                <a:ea typeface="Times New Roman" panose="02020603050405020304" pitchFamily="18" charset="0"/>
                <a:cs typeface="Arial" panose="020B0604020202020204" pitchFamily="34" charset="0"/>
              </a:rPr>
              <a:t>C. 0,333.</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1" name="Google Shape;286;p3"/>
          <p:cNvSpPr/>
          <p:nvPr/>
        </p:nvSpPr>
        <p:spPr>
          <a:xfrm>
            <a:off x="9428260" y="4088733"/>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spcAft>
                <a:spcPts val="0"/>
              </a:spcAft>
            </a:pPr>
            <a:r>
              <a:rPr lang="fr-FR" sz="4000">
                <a:solidFill>
                  <a:srgbClr val="0D0D0D"/>
                </a:solidFill>
                <a:latin typeface="Arial" panose="020B0604020202020204" pitchFamily="34" charset="0"/>
                <a:ea typeface="Times New Roman" panose="02020603050405020304" pitchFamily="18" charset="0"/>
                <a:cs typeface="Arial" panose="020B0604020202020204" pitchFamily="34" charset="0"/>
              </a:rPr>
              <a:t>B. 0,48.</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2" name="Google Shape;287;p3"/>
          <p:cNvSpPr/>
          <p:nvPr/>
        </p:nvSpPr>
        <p:spPr>
          <a:xfrm>
            <a:off x="9428260" y="6362699"/>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spcAft>
                <a:spcPts val="0"/>
              </a:spcAft>
            </a:pPr>
            <a:r>
              <a:rPr lang="fr-FR" sz="4000">
                <a:solidFill>
                  <a:srgbClr val="0D0D0D"/>
                </a:solidFill>
                <a:latin typeface="Arial" panose="020B0604020202020204" pitchFamily="34" charset="0"/>
                <a:ea typeface="Times New Roman" panose="02020603050405020304" pitchFamily="18" charset="0"/>
                <a:cs typeface="Arial" panose="020B0604020202020204" pitchFamily="34" charset="0"/>
              </a:rPr>
              <a:t>D. 0,95.</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3" name="Google Shape;288;p3"/>
          <p:cNvSpPr/>
          <p:nvPr/>
        </p:nvSpPr>
        <p:spPr>
          <a:xfrm>
            <a:off x="725905" y="4088732"/>
            <a:ext cx="8136871" cy="1828801"/>
          </a:xfrm>
          <a:prstGeom prst="roundRect">
            <a:avLst>
              <a:gd name="adj" fmla="val 16667"/>
            </a:avLst>
          </a:prstGeom>
          <a:solidFill>
            <a:schemeClr val="accent6">
              <a:lumMod val="75000"/>
            </a:schemeClr>
          </a:solidFill>
          <a:ln>
            <a:noFill/>
          </a:ln>
        </p:spPr>
        <p:txBody>
          <a:bodyPr spcFirstLastPara="1" wrap="square" lIns="137138" tIns="68550" rIns="137138" bIns="68550" anchor="ctr" anchorCtr="0">
            <a:noAutofit/>
          </a:bodyPr>
          <a:lstStyle/>
          <a:p>
            <a:pPr lvl="0" algn="ctr"/>
            <a:r>
              <a:rPr lang="fr-FR" sz="4000" b="1">
                <a:solidFill>
                  <a:schemeClr val="bg1"/>
                </a:solidFill>
                <a:latin typeface="Arial" panose="020B0604020202020204" pitchFamily="34" charset="0"/>
                <a:ea typeface="Times New Roman" panose="02020603050405020304" pitchFamily="18" charset="0"/>
                <a:cs typeface="Arial" panose="020B0604020202020204" pitchFamily="34" charset="0"/>
              </a:rPr>
              <a:t>A. 0,1875.</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Google Shape;283;p3"/>
              <p:cNvSpPr/>
              <p:nvPr/>
            </p:nvSpPr>
            <p:spPr>
              <a:xfrm>
                <a:off x="725905" y="495300"/>
                <a:ext cx="16799120" cy="31242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just">
                  <a:lnSpc>
                    <a:spcPct val="200000"/>
                  </a:lnSpc>
                  <a:spcAft>
                    <a:spcPts val="0"/>
                  </a:spcAft>
                </a:pPr>
                <a: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a:t>Câu 1.</a:t>
                </a:r>
                <a:r>
                  <a:rPr lang="fr-FR" sz="4000">
                    <a:effectLst/>
                    <a:latin typeface="Arial" panose="020B0604020202020204" pitchFamily="34" charset="0"/>
                    <a:ea typeface="Calibri" panose="020F0502020204030204" pitchFamily="34" charset="0"/>
                    <a:cs typeface="Arial" panose="020B0604020202020204" pitchFamily="34" charset="0"/>
                  </a:rPr>
                  <a:t> Cho hai biến cố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𝐴</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4000">
                    <a:effectLst/>
                    <a:latin typeface="Arial" panose="020B0604020202020204" pitchFamily="34" charset="0"/>
                    <a:ea typeface="Malgun Gothic" panose="020B0503020000020004" pitchFamily="34" charset="-127"/>
                    <a:cs typeface="Arial" panose="020B0604020202020204" pitchFamily="34" charset="0"/>
                  </a:rPr>
                  <a:t> có xác suất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=0,4</m:t>
                    </m:r>
                  </m:oMath>
                </a14:m>
                <a:r>
                  <a:rPr lang="en-US" sz="4000" smtClean="0">
                    <a:effectLst/>
                    <a:latin typeface="Arial" panose="020B0604020202020204" pitchFamily="34" charset="0"/>
                    <a:ea typeface="Malgun Gothic" panose="020B0503020000020004" pitchFamily="34" charset="-127"/>
                    <a:cs typeface="Arial" panose="020B0604020202020204" pitchFamily="34" charset="0"/>
                  </a:rPr>
                  <a:t>;</a:t>
                </a:r>
                <a:r>
                  <a:rPr lang="en-US" sz="4000" i="1" smtClean="0">
                    <a:effectLst/>
                    <a:latin typeface="Cambria Math" panose="02040503050406030204" pitchFamily="18" charset="0"/>
                    <a:ea typeface="Malgun Gothic" panose="020B0503020000020004" pitchFamily="34" charset="-127"/>
                    <a:cs typeface="Times New Roman" panose="02020603050405020304" pitchFamily="18" charset="0"/>
                  </a:rPr>
                  <a:t>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=0,3</m:t>
                    </m:r>
                  </m:oMath>
                </a14:m>
                <a:r>
                  <a:rPr lang="en-US" sz="4000">
                    <a:latin typeface="Arial" panose="020B0604020202020204" pitchFamily="34" charset="0"/>
                    <a:ea typeface="Malgun Gothic" panose="020B0503020000020004" pitchFamily="34" charset="-127"/>
                    <a:cs typeface="Arial" panose="020B0604020202020204" pitchFamily="34" charset="0"/>
                  </a:rPr>
                  <a:t>;</a:t>
                </a:r>
                <a:r>
                  <a:rPr lang="en-US" sz="4000" i="1">
                    <a:latin typeface="Cambria Math" panose="02040503050406030204" pitchFamily="18" charset="0"/>
                    <a:ea typeface="Malgun Gothic" panose="020B0503020000020004" pitchFamily="34" charset="-127"/>
                    <a:cs typeface="Times New Roman" panose="02020603050405020304" pitchFamily="18" charset="0"/>
                  </a:rPr>
                  <a:t>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e>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=0,25</m:t>
                    </m:r>
                  </m:oMath>
                </a14:m>
                <a:r>
                  <a:rPr lang="fr-FR" sz="4000">
                    <a:effectLst/>
                    <a:latin typeface="Arial" panose="020B0604020202020204" pitchFamily="34" charset="0"/>
                    <a:ea typeface="Malgun Gothic" panose="020B0503020000020004" pitchFamily="34" charset="-127"/>
                    <a:cs typeface="Arial" panose="020B0604020202020204" pitchFamily="34" charset="0"/>
                  </a:rPr>
                  <a:t>. Tính xác suất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fr-FR"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Google Shape;283;p3"/>
              <p:cNvSpPr>
                <a:spLocks noRot="1" noChangeAspect="1" noMove="1" noResize="1" noEditPoints="1" noAdjustHandles="1" noChangeArrowheads="1" noChangeShapeType="1" noTextEdit="1"/>
              </p:cNvSpPr>
              <p:nvPr/>
            </p:nvSpPr>
            <p:spPr>
              <a:xfrm>
                <a:off x="725905" y="495300"/>
                <a:ext cx="16799120" cy="3124200"/>
              </a:xfrm>
              <a:prstGeom prst="roundRect">
                <a:avLst>
                  <a:gd name="adj" fmla="val 16667"/>
                </a:avLst>
              </a:prstGeom>
              <a:blipFill>
                <a:blip r:embed="rId3"/>
                <a:stretch>
                  <a:fillRect l="-109" r="-109"/>
                </a:stretch>
              </a:blipFill>
              <a:ln>
                <a:noFill/>
              </a:ln>
            </p:spPr>
            <p:txBody>
              <a:bodyPr/>
              <a:lstStyle/>
              <a:p>
                <a:r>
                  <a:rPr lang="en-US">
                    <a:noFill/>
                  </a:rPr>
                  <a:t> </a:t>
                </a:r>
              </a:p>
            </p:txBody>
          </p:sp>
        </mc:Fallback>
      </mc:AlternateContent>
      <p:sp>
        <p:nvSpPr>
          <p:cNvPr id="18" name="Freeform 8">
            <a:hlinkClick r:id="rId4" action="ppaction://hlinksldjump"/>
            <a:extLst>
              <a:ext uri="{FF2B5EF4-FFF2-40B4-BE49-F238E27FC236}">
                <a16:creationId xmlns:a16="http://schemas.microsoft.com/office/drawing/2014/main" id="{32EC5DDA-3675-4E0A-A11D-EEA119D04F0F}"/>
              </a:ext>
            </a:extLst>
          </p:cNvPr>
          <p:cNvSpPr/>
          <p:nvPr/>
        </p:nvSpPr>
        <p:spPr>
          <a:xfrm>
            <a:off x="16570520" y="8279876"/>
            <a:ext cx="1717480" cy="200712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5"/>
            <a:stretch>
              <a:fillRect/>
            </a:stretch>
          </a:blipFill>
        </p:spPr>
      </p:sp>
      <p:pic>
        <p:nvPicPr>
          <p:cNvPr id="14" name="Picture 13"/>
          <p:cNvPicPr>
            <a:picLocks noChangeAspect="1"/>
          </p:cNvPicPr>
          <p:nvPr/>
        </p:nvPicPr>
        <p:blipFill>
          <a:blip r:embed="rId6"/>
          <a:stretch>
            <a:fillRect/>
          </a:stretch>
        </p:blipFill>
        <p:spPr>
          <a:xfrm>
            <a:off x="733926" y="9273412"/>
            <a:ext cx="2606474" cy="767251"/>
          </a:xfrm>
          <a:prstGeom prst="rect">
            <a:avLst/>
          </a:prstGeom>
        </p:spPr>
      </p:pic>
    </p:spTree>
    <p:extLst>
      <p:ext uri="{BB962C8B-B14F-4D97-AF65-F5344CB8AC3E}">
        <p14:creationId xmlns:p14="http://schemas.microsoft.com/office/powerpoint/2010/main" val="29112725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E8C6"/>
        </a:solidFill>
        <a:effectLst/>
      </p:bgPr>
    </p:bg>
    <p:spTree>
      <p:nvGrpSpPr>
        <p:cNvPr id="1" name=""/>
        <p:cNvGrpSpPr/>
        <p:nvPr/>
      </p:nvGrpSpPr>
      <p:grpSpPr>
        <a:xfrm>
          <a:off x="0" y="0"/>
          <a:ext cx="0" cy="0"/>
          <a:chOff x="0" y="0"/>
          <a:chExt cx="0" cy="0"/>
        </a:xfrm>
      </p:grpSpPr>
      <p:sp>
        <p:nvSpPr>
          <p:cNvPr id="18" name="Freeform 8">
            <a:hlinkClick r:id="rId3" action="ppaction://hlinksldjump"/>
            <a:extLst>
              <a:ext uri="{FF2B5EF4-FFF2-40B4-BE49-F238E27FC236}">
                <a16:creationId xmlns:a16="http://schemas.microsoft.com/office/drawing/2014/main" id="{32EC5DDA-3675-4E0A-A11D-EEA119D04F0F}"/>
              </a:ext>
            </a:extLst>
          </p:cNvPr>
          <p:cNvSpPr/>
          <p:nvPr/>
        </p:nvSpPr>
        <p:spPr>
          <a:xfrm>
            <a:off x="16570520" y="8279876"/>
            <a:ext cx="1717480" cy="200712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mc:AlternateContent xmlns:mc="http://schemas.openxmlformats.org/markup-compatibility/2006">
        <mc:Choice xmlns:a14="http://schemas.microsoft.com/office/drawing/2010/main" Requires="a14">
          <p:sp>
            <p:nvSpPr>
              <p:cNvPr id="14" name="Google Shape;284;p3"/>
              <p:cNvSpPr/>
              <p:nvPr/>
            </p:nvSpPr>
            <p:spPr>
              <a:xfrm>
                <a:off x="3187990" y="5203658"/>
                <a:ext cx="4969907"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A</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0,903</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14" name="Google Shape;284;p3"/>
              <p:cNvSpPr>
                <a:spLocks noRot="1" noChangeAspect="1" noMove="1" noResize="1" noEditPoints="1" noAdjustHandles="1" noChangeArrowheads="1" noChangeShapeType="1" noTextEdit="1"/>
              </p:cNvSpPr>
              <p:nvPr/>
            </p:nvSpPr>
            <p:spPr>
              <a:xfrm>
                <a:off x="3187990" y="5203658"/>
                <a:ext cx="4969907" cy="1828800"/>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Google Shape;285;p3"/>
              <p:cNvSpPr/>
              <p:nvPr/>
            </p:nvSpPr>
            <p:spPr>
              <a:xfrm>
                <a:off x="3187990" y="7581900"/>
                <a:ext cx="4969907"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C</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0,56</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16" name="Google Shape;285;p3"/>
              <p:cNvSpPr>
                <a:spLocks noRot="1" noChangeAspect="1" noMove="1" noResize="1" noEditPoints="1" noAdjustHandles="1" noChangeArrowheads="1" noChangeShapeType="1" noTextEdit="1"/>
              </p:cNvSpPr>
              <p:nvPr/>
            </p:nvSpPr>
            <p:spPr>
              <a:xfrm>
                <a:off x="3187990" y="7581900"/>
                <a:ext cx="4969907" cy="1828800"/>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Google Shape;286;p3"/>
              <p:cNvSpPr/>
              <p:nvPr/>
            </p:nvSpPr>
            <p:spPr>
              <a:xfrm>
                <a:off x="10098613" y="5203658"/>
                <a:ext cx="4969907"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B</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0,737</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17" name="Google Shape;286;p3"/>
              <p:cNvSpPr>
                <a:spLocks noRot="1" noChangeAspect="1" noMove="1" noResize="1" noEditPoints="1" noAdjustHandles="1" noChangeArrowheads="1" noChangeShapeType="1" noTextEdit="1"/>
              </p:cNvSpPr>
              <p:nvPr/>
            </p:nvSpPr>
            <p:spPr>
              <a:xfrm>
                <a:off x="10098613" y="5203658"/>
                <a:ext cx="4969907" cy="1828800"/>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Google Shape;287;p3"/>
              <p:cNvSpPr/>
              <p:nvPr/>
            </p:nvSpPr>
            <p:spPr>
              <a:xfrm>
                <a:off x="10098613" y="7581900"/>
                <a:ext cx="4969907"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D</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0,62</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19" name="Google Shape;287;p3"/>
              <p:cNvSpPr>
                <a:spLocks noRot="1" noChangeAspect="1" noMove="1" noResize="1" noEditPoints="1" noAdjustHandles="1" noChangeArrowheads="1" noChangeShapeType="1" noTextEdit="1"/>
              </p:cNvSpPr>
              <p:nvPr/>
            </p:nvSpPr>
            <p:spPr>
              <a:xfrm>
                <a:off x="10098613" y="7581900"/>
                <a:ext cx="4969907" cy="1828800"/>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Google Shape;288;p3"/>
              <p:cNvSpPr/>
              <p:nvPr/>
            </p:nvSpPr>
            <p:spPr>
              <a:xfrm>
                <a:off x="3185539" y="7581899"/>
                <a:ext cx="4972358" cy="1828801"/>
              </a:xfrm>
              <a:prstGeom prst="roundRect">
                <a:avLst>
                  <a:gd name="adj" fmla="val 16667"/>
                </a:avLst>
              </a:prstGeom>
              <a:solidFill>
                <a:schemeClr val="accent6">
                  <a:lumMod val="75000"/>
                </a:schemeClr>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en-US" sz="4000" b="1" i="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vi-VN" sz="4000" b="1" smtClean="0">
                          <a:solidFill>
                            <a:schemeClr val="bg1"/>
                          </a:solidFill>
                          <a:ea typeface="Calibri" panose="020F0502020204030204" pitchFamily="34" charset="0"/>
                          <a:cs typeface="Arial" panose="020B0604020202020204" pitchFamily="34" charset="0"/>
                        </a:rPr>
                        <m:t>.</m:t>
                      </m:r>
                      <m:r>
                        <a:rPr lang="en-US" sz="4000" b="1" i="1" smtClean="0">
                          <a:solidFill>
                            <a:schemeClr val="bg1"/>
                          </a:solidFill>
                          <a:latin typeface="Cambria Math" panose="02040503050406030204" pitchFamily="18" charset="0"/>
                          <a:ea typeface="Calibri" panose="020F0502020204030204" pitchFamily="34" charset="0"/>
                          <a:cs typeface="Arial" panose="020B0604020202020204" pitchFamily="34" charset="0"/>
                        </a:rPr>
                        <m:t>  </m:t>
                      </m:r>
                      <m:r>
                        <a:rPr lang="en-US" sz="4000" b="1"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𝟎</m:t>
                      </m:r>
                      <m:r>
                        <a:rPr lang="en-US" sz="4000" b="1"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b="1"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𝟓𝟔</m:t>
                      </m:r>
                      <m:r>
                        <a:rPr lang="en-US" sz="4000" b="1"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Google Shape;288;p3"/>
              <p:cNvSpPr>
                <a:spLocks noRot="1" noChangeAspect="1" noMove="1" noResize="1" noEditPoints="1" noAdjustHandles="1" noChangeArrowheads="1" noChangeShapeType="1" noTextEdit="1"/>
              </p:cNvSpPr>
              <p:nvPr/>
            </p:nvSpPr>
            <p:spPr>
              <a:xfrm>
                <a:off x="3185539" y="7581899"/>
                <a:ext cx="4972358" cy="1828801"/>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sp>
        <p:nvSpPr>
          <p:cNvPr id="21" name="Google Shape;283;p3"/>
          <p:cNvSpPr/>
          <p:nvPr/>
        </p:nvSpPr>
        <p:spPr>
          <a:xfrm>
            <a:off x="725905" y="495300"/>
            <a:ext cx="16799120" cy="4114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just">
              <a:lnSpc>
                <a:spcPct val="150000"/>
              </a:lnSpc>
              <a:spcAft>
                <a:spcPts val="0"/>
              </a:spcAft>
            </a:pPr>
            <a:r>
              <a:rPr lang="vi-VN" sz="4000" b="1">
                <a:solidFill>
                  <a:srgbClr val="000000"/>
                </a:solidFill>
                <a:ea typeface="Calibri" panose="020F0502020204030204" pitchFamily="34" charset="0"/>
                <a:cs typeface="Arial" panose="020B0604020202020204" pitchFamily="34" charset="0"/>
              </a:rPr>
              <a:t>Câu 2. </a:t>
            </a:r>
            <a:r>
              <a:rPr lang="vi-VN" sz="4000">
                <a:solidFill>
                  <a:srgbClr val="000000"/>
                </a:solidFill>
                <a:ea typeface="Calibri" panose="020F0502020204030204" pitchFamily="34" charset="0"/>
                <a:cs typeface="Arial" panose="020B0604020202020204" pitchFamily="34" charset="0"/>
              </a:rPr>
              <a:t>Một sinh viên làm 2 bài tập kế tiếp. Xác suất làm đúng bài thứ nhất là 0,7. Nếu làm đúng bài thứ nhất thì khả năng làm đúng bài thứ 2 là 0,8, nhưng nếu làm sai bài thứ 1 thì khả năng làm đúng bài thứ 2 là 0,2. Tính xác suất sinh viên làm đúng cả hai bài.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537117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DE8C6"/>
        </a:solidFill>
        <a:effectLst/>
      </p:bgPr>
    </p:bg>
    <p:spTree>
      <p:nvGrpSpPr>
        <p:cNvPr id="1" name=""/>
        <p:cNvGrpSpPr/>
        <p:nvPr/>
      </p:nvGrpSpPr>
      <p:grpSpPr>
        <a:xfrm>
          <a:off x="0" y="0"/>
          <a:ext cx="0" cy="0"/>
          <a:chOff x="0" y="0"/>
          <a:chExt cx="0" cy="0"/>
        </a:xfrm>
      </p:grpSpPr>
      <p:sp>
        <p:nvSpPr>
          <p:cNvPr id="9" name="Freeform 8">
            <a:hlinkClick r:id="rId3" action="ppaction://hlinksldjump"/>
            <a:extLst>
              <a:ext uri="{FF2B5EF4-FFF2-40B4-BE49-F238E27FC236}">
                <a16:creationId xmlns:a16="http://schemas.microsoft.com/office/drawing/2014/main" id="{32EC5DDA-3675-4E0A-A11D-EEA119D04F0F}"/>
              </a:ext>
            </a:extLst>
          </p:cNvPr>
          <p:cNvSpPr/>
          <p:nvPr/>
        </p:nvSpPr>
        <p:spPr>
          <a:xfrm>
            <a:off x="16570520" y="8279876"/>
            <a:ext cx="1717480" cy="200712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mc:AlternateContent xmlns:mc="http://schemas.openxmlformats.org/markup-compatibility/2006">
        <mc:Choice xmlns:a14="http://schemas.microsoft.com/office/drawing/2010/main" Requires="a14">
          <p:sp>
            <p:nvSpPr>
              <p:cNvPr id="10" name="Google Shape;284;p3"/>
              <p:cNvSpPr/>
              <p:nvPr/>
            </p:nvSpPr>
            <p:spPr>
              <a:xfrm>
                <a:off x="3187990" y="5433188"/>
                <a:ext cx="4969907"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A</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n-US" sz="40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10" name="Google Shape;284;p3"/>
              <p:cNvSpPr>
                <a:spLocks noRot="1" noChangeAspect="1" noMove="1" noResize="1" noEditPoints="1" noAdjustHandles="1" noChangeArrowheads="1" noChangeShapeType="1" noTextEdit="1"/>
              </p:cNvSpPr>
              <p:nvPr/>
            </p:nvSpPr>
            <p:spPr>
              <a:xfrm>
                <a:off x="3187990" y="5433188"/>
                <a:ext cx="4969907" cy="1828800"/>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Google Shape;285;p3"/>
              <p:cNvSpPr/>
              <p:nvPr/>
            </p:nvSpPr>
            <p:spPr>
              <a:xfrm>
                <a:off x="3187990" y="7871588"/>
                <a:ext cx="4969907"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C</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n-US" sz="40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11" name="Google Shape;285;p3"/>
              <p:cNvSpPr>
                <a:spLocks noRot="1" noChangeAspect="1" noMove="1" noResize="1" noEditPoints="1" noAdjustHandles="1" noChangeArrowheads="1" noChangeShapeType="1" noTextEdit="1"/>
              </p:cNvSpPr>
              <p:nvPr/>
            </p:nvSpPr>
            <p:spPr>
              <a:xfrm>
                <a:off x="3187990" y="7871588"/>
                <a:ext cx="4969907" cy="1828800"/>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Google Shape;286;p3"/>
              <p:cNvSpPr/>
              <p:nvPr/>
            </p:nvSpPr>
            <p:spPr>
              <a:xfrm>
                <a:off x="10098613" y="5433188"/>
                <a:ext cx="4969907"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B</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n-US" sz="40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12" name="Google Shape;286;p3"/>
              <p:cNvSpPr>
                <a:spLocks noRot="1" noChangeAspect="1" noMove="1" noResize="1" noEditPoints="1" noAdjustHandles="1" noChangeArrowheads="1" noChangeShapeType="1" noTextEdit="1"/>
              </p:cNvSpPr>
              <p:nvPr/>
            </p:nvSpPr>
            <p:spPr>
              <a:xfrm>
                <a:off x="10098613" y="5433188"/>
                <a:ext cx="4969907" cy="1828800"/>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Google Shape;287;p3"/>
              <p:cNvSpPr/>
              <p:nvPr/>
            </p:nvSpPr>
            <p:spPr>
              <a:xfrm>
                <a:off x="10098613" y="7871588"/>
                <a:ext cx="4969907"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D</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n-US" sz="40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13" name="Google Shape;287;p3"/>
              <p:cNvSpPr>
                <a:spLocks noRot="1" noChangeAspect="1" noMove="1" noResize="1" noEditPoints="1" noAdjustHandles="1" noChangeArrowheads="1" noChangeShapeType="1" noTextEdit="1"/>
              </p:cNvSpPr>
              <p:nvPr/>
            </p:nvSpPr>
            <p:spPr>
              <a:xfrm>
                <a:off x="10098613" y="7871588"/>
                <a:ext cx="4969907" cy="1828800"/>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Google Shape;288;p3"/>
              <p:cNvSpPr/>
              <p:nvPr/>
            </p:nvSpPr>
            <p:spPr>
              <a:xfrm>
                <a:off x="3185539" y="7871588"/>
                <a:ext cx="4972358" cy="1828801"/>
              </a:xfrm>
              <a:prstGeom prst="roundRect">
                <a:avLst>
                  <a:gd name="adj" fmla="val 16667"/>
                </a:avLst>
              </a:prstGeom>
              <a:solidFill>
                <a:schemeClr val="accent6">
                  <a:lumMod val="75000"/>
                </a:schemeClr>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en-US" sz="4000" b="1" i="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vi-VN" sz="4000" b="1" smtClean="0">
                          <a:solidFill>
                            <a:schemeClr val="bg1"/>
                          </a:solidFill>
                          <a:latin typeface="Arial" panose="020B0604020202020204" pitchFamily="34" charset="0"/>
                          <a:ea typeface="Calibri" panose="020F0502020204030204" pitchFamily="34" charset="0"/>
                          <a:cs typeface="Arial" panose="020B0604020202020204" pitchFamily="34" charset="0"/>
                        </a:rPr>
                        <m:t>.</m:t>
                      </m:r>
                      <m:r>
                        <a:rPr lang="en-US" sz="4000" b="1" i="1" smtClean="0">
                          <a:solidFill>
                            <a:schemeClr val="bg1"/>
                          </a:solidFill>
                          <a:latin typeface="Cambria Math" panose="02040503050406030204" pitchFamily="18" charset="0"/>
                          <a:ea typeface="Calibri" panose="020F0502020204030204" pitchFamily="34" charset="0"/>
                          <a:cs typeface="Arial" panose="020B0604020202020204" pitchFamily="34" charset="0"/>
                        </a:rPr>
                        <m:t>  </m:t>
                      </m:r>
                      <m:r>
                        <a:rPr lang="en-US" sz="4000" b="1"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𝟎</m:t>
                      </m:r>
                      <m:r>
                        <a:rPr lang="en-US" sz="4000" b="1"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b="1"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4000" b="1"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Google Shape;288;p3"/>
              <p:cNvSpPr>
                <a:spLocks noRot="1" noChangeAspect="1" noMove="1" noResize="1" noEditPoints="1" noAdjustHandles="1" noChangeArrowheads="1" noChangeShapeType="1" noTextEdit="1"/>
              </p:cNvSpPr>
              <p:nvPr/>
            </p:nvSpPr>
            <p:spPr>
              <a:xfrm>
                <a:off x="3185539" y="7871588"/>
                <a:ext cx="4972358" cy="1828801"/>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sp>
        <p:nvSpPr>
          <p:cNvPr id="18" name="Google Shape;283;p3"/>
          <p:cNvSpPr/>
          <p:nvPr/>
        </p:nvSpPr>
        <p:spPr>
          <a:xfrm>
            <a:off x="725905" y="571501"/>
            <a:ext cx="16799120" cy="4252087"/>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just">
              <a:lnSpc>
                <a:spcPct val="160000"/>
              </a:lnSpc>
              <a:spcAft>
                <a:spcPts val="0"/>
              </a:spcAft>
            </a:pPr>
            <a:r>
              <a:rPr lang="vi-VN" sz="4000" b="1">
                <a:solidFill>
                  <a:srgbClr val="000000"/>
                </a:solidFill>
                <a:ea typeface="Calibri" panose="020F0502020204030204" pitchFamily="34" charset="0"/>
                <a:cs typeface="Arial" panose="020B0604020202020204" pitchFamily="34" charset="0"/>
              </a:rPr>
              <a:t>Câu </a:t>
            </a:r>
            <a:r>
              <a:rPr lang="en-US" sz="4000" b="1" smtClean="0">
                <a:solidFill>
                  <a:srgbClr val="000000"/>
                </a:solidFill>
                <a:latin typeface="Arial" panose="020B0604020202020204" pitchFamily="34" charset="0"/>
                <a:ea typeface="Calibri" panose="020F0502020204030204" pitchFamily="34" charset="0"/>
                <a:cs typeface="Arial" panose="020B0604020202020204" pitchFamily="34" charset="0"/>
              </a:rPr>
              <a:t>3</a:t>
            </a:r>
            <a:r>
              <a:rPr lang="vi-VN" sz="4000" b="1" smtClean="0">
                <a:solidFill>
                  <a:srgbClr val="000000"/>
                </a:solidFill>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Một hộp kín đựng 20 tấm thẻ giống hệt nhau đánh số từ 1 đến 20. Một người rút ngẫu nhiên ra một tấm thẻ từ trong hộp. Người đó được thông báo rằng thẻ rút ra mang số chẵn. Tính xác suất để người đó rút được thẻ số 10.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3443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DE8C6"/>
        </a:solidFill>
        <a:effectLst/>
      </p:bgPr>
    </p:bg>
    <p:spTree>
      <p:nvGrpSpPr>
        <p:cNvPr id="1" name=""/>
        <p:cNvGrpSpPr/>
        <p:nvPr/>
      </p:nvGrpSpPr>
      <p:grpSpPr>
        <a:xfrm>
          <a:off x="0" y="0"/>
          <a:ext cx="0" cy="0"/>
          <a:chOff x="0" y="0"/>
          <a:chExt cx="0" cy="0"/>
        </a:xfrm>
      </p:grpSpPr>
      <p:sp>
        <p:nvSpPr>
          <p:cNvPr id="9" name="Freeform 8">
            <a:hlinkClick r:id="rId3" action="ppaction://hlinksldjump"/>
            <a:extLst>
              <a:ext uri="{FF2B5EF4-FFF2-40B4-BE49-F238E27FC236}">
                <a16:creationId xmlns:a16="http://schemas.microsoft.com/office/drawing/2014/main" id="{32EC5DDA-3675-4E0A-A11D-EEA119D04F0F}"/>
              </a:ext>
            </a:extLst>
          </p:cNvPr>
          <p:cNvSpPr/>
          <p:nvPr/>
        </p:nvSpPr>
        <p:spPr>
          <a:xfrm>
            <a:off x="16378015" y="8191500"/>
            <a:ext cx="1717480" cy="200712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mc:AlternateContent xmlns:mc="http://schemas.openxmlformats.org/markup-compatibility/2006">
        <mc:Choice xmlns:a14="http://schemas.microsoft.com/office/drawing/2010/main" Requires="a14">
          <p:sp>
            <p:nvSpPr>
              <p:cNvPr id="10" name="Google Shape;284;p3"/>
              <p:cNvSpPr/>
              <p:nvPr/>
            </p:nvSpPr>
            <p:spPr>
              <a:xfrm>
                <a:off x="3429000" y="6286500"/>
                <a:ext cx="4648092" cy="1737488"/>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A</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10" name="Google Shape;284;p3"/>
              <p:cNvSpPr>
                <a:spLocks noRot="1" noChangeAspect="1" noMove="1" noResize="1" noEditPoints="1" noAdjustHandles="1" noChangeArrowheads="1" noChangeShapeType="1" noTextEdit="1"/>
              </p:cNvSpPr>
              <p:nvPr/>
            </p:nvSpPr>
            <p:spPr>
              <a:xfrm>
                <a:off x="3429000" y="6286500"/>
                <a:ext cx="4648092" cy="1737488"/>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Google Shape;285;p3"/>
              <p:cNvSpPr/>
              <p:nvPr/>
            </p:nvSpPr>
            <p:spPr>
              <a:xfrm>
                <a:off x="3429001" y="8328788"/>
                <a:ext cx="4648092" cy="1737488"/>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C</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24</m:t>
                          </m:r>
                        </m:num>
                        <m:den>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95</m:t>
                          </m:r>
                        </m:den>
                      </m:f>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11" name="Google Shape;285;p3"/>
              <p:cNvSpPr>
                <a:spLocks noRot="1" noChangeAspect="1" noMove="1" noResize="1" noEditPoints="1" noAdjustHandles="1" noChangeArrowheads="1" noChangeShapeType="1" noTextEdit="1"/>
              </p:cNvSpPr>
              <p:nvPr/>
            </p:nvSpPr>
            <p:spPr>
              <a:xfrm>
                <a:off x="3429001" y="8328788"/>
                <a:ext cx="4648092" cy="1737488"/>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Google Shape;286;p3"/>
              <p:cNvSpPr/>
              <p:nvPr/>
            </p:nvSpPr>
            <p:spPr>
              <a:xfrm>
                <a:off x="10339623" y="6286500"/>
                <a:ext cx="4648092" cy="1737488"/>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B</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26</m:t>
                          </m:r>
                        </m:num>
                        <m:den>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10</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12" name="Google Shape;286;p3"/>
              <p:cNvSpPr>
                <a:spLocks noRot="1" noChangeAspect="1" noMove="1" noResize="1" noEditPoints="1" noAdjustHandles="1" noChangeArrowheads="1" noChangeShapeType="1" noTextEdit="1"/>
              </p:cNvSpPr>
              <p:nvPr/>
            </p:nvSpPr>
            <p:spPr>
              <a:xfrm>
                <a:off x="10339623" y="6286500"/>
                <a:ext cx="4648092" cy="1737488"/>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Google Shape;287;p3"/>
              <p:cNvSpPr/>
              <p:nvPr/>
            </p:nvSpPr>
            <p:spPr>
              <a:xfrm>
                <a:off x="10339624" y="8328788"/>
                <a:ext cx="4648092" cy="1737488"/>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D</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26</m:t>
                          </m:r>
                        </m:num>
                        <m:den>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95</m:t>
                          </m:r>
                        </m:den>
                      </m:f>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13" name="Google Shape;287;p3"/>
              <p:cNvSpPr>
                <a:spLocks noRot="1" noChangeAspect="1" noMove="1" noResize="1" noEditPoints="1" noAdjustHandles="1" noChangeArrowheads="1" noChangeShapeType="1" noTextEdit="1"/>
              </p:cNvSpPr>
              <p:nvPr/>
            </p:nvSpPr>
            <p:spPr>
              <a:xfrm>
                <a:off x="10339624" y="8328788"/>
                <a:ext cx="4648092" cy="1737488"/>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Google Shape;288;p3"/>
              <p:cNvSpPr/>
              <p:nvPr/>
            </p:nvSpPr>
            <p:spPr>
              <a:xfrm>
                <a:off x="10337331" y="6286499"/>
                <a:ext cx="4650384" cy="1737489"/>
              </a:xfrm>
              <a:prstGeom prst="roundRect">
                <a:avLst>
                  <a:gd name="adj" fmla="val 16667"/>
                </a:avLst>
              </a:prstGeom>
              <a:solidFill>
                <a:schemeClr val="accent6">
                  <a:lumMod val="75000"/>
                </a:schemeClr>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en-US" sz="4000" b="1" i="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vi-VN" sz="4000" b="1" smtClean="0">
                          <a:solidFill>
                            <a:schemeClr val="bg1"/>
                          </a:solidFill>
                          <a:latin typeface="Arial" panose="020B0604020202020204" pitchFamily="34" charset="0"/>
                          <a:ea typeface="Calibri" panose="020F0502020204030204" pitchFamily="34" charset="0"/>
                          <a:cs typeface="Arial" panose="020B0604020202020204" pitchFamily="34" charset="0"/>
                        </a:rPr>
                        <m:t>.</m:t>
                      </m:r>
                      <m:r>
                        <a:rPr lang="en-US" sz="4000" b="1" i="1" smtClean="0">
                          <a:solidFill>
                            <a:schemeClr val="bg1"/>
                          </a:solidFill>
                          <a:latin typeface="Cambria Math" panose="02040503050406030204" pitchFamily="18" charset="0"/>
                          <a:ea typeface="Calibri" panose="020F0502020204030204" pitchFamily="34" charset="0"/>
                          <a:cs typeface="Arial" panose="020B0604020202020204" pitchFamily="34" charset="0"/>
                        </a:rPr>
                        <m:t>  </m:t>
                      </m:r>
                      <m:f>
                        <m:f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𝟐𝟔</m:t>
                          </m:r>
                        </m:num>
                        <m:den>
                          <m:r>
                            <a:rPr lang="en-US" sz="4000" b="1"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𝟏𝟎</m:t>
                          </m:r>
                          <m:r>
                            <a:rPr lang="en-US" sz="4000" b="1"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𝟓</m:t>
                          </m:r>
                        </m:den>
                      </m:f>
                      <m:r>
                        <a:rPr lang="en-US" sz="4000" b="1"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Google Shape;288;p3"/>
              <p:cNvSpPr>
                <a:spLocks noRot="1" noChangeAspect="1" noMove="1" noResize="1" noEditPoints="1" noAdjustHandles="1" noChangeArrowheads="1" noChangeShapeType="1" noTextEdit="1"/>
              </p:cNvSpPr>
              <p:nvPr/>
            </p:nvSpPr>
            <p:spPr>
              <a:xfrm>
                <a:off x="10337331" y="6286499"/>
                <a:ext cx="4650384" cy="1737489"/>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sp>
        <p:nvSpPr>
          <p:cNvPr id="15" name="Google Shape;283;p3"/>
          <p:cNvSpPr/>
          <p:nvPr/>
        </p:nvSpPr>
        <p:spPr>
          <a:xfrm>
            <a:off x="288758" y="266700"/>
            <a:ext cx="17714495" cy="57150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just">
              <a:lnSpc>
                <a:spcPct val="150000"/>
              </a:lnSpc>
              <a:spcAft>
                <a:spcPts val="0"/>
              </a:spcAft>
            </a:pPr>
            <a:r>
              <a:rPr lang="vi-VN" sz="4000" b="1">
                <a:solidFill>
                  <a:srgbClr val="000000"/>
                </a:solidFill>
                <a:ea typeface="Calibri" panose="020F0502020204030204" pitchFamily="34" charset="0"/>
                <a:cs typeface="Arial" panose="020B0604020202020204" pitchFamily="34" charset="0"/>
              </a:rPr>
              <a:t>Câu 4. </a:t>
            </a:r>
            <a:r>
              <a:rPr lang="vi-VN" sz="4000">
                <a:solidFill>
                  <a:srgbClr val="000000"/>
                </a:solidFill>
                <a:ea typeface="Calibri" panose="020F0502020204030204" pitchFamily="34" charset="0"/>
                <a:cs typeface="Arial" panose="020B0604020202020204" pitchFamily="34" charset="0"/>
              </a:rPr>
              <a:t>Trong một kì thi học sinh giỏi môn Toán của một tỉnh cơ 200 học sinh tham gia, trong đó có 95 học sinh nữ và 105 học sinh nam. Kết quả của kì thi cho biết có 50 học sinh đạt giải (bao gồm nhất, nhì và ba), trong đó có 24 học sinh nữ và 26 học sinh nam. Chọn ngẫu nhiên một học sinh trong số 200 học sinh đó. Tính xác suất để học sinh được chọn có giải, biết rằng học sinh đó là nam.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366235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5" name="Group 5"/>
          <p:cNvGrpSpPr/>
          <p:nvPr/>
        </p:nvGrpSpPr>
        <p:grpSpPr>
          <a:xfrm>
            <a:off x="-2428136" y="7200900"/>
            <a:ext cx="24854434" cy="4622347"/>
            <a:chOff x="0" y="0"/>
            <a:chExt cx="6546024" cy="1217408"/>
          </a:xfrm>
        </p:grpSpPr>
        <p:sp>
          <p:nvSpPr>
            <p:cNvPr id="6"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7" name="TextBox 7"/>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5"/>
          <p:cNvGrpSpPr/>
          <p:nvPr/>
        </p:nvGrpSpPr>
        <p:grpSpPr>
          <a:xfrm>
            <a:off x="2209800" y="5506972"/>
            <a:ext cx="5505138" cy="3903728"/>
            <a:chOff x="2343417" y="2296868"/>
            <a:chExt cx="4106910" cy="3460792"/>
          </a:xfrm>
        </p:grpSpPr>
        <p:sp>
          <p:nvSpPr>
            <p:cNvPr id="2" name="Freeform 2"/>
            <p:cNvSpPr/>
            <p:nvPr/>
          </p:nvSpPr>
          <p:spPr>
            <a:xfrm>
              <a:off x="2343417" y="2296868"/>
              <a:ext cx="3991531" cy="3392802"/>
            </a:xfrm>
            <a:custGeom>
              <a:avLst/>
              <a:gdLst/>
              <a:ahLst/>
              <a:cxnLst/>
              <a:rect l="l" t="t" r="r" b="b"/>
              <a:pathLst>
                <a:path w="3991531" h="3392802">
                  <a:moveTo>
                    <a:pt x="0" y="0"/>
                  </a:moveTo>
                  <a:lnTo>
                    <a:pt x="3991531" y="0"/>
                  </a:lnTo>
                  <a:lnTo>
                    <a:pt x="3991531" y="3392801"/>
                  </a:lnTo>
                  <a:lnTo>
                    <a:pt x="0" y="33928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2458796" y="2364858"/>
              <a:ext cx="3991531" cy="3392802"/>
            </a:xfrm>
            <a:custGeom>
              <a:avLst/>
              <a:gdLst/>
              <a:ahLst/>
              <a:cxnLst/>
              <a:rect l="l" t="t" r="r" b="b"/>
              <a:pathLst>
                <a:path w="3991531" h="3392802">
                  <a:moveTo>
                    <a:pt x="0" y="0"/>
                  </a:moveTo>
                  <a:lnTo>
                    <a:pt x="3991531" y="0"/>
                  </a:lnTo>
                  <a:lnTo>
                    <a:pt x="3991531" y="3392801"/>
                  </a:lnTo>
                  <a:lnTo>
                    <a:pt x="0" y="33928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25" name="TextBox 24">
            <a:extLst>
              <a:ext uri="{FF2B5EF4-FFF2-40B4-BE49-F238E27FC236}">
                <a16:creationId xmlns:a16="http://schemas.microsoft.com/office/drawing/2014/main" id="{396D2107-ED67-C4D0-B800-2F3F996EB999}"/>
              </a:ext>
            </a:extLst>
          </p:cNvPr>
          <p:cNvSpPr txBox="1"/>
          <p:nvPr/>
        </p:nvSpPr>
        <p:spPr>
          <a:xfrm>
            <a:off x="685800" y="726863"/>
            <a:ext cx="12344400" cy="1092607"/>
          </a:xfrm>
          <a:prstGeom prst="rect">
            <a:avLst/>
          </a:prstGeom>
          <a:noFill/>
        </p:spPr>
        <p:txBody>
          <a:bodyPr wrap="square" rtlCol="0">
            <a:spAutoFit/>
          </a:bodyPr>
          <a:lstStyle/>
          <a:p>
            <a:pPr lvl="0"/>
            <a:r>
              <a:rPr lang="en-US" sz="6500" b="1">
                <a:solidFill>
                  <a:srgbClr val="C00000"/>
                </a:solidFill>
                <a:latin typeface="Arial" panose="020B0604020202020204" pitchFamily="34" charset="0"/>
                <a:cs typeface="Arial" panose="020B0604020202020204" pitchFamily="34" charset="0"/>
              </a:rPr>
              <a:t>NỘI DUNG BÀI HỌC </a:t>
            </a:r>
          </a:p>
        </p:txBody>
      </p:sp>
      <p:sp>
        <p:nvSpPr>
          <p:cNvPr id="29" name="Rectangle: Rounded Corners 16">
            <a:extLst>
              <a:ext uri="{FF2B5EF4-FFF2-40B4-BE49-F238E27FC236}">
                <a16:creationId xmlns:a16="http://schemas.microsoft.com/office/drawing/2014/main" id="{96A485D8-377D-1169-0226-92F3516B5314}"/>
              </a:ext>
            </a:extLst>
          </p:cNvPr>
          <p:cNvSpPr/>
          <p:nvPr/>
        </p:nvSpPr>
        <p:spPr>
          <a:xfrm>
            <a:off x="3837780" y="3472665"/>
            <a:ext cx="2403838" cy="1228650"/>
          </a:xfrm>
          <a:prstGeom prst="roundRect">
            <a:avLst/>
          </a:prstGeom>
          <a:solidFill>
            <a:srgbClr val="FCD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mtClean="0">
                <a:solidFill>
                  <a:srgbClr val="2D3443"/>
                </a:solidFill>
                <a:latin typeface="Arial" panose="020B0604020202020204" pitchFamily="34" charset="0"/>
                <a:cs typeface="Arial" panose="020B0604020202020204" pitchFamily="34" charset="0"/>
              </a:rPr>
              <a:t>1</a:t>
            </a:r>
            <a:endParaRPr kumimoji="0" lang="en-US" sz="6000" b="1" i="0" u="none" strike="noStrike" kern="1200" cap="none" spc="0" normalizeH="0" baseline="0" noProof="0">
              <a:ln>
                <a:noFill/>
              </a:ln>
              <a:solidFill>
                <a:srgbClr val="2D3443"/>
              </a:solidFill>
              <a:effectLst/>
              <a:uLnTx/>
              <a:uFillTx/>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35E8F639-20E6-8C73-4AB9-E2851ADED5F7}"/>
              </a:ext>
            </a:extLst>
          </p:cNvPr>
          <p:cNvSpPr txBox="1"/>
          <p:nvPr/>
        </p:nvSpPr>
        <p:spPr>
          <a:xfrm>
            <a:off x="3201250" y="6378896"/>
            <a:ext cx="3761303" cy="2169825"/>
          </a:xfrm>
          <a:prstGeom prst="rect">
            <a:avLst/>
          </a:prstGeom>
          <a:noFill/>
        </p:spPr>
        <p:txBody>
          <a:bodyPr wrap="square" rtlCol="0">
            <a:spAutoFit/>
          </a:bodyPr>
          <a:lstStyle/>
          <a:p>
            <a:pPr lvl="0" algn="just">
              <a:lnSpc>
                <a:spcPct val="150000"/>
              </a:lnSpc>
            </a:pPr>
            <a:r>
              <a:rPr lang="en-US" sz="4500">
                <a:solidFill>
                  <a:prstClr val="black"/>
                </a:solidFill>
                <a:latin typeface="Arial" panose="020B0604020202020204" pitchFamily="34" charset="0"/>
                <a:cs typeface="Arial" panose="020B0604020202020204" pitchFamily="34" charset="0"/>
              </a:rPr>
              <a:t>Xác suất có điều kiện</a:t>
            </a:r>
            <a:endParaRPr kumimoji="0" lang="en-US" sz="4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 name="Rectangle: Rounded Corners 16">
            <a:extLst>
              <a:ext uri="{FF2B5EF4-FFF2-40B4-BE49-F238E27FC236}">
                <a16:creationId xmlns:a16="http://schemas.microsoft.com/office/drawing/2014/main" id="{96A485D8-377D-1169-0226-92F3516B5314}"/>
              </a:ext>
            </a:extLst>
          </p:cNvPr>
          <p:cNvSpPr/>
          <p:nvPr/>
        </p:nvSpPr>
        <p:spPr>
          <a:xfrm>
            <a:off x="12293719" y="3472665"/>
            <a:ext cx="2403838" cy="1228650"/>
          </a:xfrm>
          <a:prstGeom prst="roundRect">
            <a:avLst/>
          </a:prstGeom>
          <a:solidFill>
            <a:srgbClr val="FCD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2D3443"/>
                </a:solidFill>
                <a:effectLst/>
                <a:uLnTx/>
                <a:uFillTx/>
                <a:latin typeface="Arial" panose="020B0604020202020204" pitchFamily="34" charset="0"/>
                <a:ea typeface="+mn-ea"/>
                <a:cs typeface="Arial" panose="020B0604020202020204" pitchFamily="34" charset="0"/>
              </a:rPr>
              <a:t>2</a:t>
            </a:r>
            <a:endParaRPr kumimoji="0" lang="en-US" sz="6000" b="1" i="0" u="none" strike="noStrike" kern="1200" cap="none" spc="0" normalizeH="0" baseline="0" noProof="0">
              <a:ln>
                <a:noFill/>
              </a:ln>
              <a:solidFill>
                <a:srgbClr val="2D3443"/>
              </a:solidFill>
              <a:effectLst/>
              <a:uLnTx/>
              <a:uFillTx/>
              <a:latin typeface="Arial" panose="020B0604020202020204" pitchFamily="34" charset="0"/>
              <a:ea typeface="+mn-ea"/>
              <a:cs typeface="Arial" panose="020B0604020202020204" pitchFamily="34" charset="0"/>
            </a:endParaRPr>
          </a:p>
        </p:txBody>
      </p:sp>
      <p:grpSp>
        <p:nvGrpSpPr>
          <p:cNvPr id="35" name="Group 34"/>
          <p:cNvGrpSpPr/>
          <p:nvPr/>
        </p:nvGrpSpPr>
        <p:grpSpPr>
          <a:xfrm>
            <a:off x="10820400" y="5407447"/>
            <a:ext cx="5505138" cy="3903728"/>
            <a:chOff x="2343417" y="2296868"/>
            <a:chExt cx="4106910" cy="3460792"/>
          </a:xfrm>
        </p:grpSpPr>
        <p:sp>
          <p:nvSpPr>
            <p:cNvPr id="36" name="Freeform 2"/>
            <p:cNvSpPr/>
            <p:nvPr/>
          </p:nvSpPr>
          <p:spPr>
            <a:xfrm>
              <a:off x="2343417" y="2296868"/>
              <a:ext cx="3991531" cy="3392802"/>
            </a:xfrm>
            <a:custGeom>
              <a:avLst/>
              <a:gdLst/>
              <a:ahLst/>
              <a:cxnLst/>
              <a:rect l="l" t="t" r="r" b="b"/>
              <a:pathLst>
                <a:path w="3991531" h="3392802">
                  <a:moveTo>
                    <a:pt x="0" y="0"/>
                  </a:moveTo>
                  <a:lnTo>
                    <a:pt x="3991531" y="0"/>
                  </a:lnTo>
                  <a:lnTo>
                    <a:pt x="3991531" y="3392801"/>
                  </a:lnTo>
                  <a:lnTo>
                    <a:pt x="0" y="33928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7" name="Freeform 11"/>
            <p:cNvSpPr/>
            <p:nvPr/>
          </p:nvSpPr>
          <p:spPr>
            <a:xfrm>
              <a:off x="2458796" y="2364858"/>
              <a:ext cx="3991531" cy="3392802"/>
            </a:xfrm>
            <a:custGeom>
              <a:avLst/>
              <a:gdLst/>
              <a:ahLst/>
              <a:cxnLst/>
              <a:rect l="l" t="t" r="r" b="b"/>
              <a:pathLst>
                <a:path w="3991531" h="3392802">
                  <a:moveTo>
                    <a:pt x="0" y="0"/>
                  </a:moveTo>
                  <a:lnTo>
                    <a:pt x="3991531" y="0"/>
                  </a:lnTo>
                  <a:lnTo>
                    <a:pt x="3991531" y="3392801"/>
                  </a:lnTo>
                  <a:lnTo>
                    <a:pt x="0" y="33928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38" name="TextBox 37">
            <a:extLst>
              <a:ext uri="{FF2B5EF4-FFF2-40B4-BE49-F238E27FC236}">
                <a16:creationId xmlns:a16="http://schemas.microsoft.com/office/drawing/2014/main" id="{35E8F639-20E6-8C73-4AB9-E2851ADED5F7}"/>
              </a:ext>
            </a:extLst>
          </p:cNvPr>
          <p:cNvSpPr txBox="1"/>
          <p:nvPr/>
        </p:nvSpPr>
        <p:spPr>
          <a:xfrm>
            <a:off x="11461882" y="6236052"/>
            <a:ext cx="4376833" cy="2169825"/>
          </a:xfrm>
          <a:prstGeom prst="rect">
            <a:avLst/>
          </a:prstGeom>
          <a:noFill/>
        </p:spPr>
        <p:txBody>
          <a:bodyPr wrap="square" rtlCol="0">
            <a:spAutoFit/>
          </a:bodyPr>
          <a:lstStyle/>
          <a:p>
            <a:pPr lvl="0" algn="just">
              <a:lnSpc>
                <a:spcPct val="150000"/>
              </a:lnSpc>
            </a:pPr>
            <a:r>
              <a:rPr lang="vi-VN" sz="4500">
                <a:solidFill>
                  <a:prstClr val="black"/>
                </a:solidFill>
                <a:cs typeface="Arial" panose="020B0604020202020204" pitchFamily="34" charset="0"/>
              </a:rPr>
              <a:t>Công thức nhân xác suất</a:t>
            </a:r>
            <a:endParaRPr kumimoji="0" lang="en-US" sz="4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6" name="Freeform 10">
            <a:extLst>
              <a:ext uri="{FF2B5EF4-FFF2-40B4-BE49-F238E27FC236}">
                <a16:creationId xmlns:a16="http://schemas.microsoft.com/office/drawing/2014/main" id="{FD5942F2-C1EF-E272-9744-C9D9742EC1E0}"/>
              </a:ext>
            </a:extLst>
          </p:cNvPr>
          <p:cNvSpPr/>
          <p:nvPr/>
        </p:nvSpPr>
        <p:spPr>
          <a:xfrm>
            <a:off x="13174910" y="342900"/>
            <a:ext cx="4570590" cy="1892968"/>
          </a:xfrm>
          <a:custGeom>
            <a:avLst/>
            <a:gdLst/>
            <a:ahLst/>
            <a:cxnLst/>
            <a:rect l="l" t="t" r="r" b="b"/>
            <a:pathLst>
              <a:path w="16230600" h="7215854">
                <a:moveTo>
                  <a:pt x="0" y="0"/>
                </a:moveTo>
                <a:lnTo>
                  <a:pt x="16230600" y="0"/>
                </a:lnTo>
                <a:lnTo>
                  <a:pt x="16230600" y="7215854"/>
                </a:lnTo>
                <a:lnTo>
                  <a:pt x="0" y="7215854"/>
                </a:lnTo>
                <a:lnTo>
                  <a:pt x="0" y="0"/>
                </a:lnTo>
                <a:close/>
              </a:path>
            </a:pathLst>
          </a:custGeom>
          <a:blipFill>
            <a:blip r:embed="rId6"/>
            <a:stretch>
              <a:fillRect/>
            </a:stretch>
          </a:blipFill>
        </p:spPr>
      </p:sp>
    </p:spTree>
    <p:extLst>
      <p:ext uri="{BB962C8B-B14F-4D97-AF65-F5344CB8AC3E}">
        <p14:creationId xmlns:p14="http://schemas.microsoft.com/office/powerpoint/2010/main" val="283513770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500"/>
                                        <p:tgtEl>
                                          <p:spTgt spid="2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up)">
                                      <p:cBhvr>
                                        <p:cTn id="13" dur="500"/>
                                        <p:tgtEl>
                                          <p:spTgt spid="32"/>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500"/>
                                        <p:tgtEl>
                                          <p:spTgt spid="33"/>
                                        </p:tgtEl>
                                      </p:cBhvr>
                                    </p:animEffect>
                                  </p:childTnLst>
                                </p:cTn>
                              </p:par>
                              <p:par>
                                <p:cTn id="18" presetID="22" presetClass="entr" presetSubtype="1"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500"/>
                                        <p:tgtEl>
                                          <p:spTgt spid="3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up)">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p:bldP spid="33" grpId="0" animBg="1"/>
      <p:bldP spid="3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E8C6"/>
        </a:solidFill>
        <a:effectLst/>
      </p:bgPr>
    </p:bg>
    <p:spTree>
      <p:nvGrpSpPr>
        <p:cNvPr id="1" name=""/>
        <p:cNvGrpSpPr/>
        <p:nvPr/>
      </p:nvGrpSpPr>
      <p:grpSpPr>
        <a:xfrm>
          <a:off x="0" y="0"/>
          <a:ext cx="0" cy="0"/>
          <a:chOff x="0" y="0"/>
          <a:chExt cx="0" cy="0"/>
        </a:xfrm>
      </p:grpSpPr>
      <p:sp>
        <p:nvSpPr>
          <p:cNvPr id="14" name="Freeform 8">
            <a:hlinkClick r:id="rId3" action="ppaction://hlinksldjump"/>
            <a:extLst>
              <a:ext uri="{FF2B5EF4-FFF2-40B4-BE49-F238E27FC236}">
                <a16:creationId xmlns:a16="http://schemas.microsoft.com/office/drawing/2014/main" id="{32EC5DDA-3675-4E0A-A11D-EEA119D04F0F}"/>
              </a:ext>
            </a:extLst>
          </p:cNvPr>
          <p:cNvSpPr/>
          <p:nvPr/>
        </p:nvSpPr>
        <p:spPr>
          <a:xfrm>
            <a:off x="16570520" y="8279876"/>
            <a:ext cx="1717480" cy="200712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mc:AlternateContent xmlns:mc="http://schemas.openxmlformats.org/markup-compatibility/2006">
        <mc:Choice xmlns:a14="http://schemas.microsoft.com/office/drawing/2010/main" Requires="a14">
          <p:sp>
            <p:nvSpPr>
              <p:cNvPr id="16" name="Google Shape;284;p3"/>
              <p:cNvSpPr/>
              <p:nvPr/>
            </p:nvSpPr>
            <p:spPr>
              <a:xfrm>
                <a:off x="3187990" y="5920613"/>
                <a:ext cx="4969907" cy="1661288"/>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A</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n-US" sz="40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6</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16" name="Google Shape;284;p3"/>
              <p:cNvSpPr>
                <a:spLocks noRot="1" noChangeAspect="1" noMove="1" noResize="1" noEditPoints="1" noAdjustHandles="1" noChangeArrowheads="1" noChangeShapeType="1" noTextEdit="1"/>
              </p:cNvSpPr>
              <p:nvPr/>
            </p:nvSpPr>
            <p:spPr>
              <a:xfrm>
                <a:off x="3187990" y="5920613"/>
                <a:ext cx="4969907" cy="1661288"/>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Google Shape;285;p3"/>
              <p:cNvSpPr/>
              <p:nvPr/>
            </p:nvSpPr>
            <p:spPr>
              <a:xfrm>
                <a:off x="3187990" y="8130412"/>
                <a:ext cx="4969907" cy="1661288"/>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C</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n-US" sz="40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17" name="Google Shape;285;p3"/>
              <p:cNvSpPr>
                <a:spLocks noRot="1" noChangeAspect="1" noMove="1" noResize="1" noEditPoints="1" noAdjustHandles="1" noChangeArrowheads="1" noChangeShapeType="1" noTextEdit="1"/>
              </p:cNvSpPr>
              <p:nvPr/>
            </p:nvSpPr>
            <p:spPr>
              <a:xfrm>
                <a:off x="3187990" y="8130412"/>
                <a:ext cx="4969907" cy="1661288"/>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Google Shape;286;p3"/>
              <p:cNvSpPr/>
              <p:nvPr/>
            </p:nvSpPr>
            <p:spPr>
              <a:xfrm>
                <a:off x="10098613" y="5920613"/>
                <a:ext cx="4969907" cy="1661288"/>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B</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n-US" sz="40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19" name="Google Shape;286;p3"/>
              <p:cNvSpPr>
                <a:spLocks noRot="1" noChangeAspect="1" noMove="1" noResize="1" noEditPoints="1" noAdjustHandles="1" noChangeArrowheads="1" noChangeShapeType="1" noTextEdit="1"/>
              </p:cNvSpPr>
              <p:nvPr/>
            </p:nvSpPr>
            <p:spPr>
              <a:xfrm>
                <a:off x="10098613" y="5920613"/>
                <a:ext cx="4969907" cy="1661288"/>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Google Shape;287;p3"/>
              <p:cNvSpPr/>
              <p:nvPr/>
            </p:nvSpPr>
            <p:spPr>
              <a:xfrm>
                <a:off x="10098613" y="8130412"/>
                <a:ext cx="4969907" cy="1661288"/>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Aft>
                    <a:spcPts val="0"/>
                  </a:spcAft>
                </a:pPr>
                <a14:m>
                  <m:oMathPara xmlns:m="http://schemas.openxmlformats.org/officeDocument/2006/math">
                    <m:oMathParaPr>
                      <m:jc m:val="centerGroup"/>
                    </m:oMathParaPr>
                    <m:oMath xmlns:m="http://schemas.openxmlformats.org/officeDocument/2006/math">
                      <m:r>
                        <m:rPr>
                          <m:nor/>
                        </m:rPr>
                        <a:rPr lang="vi-VN" sz="4000" smtClean="0">
                          <a:solidFill>
                            <a:schemeClr val="tx1"/>
                          </a:solidFill>
                          <a:ea typeface="Calibri" panose="020F0502020204030204" pitchFamily="34" charset="0"/>
                          <a:cs typeface="Times New Roman" panose="02020603050405020304" pitchFamily="18" charset="0"/>
                        </a:rPr>
                        <m:t>D</m:t>
                      </m:r>
                      <m:r>
                        <m:rPr>
                          <m:nor/>
                        </m:rPr>
                        <a:rPr lang="vi-VN" sz="4000" smtClean="0">
                          <a:solidFill>
                            <a:schemeClr val="tx1"/>
                          </a:solidFill>
                          <a:ea typeface="Calibri" panose="020F0502020204030204" pitchFamily="34" charset="0"/>
                          <a:cs typeface="Times New Roman" panose="02020603050405020304" pitchFamily="18" charset="0"/>
                        </a:rPr>
                        <m:t>.</m:t>
                      </m:r>
                      <m:r>
                        <a:rPr lang="en-US" sz="4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n-US" sz="40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1"/>
                  </a:solidFill>
                  <a:effectLst/>
                  <a:ea typeface="Calibri" panose="020F0502020204030204" pitchFamily="34" charset="0"/>
                  <a:cs typeface="Times New Roman" panose="02020603050405020304" pitchFamily="18" charset="0"/>
                </a:endParaRPr>
              </a:p>
            </p:txBody>
          </p:sp>
        </mc:Choice>
        <mc:Fallback>
          <p:sp>
            <p:nvSpPr>
              <p:cNvPr id="20" name="Google Shape;287;p3"/>
              <p:cNvSpPr>
                <a:spLocks noRot="1" noChangeAspect="1" noMove="1" noResize="1" noEditPoints="1" noAdjustHandles="1" noChangeArrowheads="1" noChangeShapeType="1" noTextEdit="1"/>
              </p:cNvSpPr>
              <p:nvPr/>
            </p:nvSpPr>
            <p:spPr>
              <a:xfrm>
                <a:off x="10098613" y="8130412"/>
                <a:ext cx="4969907" cy="1661288"/>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Google Shape;288;p3"/>
              <p:cNvSpPr/>
              <p:nvPr/>
            </p:nvSpPr>
            <p:spPr>
              <a:xfrm>
                <a:off x="3201581" y="5920612"/>
                <a:ext cx="4972358" cy="1661289"/>
              </a:xfrm>
              <a:prstGeom prst="roundRect">
                <a:avLst>
                  <a:gd name="adj" fmla="val 16667"/>
                </a:avLst>
              </a:prstGeom>
              <a:solidFill>
                <a:schemeClr val="accent6">
                  <a:lumMod val="75000"/>
                </a:schemeClr>
              </a:solidFill>
              <a:ln>
                <a:noFill/>
              </a:ln>
            </p:spPr>
            <p:txBody>
              <a:bodyPr spcFirstLastPara="1" wrap="square" lIns="137138" tIns="68550" rIns="137138" bIns="68550" anchor="ctr" anchorCtr="0">
                <a:noAutofit/>
              </a:bodyPr>
              <a:lstStyle/>
              <a:p>
                <a:pPr>
                  <a:spcAft>
                    <a:spcPts val="1000"/>
                  </a:spcAft>
                </a:pPr>
                <a14:m>
                  <m:oMathPara xmlns:m="http://schemas.openxmlformats.org/officeDocument/2006/math">
                    <m:oMathParaPr>
                      <m:jc m:val="centerGroup"/>
                    </m:oMathParaPr>
                    <m:oMath xmlns:m="http://schemas.openxmlformats.org/officeDocument/2006/math">
                      <m:r>
                        <m:rPr>
                          <m:nor/>
                        </m:rPr>
                        <a:rPr lang="en-US" sz="4000" b="1" i="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vi-VN" sz="4000" b="1" smtClean="0">
                          <a:solidFill>
                            <a:schemeClr val="bg1"/>
                          </a:solidFill>
                          <a:latin typeface="Arial" panose="020B0604020202020204" pitchFamily="34" charset="0"/>
                          <a:ea typeface="Calibri" panose="020F0502020204030204" pitchFamily="34" charset="0"/>
                          <a:cs typeface="Arial" panose="020B0604020202020204" pitchFamily="34" charset="0"/>
                        </a:rPr>
                        <m:t>.</m:t>
                      </m:r>
                      <m:r>
                        <a:rPr lang="en-US" sz="4000" b="1" i="1" smtClean="0">
                          <a:solidFill>
                            <a:schemeClr val="bg1"/>
                          </a:solidFill>
                          <a:latin typeface="Cambria Math" panose="02040503050406030204" pitchFamily="18" charset="0"/>
                          <a:ea typeface="Calibri" panose="020F0502020204030204" pitchFamily="34" charset="0"/>
                          <a:cs typeface="Arial" panose="020B0604020202020204" pitchFamily="34" charset="0"/>
                        </a:rPr>
                        <m:t>  </m:t>
                      </m:r>
                      <m:r>
                        <a:rPr lang="en-US" sz="4000" b="1"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𝟎</m:t>
                      </m:r>
                      <m:r>
                        <a:rPr lang="en-US" sz="4000" b="1"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b="1"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𝟔</m:t>
                      </m:r>
                      <m:r>
                        <a:rPr lang="en-US" sz="4000" b="1"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Google Shape;288;p3"/>
              <p:cNvSpPr>
                <a:spLocks noRot="1" noChangeAspect="1" noMove="1" noResize="1" noEditPoints="1" noAdjustHandles="1" noChangeArrowheads="1" noChangeShapeType="1" noTextEdit="1"/>
              </p:cNvSpPr>
              <p:nvPr/>
            </p:nvSpPr>
            <p:spPr>
              <a:xfrm>
                <a:off x="3201581" y="5920612"/>
                <a:ext cx="4972358" cy="1661289"/>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sp>
        <p:nvSpPr>
          <p:cNvPr id="22" name="Google Shape;283;p3"/>
          <p:cNvSpPr/>
          <p:nvPr/>
        </p:nvSpPr>
        <p:spPr>
          <a:xfrm>
            <a:off x="725905" y="342900"/>
            <a:ext cx="16799120" cy="5029199"/>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just">
              <a:lnSpc>
                <a:spcPct val="160000"/>
              </a:lnSpc>
              <a:spcAft>
                <a:spcPts val="0"/>
              </a:spcAft>
            </a:pPr>
            <a:r>
              <a:rPr lang="vi-VN" sz="4000" b="1">
                <a:solidFill>
                  <a:srgbClr val="000000"/>
                </a:solidFill>
                <a:ea typeface="Calibri" panose="020F0502020204030204" pitchFamily="34" charset="0"/>
                <a:cs typeface="Arial" panose="020B0604020202020204" pitchFamily="34" charset="0"/>
              </a:rPr>
              <a:t>Câu 5. </a:t>
            </a:r>
            <a:r>
              <a:rPr lang="vi-VN" sz="4000">
                <a:solidFill>
                  <a:srgbClr val="000000"/>
                </a:solidFill>
                <a:ea typeface="Calibri" panose="020F0502020204030204" pitchFamily="34" charset="0"/>
                <a:cs typeface="Arial" panose="020B0604020202020204" pitchFamily="34" charset="0"/>
              </a:rPr>
              <a:t>Một hộp đựng 8 viên bi màu đỏ và 5 viên bi màu vàng (các viên bi có </a:t>
            </a:r>
            <a:r>
              <a:rPr lang="vi-VN" sz="4000">
                <a:solidFill>
                  <a:srgbClr val="000000"/>
                </a:solidFill>
                <a:ea typeface="Calibri" panose="020F0502020204030204" pitchFamily="34" charset="0"/>
                <a:cs typeface="Arial" panose="020B0604020202020204" pitchFamily="34" charset="0"/>
              </a:rPr>
              <a:t>kích </a:t>
            </a:r>
            <a:r>
              <a:rPr lang="vi-VN" sz="4000" smtClean="0">
                <a:solidFill>
                  <a:srgbClr val="000000"/>
                </a:solidFill>
                <a:ea typeface="Calibri" panose="020F0502020204030204" pitchFamily="34" charset="0"/>
                <a:cs typeface="Arial" panose="020B0604020202020204" pitchFamily="34" charset="0"/>
              </a:rPr>
              <a:t>thước</a:t>
            </a:r>
            <a:r>
              <a:rPr lang="en-US" sz="4000" smtClean="0">
                <a:solidFill>
                  <a:srgbClr val="000000"/>
                </a:solidFill>
                <a:ea typeface="Calibri" panose="020F0502020204030204" pitchFamily="34" charset="0"/>
                <a:cs typeface="Arial" panose="020B0604020202020204" pitchFamily="34" charset="0"/>
              </a:rPr>
              <a:t> </a:t>
            </a:r>
            <a:r>
              <a:rPr lang="vi-VN" sz="4000" smtClean="0">
                <a:solidFill>
                  <a:srgbClr val="000000"/>
                </a:solidFill>
                <a:ea typeface="Calibri" panose="020F0502020204030204" pitchFamily="34" charset="0"/>
                <a:cs typeface="Arial" panose="020B0604020202020204" pitchFamily="34" charset="0"/>
              </a:rPr>
              <a:t>và </a:t>
            </a:r>
            <a:r>
              <a:rPr lang="vi-VN" sz="4000">
                <a:solidFill>
                  <a:srgbClr val="000000"/>
                </a:solidFill>
                <a:ea typeface="Calibri" panose="020F0502020204030204" pitchFamily="34" charset="0"/>
                <a:cs typeface="Arial" panose="020B0604020202020204" pitchFamily="34" charset="0"/>
              </a:rPr>
              <a:t>khối lượng như nhau). Có 5 viên bi trong hộp được đánh số, trong đó có 3 viên bi màu đỏ và 2 viên bi màu vàng. Lấy ngẫu nhiên một viên bi trong hộp. Tính xác suất để viên bi được lấy ra có màu đỏ, biết rằng viên bi đó được đánh số.</a:t>
            </a:r>
            <a:endParaRPr lang="vi-VN" sz="4000">
              <a:solidFill>
                <a:srgbClr val="000000"/>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231660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DE8C6"/>
        </a:solidFill>
        <a:effectLst/>
      </p:bgPr>
    </p:bg>
    <p:spTree>
      <p:nvGrpSpPr>
        <p:cNvPr id="1" name=""/>
        <p:cNvGrpSpPr/>
        <p:nvPr/>
      </p:nvGrpSpPr>
      <p:grpSpPr>
        <a:xfrm>
          <a:off x="0" y="0"/>
          <a:ext cx="0" cy="0"/>
          <a:chOff x="0" y="0"/>
          <a:chExt cx="0" cy="0"/>
        </a:xfrm>
      </p:grpSpPr>
      <p:grpSp>
        <p:nvGrpSpPr>
          <p:cNvPr id="2" name="Group 2"/>
          <p:cNvGrpSpPr/>
          <p:nvPr/>
        </p:nvGrpSpPr>
        <p:grpSpPr>
          <a:xfrm>
            <a:off x="400188" y="339824"/>
            <a:ext cx="6686412" cy="9607352"/>
            <a:chOff x="0" y="0"/>
            <a:chExt cx="2070557" cy="3249894"/>
          </a:xfrm>
          <a:solidFill>
            <a:srgbClr val="347C62"/>
          </a:solidFill>
        </p:grpSpPr>
        <p:sp>
          <p:nvSpPr>
            <p:cNvPr id="3" name="Freeform 3"/>
            <p:cNvSpPr/>
            <p:nvPr/>
          </p:nvSpPr>
          <p:spPr>
            <a:xfrm>
              <a:off x="0" y="0"/>
              <a:ext cx="2070557" cy="3249895"/>
            </a:xfrm>
            <a:custGeom>
              <a:avLst/>
              <a:gdLst/>
              <a:ahLst/>
              <a:cxnLst/>
              <a:rect l="l" t="t" r="r" b="b"/>
              <a:pathLst>
                <a:path w="2070557" h="3249895">
                  <a:moveTo>
                    <a:pt x="1946097" y="3249894"/>
                  </a:moveTo>
                  <a:lnTo>
                    <a:pt x="124460" y="3249894"/>
                  </a:lnTo>
                  <a:cubicBezTo>
                    <a:pt x="55880" y="3249894"/>
                    <a:pt x="0" y="3194015"/>
                    <a:pt x="0" y="3125434"/>
                  </a:cubicBezTo>
                  <a:lnTo>
                    <a:pt x="0" y="124460"/>
                  </a:lnTo>
                  <a:cubicBezTo>
                    <a:pt x="0" y="55880"/>
                    <a:pt x="55880" y="0"/>
                    <a:pt x="124460" y="0"/>
                  </a:cubicBezTo>
                  <a:lnTo>
                    <a:pt x="1946097" y="0"/>
                  </a:lnTo>
                  <a:cubicBezTo>
                    <a:pt x="2014677" y="0"/>
                    <a:pt x="2070557" y="55880"/>
                    <a:pt x="2070557" y="124460"/>
                  </a:cubicBezTo>
                  <a:lnTo>
                    <a:pt x="2070557" y="3125435"/>
                  </a:lnTo>
                  <a:cubicBezTo>
                    <a:pt x="2070557" y="3194015"/>
                    <a:pt x="2014677" y="3249895"/>
                    <a:pt x="1946097" y="3249895"/>
                  </a:cubicBezTo>
                  <a:close/>
                </a:path>
              </a:pathLst>
            </a:custGeom>
            <a:solidFill>
              <a:schemeClr val="accent6">
                <a:lumMod val="75000"/>
              </a:schemeClr>
            </a:solidFill>
            <a:ln>
              <a:solidFill>
                <a:schemeClr val="accent6">
                  <a:lumMod val="75000"/>
                </a:schemeClr>
              </a:solidFill>
            </a:ln>
          </p:spPr>
        </p:sp>
      </p:grpSp>
      <p:grpSp>
        <p:nvGrpSpPr>
          <p:cNvPr id="4" name="Group 4"/>
          <p:cNvGrpSpPr/>
          <p:nvPr/>
        </p:nvGrpSpPr>
        <p:grpSpPr>
          <a:xfrm>
            <a:off x="7391400" y="339824"/>
            <a:ext cx="10666312" cy="9607352"/>
            <a:chOff x="0" y="0"/>
            <a:chExt cx="3718711" cy="3249894"/>
          </a:xfrm>
        </p:grpSpPr>
        <p:sp>
          <p:nvSpPr>
            <p:cNvPr id="5" name="Freeform 5"/>
            <p:cNvSpPr/>
            <p:nvPr/>
          </p:nvSpPr>
          <p:spPr>
            <a:xfrm>
              <a:off x="0" y="0"/>
              <a:ext cx="3718711" cy="3249895"/>
            </a:xfrm>
            <a:custGeom>
              <a:avLst/>
              <a:gdLst/>
              <a:ahLst/>
              <a:cxnLst/>
              <a:rect l="l" t="t" r="r" b="b"/>
              <a:pathLst>
                <a:path w="3718711" h="3249895">
                  <a:moveTo>
                    <a:pt x="3594251" y="3249894"/>
                  </a:moveTo>
                  <a:lnTo>
                    <a:pt x="124460" y="3249894"/>
                  </a:lnTo>
                  <a:cubicBezTo>
                    <a:pt x="55880" y="3249894"/>
                    <a:pt x="0" y="3194015"/>
                    <a:pt x="0" y="3125434"/>
                  </a:cubicBezTo>
                  <a:lnTo>
                    <a:pt x="0" y="124460"/>
                  </a:lnTo>
                  <a:cubicBezTo>
                    <a:pt x="0" y="55880"/>
                    <a:pt x="55880" y="0"/>
                    <a:pt x="124460" y="0"/>
                  </a:cubicBezTo>
                  <a:lnTo>
                    <a:pt x="3594251" y="0"/>
                  </a:lnTo>
                  <a:cubicBezTo>
                    <a:pt x="3662831" y="0"/>
                    <a:pt x="3718711" y="55880"/>
                    <a:pt x="3718711" y="124460"/>
                  </a:cubicBezTo>
                  <a:lnTo>
                    <a:pt x="3718711" y="3125435"/>
                  </a:lnTo>
                  <a:cubicBezTo>
                    <a:pt x="3718711" y="3194015"/>
                    <a:pt x="3662831" y="3249895"/>
                    <a:pt x="3594251" y="3249895"/>
                  </a:cubicBezTo>
                  <a:close/>
                </a:path>
              </a:pathLst>
            </a:custGeom>
            <a:solidFill>
              <a:srgbClr val="FFFFFF"/>
            </a:solidFill>
          </p:spPr>
        </p:sp>
      </p:grpSp>
      <p:sp>
        <p:nvSpPr>
          <p:cNvPr id="36" name="TextBox 5">
            <a:extLst>
              <a:ext uri="{FF2B5EF4-FFF2-40B4-BE49-F238E27FC236}">
                <a16:creationId xmlns:a16="http://schemas.microsoft.com/office/drawing/2014/main" id="{A9223873-076A-1C01-1805-EB0FC9FB73F7}"/>
              </a:ext>
            </a:extLst>
          </p:cNvPr>
          <p:cNvSpPr txBox="1"/>
          <p:nvPr/>
        </p:nvSpPr>
        <p:spPr>
          <a:xfrm>
            <a:off x="903688" y="1772287"/>
            <a:ext cx="5679412" cy="332398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TRÒ CHƠI KẾT THÚC!</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9" name="Freeform 28">
            <a:extLst>
              <a:ext uri="{FF2B5EF4-FFF2-40B4-BE49-F238E27FC236}">
                <a16:creationId xmlns:a16="http://schemas.microsoft.com/office/drawing/2014/main" id="{2C7D9217-8A7E-7015-42ED-AE8E3F1A2A9B}"/>
              </a:ext>
            </a:extLst>
          </p:cNvPr>
          <p:cNvSpPr/>
          <p:nvPr/>
        </p:nvSpPr>
        <p:spPr>
          <a:xfrm>
            <a:off x="9655029" y="944896"/>
            <a:ext cx="7931278" cy="822960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2"/>
            <a:stretch>
              <a:fillRect/>
            </a:stretch>
          </a:blipFill>
        </p:spPr>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Lst>
          </a:blip>
          <a:stretch>
            <a:fillRect/>
          </a:stretch>
        </p:blipFill>
        <p:spPr>
          <a:xfrm>
            <a:off x="8996662" y="7303763"/>
            <a:ext cx="2362824" cy="2053614"/>
          </a:xfrm>
          <a:prstGeom prst="rect">
            <a:avLst/>
          </a:prstGeom>
        </p:spPr>
      </p:pic>
    </p:spTree>
    <p:extLst>
      <p:ext uri="{BB962C8B-B14F-4D97-AF65-F5344CB8AC3E}">
        <p14:creationId xmlns:p14="http://schemas.microsoft.com/office/powerpoint/2010/main" val="1414410974"/>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6">
                                            <p:txEl>
                                              <p:pRg st="0" end="0"/>
                                            </p:txEl>
                                          </p:spTgt>
                                        </p:tgtEl>
                                      </p:cBhvr>
                                    </p:animEffect>
                                    <p:animScale>
                                      <p:cBhvr>
                                        <p:cTn id="7" dur="250" autoRev="1" fill="hold"/>
                                        <p:tgtEl>
                                          <p:spTgt spid="3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10" name="Group 9"/>
          <p:cNvGrpSpPr/>
          <p:nvPr/>
        </p:nvGrpSpPr>
        <p:grpSpPr>
          <a:xfrm>
            <a:off x="0" y="342900"/>
            <a:ext cx="18288000" cy="1219200"/>
            <a:chOff x="-425114" y="631659"/>
            <a:chExt cx="16370967" cy="1371601"/>
          </a:xfrm>
        </p:grpSpPr>
        <p:sp>
          <p:nvSpPr>
            <p:cNvPr id="11" name="Freeform 6"/>
            <p:cNvSpPr/>
            <p:nvPr/>
          </p:nvSpPr>
          <p:spPr>
            <a:xfrm>
              <a:off x="-425114" y="631659"/>
              <a:ext cx="16370967" cy="1371601"/>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13" name="TextBox 12">
              <a:extLst>
                <a:ext uri="{FF2B5EF4-FFF2-40B4-BE49-F238E27FC236}">
                  <a16:creationId xmlns:a16="http://schemas.microsoft.com/office/drawing/2014/main" id="{D75CE7C2-8D10-9360-EBC8-3AA71A157681}"/>
                </a:ext>
              </a:extLst>
            </p:cNvPr>
            <p:cNvSpPr txBox="1"/>
            <p:nvPr/>
          </p:nvSpPr>
          <p:spPr>
            <a:xfrm>
              <a:off x="30078" y="897773"/>
              <a:ext cx="15448549" cy="848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Phần 2: Câu trắc nghiệm đúng </a:t>
              </a:r>
              <a:r>
                <a:rPr kumimoji="0" lang="vi-VN" sz="43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sai</a:t>
              </a:r>
              <a:endParaRPr kumimoji="0" lang="en-US" sz="43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17" name="Rectangle: Rounded Corners 15">
                <a:extLst>
                  <a:ext uri="{FF2B5EF4-FFF2-40B4-BE49-F238E27FC236}">
                    <a16:creationId xmlns:a16="http://schemas.microsoft.com/office/drawing/2014/main" id="{8191A016-728D-D8A4-8798-20E91438AAAD}"/>
                  </a:ext>
                </a:extLst>
              </p:cNvPr>
              <p:cNvSpPr/>
              <p:nvPr/>
            </p:nvSpPr>
            <p:spPr>
              <a:xfrm>
                <a:off x="4487762" y="3467100"/>
                <a:ext cx="5879836" cy="1323021"/>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spcAft>
                    <a:spcPts val="0"/>
                  </a:spcAft>
                  <a:tabLst>
                    <a:tab pos="1719580" algn="l"/>
                    <a:tab pos="3262630" algn="l"/>
                    <a:tab pos="4806315" algn="l"/>
                  </a:tabLst>
                </a:pPr>
                <a:r>
                  <a:rPr lang="en-US" sz="4200" smtClean="0">
                    <a:solidFill>
                      <a:schemeClr val="tx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d>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=0,6</m:t>
                    </m:r>
                  </m:oMath>
                </a14:m>
                <a:r>
                  <a:rPr lang="en-US" sz="42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2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4487762" y="3467100"/>
                <a:ext cx="5879836" cy="1323021"/>
              </a:xfrm>
              <a:prstGeom prst="roundRect">
                <a:avLst>
                  <a:gd name="adj" fmla="val 11112"/>
                </a:avLst>
              </a:prstGeom>
              <a:blipFill>
                <a:blip r:embed="rId2"/>
                <a:stretch>
                  <a:fillRect l="-2993"/>
                </a:stretch>
              </a:blipFill>
              <a:ln w="25400" cap="flat" cmpd="sng" algn="ctr">
                <a:solidFill>
                  <a:srgbClr val="BE1931"/>
                </a:solidFill>
                <a:prstDash val="solid"/>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Rounded Corners 16">
                <a:extLst>
                  <a:ext uri="{FF2B5EF4-FFF2-40B4-BE49-F238E27FC236}">
                    <a16:creationId xmlns:a16="http://schemas.microsoft.com/office/drawing/2014/main" id="{DDE4FE98-1C5B-C40E-0E41-384425927D54}"/>
                  </a:ext>
                </a:extLst>
              </p:cNvPr>
              <p:cNvSpPr/>
              <p:nvPr/>
            </p:nvSpPr>
            <p:spPr>
              <a:xfrm>
                <a:off x="4487762" y="5152022"/>
                <a:ext cx="5879836" cy="1323021"/>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spcAft>
                    <a:spcPts val="0"/>
                  </a:spcAft>
                  <a:tabLst>
                    <a:tab pos="1719580" algn="l"/>
                    <a:tab pos="3262630" algn="l"/>
                    <a:tab pos="4806315" algn="l"/>
                  </a:tabLst>
                </a:pPr>
                <a:r>
                  <a:rPr lang="en-US" sz="4200" smtClean="0">
                    <a:solidFill>
                      <a:schemeClr val="tx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e>
                        <m:acc>
                          <m:accPr>
                            <m:chr m:val="̅"/>
                            <m:ctrlP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acc>
                      </m:e>
                    </m:d>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=0,4</m:t>
                    </m:r>
                  </m:oMath>
                </a14:m>
                <a:r>
                  <a:rPr lang="en-US" sz="42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2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4487762" y="5152022"/>
                <a:ext cx="5879836" cy="1323021"/>
              </a:xfrm>
              <a:prstGeom prst="roundRect">
                <a:avLst>
                  <a:gd name="adj" fmla="val 11112"/>
                </a:avLst>
              </a:prstGeom>
              <a:blipFill>
                <a:blip r:embed="rId3"/>
                <a:stretch>
                  <a:fillRect l="-2993"/>
                </a:stretch>
              </a:blipFill>
              <a:ln w="25400" cap="flat" cmpd="sng" algn="ctr">
                <a:solidFill>
                  <a:srgbClr val="BE1931"/>
                </a:solidFill>
                <a:prstDash val="solid"/>
              </a:ln>
              <a:effectLst/>
            </p:spPr>
            <p:txBody>
              <a:bodyPr/>
              <a:lstStyle/>
              <a:p>
                <a:r>
                  <a:rPr lang="en-US">
                    <a:noFill/>
                  </a:rPr>
                  <a:t> </a:t>
                </a:r>
              </a:p>
            </p:txBody>
          </p:sp>
        </mc:Fallback>
      </mc:AlternateContent>
      <p:sp>
        <p:nvSpPr>
          <p:cNvPr id="23" name="Rectangle: Rounded Corners 19">
            <a:extLst>
              <a:ext uri="{FF2B5EF4-FFF2-40B4-BE49-F238E27FC236}">
                <a16:creationId xmlns:a16="http://schemas.microsoft.com/office/drawing/2014/main" id="{226DBB7D-428B-7C08-1D0B-674013C3BF8F}"/>
              </a:ext>
            </a:extLst>
          </p:cNvPr>
          <p:cNvSpPr/>
          <p:nvPr/>
        </p:nvSpPr>
        <p:spPr>
          <a:xfrm>
            <a:off x="11955362" y="3469202"/>
            <a:ext cx="1515996" cy="1323021"/>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p:sp>
        <p:nvSpPr>
          <p:cNvPr id="24" name="Rectangle: Rounded Corners 20">
            <a:extLst>
              <a:ext uri="{FF2B5EF4-FFF2-40B4-BE49-F238E27FC236}">
                <a16:creationId xmlns:a16="http://schemas.microsoft.com/office/drawing/2014/main" id="{176864E5-FE56-486F-6735-B1FA38B2538C}"/>
              </a:ext>
            </a:extLst>
          </p:cNvPr>
          <p:cNvSpPr/>
          <p:nvPr/>
        </p:nvSpPr>
        <p:spPr>
          <a:xfrm>
            <a:off x="11955362" y="5146006"/>
            <a:ext cx="1515996" cy="1323021"/>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537006" y="1915447"/>
                <a:ext cx="17245098" cy="942053"/>
              </a:xfrm>
              <a:prstGeom prst="rect">
                <a:avLst/>
              </a:prstGeom>
            </p:spPr>
            <p:txBody>
              <a:bodyPr wrap="square">
                <a:spAutoFit/>
              </a:bodyPr>
              <a:lstStyle/>
              <a:p>
                <a:pPr algn="just">
                  <a:lnSpc>
                    <a:spcPct val="150000"/>
                  </a:lnSpc>
                  <a:spcAft>
                    <a:spcPts val="0"/>
                  </a:spcAft>
                  <a:tabLst>
                    <a:tab pos="1719580" algn="l"/>
                    <a:tab pos="3262630" algn="l"/>
                    <a:tab pos="4806315" algn="l"/>
                  </a:tabLst>
                </a:pPr>
                <a:r>
                  <a:rPr lang="fr-FR" sz="4200" b="1">
                    <a:latin typeface="Arial" panose="020B0604020202020204" pitchFamily="34" charset="0"/>
                    <a:ea typeface="Calibri" panose="020F0502020204030204" pitchFamily="34" charset="0"/>
                    <a:cs typeface="Arial" panose="020B0604020202020204" pitchFamily="34" charset="0"/>
                  </a:rPr>
                  <a:t>Câu 1:</a:t>
                </a:r>
                <a:r>
                  <a:rPr lang="fr-FR" sz="4200">
                    <a:effectLst/>
                    <a:latin typeface="Arial" panose="020B0604020202020204" pitchFamily="34" charset="0"/>
                    <a:ea typeface="Calibri" panose="020F0502020204030204" pitchFamily="34" charset="0"/>
                    <a:cs typeface="Arial" panose="020B0604020202020204" pitchFamily="34" charset="0"/>
                  </a:rPr>
                  <a:t> Cho </a:t>
                </a:r>
                <a14:m>
                  <m:oMath xmlns:m="http://schemas.openxmlformats.org/officeDocument/2006/math">
                    <m:r>
                      <a:rPr lang="nl-NL" sz="4200" i="1">
                        <a:effectLst/>
                        <a:latin typeface="Cambria Math" panose="02040503050406030204" pitchFamily="18" charset="0"/>
                        <a:ea typeface="Calibri" panose="020F0502020204030204" pitchFamily="34" charset="0"/>
                        <a:cs typeface="Times New Roman" panose="02020603050405020304" pitchFamily="18" charset="0"/>
                      </a:rPr>
                      <m:t>𝐴</m:t>
                    </m:r>
                    <m:r>
                      <a:rPr lang="nl-NL" sz="42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420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r>
                      <a:rPr lang="nl-NL" sz="42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fr-FR" sz="4200">
                    <a:effectLst/>
                    <a:latin typeface="Arial" panose="020B0604020202020204" pitchFamily="34" charset="0"/>
                    <a:ea typeface="Malgun Gothic" panose="020B0503020000020004" pitchFamily="34" charset="-127"/>
                    <a:cs typeface="Arial" panose="020B0604020202020204" pitchFamily="34" charset="0"/>
                  </a:rPr>
                  <a:t> là hai biến cố độc lập với </a:t>
                </a:r>
                <a14:m>
                  <m:oMath xmlns:m="http://schemas.openxmlformats.org/officeDocument/2006/math">
                    <m:r>
                      <a:rPr lang="nl-NL" sz="42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42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=0,7</m:t>
                    </m:r>
                  </m:oMath>
                </a14:m>
                <a:r>
                  <a:rPr lang="fr-FR" sz="42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nl-NL" sz="42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42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=0,4</m:t>
                    </m:r>
                  </m:oMath>
                </a14:m>
                <a:r>
                  <a:rPr lang="fr-FR" sz="4200">
                    <a:effectLst/>
                    <a:latin typeface="Arial" panose="020B0604020202020204" pitchFamily="34" charset="0"/>
                    <a:ea typeface="Malgun Gothic" panose="020B0503020000020004" pitchFamily="34" charset="-127"/>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37006" y="1915447"/>
                <a:ext cx="17245098" cy="942053"/>
              </a:xfrm>
              <a:prstGeom prst="rect">
                <a:avLst/>
              </a:prstGeom>
              <a:blipFill>
                <a:blip r:embed="rId4"/>
                <a:stretch>
                  <a:fillRect l="-1343" b="-283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Rounded Corners 15">
                <a:extLst>
                  <a:ext uri="{FF2B5EF4-FFF2-40B4-BE49-F238E27FC236}">
                    <a16:creationId xmlns:a16="http://schemas.microsoft.com/office/drawing/2014/main" id="{8191A016-728D-D8A4-8798-20E91438AAAD}"/>
                  </a:ext>
                </a:extLst>
              </p:cNvPr>
              <p:cNvSpPr/>
              <p:nvPr/>
            </p:nvSpPr>
            <p:spPr>
              <a:xfrm>
                <a:off x="4503804" y="6830928"/>
                <a:ext cx="5879836" cy="1323021"/>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spcAft>
                    <a:spcPts val="0"/>
                  </a:spcAft>
                  <a:tabLst>
                    <a:tab pos="1719580" algn="l"/>
                    <a:tab pos="3262630" algn="l"/>
                    <a:tab pos="4806315" algn="l"/>
                  </a:tabLst>
                </a:pPr>
                <a:r>
                  <a:rPr lang="en-US" sz="4200" smtClean="0">
                    <a:solidFill>
                      <a:schemeClr val="tx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acc>
                      </m:e>
                      <m:e>
                        <m:r>
                          <a:rPr lang="nl-NL"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d>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=0,3</m:t>
                    </m:r>
                  </m:oMath>
                </a14:m>
                <a:r>
                  <a:rPr lang="en-US" sz="42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2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4503804" y="6830928"/>
                <a:ext cx="5879836" cy="1323021"/>
              </a:xfrm>
              <a:prstGeom prst="roundRect">
                <a:avLst>
                  <a:gd name="adj" fmla="val 11112"/>
                </a:avLst>
              </a:prstGeom>
              <a:blipFill>
                <a:blip r:embed="rId5"/>
                <a:stretch>
                  <a:fillRect l="-3099"/>
                </a:stretch>
              </a:blipFill>
              <a:ln w="25400" cap="flat" cmpd="sng" algn="ctr">
                <a:solidFill>
                  <a:srgbClr val="BE1931"/>
                </a:solidFill>
                <a:prstDash val="solid"/>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Rounded Corners 16">
                <a:extLst>
                  <a:ext uri="{FF2B5EF4-FFF2-40B4-BE49-F238E27FC236}">
                    <a16:creationId xmlns:a16="http://schemas.microsoft.com/office/drawing/2014/main" id="{DDE4FE98-1C5B-C40E-0E41-384425927D54}"/>
                  </a:ext>
                </a:extLst>
              </p:cNvPr>
              <p:cNvSpPr/>
              <p:nvPr/>
            </p:nvSpPr>
            <p:spPr>
              <a:xfrm>
                <a:off x="4487762" y="8523564"/>
                <a:ext cx="5879836" cy="1323021"/>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spcAft>
                    <a:spcPts val="0"/>
                  </a:spcAft>
                  <a:tabLst>
                    <a:tab pos="1719580" algn="l"/>
                    <a:tab pos="3262630" algn="l"/>
                    <a:tab pos="4806315" algn="l"/>
                  </a:tabLst>
                </a:pPr>
                <a:r>
                  <a:rPr lang="en-US" sz="4200" smtClean="0">
                    <a:solidFill>
                      <a:schemeClr val="tx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nl-NL"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e>
                      <m:e>
                        <m:acc>
                          <m:accPr>
                            <m:chr m:val="̅"/>
                            <m:ctrlP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acc>
                      </m:e>
                    </m:d>
                    <m:r>
                      <a:rPr lang="en-US" sz="42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=0,6</m:t>
                    </m:r>
                  </m:oMath>
                </a14:m>
                <a:r>
                  <a:rPr lang="en-US" sz="42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2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4487762" y="8523564"/>
                <a:ext cx="5879836" cy="1323021"/>
              </a:xfrm>
              <a:prstGeom prst="roundRect">
                <a:avLst>
                  <a:gd name="adj" fmla="val 11112"/>
                </a:avLst>
              </a:prstGeom>
              <a:blipFill>
                <a:blip r:embed="rId6"/>
                <a:stretch>
                  <a:fillRect l="-2993"/>
                </a:stretch>
              </a:blipFill>
              <a:ln w="25400" cap="flat" cmpd="sng" algn="ctr">
                <a:solidFill>
                  <a:srgbClr val="BE1931"/>
                </a:solidFill>
                <a:prstDash val="solid"/>
              </a:ln>
              <a:effectLst/>
            </p:spPr>
            <p:txBody>
              <a:bodyPr/>
              <a:lstStyle/>
              <a:p>
                <a:r>
                  <a:rPr lang="en-US">
                    <a:noFill/>
                  </a:rPr>
                  <a:t> </a:t>
                </a:r>
              </a:p>
            </p:txBody>
          </p:sp>
        </mc:Fallback>
      </mc:AlternateContent>
      <p:sp>
        <p:nvSpPr>
          <p:cNvPr id="21" name="Rectangle: Rounded Corners 19">
            <a:extLst>
              <a:ext uri="{FF2B5EF4-FFF2-40B4-BE49-F238E27FC236}">
                <a16:creationId xmlns:a16="http://schemas.microsoft.com/office/drawing/2014/main" id="{226DBB7D-428B-7C08-1D0B-674013C3BF8F}"/>
              </a:ext>
            </a:extLst>
          </p:cNvPr>
          <p:cNvSpPr/>
          <p:nvPr/>
        </p:nvSpPr>
        <p:spPr>
          <a:xfrm>
            <a:off x="11971404" y="6839046"/>
            <a:ext cx="1515996" cy="1323021"/>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p:sp>
        <p:nvSpPr>
          <p:cNvPr id="22" name="Rectangle: Rounded Corners 20">
            <a:extLst>
              <a:ext uri="{FF2B5EF4-FFF2-40B4-BE49-F238E27FC236}">
                <a16:creationId xmlns:a16="http://schemas.microsoft.com/office/drawing/2014/main" id="{176864E5-FE56-486F-6735-B1FA38B2538C}"/>
              </a:ext>
            </a:extLst>
          </p:cNvPr>
          <p:cNvSpPr/>
          <p:nvPr/>
        </p:nvSpPr>
        <p:spPr>
          <a:xfrm>
            <a:off x="11955362" y="8523564"/>
            <a:ext cx="1515996" cy="1323021"/>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p:pic>
        <p:nvPicPr>
          <p:cNvPr id="25" name="Picture 24"/>
          <p:cNvPicPr>
            <a:picLocks noChangeAspect="1"/>
          </p:cNvPicPr>
          <p:nvPr/>
        </p:nvPicPr>
        <p:blipFill>
          <a:blip r:embed="rId7"/>
          <a:stretch>
            <a:fillRect/>
          </a:stretch>
        </p:blipFill>
        <p:spPr>
          <a:xfrm>
            <a:off x="15529126" y="9334500"/>
            <a:ext cx="2606474" cy="767251"/>
          </a:xfrm>
          <a:prstGeom prst="rect">
            <a:avLst/>
          </a:prstGeom>
        </p:spPr>
      </p:pic>
    </p:spTree>
    <p:extLst>
      <p:ext uri="{BB962C8B-B14F-4D97-AF65-F5344CB8AC3E}">
        <p14:creationId xmlns:p14="http://schemas.microsoft.com/office/powerpoint/2010/main" val="207134644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strVal val="4*#ppt_w"/>
                                          </p:val>
                                        </p:tav>
                                        <p:tav tm="100000">
                                          <p:val>
                                            <p:strVal val="#ppt_w"/>
                                          </p:val>
                                        </p:tav>
                                      </p:tavLst>
                                    </p:anim>
                                    <p:anim calcmode="lin" valueType="num">
                                      <p:cBhvr>
                                        <p:cTn id="30" dur="500" fill="hold"/>
                                        <p:tgtEl>
                                          <p:spTgt spid="23"/>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strVal val="4*#ppt_w"/>
                                          </p:val>
                                        </p:tav>
                                        <p:tav tm="100000">
                                          <p:val>
                                            <p:strVal val="#ppt_w"/>
                                          </p:val>
                                        </p:tav>
                                      </p:tavLst>
                                    </p:anim>
                                    <p:anim calcmode="lin" valueType="num">
                                      <p:cBhvr>
                                        <p:cTn id="36" dur="500" fill="hold"/>
                                        <p:tgtEl>
                                          <p:spTgt spid="24"/>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strVal val="4*#ppt_w"/>
                                          </p:val>
                                        </p:tav>
                                        <p:tav tm="100000">
                                          <p:val>
                                            <p:strVal val="#ppt_w"/>
                                          </p:val>
                                        </p:tav>
                                      </p:tavLst>
                                    </p:anim>
                                    <p:anim calcmode="lin" valueType="num">
                                      <p:cBhvr>
                                        <p:cTn id="42" dur="500" fill="hold"/>
                                        <p:tgtEl>
                                          <p:spTgt spid="21"/>
                                        </p:tgtEl>
                                        <p:attrNameLst>
                                          <p:attrName>ppt_h</p:attrName>
                                        </p:attrNameLst>
                                      </p:cBhvr>
                                      <p:tavLst>
                                        <p:tav tm="0">
                                          <p:val>
                                            <p:strVal val="4*#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strVal val="4*#ppt_w"/>
                                          </p:val>
                                        </p:tav>
                                        <p:tav tm="100000">
                                          <p:val>
                                            <p:strVal val="#ppt_w"/>
                                          </p:val>
                                        </p:tav>
                                      </p:tavLst>
                                    </p:anim>
                                    <p:anim calcmode="lin" valueType="num">
                                      <p:cBhvr>
                                        <p:cTn id="48" dur="500" fill="hold"/>
                                        <p:tgtEl>
                                          <p:spTgt spid="2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animBg="1"/>
      <p:bldP spid="24" grpId="0" animBg="1"/>
      <p:bldP spid="2" grpId="0"/>
      <p:bldP spid="19" grpId="0" animBg="1"/>
      <p:bldP spid="20" grpId="0" animBg="1"/>
      <p:bldP spid="21" grpId="0" animBg="1"/>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Rectangle 1"/>
          <p:cNvSpPr/>
          <p:nvPr/>
        </p:nvSpPr>
        <p:spPr>
          <a:xfrm>
            <a:off x="537006" y="114300"/>
            <a:ext cx="17245098" cy="2862322"/>
          </a:xfrm>
          <a:prstGeom prst="rect">
            <a:avLst/>
          </a:prstGeom>
        </p:spPr>
        <p:txBody>
          <a:bodyPr wrap="square">
            <a:spAutoFit/>
          </a:bodyPr>
          <a:lstStyle/>
          <a:p>
            <a:pPr lvl="0" algn="just">
              <a:lnSpc>
                <a:spcPct val="150000"/>
              </a:lnSpc>
              <a:spcAft>
                <a:spcPts val="1000"/>
              </a:spcAft>
              <a:tabLst>
                <a:tab pos="1719580" algn="l"/>
                <a:tab pos="3262630" algn="l"/>
                <a:tab pos="4806315" algn="l"/>
              </a:tabLst>
            </a:pPr>
            <a:r>
              <a:rPr lang="vi-VN" sz="4000" b="1">
                <a:solidFill>
                  <a:prstClr val="black"/>
                </a:solidFill>
                <a:ea typeface="Malgun Gothic" panose="020B0503020000020004" pitchFamily="34" charset="-127"/>
                <a:cs typeface="Times New Roman" panose="02020603050405020304" pitchFamily="18" charset="0"/>
              </a:rPr>
              <a:t>Câu </a:t>
            </a:r>
            <a:r>
              <a:rPr lang="en-US" sz="4000" b="1" smtClean="0">
                <a:solidFill>
                  <a:prstClr val="black"/>
                </a:solidFill>
                <a:latin typeface="Arial" panose="020B0604020202020204" pitchFamily="34" charset="0"/>
                <a:ea typeface="Malgun Gothic" panose="020B0503020000020004" pitchFamily="34" charset="-127"/>
                <a:cs typeface="Arial" panose="020B0604020202020204" pitchFamily="34" charset="0"/>
              </a:rPr>
              <a:t>2</a:t>
            </a:r>
            <a:r>
              <a:rPr lang="vi-VN" sz="4000" b="1" smtClean="0">
                <a:solidFill>
                  <a:prstClr val="black"/>
                </a:solidFill>
                <a:ea typeface="Malgun Gothic" panose="020B0503020000020004" pitchFamily="34" charset="-127"/>
                <a:cs typeface="Times New Roman" panose="02020603050405020304" pitchFamily="18" charset="0"/>
              </a:rPr>
              <a:t>: </a:t>
            </a:r>
            <a:r>
              <a:rPr lang="vi-VN" sz="4000">
                <a:solidFill>
                  <a:prstClr val="black"/>
                </a:solidFill>
                <a:ea typeface="Malgun Gothic" panose="020B0503020000020004" pitchFamily="34" charset="-127"/>
                <a:cs typeface="Times New Roman" panose="02020603050405020304" pitchFamily="18" charset="0"/>
              </a:rPr>
              <a:t>Một công ty truyền thông đấu thầu 2 dự án. Khả năng thắng thầu của dự án 1 là 0,5 và dự án 2 là 0,6. Khả năng thắng thấu cả 2 dự án là 0,4. Gọi A</a:t>
            </a:r>
            <a:r>
              <a:rPr lang="vi-VN" sz="4000" smtClean="0">
                <a:solidFill>
                  <a:prstClr val="black"/>
                </a:solidFill>
                <a:ea typeface="Malgun Gothic" panose="020B0503020000020004" pitchFamily="34" charset="-127"/>
                <a:cs typeface="Times New Roman" panose="02020603050405020304" pitchFamily="18" charset="0"/>
              </a:rPr>
              <a:t>,</a:t>
            </a:r>
            <a:r>
              <a:rPr lang="en-US" sz="4000" smtClean="0">
                <a:solidFill>
                  <a:prstClr val="black"/>
                </a:solidFill>
                <a:ea typeface="Malgun Gothic" panose="020B0503020000020004" pitchFamily="34" charset="-127"/>
                <a:cs typeface="Times New Roman" panose="02020603050405020304" pitchFamily="18" charset="0"/>
              </a:rPr>
              <a:t> </a:t>
            </a:r>
            <a:r>
              <a:rPr lang="vi-VN" sz="4000" smtClean="0">
                <a:solidFill>
                  <a:prstClr val="black"/>
                </a:solidFill>
                <a:ea typeface="Malgun Gothic" panose="020B0503020000020004" pitchFamily="34" charset="-127"/>
                <a:cs typeface="Times New Roman" panose="02020603050405020304" pitchFamily="18" charset="0"/>
              </a:rPr>
              <a:t>B </a:t>
            </a:r>
            <a:r>
              <a:rPr lang="vi-VN" sz="4000">
                <a:solidFill>
                  <a:prstClr val="black"/>
                </a:solidFill>
                <a:ea typeface="Malgun Gothic" panose="020B0503020000020004" pitchFamily="34" charset="-127"/>
                <a:cs typeface="Times New Roman" panose="02020603050405020304" pitchFamily="18" charset="0"/>
              </a:rPr>
              <a:t>lần lượt là biến cố thắng thầu dự án 1 và 2. </a:t>
            </a:r>
            <a:endParaRPr kumimoji="0" lang="en-US" sz="400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Rounded Corners 15">
            <a:extLst>
              <a:ext uri="{FF2B5EF4-FFF2-40B4-BE49-F238E27FC236}">
                <a16:creationId xmlns:a16="http://schemas.microsoft.com/office/drawing/2014/main" id="{8191A016-728D-D8A4-8798-20E91438AAAD}"/>
              </a:ext>
            </a:extLst>
          </p:cNvPr>
          <p:cNvSpPr/>
          <p:nvPr/>
        </p:nvSpPr>
        <p:spPr>
          <a:xfrm>
            <a:off x="520964" y="3183325"/>
            <a:ext cx="15581396" cy="1503975"/>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lvl="0" algn="just" defTabSz="1828800">
              <a:spcAft>
                <a:spcPts val="2000"/>
              </a:spcAft>
            </a:pPr>
            <a:r>
              <a:rPr lang="fr-FR" sz="4000" kern="0">
                <a:solidFill>
                  <a:srgbClr val="0D0D0D"/>
                </a:solidFill>
                <a:latin typeface="Arial" panose="020B0604020202020204" pitchFamily="34" charset="0"/>
                <a:ea typeface="Times New Roman" panose="02020603050405020304" pitchFamily="18" charset="0"/>
                <a:cs typeface="Arial"/>
                <a:sym typeface="Arial"/>
              </a:rPr>
              <a:t>a) A,B là hai biến cố độc lập.</a:t>
            </a:r>
            <a:endParaRPr kumimoji="0" lang="en-US" sz="4000" b="0" i="0" u="none" strike="noStrike" kern="0" cap="none" spc="0" normalizeH="0" baseline="0" noProof="0">
              <a:ln>
                <a:noFill/>
              </a:ln>
              <a:solidFill>
                <a:srgbClr val="A44729"/>
              </a:solidFill>
              <a:effectLst/>
              <a:uLnTx/>
              <a:uFillTx/>
              <a:latin typeface="Arial"/>
              <a:ea typeface="Calibri" panose="020F0502020204030204" pitchFamily="34" charset="0"/>
              <a:cs typeface="Arial"/>
              <a:sym typeface="Arial"/>
            </a:endParaRPr>
          </a:p>
        </p:txBody>
      </p:sp>
      <p:sp>
        <p:nvSpPr>
          <p:cNvPr id="19" name="Rectangle: Rounded Corners 16">
            <a:extLst>
              <a:ext uri="{FF2B5EF4-FFF2-40B4-BE49-F238E27FC236}">
                <a16:creationId xmlns:a16="http://schemas.microsoft.com/office/drawing/2014/main" id="{DDE4FE98-1C5B-C40E-0E41-384425927D54}"/>
              </a:ext>
            </a:extLst>
          </p:cNvPr>
          <p:cNvSpPr/>
          <p:nvPr/>
        </p:nvSpPr>
        <p:spPr>
          <a:xfrm>
            <a:off x="520964" y="4858322"/>
            <a:ext cx="15581396" cy="1503975"/>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lvl="0" algn="just" defTabSz="1828800">
              <a:spcAft>
                <a:spcPts val="2000"/>
              </a:spcAft>
            </a:pPr>
            <a:r>
              <a:rPr lang="vi-VN" sz="4000" kern="0">
                <a:solidFill>
                  <a:srgbClr val="0D0D0D"/>
                </a:solidFill>
                <a:ea typeface="Times New Roman" panose="02020603050405020304" pitchFamily="18" charset="0"/>
                <a:cs typeface="Arial"/>
                <a:sym typeface="Arial"/>
              </a:rPr>
              <a:t>b) Xác suất công ty thắng thầu đúng 1 dự án là 0,3.</a:t>
            </a:r>
            <a:endParaRPr kumimoji="0" lang="en-US" sz="4000" b="0" i="0" u="none" strike="noStrike" kern="0" cap="none" spc="0" normalizeH="0" baseline="0" noProof="0">
              <a:ln>
                <a:noFill/>
              </a:ln>
              <a:solidFill>
                <a:srgbClr val="A44729"/>
              </a:solidFill>
              <a:effectLst/>
              <a:uLnTx/>
              <a:uFillTx/>
              <a:latin typeface="Arial"/>
              <a:ea typeface="Calibri" panose="020F0502020204030204" pitchFamily="34" charset="0"/>
              <a:cs typeface="Arial"/>
              <a:sym typeface="Arial"/>
            </a:endParaRPr>
          </a:p>
        </p:txBody>
      </p:sp>
      <p:sp>
        <p:nvSpPr>
          <p:cNvPr id="20" name="Rectangle: Rounded Corners 19">
            <a:extLst>
              <a:ext uri="{FF2B5EF4-FFF2-40B4-BE49-F238E27FC236}">
                <a16:creationId xmlns:a16="http://schemas.microsoft.com/office/drawing/2014/main" id="{226DBB7D-428B-7C08-1D0B-674013C3BF8F}"/>
              </a:ext>
            </a:extLst>
          </p:cNvPr>
          <p:cNvSpPr/>
          <p:nvPr/>
        </p:nvSpPr>
        <p:spPr>
          <a:xfrm>
            <a:off x="16251040" y="3182921"/>
            <a:ext cx="1515996" cy="1503975"/>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p:sp>
        <p:nvSpPr>
          <p:cNvPr id="21" name="Rectangle: Rounded Corners 20">
            <a:extLst>
              <a:ext uri="{FF2B5EF4-FFF2-40B4-BE49-F238E27FC236}">
                <a16:creationId xmlns:a16="http://schemas.microsoft.com/office/drawing/2014/main" id="{176864E5-FE56-486F-6735-B1FA38B2538C}"/>
              </a:ext>
            </a:extLst>
          </p:cNvPr>
          <p:cNvSpPr/>
          <p:nvPr/>
        </p:nvSpPr>
        <p:spPr>
          <a:xfrm>
            <a:off x="16251040" y="4849800"/>
            <a:ext cx="1515996" cy="1503975"/>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p:sp>
        <p:nvSpPr>
          <p:cNvPr id="22" name="Rectangle: Rounded Corners 15">
            <a:extLst>
              <a:ext uri="{FF2B5EF4-FFF2-40B4-BE49-F238E27FC236}">
                <a16:creationId xmlns:a16="http://schemas.microsoft.com/office/drawing/2014/main" id="{8191A016-728D-D8A4-8798-20E91438AAAD}"/>
              </a:ext>
            </a:extLst>
          </p:cNvPr>
          <p:cNvSpPr/>
          <p:nvPr/>
        </p:nvSpPr>
        <p:spPr>
          <a:xfrm>
            <a:off x="537006" y="6555965"/>
            <a:ext cx="15581396" cy="1627417"/>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lvl="0" algn="just" defTabSz="1828800">
              <a:lnSpc>
                <a:spcPct val="150000"/>
              </a:lnSpc>
              <a:spcAft>
                <a:spcPts val="2000"/>
              </a:spcAft>
            </a:pPr>
            <a:r>
              <a:rPr lang="en-US" sz="4000" kern="0">
                <a:solidFill>
                  <a:srgbClr val="0D0D0D"/>
                </a:solidFill>
                <a:latin typeface="Arial" panose="020B0604020202020204" pitchFamily="34" charset="0"/>
                <a:ea typeface="Times New Roman" panose="02020603050405020304" pitchFamily="18" charset="0"/>
                <a:cs typeface="Arial"/>
                <a:sym typeface="Arial"/>
              </a:rPr>
              <a:t>c) Biết công ty thắng thầu dự án 1, xác suất công ty thắng thầu dự án 2 là 0,8.</a:t>
            </a:r>
            <a:endParaRPr kumimoji="0" lang="en-US" sz="4000" b="0" i="0" u="none" strike="noStrike" kern="0" cap="none" spc="0" normalizeH="0" baseline="0" noProof="0">
              <a:ln>
                <a:noFill/>
              </a:ln>
              <a:solidFill>
                <a:srgbClr val="A44729"/>
              </a:solidFill>
              <a:effectLst/>
              <a:uLnTx/>
              <a:uFillTx/>
              <a:latin typeface="Arial"/>
              <a:ea typeface="Calibri" panose="020F0502020204030204" pitchFamily="34" charset="0"/>
              <a:cs typeface="Arial"/>
              <a:sym typeface="Arial"/>
            </a:endParaRPr>
          </a:p>
        </p:txBody>
      </p:sp>
      <p:sp>
        <p:nvSpPr>
          <p:cNvPr id="25" name="Rectangle: Rounded Corners 16">
            <a:extLst>
              <a:ext uri="{FF2B5EF4-FFF2-40B4-BE49-F238E27FC236}">
                <a16:creationId xmlns:a16="http://schemas.microsoft.com/office/drawing/2014/main" id="{DDE4FE98-1C5B-C40E-0E41-384425927D54}"/>
              </a:ext>
            </a:extLst>
          </p:cNvPr>
          <p:cNvSpPr/>
          <p:nvPr/>
        </p:nvSpPr>
        <p:spPr>
          <a:xfrm>
            <a:off x="537006" y="8392883"/>
            <a:ext cx="15581396" cy="1627417"/>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lvl="0" algn="just" defTabSz="1828800">
              <a:lnSpc>
                <a:spcPct val="150000"/>
              </a:lnSpc>
              <a:spcAft>
                <a:spcPts val="2000"/>
              </a:spcAft>
            </a:pPr>
            <a:r>
              <a:rPr lang="vi-VN" sz="4000" kern="0">
                <a:solidFill>
                  <a:srgbClr val="0D0D0D"/>
                </a:solidFill>
                <a:ea typeface="Times New Roman" panose="02020603050405020304" pitchFamily="18" charset="0"/>
                <a:cs typeface="Arial"/>
                <a:sym typeface="Arial"/>
              </a:rPr>
              <a:t>d) Biết công ty không thắng thầu dự án 1, xác suất công ty thắng thầu dự án 2 là 0,6.</a:t>
            </a:r>
            <a:endParaRPr kumimoji="0" lang="en-US" sz="4000" b="0" i="0" u="none" strike="noStrike" kern="0" cap="none" spc="0" normalizeH="0" baseline="0" noProof="0">
              <a:ln>
                <a:noFill/>
              </a:ln>
              <a:solidFill>
                <a:srgbClr val="A44729"/>
              </a:solidFill>
              <a:effectLst/>
              <a:uLnTx/>
              <a:uFillTx/>
              <a:latin typeface="Arial"/>
              <a:ea typeface="Calibri" panose="020F0502020204030204" pitchFamily="34" charset="0"/>
              <a:cs typeface="Arial"/>
              <a:sym typeface="Arial"/>
            </a:endParaRPr>
          </a:p>
        </p:txBody>
      </p:sp>
      <p:sp>
        <p:nvSpPr>
          <p:cNvPr id="26" name="Rectangle: Rounded Corners 19">
            <a:extLst>
              <a:ext uri="{FF2B5EF4-FFF2-40B4-BE49-F238E27FC236}">
                <a16:creationId xmlns:a16="http://schemas.microsoft.com/office/drawing/2014/main" id="{226DBB7D-428B-7C08-1D0B-674013C3BF8F}"/>
              </a:ext>
            </a:extLst>
          </p:cNvPr>
          <p:cNvSpPr/>
          <p:nvPr/>
        </p:nvSpPr>
        <p:spPr>
          <a:xfrm>
            <a:off x="16267082" y="6555561"/>
            <a:ext cx="1515996" cy="1627417"/>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2000"/>
              </a:spcAft>
              <a:buClrTx/>
              <a:buSzTx/>
              <a:buFontTx/>
              <a:buNone/>
              <a:tabLst/>
              <a:defRPr/>
            </a:pPr>
            <a:r>
              <a:rPr kumimoji="0" lang="en-US" sz="14400" b="0" i="0" u="none" strike="noStrike" kern="0" cap="none" spc="0" normalizeH="0" baseline="0" noProof="0">
                <a:ln>
                  <a:noFill/>
                </a:ln>
                <a:solidFill>
                  <a:srgbClr val="00B050"/>
                </a:solidFill>
                <a:effectLst/>
                <a:uLnTx/>
                <a:uFillTx/>
                <a:latin typeface="Arial"/>
                <a:ea typeface="Calibri" panose="020F0502020204030204" pitchFamily="34" charset="0"/>
                <a:cs typeface="Arial"/>
                <a:sym typeface="Wingdings" panose="05000000000000000000" pitchFamily="2" charset="2"/>
              </a:rPr>
              <a:t></a:t>
            </a:r>
            <a:endParaRPr kumimoji="0" lang="en-US" sz="14400" b="0" i="0" u="none" strike="noStrike" kern="0" cap="none" spc="0" normalizeH="0" baseline="0" noProof="0">
              <a:ln>
                <a:noFill/>
              </a:ln>
              <a:solidFill>
                <a:srgbClr val="00B050"/>
              </a:solidFill>
              <a:effectLst/>
              <a:uLnTx/>
              <a:uFillTx/>
              <a:latin typeface="Arial"/>
              <a:ea typeface="Calibri" panose="020F0502020204030204" pitchFamily="34" charset="0"/>
              <a:cs typeface="Arial"/>
              <a:sym typeface="Arial"/>
            </a:endParaRPr>
          </a:p>
        </p:txBody>
      </p:sp>
      <p:sp>
        <p:nvSpPr>
          <p:cNvPr id="27" name="Rectangle: Rounded Corners 20">
            <a:extLst>
              <a:ext uri="{FF2B5EF4-FFF2-40B4-BE49-F238E27FC236}">
                <a16:creationId xmlns:a16="http://schemas.microsoft.com/office/drawing/2014/main" id="{176864E5-FE56-486F-6735-B1FA38B2538C}"/>
              </a:ext>
            </a:extLst>
          </p:cNvPr>
          <p:cNvSpPr/>
          <p:nvPr/>
        </p:nvSpPr>
        <p:spPr>
          <a:xfrm>
            <a:off x="16267082" y="8384361"/>
            <a:ext cx="1515996" cy="1627417"/>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2000"/>
              </a:spcAft>
              <a:buClrTx/>
              <a:buSzTx/>
              <a:buFontTx/>
              <a:buNone/>
              <a:tabLst/>
              <a:defRPr/>
            </a:pPr>
            <a:r>
              <a:rPr kumimoji="0" lang="en-US" sz="14400" b="0" i="0" u="none" strike="noStrike" kern="0" cap="none" spc="0" normalizeH="0" baseline="0" noProof="0">
                <a:ln>
                  <a:noFill/>
                </a:ln>
                <a:solidFill>
                  <a:srgbClr val="FF0000"/>
                </a:solidFill>
                <a:effectLst/>
                <a:uLnTx/>
                <a:uFillTx/>
                <a:latin typeface="Arial"/>
                <a:ea typeface="Calibri" panose="020F0502020204030204" pitchFamily="34" charset="0"/>
                <a:cs typeface="Arial"/>
                <a:sym typeface="Wingdings" panose="05000000000000000000" pitchFamily="2" charset="2"/>
              </a:rPr>
              <a:t></a:t>
            </a:r>
            <a:endParaRPr kumimoji="0" lang="en-US" sz="14400" b="0" i="0" u="none" strike="noStrike" kern="0" cap="none" spc="0" normalizeH="0" baseline="0" noProof="0">
              <a:ln>
                <a:noFill/>
              </a:ln>
              <a:solidFill>
                <a:srgbClr val="FF0000"/>
              </a:solidFill>
              <a:effectLst/>
              <a:uLnTx/>
              <a:uFillTx/>
              <a:latin typeface="Arial"/>
              <a:ea typeface="Calibri" panose="020F0502020204030204" pitchFamily="34" charset="0"/>
              <a:cs typeface="Arial"/>
              <a:sym typeface="Arial"/>
            </a:endParaRPr>
          </a:p>
        </p:txBody>
      </p:sp>
    </p:spTree>
    <p:extLst>
      <p:ext uri="{BB962C8B-B14F-4D97-AF65-F5344CB8AC3E}">
        <p14:creationId xmlns:p14="http://schemas.microsoft.com/office/powerpoint/2010/main" val="282120767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strVal val="4*#ppt_w"/>
                                          </p:val>
                                        </p:tav>
                                        <p:tav tm="100000">
                                          <p:val>
                                            <p:strVal val="#ppt_w"/>
                                          </p:val>
                                        </p:tav>
                                      </p:tavLst>
                                    </p:anim>
                                    <p:anim calcmode="lin" valueType="num">
                                      <p:cBhvr>
                                        <p:cTn id="30" dur="500" fill="hold"/>
                                        <p:tgtEl>
                                          <p:spTgt spid="20"/>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strVal val="4*#ppt_w"/>
                                          </p:val>
                                        </p:tav>
                                        <p:tav tm="100000">
                                          <p:val>
                                            <p:strVal val="#ppt_w"/>
                                          </p:val>
                                        </p:tav>
                                      </p:tavLst>
                                    </p:anim>
                                    <p:anim calcmode="lin" valueType="num">
                                      <p:cBhvr>
                                        <p:cTn id="36" dur="500" fill="hold"/>
                                        <p:tgtEl>
                                          <p:spTgt spid="21"/>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strVal val="4*#ppt_w"/>
                                          </p:val>
                                        </p:tav>
                                        <p:tav tm="100000">
                                          <p:val>
                                            <p:strVal val="#ppt_w"/>
                                          </p:val>
                                        </p:tav>
                                      </p:tavLst>
                                    </p:anim>
                                    <p:anim calcmode="lin" valueType="num">
                                      <p:cBhvr>
                                        <p:cTn id="42" dur="500" fill="hold"/>
                                        <p:tgtEl>
                                          <p:spTgt spid="26"/>
                                        </p:tgtEl>
                                        <p:attrNameLst>
                                          <p:attrName>ppt_h</p:attrName>
                                        </p:attrNameLst>
                                      </p:cBhvr>
                                      <p:tavLst>
                                        <p:tav tm="0">
                                          <p:val>
                                            <p:strVal val="4*#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strVal val="4*#ppt_w"/>
                                          </p:val>
                                        </p:tav>
                                        <p:tav tm="100000">
                                          <p:val>
                                            <p:strVal val="#ppt_w"/>
                                          </p:val>
                                        </p:tav>
                                      </p:tavLst>
                                    </p:anim>
                                    <p:anim calcmode="lin" valueType="num">
                                      <p:cBhvr>
                                        <p:cTn id="48" dur="500" fill="hold"/>
                                        <p:tgtEl>
                                          <p:spTgt spid="2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9" grpId="0" animBg="1"/>
      <p:bldP spid="20" grpId="0" animBg="1"/>
      <p:bldP spid="21" grpId="0" animBg="1"/>
      <p:bldP spid="22" grpId="0" animBg="1"/>
      <p:bldP spid="25" grpId="0" animBg="1"/>
      <p:bldP spid="26" grpId="0" animBg="1"/>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Rectangle 1"/>
          <p:cNvSpPr/>
          <p:nvPr/>
        </p:nvSpPr>
        <p:spPr>
          <a:xfrm>
            <a:off x="120316" y="-38100"/>
            <a:ext cx="9216594" cy="3416320"/>
          </a:xfrm>
          <a:prstGeom prst="rect">
            <a:avLst/>
          </a:prstGeom>
        </p:spPr>
        <p:txBody>
          <a:bodyPr wrap="square">
            <a:spAutoFit/>
          </a:bodyPr>
          <a:lstStyle/>
          <a:p>
            <a:pPr algn="just">
              <a:lnSpc>
                <a:spcPct val="150000"/>
              </a:lnSpc>
              <a:spcAft>
                <a:spcPts val="0"/>
              </a:spcAft>
              <a:tabLst>
                <a:tab pos="1719580" algn="l"/>
                <a:tab pos="3262630" algn="l"/>
                <a:tab pos="4806315" algn="l"/>
              </a:tabLst>
            </a:pPr>
            <a:r>
              <a:rPr lang="vi-VN" sz="3600" b="1">
                <a:ea typeface="Malgun Gothic" panose="020B0503020000020004" pitchFamily="34" charset="-127"/>
                <a:cs typeface="Arial" panose="020B0604020202020204" pitchFamily="34" charset="0"/>
              </a:rPr>
              <a:t>Câu 3: </a:t>
            </a:r>
            <a:r>
              <a:rPr lang="vi-VN" sz="3600">
                <a:ea typeface="Malgun Gothic" panose="020B0503020000020004" pitchFamily="34" charset="-127"/>
                <a:cs typeface="Arial" panose="020B0604020202020204" pitchFamily="34" charset="0"/>
              </a:rPr>
              <a:t>Một phòng nghiên cứu dược học cho 500 người bị bệnh H dùng hai </a:t>
            </a:r>
            <a:r>
              <a:rPr lang="vi-VN" sz="3600">
                <a:ea typeface="Malgun Gothic" panose="020B0503020000020004" pitchFamily="34" charset="-127"/>
                <a:cs typeface="Arial" panose="020B0604020202020204" pitchFamily="34" charset="0"/>
              </a:rPr>
              <a:t>loại </a:t>
            </a:r>
            <a:r>
              <a:rPr lang="vi-VN" sz="3600" smtClean="0">
                <a:ea typeface="Malgun Gothic" panose="020B0503020000020004" pitchFamily="34" charset="-127"/>
                <a:cs typeface="Arial" panose="020B0604020202020204" pitchFamily="34" charset="0"/>
              </a:rPr>
              <a:t>thuốc</a:t>
            </a:r>
            <a:r>
              <a:rPr lang="en-US" sz="3600" smtClean="0">
                <a:ea typeface="Malgun Gothic" panose="020B0503020000020004" pitchFamily="34" charset="-127"/>
                <a:cs typeface="Arial" panose="020B0604020202020204" pitchFamily="34" charset="0"/>
              </a:rPr>
              <a:t> </a:t>
            </a:r>
            <a:r>
              <a:rPr lang="vi-VN" sz="3600" smtClean="0">
                <a:ea typeface="Malgun Gothic" panose="020B0503020000020004" pitchFamily="34" charset="-127"/>
                <a:cs typeface="Arial" panose="020B0604020202020204" pitchFamily="34" charset="0"/>
              </a:rPr>
              <a:t>X</a:t>
            </a:r>
            <a:r>
              <a:rPr lang="vi-VN" sz="3600">
                <a:ea typeface="Malgun Gothic" panose="020B0503020000020004" pitchFamily="34" charset="-127"/>
                <a:cs typeface="Arial" panose="020B0604020202020204" pitchFamily="34" charset="0"/>
              </a:rPr>
              <a:t>, Y để điều trị. Một số người được điều trị bằng thuốc X và số người còn lại </a:t>
            </a:r>
            <a:r>
              <a:rPr lang="vi-VN" sz="3600">
                <a:ea typeface="Malgun Gothic" panose="020B0503020000020004" pitchFamily="34" charset="-127"/>
                <a:cs typeface="Arial" panose="020B0604020202020204" pitchFamily="34" charset="0"/>
              </a:rPr>
              <a:t>được </a:t>
            </a:r>
            <a:r>
              <a:rPr lang="vi-VN" sz="3600" smtClean="0">
                <a:ea typeface="Malgun Gothic" panose="020B0503020000020004" pitchFamily="34" charset="-127"/>
                <a:cs typeface="Arial" panose="020B0604020202020204" pitchFamily="34" charset="0"/>
              </a:rPr>
              <a:t>điều</a:t>
            </a:r>
            <a:endParaRPr lang="en-US" sz="3600" smtClean="0">
              <a:ea typeface="Malgun Gothic" panose="020B0503020000020004" pitchFamily="34" charset="-127"/>
              <a:cs typeface="Arial" panose="020B0604020202020204" pitchFamily="34" charset="0"/>
            </a:endParaRPr>
          </a:p>
        </p:txBody>
      </p:sp>
      <p:sp>
        <p:nvSpPr>
          <p:cNvPr id="3" name="Rectangle 2"/>
          <p:cNvSpPr/>
          <p:nvPr/>
        </p:nvSpPr>
        <p:spPr>
          <a:xfrm>
            <a:off x="120316" y="4152900"/>
            <a:ext cx="17939084" cy="2585323"/>
          </a:xfrm>
          <a:prstGeom prst="rect">
            <a:avLst/>
          </a:prstGeom>
        </p:spPr>
        <p:txBody>
          <a:bodyPr wrap="square">
            <a:spAutoFit/>
          </a:bodyPr>
          <a:lstStyle/>
          <a:p>
            <a:pPr lvl="0" algn="just">
              <a:lnSpc>
                <a:spcPct val="150000"/>
              </a:lnSpc>
              <a:tabLst>
                <a:tab pos="1719580" algn="l"/>
                <a:tab pos="3262630" algn="l"/>
                <a:tab pos="4806315" algn="l"/>
              </a:tabLst>
            </a:pPr>
            <a:r>
              <a:rPr lang="vi-VN" sz="3600">
                <a:solidFill>
                  <a:prstClr val="black"/>
                </a:solidFill>
                <a:ea typeface="Malgun Gothic" panose="020B0503020000020004" pitchFamily="34" charset="-127"/>
                <a:cs typeface="Arial" panose="020B0604020202020204" pitchFamily="34" charset="0"/>
              </a:rPr>
              <a:t>Chọn ngẫu nhiên một người trong số này. Gọi A là biến </a:t>
            </a:r>
            <a:r>
              <a:rPr lang="vi-VN" sz="3600">
                <a:solidFill>
                  <a:prstClr val="black"/>
                </a:solidFill>
                <a:ea typeface="Malgun Gothic" panose="020B0503020000020004" pitchFamily="34" charset="-127"/>
                <a:cs typeface="Arial" panose="020B0604020202020204" pitchFamily="34" charset="0"/>
              </a:rPr>
              <a:t>cố </a:t>
            </a:r>
            <a: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a:t>“</a:t>
            </a:r>
            <a:r>
              <a:rPr lang="vi-VN" sz="3600" smtClean="0">
                <a:solidFill>
                  <a:prstClr val="black"/>
                </a:solidFill>
                <a:ea typeface="Malgun Gothic" panose="020B0503020000020004" pitchFamily="34" charset="-127"/>
                <a:cs typeface="Arial" panose="020B0604020202020204" pitchFamily="34" charset="0"/>
              </a:rPr>
              <a:t>Người </a:t>
            </a:r>
            <a:r>
              <a:rPr lang="vi-VN" sz="3600">
                <a:solidFill>
                  <a:prstClr val="black"/>
                </a:solidFill>
                <a:ea typeface="Malgun Gothic" panose="020B0503020000020004" pitchFamily="34" charset="-127"/>
                <a:cs typeface="Arial" panose="020B0604020202020204" pitchFamily="34" charset="0"/>
              </a:rPr>
              <a:t>được chọn </a:t>
            </a:r>
            <a:r>
              <a:rPr lang="vi-VN" sz="3600">
                <a:solidFill>
                  <a:prstClr val="black"/>
                </a:solidFill>
                <a:ea typeface="Malgun Gothic" panose="020B0503020000020004" pitchFamily="34" charset="-127"/>
                <a:cs typeface="Arial" panose="020B0604020202020204" pitchFamily="34" charset="0"/>
              </a:rPr>
              <a:t>khỏi </a:t>
            </a:r>
            <a:r>
              <a:rPr lang="vi-VN" sz="3600" smtClean="0">
                <a:solidFill>
                  <a:prstClr val="black"/>
                </a:solidFill>
                <a:ea typeface="Malgun Gothic" panose="020B0503020000020004" pitchFamily="34" charset="-127"/>
                <a:cs typeface="Arial" panose="020B0604020202020204" pitchFamily="34" charset="0"/>
              </a:rPr>
              <a:t>bệnh</a:t>
            </a:r>
            <a: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a:t>”</a:t>
            </a:r>
            <a:r>
              <a:rPr lang="vi-VN" sz="3600" smtClean="0">
                <a:solidFill>
                  <a:prstClr val="black"/>
                </a:solidFill>
                <a:ea typeface="Malgun Gothic" panose="020B0503020000020004" pitchFamily="34" charset="-127"/>
                <a:cs typeface="Arial" panose="020B0604020202020204" pitchFamily="34" charset="0"/>
              </a:rPr>
              <a:t>, </a:t>
            </a:r>
            <a:r>
              <a:rPr lang="vi-VN" sz="3600">
                <a:solidFill>
                  <a:prstClr val="black"/>
                </a:solidFill>
                <a:ea typeface="Malgun Gothic" panose="020B0503020000020004" pitchFamily="34" charset="-127"/>
                <a:cs typeface="Arial" panose="020B0604020202020204" pitchFamily="34" charset="0"/>
              </a:rPr>
              <a:t>B là biến </a:t>
            </a:r>
            <a:r>
              <a:rPr lang="vi-VN" sz="3600">
                <a:solidFill>
                  <a:prstClr val="black"/>
                </a:solidFill>
                <a:ea typeface="Malgun Gothic" panose="020B0503020000020004" pitchFamily="34" charset="-127"/>
                <a:cs typeface="Arial" panose="020B0604020202020204" pitchFamily="34" charset="0"/>
              </a:rPr>
              <a:t>cố </a:t>
            </a:r>
            <a: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a:t>“</a:t>
            </a:r>
            <a:r>
              <a:rPr lang="vi-VN" sz="3600" smtClean="0">
                <a:solidFill>
                  <a:prstClr val="black"/>
                </a:solidFill>
                <a:ea typeface="Malgun Gothic" panose="020B0503020000020004" pitchFamily="34" charset="-127"/>
                <a:cs typeface="Arial" panose="020B0604020202020204" pitchFamily="34" charset="0"/>
              </a:rPr>
              <a:t>Người </a:t>
            </a:r>
            <a:r>
              <a:rPr lang="vi-VN" sz="3600">
                <a:solidFill>
                  <a:prstClr val="black"/>
                </a:solidFill>
                <a:ea typeface="Malgun Gothic" panose="020B0503020000020004" pitchFamily="34" charset="-127"/>
                <a:cs typeface="Arial" panose="020B0604020202020204" pitchFamily="34" charset="0"/>
              </a:rPr>
              <a:t>được chọn điều trị bằng </a:t>
            </a:r>
            <a:r>
              <a:rPr lang="vi-VN" sz="3600">
                <a:solidFill>
                  <a:prstClr val="black"/>
                </a:solidFill>
                <a:ea typeface="Malgun Gothic" panose="020B0503020000020004" pitchFamily="34" charset="-127"/>
                <a:cs typeface="Arial" panose="020B0604020202020204" pitchFamily="34" charset="0"/>
              </a:rPr>
              <a:t>thuốc </a:t>
            </a:r>
            <a:r>
              <a:rPr lang="vi-VN" sz="3600" smtClean="0">
                <a:solidFill>
                  <a:prstClr val="black"/>
                </a:solidFill>
                <a:ea typeface="Malgun Gothic" panose="020B0503020000020004" pitchFamily="34" charset="-127"/>
                <a:cs typeface="Arial" panose="020B0604020202020204" pitchFamily="34" charset="0"/>
              </a:rPr>
              <a:t>X</a:t>
            </a:r>
            <a: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a:t>”</a:t>
            </a:r>
            <a:r>
              <a:rPr lang="vi-VN" sz="3600" smtClean="0">
                <a:solidFill>
                  <a:prstClr val="black"/>
                </a:solidFill>
                <a:ea typeface="Malgun Gothic" panose="020B0503020000020004" pitchFamily="34" charset="-127"/>
                <a:cs typeface="Arial" panose="020B0604020202020204" pitchFamily="34" charset="0"/>
              </a:rPr>
              <a:t>, </a:t>
            </a:r>
            <a:r>
              <a:rPr lang="vi-VN" sz="3600">
                <a:solidFill>
                  <a:prstClr val="black"/>
                </a:solidFill>
                <a:ea typeface="Malgun Gothic" panose="020B0503020000020004" pitchFamily="34" charset="-127"/>
                <a:cs typeface="Arial" panose="020B0604020202020204" pitchFamily="34" charset="0"/>
              </a:rPr>
              <a:t>C là biến </a:t>
            </a:r>
            <a:r>
              <a:rPr lang="vi-VN" sz="3600">
                <a:solidFill>
                  <a:prstClr val="black"/>
                </a:solidFill>
                <a:ea typeface="Malgun Gothic" panose="020B0503020000020004" pitchFamily="34" charset="-127"/>
                <a:cs typeface="Arial" panose="020B0604020202020204" pitchFamily="34" charset="0"/>
              </a:rPr>
              <a:t>cố </a:t>
            </a:r>
            <a: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a:t>“</a:t>
            </a:r>
            <a:r>
              <a:rPr lang="vi-VN" sz="3600" smtClean="0">
                <a:solidFill>
                  <a:prstClr val="black"/>
                </a:solidFill>
                <a:ea typeface="Malgun Gothic" panose="020B0503020000020004" pitchFamily="34" charset="-127"/>
                <a:cs typeface="Arial" panose="020B0604020202020204" pitchFamily="34" charset="0"/>
              </a:rPr>
              <a:t>Người </a:t>
            </a:r>
            <a:r>
              <a:rPr lang="vi-VN" sz="3600">
                <a:solidFill>
                  <a:prstClr val="black"/>
                </a:solidFill>
                <a:ea typeface="Malgun Gothic" panose="020B0503020000020004" pitchFamily="34" charset="-127"/>
                <a:cs typeface="Arial" panose="020B0604020202020204" pitchFamily="34" charset="0"/>
              </a:rPr>
              <a:t>được chọn điều trị bằng </a:t>
            </a:r>
            <a:r>
              <a:rPr lang="vi-VN" sz="3600">
                <a:solidFill>
                  <a:prstClr val="black"/>
                </a:solidFill>
                <a:ea typeface="Malgun Gothic" panose="020B0503020000020004" pitchFamily="34" charset="-127"/>
                <a:cs typeface="Arial" panose="020B0604020202020204" pitchFamily="34" charset="0"/>
              </a:rPr>
              <a:t>thuốc </a:t>
            </a:r>
            <a:r>
              <a:rPr lang="vi-VN" sz="3600" smtClean="0">
                <a:solidFill>
                  <a:prstClr val="black"/>
                </a:solidFill>
                <a:ea typeface="Malgun Gothic" panose="020B0503020000020004" pitchFamily="34" charset="-127"/>
                <a:cs typeface="Arial" panose="020B0604020202020204" pitchFamily="34" charset="0"/>
              </a:rPr>
              <a:t>Y</a:t>
            </a:r>
            <a: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a:t>”</a:t>
            </a:r>
            <a:r>
              <a:rPr lang="vi-VN" sz="3600" smtClean="0">
                <a:solidFill>
                  <a:prstClr val="black"/>
                </a:solidFill>
                <a:ea typeface="Malgun Gothic" panose="020B0503020000020004" pitchFamily="34" charset="-127"/>
                <a:cs typeface="Arial" panose="020B0604020202020204" pitchFamily="34" charset="0"/>
              </a:rPr>
              <a:t>.</a:t>
            </a:r>
            <a:endParaRPr lang="vi-VN" sz="3600">
              <a:solidFill>
                <a:prstClr val="black"/>
              </a:solidFill>
              <a:ea typeface="Malgun Gothic" panose="020B0503020000020004" pitchFamily="34" charset="-127"/>
              <a:cs typeface="Arial" panose="020B0604020202020204" pitchFamily="34" charset="0"/>
            </a:endParaRPr>
          </a:p>
        </p:txBody>
      </p:sp>
      <p:pic>
        <p:nvPicPr>
          <p:cNvPr id="13" name="Picture 12"/>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9525000" y="342900"/>
            <a:ext cx="8654716" cy="2895600"/>
          </a:xfrm>
          <a:prstGeom prst="rect">
            <a:avLst/>
          </a:prstGeom>
        </p:spPr>
      </p:pic>
      <mc:AlternateContent xmlns:mc="http://schemas.openxmlformats.org/markup-compatibility/2006">
        <mc:Choice xmlns:a14="http://schemas.microsoft.com/office/drawing/2010/main" Requires="a14">
          <p:sp>
            <p:nvSpPr>
              <p:cNvPr id="20" name="Rectangle: Rounded Corners 15">
                <a:extLst>
                  <a:ext uri="{FF2B5EF4-FFF2-40B4-BE49-F238E27FC236}">
                    <a16:creationId xmlns:a16="http://schemas.microsoft.com/office/drawing/2014/main" id="{8191A016-728D-D8A4-8798-20E91438AAAD}"/>
                  </a:ext>
                </a:extLst>
              </p:cNvPr>
              <p:cNvSpPr/>
              <p:nvPr/>
            </p:nvSpPr>
            <p:spPr>
              <a:xfrm>
                <a:off x="279928" y="6896504"/>
                <a:ext cx="15874472" cy="1599796"/>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lnSpc>
                    <a:spcPct val="150000"/>
                  </a:lnSpc>
                  <a:spcAft>
                    <a:spcPts val="1000"/>
                  </a:spcAft>
                  <a:tabLst>
                    <a:tab pos="1719580" algn="l"/>
                    <a:tab pos="3262630" algn="l"/>
                    <a:tab pos="4806315" algn="l"/>
                  </a:tabLst>
                </a:pPr>
                <a:r>
                  <a:rPr lang="en-US" sz="3600">
                    <a:latin typeface="Arial" panose="020B0604020202020204" pitchFamily="34" charset="0"/>
                    <a:ea typeface="Malgun Gothic" panose="020B0503020000020004" pitchFamily="34" charset="-127"/>
                    <a:cs typeface="Arial" panose="020B0604020202020204" pitchFamily="34" charset="0"/>
                  </a:rPr>
                  <a:t>a) Xác suất để một người khỏi bệnh khi điều trị bằng thuốc Y có kí hiệu là </a:t>
                </a:r>
                <a14:m>
                  <m:oMath xmlns:m="http://schemas.openxmlformats.org/officeDocument/2006/math">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600">
                    <a:effectLst/>
                    <a:latin typeface="Arial" panose="020B0604020202020204" pitchFamily="34" charset="0"/>
                    <a:ea typeface="Malgun Gothic" panose="020B0503020000020004" pitchFamily="34" charset="-127"/>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279928" y="6896504"/>
                <a:ext cx="15874472" cy="1599796"/>
              </a:xfrm>
              <a:prstGeom prst="roundRect">
                <a:avLst>
                  <a:gd name="adj" fmla="val 11112"/>
                </a:avLst>
              </a:prstGeom>
              <a:blipFill>
                <a:blip r:embed="rId4"/>
                <a:stretch>
                  <a:fillRect l="-767" r="-767" b="-11236"/>
                </a:stretch>
              </a:blipFill>
              <a:ln w="25400" cap="flat" cmpd="sng" algn="ctr">
                <a:solidFill>
                  <a:srgbClr val="BE1931"/>
                </a:solidFill>
                <a:prstDash val="solid"/>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Rounded Corners 16">
                <a:extLst>
                  <a:ext uri="{FF2B5EF4-FFF2-40B4-BE49-F238E27FC236}">
                    <a16:creationId xmlns:a16="http://schemas.microsoft.com/office/drawing/2014/main" id="{DDE4FE98-1C5B-C40E-0E41-384425927D54}"/>
                  </a:ext>
                </a:extLst>
              </p:cNvPr>
              <p:cNvSpPr/>
              <p:nvPr/>
            </p:nvSpPr>
            <p:spPr>
              <a:xfrm>
                <a:off x="279928" y="8810026"/>
                <a:ext cx="15874472" cy="1286474"/>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spcAft>
                    <a:spcPts val="1000"/>
                  </a:spcAft>
                  <a:tabLst>
                    <a:tab pos="1719580" algn="l"/>
                    <a:tab pos="3262630" algn="l"/>
                    <a:tab pos="4806315" algn="l"/>
                  </a:tabLst>
                </a:pPr>
                <a14:m>
                  <m:oMathPara xmlns:m="http://schemas.openxmlformats.org/officeDocument/2006/math">
                    <m:oMathParaPr>
                      <m:jc m:val="left"/>
                    </m:oMathParaPr>
                    <m:oMath xmlns:m="http://schemas.openxmlformats.org/officeDocument/2006/math">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b</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m:t>
                      </m:r>
                      <m:r>
                        <a:rPr lang="en-US" sz="3600" b="0" i="1" smtClean="0">
                          <a:solidFill>
                            <a:schemeClr val="tx1"/>
                          </a:solidFill>
                          <a:latin typeface="Cambria Math" panose="02040503050406030204" pitchFamily="18" charset="0"/>
                          <a:ea typeface="Malgun Gothic" panose="020B0503020000020004" pitchFamily="34" charset="-127"/>
                          <a:cs typeface="Arial" panose="020B0604020202020204" pitchFamily="34" charset="0"/>
                        </a:rPr>
                        <m:t> </m:t>
                      </m:r>
                      <m:r>
                        <a:rPr lang="en-US" sz="36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6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6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𝐴</m:t>
                          </m:r>
                        </m:e>
                        <m:e>
                          <m:r>
                            <a:rPr lang="en-US" sz="36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36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3</m:t>
                          </m:r>
                        </m:num>
                        <m:den>
                          <m:r>
                            <a:rPr lang="en-US" sz="36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4</m:t>
                          </m:r>
                        </m:den>
                      </m:f>
                      <m:r>
                        <a:rPr lang="en-US" sz="3600" b="0" i="0" smtClean="0">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279928" y="8810026"/>
                <a:ext cx="15874472" cy="1286474"/>
              </a:xfrm>
              <a:prstGeom prst="roundRect">
                <a:avLst>
                  <a:gd name="adj" fmla="val 11112"/>
                </a:avLst>
              </a:prstGeom>
              <a:blipFill>
                <a:blip r:embed="rId5"/>
                <a:stretch>
                  <a:fillRect/>
                </a:stretch>
              </a:blipFill>
              <a:ln w="25400" cap="flat" cmpd="sng" algn="ctr">
                <a:solidFill>
                  <a:srgbClr val="BE1931"/>
                </a:solidFill>
                <a:prstDash val="solid"/>
              </a:ln>
              <a:effectLst/>
            </p:spPr>
            <p:txBody>
              <a:bodyPr/>
              <a:lstStyle/>
              <a:p>
                <a:r>
                  <a:rPr lang="en-US">
                    <a:noFill/>
                  </a:rPr>
                  <a:t> </a:t>
                </a:r>
              </a:p>
            </p:txBody>
          </p:sp>
        </mc:Fallback>
      </mc:AlternateContent>
      <p:sp>
        <p:nvSpPr>
          <p:cNvPr id="22" name="Rectangle: Rounded Corners 19">
            <a:extLst>
              <a:ext uri="{FF2B5EF4-FFF2-40B4-BE49-F238E27FC236}">
                <a16:creationId xmlns:a16="http://schemas.microsoft.com/office/drawing/2014/main" id="{226DBB7D-428B-7C08-1D0B-674013C3BF8F}"/>
              </a:ext>
            </a:extLst>
          </p:cNvPr>
          <p:cNvSpPr/>
          <p:nvPr/>
        </p:nvSpPr>
        <p:spPr>
          <a:xfrm>
            <a:off x="16531372" y="6896504"/>
            <a:ext cx="1515996" cy="1599796"/>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p:sp>
        <p:nvSpPr>
          <p:cNvPr id="25" name="Rectangle: Rounded Corners 20">
            <a:extLst>
              <a:ext uri="{FF2B5EF4-FFF2-40B4-BE49-F238E27FC236}">
                <a16:creationId xmlns:a16="http://schemas.microsoft.com/office/drawing/2014/main" id="{176864E5-FE56-486F-6735-B1FA38B2538C}"/>
              </a:ext>
            </a:extLst>
          </p:cNvPr>
          <p:cNvSpPr/>
          <p:nvPr/>
        </p:nvSpPr>
        <p:spPr>
          <a:xfrm>
            <a:off x="16531372" y="8810026"/>
            <a:ext cx="1515996" cy="1286474"/>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p:sp>
        <p:nvSpPr>
          <p:cNvPr id="4" name="Rectangle 3"/>
          <p:cNvSpPr/>
          <p:nvPr/>
        </p:nvSpPr>
        <p:spPr>
          <a:xfrm>
            <a:off x="120316" y="3302379"/>
            <a:ext cx="16647897" cy="923330"/>
          </a:xfrm>
          <a:prstGeom prst="rect">
            <a:avLst/>
          </a:prstGeom>
        </p:spPr>
        <p:txBody>
          <a:bodyPr wrap="square">
            <a:spAutoFit/>
          </a:bodyPr>
          <a:lstStyle/>
          <a:p>
            <a:pPr lvl="0" algn="just">
              <a:lnSpc>
                <a:spcPct val="150000"/>
              </a:lnSpc>
              <a:tabLst>
                <a:tab pos="1719580" algn="l"/>
                <a:tab pos="3262630" algn="l"/>
                <a:tab pos="4806315" algn="l"/>
              </a:tabLst>
            </a:pPr>
            <a:r>
              <a:rPr lang="vi-VN" sz="3600" smtClean="0">
                <a:solidFill>
                  <a:prstClr val="black"/>
                </a:solidFill>
                <a:ea typeface="Malgun Gothic" panose="020B0503020000020004" pitchFamily="34" charset="-127"/>
                <a:cs typeface="Arial" panose="020B0604020202020204" pitchFamily="34" charset="0"/>
              </a:rPr>
              <a:t>trị</a:t>
            </a:r>
            <a:r>
              <a:rPr lang="en-US" sz="3600" smtClean="0">
                <a:solidFill>
                  <a:prstClr val="black"/>
                </a:solidFill>
                <a:ea typeface="Malgun Gothic" panose="020B0503020000020004" pitchFamily="34" charset="-127"/>
                <a:cs typeface="Arial" panose="020B0604020202020204" pitchFamily="34" charset="0"/>
              </a:rPr>
              <a:t> </a:t>
            </a:r>
            <a:r>
              <a:rPr lang="vi-VN" sz="3600" smtClean="0">
                <a:solidFill>
                  <a:prstClr val="black"/>
                </a:solidFill>
                <a:ea typeface="Malgun Gothic" panose="020B0503020000020004" pitchFamily="34" charset="-127"/>
                <a:cs typeface="Arial" panose="020B0604020202020204" pitchFamily="34" charset="0"/>
              </a:rPr>
              <a:t>bằng </a:t>
            </a:r>
            <a:r>
              <a:rPr lang="vi-VN" sz="3600">
                <a:solidFill>
                  <a:prstClr val="black"/>
                </a:solidFill>
                <a:ea typeface="Malgun Gothic" panose="020B0503020000020004" pitchFamily="34" charset="-127"/>
                <a:cs typeface="Arial" panose="020B0604020202020204" pitchFamily="34" charset="0"/>
              </a:rPr>
              <a:t>thuốc Y . Kết quả nghiên cứu được trình bày ở bảng sau</a:t>
            </a:r>
            <a:endParaRPr lang="en-US" sz="3600">
              <a:solidFill>
                <a:prstClr val="black"/>
              </a:solidFill>
              <a:ea typeface="Malgun Gothic" panose="020B0503020000020004" pitchFamily="34" charset="-127"/>
              <a:cs typeface="Arial" panose="020B0604020202020204" pitchFamily="34" charset="0"/>
            </a:endParaRPr>
          </a:p>
        </p:txBody>
      </p:sp>
    </p:spTree>
    <p:extLst>
      <p:ext uri="{BB962C8B-B14F-4D97-AF65-F5344CB8AC3E}">
        <p14:creationId xmlns:p14="http://schemas.microsoft.com/office/powerpoint/2010/main" val="393809994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strVal val="4*#ppt_w"/>
                                          </p:val>
                                        </p:tav>
                                        <p:tav tm="100000">
                                          <p:val>
                                            <p:strVal val="#ppt_w"/>
                                          </p:val>
                                        </p:tav>
                                      </p:tavLst>
                                    </p:anim>
                                    <p:anim calcmode="lin" valueType="num">
                                      <p:cBhvr>
                                        <p:cTn id="34" dur="500" fill="hold"/>
                                        <p:tgtEl>
                                          <p:spTgt spid="22"/>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strVal val="4*#ppt_w"/>
                                          </p:val>
                                        </p:tav>
                                        <p:tav tm="100000">
                                          <p:val>
                                            <p:strVal val="#ppt_w"/>
                                          </p:val>
                                        </p:tav>
                                      </p:tavLst>
                                    </p:anim>
                                    <p:anim calcmode="lin" valueType="num">
                                      <p:cBhvr>
                                        <p:cTn id="40" dur="500" fill="hold"/>
                                        <p:tgtEl>
                                          <p:spTgt spid="2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animBg="1"/>
      <p:bldP spid="21" grpId="0" animBg="1"/>
      <p:bldP spid="22" grpId="0" animBg="1"/>
      <p:bldP spid="25"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Rectangle 1"/>
          <p:cNvSpPr/>
          <p:nvPr/>
        </p:nvSpPr>
        <p:spPr>
          <a:xfrm>
            <a:off x="120316" y="-38100"/>
            <a:ext cx="9216594" cy="34163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1719580" algn="l"/>
                <a:tab pos="3262630" algn="l"/>
                <a:tab pos="4806315" algn="l"/>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Câu 3: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Một phòng nghiên cứu dược học cho 500 người bị bệnh H dùng hai loại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thuốc</a:t>
            </a:r>
            <a:r>
              <a:rPr kumimoji="0" lang="en-US" sz="3600" b="0" i="0" u="none" strike="noStrike" kern="1200" cap="none" spc="0" normalizeH="0" baseline="0" noProof="0" smtClean="0">
                <a:ln>
                  <a:noFill/>
                </a:ln>
                <a:solidFill>
                  <a:prstClr val="black"/>
                </a:solidFill>
                <a:effectLst/>
                <a:uLnTx/>
                <a:uFillTx/>
                <a:latin typeface="Calibri"/>
                <a:ea typeface="Malgun Gothic" panose="020B0503020000020004" pitchFamily="34" charset="-127"/>
                <a:cs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X</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Y để điều trị. Một số người được điều trị bằng thuốc X và số người còn lại được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điều</a:t>
            </a:r>
            <a:endParaRPr kumimoji="0" lang="en-US" sz="3600" b="0" i="0" u="none" strike="noStrike" kern="1200" cap="none" spc="0" normalizeH="0" baseline="0" noProof="0" smtClean="0">
              <a:ln>
                <a:noFill/>
              </a:ln>
              <a:solidFill>
                <a:prstClr val="black"/>
              </a:solidFill>
              <a:effectLst/>
              <a:uLnTx/>
              <a:uFillTx/>
              <a:latin typeface="Calibri"/>
              <a:ea typeface="Malgun Gothic" panose="020B0503020000020004" pitchFamily="34" charset="-127"/>
              <a:cs typeface="Arial" panose="020B0604020202020204" pitchFamily="34" charset="0"/>
            </a:endParaRPr>
          </a:p>
        </p:txBody>
      </p:sp>
      <p:sp>
        <p:nvSpPr>
          <p:cNvPr id="3" name="Rectangle 2"/>
          <p:cNvSpPr/>
          <p:nvPr/>
        </p:nvSpPr>
        <p:spPr>
          <a:xfrm>
            <a:off x="120316" y="4152900"/>
            <a:ext cx="17939084" cy="25853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1719580" algn="l"/>
                <a:tab pos="3262630" algn="l"/>
                <a:tab pos="4806315" algn="l"/>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Chọn ngẫu nhiên một người trong số này. Gọi A là biến cố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Người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được chọn khỏi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bệnh</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B là biến cố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Người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được chọn điều trị bằng thuốc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X</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 là biến cố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Người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được chọn điều trị bằng thuốc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Y</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pic>
        <p:nvPicPr>
          <p:cNvPr id="13" name="Picture 12"/>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9525000" y="342900"/>
            <a:ext cx="8654716" cy="2895600"/>
          </a:xfrm>
          <a:prstGeom prst="rect">
            <a:avLst/>
          </a:prstGeom>
        </p:spPr>
      </p:pic>
      <mc:AlternateContent xmlns:mc="http://schemas.openxmlformats.org/markup-compatibility/2006">
        <mc:Choice xmlns:a14="http://schemas.microsoft.com/office/drawing/2010/main" Requires="a14">
          <p:sp>
            <p:nvSpPr>
              <p:cNvPr id="20" name="Rectangle: Rounded Corners 15">
                <a:extLst>
                  <a:ext uri="{FF2B5EF4-FFF2-40B4-BE49-F238E27FC236}">
                    <a16:creationId xmlns:a16="http://schemas.microsoft.com/office/drawing/2014/main" id="{8191A016-728D-D8A4-8798-20E91438AAAD}"/>
                  </a:ext>
                </a:extLst>
              </p:cNvPr>
              <p:cNvSpPr/>
              <p:nvPr/>
            </p:nvSpPr>
            <p:spPr>
              <a:xfrm>
                <a:off x="279928" y="6896504"/>
                <a:ext cx="15874472" cy="1599796"/>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tabLst>
                    <a:tab pos="1719580" algn="l"/>
                    <a:tab pos="3262630" algn="l"/>
                    <a:tab pos="4806315" algn="l"/>
                  </a:tabLst>
                </a:pPr>
                <a14:m>
                  <m:oMathPara xmlns:m="http://schemas.openxmlformats.org/officeDocument/2006/math">
                    <m:oMathParaPr>
                      <m:jc m:val="left"/>
                    </m:oMathParaPr>
                    <m:oMath xmlns:m="http://schemas.openxmlformats.org/officeDocument/2006/math">
                      <m:r>
                        <m:rPr>
                          <m:nor/>
                        </m:rPr>
                        <a:rPr lang="en-US" sz="3600" smtClean="0">
                          <a:latin typeface="Arial" panose="020B0604020202020204" pitchFamily="34" charset="0"/>
                          <a:ea typeface="Malgun Gothic" panose="020B0503020000020004" pitchFamily="34" charset="-127"/>
                          <a:cs typeface="Arial" panose="020B0604020202020204" pitchFamily="34" charset="0"/>
                        </a:rPr>
                        <m:t>c</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X</m:t>
                      </m:r>
                      <m:r>
                        <m:rPr>
                          <m:nor/>
                        </m:rPr>
                        <a:rPr lang="en-US" sz="3600" smtClean="0">
                          <a:latin typeface="Arial" panose="020B0604020202020204" pitchFamily="34" charset="0"/>
                          <a:ea typeface="Malgun Gothic" panose="020B0503020000020004" pitchFamily="34" charset="-127"/>
                          <a:cs typeface="Arial" panose="020B0604020202020204" pitchFamily="34" charset="0"/>
                        </a:rPr>
                        <m:t>á</m:t>
                      </m:r>
                      <m:r>
                        <m:rPr>
                          <m:nor/>
                        </m:rPr>
                        <a:rPr lang="en-US" sz="3600" smtClean="0">
                          <a:latin typeface="Arial" panose="020B0604020202020204" pitchFamily="34" charset="0"/>
                          <a:ea typeface="Malgun Gothic" panose="020B0503020000020004" pitchFamily="34" charset="-127"/>
                          <a:cs typeface="Arial" panose="020B0604020202020204" pitchFamily="34" charset="0"/>
                        </a:rPr>
                        <m:t>c</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xu</m:t>
                      </m:r>
                      <m:r>
                        <m:rPr>
                          <m:nor/>
                        </m:rPr>
                        <a:rPr lang="en-US" sz="3600" smtClean="0">
                          <a:latin typeface="Arial" panose="020B0604020202020204" pitchFamily="34" charset="0"/>
                          <a:ea typeface="Malgun Gothic" panose="020B0503020000020004" pitchFamily="34" charset="-127"/>
                          <a:cs typeface="Arial" panose="020B0604020202020204" pitchFamily="34" charset="0"/>
                        </a:rPr>
                        <m:t>ấ</m:t>
                      </m:r>
                      <m:r>
                        <m:rPr>
                          <m:nor/>
                        </m:rPr>
                        <a:rPr lang="en-US" sz="3600" smtClean="0">
                          <a:latin typeface="Arial" panose="020B0604020202020204" pitchFamily="34" charset="0"/>
                          <a:ea typeface="Malgun Gothic" panose="020B0503020000020004" pitchFamily="34" charset="-127"/>
                          <a:cs typeface="Arial" panose="020B0604020202020204" pitchFamily="34" charset="0"/>
                        </a:rPr>
                        <m:t>t</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để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m</m:t>
                      </m:r>
                      <m:r>
                        <m:rPr>
                          <m:nor/>
                        </m:rPr>
                        <a:rPr lang="en-US" sz="3600" smtClean="0">
                          <a:latin typeface="Arial" panose="020B0604020202020204" pitchFamily="34" charset="0"/>
                          <a:ea typeface="Malgun Gothic" panose="020B0503020000020004" pitchFamily="34" charset="-127"/>
                          <a:cs typeface="Arial" panose="020B0604020202020204" pitchFamily="34" charset="0"/>
                        </a:rPr>
                        <m:t>ộ</m:t>
                      </m:r>
                      <m:r>
                        <m:rPr>
                          <m:nor/>
                        </m:rPr>
                        <a:rPr lang="en-US" sz="3600" smtClean="0">
                          <a:latin typeface="Arial" panose="020B0604020202020204" pitchFamily="34" charset="0"/>
                          <a:ea typeface="Malgun Gothic" panose="020B0503020000020004" pitchFamily="34" charset="-127"/>
                          <a:cs typeface="Arial" panose="020B0604020202020204" pitchFamily="34" charset="0"/>
                        </a:rPr>
                        <m:t>t</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ng</m:t>
                      </m:r>
                      <m:r>
                        <m:rPr>
                          <m:nor/>
                        </m:rPr>
                        <a:rPr lang="en-US" sz="3600" smtClean="0">
                          <a:latin typeface="Arial" panose="020B0604020202020204" pitchFamily="34" charset="0"/>
                          <a:ea typeface="Malgun Gothic" panose="020B0503020000020004" pitchFamily="34" charset="-127"/>
                          <a:cs typeface="Arial" panose="020B0604020202020204" pitchFamily="34" charset="0"/>
                        </a:rPr>
                        <m:t>ườ</m:t>
                      </m:r>
                      <m:r>
                        <m:rPr>
                          <m:nor/>
                        </m:rPr>
                        <a:rPr lang="en-US" sz="3600" smtClean="0">
                          <a:latin typeface="Arial" panose="020B0604020202020204" pitchFamily="34" charset="0"/>
                          <a:ea typeface="Malgun Gothic" panose="020B0503020000020004" pitchFamily="34" charset="-127"/>
                          <a:cs typeface="Arial" panose="020B0604020202020204" pitchFamily="34" charset="0"/>
                        </a:rPr>
                        <m:t>i</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kh</m:t>
                      </m:r>
                      <m:r>
                        <m:rPr>
                          <m:nor/>
                        </m:rPr>
                        <a:rPr lang="en-US" sz="3600" smtClean="0">
                          <a:latin typeface="Arial" panose="020B0604020202020204" pitchFamily="34" charset="0"/>
                          <a:ea typeface="Malgun Gothic" panose="020B0503020000020004" pitchFamily="34" charset="-127"/>
                          <a:cs typeface="Arial" panose="020B0604020202020204" pitchFamily="34" charset="0"/>
                        </a:rPr>
                        <m:t>ỏ</m:t>
                      </m:r>
                      <m:r>
                        <m:rPr>
                          <m:nor/>
                        </m:rPr>
                        <a:rPr lang="en-US" sz="3600" smtClean="0">
                          <a:latin typeface="Arial" panose="020B0604020202020204" pitchFamily="34" charset="0"/>
                          <a:ea typeface="Malgun Gothic" panose="020B0503020000020004" pitchFamily="34" charset="-127"/>
                          <a:cs typeface="Arial" panose="020B0604020202020204" pitchFamily="34" charset="0"/>
                        </a:rPr>
                        <m:t>i</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b</m:t>
                      </m:r>
                      <m:r>
                        <m:rPr>
                          <m:nor/>
                        </m:rPr>
                        <a:rPr lang="en-US" sz="3600" smtClean="0">
                          <a:latin typeface="Arial" panose="020B0604020202020204" pitchFamily="34" charset="0"/>
                          <a:ea typeface="Malgun Gothic" panose="020B0503020000020004" pitchFamily="34" charset="-127"/>
                          <a:cs typeface="Arial" panose="020B0604020202020204" pitchFamily="34" charset="0"/>
                        </a:rPr>
                        <m:t>ê</m:t>
                      </m:r>
                      <m:r>
                        <m:rPr>
                          <m:nor/>
                        </m:rPr>
                        <a:rPr lang="en-US" sz="3600" smtClean="0">
                          <a:latin typeface="Arial" panose="020B0604020202020204" pitchFamily="34" charset="0"/>
                          <a:ea typeface="Malgun Gothic" panose="020B0503020000020004" pitchFamily="34" charset="-127"/>
                          <a:cs typeface="Arial" panose="020B0604020202020204" pitchFamily="34" charset="0"/>
                        </a:rPr>
                        <m:t>nh</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khi</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đ</m:t>
                      </m:r>
                      <m:r>
                        <m:rPr>
                          <m:nor/>
                        </m:rPr>
                        <a:rPr lang="en-US" sz="3600" smtClean="0">
                          <a:latin typeface="Arial" panose="020B0604020202020204" pitchFamily="34" charset="0"/>
                          <a:ea typeface="Malgun Gothic" panose="020B0503020000020004" pitchFamily="34" charset="-127"/>
                          <a:cs typeface="Arial" panose="020B0604020202020204" pitchFamily="34" charset="0"/>
                        </a:rPr>
                        <m:t>i</m:t>
                      </m:r>
                      <m:r>
                        <m:rPr>
                          <m:nor/>
                        </m:rPr>
                        <a:rPr lang="en-US" sz="3600" smtClean="0">
                          <a:latin typeface="Arial" panose="020B0604020202020204" pitchFamily="34" charset="0"/>
                          <a:ea typeface="Malgun Gothic" panose="020B0503020000020004" pitchFamily="34" charset="-127"/>
                          <a:cs typeface="Arial" panose="020B0604020202020204" pitchFamily="34" charset="0"/>
                        </a:rPr>
                        <m:t>ề</m:t>
                      </m:r>
                      <m:r>
                        <m:rPr>
                          <m:nor/>
                        </m:rPr>
                        <a:rPr lang="en-US" sz="3600" smtClean="0">
                          <a:latin typeface="Arial" panose="020B0604020202020204" pitchFamily="34" charset="0"/>
                          <a:ea typeface="Malgun Gothic" panose="020B0503020000020004" pitchFamily="34" charset="-127"/>
                          <a:cs typeface="Arial" panose="020B0604020202020204" pitchFamily="34" charset="0"/>
                        </a:rPr>
                        <m:t>u</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tr</m:t>
                      </m:r>
                      <m:r>
                        <m:rPr>
                          <m:nor/>
                        </m:rPr>
                        <a:rPr lang="en-US" sz="3600" smtClean="0">
                          <a:latin typeface="Arial" panose="020B0604020202020204" pitchFamily="34" charset="0"/>
                          <a:ea typeface="Malgun Gothic" panose="020B0503020000020004" pitchFamily="34" charset="-127"/>
                          <a:cs typeface="Arial" panose="020B0604020202020204" pitchFamily="34" charset="0"/>
                        </a:rPr>
                        <m:t>ị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b</m:t>
                      </m:r>
                      <m:r>
                        <m:rPr>
                          <m:nor/>
                        </m:rPr>
                        <a:rPr lang="en-US" sz="3600" smtClean="0">
                          <a:latin typeface="Arial" panose="020B0604020202020204" pitchFamily="34" charset="0"/>
                          <a:ea typeface="Malgun Gothic" panose="020B0503020000020004" pitchFamily="34" charset="-127"/>
                          <a:cs typeface="Arial" panose="020B0604020202020204" pitchFamily="34" charset="0"/>
                        </a:rPr>
                        <m:t>ằ</m:t>
                      </m:r>
                      <m:r>
                        <m:rPr>
                          <m:nor/>
                        </m:rPr>
                        <a:rPr lang="en-US" sz="3600" smtClean="0">
                          <a:latin typeface="Arial" panose="020B0604020202020204" pitchFamily="34" charset="0"/>
                          <a:ea typeface="Malgun Gothic" panose="020B0503020000020004" pitchFamily="34" charset="-127"/>
                          <a:cs typeface="Arial" panose="020B0604020202020204" pitchFamily="34" charset="0"/>
                        </a:rPr>
                        <m:t>ng</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thu</m:t>
                      </m:r>
                      <m:r>
                        <m:rPr>
                          <m:nor/>
                        </m:rPr>
                        <a:rPr lang="en-US" sz="3600" smtClean="0">
                          <a:latin typeface="Arial" panose="020B0604020202020204" pitchFamily="34" charset="0"/>
                          <a:ea typeface="Malgun Gothic" panose="020B0503020000020004" pitchFamily="34" charset="-127"/>
                          <a:cs typeface="Arial" panose="020B0604020202020204" pitchFamily="34" charset="0"/>
                        </a:rPr>
                        <m:t>ố</m:t>
                      </m:r>
                      <m:r>
                        <m:rPr>
                          <m:nor/>
                        </m:rPr>
                        <a:rPr lang="en-US" sz="3600" smtClean="0">
                          <a:latin typeface="Arial" panose="020B0604020202020204" pitchFamily="34" charset="0"/>
                          <a:ea typeface="Malgun Gothic" panose="020B0503020000020004" pitchFamily="34" charset="-127"/>
                          <a:cs typeface="Arial" panose="020B0604020202020204" pitchFamily="34" charset="0"/>
                        </a:rPr>
                        <m:t>c</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Y</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b</m:t>
                      </m:r>
                      <m:r>
                        <m:rPr>
                          <m:nor/>
                        </m:rPr>
                        <a:rPr lang="en-US" sz="3600" smtClean="0">
                          <a:latin typeface="Arial" panose="020B0604020202020204" pitchFamily="34" charset="0"/>
                          <a:ea typeface="Malgun Gothic" panose="020B0503020000020004" pitchFamily="34" charset="-127"/>
                          <a:cs typeface="Arial" panose="020B0604020202020204" pitchFamily="34" charset="0"/>
                        </a:rPr>
                        <m:t>ằ</m:t>
                      </m:r>
                      <m:r>
                        <m:rPr>
                          <m:nor/>
                        </m:rPr>
                        <a:rPr lang="en-US" sz="3600" smtClean="0">
                          <a:latin typeface="Arial" panose="020B0604020202020204" pitchFamily="34" charset="0"/>
                          <a:ea typeface="Malgun Gothic" panose="020B0503020000020004" pitchFamily="34" charset="-127"/>
                          <a:cs typeface="Arial" panose="020B0604020202020204" pitchFamily="34" charset="0"/>
                        </a:rPr>
                        <m:t>ng</m:t>
                      </m:r>
                      <m:r>
                        <a:rPr lang="en-US" sz="3600" b="0" i="1" smtClean="0">
                          <a:latin typeface="Cambria Math" panose="02040503050406030204" pitchFamily="18" charset="0"/>
                          <a:ea typeface="Malgun Gothic" panose="020B0503020000020004" pitchFamily="34" charset="-127"/>
                          <a:cs typeface="Arial" panose="020B0604020202020204" pitchFamily="34" charset="0"/>
                        </a:rPr>
                        <m:t> </m:t>
                      </m:r>
                      <m:f>
                        <m:fPr>
                          <m:ctrlPr>
                            <a:rPr lang="en-US" sz="36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en-US" sz="36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26</m:t>
                          </m:r>
                        </m:den>
                      </m:f>
                      <m:r>
                        <a:rPr lang="en-US" sz="3600" b="0" i="0" smtClean="0">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279928" y="6896504"/>
                <a:ext cx="15874472" cy="1599796"/>
              </a:xfrm>
              <a:prstGeom prst="roundRect">
                <a:avLst>
                  <a:gd name="adj" fmla="val 11112"/>
                </a:avLst>
              </a:prstGeom>
              <a:blipFill>
                <a:blip r:embed="rId4"/>
                <a:stretch>
                  <a:fillRect/>
                </a:stretch>
              </a:blipFill>
              <a:ln w="25400" cap="flat" cmpd="sng" algn="ctr">
                <a:solidFill>
                  <a:srgbClr val="BE1931"/>
                </a:solidFill>
                <a:prstDash val="solid"/>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Rounded Corners 16">
                <a:extLst>
                  <a:ext uri="{FF2B5EF4-FFF2-40B4-BE49-F238E27FC236}">
                    <a16:creationId xmlns:a16="http://schemas.microsoft.com/office/drawing/2014/main" id="{DDE4FE98-1C5B-C40E-0E41-384425927D54}"/>
                  </a:ext>
                </a:extLst>
              </p:cNvPr>
              <p:cNvSpPr/>
              <p:nvPr/>
            </p:nvSpPr>
            <p:spPr>
              <a:xfrm>
                <a:off x="279928" y="8810026"/>
                <a:ext cx="15874472" cy="1286474"/>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tabLst>
                    <a:tab pos="1719580" algn="l"/>
                    <a:tab pos="3262630" algn="l"/>
                    <a:tab pos="4806315" algn="l"/>
                  </a:tabLst>
                </a:pPr>
                <a14:m>
                  <m:oMathPara xmlns:m="http://schemas.openxmlformats.org/officeDocument/2006/math">
                    <m:oMathParaPr>
                      <m:jc m:val="left"/>
                    </m:oMathParaPr>
                    <m:oMath xmlns:m="http://schemas.openxmlformats.org/officeDocument/2006/math">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d</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Thu</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ố</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c</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X</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c</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ó </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hi</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ệ</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u</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qu</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ả </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h</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ơ</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n</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thu</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ố</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c</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Y</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trong</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 đ</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i</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ề</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u</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tr</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ị </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b</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ệ</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nh</m:t>
                      </m:r>
                      <m:r>
                        <m:rPr>
                          <m:nor/>
                        </m:rPr>
                        <a:rPr lang="en-US" sz="3600" smtClean="0">
                          <a:solidFill>
                            <a:schemeClr val="tx1"/>
                          </a:solidFill>
                          <a:latin typeface="Arial" panose="020B0604020202020204" pitchFamily="34" charset="0"/>
                          <a:ea typeface="Malgun Gothic" panose="020B0503020000020004" pitchFamily="34" charset="-127"/>
                          <a:cs typeface="Arial" panose="020B0604020202020204" pitchFamily="34" charset="0"/>
                        </a:rPr>
                        <m:t>.</m:t>
                      </m:r>
                    </m:oMath>
                  </m:oMathPara>
                </a14:m>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279928" y="8810026"/>
                <a:ext cx="15874472" cy="1286474"/>
              </a:xfrm>
              <a:prstGeom prst="roundRect">
                <a:avLst>
                  <a:gd name="adj" fmla="val 11112"/>
                </a:avLst>
              </a:prstGeom>
              <a:blipFill>
                <a:blip r:embed="rId5"/>
                <a:stretch>
                  <a:fillRect/>
                </a:stretch>
              </a:blipFill>
              <a:ln w="25400" cap="flat" cmpd="sng" algn="ctr">
                <a:solidFill>
                  <a:srgbClr val="BE1931"/>
                </a:solidFill>
                <a:prstDash val="solid"/>
              </a:ln>
              <a:effectLst/>
            </p:spPr>
            <p:txBody>
              <a:bodyPr/>
              <a:lstStyle/>
              <a:p>
                <a:r>
                  <a:rPr lang="en-US">
                    <a:noFill/>
                  </a:rPr>
                  <a:t> </a:t>
                </a:r>
              </a:p>
            </p:txBody>
          </p:sp>
        </mc:Fallback>
      </mc:AlternateContent>
      <p:sp>
        <p:nvSpPr>
          <p:cNvPr id="22" name="Rectangle: Rounded Corners 19">
            <a:extLst>
              <a:ext uri="{FF2B5EF4-FFF2-40B4-BE49-F238E27FC236}">
                <a16:creationId xmlns:a16="http://schemas.microsoft.com/office/drawing/2014/main" id="{226DBB7D-428B-7C08-1D0B-674013C3BF8F}"/>
              </a:ext>
            </a:extLst>
          </p:cNvPr>
          <p:cNvSpPr/>
          <p:nvPr/>
        </p:nvSpPr>
        <p:spPr>
          <a:xfrm>
            <a:off x="16531372" y="6896504"/>
            <a:ext cx="1515996" cy="1599796"/>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p:sp>
        <p:nvSpPr>
          <p:cNvPr id="25" name="Rectangle: Rounded Corners 20">
            <a:extLst>
              <a:ext uri="{FF2B5EF4-FFF2-40B4-BE49-F238E27FC236}">
                <a16:creationId xmlns:a16="http://schemas.microsoft.com/office/drawing/2014/main" id="{176864E5-FE56-486F-6735-B1FA38B2538C}"/>
              </a:ext>
            </a:extLst>
          </p:cNvPr>
          <p:cNvSpPr/>
          <p:nvPr/>
        </p:nvSpPr>
        <p:spPr>
          <a:xfrm>
            <a:off x="16531372" y="8810026"/>
            <a:ext cx="1515996" cy="1286474"/>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2000"/>
              </a:spcAft>
              <a:buClrTx/>
              <a:buSzTx/>
              <a:buFontTx/>
              <a:buNone/>
              <a:tabLst/>
              <a:defRPr/>
            </a:pPr>
            <a:r>
              <a:rPr kumimoji="0" lang="en-US" sz="14400" b="0" i="0" u="none" strike="noStrike" kern="0" cap="none" spc="0" normalizeH="0" baseline="0" noProof="0">
                <a:ln>
                  <a:noFill/>
                </a:ln>
                <a:solidFill>
                  <a:srgbClr val="00B050"/>
                </a:solidFill>
                <a:effectLst/>
                <a:uLnTx/>
                <a:uFillTx/>
                <a:latin typeface="Arial"/>
                <a:ea typeface="Calibri" panose="020F0502020204030204" pitchFamily="34" charset="0"/>
                <a:cs typeface="Arial"/>
                <a:sym typeface="Wingdings" panose="05000000000000000000" pitchFamily="2" charset="2"/>
              </a:rPr>
              <a:t></a:t>
            </a:r>
            <a:endParaRPr kumimoji="0" lang="en-US" sz="14400" b="0" i="0" u="none" strike="noStrike" kern="0" cap="none" spc="0" normalizeH="0" baseline="0" noProof="0">
              <a:ln>
                <a:noFill/>
              </a:ln>
              <a:solidFill>
                <a:srgbClr val="00B050"/>
              </a:solidFill>
              <a:effectLst/>
              <a:uLnTx/>
              <a:uFillTx/>
              <a:latin typeface="Arial"/>
              <a:ea typeface="Calibri" panose="020F0502020204030204" pitchFamily="34" charset="0"/>
              <a:cs typeface="Arial"/>
              <a:sym typeface="Arial"/>
            </a:endParaRPr>
          </a:p>
        </p:txBody>
      </p:sp>
      <p:sp>
        <p:nvSpPr>
          <p:cNvPr id="4" name="Rectangle 3"/>
          <p:cNvSpPr/>
          <p:nvPr/>
        </p:nvSpPr>
        <p:spPr>
          <a:xfrm>
            <a:off x="120316" y="3302379"/>
            <a:ext cx="16647897" cy="92333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1719580" algn="l"/>
                <a:tab pos="3262630" algn="l"/>
                <a:tab pos="4806315" algn="l"/>
              </a:tabLst>
              <a:defRPr/>
            </a:pP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trị</a:t>
            </a:r>
            <a:r>
              <a:rPr kumimoji="0" lang="en-US" sz="3600" b="0" i="0" u="none" strike="noStrike" kern="1200" cap="none" spc="0" normalizeH="0" baseline="0" noProof="0" smtClean="0">
                <a:ln>
                  <a:noFill/>
                </a:ln>
                <a:solidFill>
                  <a:prstClr val="black"/>
                </a:solidFill>
                <a:effectLst/>
                <a:uLnTx/>
                <a:uFillTx/>
                <a:latin typeface="Calibri"/>
                <a:ea typeface="Malgun Gothic" panose="020B0503020000020004" pitchFamily="34" charset="-127"/>
                <a:cs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bằng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thuốc Y . Kết quả nghiên cứu được trình bày ở bảng sau</a:t>
            </a:r>
            <a:endParaRPr kumimoji="0" lang="en-US" sz="3600" b="0" i="0" u="none" strike="noStrike" kern="1200" cap="none" spc="0" normalizeH="0" baseline="0" noProof="0">
              <a:ln>
                <a:noFill/>
              </a:ln>
              <a:solidFill>
                <a:prstClr val="black"/>
              </a:solidFill>
              <a:effectLst/>
              <a:uLnTx/>
              <a:uFillTx/>
              <a:latin typeface="Calibri"/>
              <a:ea typeface="Malgun Gothic" panose="020B0503020000020004" pitchFamily="34" charset="-127"/>
              <a:cs typeface="Arial" panose="020B0604020202020204" pitchFamily="34" charset="0"/>
            </a:endParaRPr>
          </a:p>
        </p:txBody>
      </p:sp>
    </p:spTree>
    <p:extLst>
      <p:ext uri="{BB962C8B-B14F-4D97-AF65-F5344CB8AC3E}">
        <p14:creationId xmlns:p14="http://schemas.microsoft.com/office/powerpoint/2010/main" val="4262281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strVal val="4*#ppt_w"/>
                                          </p:val>
                                        </p:tav>
                                        <p:tav tm="100000">
                                          <p:val>
                                            <p:strVal val="#ppt_w"/>
                                          </p:val>
                                        </p:tav>
                                      </p:tavLst>
                                    </p:anim>
                                    <p:anim calcmode="lin" valueType="num">
                                      <p:cBhvr>
                                        <p:cTn id="18" dur="500" fill="hold"/>
                                        <p:tgtEl>
                                          <p:spTgt spid="22"/>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strVal val="4*#ppt_w"/>
                                          </p:val>
                                        </p:tav>
                                        <p:tav tm="100000">
                                          <p:val>
                                            <p:strVal val="#ppt_w"/>
                                          </p:val>
                                        </p:tav>
                                      </p:tavLst>
                                    </p:anim>
                                    <p:anim calcmode="lin" valueType="num">
                                      <p:cBhvr>
                                        <p:cTn id="24" dur="500" fill="hold"/>
                                        <p:tgtEl>
                                          <p:spTgt spid="2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17" name="Rectangle: Rounded Corners 15">
            <a:extLst>
              <a:ext uri="{FF2B5EF4-FFF2-40B4-BE49-F238E27FC236}">
                <a16:creationId xmlns:a16="http://schemas.microsoft.com/office/drawing/2014/main" id="{8191A016-728D-D8A4-8798-20E91438AAAD}"/>
              </a:ext>
            </a:extLst>
          </p:cNvPr>
          <p:cNvSpPr/>
          <p:nvPr/>
        </p:nvSpPr>
        <p:spPr>
          <a:xfrm>
            <a:off x="520964" y="5677304"/>
            <a:ext cx="15581396" cy="1855613"/>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lvl="0" algn="just" defTabSz="1828800"/>
            <a:r>
              <a:rPr lang="vi-VN" sz="4000" kern="0">
                <a:solidFill>
                  <a:srgbClr val="0D0D0D"/>
                </a:solidFill>
                <a:ea typeface="Times New Roman" panose="02020603050405020304" pitchFamily="18" charset="0"/>
                <a:cs typeface="Arial"/>
                <a:sym typeface="Arial"/>
              </a:rPr>
              <a:t>a) Xác suất để chiếc thăm được lấy ra là trúng thưởng bằng 10%.</a:t>
            </a:r>
            <a:endParaRPr kumimoji="0" lang="en-US" sz="4000" b="0" i="0" u="none" strike="noStrike" kern="0" cap="none" spc="0" normalizeH="0" baseline="0" noProof="0">
              <a:ln>
                <a:noFill/>
              </a:ln>
              <a:solidFill>
                <a:srgbClr val="A44729"/>
              </a:solidFill>
              <a:effectLst/>
              <a:uLnTx/>
              <a:uFillTx/>
              <a:latin typeface="Arial"/>
              <a:ea typeface="Calibri" panose="020F0502020204030204" pitchFamily="34" charset="0"/>
              <a:cs typeface="Arial"/>
              <a:sym typeface="Arial"/>
            </a:endParaRPr>
          </a:p>
        </p:txBody>
      </p:sp>
      <p:sp>
        <p:nvSpPr>
          <p:cNvPr id="18" name="Rectangle: Rounded Corners 16">
            <a:extLst>
              <a:ext uri="{FF2B5EF4-FFF2-40B4-BE49-F238E27FC236}">
                <a16:creationId xmlns:a16="http://schemas.microsoft.com/office/drawing/2014/main" id="{DDE4FE98-1C5B-C40E-0E41-384425927D54}"/>
              </a:ext>
            </a:extLst>
          </p:cNvPr>
          <p:cNvSpPr/>
          <p:nvPr/>
        </p:nvSpPr>
        <p:spPr>
          <a:xfrm>
            <a:off x="520964" y="8012287"/>
            <a:ext cx="15581396" cy="1855613"/>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lvl="0" algn="just" defTabSz="1828800">
              <a:lnSpc>
                <a:spcPct val="150000"/>
              </a:lnSpc>
              <a:spcAft>
                <a:spcPts val="2000"/>
              </a:spcAft>
            </a:pPr>
            <a:r>
              <a:rPr lang="vi-VN" sz="4000" kern="0">
                <a:solidFill>
                  <a:srgbClr val="0D0D0D"/>
                </a:solidFill>
                <a:ea typeface="Times New Roman" panose="02020603050405020304" pitchFamily="18" charset="0"/>
                <a:cs typeface="Arial"/>
                <a:sym typeface="Arial"/>
              </a:rPr>
              <a:t>b) Xác suất thăm được lấy ra trúng thưởng là thăm cho sản phẩm loại I bằng 6%.</a:t>
            </a:r>
            <a:endParaRPr kumimoji="0" lang="en-US" sz="4000" b="0" i="0" u="none" strike="noStrike" kern="0" cap="none" spc="0" normalizeH="0" baseline="0" noProof="0">
              <a:ln>
                <a:noFill/>
              </a:ln>
              <a:solidFill>
                <a:srgbClr val="A44729"/>
              </a:solidFill>
              <a:effectLst/>
              <a:uLnTx/>
              <a:uFillTx/>
              <a:latin typeface="Arial"/>
              <a:ea typeface="Calibri" panose="020F0502020204030204" pitchFamily="34" charset="0"/>
              <a:cs typeface="Arial"/>
              <a:sym typeface="Arial"/>
            </a:endParaRPr>
          </a:p>
        </p:txBody>
      </p:sp>
      <p:sp>
        <p:nvSpPr>
          <p:cNvPr id="23" name="Rectangle: Rounded Corners 19">
            <a:extLst>
              <a:ext uri="{FF2B5EF4-FFF2-40B4-BE49-F238E27FC236}">
                <a16:creationId xmlns:a16="http://schemas.microsoft.com/office/drawing/2014/main" id="{226DBB7D-428B-7C08-1D0B-674013C3BF8F}"/>
              </a:ext>
            </a:extLst>
          </p:cNvPr>
          <p:cNvSpPr/>
          <p:nvPr/>
        </p:nvSpPr>
        <p:spPr>
          <a:xfrm>
            <a:off x="16251040" y="5676900"/>
            <a:ext cx="1515996" cy="1855613"/>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p:sp>
        <p:nvSpPr>
          <p:cNvPr id="24" name="Rectangle: Rounded Corners 20">
            <a:extLst>
              <a:ext uri="{FF2B5EF4-FFF2-40B4-BE49-F238E27FC236}">
                <a16:creationId xmlns:a16="http://schemas.microsoft.com/office/drawing/2014/main" id="{176864E5-FE56-486F-6735-B1FA38B2538C}"/>
              </a:ext>
            </a:extLst>
          </p:cNvPr>
          <p:cNvSpPr/>
          <p:nvPr/>
        </p:nvSpPr>
        <p:spPr>
          <a:xfrm>
            <a:off x="16251040" y="7998250"/>
            <a:ext cx="1531064" cy="1855613"/>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p:sp>
        <p:nvSpPr>
          <p:cNvPr id="2" name="Rectangle 1"/>
          <p:cNvSpPr/>
          <p:nvPr/>
        </p:nvSpPr>
        <p:spPr>
          <a:xfrm>
            <a:off x="537006" y="201454"/>
            <a:ext cx="17245098" cy="4901983"/>
          </a:xfrm>
          <a:prstGeom prst="rect">
            <a:avLst/>
          </a:prstGeom>
        </p:spPr>
        <p:txBody>
          <a:bodyPr wrap="square">
            <a:spAutoFit/>
          </a:bodyPr>
          <a:lstStyle/>
          <a:p>
            <a:pPr lvl="0" algn="just">
              <a:lnSpc>
                <a:spcPct val="160000"/>
              </a:lnSpc>
              <a:tabLst>
                <a:tab pos="1719580" algn="l"/>
                <a:tab pos="3262630" algn="l"/>
                <a:tab pos="4806315" algn="l"/>
              </a:tabLst>
            </a:pPr>
            <a:r>
              <a:rPr lang="vi-VN" sz="4000" b="1">
                <a:solidFill>
                  <a:prstClr val="black"/>
                </a:solidFill>
                <a:ea typeface="Calibri" panose="020F0502020204030204" pitchFamily="34" charset="0"/>
                <a:cs typeface="Times New Roman" panose="02020603050405020304" pitchFamily="18" charset="0"/>
              </a:rPr>
              <a:t>Câu 4: </a:t>
            </a:r>
            <a:r>
              <a:rPr lang="vi-VN" sz="4000">
                <a:solidFill>
                  <a:prstClr val="black"/>
                </a:solidFill>
                <a:ea typeface="Calibri" panose="020F0502020204030204" pitchFamily="34" charset="0"/>
                <a:cs typeface="Times New Roman" panose="02020603050405020304" pitchFamily="18" charset="0"/>
              </a:rPr>
              <a:t>Một cửa hàng kinh doanh tổ chức rút thăm trúng thưởng cho hai loại </a:t>
            </a:r>
            <a:r>
              <a:rPr lang="vi-VN" sz="4000">
                <a:solidFill>
                  <a:prstClr val="black"/>
                </a:solidFill>
                <a:ea typeface="Calibri" panose="020F0502020204030204" pitchFamily="34" charset="0"/>
                <a:cs typeface="Times New Roman" panose="02020603050405020304" pitchFamily="18" charset="0"/>
              </a:rPr>
              <a:t>sản </a:t>
            </a:r>
            <a:r>
              <a:rPr lang="vi-VN" sz="4000" smtClean="0">
                <a:solidFill>
                  <a:prstClr val="black"/>
                </a:solidFill>
                <a:ea typeface="Calibri" panose="020F0502020204030204" pitchFamily="34" charset="0"/>
                <a:cs typeface="Times New Roman" panose="02020603050405020304" pitchFamily="18" charset="0"/>
              </a:rPr>
              <a:t>phẩm.</a:t>
            </a:r>
            <a:r>
              <a:rPr lang="en-US" sz="4000" smtClean="0">
                <a:solidFill>
                  <a:prstClr val="black"/>
                </a:solidFill>
                <a:ea typeface="Calibri" panose="020F0502020204030204" pitchFamily="34" charset="0"/>
                <a:cs typeface="Times New Roman" panose="02020603050405020304" pitchFamily="18" charset="0"/>
              </a:rPr>
              <a:t> </a:t>
            </a:r>
            <a:r>
              <a:rPr lang="vi-VN" sz="4000" smtClean="0">
                <a:solidFill>
                  <a:prstClr val="black"/>
                </a:solidFill>
                <a:ea typeface="Calibri" panose="020F0502020204030204" pitchFamily="34" charset="0"/>
                <a:cs typeface="Times New Roman" panose="02020603050405020304" pitchFamily="18" charset="0"/>
              </a:rPr>
              <a:t>Tỉ </a:t>
            </a:r>
            <a:r>
              <a:rPr lang="vi-VN" sz="4000">
                <a:solidFill>
                  <a:prstClr val="black"/>
                </a:solidFill>
                <a:ea typeface="Calibri" panose="020F0502020204030204" pitchFamily="34" charset="0"/>
                <a:cs typeface="Times New Roman" panose="02020603050405020304" pitchFamily="18" charset="0"/>
              </a:rPr>
              <a:t>lệ trúng thưởng của các loại sản phẩm I, II lần lượt là 6%; 4%. Trong một </a:t>
            </a:r>
            <a:r>
              <a:rPr lang="vi-VN" sz="4000">
                <a:solidFill>
                  <a:prstClr val="black"/>
                </a:solidFill>
                <a:ea typeface="Calibri" panose="020F0502020204030204" pitchFamily="34" charset="0"/>
                <a:cs typeface="Times New Roman" panose="02020603050405020304" pitchFamily="18" charset="0"/>
              </a:rPr>
              <a:t>hộp </a:t>
            </a:r>
            <a:r>
              <a:rPr lang="vi-VN" sz="4000" smtClean="0">
                <a:solidFill>
                  <a:prstClr val="black"/>
                </a:solidFill>
                <a:ea typeface="Calibri" panose="020F0502020204030204" pitchFamily="34" charset="0"/>
                <a:cs typeface="Times New Roman" panose="02020603050405020304" pitchFamily="18" charset="0"/>
              </a:rPr>
              <a:t>kín</a:t>
            </a:r>
            <a:r>
              <a:rPr lang="en-US" sz="4000" smtClean="0">
                <a:solidFill>
                  <a:prstClr val="black"/>
                </a:solidFill>
                <a:ea typeface="Calibri" panose="020F0502020204030204" pitchFamily="34" charset="0"/>
                <a:cs typeface="Times New Roman" panose="02020603050405020304" pitchFamily="18" charset="0"/>
              </a:rPr>
              <a:t> </a:t>
            </a:r>
            <a:r>
              <a:rPr lang="vi-VN" sz="4000" smtClean="0">
                <a:solidFill>
                  <a:prstClr val="black"/>
                </a:solidFill>
                <a:ea typeface="Calibri" panose="020F0502020204030204" pitchFamily="34" charset="0"/>
                <a:cs typeface="Times New Roman" panose="02020603050405020304" pitchFamily="18" charset="0"/>
              </a:rPr>
              <a:t>gồm </a:t>
            </a:r>
            <a:r>
              <a:rPr lang="vi-VN" sz="4000">
                <a:solidFill>
                  <a:prstClr val="black"/>
                </a:solidFill>
                <a:ea typeface="Calibri" panose="020F0502020204030204" pitchFamily="34" charset="0"/>
                <a:cs typeface="Times New Roman" panose="02020603050405020304" pitchFamily="18" charset="0"/>
              </a:rPr>
              <a:t>các thăm cùng loại, người ta để lẫn lộn 200 chiếc thăm cho sản phẩm loại I </a:t>
            </a:r>
            <a:r>
              <a:rPr lang="vi-VN" sz="4000">
                <a:solidFill>
                  <a:prstClr val="black"/>
                </a:solidFill>
                <a:ea typeface="Calibri" panose="020F0502020204030204" pitchFamily="34" charset="0"/>
                <a:cs typeface="Times New Roman" panose="02020603050405020304" pitchFamily="18" charset="0"/>
              </a:rPr>
              <a:t>và </a:t>
            </a:r>
            <a:r>
              <a:rPr lang="vi-VN" sz="4000" smtClean="0">
                <a:solidFill>
                  <a:prstClr val="black"/>
                </a:solidFill>
                <a:ea typeface="Calibri" panose="020F0502020204030204" pitchFamily="34" charset="0"/>
                <a:cs typeface="Times New Roman" panose="02020603050405020304" pitchFamily="18" charset="0"/>
              </a:rPr>
              <a:t>300</a:t>
            </a:r>
            <a:r>
              <a:rPr lang="en-US" sz="4000" smtClean="0">
                <a:solidFill>
                  <a:prstClr val="black"/>
                </a:solidFill>
                <a:ea typeface="Calibri" panose="020F0502020204030204" pitchFamily="34" charset="0"/>
                <a:cs typeface="Times New Roman" panose="02020603050405020304" pitchFamily="18" charset="0"/>
              </a:rPr>
              <a:t> </a:t>
            </a:r>
            <a:r>
              <a:rPr lang="vi-VN" sz="4000" smtClean="0">
                <a:solidFill>
                  <a:prstClr val="black"/>
                </a:solidFill>
                <a:ea typeface="Calibri" panose="020F0502020204030204" pitchFamily="34" charset="0"/>
                <a:cs typeface="Times New Roman" panose="02020603050405020304" pitchFamily="18" charset="0"/>
              </a:rPr>
              <a:t>chiếc </a:t>
            </a:r>
            <a:r>
              <a:rPr lang="vi-VN" sz="4000">
                <a:solidFill>
                  <a:prstClr val="black"/>
                </a:solidFill>
                <a:ea typeface="Calibri" panose="020F0502020204030204" pitchFamily="34" charset="0"/>
                <a:cs typeface="Times New Roman" panose="02020603050405020304" pitchFamily="18" charset="0"/>
              </a:rPr>
              <a:t>thăm cho sản phẩm loại II. Một khách hàng lấy ngẫu nhiên 1 chiếc thăm </a:t>
            </a:r>
            <a:r>
              <a:rPr lang="vi-VN" sz="4000">
                <a:solidFill>
                  <a:prstClr val="black"/>
                </a:solidFill>
                <a:ea typeface="Calibri" panose="020F0502020204030204" pitchFamily="34" charset="0"/>
                <a:cs typeface="Times New Roman" panose="02020603050405020304" pitchFamily="18" charset="0"/>
              </a:rPr>
              <a:t>từ </a:t>
            </a:r>
            <a:r>
              <a:rPr lang="vi-VN" sz="4000" smtClean="0">
                <a:solidFill>
                  <a:prstClr val="black"/>
                </a:solidFill>
                <a:ea typeface="Calibri" panose="020F0502020204030204" pitchFamily="34" charset="0"/>
                <a:cs typeface="Times New Roman" panose="02020603050405020304" pitchFamily="18" charset="0"/>
              </a:rPr>
              <a:t>chiếc</a:t>
            </a:r>
            <a:r>
              <a:rPr lang="en-US" sz="4000" smtClean="0">
                <a:solidFill>
                  <a:prstClr val="black"/>
                </a:solidFill>
                <a:ea typeface="Calibri" panose="020F0502020204030204" pitchFamily="34" charset="0"/>
                <a:cs typeface="Times New Roman" panose="02020603050405020304" pitchFamily="18" charset="0"/>
              </a:rPr>
              <a:t> </a:t>
            </a:r>
            <a:r>
              <a:rPr lang="vi-VN" sz="4000" smtClean="0">
                <a:solidFill>
                  <a:prstClr val="black"/>
                </a:solidFill>
                <a:ea typeface="Calibri" panose="020F0502020204030204" pitchFamily="34" charset="0"/>
                <a:cs typeface="Times New Roman" panose="02020603050405020304" pitchFamily="18" charset="0"/>
              </a:rPr>
              <a:t>hộp </a:t>
            </a:r>
            <a:r>
              <a:rPr lang="vi-VN" sz="4000">
                <a:solidFill>
                  <a:prstClr val="black"/>
                </a:solidFill>
                <a:ea typeface="Calibri" panose="020F0502020204030204" pitchFamily="34" charset="0"/>
                <a:cs typeface="Times New Roman" panose="02020603050405020304" pitchFamily="18" charset="0"/>
              </a:rPr>
              <a:t>đó. </a:t>
            </a:r>
            <a:endParaRPr lang="vi-VN" sz="400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377925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strVal val="4*#ppt_w"/>
                                          </p:val>
                                        </p:tav>
                                        <p:tav tm="100000">
                                          <p:val>
                                            <p:strVal val="#ppt_w"/>
                                          </p:val>
                                        </p:tav>
                                      </p:tavLst>
                                    </p:anim>
                                    <p:anim calcmode="lin" valueType="num">
                                      <p:cBhvr>
                                        <p:cTn id="22" dur="500" fill="hold"/>
                                        <p:tgtEl>
                                          <p:spTgt spid="23"/>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32"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strVal val="4*#ppt_w"/>
                                          </p:val>
                                        </p:tav>
                                        <p:tav tm="100000">
                                          <p:val>
                                            <p:strVal val="#ppt_w"/>
                                          </p:val>
                                        </p:tav>
                                      </p:tavLst>
                                    </p:anim>
                                    <p:anim calcmode="lin" valueType="num">
                                      <p:cBhvr>
                                        <p:cTn id="28" dur="500" fill="hold"/>
                                        <p:tgtEl>
                                          <p:spTgt spid="2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animBg="1"/>
      <p:bldP spid="24" grpId="0" animBg="1"/>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17" name="Rectangle: Rounded Corners 15">
            <a:extLst>
              <a:ext uri="{FF2B5EF4-FFF2-40B4-BE49-F238E27FC236}">
                <a16:creationId xmlns:a16="http://schemas.microsoft.com/office/drawing/2014/main" id="{8191A016-728D-D8A4-8798-20E91438AAAD}"/>
              </a:ext>
            </a:extLst>
          </p:cNvPr>
          <p:cNvSpPr/>
          <p:nvPr/>
        </p:nvSpPr>
        <p:spPr>
          <a:xfrm>
            <a:off x="520964" y="5296304"/>
            <a:ext cx="15581396" cy="1855613"/>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lvl="0" algn="just" defTabSz="1828800">
              <a:lnSpc>
                <a:spcPct val="150000"/>
              </a:lnSpc>
              <a:spcAft>
                <a:spcPts val="2000"/>
              </a:spcAft>
            </a:pPr>
            <a:r>
              <a:rPr lang="vi-VN" sz="4000" kern="0">
                <a:solidFill>
                  <a:srgbClr val="0D0D0D"/>
                </a:solidFill>
                <a:ea typeface="Times New Roman" panose="02020603050405020304" pitchFamily="18" charset="0"/>
                <a:cs typeface="Arial"/>
                <a:sym typeface="Arial"/>
              </a:rPr>
              <a:t>c) Xác suất thăm được lấy ra trúng thưởng là thăm cho sản phẩm loại II bằng 50%.</a:t>
            </a:r>
            <a:endParaRPr kumimoji="0" lang="en-US" sz="4000" b="0" i="0" u="none" strike="noStrike" kern="0" cap="none" spc="0" normalizeH="0" baseline="0" noProof="0">
              <a:ln>
                <a:noFill/>
              </a:ln>
              <a:solidFill>
                <a:srgbClr val="A44729"/>
              </a:solidFill>
              <a:effectLst/>
              <a:uLnTx/>
              <a:uFillTx/>
              <a:latin typeface="Arial"/>
              <a:ea typeface="Calibri" panose="020F0502020204030204" pitchFamily="34" charset="0"/>
              <a:cs typeface="Arial"/>
              <a:sym typeface="Arial"/>
            </a:endParaRPr>
          </a:p>
        </p:txBody>
      </p:sp>
      <p:sp>
        <p:nvSpPr>
          <p:cNvPr id="18" name="Rectangle: Rounded Corners 16">
            <a:extLst>
              <a:ext uri="{FF2B5EF4-FFF2-40B4-BE49-F238E27FC236}">
                <a16:creationId xmlns:a16="http://schemas.microsoft.com/office/drawing/2014/main" id="{DDE4FE98-1C5B-C40E-0E41-384425927D54}"/>
              </a:ext>
            </a:extLst>
          </p:cNvPr>
          <p:cNvSpPr/>
          <p:nvPr/>
        </p:nvSpPr>
        <p:spPr>
          <a:xfrm>
            <a:off x="520964" y="7514222"/>
            <a:ext cx="15581396" cy="2506078"/>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lvl="0" algn="just" defTabSz="1828800">
              <a:lnSpc>
                <a:spcPct val="150000"/>
              </a:lnSpc>
            </a:pPr>
            <a:r>
              <a:rPr lang="vi-VN" sz="4000" kern="0">
                <a:solidFill>
                  <a:srgbClr val="0D0D0D"/>
                </a:solidFill>
                <a:ea typeface="Times New Roman" panose="02020603050405020304" pitchFamily="18" charset="0"/>
                <a:cs typeface="Arial"/>
                <a:sym typeface="Arial"/>
              </a:rPr>
              <a:t>d) Khả năng lấy ra được thăm trúng thưởng là thăm sản phẩm loại II cao </a:t>
            </a:r>
            <a:r>
              <a:rPr lang="vi-VN" sz="4000" kern="0">
                <a:solidFill>
                  <a:srgbClr val="0D0D0D"/>
                </a:solidFill>
                <a:ea typeface="Times New Roman" panose="02020603050405020304" pitchFamily="18" charset="0"/>
                <a:cs typeface="Arial"/>
                <a:sym typeface="Arial"/>
              </a:rPr>
              <a:t>hơn </a:t>
            </a:r>
            <a:r>
              <a:rPr lang="vi-VN" sz="4000" kern="0" smtClean="0">
                <a:solidFill>
                  <a:srgbClr val="0D0D0D"/>
                </a:solidFill>
                <a:ea typeface="Times New Roman" panose="02020603050405020304" pitchFamily="18" charset="0"/>
                <a:cs typeface="Arial"/>
                <a:sym typeface="Arial"/>
              </a:rPr>
              <a:t>khả</a:t>
            </a:r>
            <a:r>
              <a:rPr lang="en-US" sz="4000" kern="0" smtClean="0">
                <a:solidFill>
                  <a:srgbClr val="0D0D0D"/>
                </a:solidFill>
                <a:ea typeface="Times New Roman" panose="02020603050405020304" pitchFamily="18" charset="0"/>
                <a:cs typeface="Arial"/>
                <a:sym typeface="Arial"/>
              </a:rPr>
              <a:t> </a:t>
            </a:r>
            <a:r>
              <a:rPr lang="vi-VN" sz="4000" kern="0" smtClean="0">
                <a:solidFill>
                  <a:srgbClr val="0D0D0D"/>
                </a:solidFill>
                <a:ea typeface="Times New Roman" panose="02020603050405020304" pitchFamily="18" charset="0"/>
                <a:cs typeface="Arial"/>
                <a:sym typeface="Arial"/>
              </a:rPr>
              <a:t>năng </a:t>
            </a:r>
            <a:r>
              <a:rPr lang="vi-VN" sz="4000" kern="0">
                <a:solidFill>
                  <a:srgbClr val="0D0D0D"/>
                </a:solidFill>
                <a:ea typeface="Times New Roman" panose="02020603050405020304" pitchFamily="18" charset="0"/>
                <a:cs typeface="Arial"/>
                <a:sym typeface="Arial"/>
              </a:rPr>
              <a:t>lấy ra được thăm trúng thưởng là thăm sản phẩm loại I.</a:t>
            </a:r>
          </a:p>
        </p:txBody>
      </p:sp>
      <p:sp>
        <p:nvSpPr>
          <p:cNvPr id="23" name="Rectangle: Rounded Corners 19">
            <a:extLst>
              <a:ext uri="{FF2B5EF4-FFF2-40B4-BE49-F238E27FC236}">
                <a16:creationId xmlns:a16="http://schemas.microsoft.com/office/drawing/2014/main" id="{226DBB7D-428B-7C08-1D0B-674013C3BF8F}"/>
              </a:ext>
            </a:extLst>
          </p:cNvPr>
          <p:cNvSpPr/>
          <p:nvPr/>
        </p:nvSpPr>
        <p:spPr>
          <a:xfrm>
            <a:off x="16251040" y="5295900"/>
            <a:ext cx="1515996" cy="1855613"/>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p:sp>
        <p:nvSpPr>
          <p:cNvPr id="24" name="Rectangle: Rounded Corners 20">
            <a:extLst>
              <a:ext uri="{FF2B5EF4-FFF2-40B4-BE49-F238E27FC236}">
                <a16:creationId xmlns:a16="http://schemas.microsoft.com/office/drawing/2014/main" id="{176864E5-FE56-486F-6735-B1FA38B2538C}"/>
              </a:ext>
            </a:extLst>
          </p:cNvPr>
          <p:cNvSpPr/>
          <p:nvPr/>
        </p:nvSpPr>
        <p:spPr>
          <a:xfrm>
            <a:off x="16251040" y="7505700"/>
            <a:ext cx="1515996" cy="2506078"/>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p:sp>
        <p:nvSpPr>
          <p:cNvPr id="7" name="Rectangle 6"/>
          <p:cNvSpPr/>
          <p:nvPr/>
        </p:nvSpPr>
        <p:spPr>
          <a:xfrm>
            <a:off x="521938" y="-6016"/>
            <a:ext cx="17245098" cy="4901983"/>
          </a:xfrm>
          <a:prstGeom prst="rect">
            <a:avLst/>
          </a:prstGeom>
        </p:spPr>
        <p:txBody>
          <a:bodyPr wrap="square">
            <a:spAutoFit/>
          </a:bodyPr>
          <a:lstStyle/>
          <a:p>
            <a:pPr lvl="0" algn="just">
              <a:lnSpc>
                <a:spcPct val="160000"/>
              </a:lnSpc>
              <a:tabLst>
                <a:tab pos="1719580" algn="l"/>
                <a:tab pos="3262630" algn="l"/>
                <a:tab pos="4806315" algn="l"/>
              </a:tabLst>
            </a:pPr>
            <a:r>
              <a:rPr lang="vi-VN" sz="4000" b="1">
                <a:solidFill>
                  <a:prstClr val="black"/>
                </a:solidFill>
                <a:ea typeface="Calibri" panose="020F0502020204030204" pitchFamily="34" charset="0"/>
                <a:cs typeface="Times New Roman" panose="02020603050405020304" pitchFamily="18" charset="0"/>
              </a:rPr>
              <a:t>Câu 4: </a:t>
            </a:r>
            <a:r>
              <a:rPr lang="vi-VN" sz="4000">
                <a:solidFill>
                  <a:prstClr val="black"/>
                </a:solidFill>
                <a:ea typeface="Calibri" panose="020F0502020204030204" pitchFamily="34" charset="0"/>
                <a:cs typeface="Times New Roman" panose="02020603050405020304" pitchFamily="18" charset="0"/>
              </a:rPr>
              <a:t>Một cửa hàng kinh doanh tổ chức rút thăm trúng thưởng cho hai loại </a:t>
            </a:r>
            <a:r>
              <a:rPr lang="vi-VN" sz="4000">
                <a:solidFill>
                  <a:prstClr val="black"/>
                </a:solidFill>
                <a:ea typeface="Calibri" panose="020F0502020204030204" pitchFamily="34" charset="0"/>
                <a:cs typeface="Times New Roman" panose="02020603050405020304" pitchFamily="18" charset="0"/>
              </a:rPr>
              <a:t>sản </a:t>
            </a:r>
            <a:r>
              <a:rPr lang="vi-VN" sz="4000" smtClean="0">
                <a:solidFill>
                  <a:prstClr val="black"/>
                </a:solidFill>
                <a:ea typeface="Calibri" panose="020F0502020204030204" pitchFamily="34" charset="0"/>
                <a:cs typeface="Times New Roman" panose="02020603050405020304" pitchFamily="18" charset="0"/>
              </a:rPr>
              <a:t>phẩm.</a:t>
            </a:r>
            <a:r>
              <a:rPr lang="en-US" sz="4000" smtClean="0">
                <a:solidFill>
                  <a:prstClr val="black"/>
                </a:solidFill>
                <a:ea typeface="Calibri" panose="020F0502020204030204" pitchFamily="34" charset="0"/>
                <a:cs typeface="Times New Roman" panose="02020603050405020304" pitchFamily="18" charset="0"/>
              </a:rPr>
              <a:t> </a:t>
            </a:r>
            <a:r>
              <a:rPr lang="vi-VN" sz="4000" smtClean="0">
                <a:solidFill>
                  <a:prstClr val="black"/>
                </a:solidFill>
                <a:ea typeface="Calibri" panose="020F0502020204030204" pitchFamily="34" charset="0"/>
                <a:cs typeface="Times New Roman" panose="02020603050405020304" pitchFamily="18" charset="0"/>
              </a:rPr>
              <a:t>Tỉ </a:t>
            </a:r>
            <a:r>
              <a:rPr lang="vi-VN" sz="4000">
                <a:solidFill>
                  <a:prstClr val="black"/>
                </a:solidFill>
                <a:ea typeface="Calibri" panose="020F0502020204030204" pitchFamily="34" charset="0"/>
                <a:cs typeface="Times New Roman" panose="02020603050405020304" pitchFamily="18" charset="0"/>
              </a:rPr>
              <a:t>lệ trúng thưởng của các loại sản phẩm I, II lần lượt là 6%; 4%. Trong một </a:t>
            </a:r>
            <a:r>
              <a:rPr lang="vi-VN" sz="4000">
                <a:solidFill>
                  <a:prstClr val="black"/>
                </a:solidFill>
                <a:ea typeface="Calibri" panose="020F0502020204030204" pitchFamily="34" charset="0"/>
                <a:cs typeface="Times New Roman" panose="02020603050405020304" pitchFamily="18" charset="0"/>
              </a:rPr>
              <a:t>hộp </a:t>
            </a:r>
            <a:r>
              <a:rPr lang="vi-VN" sz="4000" smtClean="0">
                <a:solidFill>
                  <a:prstClr val="black"/>
                </a:solidFill>
                <a:ea typeface="Calibri" panose="020F0502020204030204" pitchFamily="34" charset="0"/>
                <a:cs typeface="Times New Roman" panose="02020603050405020304" pitchFamily="18" charset="0"/>
              </a:rPr>
              <a:t>kín</a:t>
            </a:r>
            <a:r>
              <a:rPr lang="en-US" sz="4000" smtClean="0">
                <a:solidFill>
                  <a:prstClr val="black"/>
                </a:solidFill>
                <a:ea typeface="Calibri" panose="020F0502020204030204" pitchFamily="34" charset="0"/>
                <a:cs typeface="Times New Roman" panose="02020603050405020304" pitchFamily="18" charset="0"/>
              </a:rPr>
              <a:t> </a:t>
            </a:r>
            <a:r>
              <a:rPr lang="vi-VN" sz="4000" smtClean="0">
                <a:solidFill>
                  <a:prstClr val="black"/>
                </a:solidFill>
                <a:ea typeface="Calibri" panose="020F0502020204030204" pitchFamily="34" charset="0"/>
                <a:cs typeface="Times New Roman" panose="02020603050405020304" pitchFamily="18" charset="0"/>
              </a:rPr>
              <a:t>gồm </a:t>
            </a:r>
            <a:r>
              <a:rPr lang="vi-VN" sz="4000">
                <a:solidFill>
                  <a:prstClr val="black"/>
                </a:solidFill>
                <a:ea typeface="Calibri" panose="020F0502020204030204" pitchFamily="34" charset="0"/>
                <a:cs typeface="Times New Roman" panose="02020603050405020304" pitchFamily="18" charset="0"/>
              </a:rPr>
              <a:t>các thăm cùng loại, người ta để lẫn lộn 200 chiếc thăm cho sản phẩm loại I </a:t>
            </a:r>
            <a:r>
              <a:rPr lang="vi-VN" sz="4000">
                <a:solidFill>
                  <a:prstClr val="black"/>
                </a:solidFill>
                <a:ea typeface="Calibri" panose="020F0502020204030204" pitchFamily="34" charset="0"/>
                <a:cs typeface="Times New Roman" panose="02020603050405020304" pitchFamily="18" charset="0"/>
              </a:rPr>
              <a:t>và </a:t>
            </a:r>
            <a:r>
              <a:rPr lang="vi-VN" sz="4000" smtClean="0">
                <a:solidFill>
                  <a:prstClr val="black"/>
                </a:solidFill>
                <a:ea typeface="Calibri" panose="020F0502020204030204" pitchFamily="34" charset="0"/>
                <a:cs typeface="Times New Roman" panose="02020603050405020304" pitchFamily="18" charset="0"/>
              </a:rPr>
              <a:t>300</a:t>
            </a:r>
            <a:r>
              <a:rPr lang="en-US" sz="4000" smtClean="0">
                <a:solidFill>
                  <a:prstClr val="black"/>
                </a:solidFill>
                <a:ea typeface="Calibri" panose="020F0502020204030204" pitchFamily="34" charset="0"/>
                <a:cs typeface="Times New Roman" panose="02020603050405020304" pitchFamily="18" charset="0"/>
              </a:rPr>
              <a:t> </a:t>
            </a:r>
            <a:r>
              <a:rPr lang="vi-VN" sz="4000" smtClean="0">
                <a:solidFill>
                  <a:prstClr val="black"/>
                </a:solidFill>
                <a:ea typeface="Calibri" panose="020F0502020204030204" pitchFamily="34" charset="0"/>
                <a:cs typeface="Times New Roman" panose="02020603050405020304" pitchFamily="18" charset="0"/>
              </a:rPr>
              <a:t>chiếc </a:t>
            </a:r>
            <a:r>
              <a:rPr lang="vi-VN" sz="4000">
                <a:solidFill>
                  <a:prstClr val="black"/>
                </a:solidFill>
                <a:ea typeface="Calibri" panose="020F0502020204030204" pitchFamily="34" charset="0"/>
                <a:cs typeface="Times New Roman" panose="02020603050405020304" pitchFamily="18" charset="0"/>
              </a:rPr>
              <a:t>thăm cho sản phẩm loại II. Một khách hàng lấy ngẫu nhiên 1 chiếc thăm </a:t>
            </a:r>
            <a:r>
              <a:rPr lang="vi-VN" sz="4000">
                <a:solidFill>
                  <a:prstClr val="black"/>
                </a:solidFill>
                <a:ea typeface="Calibri" panose="020F0502020204030204" pitchFamily="34" charset="0"/>
                <a:cs typeface="Times New Roman" panose="02020603050405020304" pitchFamily="18" charset="0"/>
              </a:rPr>
              <a:t>từ </a:t>
            </a:r>
            <a:r>
              <a:rPr lang="vi-VN" sz="4000" smtClean="0">
                <a:solidFill>
                  <a:prstClr val="black"/>
                </a:solidFill>
                <a:ea typeface="Calibri" panose="020F0502020204030204" pitchFamily="34" charset="0"/>
                <a:cs typeface="Times New Roman" panose="02020603050405020304" pitchFamily="18" charset="0"/>
              </a:rPr>
              <a:t>chiếc</a:t>
            </a:r>
            <a:r>
              <a:rPr lang="en-US" sz="4000" smtClean="0">
                <a:solidFill>
                  <a:prstClr val="black"/>
                </a:solidFill>
                <a:ea typeface="Calibri" panose="020F0502020204030204" pitchFamily="34" charset="0"/>
                <a:cs typeface="Times New Roman" panose="02020603050405020304" pitchFamily="18" charset="0"/>
              </a:rPr>
              <a:t> </a:t>
            </a:r>
            <a:r>
              <a:rPr lang="vi-VN" sz="4000" smtClean="0">
                <a:solidFill>
                  <a:prstClr val="black"/>
                </a:solidFill>
                <a:ea typeface="Calibri" panose="020F0502020204030204" pitchFamily="34" charset="0"/>
                <a:cs typeface="Times New Roman" panose="02020603050405020304" pitchFamily="18" charset="0"/>
              </a:rPr>
              <a:t>hộp </a:t>
            </a:r>
            <a:r>
              <a:rPr lang="vi-VN" sz="4000">
                <a:solidFill>
                  <a:prstClr val="black"/>
                </a:solidFill>
                <a:ea typeface="Calibri" panose="020F0502020204030204" pitchFamily="34" charset="0"/>
                <a:cs typeface="Times New Roman" panose="02020603050405020304" pitchFamily="18" charset="0"/>
              </a:rPr>
              <a:t>đó. </a:t>
            </a:r>
            <a:endParaRPr lang="vi-VN" sz="400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908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strVal val="4*#ppt_w"/>
                                          </p:val>
                                        </p:tav>
                                        <p:tav tm="100000">
                                          <p:val>
                                            <p:strVal val="#ppt_w"/>
                                          </p:val>
                                        </p:tav>
                                      </p:tavLst>
                                    </p:anim>
                                    <p:anim calcmode="lin" valueType="num">
                                      <p:cBhvr>
                                        <p:cTn id="18" dur="500" fill="hold"/>
                                        <p:tgtEl>
                                          <p:spTgt spid="23"/>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strVal val="4*#ppt_w"/>
                                          </p:val>
                                        </p:tav>
                                        <p:tav tm="100000">
                                          <p:val>
                                            <p:strVal val="#ppt_w"/>
                                          </p:val>
                                        </p:tav>
                                      </p:tavLst>
                                    </p:anim>
                                    <p:anim calcmode="lin" valueType="num">
                                      <p:cBhvr>
                                        <p:cTn id="24" dur="500" fill="hold"/>
                                        <p:tgtEl>
                                          <p:spTgt spid="2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animBg="1"/>
      <p:bldP spid="2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10" name="Group 9"/>
          <p:cNvGrpSpPr/>
          <p:nvPr/>
        </p:nvGrpSpPr>
        <p:grpSpPr>
          <a:xfrm>
            <a:off x="0" y="342900"/>
            <a:ext cx="18288000" cy="1467237"/>
            <a:chOff x="-425114" y="631659"/>
            <a:chExt cx="16370967" cy="1371601"/>
          </a:xfrm>
        </p:grpSpPr>
        <p:sp>
          <p:nvSpPr>
            <p:cNvPr id="11" name="Freeform 6"/>
            <p:cNvSpPr/>
            <p:nvPr/>
          </p:nvSpPr>
          <p:spPr>
            <a:xfrm>
              <a:off x="-425114" y="631659"/>
              <a:ext cx="16370967" cy="1371601"/>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13" name="TextBox 12">
              <a:extLst>
                <a:ext uri="{FF2B5EF4-FFF2-40B4-BE49-F238E27FC236}">
                  <a16:creationId xmlns:a16="http://schemas.microsoft.com/office/drawing/2014/main" id="{D75CE7C2-8D10-9360-EBC8-3AA71A157681}"/>
                </a:ext>
              </a:extLst>
            </p:cNvPr>
            <p:cNvSpPr txBox="1"/>
            <p:nvPr/>
          </p:nvSpPr>
          <p:spPr>
            <a:xfrm>
              <a:off x="36095" y="942836"/>
              <a:ext cx="15448549" cy="882934"/>
            </a:xfrm>
            <a:prstGeom prst="rect">
              <a:avLst/>
            </a:prstGeom>
            <a:noFill/>
          </p:spPr>
          <p:txBody>
            <a:bodyPr wrap="square" rtlCol="0">
              <a:spAutoFit/>
            </a:bodyPr>
            <a:lstStyle/>
            <a:p>
              <a:pPr lvl="0" algn="ctr"/>
              <a:r>
                <a:rPr lang="vi-VN" sz="4500" b="1">
                  <a:solidFill>
                    <a:srgbClr val="C00000"/>
                  </a:solidFill>
                  <a:cs typeface="Arial" panose="020B0604020202020204" pitchFamily="34" charset="0"/>
                </a:rPr>
                <a:t>Phần 3: Trắc nghiệm trả lời ngắn</a:t>
              </a:r>
              <a:endParaRPr kumimoji="0" lang="en-US" sz="45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grpSp>
      <p:sp>
        <p:nvSpPr>
          <p:cNvPr id="2" name="Rectangle 1"/>
          <p:cNvSpPr/>
          <p:nvPr/>
        </p:nvSpPr>
        <p:spPr>
          <a:xfrm>
            <a:off x="1064089" y="2228463"/>
            <a:ext cx="16159822" cy="4820037"/>
          </a:xfrm>
          <a:prstGeom prst="rect">
            <a:avLst/>
          </a:prstGeom>
        </p:spPr>
        <p:txBody>
          <a:bodyPr wrap="square">
            <a:spAutoFit/>
          </a:bodyPr>
          <a:lstStyle/>
          <a:p>
            <a:pPr lvl="0" algn="just">
              <a:lnSpc>
                <a:spcPct val="150000"/>
              </a:lnSpc>
              <a:tabLst>
                <a:tab pos="1719580" algn="l"/>
                <a:tab pos="3262630" algn="l"/>
                <a:tab pos="4806315" algn="l"/>
              </a:tabLst>
            </a:pPr>
            <a:r>
              <a:rPr lang="vi-VN" sz="4200" b="1">
                <a:solidFill>
                  <a:prstClr val="black"/>
                </a:solidFill>
                <a:ea typeface="Calibri" panose="020F0502020204030204" pitchFamily="34" charset="0"/>
                <a:cs typeface="Times New Roman" panose="02020603050405020304" pitchFamily="18" charset="0"/>
              </a:rPr>
              <a:t>Câu 1: </a:t>
            </a:r>
            <a:r>
              <a:rPr lang="vi-VN" sz="4200">
                <a:solidFill>
                  <a:prstClr val="black"/>
                </a:solidFill>
                <a:ea typeface="Calibri" panose="020F0502020204030204" pitchFamily="34" charset="0"/>
                <a:cs typeface="Times New Roman" panose="02020603050405020304" pitchFamily="18" charset="0"/>
              </a:rPr>
              <a:t>Một nhóm 5 học sinh nam và 4 học sinh nữ tham gia lao động trên </a:t>
            </a:r>
            <a:r>
              <a:rPr lang="vi-VN" sz="4200">
                <a:solidFill>
                  <a:prstClr val="black"/>
                </a:solidFill>
                <a:ea typeface="Calibri" panose="020F0502020204030204" pitchFamily="34" charset="0"/>
                <a:cs typeface="Times New Roman" panose="02020603050405020304" pitchFamily="18" charset="0"/>
              </a:rPr>
              <a:t>sân </a:t>
            </a:r>
            <a:r>
              <a:rPr lang="vi-VN" sz="4200" smtClean="0">
                <a:solidFill>
                  <a:prstClr val="black"/>
                </a:solidFill>
                <a:ea typeface="Calibri" panose="020F0502020204030204" pitchFamily="34" charset="0"/>
                <a:cs typeface="Times New Roman" panose="02020603050405020304" pitchFamily="18" charset="0"/>
              </a:rPr>
              <a:t>trường.</a:t>
            </a:r>
            <a:r>
              <a:rPr lang="en-US" sz="4200" smtClean="0">
                <a:solidFill>
                  <a:prstClr val="black"/>
                </a:solidFill>
                <a:ea typeface="Calibri" panose="020F0502020204030204" pitchFamily="34" charset="0"/>
                <a:cs typeface="Times New Roman" panose="02020603050405020304" pitchFamily="18" charset="0"/>
              </a:rPr>
              <a:t> </a:t>
            </a:r>
            <a:r>
              <a:rPr lang="vi-VN" sz="4200" smtClean="0">
                <a:solidFill>
                  <a:prstClr val="black"/>
                </a:solidFill>
                <a:ea typeface="Calibri" panose="020F0502020204030204" pitchFamily="34" charset="0"/>
                <a:cs typeface="Times New Roman" panose="02020603050405020304" pitchFamily="18" charset="0"/>
              </a:rPr>
              <a:t>Cô </a:t>
            </a:r>
            <a:r>
              <a:rPr lang="vi-VN" sz="4200">
                <a:solidFill>
                  <a:prstClr val="black"/>
                </a:solidFill>
                <a:ea typeface="Calibri" panose="020F0502020204030204" pitchFamily="34" charset="0"/>
                <a:cs typeface="Times New Roman" panose="02020603050405020304" pitchFamily="18" charset="0"/>
              </a:rPr>
              <a:t>giáo chọn ngẫu nhiên đồng thời 2 bạn trong nhóm đi tưới cây. Tính xác suất </a:t>
            </a:r>
            <a:r>
              <a:rPr lang="vi-VN" sz="4200">
                <a:solidFill>
                  <a:prstClr val="black"/>
                </a:solidFill>
                <a:ea typeface="Calibri" panose="020F0502020204030204" pitchFamily="34" charset="0"/>
                <a:cs typeface="Times New Roman" panose="02020603050405020304" pitchFamily="18" charset="0"/>
              </a:rPr>
              <a:t>để </a:t>
            </a:r>
            <a:r>
              <a:rPr lang="vi-VN" sz="4200" smtClean="0">
                <a:solidFill>
                  <a:prstClr val="black"/>
                </a:solidFill>
                <a:ea typeface="Calibri" panose="020F0502020204030204" pitchFamily="34" charset="0"/>
                <a:cs typeface="Times New Roman" panose="02020603050405020304" pitchFamily="18" charset="0"/>
              </a:rPr>
              <a:t>hai</a:t>
            </a:r>
            <a:r>
              <a:rPr lang="en-US" sz="4200" smtClean="0">
                <a:solidFill>
                  <a:prstClr val="black"/>
                </a:solidFill>
                <a:ea typeface="Calibri" panose="020F0502020204030204" pitchFamily="34" charset="0"/>
                <a:cs typeface="Times New Roman" panose="02020603050405020304" pitchFamily="18" charset="0"/>
              </a:rPr>
              <a:t> </a:t>
            </a:r>
            <a:r>
              <a:rPr lang="vi-VN" sz="4200" smtClean="0">
                <a:solidFill>
                  <a:prstClr val="black"/>
                </a:solidFill>
                <a:ea typeface="Calibri" panose="020F0502020204030204" pitchFamily="34" charset="0"/>
                <a:cs typeface="Times New Roman" panose="02020603050405020304" pitchFamily="18" charset="0"/>
              </a:rPr>
              <a:t>bạn </a:t>
            </a:r>
            <a:r>
              <a:rPr lang="vi-VN" sz="4200">
                <a:solidFill>
                  <a:prstClr val="black"/>
                </a:solidFill>
                <a:ea typeface="Calibri" panose="020F0502020204030204" pitchFamily="34" charset="0"/>
                <a:cs typeface="Times New Roman" panose="02020603050405020304" pitchFamily="18" charset="0"/>
              </a:rPr>
              <a:t>được chọn có cùng giới tính, biết rằng có ít nhất 1 bạn nam được chọn. (Kết quả làm tròn đến</a:t>
            </a:r>
            <a:r>
              <a:rPr lang="vi-VN" sz="4200" b="1">
                <a:solidFill>
                  <a:prstClr val="black"/>
                </a:solidFill>
                <a:ea typeface="Calibri" panose="020F0502020204030204" pitchFamily="34" charset="0"/>
                <a:cs typeface="Times New Roman" panose="02020603050405020304" pitchFamily="18" charset="0"/>
              </a:rPr>
              <a:t> hai chữ số thập phân)</a:t>
            </a:r>
            <a:endParaRPr lang="vi-VN" sz="4200" b="1">
              <a:solidFill>
                <a:prstClr val="black"/>
              </a:solidFill>
              <a:ea typeface="Calibri" panose="020F0502020204030204" pitchFamily="34" charset="0"/>
              <a:cs typeface="Times New Roman" panose="02020603050405020304" pitchFamily="18" charset="0"/>
            </a:endParaRPr>
          </a:p>
        </p:txBody>
      </p:sp>
      <p:sp>
        <p:nvSpPr>
          <p:cNvPr id="3" name="Rectangle 2"/>
          <p:cNvSpPr/>
          <p:nvPr/>
        </p:nvSpPr>
        <p:spPr>
          <a:xfrm>
            <a:off x="1064089" y="7658100"/>
            <a:ext cx="16159822" cy="2362200"/>
          </a:xfrm>
          <a:prstGeom prst="rect">
            <a:avLst/>
          </a:prstGeom>
          <a:solidFill>
            <a:srgbClr val="41554B"/>
          </a:solidFill>
          <a:ln>
            <a:solidFill>
              <a:srgbClr val="415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704400" y="8420100"/>
            <a:ext cx="1430200" cy="861774"/>
          </a:xfrm>
          <a:prstGeom prst="rect">
            <a:avLst/>
          </a:prstGeom>
        </p:spPr>
        <p:txBody>
          <a:bodyPr wrap="none">
            <a:spAutoFit/>
          </a:bodyPr>
          <a:lstStyle/>
          <a:p>
            <a:r>
              <a:rPr lang="en-US" sz="5000" b="1" kern="0" smtClean="0">
                <a:solidFill>
                  <a:schemeClr val="bg1"/>
                </a:solidFill>
                <a:latin typeface="Arial" panose="020B0604020202020204" pitchFamily="34" charset="0"/>
                <a:ea typeface="Calibri" panose="020F0502020204030204" pitchFamily="34" charset="0"/>
                <a:cs typeface="Arial" panose="020B0604020202020204" pitchFamily="34" charset="0"/>
              </a:rPr>
              <a:t>0,33</a:t>
            </a:r>
            <a:endParaRPr lang="en-US" sz="5000" b="1">
              <a:solidFill>
                <a:schemeClr val="bg1"/>
              </a:solidFill>
              <a:latin typeface="Arial" panose="020B0604020202020204" pitchFamily="34" charset="0"/>
              <a:cs typeface="Arial" panose="020B0604020202020204" pitchFamily="34" charset="0"/>
            </a:endParaRPr>
          </a:p>
        </p:txBody>
      </p:sp>
      <p:sp>
        <p:nvSpPr>
          <p:cNvPr id="9" name="Freeform 6"/>
          <p:cNvSpPr/>
          <p:nvPr/>
        </p:nvSpPr>
        <p:spPr>
          <a:xfrm>
            <a:off x="949991" y="7466826"/>
            <a:ext cx="1330195" cy="2553474"/>
          </a:xfrm>
          <a:custGeom>
            <a:avLst/>
            <a:gdLst/>
            <a:ahLst/>
            <a:cxnLst/>
            <a:rect l="l" t="t" r="r" b="b"/>
            <a:pathLst>
              <a:path w="3837051" h="8229600">
                <a:moveTo>
                  <a:pt x="0" y="0"/>
                </a:moveTo>
                <a:lnTo>
                  <a:pt x="3837051" y="0"/>
                </a:lnTo>
                <a:lnTo>
                  <a:pt x="3837051"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9745452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Rectangle 1"/>
          <p:cNvSpPr/>
          <p:nvPr/>
        </p:nvSpPr>
        <p:spPr>
          <a:xfrm>
            <a:off x="381000" y="279886"/>
            <a:ext cx="17526000" cy="4939814"/>
          </a:xfrm>
          <a:prstGeom prst="rect">
            <a:avLst/>
          </a:prstGeom>
        </p:spPr>
        <p:txBody>
          <a:bodyPr wrap="square">
            <a:spAutoFit/>
          </a:bodyPr>
          <a:lstStyle/>
          <a:p>
            <a:pPr lvl="0" algn="just">
              <a:lnSpc>
                <a:spcPct val="150000"/>
              </a:lnSpc>
              <a:tabLst>
                <a:tab pos="1719580" algn="l"/>
                <a:tab pos="3262630" algn="l"/>
                <a:tab pos="4806315" algn="l"/>
              </a:tabLst>
            </a:pPr>
            <a:r>
              <a:rPr lang="vi-VN" sz="4200" b="1">
                <a:solidFill>
                  <a:prstClr val="black"/>
                </a:solidFill>
                <a:ea typeface="Calibri" panose="020F0502020204030204" pitchFamily="34" charset="0"/>
                <a:cs typeface="Times New Roman" panose="02020603050405020304" pitchFamily="18" charset="0"/>
              </a:rPr>
              <a:t>Câu 2: </a:t>
            </a:r>
            <a:r>
              <a:rPr lang="vi-VN" sz="4200">
                <a:solidFill>
                  <a:prstClr val="black"/>
                </a:solidFill>
                <a:ea typeface="Calibri" panose="020F0502020204030204" pitchFamily="34" charset="0"/>
                <a:cs typeface="Times New Roman" panose="02020603050405020304" pitchFamily="18" charset="0"/>
              </a:rPr>
              <a:t>Hộp thứ nhất có 4 viên bi xanh và 6 viên bi đỏ. Hộp thứ hai có 5 viên </a:t>
            </a:r>
            <a:r>
              <a:rPr lang="vi-VN" sz="4200">
                <a:solidFill>
                  <a:prstClr val="black"/>
                </a:solidFill>
                <a:ea typeface="Calibri" panose="020F0502020204030204" pitchFamily="34" charset="0"/>
                <a:cs typeface="Times New Roman" panose="02020603050405020304" pitchFamily="18" charset="0"/>
              </a:rPr>
              <a:t>bi </a:t>
            </a:r>
            <a:r>
              <a:rPr lang="vi-VN" sz="4200" smtClean="0">
                <a:solidFill>
                  <a:prstClr val="black"/>
                </a:solidFill>
                <a:ea typeface="Calibri" panose="020F0502020204030204" pitchFamily="34" charset="0"/>
                <a:cs typeface="Times New Roman" panose="02020603050405020304" pitchFamily="18" charset="0"/>
              </a:rPr>
              <a:t>xanh</a:t>
            </a:r>
            <a:r>
              <a:rPr lang="en-US" sz="4200" smtClean="0">
                <a:solidFill>
                  <a:prstClr val="black"/>
                </a:solidFill>
                <a:ea typeface="Calibri" panose="020F0502020204030204" pitchFamily="34" charset="0"/>
                <a:cs typeface="Times New Roman" panose="02020603050405020304" pitchFamily="18" charset="0"/>
              </a:rPr>
              <a:t> </a:t>
            </a:r>
            <a:r>
              <a:rPr lang="vi-VN" sz="4200" smtClean="0">
                <a:solidFill>
                  <a:prstClr val="black"/>
                </a:solidFill>
                <a:ea typeface="Calibri" panose="020F0502020204030204" pitchFamily="34" charset="0"/>
                <a:cs typeface="Times New Roman" panose="02020603050405020304" pitchFamily="18" charset="0"/>
              </a:rPr>
              <a:t>và </a:t>
            </a:r>
            <a:r>
              <a:rPr lang="vi-VN" sz="4200">
                <a:solidFill>
                  <a:prstClr val="black"/>
                </a:solidFill>
                <a:ea typeface="Calibri" panose="020F0502020204030204" pitchFamily="34" charset="0"/>
                <a:cs typeface="Times New Roman" panose="02020603050405020304" pitchFamily="18" charset="0"/>
              </a:rPr>
              <a:t>4 viên bi đỏ. Các viên bi có cùng kích thước và khối lượng. Lấy ra ngẫu nhiên </a:t>
            </a:r>
            <a:r>
              <a:rPr lang="vi-VN" sz="4200">
                <a:solidFill>
                  <a:prstClr val="black"/>
                </a:solidFill>
                <a:ea typeface="Calibri" panose="020F0502020204030204" pitchFamily="34" charset="0"/>
                <a:cs typeface="Times New Roman" panose="02020603050405020304" pitchFamily="18" charset="0"/>
              </a:rPr>
              <a:t>1 </a:t>
            </a:r>
            <a:r>
              <a:rPr lang="vi-VN" sz="4200" smtClean="0">
                <a:solidFill>
                  <a:prstClr val="black"/>
                </a:solidFill>
                <a:ea typeface="Calibri" panose="020F0502020204030204" pitchFamily="34" charset="0"/>
                <a:cs typeface="Times New Roman" panose="02020603050405020304" pitchFamily="18" charset="0"/>
              </a:rPr>
              <a:t>viên</a:t>
            </a:r>
            <a:r>
              <a:rPr lang="en-US" sz="4200" smtClean="0">
                <a:solidFill>
                  <a:prstClr val="black"/>
                </a:solidFill>
                <a:ea typeface="Calibri" panose="020F0502020204030204" pitchFamily="34" charset="0"/>
                <a:cs typeface="Times New Roman" panose="02020603050405020304" pitchFamily="18" charset="0"/>
              </a:rPr>
              <a:t> </a:t>
            </a:r>
            <a:r>
              <a:rPr lang="vi-VN" sz="4200" smtClean="0">
                <a:solidFill>
                  <a:prstClr val="black"/>
                </a:solidFill>
                <a:ea typeface="Calibri" panose="020F0502020204030204" pitchFamily="34" charset="0"/>
                <a:cs typeface="Times New Roman" panose="02020603050405020304" pitchFamily="18" charset="0"/>
              </a:rPr>
              <a:t>bi </a:t>
            </a:r>
            <a:r>
              <a:rPr lang="vi-VN" sz="4200">
                <a:solidFill>
                  <a:prstClr val="black"/>
                </a:solidFill>
                <a:ea typeface="Calibri" panose="020F0502020204030204" pitchFamily="34" charset="0"/>
                <a:cs typeface="Times New Roman" panose="02020603050405020304" pitchFamily="18" charset="0"/>
              </a:rPr>
              <a:t>từ hộp thứ nhất chuyển sang hộp thứ hai. Sau đó lại lấy ra ngẫu nhiên 1 viên </a:t>
            </a:r>
            <a:r>
              <a:rPr lang="vi-VN" sz="4200">
                <a:solidFill>
                  <a:prstClr val="black"/>
                </a:solidFill>
                <a:ea typeface="Calibri" panose="020F0502020204030204" pitchFamily="34" charset="0"/>
                <a:cs typeface="Times New Roman" panose="02020603050405020304" pitchFamily="18" charset="0"/>
              </a:rPr>
              <a:t>bi </a:t>
            </a:r>
            <a:r>
              <a:rPr lang="vi-VN" sz="4200" smtClean="0">
                <a:solidFill>
                  <a:prstClr val="black"/>
                </a:solidFill>
                <a:ea typeface="Calibri" panose="020F0502020204030204" pitchFamily="34" charset="0"/>
                <a:cs typeface="Times New Roman" panose="02020603050405020304" pitchFamily="18" charset="0"/>
              </a:rPr>
              <a:t>từ</a:t>
            </a:r>
            <a:r>
              <a:rPr lang="en-US" sz="4200" smtClean="0">
                <a:solidFill>
                  <a:prstClr val="black"/>
                </a:solidFill>
                <a:ea typeface="Calibri" panose="020F0502020204030204" pitchFamily="34" charset="0"/>
                <a:cs typeface="Times New Roman" panose="02020603050405020304" pitchFamily="18" charset="0"/>
              </a:rPr>
              <a:t> </a:t>
            </a:r>
            <a:r>
              <a:rPr lang="vi-VN" sz="4200" smtClean="0">
                <a:solidFill>
                  <a:prstClr val="black"/>
                </a:solidFill>
                <a:ea typeface="Calibri" panose="020F0502020204030204" pitchFamily="34" charset="0"/>
                <a:cs typeface="Times New Roman" panose="02020603050405020304" pitchFamily="18" charset="0"/>
              </a:rPr>
              <a:t>hộp </a:t>
            </a:r>
            <a:r>
              <a:rPr lang="vi-VN" sz="4200">
                <a:solidFill>
                  <a:prstClr val="black"/>
                </a:solidFill>
                <a:ea typeface="Calibri" panose="020F0502020204030204" pitchFamily="34" charset="0"/>
                <a:cs typeface="Times New Roman" panose="02020603050405020304" pitchFamily="18" charset="0"/>
              </a:rPr>
              <a:t>thứ hai. Sử dụng sơ đồ hình cây, tính xác suất của biến cố B : “Hai viên bi lấy ra có cùng màu”.</a:t>
            </a:r>
            <a:endParaRPr lang="vi-VN" sz="4200">
              <a:solidFill>
                <a:prstClr val="black"/>
              </a:solidFill>
              <a:ea typeface="Calibri" panose="020F0502020204030204" pitchFamily="34" charset="0"/>
              <a:cs typeface="Times New Roman" panose="02020603050405020304" pitchFamily="18" charset="0"/>
            </a:endParaRPr>
          </a:p>
        </p:txBody>
      </p:sp>
      <p:sp>
        <p:nvSpPr>
          <p:cNvPr id="3" name="Rectangle 2"/>
          <p:cNvSpPr/>
          <p:nvPr/>
        </p:nvSpPr>
        <p:spPr>
          <a:xfrm>
            <a:off x="1179744" y="6134100"/>
            <a:ext cx="15928512" cy="2362200"/>
          </a:xfrm>
          <a:prstGeom prst="rect">
            <a:avLst/>
          </a:prstGeom>
          <a:solidFill>
            <a:srgbClr val="41554B"/>
          </a:solidFill>
          <a:ln>
            <a:solidFill>
              <a:srgbClr val="415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2"/>
          <a:stretch>
            <a:fillRect/>
          </a:stretch>
        </p:blipFill>
        <p:spPr>
          <a:xfrm>
            <a:off x="15300526" y="9410700"/>
            <a:ext cx="2606474" cy="767251"/>
          </a:xfrm>
          <a:prstGeom prst="rect">
            <a:avLst/>
          </a:prstGeom>
        </p:spPr>
      </p:pic>
      <p:pic>
        <p:nvPicPr>
          <p:cNvPr id="5" name="Picture 4"/>
          <p:cNvPicPr>
            <a:picLocks noChangeAspect="1"/>
          </p:cNvPicPr>
          <p:nvPr/>
        </p:nvPicPr>
        <p:blipFill>
          <a:blip r:embed="rId3"/>
          <a:stretch>
            <a:fillRect/>
          </a:stretch>
        </p:blipFill>
        <p:spPr>
          <a:xfrm flipH="1">
            <a:off x="609600" y="5448300"/>
            <a:ext cx="2971800" cy="4223084"/>
          </a:xfrm>
          <a:prstGeom prst="rect">
            <a:avLst/>
          </a:prstGeom>
        </p:spPr>
      </p:pic>
      <p:sp>
        <p:nvSpPr>
          <p:cNvPr id="12" name="Rectangle 11"/>
          <p:cNvSpPr/>
          <p:nvPr/>
        </p:nvSpPr>
        <p:spPr>
          <a:xfrm>
            <a:off x="8428899" y="6844452"/>
            <a:ext cx="1430200" cy="861774"/>
          </a:xfrm>
          <a:prstGeom prst="rect">
            <a:avLst/>
          </a:prstGeom>
        </p:spPr>
        <p:txBody>
          <a:bodyPr wrap="none">
            <a:spAutoFit/>
          </a:bodyPr>
          <a:lstStyle/>
          <a:p>
            <a:r>
              <a:rPr lang="en-US" sz="5000" b="1" kern="0">
                <a:solidFill>
                  <a:schemeClr val="bg1"/>
                </a:solidFill>
                <a:latin typeface="Arial" panose="020B0604020202020204" pitchFamily="34" charset="0"/>
                <a:ea typeface="Calibri" panose="020F0502020204030204" pitchFamily="34" charset="0"/>
                <a:cs typeface="Arial" panose="020B0604020202020204" pitchFamily="34" charset="0"/>
              </a:rPr>
              <a:t>0,54</a:t>
            </a:r>
            <a:endParaRPr lang="en-US" sz="5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735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2" name="Group 2"/>
          <p:cNvGrpSpPr/>
          <p:nvPr/>
        </p:nvGrpSpPr>
        <p:grpSpPr>
          <a:xfrm>
            <a:off x="-2398843" y="8608985"/>
            <a:ext cx="24854434" cy="4622347"/>
            <a:chOff x="0" y="0"/>
            <a:chExt cx="6546024" cy="1217408"/>
          </a:xfrm>
        </p:grpSpPr>
        <p:sp>
          <p:nvSpPr>
            <p:cNvPr id="3"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4" name="TextBox 4"/>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827397" y="1028700"/>
            <a:ext cx="12431903" cy="12121106"/>
          </a:xfrm>
          <a:custGeom>
            <a:avLst/>
            <a:gdLst/>
            <a:ahLst/>
            <a:cxnLst/>
            <a:rect l="l" t="t" r="r" b="b"/>
            <a:pathLst>
              <a:path w="12431903" h="12121106">
                <a:moveTo>
                  <a:pt x="0" y="0"/>
                </a:moveTo>
                <a:lnTo>
                  <a:pt x="12431903" y="0"/>
                </a:lnTo>
                <a:lnTo>
                  <a:pt x="12431903" y="12121106"/>
                </a:lnTo>
                <a:lnTo>
                  <a:pt x="0" y="121211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385562" y="3216812"/>
            <a:ext cx="5066083" cy="10634908"/>
          </a:xfrm>
          <a:custGeom>
            <a:avLst/>
            <a:gdLst/>
            <a:ahLst/>
            <a:cxnLst/>
            <a:rect l="l" t="t" r="r" b="b"/>
            <a:pathLst>
              <a:path w="5066083" h="10634908">
                <a:moveTo>
                  <a:pt x="5066083" y="0"/>
                </a:moveTo>
                <a:lnTo>
                  <a:pt x="0" y="0"/>
                </a:lnTo>
                <a:lnTo>
                  <a:pt x="0" y="10634908"/>
                </a:lnTo>
                <a:lnTo>
                  <a:pt x="5066083" y="10634908"/>
                </a:lnTo>
                <a:lnTo>
                  <a:pt x="506608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9"/>
          <p:cNvSpPr txBox="1"/>
          <p:nvPr/>
        </p:nvSpPr>
        <p:spPr>
          <a:xfrm>
            <a:off x="5773125" y="1333500"/>
            <a:ext cx="10540446" cy="6865341"/>
          </a:xfrm>
          <a:prstGeom prst="rect">
            <a:avLst/>
          </a:prstGeom>
        </p:spPr>
        <p:txBody>
          <a:bodyPr wrap="square" lIns="0" tIns="0" rIns="0" bIns="0" rtlCol="0" anchor="t">
            <a:spAutoFit/>
          </a:bodyPr>
          <a:lstStyle/>
          <a:p>
            <a:pPr lvl="0" algn="ctr">
              <a:lnSpc>
                <a:spcPct val="160000"/>
              </a:lnSpc>
            </a:pPr>
            <a:r>
              <a:rPr lang="en-US" sz="11000" b="1" smtClean="0">
                <a:solidFill>
                  <a:srgbClr val="FFFF00"/>
                </a:solidFill>
                <a:latin typeface="Arial" panose="020B0604020202020204" pitchFamily="34" charset="0"/>
                <a:ea typeface="Jua"/>
                <a:cs typeface="Arial" panose="020B0604020202020204" pitchFamily="34" charset="0"/>
                <a:sym typeface="Jua"/>
              </a:rPr>
              <a:t>1.</a:t>
            </a:r>
            <a:endParaRPr lang="en-US" sz="11000" b="1" smtClean="0">
              <a:solidFill>
                <a:srgbClr val="FFFF00"/>
              </a:solidFill>
              <a:latin typeface="Arial" panose="020B0604020202020204" pitchFamily="34" charset="0"/>
              <a:ea typeface="Jua"/>
              <a:cs typeface="Arial" panose="020B0604020202020204" pitchFamily="34" charset="0"/>
              <a:sym typeface="Jua"/>
            </a:endParaRPr>
          </a:p>
          <a:p>
            <a:pPr lvl="0" algn="ctr">
              <a:lnSpc>
                <a:spcPct val="160000"/>
              </a:lnSpc>
            </a:pPr>
            <a:r>
              <a:rPr lang="en-US" sz="8500" b="1" smtClean="0">
                <a:solidFill>
                  <a:srgbClr val="FFF8ED"/>
                </a:solidFill>
                <a:latin typeface="Arial" panose="020B0604020202020204" pitchFamily="34" charset="0"/>
                <a:ea typeface="Jua"/>
                <a:cs typeface="Arial" panose="020B0604020202020204" pitchFamily="34" charset="0"/>
                <a:sym typeface="Jua"/>
              </a:rPr>
              <a:t>XÁC SUẤT </a:t>
            </a:r>
          </a:p>
          <a:p>
            <a:pPr lvl="0" algn="ctr">
              <a:lnSpc>
                <a:spcPct val="160000"/>
              </a:lnSpc>
            </a:pPr>
            <a:r>
              <a:rPr lang="en-US" sz="8500" b="1" smtClean="0">
                <a:solidFill>
                  <a:srgbClr val="FFF8ED"/>
                </a:solidFill>
                <a:latin typeface="Arial" panose="020B0604020202020204" pitchFamily="34" charset="0"/>
                <a:ea typeface="Jua"/>
                <a:cs typeface="Arial" panose="020B0604020202020204" pitchFamily="34" charset="0"/>
                <a:sym typeface="Jua"/>
              </a:rPr>
              <a:t>CÓ ĐIỀU KIỆN</a:t>
            </a:r>
            <a:endParaRPr lang="en-US" sz="8500" b="1">
              <a:solidFill>
                <a:srgbClr val="FFF8ED"/>
              </a:solidFill>
              <a:latin typeface="Arial" panose="020B0604020202020204" pitchFamily="34" charset="0"/>
              <a:ea typeface="Jua"/>
              <a:cs typeface="Arial" panose="020B0604020202020204" pitchFamily="34" charset="0"/>
              <a:sym typeface="Jua"/>
            </a:endParaRPr>
          </a:p>
        </p:txBody>
      </p:sp>
    </p:spTree>
    <p:extLst>
      <p:ext uri="{BB962C8B-B14F-4D97-AF65-F5344CB8AC3E}">
        <p14:creationId xmlns:p14="http://schemas.microsoft.com/office/powerpoint/2010/main" val="245809728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Rectangle 1"/>
          <p:cNvSpPr/>
          <p:nvPr/>
        </p:nvSpPr>
        <p:spPr>
          <a:xfrm>
            <a:off x="549442" y="428224"/>
            <a:ext cx="17221200" cy="6441572"/>
          </a:xfrm>
          <a:prstGeom prst="rect">
            <a:avLst/>
          </a:prstGeom>
        </p:spPr>
        <p:txBody>
          <a:bodyPr wrap="square">
            <a:spAutoFit/>
          </a:bodyPr>
          <a:lstStyle/>
          <a:p>
            <a:pPr algn="just">
              <a:lnSpc>
                <a:spcPct val="150000"/>
              </a:lnSpc>
              <a:tabLst>
                <a:tab pos="1719580" algn="l"/>
                <a:tab pos="3262630" algn="l"/>
                <a:tab pos="4806315" algn="l"/>
              </a:tabLst>
            </a:pPr>
            <a:r>
              <a:rPr lang="vi-VN" sz="4000" b="1">
                <a:ea typeface="Malgun Gothic" panose="020B0503020000020004" pitchFamily="34" charset="-127"/>
                <a:cs typeface="Times New Roman" panose="02020603050405020304" pitchFamily="18" charset="0"/>
              </a:rPr>
              <a:t>Câu 3: </a:t>
            </a:r>
            <a:r>
              <a:rPr lang="vi-VN" sz="4000">
                <a:ea typeface="Malgun Gothic" panose="020B0503020000020004" pitchFamily="34" charset="-127"/>
                <a:cs typeface="Times New Roman" panose="02020603050405020304" pitchFamily="18" charset="0"/>
              </a:rPr>
              <a:t>Một công ty vừa ra mắt sản phẩm X và tổ chức ngày trải nghiệm </a:t>
            </a:r>
            <a:r>
              <a:rPr lang="vi-VN" sz="4000">
                <a:ea typeface="Malgun Gothic" panose="020B0503020000020004" pitchFamily="34" charset="-127"/>
                <a:cs typeface="Times New Roman" panose="02020603050405020304" pitchFamily="18" charset="0"/>
              </a:rPr>
              <a:t>sản </a:t>
            </a:r>
            <a:r>
              <a:rPr lang="vi-VN" sz="4000" smtClean="0">
                <a:ea typeface="Malgun Gothic" panose="020B0503020000020004" pitchFamily="34" charset="-127"/>
                <a:cs typeface="Times New Roman" panose="02020603050405020304" pitchFamily="18" charset="0"/>
              </a:rPr>
              <a:t>phẩm.</a:t>
            </a:r>
            <a:r>
              <a:rPr lang="en-US" sz="4000" smtClean="0">
                <a:ea typeface="Malgun Gothic" panose="020B0503020000020004" pitchFamily="34" charset="-127"/>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Họ </a:t>
            </a:r>
            <a:r>
              <a:rPr lang="vi-VN" sz="4000">
                <a:ea typeface="Malgun Gothic" panose="020B0503020000020004" pitchFamily="34" charset="-127"/>
                <a:cs typeface="Times New Roman" panose="02020603050405020304" pitchFamily="18" charset="0"/>
              </a:rPr>
              <a:t>thống kê được trong 200 người đến tham quan ngày trải nghiệm có 60 người </a:t>
            </a:r>
            <a:r>
              <a:rPr lang="vi-VN" sz="4000">
                <a:ea typeface="Malgun Gothic" panose="020B0503020000020004" pitchFamily="34" charset="-127"/>
                <a:cs typeface="Times New Roman" panose="02020603050405020304" pitchFamily="18" charset="0"/>
              </a:rPr>
              <a:t>là </a:t>
            </a:r>
            <a:r>
              <a:rPr lang="vi-VN" sz="4000" smtClean="0">
                <a:ea typeface="Malgun Gothic" panose="020B0503020000020004" pitchFamily="34" charset="-127"/>
                <a:cs typeface="Times New Roman" panose="02020603050405020304" pitchFamily="18" charset="0"/>
              </a:rPr>
              <a:t>nam</a:t>
            </a:r>
            <a:r>
              <a:rPr lang="en-US" sz="4000" smtClean="0">
                <a:ea typeface="Malgun Gothic" panose="020B0503020000020004" pitchFamily="34" charset="-127"/>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giới </a:t>
            </a:r>
            <a:r>
              <a:rPr lang="vi-VN" sz="4000">
                <a:ea typeface="Malgun Gothic" panose="020B0503020000020004" pitchFamily="34" charset="-127"/>
                <a:cs typeface="Times New Roman" panose="02020603050405020304" pitchFamily="18" charset="0"/>
              </a:rPr>
              <a:t>và 140 người là nữ giới. Trong số những người được thống kê này, có 120 người mua sản phẩm X, gồm 40 khách hàng nam và 80 khách hàng nữ, còn lại là không mua sản phẩm X. Chọn ngẫu nhiên một người trong số 200 người được thống kê. Tính xác suất để người này mua sản phẩm X, biết rằng người được chọn là nữ giới.</a:t>
            </a:r>
            <a:endParaRPr lang="vi-VN" sz="4000">
              <a:ea typeface="Malgun Gothic" panose="020B0503020000020004" pitchFamily="34" charset="-127"/>
              <a:cs typeface="Times New Roman" panose="02020603050405020304" pitchFamily="18" charset="0"/>
            </a:endParaRPr>
          </a:p>
        </p:txBody>
      </p:sp>
      <p:sp>
        <p:nvSpPr>
          <p:cNvPr id="3" name="Rectangle 2"/>
          <p:cNvSpPr/>
          <p:nvPr/>
        </p:nvSpPr>
        <p:spPr>
          <a:xfrm>
            <a:off x="685800" y="7620000"/>
            <a:ext cx="16438498" cy="1714500"/>
          </a:xfrm>
          <a:prstGeom prst="rect">
            <a:avLst/>
          </a:prstGeom>
          <a:solidFill>
            <a:srgbClr val="41554B"/>
          </a:solidFill>
          <a:ln>
            <a:solidFill>
              <a:srgbClr val="415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15621000" y="7429500"/>
            <a:ext cx="2149642" cy="198367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8532190" y="7727368"/>
                <a:ext cx="745717" cy="15309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5000" b="1" i="1" smtClean="0">
                              <a:solidFill>
                                <a:schemeClr val="bg1"/>
                              </a:solidFill>
                              <a:latin typeface="Cambria Math" panose="02040503050406030204" pitchFamily="18" charset="0"/>
                              <a:cs typeface="Times New Roman" panose="02020603050405020304" pitchFamily="18" charset="0"/>
                            </a:rPr>
                          </m:ctrlPr>
                        </m:fPr>
                        <m:num>
                          <m:r>
                            <a:rPr lang="en-US" sz="5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𝟒</m:t>
                          </m:r>
                        </m:num>
                        <m:den>
                          <m:r>
                            <a:rPr lang="en-US" sz="5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𝟕</m:t>
                          </m:r>
                        </m:den>
                      </m:f>
                    </m:oMath>
                  </m:oMathPara>
                </a14:m>
                <a:endParaRPr lang="en-US" sz="5000" b="1">
                  <a:solidFill>
                    <a:schemeClr val="bg1"/>
                  </a:solidFill>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532190" y="7727368"/>
                <a:ext cx="745717" cy="153093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1185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3" name="Freeform 3"/>
          <p:cNvSpPr/>
          <p:nvPr/>
        </p:nvSpPr>
        <p:spPr>
          <a:xfrm>
            <a:off x="8415148" y="-38100"/>
            <a:ext cx="9872851" cy="10325100"/>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8" name="Rectangle 7"/>
          <p:cNvSpPr/>
          <p:nvPr/>
        </p:nvSpPr>
        <p:spPr>
          <a:xfrm>
            <a:off x="409462" y="266700"/>
            <a:ext cx="7579506" cy="7971413"/>
          </a:xfrm>
          <a:prstGeom prst="rect">
            <a:avLst/>
          </a:prstGeom>
        </p:spPr>
        <p:txBody>
          <a:bodyPr wrap="square">
            <a:spAutoFit/>
          </a:bodyPr>
          <a:lstStyle/>
          <a:p>
            <a:pPr lvl="0" algn="just">
              <a:lnSpc>
                <a:spcPct val="160000"/>
              </a:lnSpc>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6.1 </a:t>
            </a:r>
            <a:r>
              <a:rPr kumimoji="0" lang="en-US" sz="4000" b="1" i="0" u="none" strike="noStrike" kern="1200" cap="none" spc="0" normalizeH="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4000" b="1" i="0" u="none" strike="noStrike" kern="1200" cap="none" spc="0" normalizeH="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SGK-tr70)</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Một hộp kín đựng 20 tấm thẻ giống hệt nhau đánh số từ 1 đến 20. Một </a:t>
            </a:r>
            <a:r>
              <a:rPr lang="vi-VN" sz="4000">
                <a:solidFill>
                  <a:srgbClr val="000000"/>
                </a:solidFill>
                <a:ea typeface="Times New Roman" panose="02020603050405020304" pitchFamily="18" charset="0"/>
                <a:cs typeface="Arial" panose="020B0604020202020204" pitchFamily="34" charset="0"/>
              </a:rPr>
              <a:t>người </a:t>
            </a:r>
            <a:r>
              <a:rPr lang="vi-VN" sz="4000" smtClean="0">
                <a:solidFill>
                  <a:srgbClr val="000000"/>
                </a:solidFill>
                <a:ea typeface="Times New Roman" panose="02020603050405020304" pitchFamily="18" charset="0"/>
                <a:cs typeface="Arial" panose="020B0604020202020204" pitchFamily="34" charset="0"/>
              </a:rPr>
              <a:t>rút</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ngẫu </a:t>
            </a:r>
            <a:r>
              <a:rPr lang="vi-VN" sz="4000">
                <a:solidFill>
                  <a:srgbClr val="000000"/>
                </a:solidFill>
                <a:ea typeface="Times New Roman" panose="02020603050405020304" pitchFamily="18" charset="0"/>
                <a:cs typeface="Arial" panose="020B0604020202020204" pitchFamily="34" charset="0"/>
              </a:rPr>
              <a:t>nhiên ra một tấm thẻ từ trong hộp. Người đó được thông báo rằng thẻ </a:t>
            </a:r>
            <a:r>
              <a:rPr lang="vi-VN" sz="4000">
                <a:solidFill>
                  <a:srgbClr val="000000"/>
                </a:solidFill>
                <a:ea typeface="Times New Roman" panose="02020603050405020304" pitchFamily="18" charset="0"/>
                <a:cs typeface="Arial" panose="020B0604020202020204" pitchFamily="34" charset="0"/>
              </a:rPr>
              <a:t>rút </a:t>
            </a:r>
            <a:r>
              <a:rPr lang="vi-VN" sz="4000" smtClean="0">
                <a:solidFill>
                  <a:srgbClr val="000000"/>
                </a:solidFill>
                <a:ea typeface="Times New Roman" panose="02020603050405020304" pitchFamily="18" charset="0"/>
                <a:cs typeface="Arial" panose="020B0604020202020204" pitchFamily="34" charset="0"/>
              </a:rPr>
              <a:t>ra</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mang </a:t>
            </a:r>
            <a:r>
              <a:rPr lang="vi-VN" sz="4000">
                <a:solidFill>
                  <a:srgbClr val="000000"/>
                </a:solidFill>
                <a:ea typeface="Times New Roman" panose="02020603050405020304" pitchFamily="18" charset="0"/>
                <a:cs typeface="Arial" panose="020B0604020202020204" pitchFamily="34" charset="0"/>
              </a:rPr>
              <a:t>số chẵn. Tính xác suất để người đó rút được thẻ số 10.</a:t>
            </a:r>
            <a:endParaRPr lang="en-US" sz="4000" smtClean="0">
              <a:solidFill>
                <a:srgbClr val="000000"/>
              </a:solidFill>
              <a:ea typeface="Times New Roman" panose="02020603050405020304" pitchFamily="18" charset="0"/>
              <a:cs typeface="Arial" panose="020B0604020202020204" pitchFamily="34" charset="0"/>
            </a:endParaRPr>
          </a:p>
        </p:txBody>
      </p:sp>
      <p:grpSp>
        <p:nvGrpSpPr>
          <p:cNvPr id="16" name="Group 15"/>
          <p:cNvGrpSpPr/>
          <p:nvPr/>
        </p:nvGrpSpPr>
        <p:grpSpPr>
          <a:xfrm>
            <a:off x="8447232" y="571500"/>
            <a:ext cx="3048000" cy="1449664"/>
            <a:chOff x="859666" y="676025"/>
            <a:chExt cx="3432866" cy="1051118"/>
          </a:xfrm>
        </p:grpSpPr>
        <p:pic>
          <p:nvPicPr>
            <p:cNvPr id="24" name="Picture 23"/>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5" name="TextBox 24"/>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4" name="Rectangle 3"/>
              <p:cNvSpPr/>
              <p:nvPr/>
            </p:nvSpPr>
            <p:spPr>
              <a:xfrm>
                <a:off x="9144000" y="2424965"/>
                <a:ext cx="8501251" cy="7442935"/>
              </a:xfrm>
              <a:prstGeom prst="rect">
                <a:avLst/>
              </a:prstGeom>
            </p:spPr>
            <p:txBody>
              <a:bodyPr wrap="square">
                <a:spAutoFit/>
              </a:bodyPr>
              <a:lstStyle/>
              <a:p>
                <a:pPr algn="just">
                  <a:lnSpc>
                    <a:spcPct val="150000"/>
                  </a:lnSpc>
                </a:pP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 biến cố: ‘‘Người đó rút được thẻ số 10’’ ;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 biến cố: ‘‘Người đó rút được thẻ mang số chẵn’’.</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Khi</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đó :</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den>
                      </m:f>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den>
                      </m:f>
                      <m:r>
                        <a:rPr lang="en-US" sz="40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ậ</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y</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d>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d>
                        </m:den>
                      </m:f>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40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144000" y="2424965"/>
                <a:ext cx="8501251" cy="7442935"/>
              </a:xfrm>
              <a:prstGeom prst="rect">
                <a:avLst/>
              </a:prstGeom>
              <a:blipFill>
                <a:blip r:embed="rId4"/>
                <a:stretch>
                  <a:fillRect l="-2509" r="-2437"/>
                </a:stretch>
              </a:blipFill>
            </p:spPr>
            <p:txBody>
              <a:bodyPr/>
              <a:lstStyle/>
              <a:p>
                <a:r>
                  <a:rPr lang="en-US">
                    <a:noFill/>
                  </a:rPr>
                  <a:t> </a:t>
                </a:r>
              </a:p>
            </p:txBody>
          </p:sp>
        </mc:Fallback>
      </mc:AlternateContent>
      <p:pic>
        <p:nvPicPr>
          <p:cNvPr id="10" name="Picture 39"/>
          <p:cNvPicPr>
            <a:picLocks noChangeAspect="1"/>
          </p:cNvPicPr>
          <p:nvPr/>
        </p:nvPicPr>
        <p:blipFill>
          <a:blip r:embed="rId5"/>
          <a:srcRect/>
          <a:stretch>
            <a:fillRect/>
          </a:stretch>
        </p:blipFill>
        <p:spPr>
          <a:xfrm>
            <a:off x="2844952" y="8648700"/>
            <a:ext cx="2708526" cy="1362163"/>
          </a:xfrm>
          <a:prstGeom prst="rect">
            <a:avLst/>
          </a:prstGeom>
        </p:spPr>
      </p:pic>
      <p:pic>
        <p:nvPicPr>
          <p:cNvPr id="7" name="Picture 6"/>
          <p:cNvPicPr>
            <a:picLocks noChangeAspect="1"/>
          </p:cNvPicPr>
          <p:nvPr/>
        </p:nvPicPr>
        <p:blipFill>
          <a:blip r:embed="rId6"/>
          <a:stretch>
            <a:fillRect/>
          </a:stretch>
        </p:blipFill>
        <p:spPr>
          <a:xfrm>
            <a:off x="16002000" y="685429"/>
            <a:ext cx="1643251" cy="1181471"/>
          </a:xfrm>
          <a:prstGeom prst="rect">
            <a:avLst/>
          </a:prstGeom>
        </p:spPr>
      </p:pic>
    </p:spTree>
    <p:extLst>
      <p:ext uri="{BB962C8B-B14F-4D97-AF65-F5344CB8AC3E}">
        <p14:creationId xmlns:p14="http://schemas.microsoft.com/office/powerpoint/2010/main" val="13023622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CD090"/>
        </a:solidFill>
        <a:effectLst/>
      </p:bgPr>
    </p:bg>
    <p:spTree>
      <p:nvGrpSpPr>
        <p:cNvPr id="1" name=""/>
        <p:cNvGrpSpPr/>
        <p:nvPr/>
      </p:nvGrpSpPr>
      <p:grpSpPr>
        <a:xfrm>
          <a:off x="0" y="0"/>
          <a:ext cx="0" cy="0"/>
          <a:chOff x="0" y="0"/>
          <a:chExt cx="0" cy="0"/>
        </a:xfrm>
      </p:grpSpPr>
      <p:sp>
        <p:nvSpPr>
          <p:cNvPr id="3" name="Rectangle 2"/>
          <p:cNvSpPr/>
          <p:nvPr/>
        </p:nvSpPr>
        <p:spPr>
          <a:xfrm>
            <a:off x="685800" y="587542"/>
            <a:ext cx="16916400" cy="9067800"/>
          </a:xfrm>
          <a:prstGeom prst="rect">
            <a:avLst/>
          </a:prstGeom>
          <a:solidFill>
            <a:srgbClr val="FFF8ED"/>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Rectangle 8"/>
              <p:cNvSpPr/>
              <p:nvPr/>
            </p:nvSpPr>
            <p:spPr>
              <a:xfrm>
                <a:off x="1210277" y="689908"/>
                <a:ext cx="15867445" cy="1938992"/>
              </a:xfrm>
              <a:prstGeom prst="rect">
                <a:avLst/>
              </a:prstGeom>
            </p:spPr>
            <p:txBody>
              <a:bodyPr wrap="square">
                <a:spAutoFit/>
              </a:bodyPr>
              <a:lstStyle/>
              <a:p>
                <a:pPr lvl="0" algn="just">
                  <a:lnSpc>
                    <a:spcPct val="150000"/>
                  </a:lnSpc>
                  <a:spcBef>
                    <a:spcPts val="600"/>
                  </a:spcBef>
                  <a:spcAft>
                    <a:spcPts val="600"/>
                  </a:spcAft>
                </a:pPr>
                <a:r>
                  <a:rPr lang="en-US" sz="4200" b="1">
                    <a:solidFill>
                      <a:srgbClr val="C00000"/>
                    </a:solidFill>
                    <a:latin typeface="Arial" panose="020B0604020202020204" pitchFamily="34" charset="0"/>
                    <a:ea typeface="Times New Roman" panose="02020603050405020304" pitchFamily="18" charset="0"/>
                    <a:cs typeface="Arial" panose="020B0604020202020204" pitchFamily="34" charset="0"/>
                  </a:rPr>
                  <a:t>Bài </a:t>
                </a:r>
                <a:r>
                  <a:rPr lang="en-US" sz="42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6.2 (SGK-tr70</a:t>
                </a:r>
                <a:r>
                  <a:rPr lang="en-US" sz="42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4200">
                    <a:solidFill>
                      <a:srgbClr val="000000"/>
                    </a:solidFill>
                    <a:ea typeface="Times New Roman" panose="02020603050405020304" pitchFamily="18" charset="0"/>
                    <a:cs typeface="Arial" panose="020B0604020202020204" pitchFamily="34" charset="0"/>
                  </a:rPr>
                  <a:t>Cho </a:t>
                </a:r>
                <a14:m>
                  <m:oMath xmlns:m="http://schemas.openxmlformats.org/officeDocument/2006/math">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=0,2; </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)=0,51; </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)=0,8</m:t>
                    </m:r>
                  </m:oMath>
                </a14:m>
                <a:r>
                  <a:rPr lang="vi-VN" sz="4200">
                    <a:solidFill>
                      <a:srgbClr val="000000"/>
                    </a:solidFill>
                    <a:ea typeface="Times New Roman" panose="02020603050405020304" pitchFamily="18" charset="0"/>
                    <a:cs typeface="Arial" panose="020B0604020202020204" pitchFamily="34" charset="0"/>
                  </a:rPr>
                  <a:t>. Tính </a:t>
                </a:r>
                <a14:m>
                  <m:oMath xmlns:m="http://schemas.openxmlformats.org/officeDocument/2006/math">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210277" y="689908"/>
                <a:ext cx="15867445" cy="1938992"/>
              </a:xfrm>
              <a:prstGeom prst="rect">
                <a:avLst/>
              </a:prstGeom>
              <a:blipFill>
                <a:blip r:embed="rId2"/>
                <a:stretch>
                  <a:fillRect l="-1499" r="-1499" b="-12264"/>
                </a:stretch>
              </a:blipFill>
            </p:spPr>
            <p:txBody>
              <a:bodyPr/>
              <a:lstStyle/>
              <a:p>
                <a:r>
                  <a:rPr lang="en-US">
                    <a:noFill/>
                  </a:rPr>
                  <a:t> </a:t>
                </a:r>
              </a:p>
            </p:txBody>
          </p:sp>
        </mc:Fallback>
      </mc:AlternateContent>
      <p:grpSp>
        <p:nvGrpSpPr>
          <p:cNvPr id="7" name="Group 6"/>
          <p:cNvGrpSpPr/>
          <p:nvPr/>
        </p:nvGrpSpPr>
        <p:grpSpPr>
          <a:xfrm>
            <a:off x="7619998" y="2627036"/>
            <a:ext cx="3048000" cy="1449664"/>
            <a:chOff x="859666" y="676025"/>
            <a:chExt cx="3432866" cy="1051118"/>
          </a:xfrm>
        </p:grpSpPr>
        <p:pic>
          <p:nvPicPr>
            <p:cNvPr id="8" name="Picture 7"/>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0" name="TextBox 9"/>
            <p:cNvSpPr txBox="1"/>
            <p:nvPr/>
          </p:nvSpPr>
          <p:spPr>
            <a:xfrm>
              <a:off x="859666" y="875400"/>
              <a:ext cx="3432866" cy="53558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4" name="Rectangle 3"/>
              <p:cNvSpPr/>
              <p:nvPr/>
            </p:nvSpPr>
            <p:spPr>
              <a:xfrm>
                <a:off x="1210276" y="4619913"/>
                <a:ext cx="15867445" cy="5019387"/>
              </a:xfrm>
              <a:prstGeom prst="rect">
                <a:avLst/>
              </a:prstGeom>
            </p:spPr>
            <p:txBody>
              <a:bodyPr wrap="square">
                <a:spAutoFit/>
              </a:bodyPr>
              <a:lstStyle/>
              <a:p>
                <a:pPr>
                  <a:lnSpc>
                    <a:spcPct val="150000"/>
                  </a:lnSpc>
                </a:pPr>
                <a:r>
                  <a:rPr lang="fr-FR" sz="4200" smtClean="0">
                    <a:solidFill>
                      <a:srgbClr val="000000"/>
                    </a:solidFill>
                    <a:latin typeface="Arial" panose="020B0604020202020204" pitchFamily="34" charset="0"/>
                    <a:ea typeface="Calibri" panose="020F0502020204030204" pitchFamily="34" charset="0"/>
                    <a:cs typeface="Arial" panose="020B0604020202020204" pitchFamily="34" charset="0"/>
                  </a:rPr>
                  <a:t>Áp dụng công thức nhân xác suất, ta có : </a:t>
                </a:r>
              </a:p>
              <a:p>
                <a:pPr>
                  <a:lnSpc>
                    <a:spcPct val="150000"/>
                  </a:lnSpc>
                </a:pPr>
                <a14:m>
                  <m:oMathPara xmlns:m="http://schemas.openxmlformats.org/officeDocument/2006/math">
                    <m:oMathParaPr>
                      <m:jc m:val="centerGroup"/>
                    </m:oMathParaPr>
                    <m:oMath xmlns:m="http://schemas.openxmlformats.org/officeDocument/2006/math">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d>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d>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e>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d>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=0,2.0,8=0,16</m:t>
                      </m:r>
                    </m:oMath>
                  </m:oMathPara>
                </a14:m>
                <a:endParaRPr lang="en-US" sz="42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Khi đó, ta có : </a:t>
                </a:r>
                <a:endParaRPr lang="fr-FR" sz="420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e>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d>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d>
                        </m:num>
                        <m:den>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d>
                        </m:den>
                      </m:f>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0,16</m:t>
                          </m:r>
                        </m:num>
                        <m:den>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0,51</m:t>
                          </m:r>
                        </m:den>
                      </m:f>
                      <m:r>
                        <a:rPr lang="fr-FR"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≈0,3137</m:t>
                      </m:r>
                      <m:r>
                        <a:rPr lang="en-US" sz="42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10276" y="4619913"/>
                <a:ext cx="15867445" cy="5019387"/>
              </a:xfrm>
              <a:prstGeom prst="rect">
                <a:avLst/>
              </a:prstGeom>
              <a:blipFill>
                <a:blip r:embed="rId5"/>
                <a:stretch>
                  <a:fillRect l="-1499"/>
                </a:stretch>
              </a:blipFill>
            </p:spPr>
            <p:txBody>
              <a:bodyPr/>
              <a:lstStyle/>
              <a:p>
                <a:r>
                  <a:rPr lang="en-US">
                    <a:noFill/>
                  </a:rPr>
                  <a:t> </a:t>
                </a:r>
              </a:p>
            </p:txBody>
          </p:sp>
        </mc:Fallback>
      </mc:AlternateContent>
      <p:sp>
        <p:nvSpPr>
          <p:cNvPr id="13" name="Freeform 11"/>
          <p:cNvSpPr/>
          <p:nvPr/>
        </p:nvSpPr>
        <p:spPr>
          <a:xfrm>
            <a:off x="16463687" y="3590539"/>
            <a:ext cx="2433913" cy="7042093"/>
          </a:xfrm>
          <a:custGeom>
            <a:avLst/>
            <a:gdLst/>
            <a:ahLst/>
            <a:cxnLst/>
            <a:rect l="l" t="t" r="r" b="b"/>
            <a:pathLst>
              <a:path w="2050319" h="7579752">
                <a:moveTo>
                  <a:pt x="0" y="0"/>
                </a:moveTo>
                <a:lnTo>
                  <a:pt x="2050320" y="0"/>
                </a:lnTo>
                <a:lnTo>
                  <a:pt x="2050320" y="7579752"/>
                </a:lnTo>
                <a:lnTo>
                  <a:pt x="0" y="7579752"/>
                </a:lnTo>
                <a:lnTo>
                  <a:pt x="0" y="0"/>
                </a:lnTo>
                <a:close/>
              </a:path>
            </a:pathLst>
          </a:custGeom>
          <a:blipFill>
            <a:blip r:embed="rId6">
              <a:extLst>
                <a:ext uri="{96DAC541-7B7A-43D3-8B79-37D633B846F1}">
                  <asvg:svgBlip xmlns="" xmlns:asvg="http://schemas.microsoft.com/office/drawing/2016/SVG/main" r:embed="rId27"/>
                </a:ext>
              </a:extLst>
            </a:blip>
            <a:stretch>
              <a:fillRect/>
            </a:stretch>
          </a:blipFill>
        </p:spPr>
      </p:sp>
    </p:spTree>
    <p:extLst>
      <p:ext uri="{BB962C8B-B14F-4D97-AF65-F5344CB8AC3E}">
        <p14:creationId xmlns:p14="http://schemas.microsoft.com/office/powerpoint/2010/main" val="213384741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14" name="Group 5"/>
          <p:cNvGrpSpPr/>
          <p:nvPr/>
        </p:nvGrpSpPr>
        <p:grpSpPr>
          <a:xfrm>
            <a:off x="-565484" y="9639300"/>
            <a:ext cx="19691684" cy="1248795"/>
            <a:chOff x="0" y="0"/>
            <a:chExt cx="800981" cy="107406"/>
          </a:xfrm>
        </p:grpSpPr>
        <p:sp>
          <p:nvSpPr>
            <p:cNvPr id="20" name="Freeform 6"/>
            <p:cNvSpPr/>
            <p:nvPr/>
          </p:nvSpPr>
          <p:spPr>
            <a:xfrm>
              <a:off x="0" y="0"/>
              <a:ext cx="800981"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424F54"/>
            </a:solidFill>
          </p:spPr>
        </p:sp>
        <p:sp>
          <p:nvSpPr>
            <p:cNvPr id="21"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7"/>
          <p:cNvSpPr/>
          <p:nvPr/>
        </p:nvSpPr>
        <p:spPr>
          <a:xfrm>
            <a:off x="108284" y="190500"/>
            <a:ext cx="18077245" cy="4708981"/>
          </a:xfrm>
          <a:prstGeom prst="rect">
            <a:avLst/>
          </a:prstGeom>
        </p:spPr>
        <p:txBody>
          <a:bodyPr wrap="square">
            <a:spAutoFit/>
          </a:bodyPr>
          <a:lstStyle/>
          <a:p>
            <a:pPr lvl="0" algn="just">
              <a:lnSpc>
                <a:spcPct val="150000"/>
              </a:lnSpc>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Bài </a:t>
            </a: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6.3 </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(SGK-tr70</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Gieo hai con xúc xắc cân đối, đồng chất. Tính xác suất </a:t>
            </a:r>
            <a:r>
              <a:rPr lang="vi-VN" sz="4000">
                <a:solidFill>
                  <a:srgbClr val="000000"/>
                </a:solidFill>
                <a:ea typeface="Times New Roman" panose="02020603050405020304" pitchFamily="18" charset="0"/>
                <a:cs typeface="Arial" panose="020B0604020202020204" pitchFamily="34" charset="0"/>
              </a:rPr>
              <a:t>để</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smtClean="0">
                <a:solidFill>
                  <a:srgbClr val="000000"/>
                </a:solidFill>
                <a:ea typeface="Times New Roman" panose="02020603050405020304" pitchFamily="18" charset="0"/>
                <a:cs typeface="Arial" panose="020B0604020202020204" pitchFamily="34" charset="0"/>
              </a:rPr>
              <a:t>a) Tổng </a:t>
            </a:r>
            <a:r>
              <a:rPr lang="vi-VN" sz="4000">
                <a:solidFill>
                  <a:srgbClr val="000000"/>
                </a:solidFill>
                <a:ea typeface="Times New Roman" panose="02020603050405020304" pitchFamily="18" charset="0"/>
                <a:cs typeface="Arial" panose="020B0604020202020204" pitchFamily="34" charset="0"/>
              </a:rPr>
              <a:t>số chấm xuất hiện trên hai con xúc xắc bằng 7 nếu biết rằng ít nhất có </a:t>
            </a:r>
            <a:r>
              <a:rPr lang="vi-VN" sz="4000">
                <a:solidFill>
                  <a:srgbClr val="000000"/>
                </a:solidFill>
                <a:ea typeface="Times New Roman" panose="02020603050405020304" pitchFamily="18" charset="0"/>
                <a:cs typeface="Arial" panose="020B0604020202020204" pitchFamily="34" charset="0"/>
              </a:rPr>
              <a:t>một </a:t>
            </a:r>
            <a:r>
              <a:rPr lang="vi-VN" sz="4000" smtClean="0">
                <a:solidFill>
                  <a:srgbClr val="000000"/>
                </a:solidFill>
                <a:ea typeface="Times New Roman" panose="02020603050405020304" pitchFamily="18" charset="0"/>
                <a:cs typeface="Arial" panose="020B0604020202020204" pitchFamily="34" charset="0"/>
              </a:rPr>
              <a:t>con</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xúc </a:t>
            </a:r>
            <a:r>
              <a:rPr lang="vi-VN" sz="4000">
                <a:solidFill>
                  <a:srgbClr val="000000"/>
                </a:solidFill>
                <a:ea typeface="Times New Roman" panose="02020603050405020304" pitchFamily="18" charset="0"/>
                <a:cs typeface="Arial" panose="020B0604020202020204" pitchFamily="34" charset="0"/>
              </a:rPr>
              <a:t>xắc xuất hiện mặt 5 </a:t>
            </a:r>
            <a:r>
              <a:rPr lang="vi-VN" sz="4000">
                <a:solidFill>
                  <a:srgbClr val="000000"/>
                </a:solidFill>
                <a:ea typeface="Times New Roman" panose="02020603050405020304" pitchFamily="18" charset="0"/>
                <a:cs typeface="Arial" panose="020B0604020202020204" pitchFamily="34" charset="0"/>
              </a:rPr>
              <a:t>chấm</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smtClean="0">
                <a:solidFill>
                  <a:srgbClr val="000000"/>
                </a:solidFill>
                <a:ea typeface="Times New Roman" panose="02020603050405020304" pitchFamily="18" charset="0"/>
                <a:cs typeface="Arial" panose="020B0604020202020204" pitchFamily="34" charset="0"/>
              </a:rPr>
              <a:t>b</a:t>
            </a:r>
            <a:r>
              <a:rPr lang="vi-VN" sz="4000">
                <a:solidFill>
                  <a:srgbClr val="000000"/>
                </a:solidFill>
                <a:ea typeface="Times New Roman" panose="02020603050405020304" pitchFamily="18" charset="0"/>
                <a:cs typeface="Arial" panose="020B0604020202020204" pitchFamily="34" charset="0"/>
              </a:rPr>
              <a:t>) Có ít nhất có một con xúc xắc xuất hiện mặt 5 chấm nếu biết rằng tổng số </a:t>
            </a:r>
            <a:r>
              <a:rPr lang="vi-VN" sz="4000">
                <a:solidFill>
                  <a:srgbClr val="000000"/>
                </a:solidFill>
                <a:ea typeface="Times New Roman" panose="02020603050405020304" pitchFamily="18" charset="0"/>
                <a:cs typeface="Arial" panose="020B0604020202020204" pitchFamily="34" charset="0"/>
              </a:rPr>
              <a:t>chấm </a:t>
            </a:r>
            <a:r>
              <a:rPr lang="vi-VN" sz="4000" smtClean="0">
                <a:solidFill>
                  <a:srgbClr val="000000"/>
                </a:solidFill>
                <a:ea typeface="Times New Roman" panose="02020603050405020304" pitchFamily="18" charset="0"/>
                <a:cs typeface="Arial" panose="020B0604020202020204" pitchFamily="34" charset="0"/>
              </a:rPr>
              <a:t>xuất</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hiện </a:t>
            </a:r>
            <a:r>
              <a:rPr lang="vi-VN" sz="4000">
                <a:solidFill>
                  <a:srgbClr val="000000"/>
                </a:solidFill>
                <a:ea typeface="Times New Roman" panose="02020603050405020304" pitchFamily="18" charset="0"/>
                <a:cs typeface="Arial" panose="020B0604020202020204" pitchFamily="34" charset="0"/>
              </a:rPr>
              <a:t>trên hai con xúc xắc bằng 7.</a:t>
            </a:r>
            <a:endPar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13" name="Group 12"/>
          <p:cNvGrpSpPr/>
          <p:nvPr/>
        </p:nvGrpSpPr>
        <p:grpSpPr>
          <a:xfrm>
            <a:off x="-228600" y="5002360"/>
            <a:ext cx="2667000" cy="1284140"/>
            <a:chOff x="859666" y="676025"/>
            <a:chExt cx="3432866" cy="1051118"/>
          </a:xfrm>
        </p:grpSpPr>
        <p:pic>
          <p:nvPicPr>
            <p:cNvPr id="15" name="Picture 14"/>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6" name="TextBox 15"/>
            <p:cNvSpPr txBox="1"/>
            <p:nvPr/>
          </p:nvSpPr>
          <p:spPr>
            <a:xfrm>
              <a:off x="859666" y="853926"/>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2438400" y="5236826"/>
                <a:ext cx="15747129" cy="4250074"/>
              </a:xfrm>
              <a:prstGeom prst="rect">
                <a:avLst/>
              </a:prstGeom>
            </p:spPr>
            <p:txBody>
              <a:bodyPr wrap="square">
                <a:spAutoFit/>
              </a:bodyPr>
              <a:lstStyle/>
              <a:p>
                <a:pPr algn="just">
                  <a:lnSpc>
                    <a:spcPct val="150000"/>
                  </a:lnSpc>
                  <a:spcAft>
                    <a:spcPts val="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 biến cố: ‘‘Tổng số chấm xuất hiện trên hai con xúc xắc bằng 7’’ ;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 biến cố: ‘‘Có ít nhất một con xúc xắc xuất hiện mặt 5 chấm’’.</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a) Ta có :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Ω</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=36;</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2,5</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5,2</m:t>
                            </m:r>
                          </m:e>
                        </m:d>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𝐴𝐵</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36</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438400" y="5236826"/>
                <a:ext cx="15747129" cy="4250074"/>
              </a:xfrm>
              <a:prstGeom prst="rect">
                <a:avLst/>
              </a:prstGeom>
              <a:blipFill>
                <a:blip r:embed="rId4"/>
                <a:stretch>
                  <a:fillRect l="-1355" r="-1355"/>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flipH="1">
            <a:off x="-863141" y="7775622"/>
            <a:ext cx="2833043" cy="1642186"/>
          </a:xfrm>
          <a:prstGeom prst="rect">
            <a:avLst/>
          </a:prstGeom>
        </p:spPr>
      </p:pic>
    </p:spTree>
    <p:extLst>
      <p:ext uri="{BB962C8B-B14F-4D97-AF65-F5344CB8AC3E}">
        <p14:creationId xmlns:p14="http://schemas.microsoft.com/office/powerpoint/2010/main" val="420890933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14" name="Group 5"/>
          <p:cNvGrpSpPr/>
          <p:nvPr/>
        </p:nvGrpSpPr>
        <p:grpSpPr>
          <a:xfrm>
            <a:off x="-565484" y="9639300"/>
            <a:ext cx="19691684" cy="1248795"/>
            <a:chOff x="0" y="0"/>
            <a:chExt cx="800981" cy="107406"/>
          </a:xfrm>
        </p:grpSpPr>
        <p:sp>
          <p:nvSpPr>
            <p:cNvPr id="20" name="Freeform 6"/>
            <p:cNvSpPr/>
            <p:nvPr/>
          </p:nvSpPr>
          <p:spPr>
            <a:xfrm>
              <a:off x="0" y="0"/>
              <a:ext cx="800981"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424F54"/>
            </a:solidFill>
          </p:spPr>
        </p:sp>
        <p:sp>
          <p:nvSpPr>
            <p:cNvPr id="21"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p:cNvGrpSpPr/>
          <p:nvPr/>
        </p:nvGrpSpPr>
        <p:grpSpPr>
          <a:xfrm>
            <a:off x="76200" y="222584"/>
            <a:ext cx="2667000" cy="1284140"/>
            <a:chOff x="859666" y="676025"/>
            <a:chExt cx="3432866" cy="1051118"/>
          </a:xfrm>
        </p:grpSpPr>
        <p:pic>
          <p:nvPicPr>
            <p:cNvPr id="9" name="Picture 8"/>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1" name="TextBox 10"/>
            <p:cNvSpPr txBox="1"/>
            <p:nvPr/>
          </p:nvSpPr>
          <p:spPr>
            <a:xfrm>
              <a:off x="859666" y="853926"/>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12" name="Picture 11"/>
          <p:cNvPicPr>
            <a:picLocks noChangeAspect="1"/>
          </p:cNvPicPr>
          <p:nvPr/>
        </p:nvPicPr>
        <p:blipFill>
          <a:blip r:embed="rId4"/>
          <a:stretch>
            <a:fillRect/>
          </a:stretch>
        </p:blipFill>
        <p:spPr>
          <a:xfrm flipH="1">
            <a:off x="-863141" y="7775622"/>
            <a:ext cx="2833043" cy="1642186"/>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3498057" y="213809"/>
                <a:ext cx="14348051" cy="9349291"/>
              </a:xfrm>
              <a:prstGeom prst="rect">
                <a:avLst/>
              </a:prstGeom>
            </p:spPr>
            <p:txBody>
              <a:bodyPr wrap="square">
                <a:spAutoFit/>
              </a:bodyPr>
              <a:lstStyle/>
              <a:p>
                <a:pPr>
                  <a:lnSpc>
                    <a:spcPct val="150000"/>
                  </a:lnSpc>
                  <a:spcAft>
                    <a:spcPts val="0"/>
                  </a:spcAft>
                </a:pPr>
                <a14:m>
                  <m:oMath xmlns:m="http://schemas.openxmlformats.org/officeDocument/2006/math">
                    <m:acc>
                      <m:accPr>
                        <m:chr m:val="̅"/>
                        <m:ctrlPr>
                          <a:rPr lang="en-US" sz="4000" i="1" smtClean="0">
                            <a:latin typeface="Cambria Math" panose="02040503050406030204" pitchFamily="18" charset="0"/>
                            <a:ea typeface="Calibri" panose="020F0502020204030204" pitchFamily="34" charset="0"/>
                            <a:cs typeface="Times New Roman" panose="02020603050405020304" pitchFamily="18" charset="0"/>
                          </a:rPr>
                        </m:ctrlPr>
                      </m:accPr>
                      <m:e>
                        <m:r>
                          <a:rPr lang="fr-FR" sz="4000" i="1">
                            <a:effectLst/>
                            <a:latin typeface="Cambria Math" panose="02040503050406030204" pitchFamily="18" charset="0"/>
                            <a:ea typeface="Calibri" panose="020F0502020204030204" pitchFamily="34" charset="0"/>
                            <a:cs typeface="Times New Roman" panose="02020603050405020304" pitchFamily="18" charset="0"/>
                          </a:rPr>
                          <m:t>𝐵</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𝑎</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𝑏</m:t>
                            </m:r>
                          </m:e>
                        </m:d>
                      </m:e>
                      <m:e>
                        <m:r>
                          <a:rPr lang="fr-FR" sz="4000" i="1">
                            <a:effectLst/>
                            <a:latin typeface="Cambria Math" panose="02040503050406030204" pitchFamily="18" charset="0"/>
                            <a:ea typeface="Calibri" panose="020F0502020204030204" pitchFamily="34" charset="0"/>
                            <a:cs typeface="Times New Roman" panose="02020603050405020304" pitchFamily="18" charset="0"/>
                          </a:rPr>
                          <m:t>𝑎</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𝑏</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1;2;3;4;6</m:t>
                            </m:r>
                          </m:e>
                        </m:d>
                      </m:e>
                    </m:d>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𝑛</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4000" i="1">
                                <a:effectLst/>
                                <a:latin typeface="Cambria Math" panose="02040503050406030204" pitchFamily="18" charset="0"/>
                                <a:ea typeface="Calibri" panose="020F0502020204030204" pitchFamily="34" charset="0"/>
                                <a:cs typeface="Times New Roman" panose="02020603050405020304" pitchFamily="18" charset="0"/>
                              </a:rPr>
                              <m:t>𝐵</m:t>
                            </m:r>
                          </m:e>
                        </m:acc>
                      </m:e>
                    </m:d>
                    <m:r>
                      <a:rPr lang="fr-FR" sz="4000" i="1">
                        <a:effectLst/>
                        <a:latin typeface="Cambria Math" panose="02040503050406030204" pitchFamily="18" charset="0"/>
                        <a:ea typeface="Calibri" panose="020F0502020204030204" pitchFamily="34" charset="0"/>
                        <a:cs typeface="Times New Roman" panose="02020603050405020304" pitchFamily="18" charset="0"/>
                      </a:rPr>
                      <m:t>=5.5=25</m:t>
                    </m:r>
                  </m:oMath>
                </a14:m>
                <a:r>
                  <a:rPr lang="fr-FR"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4000" i="1">
                                  <a:effectLst/>
                                  <a:latin typeface="Cambria Math" panose="02040503050406030204" pitchFamily="18" charset="0"/>
                                  <a:ea typeface="Calibri" panose="020F0502020204030204" pitchFamily="34" charset="0"/>
                                  <a:cs typeface="Times New Roman" panose="02020603050405020304" pitchFamily="18" charset="0"/>
                                </a:rPr>
                                <m:t>𝐵</m:t>
                              </m:r>
                            </m:e>
                          </m:acc>
                        </m:e>
                      </m:d>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25</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36</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𝐵</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25</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36</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11</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36</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m:rPr>
                          <m:nor/>
                        </m:rPr>
                        <a:rPr lang="fr-FR" sz="4000">
                          <a:latin typeface="Arial" panose="020B0604020202020204" pitchFamily="34" charset="0"/>
                          <a:ea typeface="Malgun Gothic" panose="020B0503020000020004" pitchFamily="34" charset="-127"/>
                          <a:cs typeface="Arial" panose="020B0604020202020204" pitchFamily="34" charset="0"/>
                        </a:rPr>
                        <m:t>Suy</m:t>
                      </m:r>
                      <m:r>
                        <m:rPr>
                          <m:nor/>
                        </m:rPr>
                        <a:rPr lang="fr-FR" sz="4000">
                          <a:latin typeface="Arial" panose="020B0604020202020204" pitchFamily="34" charset="0"/>
                          <a:ea typeface="Malgun Gothic" panose="020B0503020000020004" pitchFamily="34" charset="-127"/>
                          <a:cs typeface="Arial" panose="020B0604020202020204" pitchFamily="34" charset="0"/>
                        </a:rPr>
                        <m:t> </m:t>
                      </m:r>
                      <m:r>
                        <m:rPr>
                          <m:nor/>
                        </m:rPr>
                        <a:rPr lang="fr-FR" sz="4000">
                          <a:latin typeface="Arial" panose="020B0604020202020204" pitchFamily="34" charset="0"/>
                          <a:ea typeface="Malgun Gothic" panose="020B0503020000020004" pitchFamily="34" charset="-127"/>
                          <a:cs typeface="Arial" panose="020B0604020202020204" pitchFamily="34" charset="0"/>
                        </a:rPr>
                        <m:t>ra</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e>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𝐴𝐵</m:t>
                              </m:r>
                            </m:e>
                          </m:d>
                        </m:num>
                        <m:den>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𝐵</m:t>
                              </m:r>
                            </m:e>
                          </m:d>
                        </m:den>
                      </m:f>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11</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Malgun Gothic" panose="020B0503020000020004" pitchFamily="34" charset="-127"/>
                    <a:cs typeface="Arial" panose="020B0604020202020204" pitchFamily="34" charset="0"/>
                  </a:rPr>
                  <a:t>b) Ta có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d>
                      <m:dPr>
                        <m:begChr m:val="{"/>
                        <m:end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1,6</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2,5</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3,4</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4,3</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2,5</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1,6</m:t>
                            </m:r>
                          </m:e>
                        </m:d>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=6</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6</m:t>
                          </m:r>
                        </m:num>
                        <m:den>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36</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m:rPr>
                          <m:nor/>
                        </m:rPr>
                        <a:rPr lang="fr-FR" sz="4000">
                          <a:latin typeface="Arial" panose="020B0604020202020204" pitchFamily="34" charset="0"/>
                          <a:ea typeface="Malgun Gothic" panose="020B0503020000020004" pitchFamily="34" charset="-127"/>
                          <a:cs typeface="Arial" panose="020B0604020202020204" pitchFamily="34" charset="0"/>
                        </a:rPr>
                        <m:t>T</m:t>
                      </m:r>
                      <m:r>
                        <m:rPr>
                          <m:nor/>
                        </m:rPr>
                        <a:rPr lang="fr-FR" sz="4000">
                          <a:latin typeface="Arial" panose="020B0604020202020204" pitchFamily="34" charset="0"/>
                          <a:ea typeface="Malgun Gothic" panose="020B0503020000020004" pitchFamily="34" charset="-127"/>
                          <a:cs typeface="Arial" panose="020B0604020202020204" pitchFamily="34" charset="0"/>
                        </a:rPr>
                        <m:t>ừ đó</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𝐵</m:t>
                          </m:r>
                        </m:e>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𝐴𝐵</m:t>
                              </m:r>
                            </m:e>
                          </m:d>
                        </m:num>
                        <m:den>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den>
                      </m:f>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6</m:t>
                          </m:r>
                        </m:den>
                      </m:f>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4000" b="0" i="1"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498057" y="213809"/>
                <a:ext cx="14348051" cy="9349291"/>
              </a:xfrm>
              <a:prstGeom prst="rect">
                <a:avLst/>
              </a:prstGeom>
              <a:blipFill>
                <a:blip r:embed="rId5"/>
                <a:stretch>
                  <a:fillRect l="-1529"/>
                </a:stretch>
              </a:blipFill>
            </p:spPr>
            <p:txBody>
              <a:bodyPr/>
              <a:lstStyle/>
              <a:p>
                <a:r>
                  <a:rPr lang="en-US">
                    <a:noFill/>
                  </a:rPr>
                  <a:t> </a:t>
                </a:r>
              </a:p>
            </p:txBody>
          </p:sp>
        </mc:Fallback>
      </mc:AlternateContent>
    </p:spTree>
    <p:extLst>
      <p:ext uri="{BB962C8B-B14F-4D97-AF65-F5344CB8AC3E}">
        <p14:creationId xmlns:p14="http://schemas.microsoft.com/office/powerpoint/2010/main" val="180312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up)">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3" name="Freeform 3"/>
          <p:cNvSpPr/>
          <p:nvPr/>
        </p:nvSpPr>
        <p:spPr>
          <a:xfrm>
            <a:off x="0" y="-38098"/>
            <a:ext cx="18288000" cy="2666766"/>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grpSp>
        <p:nvGrpSpPr>
          <p:cNvPr id="16" name="Group 15"/>
          <p:cNvGrpSpPr/>
          <p:nvPr/>
        </p:nvGrpSpPr>
        <p:grpSpPr>
          <a:xfrm>
            <a:off x="-381000" y="2855636"/>
            <a:ext cx="2743200" cy="1297264"/>
            <a:chOff x="859666" y="676025"/>
            <a:chExt cx="3432866" cy="1051118"/>
          </a:xfrm>
        </p:grpSpPr>
        <p:pic>
          <p:nvPicPr>
            <p:cNvPr id="24" name="Picture 23"/>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5" name="TextBox 24"/>
            <p:cNvSpPr txBox="1"/>
            <p:nvPr/>
          </p:nvSpPr>
          <p:spPr>
            <a:xfrm>
              <a:off x="859666" y="875400"/>
              <a:ext cx="3432866" cy="49095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8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3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9" name="Rectangle 8"/>
          <p:cNvSpPr/>
          <p:nvPr/>
        </p:nvSpPr>
        <p:spPr>
          <a:xfrm>
            <a:off x="173166" y="-38100"/>
            <a:ext cx="17962434" cy="2723823"/>
          </a:xfrm>
          <a:prstGeom prst="rect">
            <a:avLst/>
          </a:prstGeom>
        </p:spPr>
        <p:txBody>
          <a:bodyPr wrap="square">
            <a:spAutoFit/>
          </a:bodyPr>
          <a:lstStyle/>
          <a:p>
            <a:pPr lvl="0" algn="just">
              <a:lnSpc>
                <a:spcPct val="150000"/>
              </a:lnSpc>
            </a:pPr>
            <a:r>
              <a:rPr lang="en-US" sz="3800" b="1">
                <a:solidFill>
                  <a:srgbClr val="C00000"/>
                </a:solidFill>
                <a:latin typeface="Arial" panose="020B0604020202020204" pitchFamily="34" charset="0"/>
                <a:ea typeface="Times New Roman" panose="02020603050405020304" pitchFamily="18" charset="0"/>
                <a:cs typeface="Arial" panose="020B0604020202020204" pitchFamily="34" charset="0"/>
              </a:rPr>
              <a:t>Bài </a:t>
            </a:r>
            <a:r>
              <a:rPr lang="en-US" sz="38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6.4 </a:t>
            </a:r>
            <a:r>
              <a:rPr lang="en-US" sz="3800" b="1">
                <a:solidFill>
                  <a:srgbClr val="C00000"/>
                </a:solidFill>
                <a:latin typeface="Arial" panose="020B0604020202020204" pitchFamily="34" charset="0"/>
                <a:ea typeface="Times New Roman" panose="02020603050405020304" pitchFamily="18" charset="0"/>
                <a:cs typeface="Arial" panose="020B0604020202020204" pitchFamily="34" charset="0"/>
              </a:rPr>
              <a:t>(SGK-tr70</a:t>
            </a:r>
            <a:r>
              <a:rPr lang="en-US" sz="38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ea typeface="Times New Roman" panose="02020603050405020304" pitchFamily="18" charset="0"/>
                <a:cs typeface="Arial" panose="020B0604020202020204" pitchFamily="34" charset="0"/>
              </a:rPr>
              <a:t>Gieo hai con xúc xắc cân đối, đồng chất. Tính xác suất để tổng số chấm xuất </a:t>
            </a:r>
            <a:r>
              <a:rPr lang="vi-VN" sz="3800">
                <a:solidFill>
                  <a:srgbClr val="000000"/>
                </a:solidFill>
                <a:ea typeface="Times New Roman" panose="02020603050405020304" pitchFamily="18" charset="0"/>
                <a:cs typeface="Arial" panose="020B0604020202020204" pitchFamily="34" charset="0"/>
              </a:rPr>
              <a:t>hiện </a:t>
            </a:r>
            <a:r>
              <a:rPr lang="vi-VN" sz="3800" smtClean="0">
                <a:solidFill>
                  <a:srgbClr val="000000"/>
                </a:solidFill>
                <a:ea typeface="Times New Roman" panose="02020603050405020304" pitchFamily="18" charset="0"/>
                <a:cs typeface="Arial" panose="020B0604020202020204" pitchFamily="34" charset="0"/>
              </a:rPr>
              <a:t>trên</a:t>
            </a:r>
            <a:r>
              <a:rPr lang="en-US" sz="3800" smtClean="0">
                <a:solidFill>
                  <a:srgbClr val="000000"/>
                </a:solidFill>
                <a:ea typeface="Times New Roman" panose="02020603050405020304" pitchFamily="18" charset="0"/>
                <a:cs typeface="Arial" panose="020B0604020202020204" pitchFamily="34" charset="0"/>
              </a:rPr>
              <a:t> </a:t>
            </a:r>
            <a:r>
              <a:rPr lang="vi-VN" sz="3800" smtClean="0">
                <a:solidFill>
                  <a:srgbClr val="000000"/>
                </a:solidFill>
                <a:ea typeface="Times New Roman" panose="02020603050405020304" pitchFamily="18" charset="0"/>
                <a:cs typeface="Arial" panose="020B0604020202020204" pitchFamily="34" charset="0"/>
              </a:rPr>
              <a:t>hai </a:t>
            </a:r>
            <a:r>
              <a:rPr lang="vi-VN" sz="3800">
                <a:solidFill>
                  <a:srgbClr val="000000"/>
                </a:solidFill>
                <a:ea typeface="Times New Roman" panose="02020603050405020304" pitchFamily="18" charset="0"/>
                <a:cs typeface="Arial" panose="020B0604020202020204" pitchFamily="34" charset="0"/>
              </a:rPr>
              <a:t>con xúc xắc đó không nhỏ hơn 10 nếu biết rằng có ít nhất một con xúc </a:t>
            </a:r>
            <a:r>
              <a:rPr lang="vi-VN" sz="3800">
                <a:solidFill>
                  <a:srgbClr val="000000"/>
                </a:solidFill>
                <a:ea typeface="Times New Roman" panose="02020603050405020304" pitchFamily="18" charset="0"/>
                <a:cs typeface="Arial" panose="020B0604020202020204" pitchFamily="34" charset="0"/>
              </a:rPr>
              <a:t>xắc </a:t>
            </a:r>
            <a:r>
              <a:rPr lang="vi-VN" sz="3800" smtClean="0">
                <a:solidFill>
                  <a:srgbClr val="000000"/>
                </a:solidFill>
                <a:ea typeface="Times New Roman" panose="02020603050405020304" pitchFamily="18" charset="0"/>
                <a:cs typeface="Arial" panose="020B0604020202020204" pitchFamily="34" charset="0"/>
              </a:rPr>
              <a:t>xuất</a:t>
            </a:r>
            <a:r>
              <a:rPr lang="en-US" sz="3800" smtClean="0">
                <a:solidFill>
                  <a:srgbClr val="000000"/>
                </a:solidFill>
                <a:ea typeface="Times New Roman" panose="02020603050405020304" pitchFamily="18" charset="0"/>
                <a:cs typeface="Arial" panose="020B0604020202020204" pitchFamily="34" charset="0"/>
              </a:rPr>
              <a:t> </a:t>
            </a:r>
            <a:r>
              <a:rPr lang="vi-VN" sz="3800" smtClean="0">
                <a:solidFill>
                  <a:srgbClr val="000000"/>
                </a:solidFill>
                <a:ea typeface="Times New Roman" panose="02020603050405020304" pitchFamily="18" charset="0"/>
                <a:cs typeface="Arial" panose="020B0604020202020204" pitchFamily="34" charset="0"/>
              </a:rPr>
              <a:t>hiện </a:t>
            </a:r>
            <a:r>
              <a:rPr lang="vi-VN" sz="3800">
                <a:solidFill>
                  <a:srgbClr val="000000"/>
                </a:solidFill>
                <a:ea typeface="Times New Roman" panose="02020603050405020304" pitchFamily="18" charset="0"/>
                <a:cs typeface="Arial" panose="020B0604020202020204" pitchFamily="34" charset="0"/>
              </a:rPr>
              <a:t>mặt 5 chấm.</a:t>
            </a:r>
            <a:endPar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439355" y="2917658"/>
                <a:ext cx="17696245" cy="7398116"/>
              </a:xfrm>
              <a:prstGeom prst="rect">
                <a:avLst/>
              </a:prstGeom>
            </p:spPr>
            <p:txBody>
              <a:bodyPr wrap="square">
                <a:spAutoFit/>
              </a:bodyPr>
              <a:lstStyle/>
              <a:p>
                <a:pPr marL="1524000" algn="just">
                  <a:lnSpc>
                    <a:spcPct val="150000"/>
                  </a:lnSpc>
                  <a:spcAft>
                    <a:spcPts val="0"/>
                  </a:spcAft>
                </a:pPr>
                <a:r>
                  <a:rPr lang="fr-FR" sz="3800" smtClean="0">
                    <a:latin typeface="Arial" panose="020B0604020202020204" pitchFamily="34" charset="0"/>
                    <a:ea typeface="Malgun Gothic" panose="020B0503020000020004" pitchFamily="34" charset="-127"/>
                    <a:cs typeface="Arial" panose="020B0604020202020204" pitchFamily="34" charset="0"/>
                  </a:rPr>
                  <a:t>Gọi </a:t>
                </a:r>
                <a14:m>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fr-FR" sz="3800">
                    <a:effectLst/>
                    <a:latin typeface="Arial" panose="020B0604020202020204" pitchFamily="34" charset="0"/>
                    <a:ea typeface="Malgun Gothic" panose="020B0503020000020004" pitchFamily="34" charset="-127"/>
                    <a:cs typeface="Arial" panose="020B0604020202020204" pitchFamily="34" charset="0"/>
                  </a:rPr>
                  <a:t> là </a:t>
                </a:r>
                <a:r>
                  <a:rPr lang="fr-FR" sz="3800">
                    <a:effectLst/>
                    <a:latin typeface="Arial" panose="020B0604020202020204" pitchFamily="34" charset="0"/>
                    <a:ea typeface="Malgun Gothic" panose="020B0503020000020004" pitchFamily="34" charset="-127"/>
                    <a:cs typeface="Arial" panose="020B0604020202020204" pitchFamily="34" charset="0"/>
                  </a:rPr>
                  <a:t>biến </a:t>
                </a:r>
                <a:r>
                  <a:rPr lang="fr-FR" sz="3800" smtClean="0">
                    <a:effectLst/>
                    <a:latin typeface="Arial" panose="020B0604020202020204" pitchFamily="34" charset="0"/>
                    <a:ea typeface="Malgun Gothic" panose="020B0503020000020004" pitchFamily="34" charset="-127"/>
                    <a:cs typeface="Arial" panose="020B0604020202020204" pitchFamily="34" charset="0"/>
                  </a:rPr>
                  <a:t>cố</a:t>
                </a:r>
                <a:r>
                  <a:rPr lang="fr-FR" sz="3800" smtClean="0">
                    <a:latin typeface="Arial" panose="020B0604020202020204" pitchFamily="34" charset="0"/>
                    <a:ea typeface="Malgun Gothic" panose="020B0503020000020004" pitchFamily="34" charset="-127"/>
                    <a:cs typeface="Arial" panose="020B0604020202020204" pitchFamily="34" charset="0"/>
                  </a:rPr>
                  <a:t>:</a:t>
                </a:r>
                <a:r>
                  <a:rPr lang="fr-FR" sz="3800" smtClean="0">
                    <a:effectLst/>
                    <a:latin typeface="Arial" panose="020B0604020202020204" pitchFamily="34" charset="0"/>
                    <a:ea typeface="Malgun Gothic" panose="020B0503020000020004" pitchFamily="34" charset="-127"/>
                    <a:cs typeface="Arial" panose="020B0604020202020204" pitchFamily="34" charset="0"/>
                  </a:rPr>
                  <a:t> </a:t>
                </a:r>
                <a:r>
                  <a:rPr lang="fr-FR" sz="3800">
                    <a:effectLst/>
                    <a:latin typeface="Arial" panose="020B0604020202020204" pitchFamily="34" charset="0"/>
                    <a:ea typeface="Malgun Gothic" panose="020B0503020000020004" pitchFamily="34" charset="-127"/>
                    <a:cs typeface="Arial" panose="020B0604020202020204" pitchFamily="34" charset="0"/>
                  </a:rPr>
                  <a:t>‘‘Tổng số chấm xuất hiện trên hai con xúc xắc đó không nhỏ hơn </a:t>
                </a:r>
                <a:r>
                  <a:rPr lang="fr-FR" sz="3800">
                    <a:effectLst/>
                    <a:latin typeface="Arial" panose="020B0604020202020204" pitchFamily="34" charset="0"/>
                    <a:ea typeface="Malgun Gothic" panose="020B0503020000020004" pitchFamily="34" charset="-127"/>
                    <a:cs typeface="Arial" panose="020B0604020202020204" pitchFamily="34" charset="0"/>
                  </a:rPr>
                  <a:t>10</a:t>
                </a:r>
                <a:r>
                  <a:rPr lang="fr-FR" sz="3800" smtClean="0">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fr-FR" sz="3800">
                    <a:effectLst/>
                    <a:latin typeface="Arial" panose="020B0604020202020204" pitchFamily="34" charset="0"/>
                    <a:ea typeface="Malgun Gothic" panose="020B0503020000020004" pitchFamily="34" charset="-127"/>
                    <a:cs typeface="Arial" panose="020B0604020202020204" pitchFamily="34" charset="0"/>
                  </a:rPr>
                  <a:t> là </a:t>
                </a:r>
                <a:r>
                  <a:rPr lang="fr-FR" sz="3800">
                    <a:effectLst/>
                    <a:latin typeface="Arial" panose="020B0604020202020204" pitchFamily="34" charset="0"/>
                    <a:ea typeface="Malgun Gothic" panose="020B0503020000020004" pitchFamily="34" charset="-127"/>
                    <a:cs typeface="Arial" panose="020B0604020202020204" pitchFamily="34" charset="0"/>
                  </a:rPr>
                  <a:t>biến </a:t>
                </a:r>
                <a:r>
                  <a:rPr lang="fr-FR" sz="3800" smtClean="0">
                    <a:effectLst/>
                    <a:latin typeface="Arial" panose="020B0604020202020204" pitchFamily="34" charset="0"/>
                    <a:ea typeface="Malgun Gothic" panose="020B0503020000020004" pitchFamily="34" charset="-127"/>
                    <a:cs typeface="Arial" panose="020B0604020202020204" pitchFamily="34" charset="0"/>
                  </a:rPr>
                  <a:t>cố: </a:t>
                </a:r>
                <a:r>
                  <a:rPr lang="fr-FR" sz="3800">
                    <a:effectLst/>
                    <a:latin typeface="Arial" panose="020B0604020202020204" pitchFamily="34" charset="0"/>
                    <a:ea typeface="Malgun Gothic" panose="020B0503020000020004" pitchFamily="34" charset="-127"/>
                    <a:cs typeface="Arial" panose="020B0604020202020204" pitchFamily="34" charset="0"/>
                  </a:rPr>
                  <a:t>‘‘Ít nhất một con xúc xắc xuất hiện mặt 5 chấm’’.</a:t>
                </a:r>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nor/>
                        </m:rPr>
                        <a:rPr lang="fr-FR" sz="3800">
                          <a:latin typeface="Arial" panose="020B0604020202020204" pitchFamily="34" charset="0"/>
                          <a:ea typeface="Malgun Gothic" panose="020B0503020000020004" pitchFamily="34" charset="-127"/>
                          <a:cs typeface="Arial" panose="020B0604020202020204" pitchFamily="34" charset="0"/>
                        </a:rPr>
                        <m:t>Ta</m:t>
                      </m:r>
                      <m:r>
                        <m:rPr>
                          <m:nor/>
                        </m:rPr>
                        <a:rPr lang="fr-FR" sz="3800">
                          <a:latin typeface="Arial" panose="020B0604020202020204" pitchFamily="34" charset="0"/>
                          <a:ea typeface="Malgun Gothic" panose="020B0503020000020004" pitchFamily="34" charset="-127"/>
                          <a:cs typeface="Arial" panose="020B0604020202020204" pitchFamily="34" charset="0"/>
                        </a:rPr>
                        <m:t> </m:t>
                      </m:r>
                      <m:r>
                        <m:rPr>
                          <m:nor/>
                        </m:rPr>
                        <a:rPr lang="fr-FR" sz="3800">
                          <a:latin typeface="Arial" panose="020B0604020202020204" pitchFamily="34" charset="0"/>
                          <a:ea typeface="Malgun Gothic" panose="020B0503020000020004" pitchFamily="34" charset="-127"/>
                          <a:cs typeface="Arial" panose="020B0604020202020204" pitchFamily="34" charset="0"/>
                        </a:rPr>
                        <m:t>c</m:t>
                      </m:r>
                      <m:r>
                        <m:rPr>
                          <m:nor/>
                        </m:rPr>
                        <a:rPr lang="fr-FR" sz="3800">
                          <a:latin typeface="Arial" panose="020B0604020202020204" pitchFamily="34" charset="0"/>
                          <a:ea typeface="Malgun Gothic" panose="020B0503020000020004" pitchFamily="34" charset="-127"/>
                          <a:cs typeface="Arial" panose="020B0604020202020204" pitchFamily="34" charset="0"/>
                        </a:rPr>
                        <m:t>ó :</m:t>
                      </m:r>
                      <m:r>
                        <a:rPr lang="en-US" sz="3800" b="0" i="1" smtClean="0">
                          <a:latin typeface="Cambria Math" panose="02040503050406030204" pitchFamily="18" charset="0"/>
                          <a:ea typeface="Malgun Gothic" panose="020B0503020000020004" pitchFamily="34" charset="-127"/>
                          <a:cs typeface="Arial" panose="020B0604020202020204" pitchFamily="34" charset="0"/>
                        </a:rPr>
                        <m:t> </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𝐴𝐵</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d>
                        <m:dPr>
                          <m:begChr m:val="{"/>
                          <m:end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5,6</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5,5</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6,5</m:t>
                              </m:r>
                            </m:e>
                          </m:d>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𝑛</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𝐴𝐵</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=3⇒</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𝐴𝐵</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3</m:t>
                          </m:r>
                        </m:num>
                        <m:den>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36</m:t>
                          </m:r>
                        </m:den>
                      </m:f>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fr-FR" sz="3800">
                    <a:effectLst/>
                    <a:latin typeface="Arial" panose="020B0604020202020204" pitchFamily="34" charset="0"/>
                    <a:ea typeface="Malgun Gothic" panose="020B0503020000020004" pitchFamily="34" charset="-127"/>
                    <a:cs typeface="Arial" panose="020B0604020202020204" pitchFamily="34" charset="0"/>
                  </a:rPr>
                  <a:t>Khi đó </a:t>
                </a:r>
                <a14:m>
                  <m:oMath xmlns:m="http://schemas.openxmlformats.org/officeDocument/2006/math">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ac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𝑏</m:t>
                            </m:r>
                          </m:e>
                        </m:d>
                      </m:e>
                      <m:e>
                        <m:r>
                          <a:rPr lang="fr-FR" sz="38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𝑏</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1;2;3;4;6</m:t>
                            </m:r>
                          </m:e>
                        </m:d>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𝑛</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acc>
                      </m:e>
                    </m:d>
                    <m:r>
                      <a:rPr lang="fr-FR" sz="3800" i="1">
                        <a:effectLst/>
                        <a:latin typeface="Cambria Math" panose="02040503050406030204" pitchFamily="18" charset="0"/>
                        <a:ea typeface="Calibri" panose="020F0502020204030204" pitchFamily="34" charset="0"/>
                        <a:cs typeface="Times New Roman" panose="02020603050405020304" pitchFamily="18" charset="0"/>
                      </a:rPr>
                      <m:t>=5.5=25</m:t>
                    </m:r>
                  </m:oMath>
                </a14:m>
                <a:r>
                  <a:rPr lang="fr-FR" sz="3800">
                    <a:effectLst/>
                    <a:latin typeface="Arial" panose="020B0604020202020204" pitchFamily="34" charset="0"/>
                    <a:ea typeface="Malgun Gothic" panose="020B0503020000020004" pitchFamily="34" charset="-127"/>
                    <a:cs typeface="Arial" panose="020B0604020202020204" pitchFamily="34" charset="0"/>
                  </a:rPr>
                  <a:t> </a:t>
                </a:r>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acc>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25</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36</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25</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36</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36</m:t>
                          </m:r>
                        </m:den>
                      </m:f>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nor/>
                        </m:rPr>
                        <a:rPr lang="fr-FR" sz="3800">
                          <a:latin typeface="Arial" panose="020B0604020202020204" pitchFamily="34" charset="0"/>
                          <a:ea typeface="Malgun Gothic" panose="020B0503020000020004" pitchFamily="34" charset="-127"/>
                          <a:cs typeface="Arial" panose="020B0604020202020204" pitchFamily="34" charset="0"/>
                        </a:rPr>
                        <m:t>V</m:t>
                      </m:r>
                      <m:r>
                        <m:rPr>
                          <m:nor/>
                        </m:rPr>
                        <a:rPr lang="fr-FR" sz="3800">
                          <a:latin typeface="Arial" panose="020B0604020202020204" pitchFamily="34" charset="0"/>
                          <a:ea typeface="Malgun Gothic" panose="020B0503020000020004" pitchFamily="34" charset="-127"/>
                          <a:cs typeface="Arial" panose="020B0604020202020204" pitchFamily="34" charset="0"/>
                        </a:rPr>
                        <m:t>ậ</m:t>
                      </m:r>
                      <m:r>
                        <m:rPr>
                          <m:nor/>
                        </m:rPr>
                        <a:rPr lang="fr-FR" sz="3800">
                          <a:latin typeface="Arial" panose="020B0604020202020204" pitchFamily="34" charset="0"/>
                          <a:ea typeface="Malgun Gothic" panose="020B0503020000020004" pitchFamily="34" charset="-127"/>
                          <a:cs typeface="Arial" panose="020B0604020202020204" pitchFamily="34" charset="0"/>
                        </a:rPr>
                        <m:t>y</m:t>
                      </m:r>
                      <m:r>
                        <a:rPr lang="en-US" sz="3800" b="0" i="1" smtClean="0">
                          <a:latin typeface="Cambria Math" panose="02040503050406030204" pitchFamily="18" charset="0"/>
                          <a:ea typeface="Malgun Gothic" panose="020B0503020000020004" pitchFamily="34" charset="-127"/>
                          <a:cs typeface="Arial" panose="020B0604020202020204" pitchFamily="34" charset="0"/>
                        </a:rPr>
                        <m:t> </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𝐴𝐵</m:t>
                              </m:r>
                            </m:e>
                          </m:d>
                        </m:num>
                        <m:den>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d>
                        </m:den>
                      </m:f>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3</m:t>
                          </m:r>
                        </m:num>
                        <m:den>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11</m:t>
                          </m:r>
                        </m:den>
                      </m:f>
                      <m:r>
                        <a:rPr lang="en-US" sz="38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439355" y="2917658"/>
                <a:ext cx="17696245" cy="7398116"/>
              </a:xfrm>
              <a:prstGeom prst="rect">
                <a:avLst/>
              </a:prstGeom>
              <a:blipFill>
                <a:blip r:embed="rId4"/>
                <a:stretch>
                  <a:fillRect l="-1137" r="-1137"/>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16553573" y="7810500"/>
            <a:ext cx="1425786" cy="2286000"/>
          </a:xfrm>
          <a:prstGeom prst="rect">
            <a:avLst/>
          </a:prstGeom>
        </p:spPr>
      </p:pic>
    </p:spTree>
    <p:extLst>
      <p:ext uri="{BB962C8B-B14F-4D97-AF65-F5344CB8AC3E}">
        <p14:creationId xmlns:p14="http://schemas.microsoft.com/office/powerpoint/2010/main" val="951488520"/>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up)">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up)">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up)">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up)">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wipe(up)">
                                      <p:cBhvr>
                                        <p:cTn id="3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2" name="Group 2"/>
          <p:cNvGrpSpPr/>
          <p:nvPr/>
        </p:nvGrpSpPr>
        <p:grpSpPr>
          <a:xfrm>
            <a:off x="-2398843" y="8608985"/>
            <a:ext cx="24854434" cy="4622347"/>
            <a:chOff x="0" y="0"/>
            <a:chExt cx="6546024" cy="1217408"/>
          </a:xfrm>
        </p:grpSpPr>
        <p:sp>
          <p:nvSpPr>
            <p:cNvPr id="3"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4" name="TextBox 4"/>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3523949" y="1326499"/>
            <a:ext cx="11407365" cy="11201875"/>
          </a:xfrm>
          <a:custGeom>
            <a:avLst/>
            <a:gdLst/>
            <a:ahLst/>
            <a:cxnLst/>
            <a:rect l="l" t="t" r="r" b="b"/>
            <a:pathLst>
              <a:path w="12431903" h="12121106">
                <a:moveTo>
                  <a:pt x="0" y="0"/>
                </a:moveTo>
                <a:lnTo>
                  <a:pt x="12431904" y="0"/>
                </a:lnTo>
                <a:lnTo>
                  <a:pt x="12431904" y="12121106"/>
                </a:lnTo>
                <a:lnTo>
                  <a:pt x="0" y="121211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446681" y="4247414"/>
            <a:ext cx="6209788" cy="8668486"/>
          </a:xfrm>
          <a:custGeom>
            <a:avLst/>
            <a:gdLst/>
            <a:ahLst/>
            <a:cxnLst/>
            <a:rect l="l" t="t" r="r" b="b"/>
            <a:pathLst>
              <a:path w="6209788" h="8668486">
                <a:moveTo>
                  <a:pt x="0" y="0"/>
                </a:moveTo>
                <a:lnTo>
                  <a:pt x="6209788" y="0"/>
                </a:lnTo>
                <a:lnTo>
                  <a:pt x="6209788" y="8668486"/>
                </a:lnTo>
                <a:lnTo>
                  <a:pt x="0" y="8668486"/>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569397" y="1204288"/>
            <a:ext cx="6446197" cy="9959012"/>
          </a:xfrm>
          <a:custGeom>
            <a:avLst/>
            <a:gdLst/>
            <a:ahLst/>
            <a:cxnLst/>
            <a:rect l="l" t="t" r="r" b="b"/>
            <a:pathLst>
              <a:path w="6446197" h="9959012">
                <a:moveTo>
                  <a:pt x="0" y="0"/>
                </a:moveTo>
                <a:lnTo>
                  <a:pt x="6446197" y="0"/>
                </a:lnTo>
                <a:lnTo>
                  <a:pt x="6446197" y="9959013"/>
                </a:lnTo>
                <a:lnTo>
                  <a:pt x="0" y="99590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9"/>
          <p:cNvSpPr txBox="1"/>
          <p:nvPr/>
        </p:nvSpPr>
        <p:spPr>
          <a:xfrm>
            <a:off x="4063683" y="2781300"/>
            <a:ext cx="10305075" cy="4039567"/>
          </a:xfrm>
          <a:prstGeom prst="rect">
            <a:avLst/>
          </a:prstGeom>
        </p:spPr>
        <p:txBody>
          <a:bodyPr wrap="square" lIns="0" tIns="0" rIns="0" bIns="0" rtlCol="0" anchor="t">
            <a:spAutoFit/>
          </a:bodyPr>
          <a:lstStyle/>
          <a:p>
            <a:pPr marL="0" marR="0" lvl="0" indent="0" algn="ctr" defTabSz="914400" rtl="0" eaLnBrk="1" fontAlgn="auto" latinLnBrk="0" hangingPunct="1">
              <a:lnSpc>
                <a:spcPct val="175000"/>
              </a:lnSpc>
              <a:spcBef>
                <a:spcPts val="0"/>
              </a:spcBef>
              <a:spcAft>
                <a:spcPts val="0"/>
              </a:spcAft>
              <a:buClrTx/>
              <a:buSzTx/>
              <a:buFontTx/>
              <a:buNone/>
              <a:tabLst/>
              <a:defRPr/>
            </a:pPr>
            <a:r>
              <a:rPr kumimoji="0" lang="en-US" sz="7500" b="1" i="0" u="none" strike="noStrike" kern="1200" cap="none" spc="0" normalizeH="0" baseline="0" noProof="0">
                <a:ln>
                  <a:noFill/>
                </a:ln>
                <a:solidFill>
                  <a:prstClr val="white"/>
                </a:solidFill>
                <a:effectLst/>
                <a:uLnTx/>
                <a:uFillTx/>
                <a:latin typeface="Arial" panose="020B0604020202020204" pitchFamily="34" charset="0"/>
                <a:ea typeface="Jua"/>
                <a:cs typeface="Arial" panose="020B0604020202020204" pitchFamily="34" charset="0"/>
                <a:sym typeface="Jua"/>
              </a:rPr>
              <a:t>HOẠT ĐỘNG </a:t>
            </a:r>
            <a:endParaRPr kumimoji="0" lang="en-US" sz="7500" b="1" i="0" u="none" strike="noStrike" kern="1200" cap="none" spc="0" normalizeH="0" baseline="0" noProof="0" smtClean="0">
              <a:ln>
                <a:noFill/>
              </a:ln>
              <a:solidFill>
                <a:prstClr val="white"/>
              </a:solidFill>
              <a:effectLst/>
              <a:uLnTx/>
              <a:uFillTx/>
              <a:latin typeface="Arial" panose="020B0604020202020204" pitchFamily="34" charset="0"/>
              <a:ea typeface="Jua"/>
              <a:cs typeface="Arial" panose="020B0604020202020204" pitchFamily="34" charset="0"/>
              <a:sym typeface="Jua"/>
            </a:endParaRPr>
          </a:p>
          <a:p>
            <a:pPr marL="0" marR="0" lvl="0" indent="0" algn="ctr" defTabSz="914400" rtl="0" eaLnBrk="1" fontAlgn="auto" latinLnBrk="0" hangingPunct="1">
              <a:lnSpc>
                <a:spcPct val="175000"/>
              </a:lnSpc>
              <a:spcBef>
                <a:spcPts val="0"/>
              </a:spcBef>
              <a:spcAft>
                <a:spcPts val="0"/>
              </a:spcAft>
              <a:buClrTx/>
              <a:buSzTx/>
              <a:buFontTx/>
              <a:buNone/>
              <a:tabLst/>
              <a:defRPr/>
            </a:pPr>
            <a:r>
              <a:rPr kumimoji="0" lang="en-US" sz="7500" b="1" i="0" u="none" strike="noStrike" kern="1200" cap="none" spc="0" normalizeH="0" baseline="0" noProof="0" smtClean="0">
                <a:ln>
                  <a:noFill/>
                </a:ln>
                <a:solidFill>
                  <a:prstClr val="white"/>
                </a:solidFill>
                <a:effectLst/>
                <a:uLnTx/>
                <a:uFillTx/>
                <a:latin typeface="Arial" panose="020B0604020202020204" pitchFamily="34" charset="0"/>
                <a:ea typeface="Jua"/>
                <a:cs typeface="Arial" panose="020B0604020202020204" pitchFamily="34" charset="0"/>
                <a:sym typeface="Jua"/>
              </a:rPr>
              <a:t>VẬN</a:t>
            </a:r>
            <a:r>
              <a:rPr kumimoji="0" lang="en-US" sz="7500" b="1" i="0" u="none" strike="noStrike" kern="1200" cap="none" spc="0" normalizeH="0" noProof="0" smtClean="0">
                <a:ln>
                  <a:noFill/>
                </a:ln>
                <a:solidFill>
                  <a:prstClr val="white"/>
                </a:solidFill>
                <a:effectLst/>
                <a:uLnTx/>
                <a:uFillTx/>
                <a:latin typeface="Arial" panose="020B0604020202020204" pitchFamily="34" charset="0"/>
                <a:ea typeface="Jua"/>
                <a:cs typeface="Arial" panose="020B0604020202020204" pitchFamily="34" charset="0"/>
                <a:sym typeface="Jua"/>
              </a:rPr>
              <a:t> DỤNG</a:t>
            </a:r>
            <a:endParaRPr kumimoji="0" lang="en-US" sz="7500" b="1" i="0" u="none" strike="noStrike" kern="1200" cap="none" spc="0" normalizeH="0" baseline="0" noProof="0">
              <a:ln>
                <a:noFill/>
              </a:ln>
              <a:solidFill>
                <a:prstClr val="white"/>
              </a:solidFill>
              <a:effectLst/>
              <a:uLnTx/>
              <a:uFillTx/>
              <a:latin typeface="Arial" panose="020B0604020202020204" pitchFamily="34" charset="0"/>
              <a:ea typeface="Jua"/>
              <a:cs typeface="Arial" panose="020B0604020202020204" pitchFamily="34" charset="0"/>
              <a:sym typeface="Jua"/>
            </a:endParaRPr>
          </a:p>
        </p:txBody>
      </p:sp>
    </p:spTree>
    <p:extLst>
      <p:ext uri="{BB962C8B-B14F-4D97-AF65-F5344CB8AC3E}">
        <p14:creationId xmlns:p14="http://schemas.microsoft.com/office/powerpoint/2010/main" val="230473807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19" name="Group 5"/>
          <p:cNvGrpSpPr/>
          <p:nvPr/>
        </p:nvGrpSpPr>
        <p:grpSpPr>
          <a:xfrm>
            <a:off x="-457200" y="266700"/>
            <a:ext cx="19202400" cy="685800"/>
            <a:chOff x="0" y="0"/>
            <a:chExt cx="6546024" cy="1217408"/>
          </a:xfrm>
        </p:grpSpPr>
        <p:sp>
          <p:nvSpPr>
            <p:cNvPr id="20"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21" name="TextBox 7"/>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288758" y="1155085"/>
            <a:ext cx="17696245" cy="7478970"/>
          </a:xfrm>
          <a:prstGeom prst="rect">
            <a:avLst/>
          </a:prstGeom>
        </p:spPr>
        <p:txBody>
          <a:bodyPr wrap="square">
            <a:spAutoFit/>
          </a:bodyPr>
          <a:lstStyle/>
          <a:p>
            <a:pPr lvl="0" algn="just">
              <a:lnSpc>
                <a:spcPct val="150000"/>
              </a:lnSpc>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Bài </a:t>
            </a: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6.5 </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(SGK-tr70</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Bạn </a:t>
            </a:r>
            <a:r>
              <a:rPr lang="vi-VN" sz="4000">
                <a:solidFill>
                  <a:srgbClr val="000000"/>
                </a:solidFill>
                <a:ea typeface="Times New Roman" panose="02020603050405020304" pitchFamily="18" charset="0"/>
                <a:cs typeface="Arial" panose="020B0604020202020204" pitchFamily="34" charset="0"/>
              </a:rPr>
              <a:t>An phải thực hiện hai thí nghiệm liên tiếp. Thí nghiệm thứ nhất có xác </a:t>
            </a:r>
            <a:r>
              <a:rPr lang="vi-VN" sz="4000">
                <a:solidFill>
                  <a:srgbClr val="000000"/>
                </a:solidFill>
                <a:ea typeface="Times New Roman" panose="02020603050405020304" pitchFamily="18" charset="0"/>
                <a:cs typeface="Arial" panose="020B0604020202020204" pitchFamily="34" charset="0"/>
              </a:rPr>
              <a:t>suất </a:t>
            </a:r>
            <a:r>
              <a:rPr lang="vi-VN" sz="4000" smtClean="0">
                <a:solidFill>
                  <a:srgbClr val="000000"/>
                </a:solidFill>
                <a:ea typeface="Times New Roman" panose="02020603050405020304" pitchFamily="18" charset="0"/>
                <a:cs typeface="Arial" panose="020B0604020202020204" pitchFamily="34" charset="0"/>
              </a:rPr>
              <a:t>thành</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công </a:t>
            </a:r>
            <a:r>
              <a:rPr lang="vi-VN" sz="4000">
                <a:solidFill>
                  <a:srgbClr val="000000"/>
                </a:solidFill>
                <a:ea typeface="Times New Roman" panose="02020603050405020304" pitchFamily="18" charset="0"/>
                <a:cs typeface="Arial" panose="020B0604020202020204" pitchFamily="34" charset="0"/>
              </a:rPr>
              <a:t>là 0,7. Nếu thí nghiệm thứ nhất thành công thì xác suất thành công </a:t>
            </a:r>
            <a:r>
              <a:rPr lang="vi-VN" sz="4000">
                <a:solidFill>
                  <a:srgbClr val="000000"/>
                </a:solidFill>
                <a:ea typeface="Times New Roman" panose="02020603050405020304" pitchFamily="18" charset="0"/>
                <a:cs typeface="Arial" panose="020B0604020202020204" pitchFamily="34" charset="0"/>
              </a:rPr>
              <a:t>của </a:t>
            </a:r>
            <a:r>
              <a:rPr lang="vi-VN" sz="4000" smtClean="0">
                <a:solidFill>
                  <a:srgbClr val="000000"/>
                </a:solidFill>
                <a:ea typeface="Times New Roman" panose="02020603050405020304" pitchFamily="18" charset="0"/>
                <a:cs typeface="Arial" panose="020B0604020202020204" pitchFamily="34" charset="0"/>
              </a:rPr>
              <a:t>thí</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nghiệm </a:t>
            </a:r>
            <a:r>
              <a:rPr lang="vi-VN" sz="4000">
                <a:solidFill>
                  <a:srgbClr val="000000"/>
                </a:solidFill>
                <a:ea typeface="Times New Roman" panose="02020603050405020304" pitchFamily="18" charset="0"/>
                <a:cs typeface="Arial" panose="020B0604020202020204" pitchFamily="34" charset="0"/>
              </a:rPr>
              <a:t>thứ hai là 0,9. Nếu thí nghiệm thứ nhất không thành công thì xác </a:t>
            </a:r>
            <a:r>
              <a:rPr lang="vi-VN" sz="4000">
                <a:solidFill>
                  <a:srgbClr val="000000"/>
                </a:solidFill>
                <a:ea typeface="Times New Roman" panose="02020603050405020304" pitchFamily="18" charset="0"/>
                <a:cs typeface="Arial" panose="020B0604020202020204" pitchFamily="34" charset="0"/>
              </a:rPr>
              <a:t>suất </a:t>
            </a:r>
            <a:r>
              <a:rPr lang="vi-VN" sz="4000" smtClean="0">
                <a:solidFill>
                  <a:srgbClr val="000000"/>
                </a:solidFill>
                <a:ea typeface="Times New Roman" panose="02020603050405020304" pitchFamily="18" charset="0"/>
                <a:cs typeface="Arial" panose="020B0604020202020204" pitchFamily="34" charset="0"/>
              </a:rPr>
              <a:t>thành</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công </a:t>
            </a:r>
            <a:r>
              <a:rPr lang="vi-VN" sz="4000">
                <a:solidFill>
                  <a:srgbClr val="000000"/>
                </a:solidFill>
                <a:ea typeface="Times New Roman" panose="02020603050405020304" pitchFamily="18" charset="0"/>
                <a:cs typeface="Arial" panose="020B0604020202020204" pitchFamily="34" charset="0"/>
              </a:rPr>
              <a:t>của thí nghiệm thứ hai chỉ là 0,4. Tính xác suất </a:t>
            </a:r>
            <a:r>
              <a:rPr lang="vi-VN" sz="4000">
                <a:solidFill>
                  <a:srgbClr val="000000"/>
                </a:solidFill>
                <a:ea typeface="Times New Roman" panose="02020603050405020304" pitchFamily="18" charset="0"/>
                <a:cs typeface="Arial" panose="020B0604020202020204" pitchFamily="34" charset="0"/>
              </a:rPr>
              <a:t>để</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smtClean="0">
                <a:solidFill>
                  <a:srgbClr val="000000"/>
                </a:solidFill>
                <a:ea typeface="Times New Roman" panose="02020603050405020304" pitchFamily="18" charset="0"/>
                <a:cs typeface="Arial" panose="020B0604020202020204" pitchFamily="34" charset="0"/>
              </a:rPr>
              <a:t>a) Cả </a:t>
            </a:r>
            <a:r>
              <a:rPr lang="vi-VN" sz="4000">
                <a:solidFill>
                  <a:srgbClr val="000000"/>
                </a:solidFill>
                <a:ea typeface="Times New Roman" panose="02020603050405020304" pitchFamily="18" charset="0"/>
                <a:cs typeface="Arial" panose="020B0604020202020204" pitchFamily="34" charset="0"/>
              </a:rPr>
              <a:t>hai thí nghiệm đều thành </a:t>
            </a:r>
            <a:r>
              <a:rPr lang="vi-VN" sz="4000">
                <a:solidFill>
                  <a:srgbClr val="000000"/>
                </a:solidFill>
                <a:ea typeface="Times New Roman" panose="02020603050405020304" pitchFamily="18" charset="0"/>
                <a:cs typeface="Arial" panose="020B0604020202020204" pitchFamily="34" charset="0"/>
              </a:rPr>
              <a:t>công</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smtClean="0">
                <a:solidFill>
                  <a:srgbClr val="000000"/>
                </a:solidFill>
                <a:ea typeface="Times New Roman" panose="02020603050405020304" pitchFamily="18" charset="0"/>
                <a:cs typeface="Arial" panose="020B0604020202020204" pitchFamily="34" charset="0"/>
              </a:rPr>
              <a:t>b</a:t>
            </a:r>
            <a:r>
              <a:rPr lang="vi-VN" sz="4000">
                <a:solidFill>
                  <a:srgbClr val="000000"/>
                </a:solidFill>
                <a:ea typeface="Times New Roman" panose="02020603050405020304" pitchFamily="18" charset="0"/>
                <a:cs typeface="Arial" panose="020B0604020202020204" pitchFamily="34" charset="0"/>
              </a:rPr>
              <a:t>) Cả hai thí nghiệm đều không thành </a:t>
            </a:r>
            <a:r>
              <a:rPr lang="vi-VN" sz="4000">
                <a:solidFill>
                  <a:srgbClr val="000000"/>
                </a:solidFill>
                <a:ea typeface="Times New Roman" panose="02020603050405020304" pitchFamily="18" charset="0"/>
                <a:cs typeface="Arial" panose="020B0604020202020204" pitchFamily="34" charset="0"/>
              </a:rPr>
              <a:t>công</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smtClean="0">
                <a:solidFill>
                  <a:srgbClr val="000000"/>
                </a:solidFill>
                <a:ea typeface="Times New Roman" panose="02020603050405020304" pitchFamily="18" charset="0"/>
                <a:cs typeface="Arial" panose="020B0604020202020204" pitchFamily="34" charset="0"/>
              </a:rPr>
              <a:t>c</a:t>
            </a:r>
            <a:r>
              <a:rPr lang="vi-VN" sz="4000">
                <a:solidFill>
                  <a:srgbClr val="000000"/>
                </a:solidFill>
                <a:ea typeface="Times New Roman" panose="02020603050405020304" pitchFamily="18" charset="0"/>
                <a:cs typeface="Arial" panose="020B0604020202020204" pitchFamily="34" charset="0"/>
              </a:rPr>
              <a:t>) Thí nghiệm thứ nhất thành công và thí nghiệm thứ hai không thành công.</a:t>
            </a:r>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15378529" y="9258300"/>
            <a:ext cx="2606474" cy="767251"/>
          </a:xfrm>
          <a:prstGeom prst="rect">
            <a:avLst/>
          </a:prstGeom>
        </p:spPr>
      </p:pic>
    </p:spTree>
    <p:extLst>
      <p:ext uri="{BB962C8B-B14F-4D97-AF65-F5344CB8AC3E}">
        <p14:creationId xmlns:p14="http://schemas.microsoft.com/office/powerpoint/2010/main" val="2594188234"/>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19" name="Group 5"/>
          <p:cNvGrpSpPr/>
          <p:nvPr/>
        </p:nvGrpSpPr>
        <p:grpSpPr>
          <a:xfrm>
            <a:off x="-457200" y="266700"/>
            <a:ext cx="19202400" cy="685800"/>
            <a:chOff x="0" y="0"/>
            <a:chExt cx="6546024" cy="1217408"/>
          </a:xfrm>
        </p:grpSpPr>
        <p:sp>
          <p:nvSpPr>
            <p:cNvPr id="20"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21" name="TextBox 7"/>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114300" y="1375637"/>
                <a:ext cx="18059400" cy="8873263"/>
              </a:xfrm>
              <a:prstGeom prst="rect">
                <a:avLst/>
              </a:prstGeom>
            </p:spPr>
            <p:txBody>
              <a:bodyPr wrap="square">
                <a:spAutoFit/>
              </a:bodyPr>
              <a:lstStyle/>
              <a:p>
                <a:pPr algn="just">
                  <a:lnSpc>
                    <a:spcPct val="150000"/>
                  </a:lnSpc>
                </a:pPr>
                <a:r>
                  <a:rPr lang="fr-FR" sz="3800">
                    <a:latin typeface="Arial" panose="020B0604020202020204" pitchFamily="34" charset="0"/>
                    <a:ea typeface="Calibri" panose="020F0502020204030204" pitchFamily="34" charset="0"/>
                    <a:cs typeface="Arial" panose="020B0604020202020204" pitchFamily="34" charset="0"/>
                  </a:rPr>
                  <a:t>a) Gọi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3800">
                    <a:effectLst/>
                    <a:latin typeface="Arial" panose="020B0604020202020204" pitchFamily="34" charset="0"/>
                    <a:ea typeface="Malgun Gothic" panose="020B0503020000020004" pitchFamily="34" charset="-127"/>
                    <a:cs typeface="Arial" panose="020B0604020202020204" pitchFamily="34" charset="0"/>
                  </a:rPr>
                  <a:t> là biến cố: ‘‘Thí nghiệm thứ nhất thành công’’ và </a:t>
                </a:r>
                <a14:m>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fr-FR" sz="3800">
                    <a:effectLst/>
                    <a:latin typeface="Arial" panose="020B0604020202020204" pitchFamily="34" charset="0"/>
                    <a:ea typeface="Malgun Gothic" panose="020B0503020000020004" pitchFamily="34" charset="-127"/>
                    <a:cs typeface="Arial" panose="020B0604020202020204" pitchFamily="34" charset="0"/>
                  </a:rPr>
                  <a:t> là biến cố: ‘‘Thí nghiệm thứ hai thành công’’. Khi đó biến cố </a:t>
                </a:r>
                <a14:m>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𝐴𝐵</m:t>
                    </m:r>
                  </m:oMath>
                </a14:m>
                <a:r>
                  <a:rPr lang="fr-FR" sz="3800">
                    <a:effectLst/>
                    <a:latin typeface="Arial" panose="020B0604020202020204" pitchFamily="34" charset="0"/>
                    <a:ea typeface="Malgun Gothic" panose="020B0503020000020004" pitchFamily="34" charset="-127"/>
                    <a:cs typeface="Arial" panose="020B0604020202020204" pitchFamily="34" charset="0"/>
                  </a:rPr>
                  <a:t> là ‘‘Cả hai thí nghiệm đều thành công’’.</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a:effectLst/>
                    <a:latin typeface="Arial" panose="020B0604020202020204" pitchFamily="34" charset="0"/>
                    <a:ea typeface="Malgun Gothic" panose="020B0503020000020004" pitchFamily="34" charset="-127"/>
                    <a:cs typeface="Arial" panose="020B0604020202020204" pitchFamily="34" charset="0"/>
                  </a:rPr>
                  <a:t>Theo công thức nhân xác suất ta có </a:t>
                </a:r>
                <a14:m>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𝐴𝐵</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=0,7.0,9=0,63</m:t>
                    </m:r>
                  </m:oMath>
                </a14:m>
                <a:r>
                  <a:rPr lang="fr-FR"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a:effectLst/>
                    <a:latin typeface="Arial" panose="020B0604020202020204" pitchFamily="34" charset="0"/>
                    <a:ea typeface="Malgun Gothic" panose="020B0503020000020004" pitchFamily="34" charset="-127"/>
                    <a:cs typeface="Arial" panose="020B0604020202020204" pitchFamily="34" charset="0"/>
                  </a:rPr>
                  <a:t>b) Biến cố : ‘‘Cả hai thí nghiệm đều không thành công’’ là </a:t>
                </a:r>
                <a14:m>
                  <m:oMath xmlns:m="http://schemas.openxmlformats.org/officeDocument/2006/math">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acc>
                  </m:oMath>
                </a14:m>
                <a:r>
                  <a:rPr lang="fr-FR" sz="3800">
                    <a:effectLst/>
                    <a:latin typeface="Arial" panose="020B0604020202020204" pitchFamily="34" charset="0"/>
                    <a:ea typeface="Malgun Gothic" panose="020B0503020000020004" pitchFamily="34" charset="-127"/>
                    <a:cs typeface="Arial" panose="020B0604020202020204" pitchFamily="34" charset="0"/>
                  </a:rPr>
                  <a:t>. </a:t>
                </a:r>
                <a:endParaRPr lang="fr-FR" sz="38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pPr>
                <a:r>
                  <a:rPr lang="fr-FR" sz="3800" smtClean="0">
                    <a:effectLst/>
                    <a:latin typeface="Arial" panose="020B0604020202020204" pitchFamily="34" charset="0"/>
                    <a:ea typeface="Malgun Gothic" panose="020B0503020000020004" pitchFamily="34" charset="-127"/>
                    <a:cs typeface="Arial" panose="020B0604020202020204" pitchFamily="34" charset="0"/>
                  </a:rPr>
                  <a:t>Theo </a:t>
                </a:r>
                <a:r>
                  <a:rPr lang="fr-FR" sz="3800">
                    <a:effectLst/>
                    <a:latin typeface="Arial" panose="020B0604020202020204" pitchFamily="34" charset="0"/>
                    <a:ea typeface="Malgun Gothic" panose="020B0503020000020004" pitchFamily="34" charset="-127"/>
                    <a:cs typeface="Arial" panose="020B0604020202020204" pitchFamily="34" charset="0"/>
                  </a:rPr>
                  <a:t>công thứ nhân xác suất ta có : </a:t>
                </a:r>
                <a14:m>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acc>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fr-FR"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a:effectLst/>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acc>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fr-FR" sz="3800">
                    <a:effectLst/>
                    <a:latin typeface="Arial" panose="020B0604020202020204" pitchFamily="34" charset="0"/>
                    <a:ea typeface="Malgun Gothic" panose="020B0503020000020004" pitchFamily="34" charset="-127"/>
                    <a:cs typeface="Arial" panose="020B0604020202020204" pitchFamily="34" charset="0"/>
                  </a:rPr>
                  <a:t> là xác suất để thí nghiệm thứ hai không thành công nếu thí nghiệm thứ nhất không thành công</a:t>
                </a:r>
                <a:r>
                  <a:rPr lang="fr-FR" sz="3800">
                    <a:effectLst/>
                    <a:latin typeface="Arial" panose="020B0604020202020204" pitchFamily="34" charset="0"/>
                    <a:ea typeface="Malgun Gothic" panose="020B0503020000020004" pitchFamily="34" charset="-127"/>
                    <a:cs typeface="Arial" panose="020B0604020202020204" pitchFamily="34" charset="0"/>
                  </a:rPr>
                  <a:t>. </a:t>
                </a:r>
                <a:endParaRPr lang="fr-FR" sz="38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pPr>
                <a:r>
                  <a:rPr lang="fr-FR" sz="3800" smtClean="0">
                    <a:effectLst/>
                    <a:latin typeface="Arial" panose="020B0604020202020204" pitchFamily="34" charset="0"/>
                    <a:ea typeface="Malgun Gothic" panose="020B0503020000020004" pitchFamily="34" charset="-127"/>
                    <a:cs typeface="Arial" panose="020B0604020202020204" pitchFamily="34" charset="0"/>
                  </a:rPr>
                  <a:t>Do </a:t>
                </a:r>
                <a:r>
                  <a:rPr lang="fr-FR" sz="3800">
                    <a:effectLst/>
                    <a:latin typeface="Arial" panose="020B0604020202020204" pitchFamily="34" charset="0"/>
                    <a:ea typeface="Malgun Gothic" panose="020B0503020000020004" pitchFamily="34" charset="-127"/>
                    <a:cs typeface="Arial" panose="020B0604020202020204" pitchFamily="34" charset="0"/>
                  </a:rPr>
                  <a:t>đó, </a:t>
                </a:r>
                <a:r>
                  <a:rPr lang="fr-FR" sz="3800">
                    <a:effectLst/>
                    <a:latin typeface="Arial" panose="020B0604020202020204" pitchFamily="34" charset="0"/>
                    <a:ea typeface="Malgun Gothic" panose="020B0503020000020004" pitchFamily="34" charset="-127"/>
                    <a:cs typeface="Arial" panose="020B0604020202020204" pitchFamily="34" charset="0"/>
                  </a:rPr>
                  <a:t>từ </a:t>
                </a:r>
                <a:r>
                  <a:rPr lang="fr-FR" sz="3800" smtClean="0">
                    <a:effectLst/>
                    <a:latin typeface="Arial" panose="020B0604020202020204" pitchFamily="34" charset="0"/>
                    <a:ea typeface="Malgun Gothic" panose="020B0503020000020004" pitchFamily="34" charset="-127"/>
                    <a:cs typeface="Arial" panose="020B0604020202020204" pitchFamily="34" charset="0"/>
                  </a:rPr>
                  <a:t>dữ </a:t>
                </a:r>
                <a:r>
                  <a:rPr lang="fr-FR" sz="3800">
                    <a:effectLst/>
                    <a:latin typeface="Arial" panose="020B0604020202020204" pitchFamily="34" charset="0"/>
                    <a:ea typeface="Malgun Gothic" panose="020B0503020000020004" pitchFamily="34" charset="-127"/>
                    <a:cs typeface="Arial" panose="020B0604020202020204" pitchFamily="34" charset="0"/>
                  </a:rPr>
                  <a:t>kiện bài toán ta có </a:t>
                </a:r>
                <a:endParaRPr lang="fr-FR" sz="3800" smtClean="0">
                  <a:effectLst/>
                  <a:latin typeface="Arial" panose="020B0604020202020204" pitchFamily="34" charset="0"/>
                  <a:ea typeface="Malgun Gothic" panose="020B0503020000020004" pitchFamily="34" charset="-127"/>
                  <a:cs typeface="Arial" panose="020B0604020202020204" pitchFamily="34" charset="0"/>
                </a:endParaRPr>
              </a:p>
              <a:p>
                <a:pPr algn="ctr">
                  <a:lnSpc>
                    <a:spcPct val="150000"/>
                  </a:lnSpc>
                </a:pPr>
                <a14:m>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acc>
                      </m:e>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=1−0,4=0,6 </m:t>
                    </m:r>
                  </m:oMath>
                </a14:m>
                <a:r>
                  <a:rPr lang="fr-FR" sz="3800">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=1−</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=1−0,7=0,3</m:t>
                    </m:r>
                  </m:oMath>
                </a14:m>
                <a:r>
                  <a:rPr lang="fr-FR"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a:effectLst/>
                    <a:latin typeface="Arial" panose="020B0604020202020204" pitchFamily="34" charset="0"/>
                    <a:ea typeface="Malgun Gothic" panose="020B0503020000020004" pitchFamily="34" charset="-127"/>
                    <a:cs typeface="Arial" panose="020B0604020202020204" pitchFamily="34" charset="0"/>
                  </a:rPr>
                  <a:t>Vậy </a:t>
                </a:r>
                <a14:m>
                  <m:oMath xmlns:m="http://schemas.openxmlformats.org/officeDocument/2006/math">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𝐵</m:t>
                            </m:r>
                          </m:e>
                        </m:acc>
                      </m:e>
                      <m:e>
                        <m:acc>
                          <m:accPr>
                            <m: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𝐴</m:t>
                            </m:r>
                          </m:e>
                        </m:acc>
                      </m:e>
                    </m:d>
                    <m:r>
                      <a:rPr lang="fr-FR" sz="3800" i="1">
                        <a:effectLst/>
                        <a:latin typeface="Cambria Math" panose="02040503050406030204" pitchFamily="18" charset="0"/>
                        <a:ea typeface="Malgun Gothic" panose="020B0503020000020004" pitchFamily="34" charset="-127"/>
                        <a:cs typeface="Times New Roman" panose="02020603050405020304" pitchFamily="18" charset="0"/>
                      </a:rPr>
                      <m:t>=0,3.0,6=0,18</m:t>
                    </m:r>
                  </m:oMath>
                </a14:m>
                <a:r>
                  <a:rPr lang="fr-FR" sz="3800" smtClean="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4300" y="1375637"/>
                <a:ext cx="18059400" cy="8873263"/>
              </a:xfrm>
              <a:prstGeom prst="rect">
                <a:avLst/>
              </a:prstGeom>
              <a:blipFill>
                <a:blip r:embed="rId2"/>
                <a:stretch>
                  <a:fillRect l="-1114" r="-1114" b="-619"/>
                </a:stretch>
              </a:blipFill>
            </p:spPr>
            <p:txBody>
              <a:bodyPr/>
              <a:lstStyle/>
              <a:p>
                <a:r>
                  <a:rPr lang="en-US">
                    <a:noFill/>
                  </a:rPr>
                  <a:t> </a:t>
                </a:r>
              </a:p>
            </p:txBody>
          </p:sp>
        </mc:Fallback>
      </mc:AlternateContent>
      <p:grpSp>
        <p:nvGrpSpPr>
          <p:cNvPr id="10" name="Group 9"/>
          <p:cNvGrpSpPr/>
          <p:nvPr/>
        </p:nvGrpSpPr>
        <p:grpSpPr>
          <a:xfrm>
            <a:off x="7760368" y="38100"/>
            <a:ext cx="2767263" cy="1363692"/>
            <a:chOff x="859666" y="676025"/>
            <a:chExt cx="3432866" cy="1051118"/>
          </a:xfrm>
        </p:grpSpPr>
        <p:pic>
          <p:nvPicPr>
            <p:cNvPr id="11" name="Picture 10"/>
            <p:cNvPicPr>
              <a:picLocks noChangeAspect="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59666" y="87086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217011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up)">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up)">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wipe(up)">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up)">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wipe(up)">
                                      <p:cBhvr>
                                        <p:cTn id="44" dur="5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wipe(up)">
                                      <p:cBhvr>
                                        <p:cTn id="4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19" name="Group 5"/>
          <p:cNvGrpSpPr/>
          <p:nvPr/>
        </p:nvGrpSpPr>
        <p:grpSpPr>
          <a:xfrm>
            <a:off x="-457200" y="266700"/>
            <a:ext cx="19202400" cy="685800"/>
            <a:chOff x="0" y="0"/>
            <a:chExt cx="6546024" cy="1217408"/>
          </a:xfrm>
        </p:grpSpPr>
        <p:sp>
          <p:nvSpPr>
            <p:cNvPr id="20"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21" name="TextBox 7"/>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120754" y="1714500"/>
                <a:ext cx="18059400" cy="6641818"/>
              </a:xfrm>
              <a:prstGeom prst="rect">
                <a:avLst/>
              </a:prstGeom>
            </p:spPr>
            <p:txBody>
              <a:bodyPr wrap="square">
                <a:spAutoFit/>
              </a:bodyPr>
              <a:lstStyle/>
              <a:p>
                <a:pPr marL="0" marR="0" lvl="0" indent="0" algn="just" defTabSz="914400" rtl="0" eaLnBrk="1" fontAlgn="auto" latinLnBrk="0" hangingPunct="1">
                  <a:lnSpc>
                    <a:spcPct val="160000"/>
                  </a:lnSpc>
                  <a:spcBef>
                    <a:spcPts val="0"/>
                  </a:spcBef>
                  <a:spcAft>
                    <a:spcPts val="0"/>
                  </a:spcAft>
                  <a:buClrTx/>
                  <a:buSzTx/>
                  <a:buFontTx/>
                  <a:buNone/>
                  <a:tabLst/>
                  <a:defRPr/>
                </a:pPr>
                <a:r>
                  <a:rPr kumimoji="0" lang="fr-FR" sz="38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a:t>
                </a: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là biến cố ‘‘Thí nghiệm thứ nhất thành công và thí nghiệm thứ hai không thành công’’.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e>
                    </m:d>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là xác suất để thí nghiệm thứ hai không thành công nếu thí nghiệm thứ nhất thành công. </a:t>
                </a:r>
                <a:endParaRPr kumimoji="0" lang="fr-FR" sz="38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fr-FR" sz="38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Do </a:t>
                </a: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đó từ dữ kiện của bài toán ta có </a:t>
                </a:r>
                <a:endParaRPr kumimoji="0" lang="fr-FR" sz="38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lang="fr-FR" sz="3800">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fr-FR"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e>
                    </m:d>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=1−0,9=0,1, </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e>
                    </m:d>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=0,7</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Vậy </a:t>
                </a:r>
                <a14:m>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e>
                    </m:d>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e>
                    </m:d>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e>
                        </m:acc>
                      </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e>
                    </m:d>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=0,7.0,1=0,07</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20754" y="1714500"/>
                <a:ext cx="18059400" cy="6641818"/>
              </a:xfrm>
              <a:prstGeom prst="rect">
                <a:avLst/>
              </a:prstGeom>
              <a:blipFill>
                <a:blip r:embed="rId2"/>
                <a:stretch>
                  <a:fillRect l="-1114" r="-1114" b="-917"/>
                </a:stretch>
              </a:blipFill>
            </p:spPr>
            <p:txBody>
              <a:bodyPr/>
              <a:lstStyle/>
              <a:p>
                <a:r>
                  <a:rPr lang="en-US">
                    <a:noFill/>
                  </a:rPr>
                  <a:t> </a:t>
                </a:r>
              </a:p>
            </p:txBody>
          </p:sp>
        </mc:Fallback>
      </mc:AlternateContent>
      <p:grpSp>
        <p:nvGrpSpPr>
          <p:cNvPr id="10" name="Group 9"/>
          <p:cNvGrpSpPr/>
          <p:nvPr/>
        </p:nvGrpSpPr>
        <p:grpSpPr>
          <a:xfrm>
            <a:off x="7760368" y="245237"/>
            <a:ext cx="2767263" cy="1363692"/>
            <a:chOff x="859666" y="676025"/>
            <a:chExt cx="3432866" cy="1051118"/>
          </a:xfrm>
        </p:grpSpPr>
        <p:pic>
          <p:nvPicPr>
            <p:cNvPr id="11" name="Picture 10"/>
            <p:cNvPicPr>
              <a:picLocks noChangeAspect="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59666" y="87086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3" name="Picture 2"/>
          <p:cNvPicPr>
            <a:picLocks noChangeAspect="1"/>
          </p:cNvPicPr>
          <p:nvPr/>
        </p:nvPicPr>
        <p:blipFill>
          <a:blip r:embed="rId5"/>
          <a:stretch>
            <a:fillRect/>
          </a:stretch>
        </p:blipFill>
        <p:spPr>
          <a:xfrm flipH="1">
            <a:off x="14706600" y="5270294"/>
            <a:ext cx="3282707" cy="4724578"/>
          </a:xfrm>
          <a:prstGeom prst="rect">
            <a:avLst/>
          </a:prstGeom>
        </p:spPr>
      </p:pic>
    </p:spTree>
    <p:extLst>
      <p:ext uri="{BB962C8B-B14F-4D97-AF65-F5344CB8AC3E}">
        <p14:creationId xmlns:p14="http://schemas.microsoft.com/office/powerpoint/2010/main" val="247437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8" name="Group 5"/>
          <p:cNvGrpSpPr/>
          <p:nvPr/>
        </p:nvGrpSpPr>
        <p:grpSpPr>
          <a:xfrm>
            <a:off x="-2895600" y="12278050"/>
            <a:ext cx="24854434" cy="942650"/>
            <a:chOff x="0" y="0"/>
            <a:chExt cx="6546024" cy="1217408"/>
          </a:xfrm>
        </p:grpSpPr>
        <p:sp>
          <p:nvSpPr>
            <p:cNvPr id="11"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12" name="TextBox 7"/>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p:cNvGrpSpPr/>
          <p:nvPr/>
        </p:nvGrpSpPr>
        <p:grpSpPr>
          <a:xfrm>
            <a:off x="441158" y="190500"/>
            <a:ext cx="17417716" cy="4708981"/>
            <a:chOff x="348917" y="372596"/>
            <a:chExt cx="17417716" cy="4708981"/>
          </a:xfrm>
        </p:grpSpPr>
        <p:grpSp>
          <p:nvGrpSpPr>
            <p:cNvPr id="4" name="Group 3"/>
            <p:cNvGrpSpPr/>
            <p:nvPr/>
          </p:nvGrpSpPr>
          <p:grpSpPr>
            <a:xfrm>
              <a:off x="461211" y="487750"/>
              <a:ext cx="2057400" cy="845750"/>
              <a:chOff x="5640294" y="694305"/>
              <a:chExt cx="6553200" cy="1248795"/>
            </a:xfrm>
          </p:grpSpPr>
          <p:grpSp>
            <p:nvGrpSpPr>
              <p:cNvPr id="16" name="Group 5"/>
              <p:cNvGrpSpPr/>
              <p:nvPr/>
            </p:nvGrpSpPr>
            <p:grpSpPr>
              <a:xfrm>
                <a:off x="5640294" y="694305"/>
                <a:ext cx="6553200" cy="1248795"/>
                <a:chOff x="0" y="0"/>
                <a:chExt cx="800981" cy="107406"/>
              </a:xfrm>
            </p:grpSpPr>
            <p:sp>
              <p:nvSpPr>
                <p:cNvPr id="17" name="Freeform 6"/>
                <p:cNvSpPr/>
                <p:nvPr/>
              </p:nvSpPr>
              <p:spPr>
                <a:xfrm>
                  <a:off x="0" y="0"/>
                  <a:ext cx="800981"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424F54"/>
                </a:solidFill>
              </p:spPr>
            </p:sp>
            <p:sp>
              <p:nvSpPr>
                <p:cNvPr id="18" name="TextBox 7"/>
                <p:cNvSpPr txBox="1"/>
                <p:nvPr/>
              </p:nvSpPr>
              <p:spPr>
                <a:xfrm>
                  <a:off x="0" y="-38100"/>
                  <a:ext cx="800981" cy="145506"/>
                </a:xfrm>
                <a:prstGeom prst="rect">
                  <a:avLst/>
                </a:prstGeom>
              </p:spPr>
              <p:txBody>
                <a:bodyPr lIns="50800" tIns="50800" rIns="50800" bIns="50800" rtlCol="0" anchor="ctr"/>
                <a:lstStyle/>
                <a:p>
                  <a:pPr algn="ctr">
                    <a:lnSpc>
                      <a:spcPts val="2659"/>
                    </a:lnSpc>
                  </a:pPr>
                  <a:endParaRPr/>
                </a:p>
              </p:txBody>
            </p:sp>
          </p:grpSp>
          <p:sp>
            <p:nvSpPr>
              <p:cNvPr id="3" name="Rectangle 2"/>
              <p:cNvSpPr/>
              <p:nvPr/>
            </p:nvSpPr>
            <p:spPr>
              <a:xfrm>
                <a:off x="6700094" y="817965"/>
                <a:ext cx="4522555" cy="841339"/>
              </a:xfrm>
              <a:prstGeom prst="rect">
                <a:avLst/>
              </a:prstGeom>
            </p:spPr>
            <p:txBody>
              <a:bodyPr wrap="square">
                <a:spAutoFit/>
              </a:bodyPr>
              <a:lstStyle/>
              <a:p>
                <a:r>
                  <a:rPr lang="en-US" sz="4200" b="1" kern="100" smtClean="0">
                    <a:solidFill>
                      <a:schemeClr val="bg1"/>
                    </a:solidFill>
                    <a:latin typeface="Arial" panose="020B0604020202020204" pitchFamily="34" charset="0"/>
                    <a:ea typeface="Calibri" panose="020F0502020204030204" pitchFamily="34" charset="0"/>
                    <a:cs typeface="Arial" panose="020B0604020202020204" pitchFamily="34" charset="0"/>
                    <a:sym typeface="Arial"/>
                  </a:rPr>
                  <a:t>HĐ1.</a:t>
                </a:r>
                <a:endParaRPr lang="en-US" sz="4200" b="1">
                  <a:solidFill>
                    <a:schemeClr val="bg1"/>
                  </a:solidFill>
                </a:endParaRPr>
              </a:p>
            </p:txBody>
          </p:sp>
        </p:grpSp>
        <p:sp>
          <p:nvSpPr>
            <p:cNvPr id="5" name="Rectangle 4"/>
            <p:cNvSpPr/>
            <p:nvPr/>
          </p:nvSpPr>
          <p:spPr>
            <a:xfrm>
              <a:off x="348917" y="372596"/>
              <a:ext cx="17417716" cy="4708981"/>
            </a:xfrm>
            <a:prstGeom prst="rect">
              <a:avLst/>
            </a:prstGeom>
          </p:spPr>
          <p:txBody>
            <a:bodyPr wrap="square">
              <a:spAutoFit/>
            </a:bodyPr>
            <a:lstStyle/>
            <a:p>
              <a:pPr algn="just">
                <a:lnSpc>
                  <a:spcPct val="150000"/>
                </a:lnSpc>
              </a:pPr>
              <a:r>
                <a:rPr lang="en-US" sz="4000" smtClean="0"/>
                <a:t>                    </a:t>
              </a:r>
              <a:r>
                <a:rPr lang="vi-VN" sz="4000" smtClean="0"/>
                <a:t>Trong </a:t>
              </a:r>
              <a:r>
                <a:rPr lang="vi-VN" sz="4000"/>
                <a:t>một hộp kín có 7 chiếc bút bi xanh và 5 chiếc bút bi đen, các chiếc bút có </a:t>
              </a:r>
              <a:r>
                <a:rPr lang="vi-VN" sz="4000"/>
                <a:t>cùng </a:t>
              </a:r>
              <a:r>
                <a:rPr lang="vi-VN" sz="4000" smtClean="0"/>
                <a:t>kích</a:t>
              </a:r>
              <a:r>
                <a:rPr lang="en-US" sz="4000" smtClean="0"/>
                <a:t> </a:t>
              </a:r>
              <a:r>
                <a:rPr lang="vi-VN" sz="4000" smtClean="0"/>
                <a:t>thước </a:t>
              </a:r>
              <a:r>
                <a:rPr lang="vi-VN" sz="4000"/>
                <a:t>và khối lượng. Bạn Sơn lấy ngẫu nhiên một chiếc bút bi trong hộp, không trả lại</a:t>
              </a:r>
              <a:r>
                <a:rPr lang="vi-VN" sz="4000"/>
                <a:t>. </a:t>
              </a:r>
              <a:r>
                <a:rPr lang="vi-VN" sz="4000" smtClean="0"/>
                <a:t>Sau</a:t>
              </a:r>
              <a:r>
                <a:rPr lang="en-US" sz="4000" smtClean="0"/>
                <a:t> </a:t>
              </a:r>
              <a:r>
                <a:rPr lang="vi-VN" sz="4000" smtClean="0"/>
                <a:t>đó </a:t>
              </a:r>
              <a:r>
                <a:rPr lang="vi-VN" sz="4000"/>
                <a:t>Tùng lấy ngẫu nhiên một trong 11 chiếc bút còn lại. Tính xác suất để Tùng lấy </a:t>
              </a:r>
              <a:r>
                <a:rPr lang="vi-VN" sz="4000"/>
                <a:t>được </a:t>
              </a:r>
              <a:r>
                <a:rPr lang="vi-VN" sz="4000" smtClean="0"/>
                <a:t>bút</a:t>
              </a:r>
              <a:r>
                <a:rPr lang="en-US" sz="4000" smtClean="0"/>
                <a:t> </a:t>
              </a:r>
              <a:r>
                <a:rPr lang="vi-VN" sz="4000" smtClean="0"/>
                <a:t>bi </a:t>
              </a:r>
              <a:r>
                <a:rPr lang="vi-VN" sz="4000"/>
                <a:t>xanh nếu biết rằng Sơn đã lấy được bút bi đen.</a:t>
              </a:r>
              <a:endParaRPr lang="en-US" sz="4000">
                <a:latin typeface="Arial" panose="020B0604020202020204" pitchFamily="34" charset="0"/>
                <a:cs typeface="Arial" panose="020B0604020202020204" pitchFamily="34" charset="0"/>
              </a:endParaRPr>
            </a:p>
          </p:txBody>
        </p:sp>
      </p:grpSp>
      <p:grpSp>
        <p:nvGrpSpPr>
          <p:cNvPr id="19" name="Group 18"/>
          <p:cNvGrpSpPr/>
          <p:nvPr/>
        </p:nvGrpSpPr>
        <p:grpSpPr>
          <a:xfrm>
            <a:off x="76200" y="5167035"/>
            <a:ext cx="2819400" cy="1337411"/>
            <a:chOff x="859666" y="676025"/>
            <a:chExt cx="3432866" cy="1051118"/>
          </a:xfrm>
        </p:grpSpPr>
        <p:pic>
          <p:nvPicPr>
            <p:cNvPr id="21" name="Picture 20"/>
            <p:cNvPicPr>
              <a:picLocks noChangeAspect="1"/>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2" name="TextBox 21"/>
            <p:cNvSpPr txBox="1"/>
            <p:nvPr/>
          </p:nvSpPr>
          <p:spPr>
            <a:xfrm>
              <a:off x="859666" y="843766"/>
              <a:ext cx="3432866" cy="56844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9" name="Rectangle 8"/>
          <p:cNvSpPr/>
          <p:nvPr/>
        </p:nvSpPr>
        <p:spPr>
          <a:xfrm>
            <a:off x="553452" y="5601369"/>
            <a:ext cx="17213180" cy="2062103"/>
          </a:xfrm>
          <a:prstGeom prst="rect">
            <a:avLst/>
          </a:prstGeom>
        </p:spPr>
        <p:txBody>
          <a:bodyPr wrap="square">
            <a:spAutoFit/>
          </a:bodyPr>
          <a:lstStyle/>
          <a:p>
            <a:pPr marL="2246313" algn="just">
              <a:lnSpc>
                <a:spcPct val="160000"/>
              </a:lnSpc>
            </a:pPr>
            <a:r>
              <a:rPr lang="en-US" sz="4000" smtClean="0">
                <a:latin typeface="Arial" panose="020B0604020202020204" pitchFamily="34" charset="0"/>
                <a:ea typeface="Calibri" panose="020F0502020204030204" pitchFamily="34" charset="0"/>
                <a:cs typeface="Arial" panose="020B0604020202020204" pitchFamily="34" charset="0"/>
              </a:rPr>
              <a:t>Nếu Sơn lấy được bút bi đen thì trong 11 chiếc bút còn lại có 7 bút bi xanh và 4 bút bi </a:t>
            </a:r>
            <a:r>
              <a:rPr lang="en-US" sz="4000" smtClean="0">
                <a:latin typeface="Arial" panose="020B0604020202020204" pitchFamily="34" charset="0"/>
                <a:ea typeface="Calibri" panose="020F0502020204030204" pitchFamily="34" charset="0"/>
                <a:cs typeface="Arial" panose="020B0604020202020204" pitchFamily="34" charset="0"/>
              </a:rPr>
              <a:t>đen.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a:blip r:embed="rId4">
            <a:biLevel thresh="50000"/>
          </a:blip>
          <a:stretch>
            <a:fillRect/>
          </a:stretch>
        </p:blipFill>
        <p:spPr>
          <a:xfrm rot="20283202">
            <a:off x="614184" y="7414180"/>
            <a:ext cx="1641877" cy="2353229"/>
          </a:xfrm>
          <a:prstGeom prst="rect">
            <a:avLst/>
          </a:prstGeom>
        </p:spPr>
      </p:pic>
      <mc:AlternateContent xmlns:mc="http://schemas.openxmlformats.org/markup-compatibility/2006">
        <mc:Choice xmlns:a14="http://schemas.microsoft.com/office/drawing/2010/main" Requires="a14">
          <p:sp>
            <p:nvSpPr>
              <p:cNvPr id="14" name="Rectangle 13"/>
              <p:cNvSpPr/>
              <p:nvPr/>
            </p:nvSpPr>
            <p:spPr>
              <a:xfrm>
                <a:off x="2803358" y="7811169"/>
                <a:ext cx="14963274" cy="2209131"/>
              </a:xfrm>
              <a:prstGeom prst="rect">
                <a:avLst/>
              </a:prstGeom>
            </p:spPr>
            <p:txBody>
              <a:bodyPr wrap="square">
                <a:spAutoFit/>
              </a:bodyPr>
              <a:lstStyle/>
              <a:p>
                <a:pPr lvl="0" algn="just">
                  <a:lnSpc>
                    <a:spcPct val="12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Vậy xác suất để Tùng lấy được bút bi xanh khi biết Sơn lấy được</a:t>
                </a:r>
              </a:p>
              <a:p>
                <a:pPr lvl="0" algn="just">
                  <a:lnSpc>
                    <a:spcPct val="120000"/>
                  </a:lnSpc>
                </a:pPr>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ú</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bi</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đ</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en</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à </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11</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2803358" y="7811169"/>
                <a:ext cx="14963274" cy="2209131"/>
              </a:xfrm>
              <a:prstGeom prst="rect">
                <a:avLst/>
              </a:prstGeom>
              <a:blipFill>
                <a:blip r:embed="rId5"/>
                <a:stretch>
                  <a:fillRect l="-1467" t="-2479" r="-652"/>
                </a:stretch>
              </a:blipFill>
            </p:spPr>
            <p:txBody>
              <a:bodyPr/>
              <a:lstStyle/>
              <a:p>
                <a:r>
                  <a:rPr lang="en-US">
                    <a:noFill/>
                  </a:rPr>
                  <a:t> </a:t>
                </a:r>
              </a:p>
            </p:txBody>
          </p:sp>
        </mc:Fallback>
      </mc:AlternateContent>
    </p:spTree>
    <p:extLst>
      <p:ext uri="{BB962C8B-B14F-4D97-AF65-F5344CB8AC3E}">
        <p14:creationId xmlns:p14="http://schemas.microsoft.com/office/powerpoint/2010/main" val="169642232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CD090"/>
        </a:solidFill>
        <a:effectLst/>
      </p:bgPr>
    </p:bg>
    <p:spTree>
      <p:nvGrpSpPr>
        <p:cNvPr id="1" name=""/>
        <p:cNvGrpSpPr/>
        <p:nvPr/>
      </p:nvGrpSpPr>
      <p:grpSpPr>
        <a:xfrm>
          <a:off x="0" y="0"/>
          <a:ext cx="0" cy="0"/>
          <a:chOff x="0" y="0"/>
          <a:chExt cx="0" cy="0"/>
        </a:xfrm>
      </p:grpSpPr>
      <p:sp>
        <p:nvSpPr>
          <p:cNvPr id="3" name="Rectangle 2"/>
          <p:cNvSpPr/>
          <p:nvPr/>
        </p:nvSpPr>
        <p:spPr>
          <a:xfrm>
            <a:off x="381000" y="342900"/>
            <a:ext cx="17526000" cy="9601200"/>
          </a:xfrm>
          <a:prstGeom prst="rect">
            <a:avLst/>
          </a:prstGeom>
          <a:solidFill>
            <a:srgbClr val="FFF8ED"/>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7758363" y="5336657"/>
            <a:ext cx="2767263" cy="1363692"/>
            <a:chOff x="859666" y="676025"/>
            <a:chExt cx="3432866" cy="1051118"/>
          </a:xfrm>
        </p:grpSpPr>
        <p:pic>
          <p:nvPicPr>
            <p:cNvPr id="12" name="Picture 11"/>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59666" y="87086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grpSp>
        <p:nvGrpSpPr>
          <p:cNvPr id="10" name="Group 9"/>
          <p:cNvGrpSpPr/>
          <p:nvPr/>
        </p:nvGrpSpPr>
        <p:grpSpPr>
          <a:xfrm>
            <a:off x="469232" y="426810"/>
            <a:ext cx="17345526" cy="4792890"/>
            <a:chOff x="469232" y="342900"/>
            <a:chExt cx="17345526" cy="4792890"/>
          </a:xfrm>
        </p:grpSpPr>
        <p:sp>
          <p:nvSpPr>
            <p:cNvPr id="9" name="Rectangle 8"/>
            <p:cNvSpPr/>
            <p:nvPr/>
          </p:nvSpPr>
          <p:spPr>
            <a:xfrm>
              <a:off x="469232" y="342900"/>
              <a:ext cx="17345526" cy="4708981"/>
            </a:xfrm>
            <a:prstGeom prst="rect">
              <a:avLst/>
            </a:prstGeom>
          </p:spPr>
          <p:txBody>
            <a:bodyPr wrap="square">
              <a:spAutoFit/>
            </a:bodyPr>
            <a:lstStyle/>
            <a:p>
              <a:pPr lvl="0" algn="just">
                <a:lnSpc>
                  <a:spcPct val="150000"/>
                </a:lnSpc>
              </a:pP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Bài 6.6 </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(SGK-tr70</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Trong một túi có một số chiếc kẹo cùng loại, chỉ khác màu, trong đó có 6 cái </a:t>
              </a:r>
              <a:r>
                <a:rPr lang="vi-VN" sz="4000">
                  <a:solidFill>
                    <a:srgbClr val="000000"/>
                  </a:solidFill>
                  <a:ea typeface="Times New Roman" panose="02020603050405020304" pitchFamily="18" charset="0"/>
                  <a:cs typeface="Arial" panose="020B0604020202020204" pitchFamily="34" charset="0"/>
                </a:rPr>
                <a:t>kẹo </a:t>
              </a:r>
              <a:r>
                <a:rPr lang="vi-VN" sz="4000" smtClean="0">
                  <a:solidFill>
                    <a:srgbClr val="000000"/>
                  </a:solidFill>
                  <a:ea typeface="Times New Roman" panose="02020603050405020304" pitchFamily="18" charset="0"/>
                  <a:cs typeface="Arial" panose="020B0604020202020204" pitchFamily="34" charset="0"/>
                </a:rPr>
                <a:t>màu</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cam</a:t>
              </a:r>
              <a:r>
                <a:rPr lang="vi-VN" sz="4000">
                  <a:solidFill>
                    <a:srgbClr val="000000"/>
                  </a:solidFill>
                  <a:ea typeface="Times New Roman" panose="02020603050405020304" pitchFamily="18" charset="0"/>
                  <a:cs typeface="Arial" panose="020B0604020202020204" pitchFamily="34" charset="0"/>
                </a:rPr>
                <a:t>, còn lại là kẹo màu vàng. Hà lấy ngẫu nhiên một cái kẹo từ trong túi, không trả </a:t>
              </a:r>
              <a:r>
                <a:rPr lang="vi-VN" sz="4000">
                  <a:solidFill>
                    <a:srgbClr val="000000"/>
                  </a:solidFill>
                  <a:ea typeface="Times New Roman" panose="02020603050405020304" pitchFamily="18" charset="0"/>
                  <a:cs typeface="Arial" panose="020B0604020202020204" pitchFamily="34" charset="0"/>
                </a:rPr>
                <a:t>lại</a:t>
              </a:r>
              <a:r>
                <a:rPr lang="vi-VN" sz="4000" smtClean="0">
                  <a:solidFill>
                    <a:srgbClr val="000000"/>
                  </a:solidFill>
                  <a:ea typeface="Times New Roman" panose="02020603050405020304" pitchFamily="18" charset="0"/>
                  <a:cs typeface="Arial" panose="020B0604020202020204" pitchFamily="34" charset="0"/>
                </a:rPr>
                <a:t>.</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Sau </a:t>
              </a:r>
              <a:r>
                <a:rPr lang="vi-VN" sz="4000">
                  <a:solidFill>
                    <a:srgbClr val="000000"/>
                  </a:solidFill>
                  <a:ea typeface="Times New Roman" panose="02020603050405020304" pitchFamily="18" charset="0"/>
                  <a:cs typeface="Arial" panose="020B0604020202020204" pitchFamily="34" charset="0"/>
                </a:rPr>
                <a:t>đó Hà lại lấy ngẫu nhiên thêm một cái kẹo khác từ trong túi. Biết rằng xác </a:t>
              </a:r>
              <a:r>
                <a:rPr lang="vi-VN" sz="4000">
                  <a:solidFill>
                    <a:srgbClr val="000000"/>
                  </a:solidFill>
                  <a:ea typeface="Times New Roman" panose="02020603050405020304" pitchFamily="18" charset="0"/>
                  <a:cs typeface="Arial" panose="020B0604020202020204" pitchFamily="34" charset="0"/>
                </a:rPr>
                <a:t>suất </a:t>
              </a:r>
              <a:r>
                <a:rPr lang="vi-VN" sz="4000" smtClean="0">
                  <a:solidFill>
                    <a:srgbClr val="000000"/>
                  </a:solidFill>
                  <a:ea typeface="Times New Roman" panose="02020603050405020304" pitchFamily="18" charset="0"/>
                  <a:cs typeface="Arial" panose="020B0604020202020204" pitchFamily="34" charset="0"/>
                </a:rPr>
                <a:t>Hà</a:t>
              </a:r>
              <a:r>
                <a:rPr lang="en-US" sz="4000" smtClean="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lấy được cả hai cái kẹo màu </a:t>
              </a:r>
              <a:r>
                <a:rPr lang="vi-VN" sz="4000">
                  <a:solidFill>
                    <a:srgbClr val="000000"/>
                  </a:solidFill>
                  <a:ea typeface="Times New Roman" panose="02020603050405020304" pitchFamily="18" charset="0"/>
                  <a:cs typeface="Arial" panose="020B0604020202020204" pitchFamily="34" charset="0"/>
                </a:rPr>
                <a:t>cam </a:t>
              </a:r>
              <a:r>
                <a:rPr lang="vi-VN" sz="4000" smtClean="0">
                  <a:solidFill>
                    <a:srgbClr val="000000"/>
                  </a:solidFill>
                  <a:ea typeface="Times New Roman" panose="02020603050405020304" pitchFamily="18" charset="0"/>
                  <a:cs typeface="Arial" panose="020B0604020202020204" pitchFamily="34" charset="0"/>
                </a:rPr>
                <a:t>là</a:t>
              </a:r>
              <a:r>
                <a:rPr lang="en-US" sz="4000" smtClean="0">
                  <a:solidFill>
                    <a:srgbClr val="000000"/>
                  </a:solidFill>
                  <a:ea typeface="Times New Roman" panose="02020603050405020304" pitchFamily="18" charset="0"/>
                  <a:cs typeface="Arial" panose="020B0604020202020204" pitchFamily="34" charset="0"/>
                </a:rPr>
                <a:t>      . </a:t>
              </a:r>
              <a:r>
                <a:rPr lang="vi-VN" sz="4000" smtClean="0">
                  <a:solidFill>
                    <a:srgbClr val="000000"/>
                  </a:solidFill>
                  <a:ea typeface="Times New Roman" panose="02020603050405020304" pitchFamily="18" charset="0"/>
                  <a:cs typeface="Arial" panose="020B0604020202020204" pitchFamily="34" charset="0"/>
                </a:rPr>
                <a:t>Hỏi </a:t>
              </a:r>
              <a:r>
                <a:rPr lang="vi-VN" sz="4000">
                  <a:solidFill>
                    <a:srgbClr val="000000"/>
                  </a:solidFill>
                  <a:ea typeface="Times New Roman" panose="02020603050405020304" pitchFamily="18" charset="0"/>
                  <a:cs typeface="Arial" panose="020B0604020202020204" pitchFamily="34" charset="0"/>
                </a:rPr>
                <a:t>ban đầu trong túi có bao nhiêu cái kẹo?</a:t>
              </a:r>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Rectangle 7"/>
                <p:cNvSpPr/>
                <p:nvPr/>
              </p:nvSpPr>
              <p:spPr>
                <a:xfrm>
                  <a:off x="4978786" y="3886987"/>
                  <a:ext cx="583814"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i="1">
                                <a:solidFill>
                                  <a:srgbClr val="000000"/>
                                </a:solidFill>
                                <a:latin typeface="Cambria Math" panose="02040503050406030204" pitchFamily="18" charset="0"/>
                                <a:cs typeface="Arial" panose="020B0604020202020204" pitchFamily="34" charset="0"/>
                              </a:rPr>
                            </m:ctrlPr>
                          </m:fPr>
                          <m:num>
                            <m:r>
                              <a:rPr lang="en-US" sz="4000" i="1">
                                <a:solidFill>
                                  <a:srgbClr val="000000"/>
                                </a:solidFill>
                                <a:latin typeface="Cambria Math" panose="02040503050406030204" pitchFamily="18" charset="0"/>
                                <a:cs typeface="Arial" panose="020B0604020202020204" pitchFamily="34" charset="0"/>
                              </a:rPr>
                              <m:t>1</m:t>
                            </m:r>
                          </m:num>
                          <m:den>
                            <m:r>
                              <a:rPr lang="en-US" sz="4000" i="1">
                                <a:solidFill>
                                  <a:srgbClr val="000000"/>
                                </a:solidFill>
                                <a:latin typeface="Cambria Math" panose="02040503050406030204" pitchFamily="18" charset="0"/>
                                <a:cs typeface="Arial" panose="020B0604020202020204" pitchFamily="34" charset="0"/>
                              </a:rPr>
                              <m:t>3</m:t>
                            </m:r>
                          </m:den>
                        </m:f>
                      </m:oMath>
                    </m:oMathPara>
                  </a14:m>
                  <a:endParaRPr lang="en-US"/>
                </a:p>
              </p:txBody>
            </p:sp>
          </mc:Choice>
          <mc:Fallback>
            <p:sp>
              <p:nvSpPr>
                <p:cNvPr id="8" name="Rectangle 7"/>
                <p:cNvSpPr>
                  <a:spLocks noRot="1" noChangeAspect="1" noMove="1" noResize="1" noEditPoints="1" noAdjustHandles="1" noChangeArrowheads="1" noChangeShapeType="1" noTextEdit="1"/>
                </p:cNvSpPr>
                <p:nvPr/>
              </p:nvSpPr>
              <p:spPr>
                <a:xfrm>
                  <a:off x="4978786" y="3886987"/>
                  <a:ext cx="583814" cy="1248803"/>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4" name="Rectangle 13"/>
              <p:cNvSpPr/>
              <p:nvPr/>
            </p:nvSpPr>
            <p:spPr>
              <a:xfrm>
                <a:off x="469232" y="6948098"/>
                <a:ext cx="17345526" cy="2748253"/>
              </a:xfrm>
              <a:prstGeom prst="rect">
                <a:avLst/>
              </a:prstGeom>
            </p:spPr>
            <p:txBody>
              <a:bodyPr wrap="square">
                <a:spAutoFit/>
              </a:bodyPr>
              <a:lstStyle/>
              <a:p>
                <a:pPr algn="just">
                  <a:lnSpc>
                    <a:spcPct val="150000"/>
                  </a:lnSpc>
                </a:pPr>
                <a:r>
                  <a:rPr lang="fr-FR" sz="4000">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4000">
                    <a:effectLst/>
                    <a:latin typeface="Arial" panose="020B0604020202020204" pitchFamily="34" charset="0"/>
                    <a:ea typeface="Malgun Gothic" panose="020B0503020000020004" pitchFamily="34" charset="-127"/>
                    <a:cs typeface="Arial" panose="020B0604020202020204" pitchFamily="34" charset="0"/>
                  </a:rPr>
                  <a:t> là biến cố : ‘‘Lần 1 Hà lấy được kẹo màu cam’’ ;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fr-FR" sz="4000">
                    <a:effectLst/>
                    <a:latin typeface="Arial" panose="020B0604020202020204" pitchFamily="34" charset="0"/>
                    <a:ea typeface="Malgun Gothic" panose="020B0503020000020004" pitchFamily="34" charset="-127"/>
                    <a:cs typeface="Arial" panose="020B0604020202020204" pitchFamily="34" charset="0"/>
                  </a:rPr>
                  <a:t> là biến cố : ‘‘Lần 2 Hà lấy được kẹo màu cam</a:t>
                </a:r>
                <a:r>
                  <a:rPr lang="fr-FR" sz="4000">
                    <a:effectLst/>
                    <a:latin typeface="Arial" panose="020B0604020202020204" pitchFamily="34" charset="0"/>
                    <a:ea typeface="Malgun Gothic" panose="020B0503020000020004" pitchFamily="34" charset="-127"/>
                    <a:cs typeface="Arial" panose="020B0604020202020204" pitchFamily="34" charset="0"/>
                  </a:rPr>
                  <a:t>’’. </a:t>
                </a:r>
                <a:endParaRPr lang="fr-FR" sz="40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pPr>
                <a:r>
                  <a:rPr lang="fr-FR" sz="4000" smtClean="0">
                    <a:effectLst/>
                    <a:latin typeface="Arial" panose="020B0604020202020204" pitchFamily="34" charset="0"/>
                    <a:ea typeface="Malgun Gothic" panose="020B0503020000020004" pitchFamily="34" charset="-127"/>
                    <a:cs typeface="Arial" panose="020B0604020202020204" pitchFamily="34" charset="0"/>
                  </a:rPr>
                  <a:t>Khi </a:t>
                </a:r>
                <a:r>
                  <a:rPr lang="fr-FR" sz="4000">
                    <a:effectLst/>
                    <a:latin typeface="Arial" panose="020B0604020202020204" pitchFamily="34" charset="0"/>
                    <a:ea typeface="Malgun Gothic" panose="020B0503020000020004" pitchFamily="34" charset="-127"/>
                    <a:cs typeface="Arial" panose="020B0604020202020204" pitchFamily="34" charset="0"/>
                  </a:rPr>
                  <a:t>đó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𝐴𝐵</m:t>
                    </m:r>
                  </m:oMath>
                </a14:m>
                <a:r>
                  <a:rPr lang="fr-FR" sz="4000">
                    <a:effectLst/>
                    <a:latin typeface="Arial" panose="020B0604020202020204" pitchFamily="34" charset="0"/>
                    <a:ea typeface="Malgun Gothic" panose="020B0503020000020004" pitchFamily="34" charset="-127"/>
                    <a:cs typeface="Arial" panose="020B0604020202020204" pitchFamily="34" charset="0"/>
                  </a:rPr>
                  <a:t> là biến cố: ‘‘Cả hai lần Hà lấy được kẹo màu </a:t>
                </a:r>
                <a:r>
                  <a:rPr lang="fr-FR" sz="4000">
                    <a:effectLst/>
                    <a:latin typeface="Arial" panose="020B0604020202020204" pitchFamily="34" charset="0"/>
                    <a:ea typeface="Malgun Gothic" panose="020B0503020000020004" pitchFamily="34" charset="-127"/>
                    <a:cs typeface="Arial" panose="020B0604020202020204" pitchFamily="34" charset="0"/>
                  </a:rPr>
                  <a:t>cam</a:t>
                </a:r>
                <a:r>
                  <a:rPr lang="fr-FR" sz="4000" smtClean="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469232" y="6948098"/>
                <a:ext cx="17345526" cy="2748253"/>
              </a:xfrm>
              <a:prstGeom prst="rect">
                <a:avLst/>
              </a:prstGeom>
              <a:blipFill>
                <a:blip r:embed="rId5"/>
                <a:stretch>
                  <a:fillRect l="-1265" r="-1230" b="-8647"/>
                </a:stretch>
              </a:blipFill>
            </p:spPr>
            <p:txBody>
              <a:bodyPr/>
              <a:lstStyle/>
              <a:p>
                <a:r>
                  <a:rPr lang="en-US">
                    <a:noFill/>
                  </a:rPr>
                  <a:t> </a:t>
                </a:r>
              </a:p>
            </p:txBody>
          </p:sp>
        </mc:Fallback>
      </mc:AlternateContent>
    </p:spTree>
    <p:extLst>
      <p:ext uri="{BB962C8B-B14F-4D97-AF65-F5344CB8AC3E}">
        <p14:creationId xmlns:p14="http://schemas.microsoft.com/office/powerpoint/2010/main" val="351174353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fade">
                                      <p:cBhvr>
                                        <p:cTn id="2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CD090"/>
        </a:solidFill>
        <a:effectLst/>
      </p:bgPr>
    </p:bg>
    <p:spTree>
      <p:nvGrpSpPr>
        <p:cNvPr id="1" name=""/>
        <p:cNvGrpSpPr/>
        <p:nvPr/>
      </p:nvGrpSpPr>
      <p:grpSpPr>
        <a:xfrm>
          <a:off x="0" y="0"/>
          <a:ext cx="0" cy="0"/>
          <a:chOff x="0" y="0"/>
          <a:chExt cx="0" cy="0"/>
        </a:xfrm>
      </p:grpSpPr>
      <p:sp>
        <p:nvSpPr>
          <p:cNvPr id="3" name="Rectangle 2"/>
          <p:cNvSpPr/>
          <p:nvPr/>
        </p:nvSpPr>
        <p:spPr>
          <a:xfrm>
            <a:off x="381000" y="342900"/>
            <a:ext cx="17526000" cy="9601200"/>
          </a:xfrm>
          <a:prstGeom prst="rect">
            <a:avLst/>
          </a:prstGeom>
          <a:solidFill>
            <a:srgbClr val="FFF8ED"/>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533400" y="342900"/>
            <a:ext cx="2767263" cy="1363692"/>
            <a:chOff x="859666" y="676025"/>
            <a:chExt cx="3432866" cy="1051118"/>
          </a:xfrm>
        </p:grpSpPr>
        <p:pic>
          <p:nvPicPr>
            <p:cNvPr id="15" name="Picture 14"/>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6" name="TextBox 15"/>
            <p:cNvSpPr txBox="1"/>
            <p:nvPr/>
          </p:nvSpPr>
          <p:spPr>
            <a:xfrm>
              <a:off x="859666" y="87086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17" name="Rectangle 16"/>
              <p:cNvSpPr/>
              <p:nvPr/>
            </p:nvSpPr>
            <p:spPr>
              <a:xfrm>
                <a:off x="3902242" y="419100"/>
                <a:ext cx="13852358" cy="9347367"/>
              </a:xfrm>
              <a:prstGeom prst="rect">
                <a:avLst/>
              </a:prstGeom>
            </p:spPr>
            <p:txBody>
              <a:bodyPr wrap="square">
                <a:spAutoFit/>
              </a:bodyPr>
              <a:lstStyle/>
              <a:p>
                <a:pPr algn="just">
                  <a:lnSpc>
                    <a:spcPct val="150000"/>
                  </a:lnSpc>
                </a:pPr>
                <a:r>
                  <a:rPr lang="fr-FR" sz="4000" smtClean="0">
                    <a:effectLst/>
                    <a:latin typeface="Arial" panose="020B0604020202020204" pitchFamily="34" charset="0"/>
                    <a:ea typeface="Malgun Gothic" panose="020B0503020000020004" pitchFamily="34" charset="-127"/>
                    <a:cs typeface="Arial" panose="020B0604020202020204" pitchFamily="34" charset="0"/>
                  </a:rPr>
                  <a:t>Gọi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oMath>
                </a14:m>
                <a:r>
                  <a:rPr lang="fr-FR" sz="4000">
                    <a:effectLst/>
                    <a:latin typeface="Arial" panose="020B0604020202020204" pitchFamily="34" charset="0"/>
                    <a:ea typeface="Malgun Gothic" panose="020B0503020000020004" pitchFamily="34" charset="-127"/>
                    <a:cs typeface="Arial" panose="020B0604020202020204" pitchFamily="34" charset="0"/>
                  </a:rPr>
                  <a:t> là số kẹo ban đầu trong túi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ℕ</m:t>
                    </m:r>
                  </m:oMath>
                </a14:m>
                <a:r>
                  <a:rPr lang="fr-FR" sz="4000">
                    <a:effectLst/>
                    <a:latin typeface="Arial" panose="020B0604020202020204" pitchFamily="34" charset="0"/>
                    <a:ea typeface="Malgun Gothic" panose="020B0503020000020004" pitchFamily="34" charset="-127"/>
                    <a:cs typeface="Arial" panose="020B0604020202020204" pitchFamily="34" charset="0"/>
                  </a:rPr>
                  <a:t>). Ta có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6</m:t>
                          </m:r>
                        </m:num>
                        <m:den>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den>
                      </m:f>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𝐵</m:t>
                          </m:r>
                        </m:e>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5</m:t>
                          </m:r>
                        </m:num>
                        <m:den>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−1</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smtClean="0">
                    <a:effectLst/>
                    <a:latin typeface="Arial" panose="020B0604020202020204" pitchFamily="34" charset="0"/>
                    <a:ea typeface="Malgun Gothic" panose="020B0503020000020004" pitchFamily="34" charset="-127"/>
                    <a:cs typeface="Arial" panose="020B0604020202020204" pitchFamily="34" charset="0"/>
                  </a:rPr>
                  <a:t>Theo </a:t>
                </a:r>
                <a:r>
                  <a:rPr lang="fr-FR" sz="4000">
                    <a:effectLst/>
                    <a:latin typeface="Arial" panose="020B0604020202020204" pitchFamily="34" charset="0"/>
                    <a:ea typeface="Malgun Gothic" panose="020B0503020000020004" pitchFamily="34" charset="-127"/>
                    <a:cs typeface="Arial" panose="020B0604020202020204" pitchFamily="34" charset="0"/>
                  </a:rPr>
                  <a:t>công thức nhân xác suất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𝐴𝐵</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𝐵</m:t>
                          </m:r>
                        </m:e>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6</m:t>
                          </m:r>
                        </m:num>
                        <m:den>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den>
                      </m:f>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5</m:t>
                          </m:r>
                        </m:num>
                        <m:den>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−1</m:t>
                          </m:r>
                        </m:den>
                      </m:f>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30</m:t>
                          </m:r>
                        </m:num>
                        <m:den>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e>
                            <m:sup>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den>
                      </m:f>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e>
                        <m:sup>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−90=0⇔</m:t>
                      </m:r>
                      <m:d>
                        <m:dPr>
                          <m:begChr m:val="["/>
                          <m:end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=−9</m:t>
                              </m:r>
                            </m:e>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=10</m:t>
                              </m:r>
                            </m:e>
                          </m:eqArr>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a:effectLst/>
                    <a:latin typeface="Arial" panose="020B0604020202020204" pitchFamily="34" charset="0"/>
                    <a:ea typeface="Malgun Gothic" panose="020B0503020000020004" pitchFamily="34" charset="-127"/>
                    <a:cs typeface="Arial" panose="020B0604020202020204" pitchFamily="34" charset="0"/>
                  </a:rPr>
                  <a:t>Vì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&gt;0</m:t>
                    </m:r>
                  </m:oMath>
                </a14:m>
                <a:r>
                  <a:rPr lang="fr-FR" sz="4000">
                    <a:effectLst/>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=10</m:t>
                    </m:r>
                  </m:oMath>
                </a14:m>
                <a:r>
                  <a:rPr lang="fr-FR"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a:effectLst/>
                    <a:latin typeface="Arial" panose="020B0604020202020204" pitchFamily="34" charset="0"/>
                    <a:ea typeface="Malgun Gothic" panose="020B0503020000020004" pitchFamily="34" charset="-127"/>
                    <a:cs typeface="Arial" panose="020B0604020202020204" pitchFamily="34" charset="0"/>
                  </a:rPr>
                  <a:t>Vậy ban đầu trong túi có 10 cái kẹo.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3902242" y="419100"/>
                <a:ext cx="13852358" cy="9347367"/>
              </a:xfrm>
              <a:prstGeom prst="rect">
                <a:avLst/>
              </a:prstGeom>
              <a:blipFill>
                <a:blip r:embed="rId4"/>
                <a:stretch>
                  <a:fillRect l="-1540" b="-652"/>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690757" y="7251738"/>
            <a:ext cx="2171812" cy="2514729"/>
          </a:xfrm>
          <a:prstGeom prst="rect">
            <a:avLst/>
          </a:prstGeom>
        </p:spPr>
      </p:pic>
    </p:spTree>
    <p:extLst>
      <p:ext uri="{BB962C8B-B14F-4D97-AF65-F5344CB8AC3E}">
        <p14:creationId xmlns:p14="http://schemas.microsoft.com/office/powerpoint/2010/main" val="34623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up)">
                                      <p:cBhvr>
                                        <p:cTn id="7" dur="500"/>
                                        <p:tgtEl>
                                          <p:spTgt spid="1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wipe(up)">
                                      <p:cBhvr>
                                        <p:cTn id="10" dur="5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wipe(up)">
                                      <p:cBhvr>
                                        <p:cTn id="15" dur="500"/>
                                        <p:tgtEl>
                                          <p:spTgt spid="17">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7">
                                            <p:txEl>
                                              <p:pRg st="3" end="3"/>
                                            </p:txEl>
                                          </p:spTgt>
                                        </p:tgtEl>
                                        <p:attrNameLst>
                                          <p:attrName>style.visibility</p:attrName>
                                        </p:attrNameLst>
                                      </p:cBhvr>
                                      <p:to>
                                        <p:strVal val="visible"/>
                                      </p:to>
                                    </p:set>
                                    <p:animEffect transition="in" filter="wipe(up)">
                                      <p:cBhvr>
                                        <p:cTn id="18" dur="500"/>
                                        <p:tgtEl>
                                          <p:spTgt spid="1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animEffect transition="in" filter="wipe(up)">
                                      <p:cBhvr>
                                        <p:cTn id="23" dur="500"/>
                                        <p:tgtEl>
                                          <p:spTgt spid="1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7">
                                            <p:txEl>
                                              <p:pRg st="5" end="5"/>
                                            </p:txEl>
                                          </p:spTgt>
                                        </p:tgtEl>
                                        <p:attrNameLst>
                                          <p:attrName>style.visibility</p:attrName>
                                        </p:attrNameLst>
                                      </p:cBhvr>
                                      <p:to>
                                        <p:strVal val="visible"/>
                                      </p:to>
                                    </p:set>
                                    <p:animEffect transition="in" filter="wipe(up)">
                                      <p:cBhvr>
                                        <p:cTn id="28" dur="500"/>
                                        <p:tgtEl>
                                          <p:spTgt spid="1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7">
                                            <p:txEl>
                                              <p:pRg st="6" end="6"/>
                                            </p:txEl>
                                          </p:spTgt>
                                        </p:tgtEl>
                                        <p:attrNameLst>
                                          <p:attrName>style.visibility</p:attrName>
                                        </p:attrNameLst>
                                      </p:cBhvr>
                                      <p:to>
                                        <p:strVal val="visible"/>
                                      </p:to>
                                    </p:set>
                                    <p:animEffect transition="in" filter="wipe(up)">
                                      <p:cBhvr>
                                        <p:cTn id="33"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1"/>
            <a:ext cx="6629400" cy="2182762"/>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000"/>
                <a:buFontTx/>
                <a:buNone/>
                <a:tabLst/>
                <a:defRPr/>
              </a:pPr>
              <a:endParaRPr kumimoji="0" sz="6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000"/>
                <a:buFontTx/>
                <a:buNone/>
                <a:tabLst/>
                <a:defRPr/>
              </a:pPr>
              <a:endParaRPr kumimoji="0" sz="6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400"/>
                <a:buFontTx/>
                <a:buNone/>
                <a:tabLst/>
                <a:defRPr/>
              </a:pPr>
              <a:r>
                <a:rPr kumimoji="0" lang="en-US" sz="6600" b="1" i="0" u="none" strike="noStrike" kern="0" cap="none" spc="0" normalizeH="0" baseline="0" noProof="0">
                  <a:ln>
                    <a:noFill/>
                  </a:ln>
                  <a:solidFill>
                    <a:srgbClr val="FFFFFF"/>
                  </a:solidFill>
                  <a:effectLst/>
                  <a:uLnTx/>
                  <a:uFillTx/>
                  <a:latin typeface="Arial"/>
                  <a:ea typeface="+mn-ea"/>
                  <a:cs typeface="Arial"/>
                  <a:sym typeface="Arial"/>
                </a:rPr>
                <a:t>kenhgiaovien</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 name="Google Shape;164;p1"/>
          <p:cNvGrpSpPr/>
          <p:nvPr/>
        </p:nvGrpSpPr>
        <p:grpSpPr>
          <a:xfrm>
            <a:off x="1173769" y="7234941"/>
            <a:ext cx="9573358"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000000"/>
                </a:buClr>
                <a:buSzPts val="2400"/>
                <a:buFontTx/>
                <a:buNone/>
                <a:tabLst/>
                <a:defRPr/>
              </a:pPr>
              <a:r>
                <a:rPr kumimoji="0" lang="en-US" sz="3600" b="0" i="0" u="sng" strike="noStrike" kern="0" cap="none" spc="0" normalizeH="0" baseline="0" noProof="0">
                  <a:ln>
                    <a:noFill/>
                  </a:ln>
                  <a:solidFill>
                    <a:srgbClr val="000000"/>
                  </a:solidFill>
                  <a:effectLst/>
                  <a:uLnTx/>
                  <a:uFillTx/>
                  <a:latin typeface="Arial"/>
                  <a:ea typeface="+mn-ea"/>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https://kenhgiaovien.com/</a:t>
              </a:r>
              <a:r>
                <a:rPr kumimoji="0" lang="en-US" sz="3600" b="0" i="0" u="none" strike="noStrike" kern="0" cap="none" spc="0" normalizeH="0" baseline="0" noProof="0">
                  <a:ln>
                    <a:noFill/>
                  </a:ln>
                  <a:solidFill>
                    <a:srgbClr val="000000"/>
                  </a:solidFill>
                  <a:effectLst/>
                  <a:uLnTx/>
                  <a:uFillTx/>
                  <a:latin typeface="Arial"/>
                  <a:ea typeface="+mn-ea"/>
                  <a:cs typeface="Arial"/>
                  <a:sym typeface="Arial"/>
                </a:rPr>
                <a:t> </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6" y="2694921"/>
            <a:ext cx="12269540" cy="4293422"/>
          </a:xfrm>
          <a:prstGeom prst="rect">
            <a:avLst/>
          </a:prstGeom>
          <a:noFill/>
          <a:ln>
            <a:noFill/>
          </a:ln>
        </p:spPr>
        <p:txBody>
          <a:bodyPr spcFirstLastPara="1" wrap="square" lIns="137138" tIns="68550" rIns="137138" bIns="68550" anchor="t" anchorCtr="0">
            <a:spAutoFit/>
          </a:bodyPr>
          <a:lstStyle/>
          <a:p>
            <a:pPr marL="685834" marR="0" lvl="0" indent="-685834"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mn-ea"/>
                <a:cs typeface="Arial"/>
                <a:sym typeface="Arial"/>
              </a:rPr>
              <a:t>Bài giảng và giáo án này chỉ có duy nhất trên </a:t>
            </a:r>
            <a:r>
              <a:rPr kumimoji="0" lang="en-US" sz="3600" b="1" i="0" u="none" strike="noStrike" kern="0" cap="none" spc="0" normalizeH="0" baseline="0" noProof="0">
                <a:ln>
                  <a:noFill/>
                </a:ln>
                <a:solidFill>
                  <a:srgbClr val="000000"/>
                </a:solidFill>
                <a:effectLst/>
                <a:uLnTx/>
                <a:uFillTx/>
                <a:latin typeface="Arial"/>
                <a:ea typeface="+mn-ea"/>
                <a:cs typeface="Arial"/>
                <a:sym typeface="Arial"/>
              </a:rPr>
              <a:t>kenhgiaovien.com </a:t>
            </a: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a:p>
            <a:pPr marL="685834" marR="0" lvl="0" indent="-685834"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mn-ea"/>
                <a:cs typeface="Arial"/>
                <a:sym typeface="Arial"/>
              </a:rPr>
              <a:t>Bất cứ nơi nào đăng bán lại đều là đánh cắp bản quyền và hưởng lợi bất chính trên công sức của giáo viên. </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a:p>
            <a:pPr marL="685834" marR="0" lvl="0" indent="-685834"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mn-ea"/>
                <a:cs typeface="Arial"/>
                <a:sym typeface="Arial"/>
              </a:rPr>
              <a:t>Vui lòng không tiếp tay cho hành vi xấu.</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
          <p:cNvSpPr txBox="1"/>
          <p:nvPr/>
        </p:nvSpPr>
        <p:spPr>
          <a:xfrm>
            <a:off x="2146307" y="8793380"/>
            <a:ext cx="7628278" cy="1154102"/>
          </a:xfrm>
          <a:prstGeom prst="rect">
            <a:avLst/>
          </a:prstGeom>
          <a:noFill/>
          <a:ln>
            <a:noFill/>
          </a:ln>
        </p:spPr>
        <p:txBody>
          <a:bodyPr spcFirstLastPara="1" wrap="square" lIns="137138" tIns="68550" rIns="137138" bIns="68550" anchor="t" anchorCtr="0">
            <a:spAutoFit/>
          </a:bodyPr>
          <a:lstStyle/>
          <a:p>
            <a:pPr marL="0" marR="0" lvl="0" indent="0" algn="ctr" defTabSz="1371600" rtl="0" eaLnBrk="1" fontAlgn="auto" latinLnBrk="0" hangingPunct="1">
              <a:lnSpc>
                <a:spcPct val="100000"/>
              </a:lnSpc>
              <a:spcBef>
                <a:spcPts val="0"/>
              </a:spcBef>
              <a:spcAft>
                <a:spcPts val="0"/>
              </a:spcAft>
              <a:buClr>
                <a:srgbClr val="000000"/>
              </a:buClr>
              <a:buSzPts val="4000"/>
              <a:buFontTx/>
              <a:buNone/>
              <a:tabLst/>
              <a:defRPr/>
            </a:pPr>
            <a:r>
              <a:rPr kumimoji="0" lang="en-US" sz="6000" b="0" i="0" u="none" strike="noStrike" kern="0" cap="none" spc="0" normalizeH="0" baseline="0" noProof="0">
                <a:ln>
                  <a:noFill/>
                </a:ln>
                <a:solidFill>
                  <a:srgbClr val="000000"/>
                </a:solidFill>
                <a:effectLst/>
                <a:uLnTx/>
                <a:uFillTx/>
                <a:latin typeface="Aharoni"/>
                <a:ea typeface="Aharoni"/>
                <a:cs typeface="Aharoni"/>
                <a:sym typeface="Aharoni"/>
              </a:rPr>
              <a:t>Zalo: </a:t>
            </a:r>
            <a:r>
              <a:rPr kumimoji="0" lang="en-US" sz="6600" b="1" i="0" u="none" strike="noStrike" kern="0" cap="none" spc="0" normalizeH="0" baseline="0" noProof="0">
                <a:ln>
                  <a:noFill/>
                </a:ln>
                <a:solidFill>
                  <a:srgbClr val="4EA72E"/>
                </a:solidFill>
                <a:effectLst/>
                <a:uLnTx/>
                <a:uFillTx/>
                <a:latin typeface="Aharoni"/>
                <a:ea typeface="Aharoni"/>
                <a:cs typeface="Aharoni"/>
                <a:sym typeface="Aharoni"/>
              </a:rPr>
              <a:t>0386 168 725</a:t>
            </a:r>
            <a:endParaRPr kumimoji="0" sz="6000" b="1" i="0" u="none" strike="noStrike" kern="0" cap="none" spc="0" normalizeH="0" baseline="0" noProof="0">
              <a:ln>
                <a:noFill/>
              </a:ln>
              <a:solidFill>
                <a:srgbClr val="4EA72E"/>
              </a:solidFill>
              <a:effectLst/>
              <a:uLnTx/>
              <a:uFillTx/>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0" cy="7077616"/>
          </a:xfrm>
          <a:prstGeom prst="rect">
            <a:avLst/>
          </a:prstGeom>
          <a:noFill/>
          <a:ln>
            <a:noFill/>
          </a:ln>
        </p:spPr>
      </p:pic>
    </p:spTree>
    <p:extLst>
      <p:ext uri="{BB962C8B-B14F-4D97-AF65-F5344CB8AC3E}">
        <p14:creationId xmlns:p14="http://schemas.microsoft.com/office/powerpoint/2010/main" val="8967179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2" name="Group 2"/>
          <p:cNvGrpSpPr/>
          <p:nvPr/>
        </p:nvGrpSpPr>
        <p:grpSpPr>
          <a:xfrm>
            <a:off x="-2398843" y="8608985"/>
            <a:ext cx="24854434" cy="4622347"/>
            <a:chOff x="0" y="0"/>
            <a:chExt cx="6546024" cy="1217408"/>
          </a:xfrm>
        </p:grpSpPr>
        <p:sp>
          <p:nvSpPr>
            <p:cNvPr id="3"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4" name="TextBox 4"/>
            <p:cNvSpPr txBox="1"/>
            <p:nvPr/>
          </p:nvSpPr>
          <p:spPr>
            <a:xfrm>
              <a:off x="0" y="-38100"/>
              <a:ext cx="6546024" cy="1255508"/>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5773399" y="6362699"/>
            <a:ext cx="2172585" cy="6178645"/>
          </a:xfrm>
          <a:custGeom>
            <a:avLst/>
            <a:gdLst/>
            <a:ahLst/>
            <a:cxnLst/>
            <a:rect l="l" t="t" r="r" b="b"/>
            <a:pathLst>
              <a:path w="3029734" h="9056270">
                <a:moveTo>
                  <a:pt x="0" y="0"/>
                </a:moveTo>
                <a:lnTo>
                  <a:pt x="3029734" y="0"/>
                </a:lnTo>
                <a:lnTo>
                  <a:pt x="3029734" y="9056269"/>
                </a:lnTo>
                <a:lnTo>
                  <a:pt x="0" y="9056269"/>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304800" y="5068756"/>
            <a:ext cx="3304673" cy="7080457"/>
          </a:xfrm>
          <a:custGeom>
            <a:avLst/>
            <a:gdLst/>
            <a:ahLst/>
            <a:cxnLst/>
            <a:rect l="l" t="t" r="r" b="b"/>
            <a:pathLst>
              <a:path w="4180879" h="8810282">
                <a:moveTo>
                  <a:pt x="0" y="0"/>
                </a:moveTo>
                <a:lnTo>
                  <a:pt x="4180879" y="0"/>
                </a:lnTo>
                <a:lnTo>
                  <a:pt x="4180879" y="8810282"/>
                </a:lnTo>
                <a:lnTo>
                  <a:pt x="0" y="881028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6">
            <a:extLst>
              <a:ext uri="{FF2B5EF4-FFF2-40B4-BE49-F238E27FC236}">
                <a16:creationId xmlns:a16="http://schemas.microsoft.com/office/drawing/2014/main" id="{D0446EC7-344B-143A-0E23-6C3CA05C3889}"/>
              </a:ext>
            </a:extLst>
          </p:cNvPr>
          <p:cNvSpPr txBox="1"/>
          <p:nvPr/>
        </p:nvSpPr>
        <p:spPr>
          <a:xfrm>
            <a:off x="3041890" y="2552700"/>
            <a:ext cx="12350510" cy="4401205"/>
          </a:xfrm>
          <a:prstGeom prst="rect">
            <a:avLst/>
          </a:prstGeom>
          <a:noFill/>
        </p:spPr>
        <p:txBody>
          <a:bodyPr wrap="square" rtlCol="0">
            <a:spAutoFit/>
          </a:bodyPr>
          <a:lstStyle/>
          <a:p>
            <a:pPr marL="571500" lvl="0" indent="-571500" algn="just">
              <a:lnSpc>
                <a:spcPct val="150000"/>
              </a:lnSpc>
              <a:spcBef>
                <a:spcPts val="1200"/>
              </a:spcBef>
              <a:spcAft>
                <a:spcPts val="1200"/>
              </a:spcAft>
              <a:buFont typeface="Arial" panose="020B0604020202020204" pitchFamily="34" charset="0"/>
              <a:buChar char="•"/>
              <a:defRPr/>
            </a:pPr>
            <a:r>
              <a:rPr lang="vi-VN" sz="4000" smtClean="0">
                <a:solidFill>
                  <a:prstClr val="black"/>
                </a:solidFill>
                <a:cs typeface="Arial" panose="020B0604020202020204" pitchFamily="34" charset="0"/>
              </a:rPr>
              <a:t>Ghi </a:t>
            </a:r>
            <a:r>
              <a:rPr lang="vi-VN" sz="4000">
                <a:solidFill>
                  <a:prstClr val="black"/>
                </a:solidFill>
                <a:cs typeface="Arial" panose="020B0604020202020204" pitchFamily="34" charset="0"/>
              </a:rPr>
              <a:t>nhớ kiến thức trong bài. </a:t>
            </a:r>
          </a:p>
          <a:p>
            <a:pPr marL="571500" lvl="0" indent="-571500" algn="just">
              <a:lnSpc>
                <a:spcPct val="150000"/>
              </a:lnSpc>
              <a:spcBef>
                <a:spcPts val="1200"/>
              </a:spcBef>
              <a:spcAft>
                <a:spcPts val="1200"/>
              </a:spcAft>
              <a:buFont typeface="Arial" panose="020B0604020202020204" pitchFamily="34" charset="0"/>
              <a:buChar char="•"/>
              <a:defRPr/>
            </a:pPr>
            <a:r>
              <a:rPr lang="vi-VN" sz="4000" smtClean="0">
                <a:solidFill>
                  <a:prstClr val="black"/>
                </a:solidFill>
                <a:cs typeface="Arial" panose="020B0604020202020204" pitchFamily="34" charset="0"/>
              </a:rPr>
              <a:t>Hoàn </a:t>
            </a:r>
            <a:r>
              <a:rPr lang="vi-VN" sz="4000">
                <a:solidFill>
                  <a:prstClr val="black"/>
                </a:solidFill>
                <a:cs typeface="Arial" panose="020B0604020202020204" pitchFamily="34" charset="0"/>
              </a:rPr>
              <a:t>thành các bài tập trong SBT</a:t>
            </a:r>
          </a:p>
          <a:p>
            <a:pPr marL="571500" lvl="0" indent="-571500" algn="just">
              <a:lnSpc>
                <a:spcPct val="150000"/>
              </a:lnSpc>
              <a:spcBef>
                <a:spcPts val="1200"/>
              </a:spcBef>
              <a:spcAft>
                <a:spcPts val="1200"/>
              </a:spcAft>
              <a:buFont typeface="Arial" panose="020B0604020202020204" pitchFamily="34" charset="0"/>
              <a:buChar char="•"/>
              <a:defRPr/>
            </a:pPr>
            <a:r>
              <a:rPr lang="vi-VN" sz="4000" smtClean="0">
                <a:solidFill>
                  <a:prstClr val="black"/>
                </a:solidFill>
                <a:cs typeface="Arial" panose="020B0604020202020204" pitchFamily="34" charset="0"/>
              </a:rPr>
              <a:t>Chuẩn </a:t>
            </a:r>
            <a:r>
              <a:rPr lang="vi-VN" sz="4000">
                <a:solidFill>
                  <a:prstClr val="black"/>
                </a:solidFill>
                <a:cs typeface="Arial" panose="020B0604020202020204" pitchFamily="34" charset="0"/>
              </a:rPr>
              <a:t>bị bài mới: </a:t>
            </a:r>
            <a:r>
              <a:rPr lang="vi-VN" sz="4000" b="1" i="1" smtClean="0">
                <a:solidFill>
                  <a:prstClr val="black"/>
                </a:solidFill>
                <a:cs typeface="Arial" panose="020B0604020202020204" pitchFamily="34" charset="0"/>
              </a:rPr>
              <a:t>“</a:t>
            </a:r>
            <a:r>
              <a:rPr lang="en-US" sz="4000" b="1" i="1">
                <a:solidFill>
                  <a:prstClr val="black"/>
                </a:solidFill>
                <a:latin typeface="Arial" panose="020B0604020202020204" pitchFamily="34" charset="0"/>
                <a:cs typeface="Arial" panose="020B0604020202020204" pitchFamily="34" charset="0"/>
              </a:rPr>
              <a:t>Bài 19. Công thức xác suất toàn phần và công thức bayes</a:t>
            </a:r>
            <a:r>
              <a:rPr lang="vi-VN" sz="4000" b="1" i="1" smtClean="0">
                <a:solidFill>
                  <a:prstClr val="black"/>
                </a:solidFill>
                <a:cs typeface="Arial" panose="020B0604020202020204" pitchFamily="34" charset="0"/>
              </a:rPr>
              <a:t>”.</a:t>
            </a:r>
            <a:endParaRPr lang="vi-VN" sz="4000" b="1" i="1">
              <a:solidFill>
                <a:prstClr val="black"/>
              </a:solidFill>
              <a:cs typeface="Arial" panose="020B0604020202020204" pitchFamily="34" charset="0"/>
            </a:endParaRPr>
          </a:p>
        </p:txBody>
      </p:sp>
      <p:sp>
        <p:nvSpPr>
          <p:cNvPr id="18" name="TextBox 17">
            <a:extLst>
              <a:ext uri="{FF2B5EF4-FFF2-40B4-BE49-F238E27FC236}">
                <a16:creationId xmlns:a16="http://schemas.microsoft.com/office/drawing/2014/main" id="{396D2107-ED67-C4D0-B800-2F3F996EB999}"/>
              </a:ext>
            </a:extLst>
          </p:cNvPr>
          <p:cNvSpPr txBox="1"/>
          <p:nvPr/>
        </p:nvSpPr>
        <p:spPr>
          <a:xfrm>
            <a:off x="3041890" y="926693"/>
            <a:ext cx="9448800" cy="1092607"/>
          </a:xfrm>
          <a:prstGeom prst="rect">
            <a:avLst/>
          </a:prstGeom>
          <a:noFill/>
        </p:spPr>
        <p:txBody>
          <a:bodyPr wrap="square" rtlCol="0">
            <a:spAutoFit/>
          </a:bodyPr>
          <a:lstStyle/>
          <a:p>
            <a:pPr lvl="0"/>
            <a:r>
              <a:rPr lang="vi-VN" sz="6500" b="1">
                <a:solidFill>
                  <a:srgbClr val="002060"/>
                </a:solidFill>
                <a:cs typeface="Arial" panose="020B0604020202020204" pitchFamily="34" charset="0"/>
              </a:rPr>
              <a:t>HƯỚNG DẪN VỀ NHÀ </a:t>
            </a: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2" name="Group 2"/>
          <p:cNvGrpSpPr/>
          <p:nvPr/>
        </p:nvGrpSpPr>
        <p:grpSpPr>
          <a:xfrm>
            <a:off x="-2428136" y="7200900"/>
            <a:ext cx="24854434" cy="4622347"/>
            <a:chOff x="0" y="0"/>
            <a:chExt cx="6546024" cy="1217408"/>
          </a:xfrm>
        </p:grpSpPr>
        <p:sp>
          <p:nvSpPr>
            <p:cNvPr id="3"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4" name="TextBox 4"/>
            <p:cNvSpPr txBox="1"/>
            <p:nvPr/>
          </p:nvSpPr>
          <p:spPr>
            <a:xfrm>
              <a:off x="0" y="-38100"/>
              <a:ext cx="6546024" cy="125550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886200" y="647700"/>
            <a:ext cx="13550991" cy="12039600"/>
          </a:xfrm>
          <a:custGeom>
            <a:avLst/>
            <a:gdLst/>
            <a:ahLst/>
            <a:cxnLst/>
            <a:rect l="l" t="t" r="r" b="b"/>
            <a:pathLst>
              <a:path w="12810144" h="13601504">
                <a:moveTo>
                  <a:pt x="0" y="0"/>
                </a:moveTo>
                <a:lnTo>
                  <a:pt x="12810144" y="0"/>
                </a:lnTo>
                <a:lnTo>
                  <a:pt x="12810144" y="13601504"/>
                </a:lnTo>
                <a:lnTo>
                  <a:pt x="0" y="136015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8458387" y="7751538"/>
            <a:ext cx="10116557" cy="5070924"/>
          </a:xfrm>
          <a:custGeom>
            <a:avLst/>
            <a:gdLst/>
            <a:ahLst/>
            <a:cxnLst/>
            <a:rect l="l" t="t" r="r" b="b"/>
            <a:pathLst>
              <a:path w="10116557" h="5070924">
                <a:moveTo>
                  <a:pt x="0" y="0"/>
                </a:moveTo>
                <a:lnTo>
                  <a:pt x="10116557" y="0"/>
                </a:lnTo>
                <a:lnTo>
                  <a:pt x="10116557" y="5070924"/>
                </a:lnTo>
                <a:lnTo>
                  <a:pt x="0" y="50709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101185" y="763428"/>
            <a:ext cx="4202371" cy="2827050"/>
          </a:xfrm>
          <a:custGeom>
            <a:avLst/>
            <a:gdLst/>
            <a:ahLst/>
            <a:cxnLst/>
            <a:rect l="l" t="t" r="r" b="b"/>
            <a:pathLst>
              <a:path w="4202371" h="2827050">
                <a:moveTo>
                  <a:pt x="0" y="0"/>
                </a:moveTo>
                <a:lnTo>
                  <a:pt x="4202370" y="0"/>
                </a:lnTo>
                <a:lnTo>
                  <a:pt x="4202370" y="2827050"/>
                </a:lnTo>
                <a:lnTo>
                  <a:pt x="0" y="2827050"/>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5443340" y="6522370"/>
            <a:ext cx="3811522" cy="5484205"/>
          </a:xfrm>
          <a:custGeom>
            <a:avLst/>
            <a:gdLst/>
            <a:ahLst/>
            <a:cxnLst/>
            <a:rect l="l" t="t" r="r" b="b"/>
            <a:pathLst>
              <a:path w="3811522" h="5484205">
                <a:moveTo>
                  <a:pt x="0" y="0"/>
                </a:moveTo>
                <a:lnTo>
                  <a:pt x="3811522" y="0"/>
                </a:lnTo>
                <a:lnTo>
                  <a:pt x="3811522" y="5484204"/>
                </a:lnTo>
                <a:lnTo>
                  <a:pt x="0" y="5484204"/>
                </a:lnTo>
                <a:lnTo>
                  <a:pt x="0" y="0"/>
                </a:lnTo>
                <a:close/>
              </a:path>
            </a:pathLst>
          </a:custGeom>
          <a:blipFill>
            <a:blip r:embed="rId10"/>
            <a:stretch>
              <a:fillRect/>
            </a:stretch>
          </a:blipFill>
        </p:spPr>
      </p:sp>
      <p:sp>
        <p:nvSpPr>
          <p:cNvPr id="12" name="Freeform 12"/>
          <p:cNvSpPr/>
          <p:nvPr/>
        </p:nvSpPr>
        <p:spPr>
          <a:xfrm>
            <a:off x="-1703363" y="4643892"/>
            <a:ext cx="7558957" cy="9736362"/>
          </a:xfrm>
          <a:custGeom>
            <a:avLst/>
            <a:gdLst/>
            <a:ahLst/>
            <a:cxnLst/>
            <a:rect l="l" t="t" r="r" b="b"/>
            <a:pathLst>
              <a:path w="7558957" h="9736362">
                <a:moveTo>
                  <a:pt x="0" y="0"/>
                </a:moveTo>
                <a:lnTo>
                  <a:pt x="7558957" y="0"/>
                </a:lnTo>
                <a:lnTo>
                  <a:pt x="7558957" y="9736362"/>
                </a:lnTo>
                <a:lnTo>
                  <a:pt x="0" y="9736362"/>
                </a:lnTo>
                <a:lnTo>
                  <a:pt x="0" y="0"/>
                </a:lnTo>
                <a:close/>
              </a:path>
            </a:pathLst>
          </a:custGeom>
          <a:blipFill>
            <a:blip r:embed="rId11">
              <a:extLst>
                <a:ext uri="{96DAC541-7B7A-43D3-8B79-37D633B846F1}">
                  <asvg:svgBlip xmlns:asvg="http://schemas.microsoft.com/office/drawing/2016/SVG/main" xmlns="" r:embed="rId16"/>
                </a:ext>
              </a:extLst>
            </a:blip>
            <a:stretch>
              <a:fillRect/>
            </a:stretch>
          </a:blipFill>
        </p:spPr>
      </p:sp>
      <p:sp>
        <p:nvSpPr>
          <p:cNvPr id="13" name="TextBox 13"/>
          <p:cNvSpPr txBox="1"/>
          <p:nvPr/>
        </p:nvSpPr>
        <p:spPr>
          <a:xfrm>
            <a:off x="5193768" y="1448866"/>
            <a:ext cx="10935854" cy="4283224"/>
          </a:xfrm>
          <a:prstGeom prst="rect">
            <a:avLst/>
          </a:prstGeom>
        </p:spPr>
        <p:txBody>
          <a:bodyPr wrap="square" lIns="0" tIns="0" rIns="0" bIns="0" rtlCol="0" anchor="t">
            <a:spAutoFit/>
          </a:bodyPr>
          <a:lstStyle/>
          <a:p>
            <a:pPr algn="ctr">
              <a:lnSpc>
                <a:spcPts val="16716"/>
              </a:lnSpc>
            </a:pPr>
            <a:r>
              <a:rPr lang="en-US" sz="8000" b="1">
                <a:solidFill>
                  <a:srgbClr val="FFFFFF"/>
                </a:solidFill>
                <a:latin typeface="Arial" panose="020B0604020202020204" pitchFamily="34" charset="0"/>
                <a:ea typeface="Jua"/>
                <a:cs typeface="Arial" panose="020B0604020202020204" pitchFamily="34" charset="0"/>
                <a:sym typeface="Jua"/>
              </a:rPr>
              <a:t>HẸN GẶP LẠI CÁC </a:t>
            </a:r>
            <a:r>
              <a:rPr lang="en-US" sz="8000" b="1" smtClean="0">
                <a:solidFill>
                  <a:srgbClr val="FFFFFF"/>
                </a:solidFill>
                <a:latin typeface="Arial" panose="020B0604020202020204" pitchFamily="34" charset="0"/>
                <a:ea typeface="Jua"/>
                <a:cs typeface="Arial" panose="020B0604020202020204" pitchFamily="34" charset="0"/>
                <a:sym typeface="Jua"/>
              </a:rPr>
              <a:t>EM VÀO TIẾT HỌC SAU!</a:t>
            </a:r>
            <a:endParaRPr lang="en-US" sz="8000" b="1">
              <a:solidFill>
                <a:srgbClr val="FFFFFF"/>
              </a:solidFill>
              <a:latin typeface="Arial" panose="020B0604020202020204" pitchFamily="34" charset="0"/>
              <a:ea typeface="Jua"/>
              <a:cs typeface="Arial" panose="020B0604020202020204" pitchFamily="34" charset="0"/>
              <a:sym typeface="Jua"/>
            </a:endParaRPr>
          </a:p>
        </p:txBody>
      </p:sp>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2" name="Group 2"/>
          <p:cNvGrpSpPr/>
          <p:nvPr/>
        </p:nvGrpSpPr>
        <p:grpSpPr>
          <a:xfrm>
            <a:off x="-2398843" y="9284920"/>
            <a:ext cx="24854434" cy="1045735"/>
            <a:chOff x="0" y="0"/>
            <a:chExt cx="6546024" cy="1217408"/>
          </a:xfrm>
        </p:grpSpPr>
        <p:sp>
          <p:nvSpPr>
            <p:cNvPr id="3"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4" name="TextBox 4"/>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16" name="Rectangle 15"/>
              <p:cNvSpPr/>
              <p:nvPr/>
            </p:nvSpPr>
            <p:spPr>
              <a:xfrm>
                <a:off x="629412" y="1526128"/>
                <a:ext cx="12095987" cy="2931572"/>
              </a:xfrm>
              <a:prstGeom prst="rect">
                <a:avLst/>
              </a:prstGeom>
            </p:spPr>
            <p:txBody>
              <a:bodyPr wrap="square">
                <a:spAutoFit/>
              </a:bodyPr>
              <a:lstStyle/>
              <a:p>
                <a:pPr algn="just">
                  <a:lnSpc>
                    <a:spcPct val="150000"/>
                  </a:lnSpc>
                  <a:spcBef>
                    <a:spcPts val="600"/>
                  </a:spcBef>
                  <a:spcAft>
                    <a:spcPts val="1000"/>
                  </a:spcAft>
                </a:pPr>
                <a:r>
                  <a:rPr lang="en-US" sz="4100">
                    <a:latin typeface="Arial" panose="020B0604020202020204" pitchFamily="34" charset="0"/>
                    <a:ea typeface="Calibri" panose="020F0502020204030204" pitchFamily="34" charset="0"/>
                    <a:cs typeface="Arial" panose="020B0604020202020204" pitchFamily="34" charset="0"/>
                  </a:rPr>
                  <a:t>Cho hai biến cố </a:t>
                </a:r>
                <a14:m>
                  <m:oMath xmlns:m="http://schemas.openxmlformats.org/officeDocument/2006/math">
                    <m:r>
                      <a:rPr lang="en-US" sz="41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41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1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100">
                    <a:effectLst/>
                    <a:latin typeface="Arial" panose="020B0604020202020204" pitchFamily="34" charset="0"/>
                    <a:ea typeface="Malgun Gothic" panose="020B0503020000020004" pitchFamily="34" charset="-127"/>
                    <a:cs typeface="Arial" panose="020B0604020202020204" pitchFamily="34" charset="0"/>
                  </a:rPr>
                  <a:t>. Xác suất của biến cố </a:t>
                </a:r>
                <a14:m>
                  <m:oMath xmlns:m="http://schemas.openxmlformats.org/officeDocument/2006/math">
                    <m:r>
                      <a:rPr lang="en-US" sz="4100" i="1">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4100">
                    <a:effectLst/>
                    <a:latin typeface="Arial" panose="020B0604020202020204" pitchFamily="34" charset="0"/>
                    <a:ea typeface="Malgun Gothic" panose="020B0503020000020004" pitchFamily="34" charset="-127"/>
                    <a:cs typeface="Arial" panose="020B0604020202020204" pitchFamily="34" charset="0"/>
                  </a:rPr>
                  <a:t>, được tính khi biết biến cố </a:t>
                </a:r>
                <a14:m>
                  <m:oMath xmlns:m="http://schemas.openxmlformats.org/officeDocument/2006/math">
                    <m:r>
                      <a:rPr lang="en-US" sz="41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100">
                    <a:effectLst/>
                    <a:latin typeface="Arial" panose="020B0604020202020204" pitchFamily="34" charset="0"/>
                    <a:ea typeface="Malgun Gothic" panose="020B0503020000020004" pitchFamily="34" charset="-127"/>
                    <a:cs typeface="Arial" panose="020B0604020202020204" pitchFamily="34" charset="0"/>
                  </a:rPr>
                  <a:t> đã xảy ra, được gọi là xác suất của </a:t>
                </a:r>
                <a14:m>
                  <m:oMath xmlns:m="http://schemas.openxmlformats.org/officeDocument/2006/math">
                    <m:r>
                      <a:rPr lang="en-US" sz="4100" i="1">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4100">
                    <a:effectLst/>
                    <a:latin typeface="Arial" panose="020B0604020202020204" pitchFamily="34" charset="0"/>
                    <a:ea typeface="Malgun Gothic" panose="020B0503020000020004" pitchFamily="34" charset="-127"/>
                    <a:cs typeface="Arial" panose="020B0604020202020204" pitchFamily="34" charset="0"/>
                  </a:rPr>
                  <a:t> với điều kiện </a:t>
                </a:r>
                <a14:m>
                  <m:oMath xmlns:m="http://schemas.openxmlformats.org/officeDocument/2006/math">
                    <m:r>
                      <a:rPr lang="en-US" sz="41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100">
                    <a:effectLst/>
                    <a:latin typeface="Arial" panose="020B0604020202020204" pitchFamily="34" charset="0"/>
                    <a:ea typeface="Malgun Gothic" panose="020B0503020000020004" pitchFamily="34" charset="-127"/>
                    <a:cs typeface="Arial" panose="020B0604020202020204" pitchFamily="34" charset="0"/>
                  </a:rPr>
                  <a:t> và kí hiệu là </a:t>
                </a:r>
                <a14:m>
                  <m:oMath xmlns:m="http://schemas.openxmlformats.org/officeDocument/2006/math">
                    <m:r>
                      <a:rPr lang="en-US" sz="41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1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1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41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100">
                    <a:effectLst/>
                    <a:latin typeface="Arial" panose="020B0604020202020204" pitchFamily="34" charset="0"/>
                    <a:ea typeface="Malgun Gothic" panose="020B0503020000020004" pitchFamily="34" charset="-127"/>
                    <a:cs typeface="Arial" panose="020B0604020202020204" pitchFamily="34" charset="0"/>
                  </a:rPr>
                  <a:t>.</a:t>
                </a:r>
                <a:endParaRPr lang="en-US" sz="4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629412" y="1526128"/>
                <a:ext cx="12095987" cy="2931572"/>
              </a:xfrm>
              <a:prstGeom prst="rect">
                <a:avLst/>
              </a:prstGeom>
              <a:blipFill>
                <a:blip r:embed="rId2"/>
                <a:stretch>
                  <a:fillRect l="-1815" r="-1865" b="-4158"/>
                </a:stretch>
              </a:blipFill>
            </p:spPr>
            <p:txBody>
              <a:bodyPr/>
              <a:lstStyle/>
              <a:p>
                <a:r>
                  <a:rPr lang="en-US">
                    <a:noFill/>
                  </a:rPr>
                  <a:t> </a:t>
                </a:r>
              </a:p>
            </p:txBody>
          </p:sp>
        </mc:Fallback>
      </mc:AlternateContent>
      <p:sp>
        <p:nvSpPr>
          <p:cNvPr id="17" name="Freeform 9"/>
          <p:cNvSpPr/>
          <p:nvPr/>
        </p:nvSpPr>
        <p:spPr>
          <a:xfrm>
            <a:off x="14200582" y="836525"/>
            <a:ext cx="8202218" cy="9494130"/>
          </a:xfrm>
          <a:custGeom>
            <a:avLst/>
            <a:gdLst/>
            <a:ahLst/>
            <a:cxnLst/>
            <a:rect l="l" t="t" r="r" b="b"/>
            <a:pathLst>
              <a:path w="9172933" h="10920159">
                <a:moveTo>
                  <a:pt x="0" y="0"/>
                </a:moveTo>
                <a:lnTo>
                  <a:pt x="9172933" y="0"/>
                </a:lnTo>
                <a:lnTo>
                  <a:pt x="9172933" y="10920159"/>
                </a:lnTo>
                <a:lnTo>
                  <a:pt x="0" y="10920159"/>
                </a:lnTo>
                <a:lnTo>
                  <a:pt x="0" y="0"/>
                </a:lnTo>
                <a:close/>
              </a:path>
            </a:pathLst>
          </a:custGeom>
          <a:blipFill>
            <a:blip r:embed="rId3"/>
            <a:stretch>
              <a:fillRect/>
            </a:stretch>
          </a:blipFill>
        </p:spPr>
      </p:sp>
      <p:sp>
        <p:nvSpPr>
          <p:cNvPr id="18" name="TextBox 17">
            <a:extLst>
              <a:ext uri="{FF2B5EF4-FFF2-40B4-BE49-F238E27FC236}">
                <a16:creationId xmlns:a16="http://schemas.microsoft.com/office/drawing/2014/main" id="{711493CA-7A75-074E-7097-E1E357F2E0AF}"/>
              </a:ext>
            </a:extLst>
          </p:cNvPr>
          <p:cNvSpPr txBox="1"/>
          <p:nvPr/>
        </p:nvSpPr>
        <p:spPr>
          <a:xfrm>
            <a:off x="3362706" y="342900"/>
            <a:ext cx="6629400" cy="1015663"/>
          </a:xfrm>
          <a:prstGeom prst="rect">
            <a:avLst/>
          </a:prstGeom>
          <a:noFill/>
        </p:spPr>
        <p:txBody>
          <a:bodyPr wrap="square" rtlCol="0">
            <a:spAutoFit/>
          </a:bodyPr>
          <a:lstStyle/>
          <a:p>
            <a:pPr lvl="0" algn="ctr">
              <a:defRPr/>
            </a:pPr>
            <a:r>
              <a:rPr lang="en-US" sz="6000" b="1">
                <a:solidFill>
                  <a:srgbClr val="C00000"/>
                </a:solidFill>
                <a:latin typeface="Arial" panose="020B0604020202020204" pitchFamily="34" charset="0"/>
                <a:cs typeface="Arial" panose="020B0604020202020204" pitchFamily="34" charset="0"/>
              </a:rPr>
              <a:t>Định nghĩa</a:t>
            </a:r>
            <a:endParaRPr kumimoji="0" lang="en-US" sz="6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Rectangle 7"/>
              <p:cNvSpPr/>
              <p:nvPr/>
            </p:nvSpPr>
            <p:spPr>
              <a:xfrm>
                <a:off x="629411" y="6401478"/>
                <a:ext cx="12095987" cy="3009222"/>
              </a:xfrm>
              <a:prstGeom prst="rect">
                <a:avLst/>
              </a:prstGeom>
            </p:spPr>
            <p:txBody>
              <a:bodyPr wrap="square">
                <a:spAutoFit/>
              </a:bodyPr>
              <a:lstStyle/>
              <a:p>
                <a:pPr algn="just">
                  <a:lnSpc>
                    <a:spcPct val="150000"/>
                  </a:lnSpc>
                </a:pPr>
                <a:r>
                  <a:rPr lang="en-US" sz="4100">
                    <a:latin typeface="Arial" panose="020B0604020202020204" pitchFamily="34" charset="0"/>
                    <a:ea typeface="Calibri" panose="020F0502020204030204" pitchFamily="34" charset="0"/>
                    <a:cs typeface="Arial" panose="020B0604020202020204" pitchFamily="34" charset="0"/>
                  </a:rPr>
                  <a:t>Cho hai biến cố </a:t>
                </a:r>
                <a14:m>
                  <m:oMath xmlns:m="http://schemas.openxmlformats.org/officeDocument/2006/math">
                    <m:r>
                      <a:rPr lang="nl-NL" sz="41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41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1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100">
                    <a:effectLst/>
                    <a:latin typeface="Arial" panose="020B0604020202020204" pitchFamily="34" charset="0"/>
                    <a:ea typeface="Malgun Gothic" panose="020B0503020000020004" pitchFamily="34" charset="-127"/>
                    <a:cs typeface="Arial" panose="020B0604020202020204" pitchFamily="34" charset="0"/>
                  </a:rPr>
                  <a:t> bất kì, với </a:t>
                </a:r>
                <a14:m>
                  <m:oMath xmlns:m="http://schemas.openxmlformats.org/officeDocument/2006/math">
                    <m:r>
                      <a:rPr lang="en-US" sz="41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1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100" i="1">
                            <a:effectLst/>
                            <a:latin typeface="Cambria Math" panose="02040503050406030204" pitchFamily="18" charset="0"/>
                            <a:ea typeface="Malgun Gothic" panose="020B0503020000020004" pitchFamily="34" charset="-127"/>
                            <a:cs typeface="Times New Roman" panose="02020603050405020304" pitchFamily="18" charset="0"/>
                          </a:rPr>
                          <m:t>𝐵</m:t>
                        </m:r>
                      </m:e>
                    </m:d>
                    <m:r>
                      <a:rPr lang="en-US" sz="4100" i="1">
                        <a:effectLst/>
                        <a:latin typeface="Cambria Math" panose="02040503050406030204" pitchFamily="18" charset="0"/>
                        <a:ea typeface="Malgun Gothic" panose="020B0503020000020004" pitchFamily="34" charset="-127"/>
                        <a:cs typeface="Times New Roman" panose="02020603050405020304" pitchFamily="18" charset="0"/>
                      </a:rPr>
                      <m:t>&gt;0</m:t>
                    </m:r>
                  </m:oMath>
                </a14:m>
                <a:r>
                  <a:rPr lang="en-US" sz="4100">
                    <a:effectLst/>
                    <a:latin typeface="Arial" panose="020B0604020202020204" pitchFamily="34" charset="0"/>
                    <a:ea typeface="Malgun Gothic" panose="020B0503020000020004" pitchFamily="34" charset="-127"/>
                    <a:cs typeface="Arial" panose="020B0604020202020204" pitchFamily="34" charset="0"/>
                  </a:rPr>
                  <a:t>. Khi đó</a:t>
                </a:r>
                <a:endParaRPr lang="en-US" sz="4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1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100" i="1">
                              <a:effectLst/>
                              <a:latin typeface="Cambria Math" panose="02040503050406030204" pitchFamily="18" charset="0"/>
                              <a:ea typeface="Calibri" panose="020F0502020204030204" pitchFamily="34" charset="0"/>
                              <a:cs typeface="Times New Roman" panose="02020603050405020304" pitchFamily="18" charset="0"/>
                            </a:rPr>
                            <m:t>𝐴</m:t>
                          </m:r>
                        </m:e>
                        <m:e>
                          <m:r>
                            <a:rPr lang="en-US" sz="4100" i="1">
                              <a:effectLst/>
                              <a:latin typeface="Cambria Math" panose="02040503050406030204" pitchFamily="18" charset="0"/>
                              <a:ea typeface="Calibri" panose="020F0502020204030204" pitchFamily="34" charset="0"/>
                              <a:cs typeface="Times New Roman" panose="02020603050405020304" pitchFamily="18" charset="0"/>
                            </a:rPr>
                            <m:t>𝐵</m:t>
                          </m:r>
                        </m:e>
                      </m:d>
                      <m:r>
                        <a:rPr lang="en-US" sz="41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1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100" i="1">
                                  <a:effectLst/>
                                  <a:latin typeface="Cambria Math" panose="02040503050406030204" pitchFamily="18" charset="0"/>
                                  <a:ea typeface="Calibri" panose="020F0502020204030204" pitchFamily="34" charset="0"/>
                                  <a:cs typeface="Times New Roman" panose="02020603050405020304" pitchFamily="18" charset="0"/>
                                </a:rPr>
                                <m:t>𝐴𝐵</m:t>
                              </m:r>
                            </m:e>
                          </m:d>
                        </m:num>
                        <m:den>
                          <m:r>
                            <a:rPr lang="en-US" sz="41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100" i="1">
                                  <a:effectLst/>
                                  <a:latin typeface="Cambria Math" panose="02040503050406030204" pitchFamily="18" charset="0"/>
                                  <a:ea typeface="Calibri" panose="020F0502020204030204" pitchFamily="34" charset="0"/>
                                  <a:cs typeface="Times New Roman" panose="02020603050405020304" pitchFamily="18" charset="0"/>
                                </a:rPr>
                                <m:t>𝐵</m:t>
                              </m:r>
                            </m:e>
                          </m:d>
                        </m:den>
                      </m:f>
                    </m:oMath>
                  </m:oMathPara>
                </a14:m>
                <a:endParaRPr lang="en-US" sz="4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29411" y="6401478"/>
                <a:ext cx="12095987" cy="3009222"/>
              </a:xfrm>
              <a:prstGeom prst="rect">
                <a:avLst/>
              </a:prstGeom>
              <a:blipFill>
                <a:blip r:embed="rId4"/>
                <a:stretch>
                  <a:fillRect l="-1815" r="-15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711493CA-7A75-074E-7097-E1E357F2E0AF}"/>
              </a:ext>
            </a:extLst>
          </p:cNvPr>
          <p:cNvSpPr txBox="1"/>
          <p:nvPr/>
        </p:nvSpPr>
        <p:spPr>
          <a:xfrm>
            <a:off x="3340935" y="4980843"/>
            <a:ext cx="6629400" cy="1015663"/>
          </a:xfrm>
          <a:prstGeom prst="rect">
            <a:avLst/>
          </a:prstGeom>
          <a:noFill/>
        </p:spPr>
        <p:txBody>
          <a:bodyPr wrap="square" rtlCol="0">
            <a:spAutoFit/>
          </a:bodyPr>
          <a:lstStyle/>
          <a:p>
            <a:pPr lvl="0" algn="ctr">
              <a:defRPr/>
            </a:pPr>
            <a:r>
              <a:rPr lang="en-US" sz="6000" b="1">
                <a:solidFill>
                  <a:schemeClr val="tx2">
                    <a:lumMod val="75000"/>
                  </a:schemeClr>
                </a:solidFill>
                <a:latin typeface="Arial" panose="020B0604020202020204" pitchFamily="34" charset="0"/>
                <a:cs typeface="Arial" panose="020B0604020202020204" pitchFamily="34" charset="0"/>
              </a:rPr>
              <a:t>Công thức</a:t>
            </a:r>
            <a:endParaRPr kumimoji="0" lang="en-US" sz="6000" b="1" i="0" u="none" strike="noStrike" kern="1200" cap="none" spc="0" normalizeH="0" baseline="0" noProof="0">
              <a:ln>
                <a:noFill/>
              </a:ln>
              <a:solidFill>
                <a:schemeClr val="tx2">
                  <a:lumMod val="75000"/>
                </a:schemeClr>
              </a:solidFill>
              <a:effectLst/>
              <a:uLnTx/>
              <a:uFillTx/>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a:stretch>
            <a:fillRect/>
          </a:stretch>
        </p:blipFill>
        <p:spPr>
          <a:xfrm>
            <a:off x="15011400" y="9284603"/>
            <a:ext cx="2499281" cy="735697"/>
          </a:xfrm>
          <a:prstGeom prst="rect">
            <a:avLst/>
          </a:prstGeom>
        </p:spPr>
      </p:pic>
    </p:spTree>
    <p:extLst>
      <p:ext uri="{BB962C8B-B14F-4D97-AF65-F5344CB8AC3E}">
        <p14:creationId xmlns:p14="http://schemas.microsoft.com/office/powerpoint/2010/main" val="29926982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12" name="TextBox 7"/>
          <p:cNvSpPr txBox="1"/>
          <p:nvPr/>
        </p:nvSpPr>
        <p:spPr>
          <a:xfrm>
            <a:off x="-457200" y="157113"/>
            <a:ext cx="19202400" cy="11001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C0FDDE4-B345-9CEF-46D5-6288E812B092}"/>
                  </a:ext>
                </a:extLst>
              </p:cNvPr>
              <p:cNvSpPr txBox="1"/>
              <p:nvPr/>
            </p:nvSpPr>
            <p:spPr>
              <a:xfrm>
                <a:off x="304800" y="149728"/>
                <a:ext cx="17678400" cy="4708981"/>
              </a:xfrm>
              <a:prstGeom prst="rect">
                <a:avLst/>
              </a:prstGeom>
              <a:noFill/>
            </p:spPr>
            <p:txBody>
              <a:bodyPr wrap="square">
                <a:spAutoFit/>
              </a:bodyPr>
              <a:lstStyle/>
              <a:p>
                <a:pPr algn="just" defTabSz="1828800">
                  <a:lnSpc>
                    <a:spcPct val="150000"/>
                  </a:lnSpc>
                  <a:buClr>
                    <a:srgbClr val="000000"/>
                  </a:buClr>
                  <a:defRPr/>
                </a:pPr>
                <a:r>
                  <a:rPr lang="vi-VN" sz="4000" b="1" kern="0" dirty="0" smtClean="0">
                    <a:solidFill>
                      <a:srgbClr val="FFFFFF"/>
                    </a:solidFill>
                    <a:highlight>
                      <a:srgbClr val="008080"/>
                    </a:highlight>
                    <a:latin typeface="Arial" panose="020B0604020202020204" pitchFamily="34" charset="0"/>
                    <a:ea typeface="Times New Roman" panose="02020603050405020304" pitchFamily="18" charset="0"/>
                    <a:cs typeface="Arial"/>
                    <a:sym typeface="Arial"/>
                  </a:rPr>
                  <a:t>Ví </a:t>
                </a:r>
                <a:r>
                  <a:rPr lang="vi-VN" sz="4000" b="1" kern="0">
                    <a:solidFill>
                      <a:srgbClr val="FFFFFF"/>
                    </a:solidFill>
                    <a:highlight>
                      <a:srgbClr val="008080"/>
                    </a:highlight>
                    <a:latin typeface="Arial" panose="020B0604020202020204" pitchFamily="34" charset="0"/>
                    <a:ea typeface="Times New Roman" panose="02020603050405020304" pitchFamily="18" charset="0"/>
                    <a:cs typeface="Arial"/>
                    <a:sym typeface="Arial"/>
                  </a:rPr>
                  <a:t>dụ </a:t>
                </a:r>
                <a:r>
                  <a:rPr lang="en-US" sz="4000" b="1" kern="0">
                    <a:solidFill>
                      <a:srgbClr val="FFFFFF"/>
                    </a:solidFill>
                    <a:highlight>
                      <a:srgbClr val="008080"/>
                    </a:highlight>
                    <a:latin typeface="Arial" panose="020B0604020202020204" pitchFamily="34" charset="0"/>
                    <a:ea typeface="Times New Roman" panose="02020603050405020304" pitchFamily="18" charset="0"/>
                    <a:cs typeface="Arial"/>
                    <a:sym typeface="Arial"/>
                  </a:rPr>
                  <a:t>1:</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Một hộp có 20 viên bi trắng và 10 viên bi đen, các viên bi có cùng kích thước </a:t>
                </a:r>
                <a:r>
                  <a:rPr lang="vi-VN" sz="4000" kern="0">
                    <a:solidFill>
                      <a:srgbClr val="000000"/>
                    </a:solidFill>
                    <a:latin typeface="Arial"/>
                    <a:cs typeface="Arial"/>
                    <a:sym typeface="Arial"/>
                  </a:rPr>
                  <a:t>và </a:t>
                </a:r>
                <a:r>
                  <a:rPr lang="vi-VN" sz="4000" kern="0" smtClean="0">
                    <a:solidFill>
                      <a:srgbClr val="000000"/>
                    </a:solidFill>
                    <a:latin typeface="Arial"/>
                    <a:cs typeface="Arial"/>
                    <a:sym typeface="Arial"/>
                  </a:rPr>
                  <a:t>khối</a:t>
                </a:r>
                <a:r>
                  <a:rPr lang="en-US" sz="4000" kern="0" smtClean="0">
                    <a:solidFill>
                      <a:srgbClr val="000000"/>
                    </a:solidFill>
                    <a:latin typeface="Arial"/>
                    <a:cs typeface="Arial"/>
                    <a:sym typeface="Arial"/>
                  </a:rPr>
                  <a:t> </a:t>
                </a:r>
                <a:r>
                  <a:rPr lang="vi-VN" sz="4000" kern="0" smtClean="0">
                    <a:solidFill>
                      <a:srgbClr val="000000"/>
                    </a:solidFill>
                    <a:latin typeface="Arial"/>
                    <a:cs typeface="Arial"/>
                    <a:sym typeface="Arial"/>
                  </a:rPr>
                  <a:t>lượng</a:t>
                </a:r>
                <a:r>
                  <a:rPr lang="vi-VN" sz="4000" kern="0">
                    <a:solidFill>
                      <a:srgbClr val="000000"/>
                    </a:solidFill>
                    <a:latin typeface="Arial"/>
                    <a:cs typeface="Arial"/>
                    <a:sym typeface="Arial"/>
                  </a:rPr>
                  <a:t>. Bạn Bình lấy ngẫu nhiên một viên bi trong hộp, không trả lại. Sau đó bạn An </a:t>
                </a:r>
                <a:r>
                  <a:rPr lang="vi-VN" sz="4000" kern="0">
                    <a:solidFill>
                      <a:srgbClr val="000000"/>
                    </a:solidFill>
                    <a:latin typeface="Arial"/>
                    <a:cs typeface="Arial"/>
                    <a:sym typeface="Arial"/>
                  </a:rPr>
                  <a:t>lấy </a:t>
                </a:r>
                <a:r>
                  <a:rPr lang="vi-VN" sz="4000" kern="0" smtClean="0">
                    <a:solidFill>
                      <a:srgbClr val="000000"/>
                    </a:solidFill>
                    <a:latin typeface="Arial"/>
                    <a:cs typeface="Arial"/>
                    <a:sym typeface="Arial"/>
                  </a:rPr>
                  <a:t>ngẫu</a:t>
                </a:r>
                <a:r>
                  <a:rPr lang="en-US" sz="4000" kern="0" smtClean="0">
                    <a:solidFill>
                      <a:srgbClr val="000000"/>
                    </a:solidFill>
                    <a:latin typeface="Arial"/>
                    <a:cs typeface="Arial"/>
                    <a:sym typeface="Arial"/>
                  </a:rPr>
                  <a:t> </a:t>
                </a:r>
                <a:r>
                  <a:rPr lang="vi-VN" sz="4000" kern="0" smtClean="0">
                    <a:solidFill>
                      <a:srgbClr val="000000"/>
                    </a:solidFill>
                    <a:latin typeface="Arial"/>
                    <a:cs typeface="Arial"/>
                    <a:sym typeface="Arial"/>
                  </a:rPr>
                  <a:t>nhiên </a:t>
                </a:r>
                <a:r>
                  <a:rPr lang="vi-VN" sz="4000" kern="0">
                    <a:solidFill>
                      <a:srgbClr val="000000"/>
                    </a:solidFill>
                    <a:latin typeface="Arial"/>
                    <a:cs typeface="Arial"/>
                    <a:sym typeface="Arial"/>
                  </a:rPr>
                  <a:t>một viên bi trong hộp </a:t>
                </a:r>
                <a:r>
                  <a:rPr lang="vi-VN" sz="4000" kern="0">
                    <a:solidFill>
                      <a:srgbClr val="000000"/>
                    </a:solidFill>
                    <a:latin typeface="Arial"/>
                    <a:cs typeface="Arial"/>
                    <a:sym typeface="Arial"/>
                  </a:rPr>
                  <a:t>đó</a:t>
                </a:r>
                <a:r>
                  <a:rPr lang="vi-VN" sz="4000" kern="0" smtClean="0">
                    <a:solidFill>
                      <a:srgbClr val="000000"/>
                    </a:solidFill>
                    <a:latin typeface="Arial"/>
                    <a:cs typeface="Arial"/>
                    <a:sym typeface="Arial"/>
                  </a:rPr>
                  <a:t>.</a:t>
                </a:r>
                <a:r>
                  <a:rPr lang="en-US" sz="4000" kern="0" smtClean="0">
                    <a:solidFill>
                      <a:srgbClr val="000000"/>
                    </a:solidFill>
                    <a:latin typeface="Arial"/>
                    <a:cs typeface="Arial"/>
                    <a:sym typeface="Arial"/>
                  </a:rPr>
                  <a:t> </a:t>
                </a:r>
                <a:r>
                  <a:rPr lang="vi-VN" sz="4000" kern="0" smtClean="0">
                    <a:solidFill>
                      <a:srgbClr val="000000"/>
                    </a:solidFill>
                    <a:latin typeface="Arial"/>
                    <a:cs typeface="Arial"/>
                    <a:sym typeface="Arial"/>
                  </a:rPr>
                  <a:t>Gọi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𝐴</m:t>
                    </m:r>
                  </m:oMath>
                </a14:m>
                <a:r>
                  <a:rPr lang="vi-VN" sz="4000" kern="0">
                    <a:solidFill>
                      <a:srgbClr val="000000"/>
                    </a:solidFill>
                    <a:latin typeface="Arial"/>
                    <a:cs typeface="Arial"/>
                    <a:sym typeface="Arial"/>
                  </a:rPr>
                  <a:t> là biến cố: “An lấy được viên bi trắng”;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𝐵</m:t>
                    </m:r>
                  </m:oMath>
                </a14:m>
                <a:r>
                  <a:rPr lang="vi-VN" sz="4000" kern="0">
                    <a:solidFill>
                      <a:srgbClr val="000000"/>
                    </a:solidFill>
                    <a:latin typeface="Arial"/>
                    <a:cs typeface="Arial"/>
                    <a:sym typeface="Arial"/>
                  </a:rPr>
                  <a:t> là biến cố: “Bình lấy được viên bi </a:t>
                </a:r>
                <a:r>
                  <a:rPr lang="vi-VN" sz="4000" kern="0">
                    <a:solidFill>
                      <a:srgbClr val="000000"/>
                    </a:solidFill>
                    <a:latin typeface="Arial"/>
                    <a:cs typeface="Arial"/>
                    <a:sym typeface="Arial"/>
                  </a:rPr>
                  <a:t>trắng</a:t>
                </a:r>
                <a:r>
                  <a:rPr lang="vi-VN" sz="4000" kern="0" smtClean="0">
                    <a:solidFill>
                      <a:srgbClr val="000000"/>
                    </a:solidFill>
                    <a:latin typeface="Arial"/>
                    <a:cs typeface="Arial"/>
                    <a:sym typeface="Arial"/>
                  </a:rPr>
                  <a:t>”.</a:t>
                </a:r>
                <a:r>
                  <a:rPr lang="en-US" sz="4000" kern="0" smtClean="0">
                    <a:solidFill>
                      <a:srgbClr val="000000"/>
                    </a:solidFill>
                    <a:latin typeface="Arial"/>
                    <a:cs typeface="Arial"/>
                    <a:sym typeface="Arial"/>
                  </a:rPr>
                  <a:t> </a:t>
                </a:r>
                <a:r>
                  <a:rPr lang="vi-VN" sz="4000" kern="0" smtClean="0">
                    <a:solidFill>
                      <a:srgbClr val="000000"/>
                    </a:solidFill>
                    <a:latin typeface="Arial"/>
                    <a:cs typeface="Arial"/>
                    <a:sym typeface="Arial"/>
                  </a:rPr>
                  <a:t>Tính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𝑃</m:t>
                    </m:r>
                    <m:r>
                      <a:rPr lang="vi-VN" sz="4000" i="1" kern="0" smtClean="0">
                        <a:solidFill>
                          <a:srgbClr val="000000"/>
                        </a:solidFill>
                        <a:latin typeface="Cambria Math" panose="02040503050406030204" pitchFamily="18" charset="0"/>
                        <a:cs typeface="Arial"/>
                        <a:sym typeface="Arial"/>
                      </a:rPr>
                      <m:t>(</m:t>
                    </m:r>
                    <m:r>
                      <a:rPr lang="vi-VN" sz="4000" i="1" kern="0" smtClean="0">
                        <a:solidFill>
                          <a:srgbClr val="000000"/>
                        </a:solidFill>
                        <a:latin typeface="Cambria Math" panose="02040503050406030204" pitchFamily="18" charset="0"/>
                        <a:cs typeface="Arial"/>
                        <a:sym typeface="Arial"/>
                      </a:rPr>
                      <m:t>𝐴</m:t>
                    </m:r>
                    <m:r>
                      <a:rPr lang="vi-VN" sz="4000" i="1" kern="0" smtClean="0">
                        <a:solidFill>
                          <a:srgbClr val="000000"/>
                        </a:solidFill>
                        <a:latin typeface="Cambria Math" panose="02040503050406030204" pitchFamily="18" charset="0"/>
                        <a:cs typeface="Arial"/>
                        <a:sym typeface="Arial"/>
                      </a:rPr>
                      <m:t> | </m:t>
                    </m:r>
                    <m:r>
                      <a:rPr lang="vi-VN" sz="4000" i="1" kern="0" smtClean="0">
                        <a:solidFill>
                          <a:srgbClr val="000000"/>
                        </a:solidFill>
                        <a:latin typeface="Cambria Math" panose="02040503050406030204" pitchFamily="18" charset="0"/>
                        <a:cs typeface="Arial"/>
                        <a:sym typeface="Arial"/>
                      </a:rPr>
                      <m:t>𝐵</m:t>
                    </m:r>
                    <m:r>
                      <a:rPr lang="vi-VN" sz="4000" i="1" kern="0" smtClean="0">
                        <a:solidFill>
                          <a:srgbClr val="000000"/>
                        </a:solidFill>
                        <a:latin typeface="Cambria Math" panose="02040503050406030204" pitchFamily="18" charset="0"/>
                        <a:cs typeface="Arial"/>
                        <a:sym typeface="Arial"/>
                      </a:rPr>
                      <m:t>)</m:t>
                    </m:r>
                  </m:oMath>
                </a14:m>
                <a:r>
                  <a:rPr lang="en-US" sz="4000" kern="0" smtClean="0">
                    <a:solidFill>
                      <a:srgbClr val="000000"/>
                    </a:solidFill>
                    <a:latin typeface="Arial"/>
                    <a:cs typeface="Arial"/>
                    <a:sym typeface="Arial"/>
                  </a:rPr>
                  <a:t> </a:t>
                </a:r>
                <a:r>
                  <a:rPr lang="vi-VN" sz="4000" kern="0">
                    <a:solidFill>
                      <a:srgbClr val="000000"/>
                    </a:solidFill>
                    <a:latin typeface="Arial"/>
                    <a:cs typeface="Arial"/>
                    <a:sym typeface="Arial"/>
                  </a:rPr>
                  <a:t>bằng định nghĩa và bằng công thức tính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𝑃</m:t>
                    </m:r>
                    <m:r>
                      <a:rPr lang="vi-VN" sz="4000" i="1" kern="0" smtClean="0">
                        <a:solidFill>
                          <a:srgbClr val="000000"/>
                        </a:solidFill>
                        <a:latin typeface="Cambria Math" panose="02040503050406030204" pitchFamily="18" charset="0"/>
                        <a:cs typeface="Arial"/>
                        <a:sym typeface="Arial"/>
                      </a:rPr>
                      <m:t>(</m:t>
                    </m:r>
                    <m:r>
                      <a:rPr lang="vi-VN" sz="4000" i="1" kern="0" smtClean="0">
                        <a:solidFill>
                          <a:srgbClr val="000000"/>
                        </a:solidFill>
                        <a:latin typeface="Cambria Math" panose="02040503050406030204" pitchFamily="18" charset="0"/>
                        <a:cs typeface="Arial"/>
                        <a:sym typeface="Arial"/>
                      </a:rPr>
                      <m:t>𝐴</m:t>
                    </m:r>
                    <m:r>
                      <a:rPr lang="vi-VN" sz="4000" i="1" kern="0" smtClean="0">
                        <a:solidFill>
                          <a:srgbClr val="000000"/>
                        </a:solidFill>
                        <a:latin typeface="Cambria Math" panose="02040503050406030204" pitchFamily="18" charset="0"/>
                        <a:cs typeface="Arial"/>
                        <a:sym typeface="Arial"/>
                      </a:rPr>
                      <m:t> | </m:t>
                    </m:r>
                    <m:r>
                      <a:rPr lang="vi-VN" sz="4000" i="1" kern="0" smtClean="0">
                        <a:solidFill>
                          <a:srgbClr val="000000"/>
                        </a:solidFill>
                        <a:latin typeface="Cambria Math" panose="02040503050406030204" pitchFamily="18" charset="0"/>
                        <a:cs typeface="Arial"/>
                        <a:sym typeface="Arial"/>
                      </a:rPr>
                      <m:t>𝐵</m:t>
                    </m:r>
                    <m:r>
                      <a:rPr lang="vi-VN" sz="4000" i="1" kern="0" smtClean="0">
                        <a:solidFill>
                          <a:srgbClr val="000000"/>
                        </a:solidFill>
                        <a:latin typeface="Cambria Math" panose="02040503050406030204" pitchFamily="18" charset="0"/>
                        <a:cs typeface="Arial"/>
                        <a:sym typeface="Arial"/>
                      </a:rPr>
                      <m:t>)</m:t>
                    </m:r>
                  </m:oMath>
                </a14:m>
                <a:r>
                  <a:rPr lang="en-US" sz="4000" kern="0" smtClean="0">
                    <a:solidFill>
                      <a:srgbClr val="000000"/>
                    </a:solidFill>
                    <a:latin typeface="Arial"/>
                    <a:cs typeface="Arial"/>
                    <a:sym typeface="Arial"/>
                  </a:rPr>
                  <a:t> </a:t>
                </a:r>
                <a:r>
                  <a:rPr lang="vi-VN" sz="4000" kern="0">
                    <a:solidFill>
                      <a:srgbClr val="000000"/>
                    </a:solidFill>
                    <a:latin typeface="Arial"/>
                    <a:cs typeface="Arial"/>
                    <a:sym typeface="Arial"/>
                  </a:rPr>
                  <a:t>ở trên.</a:t>
                </a:r>
                <a:endParaRPr lang="en-US" sz="4000" kern="0">
                  <a:solidFill>
                    <a:srgbClr val="000000"/>
                  </a:solidFill>
                  <a:latin typeface="Arial"/>
                  <a:cs typeface="Arial"/>
                  <a:sym typeface="Arial"/>
                </a:endParaRPr>
              </a:p>
            </p:txBody>
          </p:sp>
        </mc:Choice>
        <mc:Fallback>
          <p:sp>
            <p:nvSpPr>
              <p:cNvPr id="5" name="TextBox 4">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304800" y="149728"/>
                <a:ext cx="17678400" cy="4708981"/>
              </a:xfrm>
              <a:prstGeom prst="rect">
                <a:avLst/>
              </a:prstGeom>
              <a:blipFill>
                <a:blip r:embed="rId2"/>
                <a:stretch>
                  <a:fillRect l="-1207" r="-1207" b="-2332"/>
                </a:stretch>
              </a:blipFill>
            </p:spPr>
            <p:txBody>
              <a:bodyPr/>
              <a:lstStyle/>
              <a:p>
                <a:r>
                  <a:rPr lang="en-US">
                    <a:noFill/>
                  </a:rPr>
                  <a:t> </a:t>
                </a:r>
              </a:p>
            </p:txBody>
          </p:sp>
        </mc:Fallback>
      </mc:AlternateContent>
      <p:sp>
        <p:nvSpPr>
          <p:cNvPr id="7" name="Freeform 11"/>
          <p:cNvSpPr/>
          <p:nvPr/>
        </p:nvSpPr>
        <p:spPr>
          <a:xfrm>
            <a:off x="-354185" y="6286500"/>
            <a:ext cx="1192385" cy="4131956"/>
          </a:xfrm>
          <a:custGeom>
            <a:avLst/>
            <a:gdLst/>
            <a:ahLst/>
            <a:cxnLst/>
            <a:rect l="l" t="t" r="r" b="b"/>
            <a:pathLst>
              <a:path w="2050319" h="7579752">
                <a:moveTo>
                  <a:pt x="0" y="0"/>
                </a:moveTo>
                <a:lnTo>
                  <a:pt x="2050320" y="0"/>
                </a:lnTo>
                <a:lnTo>
                  <a:pt x="2050320" y="7579752"/>
                </a:lnTo>
                <a:lnTo>
                  <a:pt x="0" y="7579752"/>
                </a:lnTo>
                <a:lnTo>
                  <a:pt x="0" y="0"/>
                </a:lnTo>
                <a:close/>
              </a:path>
            </a:pathLst>
          </a:custGeom>
          <a:blipFill>
            <a:blip r:embed="rId3">
              <a:extLst>
                <a:ext uri="{96DAC541-7B7A-43D3-8B79-37D633B846F1}">
                  <asvg:svgBlip xmlns="" xmlns:asvg="http://schemas.microsoft.com/office/drawing/2016/SVG/main" r:embed="rId27"/>
                </a:ext>
              </a:extLst>
            </a:blip>
            <a:stretch>
              <a:fillRect/>
            </a:stretch>
          </a:blipFill>
        </p:spPr>
      </p:sp>
      <p:grpSp>
        <p:nvGrpSpPr>
          <p:cNvPr id="8" name="Group 7"/>
          <p:cNvGrpSpPr/>
          <p:nvPr/>
        </p:nvGrpSpPr>
        <p:grpSpPr>
          <a:xfrm>
            <a:off x="152400" y="5067300"/>
            <a:ext cx="3276600" cy="1324547"/>
            <a:chOff x="691236" y="676025"/>
            <a:chExt cx="3432866" cy="870051"/>
          </a:xfrm>
        </p:grpSpPr>
        <p:pic>
          <p:nvPicPr>
            <p:cNvPr id="10" name="Picture 9"/>
            <p:cNvPicPr>
              <a:picLocks noChangeAspect="1"/>
            </p:cNvPicPr>
            <p:nvPr/>
          </p:nvPicPr>
          <p:blipFill>
            <a:blip r:embed="rId28" cstate="print">
              <a:duotone>
                <a:prstClr val="black"/>
                <a:srgbClr val="D9C3A5">
                  <a:tint val="50000"/>
                  <a:satMod val="180000"/>
                </a:srgbClr>
              </a:duotone>
              <a:extLst>
                <a:ext uri="{BEBA8EAE-BF5A-486C-A8C5-ECC9F3942E4B}">
                  <a14:imgProps xmlns:a14="http://schemas.microsoft.com/office/drawing/2010/main">
                    <a14:imgLayer r:embed="rId2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6" y="676025"/>
              <a:ext cx="1772606" cy="870051"/>
            </a:xfrm>
            <a:prstGeom prst="rect">
              <a:avLst/>
            </a:prstGeom>
          </p:spPr>
        </p:pic>
        <p:sp>
          <p:nvSpPr>
            <p:cNvPr id="11" name="TextBox 10"/>
            <p:cNvSpPr txBox="1"/>
            <p:nvPr/>
          </p:nvSpPr>
          <p:spPr>
            <a:xfrm>
              <a:off x="691236" y="816989"/>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6" name="Rectangle 5"/>
              <p:cNvSpPr/>
              <p:nvPr/>
            </p:nvSpPr>
            <p:spPr>
              <a:xfrm>
                <a:off x="3048000" y="5730753"/>
                <a:ext cx="14935200" cy="4365747"/>
              </a:xfrm>
              <a:prstGeom prst="rect">
                <a:avLst/>
              </a:prstGeom>
            </p:spPr>
            <p:txBody>
              <a:bodyPr wrap="square">
                <a:spAutoFit/>
              </a:bodyPr>
              <a:lstStyle/>
              <a:p>
                <a:pPr algn="just">
                  <a:lnSpc>
                    <a:spcPct val="150000"/>
                  </a:lnSpc>
                </a:pPr>
                <a:r>
                  <a:rPr lang="en-US" sz="4000" b="1" i="1" smtClean="0">
                    <a:latin typeface="Arial" panose="020B0604020202020204" pitchFamily="34" charset="0"/>
                    <a:cs typeface="Arial" panose="020B0604020202020204" pitchFamily="34" charset="0"/>
                  </a:rPr>
                  <a:t>Cách </a:t>
                </a:r>
                <a:r>
                  <a:rPr lang="en-US" sz="4000" b="1" i="1">
                    <a:latin typeface="Arial" panose="020B0604020202020204" pitchFamily="34" charset="0"/>
                    <a:cs typeface="Arial" panose="020B0604020202020204" pitchFamily="34" charset="0"/>
                  </a:rPr>
                  <a:t>1: Bằng </a:t>
                </a:r>
                <a:r>
                  <a:rPr lang="en-US" sz="4000" b="1" i="1">
                    <a:latin typeface="Arial" panose="020B0604020202020204" pitchFamily="34" charset="0"/>
                    <a:cs typeface="Arial" panose="020B0604020202020204" pitchFamily="34" charset="0"/>
                  </a:rPr>
                  <a:t>định </a:t>
                </a:r>
                <a:r>
                  <a:rPr lang="en-US" sz="4000" b="1" i="1" smtClean="0">
                    <a:latin typeface="Arial" panose="020B0604020202020204" pitchFamily="34" charset="0"/>
                    <a:cs typeface="Arial" panose="020B0604020202020204" pitchFamily="34" charset="0"/>
                  </a:rPr>
                  <a:t>nghĩa</a:t>
                </a:r>
              </a:p>
              <a:p>
                <a:pPr algn="just">
                  <a:lnSpc>
                    <a:spcPct val="150000"/>
                  </a:lnSpc>
                </a:pPr>
                <a:r>
                  <a:rPr lang="vi-VN" sz="4000" smtClean="0">
                    <a:cs typeface="Arial" panose="020B0604020202020204" pitchFamily="34" charset="0"/>
                  </a:rPr>
                  <a:t>Nếu </a:t>
                </a:r>
                <a14:m>
                  <m:oMath xmlns:m="http://schemas.openxmlformats.org/officeDocument/2006/math">
                    <m:r>
                      <a:rPr lang="vi-VN" sz="4000" i="1" smtClean="0">
                        <a:latin typeface="Cambria Math" panose="02040503050406030204" pitchFamily="18" charset="0"/>
                        <a:cs typeface="Arial" panose="020B0604020202020204" pitchFamily="34" charset="0"/>
                      </a:rPr>
                      <m:t>𝐵</m:t>
                    </m:r>
                  </m:oMath>
                </a14:m>
                <a:r>
                  <a:rPr lang="vi-VN" sz="4000">
                    <a:cs typeface="Arial" panose="020B0604020202020204" pitchFamily="34" charset="0"/>
                  </a:rPr>
                  <a:t> xảy ra tức là Bình lấy được viên bi trắng. Khi đó, trong hộp còn lại 29 viên </a:t>
                </a:r>
                <a:r>
                  <a:rPr lang="vi-VN" sz="4000">
                    <a:cs typeface="Arial" panose="020B0604020202020204" pitchFamily="34" charset="0"/>
                  </a:rPr>
                  <a:t>bi </a:t>
                </a:r>
                <a:r>
                  <a:rPr lang="vi-VN" sz="4000" smtClean="0">
                    <a:cs typeface="Arial" panose="020B0604020202020204" pitchFamily="34" charset="0"/>
                  </a:rPr>
                  <a:t>với</a:t>
                </a:r>
                <a:r>
                  <a:rPr lang="en-US" sz="4000" smtClean="0">
                    <a:cs typeface="Arial" panose="020B0604020202020204" pitchFamily="34" charset="0"/>
                  </a:rPr>
                  <a:t> </a:t>
                </a:r>
                <a:r>
                  <a:rPr lang="vi-VN" sz="4000" smtClean="0">
                    <a:cs typeface="Arial" panose="020B0604020202020204" pitchFamily="34" charset="0"/>
                  </a:rPr>
                  <a:t>19 </a:t>
                </a:r>
                <a:r>
                  <a:rPr lang="vi-VN" sz="4000">
                    <a:cs typeface="Arial" panose="020B0604020202020204" pitchFamily="34" charset="0"/>
                  </a:rPr>
                  <a:t>viên bi trắng và 10 viên bi đen</a:t>
                </a:r>
                <a:r>
                  <a:rPr lang="vi-VN" sz="4000">
                    <a:cs typeface="Arial" panose="020B0604020202020204" pitchFamily="34" charset="0"/>
                  </a:rPr>
                  <a:t>. </a:t>
                </a:r>
                <a:endParaRPr lang="en-US" sz="4000" smtClean="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vi-VN" sz="4000">
                          <a:cs typeface="Arial" panose="020B0604020202020204" pitchFamily="34" charset="0"/>
                        </a:rPr>
                        <m:t>V</m:t>
                      </m:r>
                      <m:r>
                        <m:rPr>
                          <m:nor/>
                        </m:rPr>
                        <a:rPr lang="vi-VN" sz="4000">
                          <a:cs typeface="Arial" panose="020B0604020202020204" pitchFamily="34" charset="0"/>
                        </a:rPr>
                        <m:t>ậ</m:t>
                      </m:r>
                      <m:r>
                        <m:rPr>
                          <m:nor/>
                        </m:rPr>
                        <a:rPr lang="vi-VN" sz="4000">
                          <a:cs typeface="Arial" panose="020B0604020202020204" pitchFamily="34" charset="0"/>
                        </a:rPr>
                        <m:t>y</m:t>
                      </m:r>
                      <m:r>
                        <a:rPr lang="en-US" sz="4000" b="0" i="1" smtClean="0">
                          <a:latin typeface="Cambria Math" panose="02040503050406030204" pitchFamily="18" charset="0"/>
                          <a:cs typeface="Arial" panose="020B0604020202020204" pitchFamily="34" charset="0"/>
                        </a:rPr>
                        <m:t> </m:t>
                      </m:r>
                      <m:r>
                        <a:rPr lang="vi-VN" sz="4000" i="1" smtClean="0">
                          <a:latin typeface="Cambria Math" panose="02040503050406030204" pitchFamily="18" charset="0"/>
                          <a:cs typeface="Arial" panose="020B0604020202020204" pitchFamily="34" charset="0"/>
                        </a:rPr>
                        <m:t>𝑃</m:t>
                      </m:r>
                      <m:r>
                        <a:rPr lang="vi-VN" sz="4000" i="1" smtClean="0">
                          <a:latin typeface="Cambria Math" panose="02040503050406030204" pitchFamily="18" charset="0"/>
                          <a:cs typeface="Arial" panose="020B0604020202020204" pitchFamily="34" charset="0"/>
                        </a:rPr>
                        <m:t>(</m:t>
                      </m:r>
                      <m:r>
                        <a:rPr lang="vi-VN" sz="4000" i="1" smtClean="0">
                          <a:latin typeface="Cambria Math" panose="02040503050406030204" pitchFamily="18" charset="0"/>
                          <a:cs typeface="Arial" panose="020B0604020202020204" pitchFamily="34" charset="0"/>
                        </a:rPr>
                        <m:t>𝐴</m:t>
                      </m:r>
                      <m:r>
                        <a:rPr lang="vi-VN" sz="4000" i="1" smtClean="0">
                          <a:latin typeface="Cambria Math" panose="02040503050406030204" pitchFamily="18" charset="0"/>
                          <a:cs typeface="Arial" panose="020B0604020202020204" pitchFamily="34" charset="0"/>
                        </a:rPr>
                        <m:t> | </m:t>
                      </m:r>
                      <m:r>
                        <a:rPr lang="vi-VN" sz="4000" i="1" smtClean="0">
                          <a:latin typeface="Cambria Math" panose="02040503050406030204" pitchFamily="18" charset="0"/>
                          <a:cs typeface="Arial" panose="020B0604020202020204" pitchFamily="34" charset="0"/>
                        </a:rPr>
                        <m:t>𝐵</m:t>
                      </m:r>
                      <m:r>
                        <a:rPr lang="vi-VN" sz="4000" i="1" smtClean="0">
                          <a:latin typeface="Cambria Math" panose="02040503050406030204" pitchFamily="18" charset="0"/>
                          <a:cs typeface="Arial" panose="020B0604020202020204" pitchFamily="34" charset="0"/>
                        </a:rPr>
                        <m:t>) =</m:t>
                      </m:r>
                      <m:f>
                        <m:fPr>
                          <m:ctrlPr>
                            <a:rPr lang="vi-VN"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19</m:t>
                          </m:r>
                        </m:num>
                        <m:den>
                          <m:r>
                            <a:rPr lang="en-US" sz="4000" b="0" i="1" smtClean="0">
                              <a:latin typeface="Cambria Math" panose="02040503050406030204" pitchFamily="18" charset="0"/>
                              <a:cs typeface="Arial" panose="020B0604020202020204" pitchFamily="34" charset="0"/>
                            </a:rPr>
                            <m:t>29</m:t>
                          </m:r>
                        </m:den>
                      </m:f>
                      <m:r>
                        <a:rPr lang="en-US" sz="4000" b="0" i="1" smtClean="0">
                          <a:latin typeface="Cambria Math" panose="02040503050406030204" pitchFamily="18" charset="0"/>
                          <a:cs typeface="Arial" panose="020B0604020202020204" pitchFamily="34" charset="0"/>
                        </a:rPr>
                        <m:t>.</m:t>
                      </m:r>
                    </m:oMath>
                  </m:oMathPara>
                </a14:m>
                <a:endParaRPr lang="en-US" sz="4000">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3048000" y="5730753"/>
                <a:ext cx="14935200" cy="4365747"/>
              </a:xfrm>
              <a:prstGeom prst="rect">
                <a:avLst/>
              </a:prstGeom>
              <a:blipFill>
                <a:blip r:embed="rId30"/>
                <a:stretch>
                  <a:fillRect l="-1429" r="-1429"/>
                </a:stretch>
              </a:blipFill>
            </p:spPr>
            <p:txBody>
              <a:bodyPr/>
              <a:lstStyle/>
              <a:p>
                <a:r>
                  <a:rPr lang="en-US">
                    <a:noFill/>
                  </a:rPr>
                  <a:t> </a:t>
                </a:r>
              </a:p>
            </p:txBody>
          </p:sp>
        </mc:Fallback>
      </mc:AlternateContent>
    </p:spTree>
    <p:extLst>
      <p:ext uri="{BB962C8B-B14F-4D97-AF65-F5344CB8AC3E}">
        <p14:creationId xmlns:p14="http://schemas.microsoft.com/office/powerpoint/2010/main" val="290768662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5430</TotalTime>
  <Words>4532</Words>
  <Application>Microsoft Office PowerPoint</Application>
  <PresentationFormat>Custom</PresentationFormat>
  <Paragraphs>407</Paragraphs>
  <Slides>74</Slides>
  <Notes>7</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74</vt:i4>
      </vt:variant>
    </vt:vector>
  </HeadingPairs>
  <TitlesOfParts>
    <vt:vector size="87" baseType="lpstr">
      <vt:lpstr>Aptos</vt:lpstr>
      <vt:lpstr>Arial</vt:lpstr>
      <vt:lpstr>Aharoni</vt:lpstr>
      <vt:lpstr>KG Primary Penmanship</vt:lpstr>
      <vt:lpstr>Jua</vt:lpstr>
      <vt:lpstr>Cambria Math</vt:lpstr>
      <vt:lpstr>Wingdings</vt:lpstr>
      <vt:lpstr>Malgun Gothic</vt:lpstr>
      <vt:lpstr>Calibri</vt:lpstr>
      <vt:lpstr>Times New Roman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Ngân</dc:creator>
  <cp:lastModifiedBy>Admin</cp:lastModifiedBy>
  <cp:revision>132</cp:revision>
  <dcterms:created xsi:type="dcterms:W3CDTF">2006-08-16T00:00:00Z</dcterms:created>
  <dcterms:modified xsi:type="dcterms:W3CDTF">2024-12-20T04:31:12Z</dcterms:modified>
  <dc:identifier>DAGTPZsYtQU</dc:identifier>
</cp:coreProperties>
</file>