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Anton" charset="1" panose="00000500000000000000"/>
      <p:regular r:id="rId28"/>
    </p:embeddedFont>
    <p:embeddedFont>
      <p:font typeface="Codec Pro Bold" charset="1" panose="00000600000000000000"/>
      <p:regular r:id="rId29"/>
    </p:embeddedFont>
    <p:embeddedFont>
      <p:font typeface="Codec Pro" charset="1" panose="00000500000000000000"/>
      <p:regular r:id="rId30"/>
    </p:embeddedFont>
    <p:embeddedFont>
      <p:font typeface="Open Sans 1 Bold" charset="1" panose="020B0806030504020204"/>
      <p:regular r:id="rId31"/>
    </p:embeddedFont>
    <p:embeddedFont>
      <p:font typeface="Open Sans 1" charset="1" panose="020B0606030504020204"/>
      <p:regular r:id="rId32"/>
    </p:embeddedFont>
    <p:embeddedFont>
      <p:font typeface="Open Sans 2 Bold" charset="1" panose="000000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28.jpeg" Type="http://schemas.openxmlformats.org/officeDocument/2006/relationships/image"/><Relationship Id="rId7" Target="../media/VAGjKINICPk.mp4" Type="http://schemas.openxmlformats.org/officeDocument/2006/relationships/video"/><Relationship Id="rId8" Target="../media/VAGjKINICPk.mp4" Type="http://schemas.microsoft.com/office/2007/relationships/media"/></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 Id="rId4"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2208626" y="2952081"/>
            <a:ext cx="11065008" cy="8229600"/>
          </a:xfrm>
          <a:custGeom>
            <a:avLst/>
            <a:gdLst/>
            <a:ahLst/>
            <a:cxnLst/>
            <a:rect r="r" b="b" t="t" l="l"/>
            <a:pathLst>
              <a:path h="8229600" w="11065008">
                <a:moveTo>
                  <a:pt x="0" y="0"/>
                </a:moveTo>
                <a:lnTo>
                  <a:pt x="11065008" y="0"/>
                </a:lnTo>
                <a:lnTo>
                  <a:pt x="11065008" y="8229600"/>
                </a:lnTo>
                <a:lnTo>
                  <a:pt x="0" y="8229600"/>
                </a:lnTo>
                <a:lnTo>
                  <a:pt x="0" y="0"/>
                </a:lnTo>
                <a:close/>
              </a:path>
            </a:pathLst>
          </a:custGeom>
          <a:blipFill>
            <a:blip r:embed="rId3"/>
            <a:stretch>
              <a:fillRect l="0" t="0" r="0" b="0"/>
            </a:stretch>
          </a:blipFill>
        </p:spPr>
      </p:sp>
      <p:sp>
        <p:nvSpPr>
          <p:cNvPr name="Freeform 4" id="4"/>
          <p:cNvSpPr/>
          <p:nvPr/>
        </p:nvSpPr>
        <p:spPr>
          <a:xfrm flipH="true" flipV="false" rot="0">
            <a:off x="9559805" y="2952081"/>
            <a:ext cx="11065008" cy="8229600"/>
          </a:xfrm>
          <a:custGeom>
            <a:avLst/>
            <a:gdLst/>
            <a:ahLst/>
            <a:cxnLst/>
            <a:rect r="r" b="b" t="t" l="l"/>
            <a:pathLst>
              <a:path h="8229600" w="11065008">
                <a:moveTo>
                  <a:pt x="11065008" y="0"/>
                </a:moveTo>
                <a:lnTo>
                  <a:pt x="0" y="0"/>
                </a:lnTo>
                <a:lnTo>
                  <a:pt x="0" y="8229600"/>
                </a:lnTo>
                <a:lnTo>
                  <a:pt x="11065008" y="8229600"/>
                </a:lnTo>
                <a:lnTo>
                  <a:pt x="11065008" y="0"/>
                </a:lnTo>
                <a:close/>
              </a:path>
            </a:pathLst>
          </a:custGeom>
          <a:blipFill>
            <a:blip r:embed="rId3"/>
            <a:stretch>
              <a:fillRect l="0" t="0" r="0" b="0"/>
            </a:stretch>
          </a:blipFill>
        </p:spPr>
      </p:sp>
      <p:sp>
        <p:nvSpPr>
          <p:cNvPr name="Freeform 5" id="5"/>
          <p:cNvSpPr/>
          <p:nvPr/>
        </p:nvSpPr>
        <p:spPr>
          <a:xfrm flipH="false" flipV="false" rot="0">
            <a:off x="8856382" y="7853274"/>
            <a:ext cx="13905416" cy="2810053"/>
          </a:xfrm>
          <a:custGeom>
            <a:avLst/>
            <a:gdLst/>
            <a:ahLst/>
            <a:cxnLst/>
            <a:rect r="r" b="b" t="t" l="l"/>
            <a:pathLst>
              <a:path h="2810053" w="13905416">
                <a:moveTo>
                  <a:pt x="0" y="0"/>
                </a:moveTo>
                <a:lnTo>
                  <a:pt x="13905416" y="0"/>
                </a:lnTo>
                <a:lnTo>
                  <a:pt x="13905416" y="2810052"/>
                </a:lnTo>
                <a:lnTo>
                  <a:pt x="0" y="2810052"/>
                </a:lnTo>
                <a:lnTo>
                  <a:pt x="0" y="0"/>
                </a:lnTo>
                <a:close/>
              </a:path>
            </a:pathLst>
          </a:custGeom>
          <a:blipFill>
            <a:blip r:embed="rId4"/>
            <a:stretch>
              <a:fillRect l="0" t="0" r="0" b="0"/>
            </a:stretch>
          </a:blipFill>
        </p:spPr>
      </p:sp>
      <p:sp>
        <p:nvSpPr>
          <p:cNvPr name="Freeform 6" id="6"/>
          <p:cNvSpPr/>
          <p:nvPr/>
        </p:nvSpPr>
        <p:spPr>
          <a:xfrm flipH="false" flipV="false" rot="0">
            <a:off x="-1840813" y="7853274"/>
            <a:ext cx="13905416" cy="2810053"/>
          </a:xfrm>
          <a:custGeom>
            <a:avLst/>
            <a:gdLst/>
            <a:ahLst/>
            <a:cxnLst/>
            <a:rect r="r" b="b" t="t" l="l"/>
            <a:pathLst>
              <a:path h="2810053" w="13905416">
                <a:moveTo>
                  <a:pt x="0" y="0"/>
                </a:moveTo>
                <a:lnTo>
                  <a:pt x="13905416" y="0"/>
                </a:lnTo>
                <a:lnTo>
                  <a:pt x="13905416" y="2810052"/>
                </a:lnTo>
                <a:lnTo>
                  <a:pt x="0" y="2810052"/>
                </a:lnTo>
                <a:lnTo>
                  <a:pt x="0" y="0"/>
                </a:lnTo>
                <a:close/>
              </a:path>
            </a:pathLst>
          </a:custGeom>
          <a:blipFill>
            <a:blip r:embed="rId4"/>
            <a:stretch>
              <a:fillRect l="0" t="0" r="0" b="0"/>
            </a:stretch>
          </a:blipFill>
        </p:spPr>
      </p:sp>
      <p:sp>
        <p:nvSpPr>
          <p:cNvPr name="Freeform 7" id="7"/>
          <p:cNvSpPr/>
          <p:nvPr/>
        </p:nvSpPr>
        <p:spPr>
          <a:xfrm flipH="false" flipV="false" rot="0">
            <a:off x="-1840813" y="-272754"/>
            <a:ext cx="5474930" cy="10832508"/>
          </a:xfrm>
          <a:custGeom>
            <a:avLst/>
            <a:gdLst/>
            <a:ahLst/>
            <a:cxnLst/>
            <a:rect r="r" b="b" t="t" l="l"/>
            <a:pathLst>
              <a:path h="10832508" w="5474930">
                <a:moveTo>
                  <a:pt x="0" y="0"/>
                </a:moveTo>
                <a:lnTo>
                  <a:pt x="5474929" y="0"/>
                </a:lnTo>
                <a:lnTo>
                  <a:pt x="5474929" y="10832508"/>
                </a:lnTo>
                <a:lnTo>
                  <a:pt x="0" y="10832508"/>
                </a:lnTo>
                <a:lnTo>
                  <a:pt x="0" y="0"/>
                </a:lnTo>
                <a:close/>
              </a:path>
            </a:pathLst>
          </a:custGeom>
          <a:blipFill>
            <a:blip r:embed="rId5"/>
            <a:stretch>
              <a:fillRect l="0" t="0" r="0" b="0"/>
            </a:stretch>
          </a:blipFill>
        </p:spPr>
      </p:sp>
      <p:sp>
        <p:nvSpPr>
          <p:cNvPr name="Freeform 8" id="8"/>
          <p:cNvSpPr/>
          <p:nvPr/>
        </p:nvSpPr>
        <p:spPr>
          <a:xfrm flipH="true" flipV="false" rot="0">
            <a:off x="14653884" y="-272754"/>
            <a:ext cx="5474930" cy="10832508"/>
          </a:xfrm>
          <a:custGeom>
            <a:avLst/>
            <a:gdLst/>
            <a:ahLst/>
            <a:cxnLst/>
            <a:rect r="r" b="b" t="t" l="l"/>
            <a:pathLst>
              <a:path h="10832508" w="5474930">
                <a:moveTo>
                  <a:pt x="5474929" y="0"/>
                </a:moveTo>
                <a:lnTo>
                  <a:pt x="0" y="0"/>
                </a:lnTo>
                <a:lnTo>
                  <a:pt x="0" y="10832508"/>
                </a:lnTo>
                <a:lnTo>
                  <a:pt x="5474929" y="10832508"/>
                </a:lnTo>
                <a:lnTo>
                  <a:pt x="5474929" y="0"/>
                </a:lnTo>
                <a:close/>
              </a:path>
            </a:pathLst>
          </a:custGeom>
          <a:blipFill>
            <a:blip r:embed="rId5"/>
            <a:stretch>
              <a:fillRect l="0" t="0" r="0" b="0"/>
            </a:stretch>
          </a:blipFill>
        </p:spPr>
      </p:sp>
      <p:sp>
        <p:nvSpPr>
          <p:cNvPr name="TextBox 9" id="9"/>
          <p:cNvSpPr txBox="true"/>
          <p:nvPr/>
        </p:nvSpPr>
        <p:spPr>
          <a:xfrm rot="0">
            <a:off x="615899" y="3016346"/>
            <a:ext cx="17170407" cy="2173605"/>
          </a:xfrm>
          <a:prstGeom prst="rect">
            <a:avLst/>
          </a:prstGeom>
        </p:spPr>
        <p:txBody>
          <a:bodyPr anchor="t" rtlCol="false" tIns="0" lIns="0" bIns="0" rIns="0">
            <a:spAutoFit/>
          </a:bodyPr>
          <a:lstStyle/>
          <a:p>
            <a:pPr algn="ctr">
              <a:lnSpc>
                <a:spcPts val="5400"/>
              </a:lnSpc>
            </a:pPr>
            <a:r>
              <a:rPr lang="en-US" sz="7200">
                <a:solidFill>
                  <a:srgbClr val="545454"/>
                </a:solidFill>
                <a:latin typeface="Anton"/>
                <a:ea typeface="Anton"/>
                <a:cs typeface="Anton"/>
                <a:sym typeface="Anton"/>
              </a:rPr>
              <a:t>UNIT 10: THE ECOSYSTEM</a:t>
            </a:r>
          </a:p>
          <a:p>
            <a:pPr algn="ctr">
              <a:lnSpc>
                <a:spcPts val="5400"/>
              </a:lnSpc>
            </a:pPr>
          </a:p>
          <a:p>
            <a:pPr algn="ctr">
              <a:lnSpc>
                <a:spcPts val="5400"/>
              </a:lnSpc>
            </a:pPr>
            <a:r>
              <a:rPr lang="en-US" sz="7200">
                <a:solidFill>
                  <a:srgbClr val="545454"/>
                </a:solidFill>
                <a:latin typeface="Anton"/>
                <a:ea typeface="Anton"/>
                <a:cs typeface="Anton"/>
                <a:sym typeface="Anton"/>
              </a:rPr>
              <a:t>LESSON 1: GETTING STARTED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TextBox 3" id="3"/>
          <p:cNvSpPr txBox="true"/>
          <p:nvPr/>
        </p:nvSpPr>
        <p:spPr>
          <a:xfrm rot="0">
            <a:off x="7062196" y="2985085"/>
            <a:ext cx="10883901" cy="2773680"/>
          </a:xfrm>
          <a:prstGeom prst="rect">
            <a:avLst/>
          </a:prstGeom>
        </p:spPr>
        <p:txBody>
          <a:bodyPr anchor="t" rtlCol="false" tIns="0" lIns="0" bIns="0" rIns="0">
            <a:spAutoFit/>
          </a:bodyPr>
          <a:lstStyle/>
          <a:p>
            <a:pPr algn="ctr">
              <a:lnSpc>
                <a:spcPts val="4200"/>
              </a:lnSpc>
              <a:spcBef>
                <a:spcPct val="0"/>
              </a:spcBef>
            </a:pPr>
            <a:r>
              <a:rPr lang="en-US" b="true" sz="4200">
                <a:solidFill>
                  <a:srgbClr val="545454"/>
                </a:solidFill>
                <a:latin typeface="Codec Pro Bold"/>
                <a:ea typeface="Codec Pro Bold"/>
                <a:cs typeface="Codec Pro Bold"/>
                <a:sym typeface="Codec Pro Bold"/>
              </a:rPr>
              <a:t>any small creature with six legs and a body divided into three parts. Insects usually also have wings. Ants, bees and flies are all insects.</a:t>
            </a:r>
          </a:p>
          <a:p>
            <a:pPr algn="ctr">
              <a:lnSpc>
                <a:spcPts val="4200"/>
              </a:lnSpc>
              <a:spcBef>
                <a:spcPct val="0"/>
              </a:spcBef>
            </a:pPr>
          </a:p>
        </p:txBody>
      </p:sp>
      <p:sp>
        <p:nvSpPr>
          <p:cNvPr name="Freeform 4" id="4"/>
          <p:cNvSpPr/>
          <p:nvPr/>
        </p:nvSpPr>
        <p:spPr>
          <a:xfrm flipH="false" flipV="false" rot="0">
            <a:off x="481242" y="2702788"/>
            <a:ext cx="5481215" cy="6917438"/>
          </a:xfrm>
          <a:custGeom>
            <a:avLst/>
            <a:gdLst/>
            <a:ahLst/>
            <a:cxnLst/>
            <a:rect r="r" b="b" t="t" l="l"/>
            <a:pathLst>
              <a:path h="6917438" w="5481215">
                <a:moveTo>
                  <a:pt x="0" y="0"/>
                </a:moveTo>
                <a:lnTo>
                  <a:pt x="5481215" y="0"/>
                </a:lnTo>
                <a:lnTo>
                  <a:pt x="5481215" y="6917438"/>
                </a:lnTo>
                <a:lnTo>
                  <a:pt x="0" y="6917438"/>
                </a:lnTo>
                <a:lnTo>
                  <a:pt x="0" y="0"/>
                </a:lnTo>
                <a:close/>
              </a:path>
            </a:pathLst>
          </a:custGeom>
          <a:blipFill>
            <a:blip r:embed="rId3"/>
            <a:stretch>
              <a:fillRect l="0" t="0" r="-1908" b="0"/>
            </a:stretch>
          </a:blipFill>
        </p:spPr>
      </p:sp>
      <p:sp>
        <p:nvSpPr>
          <p:cNvPr name="Freeform 5" id="5"/>
          <p:cNvSpPr/>
          <p:nvPr/>
        </p:nvSpPr>
        <p:spPr>
          <a:xfrm flipH="false" flipV="false" rot="0">
            <a:off x="15992386" y="7486985"/>
            <a:ext cx="1953711" cy="1938327"/>
          </a:xfrm>
          <a:custGeom>
            <a:avLst/>
            <a:gdLst/>
            <a:ahLst/>
            <a:cxnLst/>
            <a:rect r="r" b="b" t="t" l="l"/>
            <a:pathLst>
              <a:path h="1938327" w="1953711">
                <a:moveTo>
                  <a:pt x="0" y="0"/>
                </a:moveTo>
                <a:lnTo>
                  <a:pt x="1953711" y="0"/>
                </a:lnTo>
                <a:lnTo>
                  <a:pt x="1953711" y="1938328"/>
                </a:lnTo>
                <a:lnTo>
                  <a:pt x="0" y="1938328"/>
                </a:lnTo>
                <a:lnTo>
                  <a:pt x="0" y="0"/>
                </a:lnTo>
                <a:close/>
              </a:path>
            </a:pathLst>
          </a:custGeom>
          <a:blipFill>
            <a:blip r:embed="rId4"/>
            <a:stretch>
              <a:fillRect l="0" t="0" r="0" b="0"/>
            </a:stretch>
          </a:blipFill>
        </p:spPr>
      </p:sp>
      <p:sp>
        <p:nvSpPr>
          <p:cNvPr name="TextBox 6" id="6"/>
          <p:cNvSpPr txBox="true"/>
          <p:nvPr/>
        </p:nvSpPr>
        <p:spPr>
          <a:xfrm rot="0">
            <a:off x="4886649" y="1143000"/>
            <a:ext cx="9572792" cy="845836"/>
          </a:xfrm>
          <a:prstGeom prst="rect">
            <a:avLst/>
          </a:prstGeom>
        </p:spPr>
        <p:txBody>
          <a:bodyPr anchor="t" rtlCol="false" tIns="0" lIns="0" bIns="0" rIns="0">
            <a:spAutoFit/>
          </a:bodyPr>
          <a:lstStyle/>
          <a:p>
            <a:pPr algn="ctr">
              <a:lnSpc>
                <a:spcPts val="6300"/>
              </a:lnSpc>
            </a:pPr>
            <a:r>
              <a:rPr lang="en-US" sz="6300">
                <a:solidFill>
                  <a:srgbClr val="545454"/>
                </a:solidFill>
                <a:latin typeface="Anton"/>
                <a:ea typeface="Anton"/>
                <a:cs typeface="Anton"/>
                <a:sym typeface="Anton"/>
              </a:rPr>
              <a:t>Guess the word: 6 letters</a:t>
            </a:r>
          </a:p>
        </p:txBody>
      </p:sp>
      <p:sp>
        <p:nvSpPr>
          <p:cNvPr name="TextBox 7" id="7"/>
          <p:cNvSpPr txBox="true"/>
          <p:nvPr/>
        </p:nvSpPr>
        <p:spPr>
          <a:xfrm rot="0">
            <a:off x="6159280" y="8065103"/>
            <a:ext cx="11786817" cy="17068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insect (N) /ˈɪnsekt/</a:t>
            </a:r>
          </a:p>
          <a:p>
            <a:pPr algn="ctr">
              <a:lnSpc>
                <a:spcPts val="4200"/>
              </a:lnSpc>
            </a:pPr>
          </a:p>
          <a:p>
            <a:pPr algn="ctr">
              <a:lnSpc>
                <a:spcPts val="4200"/>
              </a:lnSpc>
              <a:spcBef>
                <a:spcPct val="0"/>
              </a:spcBef>
            </a:pPr>
          </a:p>
        </p:txBody>
      </p:sp>
      <p:sp>
        <p:nvSpPr>
          <p:cNvPr name="TextBox 8" id="8"/>
          <p:cNvSpPr txBox="true"/>
          <p:nvPr/>
        </p:nvSpPr>
        <p:spPr>
          <a:xfrm rot="0">
            <a:off x="6610738" y="6779602"/>
            <a:ext cx="11786817" cy="11734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_ _ _ _ _ _ (N)</a:t>
            </a:r>
          </a:p>
          <a:p>
            <a:pPr algn="ctr">
              <a:lnSpc>
                <a:spcPts val="420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432067" y="4017999"/>
            <a:ext cx="8280875" cy="5750608"/>
          </a:xfrm>
          <a:custGeom>
            <a:avLst/>
            <a:gdLst/>
            <a:ahLst/>
            <a:cxnLst/>
            <a:rect r="r" b="b" t="t" l="l"/>
            <a:pathLst>
              <a:path h="5750608" w="8280875">
                <a:moveTo>
                  <a:pt x="0" y="0"/>
                </a:moveTo>
                <a:lnTo>
                  <a:pt x="8280875" y="0"/>
                </a:lnTo>
                <a:lnTo>
                  <a:pt x="8280875" y="5750608"/>
                </a:lnTo>
                <a:lnTo>
                  <a:pt x="0" y="5750608"/>
                </a:lnTo>
                <a:lnTo>
                  <a:pt x="0" y="0"/>
                </a:lnTo>
                <a:close/>
              </a:path>
            </a:pathLst>
          </a:custGeom>
          <a:blipFill>
            <a:blip r:embed="rId3"/>
            <a:stretch>
              <a:fillRect l="0" t="0" r="0" b="0"/>
            </a:stretch>
          </a:blipFill>
        </p:spPr>
      </p:sp>
      <p:sp>
        <p:nvSpPr>
          <p:cNvPr name="Freeform 4" id="4"/>
          <p:cNvSpPr/>
          <p:nvPr/>
        </p:nvSpPr>
        <p:spPr>
          <a:xfrm flipH="false" flipV="false" rot="0">
            <a:off x="16389682" y="7359982"/>
            <a:ext cx="1898318" cy="1898318"/>
          </a:xfrm>
          <a:custGeom>
            <a:avLst/>
            <a:gdLst/>
            <a:ahLst/>
            <a:cxnLst/>
            <a:rect r="r" b="b" t="t" l="l"/>
            <a:pathLst>
              <a:path h="1898318" w="1898318">
                <a:moveTo>
                  <a:pt x="0" y="0"/>
                </a:moveTo>
                <a:lnTo>
                  <a:pt x="1898318" y="0"/>
                </a:lnTo>
                <a:lnTo>
                  <a:pt x="1898318" y="1898318"/>
                </a:lnTo>
                <a:lnTo>
                  <a:pt x="0" y="1898318"/>
                </a:lnTo>
                <a:lnTo>
                  <a:pt x="0" y="0"/>
                </a:lnTo>
                <a:close/>
              </a:path>
            </a:pathLst>
          </a:custGeom>
          <a:blipFill>
            <a:blip r:embed="rId4"/>
            <a:stretch>
              <a:fillRect l="0" t="0" r="0" b="0"/>
            </a:stretch>
          </a:blipFill>
        </p:spPr>
      </p:sp>
      <p:sp>
        <p:nvSpPr>
          <p:cNvPr name="TextBox 5" id="5"/>
          <p:cNvSpPr txBox="true"/>
          <p:nvPr/>
        </p:nvSpPr>
        <p:spPr>
          <a:xfrm rot="0">
            <a:off x="4886649" y="1143000"/>
            <a:ext cx="9572792" cy="845836"/>
          </a:xfrm>
          <a:prstGeom prst="rect">
            <a:avLst/>
          </a:prstGeom>
        </p:spPr>
        <p:txBody>
          <a:bodyPr anchor="t" rtlCol="false" tIns="0" lIns="0" bIns="0" rIns="0">
            <a:spAutoFit/>
          </a:bodyPr>
          <a:lstStyle/>
          <a:p>
            <a:pPr algn="ctr">
              <a:lnSpc>
                <a:spcPts val="6300"/>
              </a:lnSpc>
            </a:pPr>
            <a:r>
              <a:rPr lang="en-US" sz="6300">
                <a:solidFill>
                  <a:srgbClr val="545454"/>
                </a:solidFill>
                <a:latin typeface="Anton"/>
                <a:ea typeface="Anton"/>
                <a:cs typeface="Anton"/>
                <a:sym typeface="Anton"/>
              </a:rPr>
              <a:t>Guess the word: 8 letters</a:t>
            </a:r>
          </a:p>
        </p:txBody>
      </p:sp>
      <p:sp>
        <p:nvSpPr>
          <p:cNvPr name="TextBox 6" id="6"/>
          <p:cNvSpPr txBox="true"/>
          <p:nvPr/>
        </p:nvSpPr>
        <p:spPr>
          <a:xfrm rot="0">
            <a:off x="9315897" y="4017999"/>
            <a:ext cx="7943403" cy="1706899"/>
          </a:xfrm>
          <a:prstGeom prst="rect">
            <a:avLst/>
          </a:prstGeom>
        </p:spPr>
        <p:txBody>
          <a:bodyPr anchor="t" rtlCol="false" tIns="0" lIns="0" bIns="0" rIns="0">
            <a:spAutoFit/>
          </a:bodyPr>
          <a:lstStyle/>
          <a:p>
            <a:pPr algn="ctr">
              <a:lnSpc>
                <a:spcPts val="4200"/>
              </a:lnSpc>
              <a:spcBef>
                <a:spcPct val="0"/>
              </a:spcBef>
            </a:pPr>
            <a:r>
              <a:rPr lang="en-US" b="true" sz="4200">
                <a:solidFill>
                  <a:srgbClr val="545454"/>
                </a:solidFill>
                <a:latin typeface="Codec Pro Bold"/>
                <a:ea typeface="Codec Pro Bold"/>
                <a:cs typeface="Codec Pro Bold"/>
                <a:sym typeface="Codec Pro Bold"/>
              </a:rPr>
              <a:t>a</a:t>
            </a:r>
            <a:r>
              <a:rPr lang="en-US" b="true" sz="4200">
                <a:solidFill>
                  <a:srgbClr val="545454"/>
                </a:solidFill>
                <a:latin typeface="Codec Pro Bold"/>
                <a:ea typeface="Codec Pro Bold"/>
                <a:cs typeface="Codec Pro Bold"/>
                <a:sym typeface="Codec Pro Bold"/>
              </a:rPr>
              <a:t> living thing, especially one that is extremely small</a:t>
            </a:r>
          </a:p>
          <a:p>
            <a:pPr algn="ctr">
              <a:lnSpc>
                <a:spcPts val="4200"/>
              </a:lnSpc>
              <a:spcBef>
                <a:spcPct val="0"/>
              </a:spcBef>
            </a:pPr>
          </a:p>
        </p:txBody>
      </p:sp>
      <p:sp>
        <p:nvSpPr>
          <p:cNvPr name="TextBox 7" id="7"/>
          <p:cNvSpPr txBox="true"/>
          <p:nvPr/>
        </p:nvSpPr>
        <p:spPr>
          <a:xfrm rot="0">
            <a:off x="8110345" y="7464114"/>
            <a:ext cx="9603265" cy="17068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organism (n) </a:t>
            </a:r>
          </a:p>
          <a:p>
            <a:pPr algn="ctr">
              <a:lnSpc>
                <a:spcPts val="4200"/>
              </a:lnSpc>
            </a:pPr>
            <a:r>
              <a:rPr lang="en-US" sz="4200" b="true">
                <a:solidFill>
                  <a:srgbClr val="545454"/>
                </a:solidFill>
                <a:latin typeface="Codec Pro Bold"/>
                <a:ea typeface="Codec Pro Bold"/>
                <a:cs typeface="Codec Pro Bold"/>
                <a:sym typeface="Codec Pro Bold"/>
              </a:rPr>
              <a:t> /ˈɔːɡənɪzəm/</a:t>
            </a:r>
          </a:p>
          <a:p>
            <a:pPr algn="ctr">
              <a:lnSpc>
                <a:spcPts val="4200"/>
              </a:lnSpc>
              <a:spcBef>
                <a:spcPct val="0"/>
              </a:spcBef>
            </a:pPr>
          </a:p>
        </p:txBody>
      </p:sp>
      <p:sp>
        <p:nvSpPr>
          <p:cNvPr name="TextBox 8" id="8"/>
          <p:cNvSpPr txBox="true"/>
          <p:nvPr/>
        </p:nvSpPr>
        <p:spPr>
          <a:xfrm rot="0">
            <a:off x="9315897" y="6290634"/>
            <a:ext cx="8802097" cy="11734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_ _ _ _ _ _ _ _ (N)</a:t>
            </a:r>
          </a:p>
          <a:p>
            <a:pPr algn="ctr">
              <a:lnSpc>
                <a:spcPts val="4200"/>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564364" y="3774472"/>
            <a:ext cx="8579636" cy="5739081"/>
          </a:xfrm>
          <a:custGeom>
            <a:avLst/>
            <a:gdLst/>
            <a:ahLst/>
            <a:cxnLst/>
            <a:rect r="r" b="b" t="t" l="l"/>
            <a:pathLst>
              <a:path h="5739081" w="8579636">
                <a:moveTo>
                  <a:pt x="0" y="0"/>
                </a:moveTo>
                <a:lnTo>
                  <a:pt x="8579636" y="0"/>
                </a:lnTo>
                <a:lnTo>
                  <a:pt x="8579636" y="5739081"/>
                </a:lnTo>
                <a:lnTo>
                  <a:pt x="0" y="5739081"/>
                </a:lnTo>
                <a:lnTo>
                  <a:pt x="0" y="0"/>
                </a:lnTo>
                <a:close/>
              </a:path>
            </a:pathLst>
          </a:custGeom>
          <a:blipFill>
            <a:blip r:embed="rId3"/>
            <a:stretch>
              <a:fillRect l="0" t="0" r="0" b="0"/>
            </a:stretch>
          </a:blipFill>
        </p:spPr>
      </p:sp>
      <p:sp>
        <p:nvSpPr>
          <p:cNvPr name="Freeform 4" id="4"/>
          <p:cNvSpPr/>
          <p:nvPr/>
        </p:nvSpPr>
        <p:spPr>
          <a:xfrm flipH="false" flipV="false" rot="0">
            <a:off x="16275258" y="6741702"/>
            <a:ext cx="1669492" cy="1669492"/>
          </a:xfrm>
          <a:custGeom>
            <a:avLst/>
            <a:gdLst/>
            <a:ahLst/>
            <a:cxnLst/>
            <a:rect r="r" b="b" t="t" l="l"/>
            <a:pathLst>
              <a:path h="1669492" w="1669492">
                <a:moveTo>
                  <a:pt x="0" y="0"/>
                </a:moveTo>
                <a:lnTo>
                  <a:pt x="1669492" y="0"/>
                </a:lnTo>
                <a:lnTo>
                  <a:pt x="1669492" y="1669492"/>
                </a:lnTo>
                <a:lnTo>
                  <a:pt x="0" y="1669492"/>
                </a:lnTo>
                <a:lnTo>
                  <a:pt x="0" y="0"/>
                </a:lnTo>
                <a:close/>
              </a:path>
            </a:pathLst>
          </a:custGeom>
          <a:blipFill>
            <a:blip r:embed="rId4"/>
            <a:stretch>
              <a:fillRect l="0" t="0" r="0" b="0"/>
            </a:stretch>
          </a:blipFill>
        </p:spPr>
      </p:sp>
      <p:sp>
        <p:nvSpPr>
          <p:cNvPr name="TextBox 5" id="5"/>
          <p:cNvSpPr txBox="true"/>
          <p:nvPr/>
        </p:nvSpPr>
        <p:spPr>
          <a:xfrm rot="0">
            <a:off x="4886649" y="1143000"/>
            <a:ext cx="9572792" cy="845836"/>
          </a:xfrm>
          <a:prstGeom prst="rect">
            <a:avLst/>
          </a:prstGeom>
        </p:spPr>
        <p:txBody>
          <a:bodyPr anchor="t" rtlCol="false" tIns="0" lIns="0" bIns="0" rIns="0">
            <a:spAutoFit/>
          </a:bodyPr>
          <a:lstStyle/>
          <a:p>
            <a:pPr algn="ctr">
              <a:lnSpc>
                <a:spcPts val="6300"/>
              </a:lnSpc>
            </a:pPr>
            <a:r>
              <a:rPr lang="en-US" sz="6300">
                <a:solidFill>
                  <a:srgbClr val="545454"/>
                </a:solidFill>
                <a:latin typeface="Anton"/>
                <a:ea typeface="Anton"/>
                <a:cs typeface="Anton"/>
                <a:sym typeface="Anton"/>
              </a:rPr>
              <a:t>Guess the word: 12 letters</a:t>
            </a:r>
          </a:p>
        </p:txBody>
      </p:sp>
      <p:sp>
        <p:nvSpPr>
          <p:cNvPr name="TextBox 6" id="6"/>
          <p:cNvSpPr txBox="true"/>
          <p:nvPr/>
        </p:nvSpPr>
        <p:spPr>
          <a:xfrm rot="0">
            <a:off x="9323035" y="3774472"/>
            <a:ext cx="8401239" cy="2773680"/>
          </a:xfrm>
          <a:prstGeom prst="rect">
            <a:avLst/>
          </a:prstGeom>
        </p:spPr>
        <p:txBody>
          <a:bodyPr anchor="t" rtlCol="false" tIns="0" lIns="0" bIns="0" rIns="0">
            <a:spAutoFit/>
          </a:bodyPr>
          <a:lstStyle/>
          <a:p>
            <a:pPr algn="ctr">
              <a:lnSpc>
                <a:spcPts val="4200"/>
              </a:lnSpc>
              <a:spcBef>
                <a:spcPct val="0"/>
              </a:spcBef>
            </a:pPr>
            <a:r>
              <a:rPr lang="en-US" b="true" sz="4200">
                <a:solidFill>
                  <a:srgbClr val="545454"/>
                </a:solidFill>
                <a:latin typeface="Codec Pro Bold"/>
                <a:ea typeface="Codec Pro Bold"/>
                <a:cs typeface="Codec Pro Bold"/>
                <a:sym typeface="Codec Pro Bold"/>
              </a:rPr>
              <a:t> the</a:t>
            </a:r>
            <a:r>
              <a:rPr lang="en-US" b="true" sz="4200">
                <a:solidFill>
                  <a:srgbClr val="545454"/>
                </a:solidFill>
                <a:latin typeface="Codec Pro Bold"/>
                <a:ea typeface="Codec Pro Bold"/>
                <a:cs typeface="Codec Pro Bold"/>
                <a:sym typeface="Codec Pro Bold"/>
              </a:rPr>
              <a:t> existence of a large number of different kinds of animals and plants which make a balanced environment</a:t>
            </a:r>
          </a:p>
          <a:p>
            <a:pPr algn="ctr">
              <a:lnSpc>
                <a:spcPts val="4200"/>
              </a:lnSpc>
              <a:spcBef>
                <a:spcPct val="0"/>
              </a:spcBef>
            </a:pPr>
          </a:p>
        </p:txBody>
      </p:sp>
      <p:sp>
        <p:nvSpPr>
          <p:cNvPr name="TextBox 7" id="7"/>
          <p:cNvSpPr txBox="true"/>
          <p:nvPr/>
        </p:nvSpPr>
        <p:spPr>
          <a:xfrm rot="0">
            <a:off x="9937305" y="8138160"/>
            <a:ext cx="7172699" cy="22402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biodiversity (n)/ˌbaɪəʊdaɪˈvɜːsəti/</a:t>
            </a:r>
          </a:p>
          <a:p>
            <a:pPr algn="ctr">
              <a:lnSpc>
                <a:spcPts val="4200"/>
              </a:lnSpc>
            </a:pPr>
          </a:p>
          <a:p>
            <a:pPr algn="ctr">
              <a:lnSpc>
                <a:spcPts val="4200"/>
              </a:lnSpc>
              <a:spcBef>
                <a:spcPct val="0"/>
              </a:spcBef>
            </a:pPr>
          </a:p>
        </p:txBody>
      </p:sp>
      <p:sp>
        <p:nvSpPr>
          <p:cNvPr name="TextBox 8" id="8"/>
          <p:cNvSpPr txBox="true"/>
          <p:nvPr/>
        </p:nvSpPr>
        <p:spPr>
          <a:xfrm rot="0">
            <a:off x="9144000" y="7256408"/>
            <a:ext cx="9603265" cy="640080"/>
          </a:xfrm>
          <a:prstGeom prst="rect">
            <a:avLst/>
          </a:prstGeom>
        </p:spPr>
        <p:txBody>
          <a:bodyPr anchor="t" rtlCol="false" tIns="0" lIns="0" bIns="0" rIns="0">
            <a:spAutoFit/>
          </a:bodyPr>
          <a:lstStyle/>
          <a:p>
            <a:pPr algn="ctr">
              <a:lnSpc>
                <a:spcPts val="4200"/>
              </a:lnSpc>
              <a:spcBef>
                <a:spcPct val="0"/>
              </a:spcBef>
            </a:pPr>
            <a:r>
              <a:rPr lang="en-US" b="true" sz="4200">
                <a:solidFill>
                  <a:srgbClr val="545454"/>
                </a:solidFill>
                <a:latin typeface="Codec Pro Bold"/>
                <a:ea typeface="Codec Pro Bold"/>
                <a:cs typeface="Codec Pro Bold"/>
                <a:sym typeface="Codec Pro Bold"/>
              </a:rPr>
              <a:t>------------ (n)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graphicFrame>
        <p:nvGraphicFramePr>
          <p:cNvPr name="Table 3" id="3"/>
          <p:cNvGraphicFramePr>
            <a:graphicFrameLocks noGrp="true"/>
          </p:cNvGraphicFramePr>
          <p:nvPr/>
        </p:nvGraphicFramePr>
        <p:xfrm>
          <a:off x="486863" y="0"/>
          <a:ext cx="17231078" cy="11244196"/>
        </p:xfrm>
        <a:graphic>
          <a:graphicData uri="http://schemas.openxmlformats.org/drawingml/2006/table">
            <a:tbl>
              <a:tblPr/>
              <a:tblGrid>
                <a:gridCol w="1991381"/>
                <a:gridCol w="2217599"/>
                <a:gridCol w="10127615"/>
                <a:gridCol w="2894484"/>
              </a:tblGrid>
              <a:tr h="1364387">
                <a:tc>
                  <a:txBody>
                    <a:bodyPr anchor="t" rtlCol="false"/>
                    <a:lstStyle/>
                    <a:p>
                      <a:pPr algn="ctr">
                        <a:lnSpc>
                          <a:spcPts val="2309"/>
                        </a:lnSpc>
                        <a:defRPr/>
                      </a:pPr>
                      <a:r>
                        <a:rPr lang="en-US" b="true" sz="2099" spc="-79">
                          <a:solidFill>
                            <a:srgbClr val="000000"/>
                          </a:solidFill>
                          <a:latin typeface="Codec Pro Bold"/>
                          <a:ea typeface="Codec Pro Bold"/>
                          <a:cs typeface="Codec Pro Bold"/>
                          <a:sym typeface="Codec Pro Bold"/>
                        </a:rPr>
                        <a:t>Form</a:t>
                      </a:r>
                      <a:endParaRPr lang="en-US" sz="1100"/>
                    </a:p>
                    <a:p>
                      <a:pPr algn="ctr">
                        <a:lnSpc>
                          <a:spcPts val="2309"/>
                        </a:lnSpc>
                      </a:pPr>
                      <a:r>
                        <a:rPr lang="en-US" b="true" sz="2099" spc="-79">
                          <a:solidFill>
                            <a:srgbClr val="000000"/>
                          </a:solidFill>
                          <a:latin typeface="Codec Pro Bold"/>
                          <a:ea typeface="Codec Pro Bold"/>
                          <a:cs typeface="Codec Pro Bold"/>
                          <a:sym typeface="Codec Pro Bold"/>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309"/>
                        </a:lnSpc>
                        <a:defRPr/>
                      </a:pPr>
                      <a:r>
                        <a:rPr lang="en-US" b="true" sz="2099" spc="-79">
                          <a:solidFill>
                            <a:srgbClr val="000000"/>
                          </a:solidFill>
                          <a:latin typeface="Codec Pro Bold"/>
                          <a:ea typeface="Codec Pro Bold"/>
                          <a:cs typeface="Codec Pro Bold"/>
                          <a:sym typeface="Codec Pro Bold"/>
                        </a:rPr>
                        <a:t>Pronunciation</a:t>
                      </a:r>
                      <a:endParaRPr lang="en-US" sz="1100"/>
                    </a:p>
                    <a:p>
                      <a:pPr algn="ctr">
                        <a:lnSpc>
                          <a:spcPts val="2309"/>
                        </a:lnSpc>
                      </a:pPr>
                      <a:r>
                        <a:rPr lang="en-US" b="true" sz="2099" spc="-79">
                          <a:solidFill>
                            <a:srgbClr val="000000"/>
                          </a:solidFill>
                          <a:latin typeface="Codec Pro Bold"/>
                          <a:ea typeface="Codec Pro Bold"/>
                          <a:cs typeface="Codec Pro Bold"/>
                          <a:sym typeface="Codec Pro Bold"/>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309"/>
                        </a:lnSpc>
                        <a:defRPr/>
                      </a:pPr>
                      <a:r>
                        <a:rPr lang="en-US" b="true" sz="2099" spc="-79">
                          <a:solidFill>
                            <a:srgbClr val="000000"/>
                          </a:solidFill>
                          <a:latin typeface="Codec Pro Bold"/>
                          <a:ea typeface="Codec Pro Bold"/>
                          <a:cs typeface="Codec Pro Bold"/>
                          <a:sym typeface="Codec Pro Bold"/>
                        </a:rPr>
                        <a:t>  Meaning</a:t>
                      </a:r>
                      <a:endParaRPr lang="en-US" sz="1100"/>
                    </a:p>
                    <a:p>
                      <a:pPr algn="ctr">
                        <a:lnSpc>
                          <a:spcPts val="2309"/>
                        </a:lnSpc>
                      </a:pPr>
                      <a:r>
                        <a:rPr lang="en-US" b="true" sz="2099" spc="-79">
                          <a:solidFill>
                            <a:srgbClr val="000000"/>
                          </a:solidFill>
                          <a:latin typeface="Codec Pro Bold"/>
                          <a:ea typeface="Codec Pro Bold"/>
                          <a:cs typeface="Codec Pro Bold"/>
                          <a:sym typeface="Codec Pro Bold"/>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309"/>
                        </a:lnSpc>
                        <a:defRPr/>
                      </a:pPr>
                      <a:r>
                        <a:rPr lang="en-US" b="true" sz="2099" spc="-79">
                          <a:solidFill>
                            <a:srgbClr val="000000"/>
                          </a:solidFill>
                          <a:latin typeface="Codec Pro Bold"/>
                          <a:ea typeface="Codec Pro Bold"/>
                          <a:cs typeface="Codec Pro Bold"/>
                          <a:sym typeface="Codec Pro Bold"/>
                        </a:rPr>
                        <a:t>  Vietnamese</a:t>
                      </a:r>
                      <a:endParaRPr lang="en-US" sz="1100"/>
                    </a:p>
                    <a:p>
                      <a:pPr algn="ctr">
                        <a:lnSpc>
                          <a:spcPts val="2309"/>
                        </a:lnSpc>
                      </a:pPr>
                      <a:r>
                        <a:rPr lang="en-US" b="true" sz="2099" spc="-79">
                          <a:solidFill>
                            <a:srgbClr val="000000"/>
                          </a:solidFill>
                          <a:latin typeface="Codec Pro Bold"/>
                          <a:ea typeface="Codec Pro Bold"/>
                          <a:cs typeface="Codec Pro Bold"/>
                          <a:sym typeface="Codec Pro Bold"/>
                        </a:rPr>
                        <a:t>  meaning</a:t>
                      </a:r>
                    </a:p>
                    <a:p>
                      <a:pPr algn="ctr">
                        <a:lnSpc>
                          <a:spcPts val="2309"/>
                        </a:lnSpc>
                      </a:pPr>
                      <a:r>
                        <a:rPr lang="en-US" b="true" sz="2099" spc="-79">
                          <a:solidFill>
                            <a:srgbClr val="000000"/>
                          </a:solidFill>
                          <a:latin typeface="Codec Pro Bold"/>
                          <a:ea typeface="Codec Pro Bold"/>
                          <a:cs typeface="Codec Pro Bold"/>
                          <a:sym typeface="Codec Pro Bold"/>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64387">
                <a:tc>
                  <a:txBody>
                    <a:bodyPr anchor="t" rtlCol="false"/>
                    <a:lstStyle/>
                    <a:p>
                      <a:pPr algn="l">
                        <a:lnSpc>
                          <a:spcPts val="2309"/>
                        </a:lnSpc>
                        <a:defRPr/>
                      </a:pPr>
                      <a:r>
                        <a:rPr lang="en-US" sz="2099" spc="-79">
                          <a:solidFill>
                            <a:srgbClr val="000000"/>
                          </a:solidFill>
                          <a:latin typeface="Codec Pro"/>
                          <a:ea typeface="Codec Pro"/>
                          <a:cs typeface="Codec Pro"/>
                          <a:sym typeface="Codec Pro"/>
                        </a:rPr>
                        <a:t>  flora (n)</a:t>
                      </a:r>
                      <a:endParaRPr lang="en-US" sz="1100"/>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/ˈflɔːrə/</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the plants of a particular area, type of environment or period of time</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Thực vật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64387">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fauna (n)</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/ˈfɔːnə/</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all the animals living in an area or in a particular period of history</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Động vật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50621">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insect (n) </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/ˈɪnsekt/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any small creature with six legs and a body divided into three parts. Insects usually also have wings. Ants, bees and flies are all insects.</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Côn trùng </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364387">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organism (n) </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/ˈɔːɡənɪzəm/</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a living thing, especially one that is extremely small</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Sinh vật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50621">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biodiversity</a:t>
                      </a:r>
                    </a:p>
                    <a:p>
                      <a:pPr algn="l">
                        <a:lnSpc>
                          <a:spcPts val="2309"/>
                        </a:lnSpc>
                      </a:pPr>
                      <a:r>
                        <a:rPr lang="en-US" sz="2099" spc="-79">
                          <a:solidFill>
                            <a:srgbClr val="000000"/>
                          </a:solidFill>
                          <a:latin typeface="Codec Pro"/>
                          <a:ea typeface="Codec Pro"/>
                          <a:cs typeface="Codec Pro"/>
                          <a:sym typeface="Codec Pro"/>
                        </a:rPr>
                        <a:t>  (n)</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/ˌbaɪəʊdaɪˈvɜːsəti/</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the existence of a large number of different kinds of animals and plants which make a balanced environment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Đa dạng sinh học</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650621">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6. ecosystem (n)</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/ˈiː.kəʊˌsɪs.təm/</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all the living things in an area and the way they affect each other and the environment</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p>
                      <a:pPr algn="l">
                        <a:lnSpc>
                          <a:spcPts val="2309"/>
                        </a:lnSpc>
                      </a:pPr>
                      <a:r>
                        <a:rPr lang="en-US" sz="2099" spc="-79">
                          <a:solidFill>
                            <a:srgbClr val="000000"/>
                          </a:solidFill>
                          <a:latin typeface="Codec Pro"/>
                          <a:ea typeface="Codec Pro"/>
                          <a:cs typeface="Codec Pro"/>
                          <a:sym typeface="Codec Pro"/>
                        </a:rPr>
                        <a:t>  Hệ</a:t>
                      </a:r>
                    </a:p>
                    <a:p>
                      <a:pPr algn="l">
                        <a:lnSpc>
                          <a:spcPts val="2309"/>
                        </a:lnSpc>
                      </a:pPr>
                      <a:r>
                        <a:rPr lang="en-US" sz="2099" spc="-79">
                          <a:solidFill>
                            <a:srgbClr val="000000"/>
                          </a:solidFill>
                          <a:latin typeface="Codec Pro"/>
                          <a:ea typeface="Codec Pro"/>
                          <a:cs typeface="Codec Pro"/>
                          <a:sym typeface="Codec Pro"/>
                        </a:rPr>
                        <a:t>  sinh thái</a:t>
                      </a:r>
                    </a:p>
                    <a:p>
                      <a:pPr algn="l">
                        <a:lnSpc>
                          <a:spcPts val="2309"/>
                        </a:lnSpc>
                      </a:pPr>
                      <a:r>
                        <a:rPr lang="en-US" sz="2099" spc="-79">
                          <a:solidFill>
                            <a:srgbClr val="000000"/>
                          </a:solidFill>
                          <a:latin typeface="Codec Pro"/>
                          <a:ea typeface="Codec Pro"/>
                          <a:cs typeface="Codec Pro"/>
                          <a:sym typeface="Codec Pro"/>
                        </a:rPr>
                        <a:t>  </a:t>
                      </a:r>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34785">
                <a:tc>
                  <a:txBody>
                    <a:bodyPr anchor="t" rtlCol="false"/>
                    <a:lstStyle/>
                    <a:p>
                      <a:pPr algn="l">
                        <a:lnSpc>
                          <a:spcPts val="2309"/>
                        </a:lnSpc>
                        <a:defRPr/>
                      </a:pPr>
                      <a:endParaRPr lang="en-US" sz="1100"/>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l">
                        <a:lnSpc>
                          <a:spcPts val="2309"/>
                        </a:lnSpc>
                        <a:defRPr/>
                      </a:pPr>
                      <a:endParaRPr lang="en-US" sz="1100"/>
                    </a:p>
                  </a:txBody>
                  <a:tcPr marL="123825" marR="123825" marT="123825" marB="123825" anchor="t">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TextBox 3" id="3"/>
          <p:cNvSpPr txBox="true"/>
          <p:nvPr/>
        </p:nvSpPr>
        <p:spPr>
          <a:xfrm rot="0">
            <a:off x="581645" y="1414061"/>
            <a:ext cx="17093026" cy="9701080"/>
          </a:xfrm>
          <a:prstGeom prst="rect">
            <a:avLst/>
          </a:prstGeom>
        </p:spPr>
        <p:txBody>
          <a:bodyPr anchor="t" rtlCol="false" tIns="0" lIns="0" bIns="0" rIns="0">
            <a:spAutoFit/>
          </a:bodyPr>
          <a:lstStyle/>
          <a:p>
            <a:pPr algn="l">
              <a:lnSpc>
                <a:spcPts val="3919"/>
              </a:lnSpc>
            </a:pPr>
            <a:r>
              <a:rPr lang="en-US" sz="2799" b="true">
                <a:solidFill>
                  <a:srgbClr val="000000"/>
                </a:solidFill>
                <a:latin typeface="Codec Pro Bold"/>
                <a:ea typeface="Codec Pro Bold"/>
                <a:cs typeface="Codec Pro Bold"/>
                <a:sym typeface="Codec Pro Bold"/>
              </a:rPr>
              <a:t>Ms Hoa:</a:t>
            </a:r>
            <a:r>
              <a:rPr lang="en-US" sz="2799">
                <a:solidFill>
                  <a:srgbClr val="000000"/>
                </a:solidFill>
                <a:latin typeface="Codec Pro"/>
                <a:ea typeface="Codec Pro"/>
                <a:cs typeface="Codec Pro"/>
                <a:sym typeface="Codec Pro"/>
              </a:rPr>
              <a:t> Nam, you went to Cuc Phuong National Park last weekend, didn‘t you?</a:t>
            </a:r>
          </a:p>
          <a:p>
            <a:pPr algn="l">
              <a:lnSpc>
                <a:spcPts val="3919"/>
              </a:lnSpc>
            </a:pPr>
            <a:r>
              <a:rPr lang="en-US" sz="2799" b="true">
                <a:solidFill>
                  <a:srgbClr val="000000"/>
                </a:solidFill>
                <a:latin typeface="Codec Pro Bold"/>
                <a:ea typeface="Codec Pro Bold"/>
                <a:cs typeface="Codec Pro Bold"/>
                <a:sym typeface="Codec Pro Bold"/>
              </a:rPr>
              <a:t>Nam:</a:t>
            </a:r>
            <a:r>
              <a:rPr lang="en-US" sz="2799">
                <a:solidFill>
                  <a:srgbClr val="000000"/>
                </a:solidFill>
                <a:latin typeface="Codec Pro"/>
                <a:ea typeface="Codec Pro"/>
                <a:cs typeface="Codec Pro"/>
                <a:sym typeface="Codec Pro"/>
              </a:rPr>
              <a:t>  Yes, that’s right. It was an amazing trip. This old forest is home to thousands of different kind of plants, insects, and animals. I really liked the colourful butterflies and the thousand-year-old tree.</a:t>
            </a:r>
          </a:p>
          <a:p>
            <a:pPr algn="l">
              <a:lnSpc>
                <a:spcPts val="3919"/>
              </a:lnSpc>
            </a:pPr>
            <a:r>
              <a:rPr lang="en-US" sz="2799" b="true">
                <a:solidFill>
                  <a:srgbClr val="000000"/>
                </a:solidFill>
                <a:latin typeface="Codec Pro Bold"/>
                <a:ea typeface="Codec Pro Bold"/>
                <a:cs typeface="Codec Pro Bold"/>
                <a:sym typeface="Codec Pro Bold"/>
              </a:rPr>
              <a:t>Ms Hoa:</a:t>
            </a:r>
            <a:r>
              <a:rPr lang="en-US" sz="2799">
                <a:solidFill>
                  <a:srgbClr val="000000"/>
                </a:solidFill>
                <a:latin typeface="Codec Pro"/>
                <a:ea typeface="Codec Pro"/>
                <a:cs typeface="Codec Pro"/>
                <a:sym typeface="Codec Pro"/>
              </a:rPr>
              <a:t> Yes, Cuc Phuong National Park has a very rich ecosystem.</a:t>
            </a:r>
          </a:p>
          <a:p>
            <a:pPr algn="l">
              <a:lnSpc>
                <a:spcPts val="3919"/>
              </a:lnSpc>
            </a:pPr>
            <a:r>
              <a:rPr lang="en-US" sz="2799" b="true">
                <a:solidFill>
                  <a:srgbClr val="000000"/>
                </a:solidFill>
                <a:latin typeface="Codec Pro Bold"/>
                <a:ea typeface="Codec Pro Bold"/>
                <a:cs typeface="Codec Pro Bold"/>
                <a:sym typeface="Codec Pro Bold"/>
              </a:rPr>
              <a:t>Mai:</a:t>
            </a:r>
            <a:r>
              <a:rPr lang="en-US" sz="2799">
                <a:solidFill>
                  <a:srgbClr val="000000"/>
                </a:solidFill>
                <a:latin typeface="Codec Pro"/>
                <a:ea typeface="Codec Pro"/>
                <a:cs typeface="Codec Pro"/>
                <a:sym typeface="Codec Pro"/>
              </a:rPr>
              <a:t> What's an ecosystem, Ms Hoa?</a:t>
            </a:r>
          </a:p>
          <a:p>
            <a:pPr algn="l">
              <a:lnSpc>
                <a:spcPts val="3919"/>
              </a:lnSpc>
            </a:pPr>
            <a:r>
              <a:rPr lang="en-US" sz="2799" b="true">
                <a:solidFill>
                  <a:srgbClr val="000000"/>
                </a:solidFill>
                <a:latin typeface="Codec Pro Bold"/>
                <a:ea typeface="Codec Pro Bold"/>
                <a:cs typeface="Codec Pro Bold"/>
                <a:sym typeface="Codec Pro Bold"/>
              </a:rPr>
              <a:t>Ms Hoa: </a:t>
            </a:r>
            <a:r>
              <a:rPr lang="en-US" sz="2799">
                <a:solidFill>
                  <a:srgbClr val="000000"/>
                </a:solidFill>
                <a:latin typeface="Codec Pro"/>
                <a:ea typeface="Codec Pro"/>
                <a:cs typeface="Codec Pro"/>
                <a:sym typeface="Codec Pro"/>
              </a:rPr>
              <a:t>It's a community that has living things, like flora and fauna. Flora refers to plants and fauna refers to animals, including tiny organisms, like bacteria. Ecosystems also include non-living things, like sunlight, air, soil, and water.</a:t>
            </a:r>
          </a:p>
          <a:p>
            <a:pPr algn="l">
              <a:lnSpc>
                <a:spcPts val="3919"/>
              </a:lnSpc>
            </a:pPr>
            <a:r>
              <a:rPr lang="en-US" sz="2799" b="true">
                <a:solidFill>
                  <a:srgbClr val="000000"/>
                </a:solidFill>
                <a:latin typeface="Codec Pro Bold"/>
                <a:ea typeface="Codec Pro Bold"/>
                <a:cs typeface="Codec Pro Bold"/>
                <a:sym typeface="Codec Pro Bold"/>
              </a:rPr>
              <a:t>Nam:</a:t>
            </a:r>
            <a:r>
              <a:rPr lang="en-US" sz="2799">
                <a:solidFill>
                  <a:srgbClr val="000000"/>
                </a:solidFill>
                <a:latin typeface="Codec Pro"/>
                <a:ea typeface="Codec Pro"/>
                <a:cs typeface="Codec Pro"/>
                <a:sym typeface="Codec Pro"/>
              </a:rPr>
              <a:t>  How important are ecosystems to life on our planet, Ms Hoa?</a:t>
            </a:r>
          </a:p>
          <a:p>
            <a:pPr algn="l">
              <a:lnSpc>
                <a:spcPts val="3919"/>
              </a:lnSpc>
            </a:pPr>
            <a:r>
              <a:rPr lang="en-US" sz="2799" b="true">
                <a:solidFill>
                  <a:srgbClr val="000000"/>
                </a:solidFill>
                <a:latin typeface="Codec Pro Bold"/>
                <a:ea typeface="Codec Pro Bold"/>
                <a:cs typeface="Codec Pro Bold"/>
                <a:sym typeface="Codec Pro Bold"/>
              </a:rPr>
              <a:t>Ms Hoa:</a:t>
            </a:r>
            <a:r>
              <a:rPr lang="en-US" sz="2799">
                <a:solidFill>
                  <a:srgbClr val="000000"/>
                </a:solidFill>
                <a:latin typeface="Codec Pro"/>
                <a:ea typeface="Codec Pro"/>
                <a:cs typeface="Codec Pro"/>
                <a:sym typeface="Codec Pro"/>
              </a:rPr>
              <a:t> Healthy ecosystems are essential for human health and survival because they provide us with goods such as food, energy, raw materials, clean water, and air.</a:t>
            </a:r>
          </a:p>
          <a:p>
            <a:pPr algn="l">
              <a:lnSpc>
                <a:spcPts val="3919"/>
              </a:lnSpc>
            </a:pPr>
            <a:r>
              <a:rPr lang="en-US" sz="2799" b="true">
                <a:solidFill>
                  <a:srgbClr val="000000"/>
                </a:solidFill>
                <a:latin typeface="Codec Pro Bold"/>
                <a:ea typeface="Codec Pro Bold"/>
                <a:cs typeface="Codec Pro Bold"/>
                <a:sym typeface="Codec Pro Bold"/>
              </a:rPr>
              <a:t>Mai: </a:t>
            </a:r>
            <a:r>
              <a:rPr lang="en-US" sz="2799">
                <a:solidFill>
                  <a:srgbClr val="000000"/>
                </a:solidFill>
                <a:latin typeface="Codec Pro"/>
                <a:ea typeface="Codec Pro"/>
                <a:cs typeface="Codec Pro"/>
                <a:sym typeface="Codec Pro"/>
              </a:rPr>
              <a:t>So we should protect our ecosystems, shouldn't we?</a:t>
            </a:r>
          </a:p>
          <a:p>
            <a:pPr algn="l">
              <a:lnSpc>
                <a:spcPts val="3919"/>
              </a:lnSpc>
            </a:pPr>
            <a:r>
              <a:rPr lang="en-US" sz="2799" b="true">
                <a:solidFill>
                  <a:srgbClr val="000000"/>
                </a:solidFill>
                <a:latin typeface="Codec Pro Bold"/>
                <a:ea typeface="Codec Pro Bold"/>
                <a:cs typeface="Codec Pro Bold"/>
                <a:sym typeface="Codec Pro Bold"/>
              </a:rPr>
              <a:t>Ms Hoa: </a:t>
            </a:r>
            <a:r>
              <a:rPr lang="en-US" sz="2799">
                <a:solidFill>
                  <a:srgbClr val="000000"/>
                </a:solidFill>
                <a:latin typeface="Codec Pro"/>
                <a:ea typeface="Codec Pro"/>
                <a:cs typeface="Codec Pro"/>
                <a:sym typeface="Codec Pro"/>
              </a:rPr>
              <a:t>That's right. Unfortunately, many ecosystems around the world are being lost, damaged, or destroyed because of climate change, pollution, and overuse of natural resources. It’s very important to protect and restore them for future generations. We don't want our planet to lose even more biodiversity, do we?</a:t>
            </a:r>
          </a:p>
          <a:p>
            <a:pPr algn="l">
              <a:lnSpc>
                <a:spcPts val="3919"/>
              </a:lnSpc>
            </a:pPr>
          </a:p>
          <a:p>
            <a:pPr algn="l">
              <a:lnSpc>
                <a:spcPts val="5019"/>
              </a:lnSpc>
            </a:pPr>
          </a:p>
          <a:p>
            <a:pPr algn="l">
              <a:lnSpc>
                <a:spcPts val="5019"/>
              </a:lnSpc>
            </a:pPr>
          </a:p>
        </p:txBody>
      </p:sp>
      <p:sp>
        <p:nvSpPr>
          <p:cNvPr name="TextBox 4" id="4"/>
          <p:cNvSpPr txBox="true"/>
          <p:nvPr/>
        </p:nvSpPr>
        <p:spPr>
          <a:xfrm rot="0">
            <a:off x="199270" y="250436"/>
            <a:ext cx="18465226" cy="772648"/>
          </a:xfrm>
          <a:prstGeom prst="rect">
            <a:avLst/>
          </a:prstGeom>
        </p:spPr>
        <p:txBody>
          <a:bodyPr anchor="t" rtlCol="false" tIns="0" lIns="0" bIns="0" rIns="0">
            <a:spAutoFit/>
          </a:bodyPr>
          <a:lstStyle/>
          <a:p>
            <a:pPr algn="ctr">
              <a:lnSpc>
                <a:spcPts val="5294"/>
              </a:lnSpc>
              <a:spcBef>
                <a:spcPct val="0"/>
              </a:spcBef>
            </a:pPr>
            <a:r>
              <a:rPr lang="en-US" b="true" sz="5294">
                <a:solidFill>
                  <a:srgbClr val="000000"/>
                </a:solidFill>
                <a:latin typeface="Codec Pro Bold"/>
                <a:ea typeface="Codec Pro Bold"/>
                <a:cs typeface="Codec Pro Bold"/>
                <a:sym typeface="Codec Pro Bold"/>
              </a:rPr>
              <a:t>Exercise 1: Listen and read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0" y="8538210"/>
            <a:ext cx="18288000" cy="3497580"/>
          </a:xfrm>
          <a:custGeom>
            <a:avLst/>
            <a:gdLst/>
            <a:ahLst/>
            <a:cxnLst/>
            <a:rect r="r" b="b" t="t" l="l"/>
            <a:pathLst>
              <a:path h="3497580" w="18288000">
                <a:moveTo>
                  <a:pt x="0" y="0"/>
                </a:moveTo>
                <a:lnTo>
                  <a:pt x="18288000" y="0"/>
                </a:lnTo>
                <a:lnTo>
                  <a:pt x="18288000" y="3497580"/>
                </a:lnTo>
                <a:lnTo>
                  <a:pt x="0" y="3497580"/>
                </a:lnTo>
                <a:lnTo>
                  <a:pt x="0" y="0"/>
                </a:lnTo>
                <a:close/>
              </a:path>
            </a:pathLst>
          </a:custGeom>
          <a:blipFill>
            <a:blip r:embed="rId3"/>
            <a:stretch>
              <a:fillRect l="0" t="0" r="0" b="0"/>
            </a:stretch>
          </a:blipFill>
        </p:spPr>
      </p:sp>
      <p:sp>
        <p:nvSpPr>
          <p:cNvPr name="Freeform 4" id="4"/>
          <p:cNvSpPr/>
          <p:nvPr/>
        </p:nvSpPr>
        <p:spPr>
          <a:xfrm flipH="false" flipV="false" rot="0">
            <a:off x="14923336" y="-94927"/>
            <a:ext cx="3364664" cy="1449238"/>
          </a:xfrm>
          <a:custGeom>
            <a:avLst/>
            <a:gdLst/>
            <a:ahLst/>
            <a:cxnLst/>
            <a:rect r="r" b="b" t="t" l="l"/>
            <a:pathLst>
              <a:path h="1449238" w="3364664">
                <a:moveTo>
                  <a:pt x="0" y="0"/>
                </a:moveTo>
                <a:lnTo>
                  <a:pt x="3364664" y="0"/>
                </a:lnTo>
                <a:lnTo>
                  <a:pt x="3364664" y="1449238"/>
                </a:lnTo>
                <a:lnTo>
                  <a:pt x="0" y="1449238"/>
                </a:lnTo>
                <a:lnTo>
                  <a:pt x="0" y="0"/>
                </a:lnTo>
                <a:close/>
              </a:path>
            </a:pathLst>
          </a:custGeom>
          <a:blipFill>
            <a:blip r:embed="rId4"/>
            <a:stretch>
              <a:fillRect l="0" t="0" r="0" b="0"/>
            </a:stretch>
          </a:blipFill>
        </p:spPr>
      </p:sp>
      <p:sp>
        <p:nvSpPr>
          <p:cNvPr name="Freeform 5" id="5"/>
          <p:cNvSpPr/>
          <p:nvPr/>
        </p:nvSpPr>
        <p:spPr>
          <a:xfrm flipH="false" flipV="false" rot="0">
            <a:off x="1951413" y="2122170"/>
            <a:ext cx="14923343" cy="7404951"/>
          </a:xfrm>
          <a:custGeom>
            <a:avLst/>
            <a:gdLst/>
            <a:ahLst/>
            <a:cxnLst/>
            <a:rect r="r" b="b" t="t" l="l"/>
            <a:pathLst>
              <a:path h="7404951" w="14923343">
                <a:moveTo>
                  <a:pt x="0" y="0"/>
                </a:moveTo>
                <a:lnTo>
                  <a:pt x="14923342" y="0"/>
                </a:lnTo>
                <a:lnTo>
                  <a:pt x="14923342" y="7404951"/>
                </a:lnTo>
                <a:lnTo>
                  <a:pt x="0" y="7404951"/>
                </a:lnTo>
                <a:lnTo>
                  <a:pt x="0" y="0"/>
                </a:lnTo>
                <a:close/>
              </a:path>
            </a:pathLst>
          </a:custGeom>
          <a:blipFill>
            <a:blip r:embed="rId5"/>
            <a:stretch>
              <a:fillRect l="0" t="-1264" r="0" b="-1264"/>
            </a:stretch>
          </a:blipFill>
        </p:spPr>
      </p:sp>
      <p:sp>
        <p:nvSpPr>
          <p:cNvPr name="Freeform 6" id="6"/>
          <p:cNvSpPr/>
          <p:nvPr/>
        </p:nvSpPr>
        <p:spPr>
          <a:xfrm flipH="false" flipV="false" rot="0">
            <a:off x="15592334" y="3427303"/>
            <a:ext cx="1013334" cy="1161840"/>
          </a:xfrm>
          <a:custGeom>
            <a:avLst/>
            <a:gdLst/>
            <a:ahLst/>
            <a:cxnLst/>
            <a:rect r="r" b="b" t="t" l="l"/>
            <a:pathLst>
              <a:path h="1161840" w="1013334">
                <a:moveTo>
                  <a:pt x="0" y="0"/>
                </a:moveTo>
                <a:lnTo>
                  <a:pt x="1013334" y="0"/>
                </a:lnTo>
                <a:lnTo>
                  <a:pt x="1013334" y="1161839"/>
                </a:lnTo>
                <a:lnTo>
                  <a:pt x="0" y="1161839"/>
                </a:lnTo>
                <a:lnTo>
                  <a:pt x="0" y="0"/>
                </a:lnTo>
                <a:close/>
              </a:path>
            </a:pathLst>
          </a:custGeom>
          <a:blipFill>
            <a:blip r:embed="rId6"/>
            <a:stretch>
              <a:fillRect l="0" t="0" r="0" b="0"/>
            </a:stretch>
          </a:blipFill>
        </p:spPr>
      </p:sp>
      <p:sp>
        <p:nvSpPr>
          <p:cNvPr name="Freeform 7" id="7"/>
          <p:cNvSpPr/>
          <p:nvPr/>
        </p:nvSpPr>
        <p:spPr>
          <a:xfrm flipH="false" flipV="false" rot="0">
            <a:off x="4548447" y="4777636"/>
            <a:ext cx="9191105" cy="4480664"/>
          </a:xfrm>
          <a:custGeom>
            <a:avLst/>
            <a:gdLst/>
            <a:ahLst/>
            <a:cxnLst/>
            <a:rect r="r" b="b" t="t" l="l"/>
            <a:pathLst>
              <a:path h="4480664" w="9191105">
                <a:moveTo>
                  <a:pt x="0" y="0"/>
                </a:moveTo>
                <a:lnTo>
                  <a:pt x="9191106" y="0"/>
                </a:lnTo>
                <a:lnTo>
                  <a:pt x="9191106" y="4480664"/>
                </a:lnTo>
                <a:lnTo>
                  <a:pt x="0" y="4480664"/>
                </a:lnTo>
                <a:lnTo>
                  <a:pt x="0" y="0"/>
                </a:lnTo>
                <a:close/>
              </a:path>
            </a:pathLst>
          </a:custGeom>
          <a:blipFill>
            <a:blip r:embed="rId7"/>
            <a:stretch>
              <a:fillRect l="0" t="0" r="0" b="0"/>
            </a:stretch>
          </a:blipFill>
        </p:spPr>
      </p:sp>
      <p:sp>
        <p:nvSpPr>
          <p:cNvPr name="TextBox 8" id="8"/>
          <p:cNvSpPr txBox="true"/>
          <p:nvPr/>
        </p:nvSpPr>
        <p:spPr>
          <a:xfrm rot="0">
            <a:off x="858268" y="-76200"/>
            <a:ext cx="16741475" cy="2198370"/>
          </a:xfrm>
          <a:prstGeom prst="rect">
            <a:avLst/>
          </a:prstGeom>
        </p:spPr>
        <p:txBody>
          <a:bodyPr anchor="t" rtlCol="false" tIns="0" lIns="0" bIns="0" rIns="0">
            <a:spAutoFit/>
          </a:bodyPr>
          <a:lstStyle/>
          <a:p>
            <a:pPr algn="ctr">
              <a:lnSpc>
                <a:spcPts val="5880"/>
              </a:lnSpc>
            </a:pPr>
            <a:r>
              <a:rPr lang="en-US" sz="4200" b="true">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a:lnSpc>
                <a:spcPts val="5880"/>
              </a:lnSpc>
            </a:pPr>
          </a:p>
        </p:txBody>
      </p:sp>
      <p:sp>
        <p:nvSpPr>
          <p:cNvPr name="TextBox 9" id="9"/>
          <p:cNvSpPr txBox="true"/>
          <p:nvPr/>
        </p:nvSpPr>
        <p:spPr>
          <a:xfrm rot="0">
            <a:off x="4847399" y="5492274"/>
            <a:ext cx="9725024" cy="1889760"/>
          </a:xfrm>
          <a:prstGeom prst="rect">
            <a:avLst/>
          </a:prstGeom>
        </p:spPr>
        <p:txBody>
          <a:bodyPr anchor="t" rtlCol="false" tIns="0" lIns="0" bIns="0" rIns="0">
            <a:spAutoFit/>
          </a:bodyPr>
          <a:lstStyle/>
          <a:p>
            <a:pPr algn="l">
              <a:lnSpc>
                <a:spcPts val="5040"/>
              </a:lnSpc>
              <a:spcBef>
                <a:spcPct val="0"/>
              </a:spcBef>
            </a:pPr>
            <a:r>
              <a:rPr lang="en-US" b="true" sz="3600">
                <a:solidFill>
                  <a:srgbClr val="000000"/>
                </a:solidFill>
                <a:latin typeface="Open Sans 1 Bold"/>
                <a:ea typeface="Open Sans 1 Bold"/>
                <a:cs typeface="Open Sans 1 Bold"/>
                <a:sym typeface="Open Sans 1 Bold"/>
              </a:rPr>
              <a:t>Ms Hoa: </a:t>
            </a:r>
            <a:r>
              <a:rPr lang="en-US" sz="3600">
                <a:solidFill>
                  <a:srgbClr val="000000"/>
                </a:solidFill>
                <a:latin typeface="Open Sans 1"/>
                <a:ea typeface="Open Sans 1"/>
                <a:cs typeface="Open Sans 1"/>
                <a:sym typeface="Open Sans 1"/>
              </a:rPr>
              <a:t>Nam, you went to Cuc Phuong National Park last weekend, didn‘t you?</a:t>
            </a:r>
          </a:p>
          <a:p>
            <a:pPr algn="l">
              <a:lnSpc>
                <a:spcPts val="5040"/>
              </a:lnSpc>
              <a:spcBef>
                <a:spcPct val="0"/>
              </a:spcBef>
            </a:pPr>
            <a:r>
              <a:rPr lang="en-US" b="true" sz="3600">
                <a:solidFill>
                  <a:srgbClr val="000000"/>
                </a:solidFill>
                <a:latin typeface="Open Sans 1 Bold"/>
                <a:ea typeface="Open Sans 1 Bold"/>
                <a:cs typeface="Open Sans 1 Bold"/>
                <a:sym typeface="Open Sans 1 Bold"/>
              </a:rPr>
              <a:t>Nam: </a:t>
            </a:r>
            <a:r>
              <a:rPr lang="en-US" sz="3600">
                <a:solidFill>
                  <a:srgbClr val="000000"/>
                </a:solidFill>
                <a:latin typeface="Open Sans 1"/>
                <a:ea typeface="Open Sans 1"/>
                <a:cs typeface="Open Sans 1"/>
                <a:sym typeface="Open Sans 1"/>
              </a:rPr>
              <a:t>Yes, that’s right.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0" y="8538210"/>
            <a:ext cx="18288000" cy="3497580"/>
          </a:xfrm>
          <a:custGeom>
            <a:avLst/>
            <a:gdLst/>
            <a:ahLst/>
            <a:cxnLst/>
            <a:rect r="r" b="b" t="t" l="l"/>
            <a:pathLst>
              <a:path h="3497580" w="18288000">
                <a:moveTo>
                  <a:pt x="0" y="0"/>
                </a:moveTo>
                <a:lnTo>
                  <a:pt x="18288000" y="0"/>
                </a:lnTo>
                <a:lnTo>
                  <a:pt x="18288000" y="3497580"/>
                </a:lnTo>
                <a:lnTo>
                  <a:pt x="0" y="3497580"/>
                </a:lnTo>
                <a:lnTo>
                  <a:pt x="0" y="0"/>
                </a:lnTo>
                <a:close/>
              </a:path>
            </a:pathLst>
          </a:custGeom>
          <a:blipFill>
            <a:blip r:embed="rId3"/>
            <a:stretch>
              <a:fillRect l="0" t="0" r="0" b="0"/>
            </a:stretch>
          </a:blipFill>
        </p:spPr>
      </p:sp>
      <p:sp>
        <p:nvSpPr>
          <p:cNvPr name="Freeform 4" id="4"/>
          <p:cNvSpPr/>
          <p:nvPr/>
        </p:nvSpPr>
        <p:spPr>
          <a:xfrm flipH="false" flipV="false" rot="0">
            <a:off x="14923336" y="-94927"/>
            <a:ext cx="3364664" cy="1449238"/>
          </a:xfrm>
          <a:custGeom>
            <a:avLst/>
            <a:gdLst/>
            <a:ahLst/>
            <a:cxnLst/>
            <a:rect r="r" b="b" t="t" l="l"/>
            <a:pathLst>
              <a:path h="1449238" w="3364664">
                <a:moveTo>
                  <a:pt x="0" y="0"/>
                </a:moveTo>
                <a:lnTo>
                  <a:pt x="3364664" y="0"/>
                </a:lnTo>
                <a:lnTo>
                  <a:pt x="3364664" y="1449238"/>
                </a:lnTo>
                <a:lnTo>
                  <a:pt x="0" y="1449238"/>
                </a:lnTo>
                <a:lnTo>
                  <a:pt x="0" y="0"/>
                </a:lnTo>
                <a:close/>
              </a:path>
            </a:pathLst>
          </a:custGeom>
          <a:blipFill>
            <a:blip r:embed="rId4"/>
            <a:stretch>
              <a:fillRect l="0" t="0" r="0" b="0"/>
            </a:stretch>
          </a:blipFill>
        </p:spPr>
      </p:sp>
      <p:sp>
        <p:nvSpPr>
          <p:cNvPr name="Freeform 5" id="5"/>
          <p:cNvSpPr/>
          <p:nvPr/>
        </p:nvSpPr>
        <p:spPr>
          <a:xfrm flipH="false" flipV="false" rot="0">
            <a:off x="1684299" y="1704175"/>
            <a:ext cx="15536097" cy="7903989"/>
          </a:xfrm>
          <a:custGeom>
            <a:avLst/>
            <a:gdLst/>
            <a:ahLst/>
            <a:cxnLst/>
            <a:rect r="r" b="b" t="t" l="l"/>
            <a:pathLst>
              <a:path h="7903989" w="15536097">
                <a:moveTo>
                  <a:pt x="0" y="0"/>
                </a:moveTo>
                <a:lnTo>
                  <a:pt x="15536098" y="0"/>
                </a:lnTo>
                <a:lnTo>
                  <a:pt x="15536098" y="7903990"/>
                </a:lnTo>
                <a:lnTo>
                  <a:pt x="0" y="7903990"/>
                </a:lnTo>
                <a:lnTo>
                  <a:pt x="0" y="0"/>
                </a:lnTo>
                <a:close/>
              </a:path>
            </a:pathLst>
          </a:custGeom>
          <a:blipFill>
            <a:blip r:embed="rId5"/>
            <a:stretch>
              <a:fillRect l="0" t="0" r="0" b="0"/>
            </a:stretch>
          </a:blipFill>
        </p:spPr>
      </p:sp>
      <p:sp>
        <p:nvSpPr>
          <p:cNvPr name="Freeform 6" id="6"/>
          <p:cNvSpPr/>
          <p:nvPr/>
        </p:nvSpPr>
        <p:spPr>
          <a:xfrm flipH="false" flipV="false" rot="0">
            <a:off x="14341008" y="5472091"/>
            <a:ext cx="1164656" cy="1335339"/>
          </a:xfrm>
          <a:custGeom>
            <a:avLst/>
            <a:gdLst/>
            <a:ahLst/>
            <a:cxnLst/>
            <a:rect r="r" b="b" t="t" l="l"/>
            <a:pathLst>
              <a:path h="1335339" w="1164656">
                <a:moveTo>
                  <a:pt x="0" y="0"/>
                </a:moveTo>
                <a:lnTo>
                  <a:pt x="1164656" y="0"/>
                </a:lnTo>
                <a:lnTo>
                  <a:pt x="1164656" y="1335339"/>
                </a:lnTo>
                <a:lnTo>
                  <a:pt x="0" y="1335339"/>
                </a:lnTo>
                <a:lnTo>
                  <a:pt x="0" y="0"/>
                </a:lnTo>
                <a:close/>
              </a:path>
            </a:pathLst>
          </a:custGeom>
          <a:blipFill>
            <a:blip r:embed="rId6"/>
            <a:stretch>
              <a:fillRect l="0" t="0" r="0" b="0"/>
            </a:stretch>
          </a:blipFill>
        </p:spPr>
      </p:sp>
      <p:sp>
        <p:nvSpPr>
          <p:cNvPr name="TextBox 7" id="7"/>
          <p:cNvSpPr txBox="true"/>
          <p:nvPr/>
        </p:nvSpPr>
        <p:spPr>
          <a:xfrm rot="0">
            <a:off x="858268" y="-76200"/>
            <a:ext cx="16741475" cy="2198370"/>
          </a:xfrm>
          <a:prstGeom prst="rect">
            <a:avLst/>
          </a:prstGeom>
        </p:spPr>
        <p:txBody>
          <a:bodyPr anchor="t" rtlCol="false" tIns="0" lIns="0" bIns="0" rIns="0">
            <a:spAutoFit/>
          </a:bodyPr>
          <a:lstStyle/>
          <a:p>
            <a:pPr algn="ctr">
              <a:lnSpc>
                <a:spcPts val="5880"/>
              </a:lnSpc>
            </a:pPr>
            <a:r>
              <a:rPr lang="en-US" sz="4200" b="true">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a:lnSpc>
                <a:spcPts val="5880"/>
              </a:lnSpc>
            </a:pPr>
          </a:p>
        </p:txBody>
      </p:sp>
      <p:sp>
        <p:nvSpPr>
          <p:cNvPr name="Freeform 8" id="8"/>
          <p:cNvSpPr/>
          <p:nvPr/>
        </p:nvSpPr>
        <p:spPr>
          <a:xfrm flipH="false" flipV="false" rot="0">
            <a:off x="1684299" y="-528012"/>
            <a:ext cx="12685502" cy="6184182"/>
          </a:xfrm>
          <a:custGeom>
            <a:avLst/>
            <a:gdLst/>
            <a:ahLst/>
            <a:cxnLst/>
            <a:rect r="r" b="b" t="t" l="l"/>
            <a:pathLst>
              <a:path h="6184182" w="12685502">
                <a:moveTo>
                  <a:pt x="0" y="0"/>
                </a:moveTo>
                <a:lnTo>
                  <a:pt x="12685502" y="0"/>
                </a:lnTo>
                <a:lnTo>
                  <a:pt x="12685502" y="6184182"/>
                </a:lnTo>
                <a:lnTo>
                  <a:pt x="0" y="6184182"/>
                </a:lnTo>
                <a:lnTo>
                  <a:pt x="0" y="0"/>
                </a:lnTo>
                <a:close/>
              </a:path>
            </a:pathLst>
          </a:custGeom>
          <a:blipFill>
            <a:blip r:embed="rId7"/>
            <a:stretch>
              <a:fillRect l="0" t="0" r="0" b="0"/>
            </a:stretch>
          </a:blipFill>
        </p:spPr>
      </p:sp>
      <p:sp>
        <p:nvSpPr>
          <p:cNvPr name="TextBox 9" id="9"/>
          <p:cNvSpPr txBox="true"/>
          <p:nvPr/>
        </p:nvSpPr>
        <p:spPr>
          <a:xfrm rot="0">
            <a:off x="2880222" y="186690"/>
            <a:ext cx="10784657" cy="3804285"/>
          </a:xfrm>
          <a:prstGeom prst="rect">
            <a:avLst/>
          </a:prstGeom>
        </p:spPr>
        <p:txBody>
          <a:bodyPr anchor="t" rtlCol="false" tIns="0" lIns="0" bIns="0" rIns="0">
            <a:spAutoFit/>
          </a:bodyPr>
          <a:lstStyle/>
          <a:p>
            <a:pPr algn="l">
              <a:lnSpc>
                <a:spcPts val="5040"/>
              </a:lnSpc>
            </a:pPr>
            <a:r>
              <a:rPr lang="en-US" sz="3600" b="true">
                <a:solidFill>
                  <a:srgbClr val="000000"/>
                </a:solidFill>
                <a:latin typeface="Open Sans 1 Bold"/>
                <a:ea typeface="Open Sans 1 Bold"/>
                <a:cs typeface="Open Sans 1 Bold"/>
                <a:sym typeface="Open Sans 1 Bold"/>
              </a:rPr>
              <a:t>Mai:</a:t>
            </a:r>
            <a:r>
              <a:rPr lang="en-US" sz="3600">
                <a:solidFill>
                  <a:srgbClr val="000000"/>
                </a:solidFill>
                <a:latin typeface="Open Sans 1"/>
                <a:ea typeface="Open Sans 1"/>
                <a:cs typeface="Open Sans 1"/>
                <a:sym typeface="Open Sans 1"/>
              </a:rPr>
              <a:t> What's an ecosystem, Ms Hoa?</a:t>
            </a:r>
          </a:p>
          <a:p>
            <a:pPr algn="l">
              <a:lnSpc>
                <a:spcPts val="5040"/>
              </a:lnSpc>
              <a:spcBef>
                <a:spcPct val="0"/>
              </a:spcBef>
            </a:pPr>
            <a:r>
              <a:rPr lang="en-US" b="true" sz="3600">
                <a:solidFill>
                  <a:srgbClr val="000000"/>
                </a:solidFill>
                <a:latin typeface="Open Sans 1 Bold"/>
                <a:ea typeface="Open Sans 1 Bold"/>
                <a:cs typeface="Open Sans 1 Bold"/>
                <a:sym typeface="Open Sans 1 Bold"/>
              </a:rPr>
              <a:t>Ms Hoa: </a:t>
            </a:r>
            <a:r>
              <a:rPr lang="en-US" sz="3600">
                <a:solidFill>
                  <a:srgbClr val="000000"/>
                </a:solidFill>
                <a:latin typeface="Open Sans 1"/>
                <a:ea typeface="Open Sans 1"/>
                <a:cs typeface="Open Sans 1"/>
                <a:sym typeface="Open Sans 1"/>
              </a:rPr>
              <a:t>It's a community that has living things, like flora and fauna. Flora refers to plants and fauna refers to animals, including tiny organisms, like bacteria. Ecosystems also include non-living things, like sunlight, air, soil, and water.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0" y="8538210"/>
            <a:ext cx="18288000" cy="3497580"/>
          </a:xfrm>
          <a:custGeom>
            <a:avLst/>
            <a:gdLst/>
            <a:ahLst/>
            <a:cxnLst/>
            <a:rect r="r" b="b" t="t" l="l"/>
            <a:pathLst>
              <a:path h="3497580" w="18288000">
                <a:moveTo>
                  <a:pt x="0" y="0"/>
                </a:moveTo>
                <a:lnTo>
                  <a:pt x="18288000" y="0"/>
                </a:lnTo>
                <a:lnTo>
                  <a:pt x="18288000" y="3497580"/>
                </a:lnTo>
                <a:lnTo>
                  <a:pt x="0" y="3497580"/>
                </a:lnTo>
                <a:lnTo>
                  <a:pt x="0" y="0"/>
                </a:lnTo>
                <a:close/>
              </a:path>
            </a:pathLst>
          </a:custGeom>
          <a:blipFill>
            <a:blip r:embed="rId3"/>
            <a:stretch>
              <a:fillRect l="0" t="0" r="0" b="0"/>
            </a:stretch>
          </a:blipFill>
        </p:spPr>
      </p:sp>
      <p:sp>
        <p:nvSpPr>
          <p:cNvPr name="Freeform 4" id="4"/>
          <p:cNvSpPr/>
          <p:nvPr/>
        </p:nvSpPr>
        <p:spPr>
          <a:xfrm flipH="false" flipV="false" rot="0">
            <a:off x="14923336" y="-94927"/>
            <a:ext cx="3364664" cy="1449238"/>
          </a:xfrm>
          <a:custGeom>
            <a:avLst/>
            <a:gdLst/>
            <a:ahLst/>
            <a:cxnLst/>
            <a:rect r="r" b="b" t="t" l="l"/>
            <a:pathLst>
              <a:path h="1449238" w="3364664">
                <a:moveTo>
                  <a:pt x="0" y="0"/>
                </a:moveTo>
                <a:lnTo>
                  <a:pt x="3364664" y="0"/>
                </a:lnTo>
                <a:lnTo>
                  <a:pt x="3364664" y="1449238"/>
                </a:lnTo>
                <a:lnTo>
                  <a:pt x="0" y="1449238"/>
                </a:lnTo>
                <a:lnTo>
                  <a:pt x="0" y="0"/>
                </a:lnTo>
                <a:close/>
              </a:path>
            </a:pathLst>
          </a:custGeom>
          <a:blipFill>
            <a:blip r:embed="rId4"/>
            <a:stretch>
              <a:fillRect l="0" t="0" r="0" b="0"/>
            </a:stretch>
          </a:blipFill>
        </p:spPr>
      </p:sp>
      <p:sp>
        <p:nvSpPr>
          <p:cNvPr name="Freeform 5" id="5"/>
          <p:cNvSpPr/>
          <p:nvPr/>
        </p:nvSpPr>
        <p:spPr>
          <a:xfrm flipH="false" flipV="false" rot="0">
            <a:off x="1682332" y="1507206"/>
            <a:ext cx="15235566" cy="7751094"/>
          </a:xfrm>
          <a:custGeom>
            <a:avLst/>
            <a:gdLst/>
            <a:ahLst/>
            <a:cxnLst/>
            <a:rect r="r" b="b" t="t" l="l"/>
            <a:pathLst>
              <a:path h="7751094" w="15235566">
                <a:moveTo>
                  <a:pt x="0" y="0"/>
                </a:moveTo>
                <a:lnTo>
                  <a:pt x="15235566" y="0"/>
                </a:lnTo>
                <a:lnTo>
                  <a:pt x="15235566" y="7751094"/>
                </a:lnTo>
                <a:lnTo>
                  <a:pt x="0" y="7751094"/>
                </a:lnTo>
                <a:lnTo>
                  <a:pt x="0" y="0"/>
                </a:lnTo>
                <a:close/>
              </a:path>
            </a:pathLst>
          </a:custGeom>
          <a:blipFill>
            <a:blip r:embed="rId5"/>
            <a:stretch>
              <a:fillRect l="0" t="0" r="0" b="0"/>
            </a:stretch>
          </a:blipFill>
        </p:spPr>
      </p:sp>
      <p:sp>
        <p:nvSpPr>
          <p:cNvPr name="Freeform 6" id="6"/>
          <p:cNvSpPr/>
          <p:nvPr/>
        </p:nvSpPr>
        <p:spPr>
          <a:xfrm flipH="false" flipV="false" rot="0">
            <a:off x="14091518" y="7365642"/>
            <a:ext cx="1114844" cy="1493821"/>
          </a:xfrm>
          <a:custGeom>
            <a:avLst/>
            <a:gdLst/>
            <a:ahLst/>
            <a:cxnLst/>
            <a:rect r="r" b="b" t="t" l="l"/>
            <a:pathLst>
              <a:path h="1493821" w="1114844">
                <a:moveTo>
                  <a:pt x="0" y="0"/>
                </a:moveTo>
                <a:lnTo>
                  <a:pt x="1114844" y="0"/>
                </a:lnTo>
                <a:lnTo>
                  <a:pt x="1114844" y="1493821"/>
                </a:lnTo>
                <a:lnTo>
                  <a:pt x="0" y="1493821"/>
                </a:lnTo>
                <a:lnTo>
                  <a:pt x="0" y="0"/>
                </a:lnTo>
                <a:close/>
              </a:path>
            </a:pathLst>
          </a:custGeom>
          <a:blipFill>
            <a:blip r:embed="rId6"/>
            <a:stretch>
              <a:fillRect l="0" t="0" r="-16866" b="0"/>
            </a:stretch>
          </a:blipFill>
        </p:spPr>
      </p:sp>
      <p:sp>
        <p:nvSpPr>
          <p:cNvPr name="Freeform 7" id="7"/>
          <p:cNvSpPr/>
          <p:nvPr/>
        </p:nvSpPr>
        <p:spPr>
          <a:xfrm flipH="false" flipV="false" rot="0">
            <a:off x="2419580" y="2122170"/>
            <a:ext cx="11301259" cy="5509364"/>
          </a:xfrm>
          <a:custGeom>
            <a:avLst/>
            <a:gdLst/>
            <a:ahLst/>
            <a:cxnLst/>
            <a:rect r="r" b="b" t="t" l="l"/>
            <a:pathLst>
              <a:path h="5509364" w="11301259">
                <a:moveTo>
                  <a:pt x="0" y="0"/>
                </a:moveTo>
                <a:lnTo>
                  <a:pt x="11301259" y="0"/>
                </a:lnTo>
                <a:lnTo>
                  <a:pt x="11301259" y="5509364"/>
                </a:lnTo>
                <a:lnTo>
                  <a:pt x="0" y="5509364"/>
                </a:lnTo>
                <a:lnTo>
                  <a:pt x="0" y="0"/>
                </a:lnTo>
                <a:close/>
              </a:path>
            </a:pathLst>
          </a:custGeom>
          <a:blipFill>
            <a:blip r:embed="rId7"/>
            <a:stretch>
              <a:fillRect l="0" t="0" r="0" b="0"/>
            </a:stretch>
          </a:blipFill>
        </p:spPr>
      </p:sp>
      <p:sp>
        <p:nvSpPr>
          <p:cNvPr name="TextBox 8" id="8"/>
          <p:cNvSpPr txBox="true"/>
          <p:nvPr/>
        </p:nvSpPr>
        <p:spPr>
          <a:xfrm rot="0">
            <a:off x="858268" y="-76200"/>
            <a:ext cx="16741475" cy="2198370"/>
          </a:xfrm>
          <a:prstGeom prst="rect">
            <a:avLst/>
          </a:prstGeom>
        </p:spPr>
        <p:txBody>
          <a:bodyPr anchor="t" rtlCol="false" tIns="0" lIns="0" bIns="0" rIns="0">
            <a:spAutoFit/>
          </a:bodyPr>
          <a:lstStyle/>
          <a:p>
            <a:pPr algn="ctr">
              <a:lnSpc>
                <a:spcPts val="5880"/>
              </a:lnSpc>
            </a:pPr>
            <a:r>
              <a:rPr lang="en-US" sz="4200" b="true">
                <a:solidFill>
                  <a:srgbClr val="000000"/>
                </a:solidFill>
                <a:latin typeface="Open Sans 1 Bold"/>
                <a:ea typeface="Open Sans 1 Bold"/>
                <a:cs typeface="Open Sans 1 Bold"/>
                <a:sym typeface="Open Sans 1 Bold"/>
              </a:rPr>
              <a:t>Exercise 2: Read the conversation and decide whether these statements are True or False.</a:t>
            </a:r>
          </a:p>
          <a:p>
            <a:pPr algn="ctr">
              <a:lnSpc>
                <a:spcPts val="5880"/>
              </a:lnSpc>
            </a:pPr>
          </a:p>
        </p:txBody>
      </p:sp>
      <p:sp>
        <p:nvSpPr>
          <p:cNvPr name="TextBox 9" id="9"/>
          <p:cNvSpPr txBox="true"/>
          <p:nvPr/>
        </p:nvSpPr>
        <p:spPr>
          <a:xfrm rot="0">
            <a:off x="3207697" y="2441063"/>
            <a:ext cx="9725024" cy="4427220"/>
          </a:xfrm>
          <a:prstGeom prst="rect">
            <a:avLst/>
          </a:prstGeom>
        </p:spPr>
        <p:txBody>
          <a:bodyPr anchor="t" rtlCol="false" tIns="0" lIns="0" bIns="0" rIns="0">
            <a:spAutoFit/>
          </a:bodyPr>
          <a:lstStyle/>
          <a:p>
            <a:pPr algn="l">
              <a:lnSpc>
                <a:spcPts val="5880"/>
              </a:lnSpc>
            </a:pPr>
            <a:r>
              <a:rPr lang="en-US" sz="4200">
                <a:solidFill>
                  <a:srgbClr val="000000"/>
                </a:solidFill>
                <a:latin typeface="Open Sans 1"/>
                <a:ea typeface="Open Sans 1"/>
                <a:cs typeface="Open Sans 1"/>
                <a:sym typeface="Open Sans 1"/>
              </a:rPr>
              <a:t>Unfortunately, many ecosystems around the world are being lost, damaged, or destroyed because of climate change, pollution, and overuse of natural resources.</a:t>
            </a:r>
          </a:p>
          <a:p>
            <a:pPr algn="l">
              <a:lnSpc>
                <a:spcPts val="5880"/>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1028700" y="1764518"/>
            <a:ext cx="15648224" cy="7902894"/>
          </a:xfrm>
          <a:custGeom>
            <a:avLst/>
            <a:gdLst/>
            <a:ahLst/>
            <a:cxnLst/>
            <a:rect r="r" b="b" t="t" l="l"/>
            <a:pathLst>
              <a:path h="7902894" w="15648224">
                <a:moveTo>
                  <a:pt x="0" y="0"/>
                </a:moveTo>
                <a:lnTo>
                  <a:pt x="15648224" y="0"/>
                </a:lnTo>
                <a:lnTo>
                  <a:pt x="15648224" y="7902893"/>
                </a:lnTo>
                <a:lnTo>
                  <a:pt x="0" y="7902893"/>
                </a:lnTo>
                <a:lnTo>
                  <a:pt x="0" y="0"/>
                </a:lnTo>
                <a:close/>
              </a:path>
            </a:pathLst>
          </a:custGeom>
          <a:blipFill>
            <a:blip r:embed="rId3"/>
            <a:stretch>
              <a:fillRect l="-5804" t="0" r="-5804" b="0"/>
            </a:stretch>
          </a:blipFill>
        </p:spPr>
      </p:sp>
      <p:sp>
        <p:nvSpPr>
          <p:cNvPr name="Freeform 4" id="4"/>
          <p:cNvSpPr/>
          <p:nvPr/>
        </p:nvSpPr>
        <p:spPr>
          <a:xfrm flipH="false" flipV="false" rot="0">
            <a:off x="4995767" y="2834984"/>
            <a:ext cx="2444474" cy="1430170"/>
          </a:xfrm>
          <a:custGeom>
            <a:avLst/>
            <a:gdLst/>
            <a:ahLst/>
            <a:cxnLst/>
            <a:rect r="r" b="b" t="t" l="l"/>
            <a:pathLst>
              <a:path h="1430170" w="2444474">
                <a:moveTo>
                  <a:pt x="0" y="0"/>
                </a:moveTo>
                <a:lnTo>
                  <a:pt x="2444475" y="0"/>
                </a:lnTo>
                <a:lnTo>
                  <a:pt x="2444475" y="1430169"/>
                </a:lnTo>
                <a:lnTo>
                  <a:pt x="0" y="1430169"/>
                </a:lnTo>
                <a:lnTo>
                  <a:pt x="0" y="0"/>
                </a:lnTo>
                <a:close/>
              </a:path>
            </a:pathLst>
          </a:custGeom>
          <a:blipFill>
            <a:blip r:embed="rId4"/>
            <a:stretch>
              <a:fillRect l="0" t="0" r="0" b="0"/>
            </a:stretch>
          </a:blipFill>
        </p:spPr>
      </p:sp>
      <p:sp>
        <p:nvSpPr>
          <p:cNvPr name="Freeform 5" id="5"/>
          <p:cNvSpPr/>
          <p:nvPr/>
        </p:nvSpPr>
        <p:spPr>
          <a:xfrm flipH="false" flipV="false" rot="0">
            <a:off x="4717323" y="7172707"/>
            <a:ext cx="3574715" cy="1377144"/>
          </a:xfrm>
          <a:custGeom>
            <a:avLst/>
            <a:gdLst/>
            <a:ahLst/>
            <a:cxnLst/>
            <a:rect r="r" b="b" t="t" l="l"/>
            <a:pathLst>
              <a:path h="1377144" w="3574715">
                <a:moveTo>
                  <a:pt x="0" y="0"/>
                </a:moveTo>
                <a:lnTo>
                  <a:pt x="3574715" y="0"/>
                </a:lnTo>
                <a:lnTo>
                  <a:pt x="3574715" y="1377144"/>
                </a:lnTo>
                <a:lnTo>
                  <a:pt x="0" y="1377144"/>
                </a:lnTo>
                <a:lnTo>
                  <a:pt x="0" y="0"/>
                </a:lnTo>
                <a:close/>
              </a:path>
            </a:pathLst>
          </a:custGeom>
          <a:blipFill>
            <a:blip r:embed="rId5"/>
            <a:stretch>
              <a:fillRect l="0" t="0" r="0" b="0"/>
            </a:stretch>
          </a:blipFill>
        </p:spPr>
      </p:sp>
      <p:sp>
        <p:nvSpPr>
          <p:cNvPr name="Freeform 6" id="6"/>
          <p:cNvSpPr/>
          <p:nvPr/>
        </p:nvSpPr>
        <p:spPr>
          <a:xfrm flipH="false" flipV="false" rot="0">
            <a:off x="13243174" y="2154486"/>
            <a:ext cx="2268326" cy="1360995"/>
          </a:xfrm>
          <a:custGeom>
            <a:avLst/>
            <a:gdLst/>
            <a:ahLst/>
            <a:cxnLst/>
            <a:rect r="r" b="b" t="t" l="l"/>
            <a:pathLst>
              <a:path h="1360995" w="2268326">
                <a:moveTo>
                  <a:pt x="0" y="0"/>
                </a:moveTo>
                <a:lnTo>
                  <a:pt x="2268325" y="0"/>
                </a:lnTo>
                <a:lnTo>
                  <a:pt x="2268325" y="1360995"/>
                </a:lnTo>
                <a:lnTo>
                  <a:pt x="0" y="1360995"/>
                </a:lnTo>
                <a:lnTo>
                  <a:pt x="0" y="0"/>
                </a:lnTo>
                <a:close/>
              </a:path>
            </a:pathLst>
          </a:custGeom>
          <a:blipFill>
            <a:blip r:embed="rId6"/>
            <a:stretch>
              <a:fillRect l="0" t="0" r="0" b="0"/>
            </a:stretch>
          </a:blipFill>
        </p:spPr>
      </p:sp>
      <p:sp>
        <p:nvSpPr>
          <p:cNvPr name="Freeform 7" id="7"/>
          <p:cNvSpPr/>
          <p:nvPr/>
        </p:nvSpPr>
        <p:spPr>
          <a:xfrm flipH="false" flipV="false" rot="0">
            <a:off x="13586600" y="3955992"/>
            <a:ext cx="2550865" cy="1504903"/>
          </a:xfrm>
          <a:custGeom>
            <a:avLst/>
            <a:gdLst/>
            <a:ahLst/>
            <a:cxnLst/>
            <a:rect r="r" b="b" t="t" l="l"/>
            <a:pathLst>
              <a:path h="1504903" w="2550865">
                <a:moveTo>
                  <a:pt x="0" y="0"/>
                </a:moveTo>
                <a:lnTo>
                  <a:pt x="2550865" y="0"/>
                </a:lnTo>
                <a:lnTo>
                  <a:pt x="2550865" y="1504903"/>
                </a:lnTo>
                <a:lnTo>
                  <a:pt x="0" y="1504903"/>
                </a:lnTo>
                <a:lnTo>
                  <a:pt x="0" y="0"/>
                </a:lnTo>
                <a:close/>
              </a:path>
            </a:pathLst>
          </a:custGeom>
          <a:blipFill>
            <a:blip r:embed="rId7"/>
            <a:stretch>
              <a:fillRect l="0" t="0" r="0" b="0"/>
            </a:stretch>
          </a:blipFill>
        </p:spPr>
      </p:sp>
      <p:sp>
        <p:nvSpPr>
          <p:cNvPr name="Freeform 8" id="8"/>
          <p:cNvSpPr/>
          <p:nvPr/>
        </p:nvSpPr>
        <p:spPr>
          <a:xfrm flipH="false" flipV="false" rot="0">
            <a:off x="11804616" y="6337195"/>
            <a:ext cx="2877115" cy="1325729"/>
          </a:xfrm>
          <a:custGeom>
            <a:avLst/>
            <a:gdLst/>
            <a:ahLst/>
            <a:cxnLst/>
            <a:rect r="r" b="b" t="t" l="l"/>
            <a:pathLst>
              <a:path h="1325729" w="2877115">
                <a:moveTo>
                  <a:pt x="0" y="0"/>
                </a:moveTo>
                <a:lnTo>
                  <a:pt x="2877115" y="0"/>
                </a:lnTo>
                <a:lnTo>
                  <a:pt x="2877115" y="1325729"/>
                </a:lnTo>
                <a:lnTo>
                  <a:pt x="0" y="1325729"/>
                </a:lnTo>
                <a:lnTo>
                  <a:pt x="0" y="0"/>
                </a:lnTo>
                <a:close/>
              </a:path>
            </a:pathLst>
          </a:custGeom>
          <a:blipFill>
            <a:blip r:embed="rId8"/>
            <a:stretch>
              <a:fillRect l="0" t="0" r="0" b="0"/>
            </a:stretch>
          </a:blipFill>
        </p:spPr>
      </p:sp>
      <p:sp>
        <p:nvSpPr>
          <p:cNvPr name="TextBox 9" id="9"/>
          <p:cNvSpPr txBox="true"/>
          <p:nvPr/>
        </p:nvSpPr>
        <p:spPr>
          <a:xfrm rot="0">
            <a:off x="298935" y="636394"/>
            <a:ext cx="17585755" cy="640080"/>
          </a:xfrm>
          <a:prstGeom prst="rect">
            <a:avLst/>
          </a:prstGeom>
        </p:spPr>
        <p:txBody>
          <a:bodyPr anchor="t" rtlCol="false" tIns="0" lIns="0" bIns="0" rIns="0">
            <a:spAutoFit/>
          </a:bodyPr>
          <a:lstStyle/>
          <a:p>
            <a:pPr algn="ctr">
              <a:lnSpc>
                <a:spcPts val="4200"/>
              </a:lnSpc>
              <a:spcBef>
                <a:spcPct val="0"/>
              </a:spcBef>
            </a:pPr>
            <a:r>
              <a:rPr lang="en-US" b="true" sz="4200">
                <a:solidFill>
                  <a:srgbClr val="000000"/>
                </a:solidFill>
                <a:latin typeface="Codec Pro Bold"/>
                <a:ea typeface="Codec Pro Bold"/>
                <a:cs typeface="Codec Pro Bold"/>
                <a:sym typeface="Codec Pro Bold"/>
              </a:rPr>
              <a:t>Exercise 3: </a:t>
            </a:r>
            <a:r>
              <a:rPr lang="en-US" b="true" sz="4200">
                <a:solidFill>
                  <a:srgbClr val="000000"/>
                </a:solidFill>
                <a:latin typeface="Codec Pro Bold"/>
                <a:ea typeface="Codec Pro Bold"/>
                <a:cs typeface="Codec Pro Bold"/>
                <a:sym typeface="Codec Pro Bold"/>
              </a:rPr>
              <a:t>Complete the diagram with words and phrases in Task 1</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graphicFrame>
        <p:nvGraphicFramePr>
          <p:cNvPr name="Table 3" id="3"/>
          <p:cNvGraphicFramePr>
            <a:graphicFrameLocks noGrp="true"/>
          </p:cNvGraphicFramePr>
          <p:nvPr/>
        </p:nvGraphicFramePr>
        <p:xfrm>
          <a:off x="577403" y="2515902"/>
          <a:ext cx="17133194" cy="7076783"/>
        </p:xfrm>
        <a:graphic>
          <a:graphicData uri="http://schemas.openxmlformats.org/drawingml/2006/table">
            <a:tbl>
              <a:tblPr/>
              <a:tblGrid>
                <a:gridCol w="12769916"/>
                <a:gridCol w="4363278"/>
              </a:tblGrid>
              <a:tr h="1532249">
                <a:tc>
                  <a:txBody>
                    <a:bodyPr anchor="t" rtlCol="false"/>
                    <a:lstStyle/>
                    <a:p>
                      <a:pPr algn="l">
                        <a:lnSpc>
                          <a:spcPts val="1971"/>
                        </a:lnSpc>
                        <a:defRPr/>
                      </a:pPr>
                      <a:endParaRPr lang="en-US" sz="1100"/>
                    </a:p>
                    <a:p>
                      <a:pPr algn="l">
                        <a:lnSpc>
                          <a:spcPts val="1971"/>
                        </a:lnSpc>
                      </a:pPr>
                      <a:r>
                        <a:rPr lang="en-US" sz="2899" b="true">
                          <a:solidFill>
                            <a:srgbClr val="000000"/>
                          </a:solidFill>
                          <a:latin typeface="Open Sans 2 Bold"/>
                          <a:ea typeface="Open Sans 2 Bold"/>
                          <a:cs typeface="Open Sans 2 Bold"/>
                          <a:sym typeface="Open Sans 2 Bold"/>
                        </a:rPr>
                        <a:t>  1. a change in the earth’sweather conditions.</a:t>
                      </a:r>
                    </a:p>
                    <a:p>
                      <a:pPr algn="l">
                        <a:lnSpc>
                          <a:spcPts val="1971"/>
                        </a:lnSpc>
                      </a:pP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91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13096">
                <a:tc>
                  <a:txBody>
                    <a:bodyPr anchor="t" rtlCol="false"/>
                    <a:lstStyle/>
                    <a:p>
                      <a:pPr algn="l">
                        <a:lnSpc>
                          <a:spcPts val="3919"/>
                        </a:lnSpc>
                        <a:defRPr/>
                      </a:pPr>
                      <a:endParaRPr lang="en-US" sz="1100"/>
                    </a:p>
                    <a:p>
                      <a:pPr algn="l">
                        <a:lnSpc>
                          <a:spcPts val="3919"/>
                        </a:lnSpc>
                      </a:pPr>
                      <a:r>
                        <a:rPr lang="en-US" sz="2799" b="true">
                          <a:solidFill>
                            <a:srgbClr val="000000"/>
                          </a:solidFill>
                          <a:latin typeface="Open Sans 2 Bold"/>
                          <a:ea typeface="Open Sans 2 Bold"/>
                          <a:cs typeface="Open Sans 2 Bold"/>
                          <a:sym typeface="Open Sans 2 Bold"/>
                        </a:rPr>
                        <a:t>  2. things that exist in nature and can be used by people</a:t>
                      </a:r>
                    </a:p>
                  </a:txBody>
                  <a:tcPr marL="190500" marR="190500" marT="190500" marB="190500" anchor="t">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91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2509058">
                <a:tc>
                  <a:txBody>
                    <a:bodyPr anchor="t" rtlCol="false"/>
                    <a:lstStyle/>
                    <a:p>
                      <a:pPr algn="l">
                        <a:lnSpc>
                          <a:spcPts val="3919"/>
                        </a:lnSpc>
                        <a:defRPr/>
                      </a:pPr>
                      <a:r>
                        <a:rPr lang="en-US" sz="2799" b="true">
                          <a:solidFill>
                            <a:srgbClr val="000000"/>
                          </a:solidFill>
                          <a:latin typeface="Open Sans 2 Bold"/>
                          <a:ea typeface="Open Sans 2 Bold"/>
                          <a:cs typeface="Open Sans 2 Bold"/>
                          <a:sym typeface="Open Sans 2 Bold"/>
                        </a:rPr>
                        <a:t>3. land protected by the government because of its natural beauty of special history</a:t>
                      </a:r>
                      <a:endParaRPr lang="en-US" sz="1100"/>
                    </a:p>
                    <a:p>
                      <a:pPr algn="l">
                        <a:lnSpc>
                          <a:spcPts val="3919"/>
                        </a:lnSpc>
                      </a:pPr>
                      <a:r>
                        <a:rPr lang="en-US" sz="2799" b="true">
                          <a:solidFill>
                            <a:srgbClr val="000000"/>
                          </a:solidFill>
                          <a:latin typeface="Open Sans 2 Bold"/>
                          <a:ea typeface="Open Sans 2 Bold"/>
                          <a:cs typeface="Open Sans 2 Bold"/>
                          <a:sym typeface="Open Sans 2 Bold"/>
                        </a:rPr>
                        <a:t>  </a:t>
                      </a:r>
                    </a:p>
                    <a:p>
                      <a:pPr algn="l">
                        <a:lnSpc>
                          <a:spcPts val="3919"/>
                        </a:lnSpc>
                      </a:pPr>
                      <a:r>
                        <a:rPr lang="en-US" sz="2799" b="true">
                          <a:solidFill>
                            <a:srgbClr val="000000"/>
                          </a:solidFill>
                          <a:latin typeface="Open Sans 2 Bold"/>
                          <a:ea typeface="Open Sans 2 Bold"/>
                          <a:cs typeface="Open Sans 2 Bold"/>
                          <a:sym typeface="Open Sans 2 Bold"/>
                        </a:rPr>
                        <a:t>  </a:t>
                      </a:r>
                    </a:p>
                  </a:txBody>
                  <a:tcPr marL="190500" marR="190500" marT="190500" marB="190500" anchor="b">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91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522379">
                <a:tc>
                  <a:txBody>
                    <a:bodyPr anchor="t" rtlCol="false"/>
                    <a:lstStyle/>
                    <a:p>
                      <a:pPr algn="l">
                        <a:lnSpc>
                          <a:spcPts val="3919"/>
                        </a:lnSpc>
                        <a:defRPr/>
                      </a:pPr>
                      <a:r>
                        <a:rPr lang="en-US" sz="2799" b="true">
                          <a:solidFill>
                            <a:srgbClr val="000000"/>
                          </a:solidFill>
                          <a:latin typeface="Open Sans 2 Bold"/>
                          <a:ea typeface="Open Sans 2 Bold"/>
                          <a:cs typeface="Open Sans 2 Bold"/>
                          <a:sym typeface="Open Sans 2 Bold"/>
                        </a:rPr>
                        <a:t>4. basic materials used to make products</a:t>
                      </a:r>
                      <a:endParaRPr lang="en-US" sz="1100"/>
                    </a:p>
                    <a:p>
                      <a:pPr algn="l">
                        <a:lnSpc>
                          <a:spcPts val="3919"/>
                        </a:lnSpc>
                      </a:pPr>
                      <a:r>
                        <a:rPr lang="en-US" sz="2799" b="true">
                          <a:solidFill>
                            <a:srgbClr val="000000"/>
                          </a:solidFill>
                          <a:latin typeface="Open Sans 2 Bold"/>
                          <a:ea typeface="Open Sans 2 Bold"/>
                          <a:cs typeface="Open Sans 2 Bold"/>
                          <a:sym typeface="Open Sans 2 Bold"/>
                        </a:rPr>
                        <a:t>  </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l">
                        <a:lnSpc>
                          <a:spcPts val="391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4" id="4"/>
          <p:cNvSpPr txBox="true"/>
          <p:nvPr/>
        </p:nvSpPr>
        <p:spPr>
          <a:xfrm rot="0">
            <a:off x="577403" y="746845"/>
            <a:ext cx="16681897" cy="1173480"/>
          </a:xfrm>
          <a:prstGeom prst="rect">
            <a:avLst/>
          </a:prstGeom>
        </p:spPr>
        <p:txBody>
          <a:bodyPr anchor="t" rtlCol="false" tIns="0" lIns="0" bIns="0" rIns="0">
            <a:spAutoFit/>
          </a:bodyPr>
          <a:lstStyle/>
          <a:p>
            <a:pPr algn="r">
              <a:lnSpc>
                <a:spcPts val="4200"/>
              </a:lnSpc>
              <a:spcBef>
                <a:spcPct val="0"/>
              </a:spcBef>
            </a:pPr>
            <a:r>
              <a:rPr lang="en-US" b="true" sz="4200">
                <a:solidFill>
                  <a:srgbClr val="000000"/>
                </a:solidFill>
                <a:latin typeface="Codec Pro Bold"/>
                <a:ea typeface="Codec Pro Bold"/>
                <a:cs typeface="Codec Pro Bold"/>
                <a:sym typeface="Codec Pro Bold"/>
              </a:rPr>
              <a:t>Exercise 4: </a:t>
            </a:r>
            <a:r>
              <a:rPr lang="en-US" b="true" sz="4200">
                <a:solidFill>
                  <a:srgbClr val="000000"/>
                </a:solidFill>
                <a:latin typeface="Codec Pro Bold"/>
                <a:ea typeface="Codec Pro Bold"/>
                <a:cs typeface="Codec Pro Bold"/>
                <a:sym typeface="Codec Pro Bold"/>
              </a:rPr>
              <a:t>Use the words in the box to form compound nouns mentioned in Task 1. Match them with the meaning below. </a:t>
            </a:r>
          </a:p>
        </p:txBody>
      </p:sp>
      <p:sp>
        <p:nvSpPr>
          <p:cNvPr name="TextBox 5" id="5"/>
          <p:cNvSpPr txBox="true"/>
          <p:nvPr/>
        </p:nvSpPr>
        <p:spPr>
          <a:xfrm rot="0">
            <a:off x="577403" y="9516486"/>
            <a:ext cx="17133194" cy="712470"/>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latin typeface="Open Sans 1"/>
                <a:ea typeface="Open Sans 1"/>
                <a:cs typeface="Open Sans 1"/>
                <a:sym typeface="Open Sans 1"/>
              </a:rPr>
              <a:t>Nội dung đoạn văn bản của bạn</a:t>
            </a:r>
          </a:p>
        </p:txBody>
      </p:sp>
      <p:sp>
        <p:nvSpPr>
          <p:cNvPr name="TextBox 6" id="6"/>
          <p:cNvSpPr txBox="true"/>
          <p:nvPr/>
        </p:nvSpPr>
        <p:spPr>
          <a:xfrm rot="0">
            <a:off x="13786842" y="2893695"/>
            <a:ext cx="3205361" cy="613410"/>
          </a:xfrm>
          <a:prstGeom prst="rect">
            <a:avLst/>
          </a:prstGeom>
        </p:spPr>
        <p:txBody>
          <a:bodyPr anchor="t" rtlCol="false" tIns="0" lIns="0" bIns="0" rIns="0">
            <a:spAutoFit/>
          </a:bodyPr>
          <a:lstStyle/>
          <a:p>
            <a:pPr algn="ctr">
              <a:lnSpc>
                <a:spcPts val="5040"/>
              </a:lnSpc>
              <a:spcBef>
                <a:spcPct val="0"/>
              </a:spcBef>
            </a:pPr>
            <a:r>
              <a:rPr lang="en-US" sz="3600">
                <a:solidFill>
                  <a:srgbClr val="FF5757"/>
                </a:solidFill>
                <a:latin typeface="Open Sans 1"/>
                <a:ea typeface="Open Sans 1"/>
                <a:cs typeface="Open Sans 1"/>
                <a:sym typeface="Open Sans 1"/>
              </a:rPr>
              <a:t>climate change</a:t>
            </a:r>
          </a:p>
        </p:txBody>
      </p:sp>
      <p:sp>
        <p:nvSpPr>
          <p:cNvPr name="TextBox 7" id="7"/>
          <p:cNvSpPr txBox="true"/>
          <p:nvPr/>
        </p:nvSpPr>
        <p:spPr>
          <a:xfrm rot="0">
            <a:off x="13832185" y="4440555"/>
            <a:ext cx="3749179" cy="613410"/>
          </a:xfrm>
          <a:prstGeom prst="rect">
            <a:avLst/>
          </a:prstGeom>
        </p:spPr>
        <p:txBody>
          <a:bodyPr anchor="t" rtlCol="false" tIns="0" lIns="0" bIns="0" rIns="0">
            <a:spAutoFit/>
          </a:bodyPr>
          <a:lstStyle/>
          <a:p>
            <a:pPr algn="ctr">
              <a:lnSpc>
                <a:spcPts val="5040"/>
              </a:lnSpc>
              <a:spcBef>
                <a:spcPct val="0"/>
              </a:spcBef>
            </a:pPr>
            <a:r>
              <a:rPr lang="en-US" sz="3600">
                <a:solidFill>
                  <a:srgbClr val="FF5757"/>
                </a:solidFill>
                <a:latin typeface="Open Sans 1"/>
                <a:ea typeface="Open Sans 1"/>
                <a:cs typeface="Open Sans 1"/>
                <a:sym typeface="Open Sans 1"/>
              </a:rPr>
              <a:t>natural resources</a:t>
            </a:r>
          </a:p>
        </p:txBody>
      </p:sp>
      <p:sp>
        <p:nvSpPr>
          <p:cNvPr name="TextBox 8" id="8"/>
          <p:cNvSpPr txBox="true"/>
          <p:nvPr/>
        </p:nvSpPr>
        <p:spPr>
          <a:xfrm rot="0">
            <a:off x="6822926" y="5987619"/>
            <a:ext cx="17133194" cy="613410"/>
          </a:xfrm>
          <a:prstGeom prst="rect">
            <a:avLst/>
          </a:prstGeom>
        </p:spPr>
        <p:txBody>
          <a:bodyPr anchor="t" rtlCol="false" tIns="0" lIns="0" bIns="0" rIns="0">
            <a:spAutoFit/>
          </a:bodyPr>
          <a:lstStyle/>
          <a:p>
            <a:pPr algn="ctr">
              <a:lnSpc>
                <a:spcPts val="5040"/>
              </a:lnSpc>
              <a:spcBef>
                <a:spcPct val="0"/>
              </a:spcBef>
            </a:pPr>
            <a:r>
              <a:rPr lang="en-US" sz="3600">
                <a:solidFill>
                  <a:srgbClr val="FF5757"/>
                </a:solidFill>
                <a:latin typeface="Open Sans 1"/>
                <a:ea typeface="Open Sans 1"/>
                <a:cs typeface="Open Sans 1"/>
                <a:sym typeface="Open Sans 1"/>
              </a:rPr>
              <a:t>national park</a:t>
            </a:r>
          </a:p>
        </p:txBody>
      </p:sp>
      <p:sp>
        <p:nvSpPr>
          <p:cNvPr name="TextBox 9" id="9"/>
          <p:cNvSpPr txBox="true"/>
          <p:nvPr/>
        </p:nvSpPr>
        <p:spPr>
          <a:xfrm rot="0">
            <a:off x="6822926" y="8360181"/>
            <a:ext cx="17133194" cy="613410"/>
          </a:xfrm>
          <a:prstGeom prst="rect">
            <a:avLst/>
          </a:prstGeom>
        </p:spPr>
        <p:txBody>
          <a:bodyPr anchor="t" rtlCol="false" tIns="0" lIns="0" bIns="0" rIns="0">
            <a:spAutoFit/>
          </a:bodyPr>
          <a:lstStyle/>
          <a:p>
            <a:pPr algn="ctr">
              <a:lnSpc>
                <a:spcPts val="5040"/>
              </a:lnSpc>
              <a:spcBef>
                <a:spcPct val="0"/>
              </a:spcBef>
            </a:pPr>
            <a:r>
              <a:rPr lang="en-US" sz="3600">
                <a:solidFill>
                  <a:srgbClr val="FF5757"/>
                </a:solidFill>
                <a:latin typeface="Open Sans 1"/>
                <a:ea typeface="Open Sans 1"/>
                <a:cs typeface="Open Sans 1"/>
                <a:sym typeface="Open Sans 1"/>
              </a:rPr>
              <a:t>raw materials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829298" y="287868"/>
            <a:ext cx="16629404" cy="8970432"/>
          </a:xfrm>
          <a:custGeom>
            <a:avLst/>
            <a:gdLst/>
            <a:ahLst/>
            <a:cxnLst/>
            <a:rect r="r" b="b" t="t" l="l"/>
            <a:pathLst>
              <a:path h="8970432" w="16629404">
                <a:moveTo>
                  <a:pt x="0" y="0"/>
                </a:moveTo>
                <a:lnTo>
                  <a:pt x="16629404" y="0"/>
                </a:lnTo>
                <a:lnTo>
                  <a:pt x="16629404" y="8970432"/>
                </a:lnTo>
                <a:lnTo>
                  <a:pt x="0" y="8970432"/>
                </a:lnTo>
                <a:lnTo>
                  <a:pt x="0" y="0"/>
                </a:lnTo>
                <a:close/>
              </a:path>
            </a:pathLst>
          </a:custGeom>
          <a:blipFill>
            <a:blip r:embed="rId3">
              <a:alphaModFix amt="79000"/>
            </a:blip>
            <a:stretch>
              <a:fillRect l="0" t="-465" r="0" b="-3811"/>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4165997" y="7601473"/>
            <a:ext cx="16230600" cy="3354324"/>
          </a:xfrm>
          <a:custGeom>
            <a:avLst/>
            <a:gdLst/>
            <a:ahLst/>
            <a:cxnLst/>
            <a:rect r="r" b="b" t="t" l="l"/>
            <a:pathLst>
              <a:path h="3354324" w="16230600">
                <a:moveTo>
                  <a:pt x="0" y="0"/>
                </a:moveTo>
                <a:lnTo>
                  <a:pt x="16230600" y="0"/>
                </a:lnTo>
                <a:lnTo>
                  <a:pt x="16230600" y="3354324"/>
                </a:lnTo>
                <a:lnTo>
                  <a:pt x="0" y="3354324"/>
                </a:lnTo>
                <a:lnTo>
                  <a:pt x="0" y="0"/>
                </a:lnTo>
                <a:close/>
              </a:path>
            </a:pathLst>
          </a:custGeom>
          <a:blipFill>
            <a:blip r:embed="rId3"/>
            <a:stretch>
              <a:fillRect l="0" t="0" r="0" b="0"/>
            </a:stretch>
          </a:blipFill>
        </p:spPr>
      </p:sp>
      <p:sp>
        <p:nvSpPr>
          <p:cNvPr name="Freeform 4" id="4"/>
          <p:cNvSpPr/>
          <p:nvPr/>
        </p:nvSpPr>
        <p:spPr>
          <a:xfrm flipH="true" flipV="false" rot="0">
            <a:off x="11696790" y="3261730"/>
            <a:ext cx="11065008" cy="8229600"/>
          </a:xfrm>
          <a:custGeom>
            <a:avLst/>
            <a:gdLst/>
            <a:ahLst/>
            <a:cxnLst/>
            <a:rect r="r" b="b" t="t" l="l"/>
            <a:pathLst>
              <a:path h="8229600" w="11065008">
                <a:moveTo>
                  <a:pt x="11065008" y="0"/>
                </a:moveTo>
                <a:lnTo>
                  <a:pt x="0" y="0"/>
                </a:lnTo>
                <a:lnTo>
                  <a:pt x="0" y="8229600"/>
                </a:lnTo>
                <a:lnTo>
                  <a:pt x="11065008" y="8229600"/>
                </a:lnTo>
                <a:lnTo>
                  <a:pt x="11065008" y="0"/>
                </a:lnTo>
                <a:close/>
              </a:path>
            </a:pathLst>
          </a:custGeom>
          <a:blipFill>
            <a:blip r:embed="rId4"/>
            <a:stretch>
              <a:fillRect l="0" t="0" r="0" b="0"/>
            </a:stretch>
          </a:blipFill>
        </p:spPr>
      </p:sp>
      <p:sp>
        <p:nvSpPr>
          <p:cNvPr name="Freeform 5" id="5"/>
          <p:cNvSpPr/>
          <p:nvPr/>
        </p:nvSpPr>
        <p:spPr>
          <a:xfrm flipH="false" flipV="false" rot="0">
            <a:off x="8856382" y="8109186"/>
            <a:ext cx="13905416" cy="2810053"/>
          </a:xfrm>
          <a:custGeom>
            <a:avLst/>
            <a:gdLst/>
            <a:ahLst/>
            <a:cxnLst/>
            <a:rect r="r" b="b" t="t" l="l"/>
            <a:pathLst>
              <a:path h="2810053" w="13905416">
                <a:moveTo>
                  <a:pt x="0" y="0"/>
                </a:moveTo>
                <a:lnTo>
                  <a:pt x="13905416" y="0"/>
                </a:lnTo>
                <a:lnTo>
                  <a:pt x="13905416" y="2810052"/>
                </a:lnTo>
                <a:lnTo>
                  <a:pt x="0" y="2810052"/>
                </a:lnTo>
                <a:lnTo>
                  <a:pt x="0" y="0"/>
                </a:lnTo>
                <a:close/>
              </a:path>
            </a:pathLst>
          </a:custGeom>
          <a:blipFill>
            <a:blip r:embed="rId5"/>
            <a:stretch>
              <a:fillRect l="0" t="0" r="0" b="0"/>
            </a:stretch>
          </a:blipFill>
        </p:spPr>
      </p:sp>
      <p:sp>
        <p:nvSpPr>
          <p:cNvPr name="Freeform 6" id="6"/>
          <p:cNvSpPr/>
          <p:nvPr/>
        </p:nvSpPr>
        <p:spPr>
          <a:xfrm flipH="false" flipV="false" rot="0">
            <a:off x="-1840813" y="8109186"/>
            <a:ext cx="13905416" cy="2810053"/>
          </a:xfrm>
          <a:custGeom>
            <a:avLst/>
            <a:gdLst/>
            <a:ahLst/>
            <a:cxnLst/>
            <a:rect r="r" b="b" t="t" l="l"/>
            <a:pathLst>
              <a:path h="2810053" w="13905416">
                <a:moveTo>
                  <a:pt x="0" y="0"/>
                </a:moveTo>
                <a:lnTo>
                  <a:pt x="13905416" y="0"/>
                </a:lnTo>
                <a:lnTo>
                  <a:pt x="13905416" y="2810052"/>
                </a:lnTo>
                <a:lnTo>
                  <a:pt x="0" y="2810052"/>
                </a:lnTo>
                <a:lnTo>
                  <a:pt x="0" y="0"/>
                </a:lnTo>
                <a:close/>
              </a:path>
            </a:pathLst>
          </a:custGeom>
          <a:blipFill>
            <a:blip r:embed="rId5"/>
            <a:stretch>
              <a:fillRect l="0" t="0" r="0" b="0"/>
            </a:stretch>
          </a:blipFill>
        </p:spPr>
      </p:sp>
      <p:pic>
        <p:nvPicPr>
          <p:cNvPr name="Picture 7" id="7">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2389" r="0" b="303"/>
          <a:stretch>
            <a:fillRect/>
          </a:stretch>
        </p:blipFill>
        <p:spPr>
          <a:xfrm flipH="false" flipV="false" rot="0">
            <a:off x="1461694" y="1631092"/>
            <a:ext cx="15364612" cy="8409835"/>
          </a:xfrm>
          <a:prstGeom prst="rect">
            <a:avLst/>
          </a:prstGeom>
        </p:spPr>
      </p:pic>
      <p:sp>
        <p:nvSpPr>
          <p:cNvPr name="TextBox 8" id="8"/>
          <p:cNvSpPr txBox="true"/>
          <p:nvPr/>
        </p:nvSpPr>
        <p:spPr>
          <a:xfrm rot="0">
            <a:off x="301773" y="894820"/>
            <a:ext cx="17684453" cy="982345"/>
          </a:xfrm>
          <a:prstGeom prst="rect">
            <a:avLst/>
          </a:prstGeom>
        </p:spPr>
        <p:txBody>
          <a:bodyPr anchor="t" rtlCol="false" tIns="0" lIns="0" bIns="0" rIns="0">
            <a:spAutoFit/>
          </a:bodyPr>
          <a:lstStyle/>
          <a:p>
            <a:pPr algn="ctr">
              <a:lnSpc>
                <a:spcPts val="3800"/>
              </a:lnSpc>
            </a:pPr>
            <a:r>
              <a:rPr lang="en-US" sz="3800">
                <a:solidFill>
                  <a:srgbClr val="000000"/>
                </a:solidFill>
                <a:latin typeface="Anton"/>
                <a:ea typeface="Anton"/>
                <a:cs typeface="Anton"/>
                <a:sym typeface="Anton"/>
              </a:rPr>
              <a:t>Watch the following video and list the names and solutions to protect endangered animals.</a:t>
            </a:r>
          </a:p>
          <a:p>
            <a:pPr algn="ctr">
              <a:lnSpc>
                <a:spcPts val="3800"/>
              </a:lnSpc>
              <a:spcBef>
                <a:spcPct val="0"/>
              </a:spcBef>
            </a:pPr>
          </a:p>
        </p:txBody>
      </p:sp>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true" flipV="false" rot="0">
            <a:off x="10270095" y="4536939"/>
            <a:ext cx="9808206" cy="5750061"/>
          </a:xfrm>
          <a:custGeom>
            <a:avLst/>
            <a:gdLst/>
            <a:ahLst/>
            <a:cxnLst/>
            <a:rect r="r" b="b" t="t" l="l"/>
            <a:pathLst>
              <a:path h="5750061" w="9808206">
                <a:moveTo>
                  <a:pt x="9808206" y="0"/>
                </a:moveTo>
                <a:lnTo>
                  <a:pt x="0" y="0"/>
                </a:lnTo>
                <a:lnTo>
                  <a:pt x="0" y="5750061"/>
                </a:lnTo>
                <a:lnTo>
                  <a:pt x="9808206" y="5750061"/>
                </a:lnTo>
                <a:lnTo>
                  <a:pt x="9808206" y="0"/>
                </a:lnTo>
                <a:close/>
              </a:path>
            </a:pathLst>
          </a:custGeom>
          <a:blipFill>
            <a:blip r:embed="rId3">
              <a:alphaModFix amt="80000"/>
            </a:blip>
            <a:stretch>
              <a:fillRect l="0" t="0" r="0" b="0"/>
            </a:stretch>
          </a:blipFill>
        </p:spPr>
      </p:sp>
      <p:sp>
        <p:nvSpPr>
          <p:cNvPr name="Freeform 4" id="4"/>
          <p:cNvSpPr/>
          <p:nvPr/>
        </p:nvSpPr>
        <p:spPr>
          <a:xfrm flipH="false" flipV="false" rot="0">
            <a:off x="6040604" y="1845310"/>
            <a:ext cx="14037697" cy="8229600"/>
          </a:xfrm>
          <a:custGeom>
            <a:avLst/>
            <a:gdLst/>
            <a:ahLst/>
            <a:cxnLst/>
            <a:rect r="r" b="b" t="t" l="l"/>
            <a:pathLst>
              <a:path h="8229600" w="14037697">
                <a:moveTo>
                  <a:pt x="0" y="0"/>
                </a:moveTo>
                <a:lnTo>
                  <a:pt x="14037697" y="0"/>
                </a:lnTo>
                <a:lnTo>
                  <a:pt x="14037697" y="8229600"/>
                </a:lnTo>
                <a:lnTo>
                  <a:pt x="0" y="8229600"/>
                </a:lnTo>
                <a:lnTo>
                  <a:pt x="0" y="0"/>
                </a:lnTo>
                <a:close/>
              </a:path>
            </a:pathLst>
          </a:custGeom>
          <a:blipFill>
            <a:blip r:embed="rId3">
              <a:alphaModFix amt="80000"/>
            </a:blip>
            <a:stretch>
              <a:fillRect l="0" t="0" r="0" b="0"/>
            </a:stretch>
          </a:blipFill>
        </p:spPr>
      </p:sp>
      <p:sp>
        <p:nvSpPr>
          <p:cNvPr name="TextBox 5" id="5"/>
          <p:cNvSpPr txBox="true"/>
          <p:nvPr/>
        </p:nvSpPr>
        <p:spPr>
          <a:xfrm rot="0">
            <a:off x="3730778" y="1085850"/>
            <a:ext cx="10826444" cy="1576070"/>
          </a:xfrm>
          <a:prstGeom prst="rect">
            <a:avLst/>
          </a:prstGeom>
        </p:spPr>
        <p:txBody>
          <a:bodyPr anchor="t" rtlCol="false" tIns="0" lIns="0" bIns="0" rIns="0">
            <a:spAutoFit/>
          </a:bodyPr>
          <a:lstStyle/>
          <a:p>
            <a:pPr algn="ctr">
              <a:lnSpc>
                <a:spcPts val="6160"/>
              </a:lnSpc>
            </a:pPr>
            <a:r>
              <a:rPr lang="en-US" sz="5600">
                <a:solidFill>
                  <a:srgbClr val="545454"/>
                </a:solidFill>
                <a:latin typeface="Anton"/>
                <a:ea typeface="Anton"/>
                <a:cs typeface="Anton"/>
                <a:sym typeface="Anton"/>
              </a:rPr>
              <a:t>Check the answer:</a:t>
            </a:r>
          </a:p>
          <a:p>
            <a:pPr algn="ctr">
              <a:lnSpc>
                <a:spcPts val="6160"/>
              </a:lnSpc>
            </a:pPr>
          </a:p>
        </p:txBody>
      </p:sp>
      <p:sp>
        <p:nvSpPr>
          <p:cNvPr name="TextBox 6" id="6"/>
          <p:cNvSpPr txBox="true"/>
          <p:nvPr/>
        </p:nvSpPr>
        <p:spPr>
          <a:xfrm rot="0">
            <a:off x="1304540" y="2953658"/>
            <a:ext cx="5798160" cy="4686300"/>
          </a:xfrm>
          <a:prstGeom prst="rect">
            <a:avLst/>
          </a:prstGeom>
        </p:spPr>
        <p:txBody>
          <a:bodyPr anchor="t" rtlCol="false" tIns="0" lIns="0" bIns="0" rIns="0">
            <a:spAutoFit/>
          </a:bodyPr>
          <a:lstStyle/>
          <a:p>
            <a:pPr algn="ctr">
              <a:lnSpc>
                <a:spcPts val="4199"/>
              </a:lnSpc>
            </a:pPr>
            <a:r>
              <a:rPr lang="en-US" sz="2999" b="true">
                <a:solidFill>
                  <a:srgbClr val="000000"/>
                </a:solidFill>
                <a:latin typeface="Open Sans 1 Bold"/>
                <a:ea typeface="Open Sans 1 Bold"/>
                <a:cs typeface="Open Sans 1 Bold"/>
                <a:sym typeface="Open Sans 1 Bold"/>
              </a:rPr>
              <a:t>SOLUTION TO PROTECT THE ECOSYSTEM:</a:t>
            </a:r>
          </a:p>
          <a:p>
            <a:pPr algn="just"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Ecosystem restoration has a variety of techniques:</a:t>
            </a:r>
          </a:p>
          <a:p>
            <a:pPr algn="just"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Planting trees</a:t>
            </a:r>
          </a:p>
          <a:p>
            <a:pPr algn="just"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Restoring wetlands</a:t>
            </a:r>
          </a:p>
          <a:p>
            <a:pPr algn="just"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Cleaning up polluted areas</a:t>
            </a:r>
          </a:p>
          <a:p>
            <a:pPr algn="just">
              <a:lnSpc>
                <a:spcPts val="4199"/>
              </a:lnSpc>
            </a:pPr>
          </a:p>
        </p:txBody>
      </p:sp>
      <p:sp>
        <p:nvSpPr>
          <p:cNvPr name="TextBox 7" id="7"/>
          <p:cNvSpPr txBox="true"/>
          <p:nvPr/>
        </p:nvSpPr>
        <p:spPr>
          <a:xfrm rot="0">
            <a:off x="8003027" y="2918098"/>
            <a:ext cx="9583852" cy="8353425"/>
          </a:xfrm>
          <a:prstGeom prst="rect">
            <a:avLst/>
          </a:prstGeom>
        </p:spPr>
        <p:txBody>
          <a:bodyPr anchor="t" rtlCol="false" tIns="0" lIns="0" bIns="0" rIns="0">
            <a:spAutoFit/>
          </a:bodyPr>
          <a:lstStyle/>
          <a:p>
            <a:pPr algn="ctr">
              <a:lnSpc>
                <a:spcPts val="4199"/>
              </a:lnSpc>
            </a:pPr>
            <a:r>
              <a:rPr lang="en-US" sz="2999" b="true">
                <a:solidFill>
                  <a:srgbClr val="000000"/>
                </a:solidFill>
                <a:latin typeface="Open Sans 1 Bold"/>
                <a:ea typeface="Open Sans 1 Bold"/>
                <a:cs typeface="Open Sans 1 Bold"/>
                <a:sym typeface="Open Sans 1 Bold"/>
              </a:rPr>
              <a:t>BENEFITS OF PROTECTING ECOSYSTEM: </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Create healthier habitats for wildlife</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Restore natural water cycles and improve water quality of the region</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Provide new opportunities for ecotourism, create job in restoration and maintenance</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The restoration of  lowest plateau has reduced erosion and improve the productivity of farmland</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 Provide other benefits to environment </a:t>
            </a:r>
          </a:p>
          <a:p>
            <a:pPr algn="l" marL="647698" indent="-323849" lvl="1">
              <a:lnSpc>
                <a:spcPts val="4199"/>
              </a:lnSpc>
              <a:buAutoNum type="arabicPeriod" startAt="1"/>
            </a:pPr>
            <a:r>
              <a:rPr lang="en-US" b="true" sz="2999">
                <a:solidFill>
                  <a:srgbClr val="000000"/>
                </a:solidFill>
                <a:latin typeface="Open Sans 1 Bold"/>
                <a:ea typeface="Open Sans 1 Bold"/>
                <a:cs typeface="Open Sans 1 Bold"/>
                <a:sym typeface="Open Sans 1 Bold"/>
              </a:rPr>
              <a:t>Provide essential benefits local communities and economies</a:t>
            </a:r>
          </a:p>
          <a:p>
            <a:pPr algn="l">
              <a:lnSpc>
                <a:spcPts val="4199"/>
              </a:lnSpc>
            </a:pPr>
          </a:p>
          <a:p>
            <a:pPr algn="l">
              <a:lnSpc>
                <a:spcPts val="4199"/>
              </a:lnSpc>
            </a:pPr>
          </a:p>
          <a:p>
            <a:pPr algn="l">
              <a:lnSpc>
                <a:spcPts val="4199"/>
              </a:lnSpc>
            </a:pPr>
          </a:p>
          <a:p>
            <a:pPr algn="l">
              <a:lnSpc>
                <a:spcPts val="4199"/>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2208626" y="2952081"/>
            <a:ext cx="11065008" cy="8229600"/>
          </a:xfrm>
          <a:custGeom>
            <a:avLst/>
            <a:gdLst/>
            <a:ahLst/>
            <a:cxnLst/>
            <a:rect r="r" b="b" t="t" l="l"/>
            <a:pathLst>
              <a:path h="8229600" w="11065008">
                <a:moveTo>
                  <a:pt x="0" y="0"/>
                </a:moveTo>
                <a:lnTo>
                  <a:pt x="11065008" y="0"/>
                </a:lnTo>
                <a:lnTo>
                  <a:pt x="11065008" y="8229600"/>
                </a:lnTo>
                <a:lnTo>
                  <a:pt x="0" y="8229600"/>
                </a:lnTo>
                <a:lnTo>
                  <a:pt x="0" y="0"/>
                </a:lnTo>
                <a:close/>
              </a:path>
            </a:pathLst>
          </a:custGeom>
          <a:blipFill>
            <a:blip r:embed="rId3"/>
            <a:stretch>
              <a:fillRect l="0" t="0" r="0" b="0"/>
            </a:stretch>
          </a:blipFill>
        </p:spPr>
      </p:sp>
      <p:sp>
        <p:nvSpPr>
          <p:cNvPr name="Freeform 4" id="4"/>
          <p:cNvSpPr/>
          <p:nvPr/>
        </p:nvSpPr>
        <p:spPr>
          <a:xfrm flipH="true" flipV="false" rot="0">
            <a:off x="9431618" y="2952081"/>
            <a:ext cx="11065008" cy="8229600"/>
          </a:xfrm>
          <a:custGeom>
            <a:avLst/>
            <a:gdLst/>
            <a:ahLst/>
            <a:cxnLst/>
            <a:rect r="r" b="b" t="t" l="l"/>
            <a:pathLst>
              <a:path h="8229600" w="11065008">
                <a:moveTo>
                  <a:pt x="11065008" y="0"/>
                </a:moveTo>
                <a:lnTo>
                  <a:pt x="0" y="0"/>
                </a:lnTo>
                <a:lnTo>
                  <a:pt x="0" y="8229600"/>
                </a:lnTo>
                <a:lnTo>
                  <a:pt x="11065008" y="8229600"/>
                </a:lnTo>
                <a:lnTo>
                  <a:pt x="11065008" y="0"/>
                </a:lnTo>
                <a:close/>
              </a:path>
            </a:pathLst>
          </a:custGeom>
          <a:blipFill>
            <a:blip r:embed="rId3"/>
            <a:stretch>
              <a:fillRect l="0" t="0" r="0" b="0"/>
            </a:stretch>
          </a:blipFill>
        </p:spPr>
      </p:sp>
      <p:sp>
        <p:nvSpPr>
          <p:cNvPr name="TextBox 5" id="5"/>
          <p:cNvSpPr txBox="true"/>
          <p:nvPr/>
        </p:nvSpPr>
        <p:spPr>
          <a:xfrm rot="0">
            <a:off x="5968650" y="2977503"/>
            <a:ext cx="11290650" cy="3040380"/>
          </a:xfrm>
          <a:prstGeom prst="rect">
            <a:avLst/>
          </a:prstGeom>
        </p:spPr>
        <p:txBody>
          <a:bodyPr anchor="t" rtlCol="false" tIns="0" lIns="0" bIns="0" rIns="0">
            <a:spAutoFit/>
          </a:bodyPr>
          <a:lstStyle/>
          <a:p>
            <a:pPr algn="just">
              <a:lnSpc>
                <a:spcPts val="2100"/>
              </a:lnSpc>
            </a:pPr>
            <a:r>
              <a:rPr lang="en-US" sz="4200">
                <a:solidFill>
                  <a:srgbClr val="545454"/>
                </a:solidFill>
                <a:latin typeface="Anton"/>
                <a:ea typeface="Anton"/>
                <a:cs typeface="Anton"/>
                <a:sym typeface="Anton"/>
              </a:rPr>
              <a:t>    HOMEWORK</a:t>
            </a:r>
          </a:p>
          <a:p>
            <a:pPr algn="just">
              <a:lnSpc>
                <a:spcPts val="4200"/>
              </a:lnSpc>
            </a:pPr>
          </a:p>
          <a:p>
            <a:pPr algn="just" marL="906780" indent="-453390" lvl="1">
              <a:lnSpc>
                <a:spcPts val="6845"/>
              </a:lnSpc>
              <a:buFont typeface="Arial"/>
              <a:buChar char="•"/>
            </a:pPr>
            <a:r>
              <a:rPr lang="en-US" sz="4200">
                <a:solidFill>
                  <a:srgbClr val="545454"/>
                </a:solidFill>
                <a:latin typeface="Anton"/>
                <a:ea typeface="Anton"/>
                <a:cs typeface="Anton"/>
                <a:sym typeface="Anton"/>
              </a:rPr>
              <a:t>LEARN VOCABULARY BY HEART.</a:t>
            </a:r>
          </a:p>
          <a:p>
            <a:pPr algn="just" marL="906780" indent="-453390" lvl="1">
              <a:lnSpc>
                <a:spcPts val="6845"/>
              </a:lnSpc>
              <a:buFont typeface="Arial"/>
              <a:buChar char="•"/>
            </a:pPr>
            <a:r>
              <a:rPr lang="en-US" sz="4200">
                <a:solidFill>
                  <a:srgbClr val="545454"/>
                </a:solidFill>
                <a:latin typeface="Anton"/>
                <a:ea typeface="Anton"/>
                <a:cs typeface="Anton"/>
                <a:sym typeface="Anton"/>
              </a:rPr>
              <a:t> PREPARE FOR THE NEXT LESSON.</a:t>
            </a:r>
          </a:p>
          <a:p>
            <a:pPr algn="just">
              <a:lnSpc>
                <a:spcPts val="420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TextBox 3" id="3"/>
          <p:cNvSpPr txBox="true"/>
          <p:nvPr/>
        </p:nvSpPr>
        <p:spPr>
          <a:xfrm rot="0">
            <a:off x="4886649" y="1114425"/>
            <a:ext cx="9572792" cy="645795"/>
          </a:xfrm>
          <a:prstGeom prst="rect">
            <a:avLst/>
          </a:prstGeom>
        </p:spPr>
        <p:txBody>
          <a:bodyPr anchor="t" rtlCol="false" tIns="0" lIns="0" bIns="0" rIns="0">
            <a:spAutoFit/>
          </a:bodyPr>
          <a:lstStyle/>
          <a:p>
            <a:pPr algn="ctr">
              <a:lnSpc>
                <a:spcPts val="4800"/>
              </a:lnSpc>
            </a:pPr>
            <a:r>
              <a:rPr lang="en-US" sz="4800">
                <a:solidFill>
                  <a:srgbClr val="545454"/>
                </a:solidFill>
                <a:latin typeface="Anton"/>
                <a:ea typeface="Anton"/>
                <a:cs typeface="Anton"/>
                <a:sym typeface="Anton"/>
              </a:rPr>
              <a:t>CLUE 1</a:t>
            </a:r>
          </a:p>
        </p:txBody>
      </p:sp>
      <p:sp>
        <p:nvSpPr>
          <p:cNvPr name="TextBox 4" id="4"/>
          <p:cNvSpPr txBox="true"/>
          <p:nvPr/>
        </p:nvSpPr>
        <p:spPr>
          <a:xfrm rot="0">
            <a:off x="3679967" y="3770139"/>
            <a:ext cx="12139331" cy="1941196"/>
          </a:xfrm>
          <a:prstGeom prst="rect">
            <a:avLst/>
          </a:prstGeom>
        </p:spPr>
        <p:txBody>
          <a:bodyPr anchor="t" rtlCol="false" tIns="0" lIns="0" bIns="0" rIns="0">
            <a:spAutoFit/>
          </a:bodyPr>
          <a:lstStyle/>
          <a:p>
            <a:pPr algn="ctr">
              <a:lnSpc>
                <a:spcPts val="4800"/>
              </a:lnSpc>
              <a:spcBef>
                <a:spcPct val="0"/>
              </a:spcBef>
            </a:pPr>
            <a:r>
              <a:rPr lang="en-US" b="true" sz="4800">
                <a:solidFill>
                  <a:srgbClr val="545454"/>
                </a:solidFill>
                <a:latin typeface="Codec Pro Bold"/>
                <a:ea typeface="Codec Pro Bold"/>
                <a:cs typeface="Codec Pro Bold"/>
                <a:sym typeface="Codec Pro Bold"/>
              </a:rPr>
              <a:t>This landscape forms the habitat for some of Asia’s rarest animal and plant species.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TextBox 3" id="3"/>
          <p:cNvSpPr txBox="true"/>
          <p:nvPr/>
        </p:nvSpPr>
        <p:spPr>
          <a:xfrm rot="0">
            <a:off x="4886649" y="1114425"/>
            <a:ext cx="9572792" cy="645795"/>
          </a:xfrm>
          <a:prstGeom prst="rect">
            <a:avLst/>
          </a:prstGeom>
        </p:spPr>
        <p:txBody>
          <a:bodyPr anchor="t" rtlCol="false" tIns="0" lIns="0" bIns="0" rIns="0">
            <a:spAutoFit/>
          </a:bodyPr>
          <a:lstStyle/>
          <a:p>
            <a:pPr algn="ctr">
              <a:lnSpc>
                <a:spcPts val="4800"/>
              </a:lnSpc>
            </a:pPr>
            <a:r>
              <a:rPr lang="en-US" sz="4800">
                <a:solidFill>
                  <a:srgbClr val="545454"/>
                </a:solidFill>
                <a:latin typeface="Anton"/>
                <a:ea typeface="Anton"/>
                <a:cs typeface="Anton"/>
                <a:sym typeface="Anton"/>
              </a:rPr>
              <a:t>CLUE 2</a:t>
            </a:r>
          </a:p>
        </p:txBody>
      </p:sp>
      <p:sp>
        <p:nvSpPr>
          <p:cNvPr name="TextBox 4" id="4"/>
          <p:cNvSpPr txBox="true"/>
          <p:nvPr/>
        </p:nvSpPr>
        <p:spPr>
          <a:xfrm rot="0">
            <a:off x="3711999" y="4114766"/>
            <a:ext cx="12139331" cy="1941195"/>
          </a:xfrm>
          <a:prstGeom prst="rect">
            <a:avLst/>
          </a:prstGeom>
        </p:spPr>
        <p:txBody>
          <a:bodyPr anchor="t" rtlCol="false" tIns="0" lIns="0" bIns="0" rIns="0">
            <a:spAutoFit/>
          </a:bodyPr>
          <a:lstStyle/>
          <a:p>
            <a:pPr algn="ctr">
              <a:lnSpc>
                <a:spcPts val="4800"/>
              </a:lnSpc>
            </a:pPr>
            <a:r>
              <a:rPr lang="en-US" sz="4800" b="true">
                <a:solidFill>
                  <a:srgbClr val="545454"/>
                </a:solidFill>
                <a:latin typeface="Codec Pro Bold"/>
                <a:ea typeface="Codec Pro Bold"/>
                <a:cs typeface="Codec Pro Bold"/>
                <a:sym typeface="Codec Pro Bold"/>
              </a:rPr>
              <a:t>Visitors in April and May have the chance to see thousands of vibrant butterflies.</a:t>
            </a:r>
          </a:p>
          <a:p>
            <a:pPr algn="ctr">
              <a:lnSpc>
                <a:spcPts val="4800"/>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TextBox 3" id="3"/>
          <p:cNvSpPr txBox="true"/>
          <p:nvPr/>
        </p:nvSpPr>
        <p:spPr>
          <a:xfrm rot="0">
            <a:off x="4886649" y="1114425"/>
            <a:ext cx="9572792" cy="645795"/>
          </a:xfrm>
          <a:prstGeom prst="rect">
            <a:avLst/>
          </a:prstGeom>
        </p:spPr>
        <p:txBody>
          <a:bodyPr anchor="t" rtlCol="false" tIns="0" lIns="0" bIns="0" rIns="0">
            <a:spAutoFit/>
          </a:bodyPr>
          <a:lstStyle/>
          <a:p>
            <a:pPr algn="ctr">
              <a:lnSpc>
                <a:spcPts val="4800"/>
              </a:lnSpc>
            </a:pPr>
            <a:r>
              <a:rPr lang="en-US" sz="4800">
                <a:solidFill>
                  <a:srgbClr val="545454"/>
                </a:solidFill>
                <a:latin typeface="Anton"/>
                <a:ea typeface="Anton"/>
                <a:cs typeface="Anton"/>
                <a:sym typeface="Anton"/>
              </a:rPr>
              <a:t>CLUE 3</a:t>
            </a:r>
          </a:p>
        </p:txBody>
      </p:sp>
      <p:sp>
        <p:nvSpPr>
          <p:cNvPr name="TextBox 4" id="4"/>
          <p:cNvSpPr txBox="true"/>
          <p:nvPr/>
        </p:nvSpPr>
        <p:spPr>
          <a:xfrm rot="0">
            <a:off x="3603380" y="3509931"/>
            <a:ext cx="12139331" cy="3160395"/>
          </a:xfrm>
          <a:prstGeom prst="rect">
            <a:avLst/>
          </a:prstGeom>
        </p:spPr>
        <p:txBody>
          <a:bodyPr anchor="t" rtlCol="false" tIns="0" lIns="0" bIns="0" rIns="0">
            <a:spAutoFit/>
          </a:bodyPr>
          <a:lstStyle/>
          <a:p>
            <a:pPr algn="ctr">
              <a:lnSpc>
                <a:spcPts val="4800"/>
              </a:lnSpc>
            </a:pPr>
            <a:r>
              <a:rPr lang="en-US" sz="4800" b="true">
                <a:solidFill>
                  <a:srgbClr val="545454"/>
                </a:solidFill>
                <a:latin typeface="Codec Pro Bold"/>
                <a:ea typeface="Codec Pro Bold"/>
                <a:cs typeface="Codec Pro Bold"/>
                <a:sym typeface="Codec Pro Bold"/>
              </a:rPr>
              <a:t>This place is located 120 km southwest of Hanoi, and nestled between the provinces of NinhBinh, ThanhHoa and HoaBinh.</a:t>
            </a:r>
          </a:p>
          <a:p>
            <a:pPr algn="ctr">
              <a:lnSpc>
                <a:spcPts val="4800"/>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349409" y="483378"/>
            <a:ext cx="17589182" cy="8651593"/>
          </a:xfrm>
          <a:custGeom>
            <a:avLst/>
            <a:gdLst/>
            <a:ahLst/>
            <a:cxnLst/>
            <a:rect r="r" b="b" t="t" l="l"/>
            <a:pathLst>
              <a:path h="8651593" w="17589182">
                <a:moveTo>
                  <a:pt x="0" y="0"/>
                </a:moveTo>
                <a:lnTo>
                  <a:pt x="17589182" y="0"/>
                </a:lnTo>
                <a:lnTo>
                  <a:pt x="17589182" y="8651593"/>
                </a:lnTo>
                <a:lnTo>
                  <a:pt x="0" y="8651593"/>
                </a:lnTo>
                <a:lnTo>
                  <a:pt x="0" y="0"/>
                </a:lnTo>
                <a:close/>
              </a:path>
            </a:pathLst>
          </a:custGeom>
          <a:blipFill>
            <a:blip r:embed="rId3"/>
            <a:stretch>
              <a:fillRect l="-7327" t="-5232" r="0" b="-5232"/>
            </a:stretch>
          </a:blipFill>
        </p:spPr>
      </p:sp>
      <p:sp>
        <p:nvSpPr>
          <p:cNvPr name="TextBox 4" id="4"/>
          <p:cNvSpPr txBox="true"/>
          <p:nvPr/>
        </p:nvSpPr>
        <p:spPr>
          <a:xfrm rot="0">
            <a:off x="1602513" y="9163546"/>
            <a:ext cx="15082973" cy="1023919"/>
          </a:xfrm>
          <a:prstGeom prst="rect">
            <a:avLst/>
          </a:prstGeom>
        </p:spPr>
        <p:txBody>
          <a:bodyPr anchor="t" rtlCol="false" tIns="0" lIns="0" bIns="0" rIns="0">
            <a:spAutoFit/>
          </a:bodyPr>
          <a:lstStyle/>
          <a:p>
            <a:pPr algn="ctr">
              <a:lnSpc>
                <a:spcPts val="6936"/>
              </a:lnSpc>
              <a:spcBef>
                <a:spcPct val="0"/>
              </a:spcBef>
            </a:pPr>
            <a:r>
              <a:rPr lang="en-US" b="true" sz="6936">
                <a:solidFill>
                  <a:srgbClr val="545454"/>
                </a:solidFill>
                <a:latin typeface="Codec Pro Bold"/>
                <a:ea typeface="Codec Pro Bold"/>
                <a:cs typeface="Codec Pro Bold"/>
                <a:sym typeface="Codec Pro Bold"/>
              </a:rPr>
              <a:t>Cuc Phuong National Park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2208626" y="2952081"/>
            <a:ext cx="11065008" cy="8229600"/>
          </a:xfrm>
          <a:custGeom>
            <a:avLst/>
            <a:gdLst/>
            <a:ahLst/>
            <a:cxnLst/>
            <a:rect r="r" b="b" t="t" l="l"/>
            <a:pathLst>
              <a:path h="8229600" w="11065008">
                <a:moveTo>
                  <a:pt x="0" y="0"/>
                </a:moveTo>
                <a:lnTo>
                  <a:pt x="11065008" y="0"/>
                </a:lnTo>
                <a:lnTo>
                  <a:pt x="11065008" y="8229600"/>
                </a:lnTo>
                <a:lnTo>
                  <a:pt x="0" y="8229600"/>
                </a:lnTo>
                <a:lnTo>
                  <a:pt x="0" y="0"/>
                </a:lnTo>
                <a:close/>
              </a:path>
            </a:pathLst>
          </a:custGeom>
          <a:blipFill>
            <a:blip r:embed="rId3"/>
            <a:stretch>
              <a:fillRect l="0" t="0" r="0" b="0"/>
            </a:stretch>
          </a:blipFill>
        </p:spPr>
      </p:sp>
      <p:sp>
        <p:nvSpPr>
          <p:cNvPr name="Freeform 4" id="4"/>
          <p:cNvSpPr/>
          <p:nvPr/>
        </p:nvSpPr>
        <p:spPr>
          <a:xfrm flipH="true" flipV="false" rot="0">
            <a:off x="9431618" y="2952081"/>
            <a:ext cx="11065008" cy="8229600"/>
          </a:xfrm>
          <a:custGeom>
            <a:avLst/>
            <a:gdLst/>
            <a:ahLst/>
            <a:cxnLst/>
            <a:rect r="r" b="b" t="t" l="l"/>
            <a:pathLst>
              <a:path h="8229600" w="11065008">
                <a:moveTo>
                  <a:pt x="11065008" y="0"/>
                </a:moveTo>
                <a:lnTo>
                  <a:pt x="0" y="0"/>
                </a:lnTo>
                <a:lnTo>
                  <a:pt x="0" y="8229600"/>
                </a:lnTo>
                <a:lnTo>
                  <a:pt x="11065008" y="8229600"/>
                </a:lnTo>
                <a:lnTo>
                  <a:pt x="11065008" y="0"/>
                </a:lnTo>
                <a:close/>
              </a:path>
            </a:pathLst>
          </a:custGeom>
          <a:blipFill>
            <a:blip r:embed="rId3"/>
            <a:stretch>
              <a:fillRect l="0" t="0" r="0" b="0"/>
            </a:stretch>
          </a:blipFill>
        </p:spPr>
      </p:sp>
      <p:sp>
        <p:nvSpPr>
          <p:cNvPr name="Freeform 5" id="5"/>
          <p:cNvSpPr/>
          <p:nvPr/>
        </p:nvSpPr>
        <p:spPr>
          <a:xfrm flipH="false" flipV="false" rot="0">
            <a:off x="8856382" y="7853274"/>
            <a:ext cx="13905416" cy="2810053"/>
          </a:xfrm>
          <a:custGeom>
            <a:avLst/>
            <a:gdLst/>
            <a:ahLst/>
            <a:cxnLst/>
            <a:rect r="r" b="b" t="t" l="l"/>
            <a:pathLst>
              <a:path h="2810053" w="13905416">
                <a:moveTo>
                  <a:pt x="0" y="0"/>
                </a:moveTo>
                <a:lnTo>
                  <a:pt x="13905416" y="0"/>
                </a:lnTo>
                <a:lnTo>
                  <a:pt x="13905416" y="2810052"/>
                </a:lnTo>
                <a:lnTo>
                  <a:pt x="0" y="2810052"/>
                </a:lnTo>
                <a:lnTo>
                  <a:pt x="0" y="0"/>
                </a:lnTo>
                <a:close/>
              </a:path>
            </a:pathLst>
          </a:custGeom>
          <a:blipFill>
            <a:blip r:embed="rId4"/>
            <a:stretch>
              <a:fillRect l="0" t="0" r="0" b="0"/>
            </a:stretch>
          </a:blipFill>
        </p:spPr>
      </p:sp>
      <p:sp>
        <p:nvSpPr>
          <p:cNvPr name="TextBox 6" id="6"/>
          <p:cNvSpPr txBox="true"/>
          <p:nvPr/>
        </p:nvSpPr>
        <p:spPr>
          <a:xfrm rot="0">
            <a:off x="2007154" y="2942556"/>
            <a:ext cx="15252146" cy="4391025"/>
          </a:xfrm>
          <a:prstGeom prst="rect">
            <a:avLst/>
          </a:prstGeom>
        </p:spPr>
        <p:txBody>
          <a:bodyPr anchor="t" rtlCol="false" tIns="0" lIns="0" bIns="0" rIns="0">
            <a:spAutoFit/>
          </a:bodyPr>
          <a:lstStyle/>
          <a:p>
            <a:pPr algn="ctr">
              <a:lnSpc>
                <a:spcPts val="8640"/>
              </a:lnSpc>
            </a:pPr>
          </a:p>
          <a:p>
            <a:pPr algn="ctr">
              <a:lnSpc>
                <a:spcPts val="8640"/>
              </a:lnSpc>
            </a:pPr>
            <a:r>
              <a:rPr lang="en-US" sz="7200">
                <a:solidFill>
                  <a:srgbClr val="545454"/>
                </a:solidFill>
                <a:latin typeface="Anton"/>
                <a:ea typeface="Anton"/>
                <a:cs typeface="Anton"/>
                <a:sym typeface="Anton"/>
              </a:rPr>
              <a:t>VOCABULARY</a:t>
            </a:r>
          </a:p>
          <a:p>
            <a:pPr algn="ctr">
              <a:lnSpc>
                <a:spcPts val="8640"/>
              </a:lnSpc>
            </a:pPr>
          </a:p>
          <a:p>
            <a:pPr algn="ctr">
              <a:lnSpc>
                <a:spcPts val="864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8440474" y="5143500"/>
            <a:ext cx="2400153" cy="2383250"/>
          </a:xfrm>
          <a:custGeom>
            <a:avLst/>
            <a:gdLst/>
            <a:ahLst/>
            <a:cxnLst/>
            <a:rect r="r" b="b" t="t" l="l"/>
            <a:pathLst>
              <a:path h="2383250" w="2400153">
                <a:moveTo>
                  <a:pt x="0" y="0"/>
                </a:moveTo>
                <a:lnTo>
                  <a:pt x="2400153" y="0"/>
                </a:lnTo>
                <a:lnTo>
                  <a:pt x="2400153" y="2383250"/>
                </a:lnTo>
                <a:lnTo>
                  <a:pt x="0" y="2383250"/>
                </a:lnTo>
                <a:lnTo>
                  <a:pt x="0" y="0"/>
                </a:lnTo>
                <a:close/>
              </a:path>
            </a:pathLst>
          </a:custGeom>
          <a:blipFill>
            <a:blip r:embed="rId3"/>
            <a:stretch>
              <a:fillRect l="0" t="0" r="0" b="0"/>
            </a:stretch>
          </a:blipFill>
        </p:spPr>
      </p:sp>
      <p:sp>
        <p:nvSpPr>
          <p:cNvPr name="TextBox 4" id="4"/>
          <p:cNvSpPr txBox="true"/>
          <p:nvPr/>
        </p:nvSpPr>
        <p:spPr>
          <a:xfrm rot="0">
            <a:off x="4886649" y="1143000"/>
            <a:ext cx="9572792" cy="845836"/>
          </a:xfrm>
          <a:prstGeom prst="rect">
            <a:avLst/>
          </a:prstGeom>
        </p:spPr>
        <p:txBody>
          <a:bodyPr anchor="t" rtlCol="false" tIns="0" lIns="0" bIns="0" rIns="0">
            <a:spAutoFit/>
          </a:bodyPr>
          <a:lstStyle/>
          <a:p>
            <a:pPr algn="ctr">
              <a:lnSpc>
                <a:spcPts val="6300"/>
              </a:lnSpc>
            </a:pPr>
            <a:r>
              <a:rPr lang="en-US" sz="6300">
                <a:solidFill>
                  <a:srgbClr val="545454"/>
                </a:solidFill>
                <a:latin typeface="Anton"/>
                <a:ea typeface="Anton"/>
                <a:cs typeface="Anton"/>
                <a:sym typeface="Anton"/>
              </a:rPr>
              <a:t>Guess the word: 6 letters</a:t>
            </a:r>
          </a:p>
        </p:txBody>
      </p:sp>
      <p:sp>
        <p:nvSpPr>
          <p:cNvPr name="TextBox 5" id="5"/>
          <p:cNvSpPr txBox="true"/>
          <p:nvPr/>
        </p:nvSpPr>
        <p:spPr>
          <a:xfrm rot="0">
            <a:off x="9144000" y="3662671"/>
            <a:ext cx="8802097" cy="2240299"/>
          </a:xfrm>
          <a:prstGeom prst="rect">
            <a:avLst/>
          </a:prstGeom>
        </p:spPr>
        <p:txBody>
          <a:bodyPr anchor="t" rtlCol="false" tIns="0" lIns="0" bIns="0" rIns="0">
            <a:spAutoFit/>
          </a:bodyPr>
          <a:lstStyle/>
          <a:p>
            <a:pPr algn="ctr">
              <a:lnSpc>
                <a:spcPts val="4200"/>
              </a:lnSpc>
              <a:spcBef>
                <a:spcPct val="0"/>
              </a:spcBef>
            </a:pPr>
            <a:r>
              <a:rPr lang="en-US" b="true" sz="4200">
                <a:solidFill>
                  <a:srgbClr val="545454"/>
                </a:solidFill>
                <a:latin typeface="Codec Pro Bold"/>
                <a:ea typeface="Codec Pro Bold"/>
                <a:cs typeface="Codec Pro Bold"/>
                <a:sym typeface="Codec Pro Bold"/>
              </a:rPr>
              <a:t>t</a:t>
            </a:r>
            <a:r>
              <a:rPr lang="en-US" b="true" sz="4200">
                <a:solidFill>
                  <a:srgbClr val="545454"/>
                </a:solidFill>
                <a:latin typeface="Codec Pro Bold"/>
                <a:ea typeface="Codec Pro Bold"/>
                <a:cs typeface="Codec Pro Bold"/>
                <a:sym typeface="Codec Pro Bold"/>
              </a:rPr>
              <a:t>he plants of a particular area, type of environment or period of time</a:t>
            </a:r>
          </a:p>
          <a:p>
            <a:pPr algn="ctr">
              <a:lnSpc>
                <a:spcPts val="4200"/>
              </a:lnSpc>
              <a:spcBef>
                <a:spcPct val="0"/>
              </a:spcBef>
            </a:pPr>
          </a:p>
        </p:txBody>
      </p:sp>
      <p:sp>
        <p:nvSpPr>
          <p:cNvPr name="TextBox 6" id="6"/>
          <p:cNvSpPr txBox="true"/>
          <p:nvPr/>
        </p:nvSpPr>
        <p:spPr>
          <a:xfrm rot="0">
            <a:off x="7651640" y="7350544"/>
            <a:ext cx="11786817" cy="11734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flora (n) /ˈflɔːrə/</a:t>
            </a:r>
          </a:p>
          <a:p>
            <a:pPr algn="ctr">
              <a:lnSpc>
                <a:spcPts val="4200"/>
              </a:lnSpc>
              <a:spcBef>
                <a:spcPct val="0"/>
              </a:spcBef>
            </a:pPr>
          </a:p>
        </p:txBody>
      </p:sp>
      <p:sp>
        <p:nvSpPr>
          <p:cNvPr name="Freeform 7" id="7"/>
          <p:cNvSpPr/>
          <p:nvPr/>
        </p:nvSpPr>
        <p:spPr>
          <a:xfrm flipH="false" flipV="false" rot="0">
            <a:off x="405543" y="3593145"/>
            <a:ext cx="8034931" cy="5827706"/>
          </a:xfrm>
          <a:custGeom>
            <a:avLst/>
            <a:gdLst/>
            <a:ahLst/>
            <a:cxnLst/>
            <a:rect r="r" b="b" t="t" l="l"/>
            <a:pathLst>
              <a:path h="5827706" w="8034931">
                <a:moveTo>
                  <a:pt x="0" y="0"/>
                </a:moveTo>
                <a:lnTo>
                  <a:pt x="8034931" y="0"/>
                </a:lnTo>
                <a:lnTo>
                  <a:pt x="8034931" y="5827706"/>
                </a:lnTo>
                <a:lnTo>
                  <a:pt x="0" y="5827706"/>
                </a:lnTo>
                <a:lnTo>
                  <a:pt x="0" y="0"/>
                </a:lnTo>
                <a:close/>
              </a:path>
            </a:pathLst>
          </a:custGeom>
          <a:blipFill>
            <a:blip r:embed="rId4"/>
            <a:stretch>
              <a:fillRect l="0" t="-2199" r="0" b="0"/>
            </a:stretch>
          </a:blipFill>
        </p:spPr>
      </p:sp>
      <p:sp>
        <p:nvSpPr>
          <p:cNvPr name="TextBox 8" id="8"/>
          <p:cNvSpPr txBox="true"/>
          <p:nvPr/>
        </p:nvSpPr>
        <p:spPr>
          <a:xfrm rot="0">
            <a:off x="7880081" y="5920258"/>
            <a:ext cx="11786817" cy="11734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_ _ _ _ _ _ (n)</a:t>
            </a:r>
          </a:p>
          <a:p>
            <a:pPr algn="ctr">
              <a:lnSpc>
                <a:spcPts val="420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724" r="0" b="-130699"/>
            </a:stretch>
          </a:blipFill>
        </p:spPr>
      </p:sp>
      <p:sp>
        <p:nvSpPr>
          <p:cNvPr name="Freeform 3" id="3"/>
          <p:cNvSpPr/>
          <p:nvPr/>
        </p:nvSpPr>
        <p:spPr>
          <a:xfrm flipH="false" flipV="false" rot="0">
            <a:off x="277087" y="3013066"/>
            <a:ext cx="9587281" cy="5692448"/>
          </a:xfrm>
          <a:custGeom>
            <a:avLst/>
            <a:gdLst/>
            <a:ahLst/>
            <a:cxnLst/>
            <a:rect r="r" b="b" t="t" l="l"/>
            <a:pathLst>
              <a:path h="5692448" w="9587281">
                <a:moveTo>
                  <a:pt x="0" y="0"/>
                </a:moveTo>
                <a:lnTo>
                  <a:pt x="9587281" y="0"/>
                </a:lnTo>
                <a:lnTo>
                  <a:pt x="9587281" y="5692448"/>
                </a:lnTo>
                <a:lnTo>
                  <a:pt x="0" y="5692448"/>
                </a:lnTo>
                <a:lnTo>
                  <a:pt x="0" y="0"/>
                </a:lnTo>
                <a:close/>
              </a:path>
            </a:pathLst>
          </a:custGeom>
          <a:blipFill>
            <a:blip r:embed="rId3"/>
            <a:stretch>
              <a:fillRect l="0" t="0" r="0" b="0"/>
            </a:stretch>
          </a:blipFill>
        </p:spPr>
      </p:sp>
      <p:sp>
        <p:nvSpPr>
          <p:cNvPr name="Freeform 4" id="4"/>
          <p:cNvSpPr/>
          <p:nvPr/>
        </p:nvSpPr>
        <p:spPr>
          <a:xfrm flipH="false" flipV="false" rot="0">
            <a:off x="16247682" y="5859290"/>
            <a:ext cx="1684599" cy="705055"/>
          </a:xfrm>
          <a:custGeom>
            <a:avLst/>
            <a:gdLst/>
            <a:ahLst/>
            <a:cxnLst/>
            <a:rect r="r" b="b" t="t" l="l"/>
            <a:pathLst>
              <a:path h="705055" w="1684599">
                <a:moveTo>
                  <a:pt x="0" y="0"/>
                </a:moveTo>
                <a:lnTo>
                  <a:pt x="1684599" y="0"/>
                </a:lnTo>
                <a:lnTo>
                  <a:pt x="1684599" y="705056"/>
                </a:lnTo>
                <a:lnTo>
                  <a:pt x="0" y="705056"/>
                </a:lnTo>
                <a:lnTo>
                  <a:pt x="0" y="0"/>
                </a:lnTo>
                <a:close/>
              </a:path>
            </a:pathLst>
          </a:custGeom>
          <a:blipFill>
            <a:blip r:embed="rId4"/>
            <a:stretch>
              <a:fillRect l="0" t="-70350" r="0" b="-70350"/>
            </a:stretch>
          </a:blipFill>
        </p:spPr>
      </p:sp>
      <p:sp>
        <p:nvSpPr>
          <p:cNvPr name="TextBox 5" id="5"/>
          <p:cNvSpPr txBox="true"/>
          <p:nvPr/>
        </p:nvSpPr>
        <p:spPr>
          <a:xfrm rot="0">
            <a:off x="4886649" y="1143000"/>
            <a:ext cx="9572792" cy="845836"/>
          </a:xfrm>
          <a:prstGeom prst="rect">
            <a:avLst/>
          </a:prstGeom>
        </p:spPr>
        <p:txBody>
          <a:bodyPr anchor="t" rtlCol="false" tIns="0" lIns="0" bIns="0" rIns="0">
            <a:spAutoFit/>
          </a:bodyPr>
          <a:lstStyle/>
          <a:p>
            <a:pPr algn="ctr">
              <a:lnSpc>
                <a:spcPts val="6300"/>
              </a:lnSpc>
            </a:pPr>
            <a:r>
              <a:rPr lang="en-US" sz="6300">
                <a:solidFill>
                  <a:srgbClr val="545454"/>
                </a:solidFill>
                <a:latin typeface="Anton"/>
                <a:ea typeface="Anton"/>
                <a:cs typeface="Anton"/>
                <a:sym typeface="Anton"/>
              </a:rPr>
              <a:t>Guess the word: 5 letters</a:t>
            </a:r>
          </a:p>
        </p:txBody>
      </p:sp>
      <p:sp>
        <p:nvSpPr>
          <p:cNvPr name="TextBox 6" id="6"/>
          <p:cNvSpPr txBox="true"/>
          <p:nvPr/>
        </p:nvSpPr>
        <p:spPr>
          <a:xfrm rot="0">
            <a:off x="10346026" y="3013066"/>
            <a:ext cx="7586255" cy="22402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all the animals living in an area or in a particular period of history</a:t>
            </a:r>
          </a:p>
          <a:p>
            <a:pPr algn="ctr">
              <a:lnSpc>
                <a:spcPts val="4200"/>
              </a:lnSpc>
              <a:spcBef>
                <a:spcPct val="0"/>
              </a:spcBef>
            </a:pPr>
          </a:p>
        </p:txBody>
      </p:sp>
      <p:sp>
        <p:nvSpPr>
          <p:cNvPr name="TextBox 7" id="7"/>
          <p:cNvSpPr txBox="true"/>
          <p:nvPr/>
        </p:nvSpPr>
        <p:spPr>
          <a:xfrm rot="0">
            <a:off x="9673045" y="6803481"/>
            <a:ext cx="8984936" cy="22402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fauna (n) /ˈfɔːnə/</a:t>
            </a:r>
          </a:p>
          <a:p>
            <a:pPr algn="ctr">
              <a:lnSpc>
                <a:spcPts val="4200"/>
              </a:lnSpc>
            </a:pPr>
          </a:p>
          <a:p>
            <a:pPr algn="ctr">
              <a:lnSpc>
                <a:spcPts val="4200"/>
              </a:lnSpc>
            </a:pPr>
          </a:p>
          <a:p>
            <a:pPr algn="ctr">
              <a:lnSpc>
                <a:spcPts val="4200"/>
              </a:lnSpc>
              <a:spcBef>
                <a:spcPct val="0"/>
              </a:spcBef>
            </a:pPr>
          </a:p>
        </p:txBody>
      </p:sp>
      <p:sp>
        <p:nvSpPr>
          <p:cNvPr name="TextBox 8" id="8"/>
          <p:cNvSpPr txBox="true"/>
          <p:nvPr/>
        </p:nvSpPr>
        <p:spPr>
          <a:xfrm rot="0">
            <a:off x="9673045" y="5439501"/>
            <a:ext cx="8984936" cy="1173480"/>
          </a:xfrm>
          <a:prstGeom prst="rect">
            <a:avLst/>
          </a:prstGeom>
        </p:spPr>
        <p:txBody>
          <a:bodyPr anchor="t" rtlCol="false" tIns="0" lIns="0" bIns="0" rIns="0">
            <a:spAutoFit/>
          </a:bodyPr>
          <a:lstStyle/>
          <a:p>
            <a:pPr algn="ctr">
              <a:lnSpc>
                <a:spcPts val="4200"/>
              </a:lnSpc>
            </a:pPr>
            <a:r>
              <a:rPr lang="en-US" sz="4200" b="true">
                <a:solidFill>
                  <a:srgbClr val="545454"/>
                </a:solidFill>
                <a:latin typeface="Codec Pro Bold"/>
                <a:ea typeface="Codec Pro Bold"/>
                <a:cs typeface="Codec Pro Bold"/>
                <a:sym typeface="Codec Pro Bold"/>
              </a:rPr>
              <a:t>_ _ _ _ _ (n)</a:t>
            </a:r>
          </a:p>
          <a:p>
            <a:pPr algn="ctr">
              <a:lnSpc>
                <a:spcPts val="4200"/>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DAGjBy0m1rw</dc:identifier>
  <dcterms:modified xsi:type="dcterms:W3CDTF">2011-08-01T06:04:30Z</dcterms:modified>
  <cp:revision>1</cp:revision>
  <dc:title>Green Illustration Flora and Fauna Presentation</dc:title>
</cp:coreProperties>
</file>