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0024B-B637-4610-BF03-8C4DC8CA6AFF}">
          <p14:sldIdLst>
            <p14:sldId id="256"/>
            <p14:sldId id="257"/>
          </p14:sldIdLst>
        </p14:section>
        <p14:section name="Untitled Section" id="{0C6F8B83-3177-47F3-ACC9-609446BA9B19}">
          <p14:sldIdLst>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628" autoAdjust="0"/>
  </p:normalViewPr>
  <p:slideViewPr>
    <p:cSldViewPr snapToGrid="0">
      <p:cViewPr varScale="1">
        <p:scale>
          <a:sx n="43" d="100"/>
          <a:sy n="43" d="100"/>
        </p:scale>
        <p:origin x="72" y="13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DF4E8-1E5C-40FC-B8C7-EABBAA201B26}" type="datetimeFigureOut">
              <a:rPr lang="en-US" smtClean="0"/>
              <a:t>7/16/2024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605F7-6B94-416F-8A6A-D20E98950AD1}" type="slidenum">
              <a:rPr lang="en-US" smtClean="0"/>
              <a:t>‹#›</a:t>
            </a:fld>
            <a:endParaRPr lang="en-US" dirty="0"/>
          </a:p>
        </p:txBody>
      </p:sp>
    </p:spTree>
    <p:extLst>
      <p:ext uri="{BB962C8B-B14F-4D97-AF65-F5344CB8AC3E}">
        <p14:creationId xmlns:p14="http://schemas.microsoft.com/office/powerpoint/2010/main" val="182159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Tr%E1%BA%A7n_Qu%C3%BD_C%C3%A1p" TargetMode="External"/><Relationship Id="rId3" Type="http://schemas.openxmlformats.org/officeDocument/2006/relationships/hyperlink" Target="https://vi.wikipedia.org/wiki/Phan_Thi%E1%BA%BFt" TargetMode="External"/><Relationship Id="rId7" Type="http://schemas.openxmlformats.org/officeDocument/2006/relationships/hyperlink" Target="https://vi.wikipedia.org/wiki/Phan_Ch%C3%A2u_Trinh"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vi.wikipedia.org/wiki/Phong_tr%C3%A0o_Duy_T%C3%A2n" TargetMode="External"/><Relationship Id="rId5" Type="http://schemas.openxmlformats.org/officeDocument/2006/relationships/hyperlink" Target="https://vi.wikipedia.org/wiki/1907" TargetMode="External"/><Relationship Id="rId10" Type="http://schemas.openxmlformats.org/officeDocument/2006/relationships/hyperlink" Target="https://vi.wikipedia.org/wiki/Trung_K%E1%BB%B3" TargetMode="External"/><Relationship Id="rId4" Type="http://schemas.openxmlformats.org/officeDocument/2006/relationships/hyperlink" Target="https://vi.wikipedia.org/wiki/B%C3%ACnh_Thu%E1%BA%ADn" TargetMode="External"/><Relationship Id="rId9" Type="http://schemas.openxmlformats.org/officeDocument/2006/relationships/hyperlink" Target="https://vi.wikipedia.org/wiki/Hu%E1%BB%B3nh_Th%C3%BAc_Kh%C3%A1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202122"/>
                </a:solidFill>
                <a:effectLst/>
                <a:highlight>
                  <a:srgbClr val="FFFFFF"/>
                </a:highlight>
                <a:latin typeface="Arial" panose="020B0604020202020204" pitchFamily="34" charset="0"/>
              </a:rPr>
              <a:t>Dục Thanh Học hiệu</a:t>
            </a:r>
            <a:r>
              <a:rPr lang="vi-VN" b="0" i="0" dirty="0">
                <a:solidFill>
                  <a:srgbClr val="202122"/>
                </a:solidFill>
                <a:effectLst/>
                <a:highlight>
                  <a:srgbClr val="FFFFFF"/>
                </a:highlight>
                <a:latin typeface="Arial" panose="020B0604020202020204" pitchFamily="34" charset="0"/>
              </a:rPr>
              <a:t> (viết tắt của: </a:t>
            </a:r>
            <a:r>
              <a:rPr lang="vi-VN" b="0" i="1" dirty="0">
                <a:solidFill>
                  <a:srgbClr val="202122"/>
                </a:solidFill>
                <a:effectLst/>
                <a:highlight>
                  <a:srgbClr val="FFFFFF"/>
                </a:highlight>
                <a:latin typeface="Arial" panose="020B0604020202020204" pitchFamily="34" charset="0"/>
              </a:rPr>
              <a:t>Giáo </a:t>
            </a:r>
            <a:r>
              <a:rPr lang="vi-VN" b="1" i="1" dirty="0">
                <a:solidFill>
                  <a:srgbClr val="202122"/>
                </a:solidFill>
                <a:effectLst/>
                <a:highlight>
                  <a:srgbClr val="FFFFFF"/>
                </a:highlight>
                <a:latin typeface="Arial" panose="020B0604020202020204" pitchFamily="34" charset="0"/>
              </a:rPr>
              <a:t>Dục</a:t>
            </a:r>
            <a:r>
              <a:rPr lang="vi-VN" b="0" i="1" dirty="0">
                <a:solidFill>
                  <a:srgbClr val="202122"/>
                </a:solidFill>
                <a:effectLst/>
                <a:highlight>
                  <a:srgbClr val="FFFFFF"/>
                </a:highlight>
                <a:latin typeface="Arial" panose="020B0604020202020204" pitchFamily="34" charset="0"/>
              </a:rPr>
              <a:t> </a:t>
            </a:r>
            <a:r>
              <a:rPr lang="vi-VN" b="1" i="1" dirty="0">
                <a:solidFill>
                  <a:srgbClr val="202122"/>
                </a:solidFill>
                <a:effectLst/>
                <a:highlight>
                  <a:srgbClr val="FFFFFF"/>
                </a:highlight>
                <a:latin typeface="Arial" panose="020B0604020202020204" pitchFamily="34" charset="0"/>
              </a:rPr>
              <a:t>Thanh</a:t>
            </a:r>
            <a:r>
              <a:rPr lang="vi-VN" b="0" i="1" dirty="0">
                <a:solidFill>
                  <a:srgbClr val="202122"/>
                </a:solidFill>
                <a:effectLst/>
                <a:highlight>
                  <a:srgbClr val="FFFFFF"/>
                </a:highlight>
                <a:latin typeface="Arial" panose="020B0604020202020204" pitchFamily="34" charset="0"/>
              </a:rPr>
              <a:t> Thiếu Niên</a:t>
            </a:r>
            <a:r>
              <a:rPr lang="vi-VN" b="0" i="0" dirty="0">
                <a:solidFill>
                  <a:srgbClr val="202122"/>
                </a:solidFill>
                <a:effectLst/>
                <a:highlight>
                  <a:srgbClr val="FFFFFF"/>
                </a:highlight>
                <a:latin typeface="Arial" panose="020B0604020202020204" pitchFamily="34" charset="0"/>
              </a:rPr>
              <a:t>) là một ngôi trường do các sĩ phu yêu nước ở </a:t>
            </a:r>
            <a:r>
              <a:rPr lang="vi-VN" b="0" i="0" u="none" strike="noStrike" dirty="0">
                <a:effectLst/>
                <a:highlight>
                  <a:srgbClr val="FFFFFF"/>
                </a:highlight>
                <a:latin typeface="Arial" panose="020B0604020202020204" pitchFamily="34" charset="0"/>
                <a:hlinkClick r:id="rId3" tooltip="Phan Thiết"/>
              </a:rPr>
              <a:t>Phan Thiết</a:t>
            </a:r>
            <a:r>
              <a:rPr lang="vi-VN" b="0" i="0" dirty="0">
                <a:solidFill>
                  <a:srgbClr val="202122"/>
                </a:solidFill>
                <a:effectLst/>
                <a:highlight>
                  <a:srgbClr val="FFFFFF"/>
                </a:highlight>
                <a:latin typeface="Arial" panose="020B0604020202020204" pitchFamily="34" charset="0"/>
              </a:rPr>
              <a:t>, tỉnh </a:t>
            </a:r>
            <a:r>
              <a:rPr lang="vi-VN" b="0" i="0" u="none" strike="noStrike" dirty="0">
                <a:effectLst/>
                <a:highlight>
                  <a:srgbClr val="FFFFFF"/>
                </a:highlight>
                <a:latin typeface="Arial" panose="020B0604020202020204" pitchFamily="34" charset="0"/>
                <a:hlinkClick r:id="rId4" tooltip="Bình Thuận"/>
              </a:rPr>
              <a:t>Bình Thuận</a:t>
            </a:r>
            <a:r>
              <a:rPr lang="vi-VN" b="0" i="0" dirty="0">
                <a:solidFill>
                  <a:srgbClr val="202122"/>
                </a:solidFill>
                <a:effectLst/>
                <a:highlight>
                  <a:srgbClr val="FFFFFF"/>
                </a:highlight>
                <a:latin typeface="Arial" panose="020B0604020202020204" pitchFamily="34" charset="0"/>
              </a:rPr>
              <a:t> sáng lập vào năm </a:t>
            </a:r>
            <a:r>
              <a:rPr lang="vi-VN" b="0" i="0" u="sng" dirty="0">
                <a:effectLst/>
                <a:highlight>
                  <a:srgbClr val="FFFFFF"/>
                </a:highlight>
                <a:latin typeface="Arial" panose="020B0604020202020204" pitchFamily="34" charset="0"/>
                <a:hlinkClick r:id="rId5"/>
              </a:rPr>
              <a:t>1907</a:t>
            </a:r>
            <a:r>
              <a:rPr lang="vi-VN" b="0" i="0" dirty="0">
                <a:solidFill>
                  <a:srgbClr val="202122"/>
                </a:solidFill>
                <a:effectLst/>
                <a:highlight>
                  <a:srgbClr val="FFFFFF"/>
                </a:highlight>
                <a:latin typeface="Arial" panose="020B0604020202020204" pitchFamily="34" charset="0"/>
              </a:rPr>
              <a:t> để hưởng ứng </a:t>
            </a:r>
            <a:r>
              <a:rPr lang="vi-VN" b="0" i="0" u="none" strike="noStrike" dirty="0">
                <a:effectLst/>
                <a:highlight>
                  <a:srgbClr val="FFFFFF"/>
                </a:highlight>
                <a:latin typeface="Arial" panose="020B0604020202020204" pitchFamily="34" charset="0"/>
                <a:hlinkClick r:id="rId6" tooltip="Phong trào Duy Tân"/>
              </a:rPr>
              <a:t>phong trào Duy Tân</a:t>
            </a:r>
            <a:r>
              <a:rPr lang="vi-VN" b="0" i="0" dirty="0">
                <a:solidFill>
                  <a:srgbClr val="202122"/>
                </a:solidFill>
                <a:effectLst/>
                <a:highlight>
                  <a:srgbClr val="FFFFFF"/>
                </a:highlight>
                <a:latin typeface="Arial" panose="020B0604020202020204" pitchFamily="34" charset="0"/>
              </a:rPr>
              <a:t> do </a:t>
            </a:r>
            <a:r>
              <a:rPr lang="vi-VN" b="0" i="0" u="none" strike="noStrike" dirty="0">
                <a:effectLst/>
                <a:highlight>
                  <a:srgbClr val="FFFFFF"/>
                </a:highlight>
                <a:latin typeface="Arial" panose="020B0604020202020204" pitchFamily="34" charset="0"/>
                <a:hlinkClick r:id="rId7" tooltip="Phan Châu Trinh"/>
              </a:rPr>
              <a:t>Phan Châu Trinh</a:t>
            </a:r>
            <a:r>
              <a:rPr lang="vi-VN" b="0" i="0" dirty="0">
                <a:solidFill>
                  <a:srgbClr val="202122"/>
                </a:solidFill>
                <a:effectLst/>
                <a:highlight>
                  <a:srgbClr val="FFFFFF"/>
                </a:highlight>
                <a:latin typeface="Arial" panose="020B0604020202020204" pitchFamily="34" charset="0"/>
              </a:rPr>
              <a:t>, </a:t>
            </a:r>
            <a:r>
              <a:rPr lang="vi-VN" b="0" i="0" u="none" strike="noStrike" dirty="0">
                <a:effectLst/>
                <a:highlight>
                  <a:srgbClr val="FFFFFF"/>
                </a:highlight>
                <a:latin typeface="Arial" panose="020B0604020202020204" pitchFamily="34" charset="0"/>
                <a:hlinkClick r:id="rId8" tooltip="Trần Quý Cáp"/>
              </a:rPr>
              <a:t>Trần Quý Cáp</a:t>
            </a:r>
            <a:r>
              <a:rPr lang="vi-VN" b="0" i="0" dirty="0">
                <a:solidFill>
                  <a:srgbClr val="202122"/>
                </a:solidFill>
                <a:effectLst/>
                <a:highlight>
                  <a:srgbClr val="FFFFFF"/>
                </a:highlight>
                <a:latin typeface="Arial" panose="020B0604020202020204" pitchFamily="34" charset="0"/>
              </a:rPr>
              <a:t> và </a:t>
            </a:r>
            <a:r>
              <a:rPr lang="vi-VN" b="0" i="0" u="none" strike="noStrike" dirty="0">
                <a:effectLst/>
                <a:highlight>
                  <a:srgbClr val="FFFFFF"/>
                </a:highlight>
                <a:latin typeface="Arial" panose="020B0604020202020204" pitchFamily="34" charset="0"/>
                <a:hlinkClick r:id="rId9" tooltip="Huỳnh Thúc Kháng"/>
              </a:rPr>
              <a:t>Huỳnh Thúc Kháng</a:t>
            </a:r>
            <a:r>
              <a:rPr lang="vi-VN" b="0" i="0" dirty="0">
                <a:solidFill>
                  <a:srgbClr val="202122"/>
                </a:solidFill>
                <a:effectLst/>
                <a:highlight>
                  <a:srgbClr val="FFFFFF"/>
                </a:highlight>
                <a:latin typeface="Arial" panose="020B0604020202020204" pitchFamily="34" charset="0"/>
              </a:rPr>
              <a:t> khởi xướng tại </a:t>
            </a:r>
            <a:r>
              <a:rPr lang="vi-VN" b="0" i="0" u="none" strike="noStrike" dirty="0">
                <a:effectLst/>
                <a:highlight>
                  <a:srgbClr val="FFFFFF"/>
                </a:highlight>
                <a:latin typeface="Arial" panose="020B0604020202020204" pitchFamily="34" charset="0"/>
                <a:hlinkClick r:id="rId10" tooltip="Trung Kỳ"/>
              </a:rPr>
              <a:t>Trung Kỳ</a:t>
            </a:r>
            <a:r>
              <a:rPr lang="vi-VN" b="0" i="0" dirty="0">
                <a:solidFill>
                  <a:srgbClr val="202122"/>
                </a:solidFill>
                <a:effectLst/>
                <a:highlight>
                  <a:srgbClr val="FFFFFF"/>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13605F7-6B94-416F-8A6A-D20E98950AD1}" type="slidenum">
              <a:rPr lang="en-US" smtClean="0"/>
              <a:t>10</a:t>
            </a:fld>
            <a:endParaRPr lang="en-US" dirty="0"/>
          </a:p>
        </p:txBody>
      </p:sp>
    </p:spTree>
    <p:extLst>
      <p:ext uri="{BB962C8B-B14F-4D97-AF65-F5344CB8AC3E}">
        <p14:creationId xmlns:p14="http://schemas.microsoft.com/office/powerpoint/2010/main" val="10966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0281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9799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854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07493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3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6627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2795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57083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4389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86757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6616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41775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9786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229042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199710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AFADC-6041-412A-8414-F17354C81319}"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728CC-656E-407B-8F5E-637F448BECE5}" type="slidenum">
              <a:rPr lang="en-US" smtClean="0"/>
              <a:t>‹#›</a:t>
            </a:fld>
            <a:endParaRPr lang="en-US" dirty="0"/>
          </a:p>
        </p:txBody>
      </p:sp>
    </p:spTree>
    <p:extLst>
      <p:ext uri="{BB962C8B-B14F-4D97-AF65-F5344CB8AC3E}">
        <p14:creationId xmlns:p14="http://schemas.microsoft.com/office/powerpoint/2010/main" val="37205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6AFADC-6041-412A-8414-F17354C81319}" type="datetimeFigureOut">
              <a:rPr lang="en-US" smtClean="0"/>
              <a:t>7/16/2024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0728CC-656E-407B-8F5E-637F448BECE5}" type="slidenum">
              <a:rPr lang="en-US" smtClean="0"/>
              <a:t>‹#›</a:t>
            </a:fld>
            <a:endParaRPr lang="en-US" dirty="0"/>
          </a:p>
        </p:txBody>
      </p:sp>
    </p:spTree>
    <p:extLst>
      <p:ext uri="{BB962C8B-B14F-4D97-AF65-F5344CB8AC3E}">
        <p14:creationId xmlns:p14="http://schemas.microsoft.com/office/powerpoint/2010/main" val="105112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7041D3-E2EB-3876-549E-C4953A5299FD}"/>
              </a:ext>
            </a:extLst>
          </p:cNvPr>
          <p:cNvSpPr>
            <a:spLocks noGrp="1"/>
          </p:cNvSpPr>
          <p:nvPr>
            <p:ph type="subTitle" idx="1"/>
          </p:nvPr>
        </p:nvSpPr>
        <p:spPr>
          <a:xfrm>
            <a:off x="0" y="315913"/>
            <a:ext cx="12191999" cy="1766887"/>
          </a:xfrm>
        </p:spPr>
        <p:txBody>
          <a:bodyPr>
            <a:noAutofit/>
          </a:bodyPr>
          <a:lstStyle/>
          <a:p>
            <a:pPr algn="ctr"/>
            <a:r>
              <a:rPr lang="en-US" sz="3000" b="1" dirty="0">
                <a:solidFill>
                  <a:srgbClr val="0070C0"/>
                </a:solidFill>
                <a:latin typeface="Segoe UI Black" panose="020B0A02040204020203" pitchFamily="34" charset="0"/>
                <a:ea typeface="Segoe UI Black" panose="020B0A02040204020203" pitchFamily="34" charset="0"/>
                <a:cs typeface="Times New Roman" panose="02020603050405020304" pitchFamily="18" charset="0"/>
              </a:rPr>
              <a:t>CHỦ ĐỀ 6</a:t>
            </a:r>
          </a:p>
          <a:p>
            <a:pPr algn="ctr"/>
            <a:r>
              <a:rPr lang="en-US" sz="30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HỒ CHÍ MINH</a:t>
            </a:r>
          </a:p>
          <a:p>
            <a:pPr algn="ctr"/>
            <a:r>
              <a:rPr lang="en-US" sz="30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TRONG LỊCH SỬ VIỆT NAM</a:t>
            </a:r>
          </a:p>
        </p:txBody>
      </p:sp>
      <p:sp>
        <p:nvSpPr>
          <p:cNvPr id="4" name="Subtitle 2">
            <a:extLst>
              <a:ext uri="{FF2B5EF4-FFF2-40B4-BE49-F238E27FC236}">
                <a16:creationId xmlns:a16="http://schemas.microsoft.com/office/drawing/2014/main" id="{24704EA4-B3C9-2D0D-18EC-5FBC5CE5B29F}"/>
              </a:ext>
            </a:extLst>
          </p:cNvPr>
          <p:cNvSpPr txBox="1">
            <a:spLocks/>
          </p:cNvSpPr>
          <p:nvPr/>
        </p:nvSpPr>
        <p:spPr>
          <a:xfrm>
            <a:off x="0" y="2743200"/>
            <a:ext cx="12191999" cy="343746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000" b="1" dirty="0">
                <a:solidFill>
                  <a:srgbClr val="FF0000"/>
                </a:solidFill>
                <a:latin typeface="Times New Roman" panose="02020603050405020304" pitchFamily="18" charset="0"/>
                <a:cs typeface="Times New Roman" panose="02020603050405020304" pitchFamily="18" charset="0"/>
              </a:rPr>
              <a:t>BÀI 15</a:t>
            </a:r>
          </a:p>
          <a:p>
            <a:pPr algn="ctr"/>
            <a:r>
              <a:rPr lang="en-US" sz="4000" b="1" dirty="0">
                <a:solidFill>
                  <a:srgbClr val="7030A0"/>
                </a:solidFill>
                <a:latin typeface="Times New Roman" panose="02020603050405020304" pitchFamily="18" charset="0"/>
                <a:cs typeface="Times New Roman" panose="02020603050405020304" pitchFamily="18" charset="0"/>
              </a:rPr>
              <a:t>KHÁI QUÁT CUỘC ĐỜI VÀ SỰ NGHIỆP </a:t>
            </a:r>
          </a:p>
          <a:p>
            <a:pPr algn="ctr"/>
            <a:r>
              <a:rPr lang="en-US" sz="4000" b="1" dirty="0">
                <a:solidFill>
                  <a:srgbClr val="7030A0"/>
                </a:solidFill>
                <a:latin typeface="Times New Roman" panose="02020603050405020304" pitchFamily="18" charset="0"/>
                <a:cs typeface="Times New Roman" panose="02020603050405020304" pitchFamily="18" charset="0"/>
              </a:rPr>
              <a:t>CỦA HỒ CHÍ MINH</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259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p:stCondLst>
                              <p:cond delay="1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ircle(in)">
                                      <p:cBhvr>
                                        <p:cTn id="32" dur="2000"/>
                                        <p:tgtEl>
                                          <p:spTgt spid="4">
                                            <p:txEl>
                                              <p:pRg st="0" end="0"/>
                                            </p:txEl>
                                          </p:spTgt>
                                        </p:tgtEl>
                                      </p:cBhvr>
                                    </p:animEffect>
                                  </p:childTnLst>
                                </p:cTn>
                              </p:par>
                            </p:childTnLst>
                          </p:cTn>
                        </p:par>
                        <p:par>
                          <p:cTn id="33" fill="hold">
                            <p:stCondLst>
                              <p:cond delay="2000"/>
                            </p:stCondLst>
                            <p:childTnLst>
                              <p:par>
                                <p:cTn id="34" presetID="41" presetClass="entr" presetSubtype="0" fill="hold" nodeType="afterEffect">
                                  <p:stCondLst>
                                    <p:cond delay="0"/>
                                  </p:stCondLst>
                                  <p:iterate type="lt">
                                    <p:tmPct val="10000"/>
                                  </p:iterate>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1" end="1"/>
                                            </p:txEl>
                                          </p:spTgt>
                                        </p:tgtEl>
                                      </p:cBhvr>
                                    </p:animEffect>
                                  </p:childTnLst>
                                </p:cTn>
                              </p:par>
                            </p:childTnLst>
                          </p:cTn>
                        </p:par>
                        <p:par>
                          <p:cTn id="41" fill="hold">
                            <p:stCondLst>
                              <p:cond delay="3700"/>
                            </p:stCondLst>
                            <p:childTnLst>
                              <p:par>
                                <p:cTn id="42" presetID="41" presetClass="entr" presetSubtype="0" fill="hold" nodeType="afterEffect">
                                  <p:stCondLst>
                                    <p:cond delay="0"/>
                                  </p:stCondLst>
                                  <p:iterate type="lt">
                                    <p:tmPct val="10000"/>
                                  </p:iterate>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p:cTn id="44"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(1890-1911)</a:t>
            </a:r>
          </a:p>
        </p:txBody>
      </p:sp>
      <p:sp>
        <p:nvSpPr>
          <p:cNvPr id="6" name="TextBox 5">
            <a:extLst>
              <a:ext uri="{FF2B5EF4-FFF2-40B4-BE49-F238E27FC236}">
                <a16:creationId xmlns:a16="http://schemas.microsoft.com/office/drawing/2014/main" id="{B9771B94-D709-4CA3-6AC0-5AF229C54532}"/>
              </a:ext>
            </a:extLst>
          </p:cNvPr>
          <p:cNvSpPr txBox="1"/>
          <p:nvPr/>
        </p:nvSpPr>
        <p:spPr>
          <a:xfrm>
            <a:off x="226219" y="1411016"/>
            <a:ext cx="11822904" cy="5324535"/>
          </a:xfrm>
          <a:prstGeom prst="rect">
            <a:avLst/>
          </a:prstGeom>
          <a:noFill/>
        </p:spPr>
        <p:txBody>
          <a:bodyPr wrap="square">
            <a:spAutoFit/>
          </a:bodyPr>
          <a:lstStyle/>
          <a:p>
            <a:pPr algn="just"/>
            <a:r>
              <a:rPr lang="vi-VN" sz="3400" dirty="0">
                <a:latin typeface="Times New Roman" panose="02020603050405020304" pitchFamily="18" charset="0"/>
                <a:cs typeface="Times New Roman" panose="02020603050405020304" pitchFamily="18" charset="0"/>
              </a:rPr>
              <a:t>+ Sớm có tinh thần yêu nước, năm 1908, Nguyễn Tất Thành tham gia phong trào chống thuế ở Huế.</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Cuối tháng 8 – 1910, Nguyễn Tất Thành đến Phan Thiết (Bình Thuận), dạy học tại Trường Dục Thanh. Tại đây, Nguyễn Tất Thành truyền thụ cho học sinh lòng yêu nước và những trăn trở về vận mệnh của đất nước.</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Tháng</a:t>
            </a:r>
            <a:r>
              <a:rPr lang="en-US" sz="3400" dirty="0">
                <a:latin typeface="Times New Roman" panose="02020603050405020304" pitchFamily="18" charset="0"/>
                <a:cs typeface="Times New Roman" panose="02020603050405020304" pitchFamily="18" charset="0"/>
              </a:rPr>
              <a:t> 2-1911, </a:t>
            </a:r>
            <a:r>
              <a:rPr lang="en-US" sz="3400" dirty="0" err="1">
                <a:latin typeface="Times New Roman" panose="02020603050405020304" pitchFamily="18" charset="0"/>
                <a:cs typeface="Times New Roman" panose="02020603050405020304" pitchFamily="18" charset="0"/>
              </a:rPr>
              <a:t>Nguyễn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Tất</a:t>
            </a:r>
            <a:r>
              <a:rPr lang="en-US" sz="3400" dirty="0">
                <a:latin typeface="Times New Roman" panose="02020603050405020304" pitchFamily="18" charset="0"/>
                <a:cs typeface="Times New Roman" panose="02020603050405020304" pitchFamily="18" charset="0"/>
              </a:rPr>
              <a:t> Thành </a:t>
            </a:r>
            <a:r>
              <a:rPr lang="en-US" sz="3400" dirty="0" err="1">
                <a:latin typeface="Times New Roman" panose="02020603050405020304" pitchFamily="18" charset="0"/>
                <a:cs typeface="Times New Roman" panose="02020603050405020304" pitchFamily="18" charset="0"/>
              </a:rPr>
              <a:t>vào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Sài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Gòn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theo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hoài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bão</a:t>
            </a:r>
            <a:r>
              <a:rPr lang="en-US" sz="3400" dirty="0">
                <a:latin typeface="Times New Roman" panose="02020603050405020304" pitchFamily="18" charset="0"/>
                <a:cs typeface="Times New Roman" panose="02020603050405020304" pitchFamily="18" charset="0"/>
              </a:rPr>
              <a:t>.</a:t>
            </a:r>
          </a:p>
          <a:p>
            <a:pPr algn="just"/>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Ngày</a:t>
            </a:r>
            <a:r>
              <a:rPr lang="en-US" sz="3400" dirty="0">
                <a:latin typeface="Times New Roman" panose="02020603050405020304" pitchFamily="18" charset="0"/>
                <a:cs typeface="Times New Roman" panose="02020603050405020304" pitchFamily="18" charset="0"/>
              </a:rPr>
              <a:t> 5-6-1911, </a:t>
            </a:r>
            <a:r>
              <a:rPr lang="en-US" sz="3400" dirty="0" err="1">
                <a:latin typeface="Times New Roman" panose="02020603050405020304" pitchFamily="18" charset="0"/>
                <a:cs typeface="Times New Roman" panose="02020603050405020304" pitchFamily="18" charset="0"/>
              </a:rPr>
              <a:t>Nguyễn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Tất</a:t>
            </a:r>
            <a:r>
              <a:rPr lang="en-US" sz="3400" dirty="0">
                <a:latin typeface="Times New Roman" panose="02020603050405020304" pitchFamily="18" charset="0"/>
                <a:cs typeface="Times New Roman" panose="02020603050405020304" pitchFamily="18" charset="0"/>
              </a:rPr>
              <a:t> Thành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Văn Ba) </a:t>
            </a:r>
            <a:r>
              <a:rPr lang="en-US" sz="3400" dirty="0" err="1">
                <a:latin typeface="Times New Roman" panose="02020603050405020304" pitchFamily="18" charset="0"/>
                <a:cs typeface="Times New Roman" panose="02020603050405020304" pitchFamily="18" charset="0"/>
              </a:rPr>
              <a:t>rời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Rồng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tàu</a:t>
            </a:r>
            <a:r>
              <a:rPr lang="en-US" sz="3400" dirty="0">
                <a:latin typeface="Times New Roman" panose="02020603050405020304" pitchFamily="18" charset="0"/>
                <a:cs typeface="Times New Roman" panose="02020603050405020304" pitchFamily="18" charset="0"/>
              </a:rPr>
              <a:t> La-</a:t>
            </a:r>
            <a:r>
              <a:rPr lang="en-US" sz="3400" dirty="0" err="1">
                <a:latin typeface="Times New Roman" panose="02020603050405020304" pitchFamily="18" charset="0"/>
                <a:cs typeface="Times New Roman" panose="02020603050405020304" pitchFamily="18" charset="0"/>
              </a:rPr>
              <a:t>tu</a:t>
            </a:r>
            <a:r>
              <a:rPr lang="en-US" sz="3400" dirty="0">
                <a:latin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cs typeface="Times New Roman" panose="02020603050405020304" pitchFamily="18" charset="0"/>
              </a:rPr>
              <a:t>sơ</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Tê</a:t>
            </a:r>
            <a:r>
              <a:rPr lang="en-US" sz="3400" dirty="0">
                <a:latin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cs typeface="Times New Roman" panose="02020603050405020304" pitchFamily="18" charset="0"/>
              </a:rPr>
              <a:t>rê</a:t>
            </a:r>
            <a:r>
              <a:rPr lang="en-US" sz="3400" dirty="0">
                <a:latin typeface="Times New Roman" panose="02020603050405020304" pitchFamily="18" charset="0"/>
                <a:cs typeface="Times New Roman" panose="02020603050405020304" pitchFamily="18" charset="0"/>
              </a:rPr>
              <a:t>-vin, </a:t>
            </a:r>
            <a:r>
              <a:rPr lang="en-US" sz="3400" dirty="0" err="1">
                <a:latin typeface="Times New Roman" panose="02020603050405020304" pitchFamily="18" charset="0"/>
                <a:cs typeface="Times New Roman" panose="02020603050405020304" pitchFamily="18" charset="0"/>
              </a:rPr>
              <a:t>ra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tìm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cứu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nước</a:t>
            </a:r>
            <a:r>
              <a:rPr lang="en-US" sz="34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48860B50-CE06-6583-4D2F-3F3FCE20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17" y="1411016"/>
            <a:ext cx="6910561" cy="5376781"/>
          </a:xfrm>
          <a:prstGeom prst="rect">
            <a:avLst/>
          </a:prstGeom>
        </p:spPr>
      </p:pic>
      <p:pic>
        <p:nvPicPr>
          <p:cNvPr id="12" name="Picture 11">
            <a:extLst>
              <a:ext uri="{FF2B5EF4-FFF2-40B4-BE49-F238E27FC236}">
                <a16:creationId xmlns:a16="http://schemas.microsoft.com/office/drawing/2014/main" id="{65377125-3842-F529-D459-B390127D7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780" y="1431106"/>
            <a:ext cx="4912342" cy="5356691"/>
          </a:xfrm>
          <a:prstGeom prst="rect">
            <a:avLst/>
          </a:prstGeom>
        </p:spPr>
      </p:pic>
      <p:pic>
        <p:nvPicPr>
          <p:cNvPr id="13" name="Picture 12">
            <a:extLst>
              <a:ext uri="{FF2B5EF4-FFF2-40B4-BE49-F238E27FC236}">
                <a16:creationId xmlns:a16="http://schemas.microsoft.com/office/drawing/2014/main" id="{FEF15A73-0A38-0527-E621-ED4A9B042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365" y="1476102"/>
            <a:ext cx="7654196" cy="5246430"/>
          </a:xfrm>
          <a:prstGeom prst="rect">
            <a:avLst/>
          </a:prstGeom>
        </p:spPr>
      </p:pic>
      <p:pic>
        <p:nvPicPr>
          <p:cNvPr id="15" name="Picture 14">
            <a:extLst>
              <a:ext uri="{FF2B5EF4-FFF2-40B4-BE49-F238E27FC236}">
                <a16:creationId xmlns:a16="http://schemas.microsoft.com/office/drawing/2014/main" id="{C44FF4AD-A978-6E31-141F-A9C5C5CA2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043" y="1456012"/>
            <a:ext cx="11746738" cy="5246431"/>
          </a:xfrm>
          <a:prstGeom prst="rect">
            <a:avLst/>
          </a:prstGeom>
        </p:spPr>
      </p:pic>
    </p:spTree>
    <p:extLst>
      <p:ext uri="{BB962C8B-B14F-4D97-AF65-F5344CB8AC3E}">
        <p14:creationId xmlns:p14="http://schemas.microsoft.com/office/powerpoint/2010/main" val="35562509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1"/>
                                        </p:tgtEl>
                                        <p:attrNameLst>
                                          <p:attrName>ppt_w</p:attrName>
                                        </p:attrNameLst>
                                      </p:cBhvr>
                                      <p:tavLst>
                                        <p:tav tm="0">
                                          <p:val>
                                            <p:strVal val="ppt_w"/>
                                          </p:val>
                                        </p:tav>
                                        <p:tav tm="100000">
                                          <p:val>
                                            <p:fltVal val="0"/>
                                          </p:val>
                                        </p:tav>
                                      </p:tavLst>
                                    </p:anim>
                                    <p:anim calcmode="lin" valueType="num">
                                      <p:cBhvr>
                                        <p:cTn id="30" dur="1000"/>
                                        <p:tgtEl>
                                          <p:spTgt spid="11"/>
                                        </p:tgtEl>
                                        <p:attrNameLst>
                                          <p:attrName>ppt_h</p:attrName>
                                        </p:attrNameLst>
                                      </p:cBhvr>
                                      <p:tavLst>
                                        <p:tav tm="0">
                                          <p:val>
                                            <p:strVal val="ppt_h"/>
                                          </p:val>
                                        </p:tav>
                                        <p:tav tm="100000">
                                          <p:val>
                                            <p:fltVal val="0"/>
                                          </p:val>
                                        </p:tav>
                                      </p:tavLst>
                                    </p:anim>
                                    <p:anim calcmode="lin" valueType="num">
                                      <p:cBhvr>
                                        <p:cTn id="31" dur="1000"/>
                                        <p:tgtEl>
                                          <p:spTgt spid="11"/>
                                        </p:tgtEl>
                                        <p:attrNameLst>
                                          <p:attrName>style.rotation</p:attrName>
                                        </p:attrNameLst>
                                      </p:cBhvr>
                                      <p:tavLst>
                                        <p:tav tm="0">
                                          <p:val>
                                            <p:fltVal val="0"/>
                                          </p:val>
                                        </p:tav>
                                        <p:tav tm="100000">
                                          <p:val>
                                            <p:fltVal val="90"/>
                                          </p:val>
                                        </p:tav>
                                      </p:tavLst>
                                    </p:anim>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31" presetClass="exit" presetSubtype="0" fill="hold" nodeType="withEffect">
                                  <p:stCondLst>
                                    <p:cond delay="0"/>
                                  </p:stCondLst>
                                  <p:childTnLst>
                                    <p:anim calcmode="lin" valueType="num">
                                      <p:cBhvr>
                                        <p:cTn id="35" dur="1000"/>
                                        <p:tgtEl>
                                          <p:spTgt spid="12"/>
                                        </p:tgtEl>
                                        <p:attrNameLst>
                                          <p:attrName>ppt_w</p:attrName>
                                        </p:attrNameLst>
                                      </p:cBhvr>
                                      <p:tavLst>
                                        <p:tav tm="0">
                                          <p:val>
                                            <p:strVal val="ppt_w"/>
                                          </p:val>
                                        </p:tav>
                                        <p:tav tm="100000">
                                          <p:val>
                                            <p:fltVal val="0"/>
                                          </p:val>
                                        </p:tav>
                                      </p:tavLst>
                                    </p:anim>
                                    <p:anim calcmode="lin" valueType="num">
                                      <p:cBhvr>
                                        <p:cTn id="36" dur="1000"/>
                                        <p:tgtEl>
                                          <p:spTgt spid="12"/>
                                        </p:tgtEl>
                                        <p:attrNameLst>
                                          <p:attrName>ppt_h</p:attrName>
                                        </p:attrNameLst>
                                      </p:cBhvr>
                                      <p:tavLst>
                                        <p:tav tm="0">
                                          <p:val>
                                            <p:strVal val="ppt_h"/>
                                          </p:val>
                                        </p:tav>
                                        <p:tav tm="100000">
                                          <p:val>
                                            <p:fltVal val="0"/>
                                          </p:val>
                                        </p:tav>
                                      </p:tavLst>
                                    </p:anim>
                                    <p:anim calcmode="lin" valueType="num">
                                      <p:cBhvr>
                                        <p:cTn id="37" dur="1000"/>
                                        <p:tgtEl>
                                          <p:spTgt spid="12"/>
                                        </p:tgtEl>
                                        <p:attrNameLst>
                                          <p:attrName>style.rotation</p:attrName>
                                        </p:attrNameLst>
                                      </p:cBhvr>
                                      <p:tavLst>
                                        <p:tav tm="0">
                                          <p:val>
                                            <p:fltVal val="0"/>
                                          </p:val>
                                        </p:tav>
                                        <p:tav tm="100000">
                                          <p:val>
                                            <p:fltVal val="90"/>
                                          </p:val>
                                        </p:tav>
                                      </p:tavLst>
                                    </p:anim>
                                    <p:animEffect transition="out" filter="fade">
                                      <p:cBhvr>
                                        <p:cTn id="38" dur="1000"/>
                                        <p:tgtEl>
                                          <p:spTgt spid="12"/>
                                        </p:tgtEl>
                                      </p:cBhvr>
                                    </p:animEffect>
                                    <p:set>
                                      <p:cBhvr>
                                        <p:cTn id="39" dur="1" fill="hold">
                                          <p:stCondLst>
                                            <p:cond delay="9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0"/>
                                        <p:tgtEl>
                                          <p:spTgt spid="6">
                                            <p:txEl>
                                              <p:pRg st="0" end="0"/>
                                            </p:txEl>
                                          </p:spTgt>
                                        </p:tgtEl>
                                      </p:cBhvr>
                                    </p:animEffect>
                                    <p:anim calcmode="lin" valueType="num">
                                      <p:cBhvr>
                                        <p:cTn id="45"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45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7" dur="500" accel="100000" fill="hold">
                                          <p:stCondLst>
                                            <p:cond delay="45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5000"/>
                                        <p:tgtEl>
                                          <p:spTgt spid="6">
                                            <p:txEl>
                                              <p:pRg st="1" end="1"/>
                                            </p:txEl>
                                          </p:spTgt>
                                        </p:tgtEl>
                                      </p:cBhvr>
                                    </p:animEffect>
                                    <p:anim calcmode="lin" valueType="num">
                                      <p:cBhvr>
                                        <p:cTn id="53"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45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55" dur="500" accel="100000" fill="hold">
                                          <p:stCondLst>
                                            <p:cond delay="45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fade">
                                      <p:cBhvr>
                                        <p:cTn id="60" dur="5000"/>
                                        <p:tgtEl>
                                          <p:spTgt spid="6">
                                            <p:txEl>
                                              <p:pRg st="2" end="2"/>
                                            </p:txEl>
                                          </p:spTgt>
                                        </p:tgtEl>
                                      </p:cBhvr>
                                    </p:animEffect>
                                    <p:anim calcmode="lin" valueType="num">
                                      <p:cBhvr>
                                        <p:cTn id="61"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2" dur="45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63" dur="500" accel="100000" fill="hold">
                                          <p:stCondLst>
                                            <p:cond delay="45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fade">
                                      <p:cBhvr>
                                        <p:cTn id="68" dur="5000"/>
                                        <p:tgtEl>
                                          <p:spTgt spid="6">
                                            <p:txEl>
                                              <p:pRg st="3" end="3"/>
                                            </p:txEl>
                                          </p:spTgt>
                                        </p:tgtEl>
                                      </p:cBhvr>
                                    </p:animEffect>
                                    <p:anim calcmode="lin" valueType="num">
                                      <p:cBhvr>
                                        <p:cTn id="69"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0" dur="45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71" dur="500" accel="100000" fill="hold">
                                          <p:stCondLst>
                                            <p:cond delay="45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style.rotation</p:attrName>
                                        </p:attrNameLst>
                                      </p:cBhvr>
                                      <p:tavLst>
                                        <p:tav tm="0">
                                          <p:val>
                                            <p:fltVal val="90"/>
                                          </p:val>
                                        </p:tav>
                                        <p:tav tm="100000">
                                          <p:val>
                                            <p:fltVal val="0"/>
                                          </p:val>
                                        </p:tav>
                                      </p:tavLst>
                                    </p:anim>
                                    <p:animEffect transition="in" filter="fade">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xit" presetSubtype="0" fill="hold" nodeType="clickEffect">
                                  <p:stCondLst>
                                    <p:cond delay="0"/>
                                  </p:stCondLst>
                                  <p:childTnLst>
                                    <p:anim calcmode="lin" valueType="num">
                                      <p:cBhvr>
                                        <p:cTn id="83" dur="1000"/>
                                        <p:tgtEl>
                                          <p:spTgt spid="15"/>
                                        </p:tgtEl>
                                        <p:attrNameLst>
                                          <p:attrName>ppt_w</p:attrName>
                                        </p:attrNameLst>
                                      </p:cBhvr>
                                      <p:tavLst>
                                        <p:tav tm="0">
                                          <p:val>
                                            <p:strVal val="ppt_w"/>
                                          </p:val>
                                        </p:tav>
                                        <p:tav tm="100000">
                                          <p:val>
                                            <p:fltVal val="0"/>
                                          </p:val>
                                        </p:tav>
                                      </p:tavLst>
                                    </p:anim>
                                    <p:anim calcmode="lin" valueType="num">
                                      <p:cBhvr>
                                        <p:cTn id="84" dur="1000"/>
                                        <p:tgtEl>
                                          <p:spTgt spid="15"/>
                                        </p:tgtEl>
                                        <p:attrNameLst>
                                          <p:attrName>ppt_h</p:attrName>
                                        </p:attrNameLst>
                                      </p:cBhvr>
                                      <p:tavLst>
                                        <p:tav tm="0">
                                          <p:val>
                                            <p:strVal val="ppt_h"/>
                                          </p:val>
                                        </p:tav>
                                        <p:tav tm="100000">
                                          <p:val>
                                            <p:fltVal val="0"/>
                                          </p:val>
                                        </p:tav>
                                      </p:tavLst>
                                    </p:anim>
                                    <p:anim calcmode="lin" valueType="num">
                                      <p:cBhvr>
                                        <p:cTn id="85" dur="1000"/>
                                        <p:tgtEl>
                                          <p:spTgt spid="15"/>
                                        </p:tgtEl>
                                        <p:attrNameLst>
                                          <p:attrName>style.rotation</p:attrName>
                                        </p:attrNameLst>
                                      </p:cBhvr>
                                      <p:tavLst>
                                        <p:tav tm="0">
                                          <p:val>
                                            <p:fltVal val="0"/>
                                          </p:val>
                                        </p:tav>
                                        <p:tav tm="100000">
                                          <p:val>
                                            <p:fltVal val="90"/>
                                          </p:val>
                                        </p:tav>
                                      </p:tavLst>
                                    </p:anim>
                                    <p:animEffect transition="out" filter="fade">
                                      <p:cBhvr>
                                        <p:cTn id="86" dur="1000"/>
                                        <p:tgtEl>
                                          <p:spTgt spid="15"/>
                                        </p:tgtEl>
                                      </p:cBhvr>
                                    </p:animEffect>
                                    <p:set>
                                      <p:cBhvr>
                                        <p:cTn id="8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(1911-1941)</a:t>
            </a:r>
          </a:p>
        </p:txBody>
      </p:sp>
      <p:pic>
        <p:nvPicPr>
          <p:cNvPr id="3" name="Picture 2">
            <a:extLst>
              <a:ext uri="{FF2B5EF4-FFF2-40B4-BE49-F238E27FC236}">
                <a16:creationId xmlns:a16="http://schemas.microsoft.com/office/drawing/2014/main" id="{296F45B4-F435-22EC-7FC7-1B0919385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8" y="1411015"/>
            <a:ext cx="11822904" cy="5356083"/>
          </a:xfrm>
          <a:prstGeom prst="rect">
            <a:avLst/>
          </a:prstGeom>
        </p:spPr>
      </p:pic>
    </p:spTree>
    <p:extLst>
      <p:ext uri="{BB962C8B-B14F-4D97-AF65-F5344CB8AC3E}">
        <p14:creationId xmlns:p14="http://schemas.microsoft.com/office/powerpoint/2010/main" val="41918933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(1911-1941)</a:t>
            </a:r>
          </a:p>
        </p:txBody>
      </p:sp>
      <p:pic>
        <p:nvPicPr>
          <p:cNvPr id="6" name="Picture 5">
            <a:extLst>
              <a:ext uri="{FF2B5EF4-FFF2-40B4-BE49-F238E27FC236}">
                <a16:creationId xmlns:a16="http://schemas.microsoft.com/office/drawing/2014/main" id="{389D827D-1860-74AA-5DF1-E5A81580D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7" y="1411016"/>
            <a:ext cx="11739564" cy="5248314"/>
          </a:xfrm>
          <a:prstGeom prst="rect">
            <a:avLst/>
          </a:prstGeom>
        </p:spPr>
      </p:pic>
    </p:spTree>
    <p:extLst>
      <p:ext uri="{BB962C8B-B14F-4D97-AF65-F5344CB8AC3E}">
        <p14:creationId xmlns:p14="http://schemas.microsoft.com/office/powerpoint/2010/main" val="3060500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(1911-1941)</a:t>
            </a:r>
          </a:p>
        </p:txBody>
      </p:sp>
      <p:pic>
        <p:nvPicPr>
          <p:cNvPr id="6" name="Picture 5">
            <a:extLst>
              <a:ext uri="{FF2B5EF4-FFF2-40B4-BE49-F238E27FC236}">
                <a16:creationId xmlns:a16="http://schemas.microsoft.com/office/drawing/2014/main" id="{209B0D47-9C84-E627-75F1-0135374EE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9" y="1589435"/>
            <a:ext cx="11822904" cy="3740848"/>
          </a:xfrm>
          <a:prstGeom prst="rect">
            <a:avLst/>
          </a:prstGeom>
        </p:spPr>
      </p:pic>
    </p:spTree>
    <p:extLst>
      <p:ext uri="{BB962C8B-B14F-4D97-AF65-F5344CB8AC3E}">
        <p14:creationId xmlns:p14="http://schemas.microsoft.com/office/powerpoint/2010/main" val="441435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(1941-1969)</a:t>
            </a:r>
          </a:p>
        </p:txBody>
      </p:sp>
      <p:pic>
        <p:nvPicPr>
          <p:cNvPr id="6" name="Picture 5">
            <a:extLst>
              <a:ext uri="{FF2B5EF4-FFF2-40B4-BE49-F238E27FC236}">
                <a16:creationId xmlns:a16="http://schemas.microsoft.com/office/drawing/2014/main" id="{AD78D754-F037-FEA3-29FA-0F10838A8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8" y="1588857"/>
            <a:ext cx="11822903" cy="5151255"/>
          </a:xfrm>
          <a:prstGeom prst="rect">
            <a:avLst/>
          </a:prstGeom>
        </p:spPr>
      </p:pic>
    </p:spTree>
    <p:extLst>
      <p:ext uri="{BB962C8B-B14F-4D97-AF65-F5344CB8AC3E}">
        <p14:creationId xmlns:p14="http://schemas.microsoft.com/office/powerpoint/2010/main" val="1197507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(1941-1969)</a:t>
            </a:r>
          </a:p>
        </p:txBody>
      </p:sp>
      <p:pic>
        <p:nvPicPr>
          <p:cNvPr id="3" name="Picture 2">
            <a:extLst>
              <a:ext uri="{FF2B5EF4-FFF2-40B4-BE49-F238E27FC236}">
                <a16:creationId xmlns:a16="http://schemas.microsoft.com/office/drawing/2014/main" id="{40CB39A7-3D92-F664-9306-886A1601B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7" y="1411015"/>
            <a:ext cx="11739564" cy="5329389"/>
          </a:xfrm>
          <a:prstGeom prst="rect">
            <a:avLst/>
          </a:prstGeom>
        </p:spPr>
      </p:pic>
    </p:spTree>
    <p:extLst>
      <p:ext uri="{BB962C8B-B14F-4D97-AF65-F5344CB8AC3E}">
        <p14:creationId xmlns:p14="http://schemas.microsoft.com/office/powerpoint/2010/main" val="3219752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DE95B3-249E-C3CB-37F0-4E9FAFEAB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20" y="289932"/>
            <a:ext cx="11795028" cy="6356195"/>
          </a:xfrm>
        </p:spPr>
      </p:pic>
    </p:spTree>
    <p:extLst>
      <p:ext uri="{BB962C8B-B14F-4D97-AF65-F5344CB8AC3E}">
        <p14:creationId xmlns:p14="http://schemas.microsoft.com/office/powerpoint/2010/main" val="3397869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ECE3A-D039-7617-4249-B576737DF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7" y="100012"/>
            <a:ext cx="7958666" cy="6657976"/>
          </a:xfrm>
          <a:prstGeom prst="rect">
            <a:avLst/>
          </a:prstGeom>
        </p:spPr>
      </p:pic>
    </p:spTree>
    <p:extLst>
      <p:ext uri="{BB962C8B-B14F-4D97-AF65-F5344CB8AC3E}">
        <p14:creationId xmlns:p14="http://schemas.microsoft.com/office/powerpoint/2010/main" val="3308836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142877"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547628D-FAA8-5076-D8F7-788FAF527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3" y="1928721"/>
            <a:ext cx="11799471" cy="2889665"/>
          </a:xfrm>
          <a:prstGeom prst="rect">
            <a:avLst/>
          </a:prstGeom>
        </p:spPr>
      </p:pic>
    </p:spTree>
    <p:extLst>
      <p:ext uri="{BB962C8B-B14F-4D97-AF65-F5344CB8AC3E}">
        <p14:creationId xmlns:p14="http://schemas.microsoft.com/office/powerpoint/2010/main" val="98931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A5C391E-3B2D-323C-EB6F-53549E446E66}"/>
              </a:ext>
            </a:extLst>
          </p:cNvPr>
          <p:cNvSpPr txBox="1"/>
          <p:nvPr/>
        </p:nvSpPr>
        <p:spPr>
          <a:xfrm>
            <a:off x="226219" y="1928721"/>
            <a:ext cx="11739562" cy="4401205"/>
          </a:xfrm>
          <a:prstGeom prst="rect">
            <a:avLst/>
          </a:prstGeom>
          <a:noFill/>
        </p:spPr>
        <p:txBody>
          <a:bodyPr wrap="square">
            <a:spAutoFit/>
          </a:bodyPr>
          <a:lstStyle/>
          <a:p>
            <a:pPr algn="just"/>
            <a:r>
              <a:rPr lang="vi-VN" sz="2800" dirty="0"/>
              <a:t>+ Việt Nam là đất nước có nền văn hiến lâu đời. Trải qua hàng nghìn năm dựng nước và giữ nước, nhân dân Việt Nam đã hun đúc nên truyền thống quý báu: yêu nước, đoàn kết, nhân nghĩa,... </a:t>
            </a:r>
            <a:endParaRPr lang="en-US" sz="2800" dirty="0"/>
          </a:p>
          <a:p>
            <a:pPr algn="just"/>
            <a:r>
              <a:rPr lang="vi-VN" sz="2800" dirty="0"/>
              <a:t>+ Từ giữa thế kỉ XIX, thực dân Pháp xâm lược và từng bước áp đặt ách cai trị ở Việt Nam. Dưới chế độ thực dân, nền độc lập dân tộc và quyền tự do của đại bộ phận nhân dân bị tước đoạt. </a:t>
            </a:r>
            <a:endParaRPr lang="en-US" sz="2800" dirty="0"/>
          </a:p>
          <a:p>
            <a:pPr algn="just"/>
            <a:r>
              <a:rPr lang="vi-VN" sz="2800" dirty="0"/>
              <a:t>+ Cuối thế kỉ XIX – đầu thế kỉ XX, các phong trào yêu nước chống Pháp đều thất bại. Đấu tranh giành độc lập cho dân tộc, tự do và hạnh phúc cho nhân dân là nhiệm vụ cấp bách của dân tộc và cũng là khát vọng của cả cuộc đời Chủ tịch Hồ Chí Minh.</a:t>
            </a:r>
            <a:endParaRPr lang="en-US" sz="2800" dirty="0"/>
          </a:p>
        </p:txBody>
      </p:sp>
    </p:spTree>
    <p:extLst>
      <p:ext uri="{BB962C8B-B14F-4D97-AF65-F5344CB8AC3E}">
        <p14:creationId xmlns:p14="http://schemas.microsoft.com/office/powerpoint/2010/main" val="2794147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p:cTn id="48"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50"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142877"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1AA1883-6CBA-AD4F-801B-AF78985E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6" y="2585919"/>
            <a:ext cx="11864546" cy="3301925"/>
          </a:xfrm>
          <a:prstGeom prst="rect">
            <a:avLst/>
          </a:prstGeom>
        </p:spPr>
      </p:pic>
      <p:pic>
        <p:nvPicPr>
          <p:cNvPr id="7" name="Picture 6">
            <a:extLst>
              <a:ext uri="{FF2B5EF4-FFF2-40B4-BE49-F238E27FC236}">
                <a16:creationId xmlns:a16="http://schemas.microsoft.com/office/drawing/2014/main" id="{7AF45EFF-4240-9962-8BB7-1D739E114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40" y="148886"/>
            <a:ext cx="10399294" cy="6573646"/>
          </a:xfrm>
          <a:prstGeom prst="rect">
            <a:avLst/>
          </a:prstGeom>
        </p:spPr>
      </p:pic>
    </p:spTree>
    <p:extLst>
      <p:ext uri="{BB962C8B-B14F-4D97-AF65-F5344CB8AC3E}">
        <p14:creationId xmlns:p14="http://schemas.microsoft.com/office/powerpoint/2010/main" val="2296851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142877"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B231EE8-CA33-D930-6319-B22B0A1EAFFA}"/>
              </a:ext>
            </a:extLst>
          </p:cNvPr>
          <p:cNvSpPr txBox="1"/>
          <p:nvPr/>
        </p:nvSpPr>
        <p:spPr>
          <a:xfrm>
            <a:off x="184548" y="1928721"/>
            <a:ext cx="11822904" cy="4832092"/>
          </a:xfrm>
          <a:prstGeom prst="rect">
            <a:avLst/>
          </a:prstGeom>
          <a:noFill/>
        </p:spPr>
        <p:txBody>
          <a:bodyPr wrap="square">
            <a:spAutoFit/>
          </a:bodyPr>
          <a:lstStyle/>
          <a:p>
            <a:pPr algn="just"/>
            <a:r>
              <a:rPr lang="vi-VN" sz="2800" dirty="0"/>
              <a:t>+ Chủ tịch Hồ Chí Minh quê ở huyện Nam Đàn, tỉnh Nghệ An – vùng đất “sơn thuỷ hữu tình”, có truyền thống lịch sử, văn hoá lâu đời, nơi khởi nguồn của nhiều phong trào yêu nước. </a:t>
            </a:r>
            <a:endParaRPr lang="en-US" sz="2800" dirty="0"/>
          </a:p>
          <a:p>
            <a:pPr algn="just"/>
            <a:r>
              <a:rPr lang="vi-VN" sz="2800" dirty="0"/>
              <a:t>+ Vùng đất này đã sản sinh ra nhiều anh hùng dân tộc, danh nhân văn hoá và nhà khoa bảng nổi tiếng trong lịch sử. </a:t>
            </a:r>
            <a:endParaRPr lang="en-US" sz="2800" dirty="0"/>
          </a:p>
          <a:p>
            <a:pPr algn="just"/>
            <a:r>
              <a:rPr lang="vi-VN" sz="2800" dirty="0"/>
              <a:t>+ Điều kiện tự nhiên khắc nghiệt và thực tiễn dựng nước, giữ nước đã hun đúc nên những phẩm chất của người xứ Nghệ như: cần cù trong lao động, ý chí trong học tập và đoàn kết trong đấu tranh. </a:t>
            </a:r>
            <a:endParaRPr lang="en-US" sz="2800" dirty="0"/>
          </a:p>
          <a:p>
            <a:pPr algn="just"/>
            <a:r>
              <a:rPr lang="vi-VN" sz="2800" dirty="0"/>
              <a:t>+ Thời cận đại, Nghệ An có trung tâm công nghiệp Vinh – Bến Thuỷ lớn nhất khu vực Bắc miền Trung. Vì vậy, nhân dân có nhiều cơ hội được tiếp xúc văn minh phương Tây và đón nhận tư tưởng mới.</a:t>
            </a:r>
            <a:endParaRPr lang="en-US" sz="2800" dirty="0"/>
          </a:p>
        </p:txBody>
      </p:sp>
    </p:spTree>
    <p:extLst>
      <p:ext uri="{BB962C8B-B14F-4D97-AF65-F5344CB8AC3E}">
        <p14:creationId xmlns:p14="http://schemas.microsoft.com/office/powerpoint/2010/main" val="14935582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142877"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đình</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E076B-7FDE-77A4-6704-1813307DD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9" y="135468"/>
            <a:ext cx="11822904" cy="6597337"/>
          </a:xfrm>
          <a:prstGeom prst="rect">
            <a:avLst/>
          </a:prstGeom>
        </p:spPr>
      </p:pic>
      <p:pic>
        <p:nvPicPr>
          <p:cNvPr id="8" name="Picture 7">
            <a:extLst>
              <a:ext uri="{FF2B5EF4-FFF2-40B4-BE49-F238E27FC236}">
                <a16:creationId xmlns:a16="http://schemas.microsoft.com/office/drawing/2014/main" id="{BC0AF8EB-3645-0824-98CD-14458D1DF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17" y="135468"/>
            <a:ext cx="11739564" cy="6587064"/>
          </a:xfrm>
          <a:prstGeom prst="rect">
            <a:avLst/>
          </a:prstGeom>
        </p:spPr>
      </p:pic>
    </p:spTree>
    <p:extLst>
      <p:ext uri="{BB962C8B-B14F-4D97-AF65-F5344CB8AC3E}">
        <p14:creationId xmlns:p14="http://schemas.microsoft.com/office/powerpoint/2010/main" val="7706958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Những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yếu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tố</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hưởng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cuộc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nghiệp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142877" y="1282390"/>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Hoàn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đình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78880EA-EC26-4940-6610-C66D2F8F2906}"/>
              </a:ext>
            </a:extLst>
          </p:cNvPr>
          <p:cNvSpPr txBox="1"/>
          <p:nvPr/>
        </p:nvSpPr>
        <p:spPr>
          <a:xfrm>
            <a:off x="142876" y="2059980"/>
            <a:ext cx="11822903" cy="4031873"/>
          </a:xfrm>
          <a:prstGeom prst="rect">
            <a:avLst/>
          </a:prstGeom>
          <a:noFill/>
        </p:spPr>
        <p:txBody>
          <a:bodyPr wrap="square">
            <a:spAutoFit/>
          </a:bodyPr>
          <a:lstStyle/>
          <a:p>
            <a:pPr algn="just"/>
            <a:r>
              <a:rPr lang="vi-VN" sz="3200" dirty="0"/>
              <a:t>+ Chủ tịch Hồ Chí Minh sinh ra trong một gia đình yêu nước, cha là Phó bảng Nguyễn Sinh Sắc – một nhà nho mẫu mực</a:t>
            </a:r>
            <a:r>
              <a:rPr lang="en-US" sz="3200" dirty="0"/>
              <a:t>;</a:t>
            </a:r>
            <a:r>
              <a:rPr lang="vi-VN" sz="3200" dirty="0"/>
              <a:t> mẹ là bà Hoàng Thị Loan – một người phụ nữ đảm đang, chăm chỉ và rất am hiểu các loại hình văn hoá dân gian.</a:t>
            </a:r>
            <a:endParaRPr lang="en-US" sz="3200" dirty="0"/>
          </a:p>
          <a:p>
            <a:pPr algn="just"/>
            <a:r>
              <a:rPr lang="vi-VN" sz="3200" dirty="0"/>
              <a:t> </a:t>
            </a:r>
            <a:endParaRPr lang="en-US" sz="3200" dirty="0"/>
          </a:p>
          <a:p>
            <a:pPr algn="just"/>
            <a:r>
              <a:rPr lang="vi-VN" sz="3200" dirty="0"/>
              <a:t>+ Sự nền nếp, truyền thống hiếu học, giàu tình yêu thương của gia đình đã giúp Chủ tịch Hồ Chí Minh sớm hình thành nhân cách tốt đẹp và có sự đồng cảm với nhân dân lao động.</a:t>
            </a:r>
            <a:endParaRPr lang="en-US" sz="3200" dirty="0"/>
          </a:p>
        </p:txBody>
      </p:sp>
    </p:spTree>
    <p:extLst>
      <p:ext uri="{BB962C8B-B14F-4D97-AF65-F5344CB8AC3E}">
        <p14:creationId xmlns:p14="http://schemas.microsoft.com/office/powerpoint/2010/main" val="4171674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p:cTn id="3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81DE566-B661-6AB9-E45A-F0641A0524DB}"/>
              </a:ext>
            </a:extLst>
          </p:cNvPr>
          <p:cNvSpPr txBox="1">
            <a:spLocks/>
          </p:cNvSpPr>
          <p:nvPr/>
        </p:nvSpPr>
        <p:spPr>
          <a:xfrm>
            <a:off x="142877" y="135468"/>
            <a:ext cx="11906248" cy="11469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Tiểu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hoạt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a:t>
            </a:r>
            <a:r>
              <a:rPr lang="en-US" sz="3200" b="1" dirty="0">
                <a:solidFill>
                  <a:srgbClr val="C00000"/>
                </a:solidFill>
                <a:latin typeface="Times New Roman" panose="02020603050405020304" pitchFamily="18" charset="0"/>
                <a:cs typeface="Times New Roman" panose="02020603050405020304" pitchFamily="18" charset="0"/>
              </a:rPr>
              <a:t> Chí Minh</a:t>
            </a:r>
          </a:p>
        </p:txBody>
      </p:sp>
      <p:sp>
        <p:nvSpPr>
          <p:cNvPr id="5" name="TextBox 4">
            <a:extLst>
              <a:ext uri="{FF2B5EF4-FFF2-40B4-BE49-F238E27FC236}">
                <a16:creationId xmlns:a16="http://schemas.microsoft.com/office/drawing/2014/main" id="{655AA0C8-BBE8-2A8D-C787-FEAEBA7D110D}"/>
              </a:ext>
            </a:extLst>
          </p:cNvPr>
          <p:cNvSpPr txBox="1"/>
          <p:nvPr/>
        </p:nvSpPr>
        <p:spPr>
          <a:xfrm>
            <a:off x="226219" y="764685"/>
            <a:ext cx="11822904"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(1890-1911)</a:t>
            </a:r>
          </a:p>
        </p:txBody>
      </p:sp>
      <p:sp>
        <p:nvSpPr>
          <p:cNvPr id="6" name="TextBox 5">
            <a:extLst>
              <a:ext uri="{FF2B5EF4-FFF2-40B4-BE49-F238E27FC236}">
                <a16:creationId xmlns:a16="http://schemas.microsoft.com/office/drawing/2014/main" id="{B9771B94-D709-4CA3-6AC0-5AF229C54532}"/>
              </a:ext>
            </a:extLst>
          </p:cNvPr>
          <p:cNvSpPr txBox="1"/>
          <p:nvPr/>
        </p:nvSpPr>
        <p:spPr>
          <a:xfrm>
            <a:off x="226219" y="1411016"/>
            <a:ext cx="11822904" cy="550920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Chủ tịch Hồ Chí Minh (thuở nhỏ tên là Nguyễn Sinh Cung) sinh ngày 19 – 5 – 1890, quê cha ở Làng Sen, quê mẹ ở làng Hoàng Trù, xã Kim Liên (Nam Đàn, Nghệ An). </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 Năm 1895, Nguyễn Sinh Cung theo cha mẹ vào sinh sống ở Huế. Sau khi mẹ qua đời (1901), Nguyễn Sinh Cung theo cha về quê, lấy tên mới là Nguyễn Tất Thành, được theo học những thầy giáo giỏi ở địa phương.</a:t>
            </a:r>
            <a:endParaRPr lang="en-US"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 Năm 1906, Nguyễn Tất Thành theo cha vào Huế, học tại Trường Tiểu học Pháp – Việt Đông Ba và Trường Quốc học Huế. Năm 1909, Nguyễn Tất Thành theo cha đến Bình Định và tiếp tục hoàn thành bậc Tiểu học tại Trường Pháp – Việt Quy Nhơn.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6222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0"/>
                                        <p:tgtEl>
                                          <p:spTgt spid="6">
                                            <p:txEl>
                                              <p:pRg st="0" end="0"/>
                                            </p:txEl>
                                          </p:spTgt>
                                        </p:tgtEl>
                                      </p:cBhvr>
                                    </p:animEffect>
                                    <p:anim calcmode="lin" valueType="num">
                                      <p:cBhvr>
                                        <p:cTn id="31"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45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3" dur="500" accel="100000" fill="hold">
                                          <p:stCondLst>
                                            <p:cond delay="45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0"/>
                                        <p:tgtEl>
                                          <p:spTgt spid="6">
                                            <p:txEl>
                                              <p:pRg st="1" end="1"/>
                                            </p:txEl>
                                          </p:spTgt>
                                        </p:tgtEl>
                                      </p:cBhvr>
                                    </p:animEffect>
                                    <p:anim calcmode="lin" valueType="num">
                                      <p:cBhvr>
                                        <p:cTn id="39"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45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41" dur="500" accel="100000" fill="hold">
                                          <p:stCondLst>
                                            <p:cond delay="45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5000"/>
                                        <p:tgtEl>
                                          <p:spTgt spid="6">
                                            <p:txEl>
                                              <p:pRg st="2" end="2"/>
                                            </p:txEl>
                                          </p:spTgt>
                                        </p:tgtEl>
                                      </p:cBhvr>
                                    </p:animEffect>
                                    <p:anim calcmode="lin" valueType="num">
                                      <p:cBhvr>
                                        <p:cTn id="47"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45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49" dur="500" accel="100000" fill="hold">
                                          <p:stCondLst>
                                            <p:cond delay="45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5945</TotalTime>
  <Words>1110</Words>
  <Application>Microsoft Office PowerPoint</Application>
  <PresentationFormat>Widescreen</PresentationFormat>
  <Paragraphs>51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Segoe UI Black</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dc:creator>
  <cp:lastModifiedBy>DESKTOP</cp:lastModifiedBy>
  <cp:revision>39</cp:revision>
  <dcterms:created xsi:type="dcterms:W3CDTF">2024-04-09T01:02:57Z</dcterms:created>
  <dcterms:modified xsi:type="dcterms:W3CDTF">2024-07-16T09:09:17Z</dcterms:modified>
</cp:coreProperties>
</file>