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65" r:id="rId2"/>
    <p:sldId id="387" r:id="rId3"/>
    <p:sldId id="328" r:id="rId4"/>
    <p:sldId id="379" r:id="rId5"/>
    <p:sldId id="380" r:id="rId6"/>
    <p:sldId id="390" r:id="rId7"/>
    <p:sldId id="389" r:id="rId8"/>
    <p:sldId id="391" r:id="rId9"/>
    <p:sldId id="392" r:id="rId10"/>
    <p:sldId id="393" r:id="rId11"/>
    <p:sldId id="384" r:id="rId12"/>
    <p:sldId id="374" r:id="rId13"/>
    <p:sldId id="378" r:id="rId14"/>
    <p:sldId id="337" r:id="rId15"/>
    <p:sldId id="396" r:id="rId16"/>
    <p:sldId id="394" r:id="rId17"/>
    <p:sldId id="398" r:id="rId18"/>
    <p:sldId id="399" r:id="rId19"/>
    <p:sldId id="3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76" d="100"/>
          <a:sy n="76" d="100"/>
        </p:scale>
        <p:origin x="288" y="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322E9-00FC-4CFA-9B85-3002DFA75F2F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B772A-4E6A-4FC9-A0B8-ED0B0B64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16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E1168B-D5F5-4DEF-8AD3-55B63F388023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68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BE19F6-C0E7-4D2A-A506-1B1EEDB649F1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419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F6A2A7D-7DB9-4AD0-ADC0-44FA2587A4FA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570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33EF3-E22C-4BDE-AC96-96096DB06F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95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33EF3-E22C-4BDE-AC96-96096DB06F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2F2EA-A0C4-4BFC-BB65-9C20BBC0A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00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file:///G:\dia%20lop%2010\Bai%20giang%20Dan%20so%20gia%20tang%20dan%20so\Ngay%20dau%20tien%20di%20hoc%20Nhac.WAV" TargetMode="External"/><Relationship Id="rId1" Type="http://schemas.openxmlformats.org/officeDocument/2006/relationships/audio" Target="file:///C:\Documents%20and%20Settings\THANH\Desktop\Bai%20giang%20Dan%20so%20gia%20tang%20dan%20so\Ngay%20dau%20tien%20di%20hoc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,https/www.Google.com.vn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1981200" y="333376"/>
            <a:ext cx="8218488" cy="6143625"/>
          </a:xfrm>
          <a:prstGeom prst="rect">
            <a:avLst/>
          </a:prstGeom>
          <a:noFill/>
          <a:ln w="76200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600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136478" y="0"/>
            <a:ext cx="11987952" cy="6858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600"/>
          </a:p>
        </p:txBody>
      </p:sp>
      <p:sp>
        <p:nvSpPr>
          <p:cNvPr id="1055" name="AutoShape 31"/>
          <p:cNvSpPr>
            <a:spLocks noChangeArrowheads="1"/>
          </p:cNvSpPr>
          <p:nvPr/>
        </p:nvSpPr>
        <p:spPr bwMode="auto">
          <a:xfrm rot="-5400000">
            <a:off x="8039101" y="628651"/>
            <a:ext cx="893762" cy="5413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1138162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97 w 21600"/>
              <a:gd name="T13" fmla="*/ 0 h 21600"/>
              <a:gd name="T14" fmla="*/ 21203 w 21600"/>
              <a:gd name="T15" fmla="*/ 1292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886" y="10671"/>
                </a:moveTo>
                <a:cubicBezTo>
                  <a:pt x="2956" y="6350"/>
                  <a:pt x="6478" y="2884"/>
                  <a:pt x="10800" y="2885"/>
                </a:cubicBezTo>
                <a:cubicBezTo>
                  <a:pt x="15121" y="2885"/>
                  <a:pt x="18643" y="6350"/>
                  <a:pt x="18713" y="10671"/>
                </a:cubicBezTo>
                <a:lnTo>
                  <a:pt x="21598" y="10623"/>
                </a:lnTo>
                <a:cubicBezTo>
                  <a:pt x="21502" y="4728"/>
                  <a:pt x="16696" y="-1"/>
                  <a:pt x="10799" y="0"/>
                </a:cubicBezTo>
                <a:cubicBezTo>
                  <a:pt x="4903" y="0"/>
                  <a:pt x="97" y="4728"/>
                  <a:pt x="1" y="10623"/>
                </a:cubicBezTo>
                <a:lnTo>
                  <a:pt x="2886" y="10671"/>
                </a:lnTo>
                <a:close/>
              </a:path>
            </a:pathLst>
          </a:custGeom>
          <a:gradFill rotWithShape="1">
            <a:gsLst>
              <a:gs pos="0">
                <a:srgbClr val="C9AE78"/>
              </a:gs>
              <a:gs pos="50000">
                <a:srgbClr val="996600"/>
              </a:gs>
              <a:gs pos="100000">
                <a:srgbClr val="C9AE7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56" name="Freeform 32"/>
          <p:cNvSpPr>
            <a:spLocks/>
          </p:cNvSpPr>
          <p:nvPr/>
        </p:nvSpPr>
        <p:spPr bwMode="auto">
          <a:xfrm>
            <a:off x="242476" y="170078"/>
            <a:ext cx="11917265" cy="6645405"/>
          </a:xfrm>
          <a:custGeom>
            <a:avLst/>
            <a:gdLst>
              <a:gd name="T0" fmla="*/ 0 w 2160"/>
              <a:gd name="T1" fmla="*/ 0 h 1440"/>
              <a:gd name="T2" fmla="*/ 0 w 2160"/>
              <a:gd name="T3" fmla="*/ 2147483646 h 1440"/>
              <a:gd name="T4" fmla="*/ 2147483646 w 2160"/>
              <a:gd name="T5" fmla="*/ 2147483646 h 1440"/>
              <a:gd name="T6" fmla="*/ 2147483646 w 2160"/>
              <a:gd name="T7" fmla="*/ 2147483646 h 1440"/>
              <a:gd name="T8" fmla="*/ 2147483646 w 2160"/>
              <a:gd name="T9" fmla="*/ 0 h 1440"/>
              <a:gd name="T10" fmla="*/ 0 w 2160"/>
              <a:gd name="T11" fmla="*/ 0 h 1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"/>
              <a:gd name="T19" fmla="*/ 0 h 1440"/>
              <a:gd name="T20" fmla="*/ 2160 w 2160"/>
              <a:gd name="T21" fmla="*/ 1440 h 1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" h="1440">
                <a:moveTo>
                  <a:pt x="0" y="0"/>
                </a:moveTo>
                <a:lnTo>
                  <a:pt x="0" y="1440"/>
                </a:lnTo>
                <a:lnTo>
                  <a:pt x="2160" y="1440"/>
                </a:lnTo>
                <a:lnTo>
                  <a:pt x="2160" y="288"/>
                </a:lnTo>
                <a:lnTo>
                  <a:pt x="1824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2700000" scaled="1"/>
          </a:gradFill>
          <a:ln w="76200">
            <a:solidFill>
              <a:srgbClr val="FFCC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vi-VN"/>
          </a:p>
        </p:txBody>
      </p:sp>
      <p:sp>
        <p:nvSpPr>
          <p:cNvPr id="1060" name="AutoShape 36"/>
          <p:cNvSpPr>
            <a:spLocks noChangeArrowheads="1"/>
          </p:cNvSpPr>
          <p:nvPr/>
        </p:nvSpPr>
        <p:spPr bwMode="auto">
          <a:xfrm rot="-5400000">
            <a:off x="1777610" y="-618475"/>
            <a:ext cx="207962" cy="1709737"/>
          </a:xfrm>
          <a:prstGeom prst="can">
            <a:avLst>
              <a:gd name="adj" fmla="val 39242"/>
            </a:avLst>
          </a:prstGeom>
          <a:gradFill rotWithShape="1">
            <a:gsLst>
              <a:gs pos="0">
                <a:srgbClr val="996600"/>
              </a:gs>
              <a:gs pos="50000">
                <a:srgbClr val="DCCBA8"/>
              </a:gs>
              <a:gs pos="100000">
                <a:srgbClr val="99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600"/>
          </a:p>
        </p:txBody>
      </p:sp>
      <p:sp>
        <p:nvSpPr>
          <p:cNvPr id="1061" name="AutoShape 37"/>
          <p:cNvSpPr>
            <a:spLocks noChangeArrowheads="1"/>
          </p:cNvSpPr>
          <p:nvPr/>
        </p:nvSpPr>
        <p:spPr bwMode="auto">
          <a:xfrm rot="5400000">
            <a:off x="11036319" y="-666552"/>
            <a:ext cx="120781" cy="1794041"/>
          </a:xfrm>
          <a:prstGeom prst="can">
            <a:avLst>
              <a:gd name="adj" fmla="val 44896"/>
            </a:avLst>
          </a:prstGeom>
          <a:gradFill rotWithShape="1">
            <a:gsLst>
              <a:gs pos="0">
                <a:srgbClr val="996600"/>
              </a:gs>
              <a:gs pos="50000">
                <a:srgbClr val="DCCBA8"/>
              </a:gs>
              <a:gs pos="100000">
                <a:srgbClr val="99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600"/>
          </a:p>
        </p:txBody>
      </p:sp>
      <p:sp>
        <p:nvSpPr>
          <p:cNvPr id="1063" name="Text Box 39"/>
          <p:cNvSpPr txBox="1">
            <a:spLocks noChangeArrowheads="1"/>
          </p:cNvSpPr>
          <p:nvPr/>
        </p:nvSpPr>
        <p:spPr bwMode="auto">
          <a:xfrm>
            <a:off x="7508875" y="4587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vi-VN" sz="1800">
              <a:latin typeface=".VnTime" pitchFamily="34" charset="0"/>
            </a:endParaRPr>
          </a:p>
        </p:txBody>
      </p:sp>
      <p:pic>
        <p:nvPicPr>
          <p:cNvPr id="1064" name="Picture 40" descr="AG00432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2046">
            <a:off x="-196747" y="84253"/>
            <a:ext cx="16764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41" descr="pink_flower_divider_md_cl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664" y="170078"/>
            <a:ext cx="704850" cy="638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42" descr="pink_flower_divider_md_cl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51" y="6210302"/>
            <a:ext cx="111314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8" name="WordArt 44"/>
          <p:cNvSpPr>
            <a:spLocks noChangeArrowheads="1" noChangeShapeType="1" noTextEdit="1"/>
          </p:cNvSpPr>
          <p:nvPr/>
        </p:nvSpPr>
        <p:spPr bwMode="auto">
          <a:xfrm>
            <a:off x="777922" y="757238"/>
            <a:ext cx="11027391" cy="1538971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FF66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</p:txBody>
      </p:sp>
      <p:sp>
        <p:nvSpPr>
          <p:cNvPr id="1069" name="WordArt 45"/>
          <p:cNvSpPr>
            <a:spLocks noChangeArrowheads="1" noChangeShapeType="1" noTextEdit="1"/>
          </p:cNvSpPr>
          <p:nvPr/>
        </p:nvSpPr>
        <p:spPr bwMode="auto">
          <a:xfrm>
            <a:off x="982639" y="2348818"/>
            <a:ext cx="10436941" cy="1661836"/>
          </a:xfrm>
          <a:prstGeom prst="rect">
            <a:avLst/>
          </a:prstGeom>
        </p:spPr>
        <p:txBody>
          <a:bodyPr wrap="none" fromWordArt="1">
            <a:prstTxWarp prst="textTriangleInverted">
              <a:avLst>
                <a:gd name="adj" fmla="val 50000"/>
              </a:avLst>
            </a:prstTxWarp>
          </a:bodyPr>
          <a:lstStyle/>
          <a:p>
            <a:r>
              <a:rPr lang="en-US" b="1" dirty="0">
                <a:solidFill>
                  <a:srgbClr val="0326BD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CÁC THẦY CÔ VỀ THAM DỰ TIẾT HỘI GIẢNG MÔN ĐỊA LÍ - LỚP 12A1</a:t>
            </a:r>
            <a:endParaRPr lang="vi-VN" b="1" dirty="0">
              <a:solidFill>
                <a:srgbClr val="0326BD"/>
              </a:solidFill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73" name="WordArt 49"/>
          <p:cNvSpPr>
            <a:spLocks noChangeArrowheads="1" noChangeShapeType="1" noTextEdit="1"/>
          </p:cNvSpPr>
          <p:nvPr/>
        </p:nvSpPr>
        <p:spPr bwMode="auto">
          <a:xfrm>
            <a:off x="673851" y="4208923"/>
            <a:ext cx="11450579" cy="86949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1F12C8"/>
                </a:solidFill>
                <a:effectLst>
                  <a:outerShdw sy="50000" kx="-2453608" rotWithShape="0">
                    <a:srgbClr val="0000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ĐỀ: THIÊN TAI VÀ BIỆN PHÁP PHÒNG CHỐNG</a:t>
            </a:r>
          </a:p>
        </p:txBody>
      </p:sp>
      <p:pic>
        <p:nvPicPr>
          <p:cNvPr id="1074" name="Picture 50" descr="pink_flower_divider_md_cl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1" y="771524"/>
            <a:ext cx="490153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" name="Ngay dau tien di 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68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6" name="Ngay dau tien di hoc Nhac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-83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814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02" fill="hold"/>
                                        <p:tgtEl>
                                          <p:spTgt spid="1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5"/>
                </p:tgtEl>
              </p:cMediaNode>
            </p:audio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6"/>
                </p:tgtEl>
              </p:cMediaNode>
            </p:audio>
          </p:childTnLst>
        </p:cTn>
      </p:par>
    </p:tnLst>
    <p:bldLst>
      <p:bldP spid="1029" grpId="0" animBg="1"/>
      <p:bldP spid="1030" grpId="0" animBg="1"/>
      <p:bldP spid="1055" grpId="0" animBg="1"/>
      <p:bldP spid="1056" grpId="0" animBg="1"/>
      <p:bldP spid="1060" grpId="0" animBg="1"/>
      <p:bldP spid="1061" grpId="0" animBg="1"/>
      <p:bldP spid="1063" grpId="0"/>
      <p:bldP spid="1068" grpId="0"/>
      <p:bldP spid="1069" grpId="0"/>
      <p:bldP spid="10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GIẢI PHÁP CĂN BẢN GIẢM NHẸ TÁC HẠI CỦA CÁC THIÊN TAI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600201"/>
            <a:ext cx="11963400" cy="4525963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3.VỚI THIÊN TAI LŨ QUÉT, SẠT LỞ ĐẤT.</a:t>
            </a:r>
          </a:p>
          <a:p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Kiểm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0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17943" y="474970"/>
            <a:ext cx="10981509" cy="120032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KĨ NĂNG THÍCH ỨNG VÀ GIẢM NHẸ TÁC HẠI CỦA THIÊN TAI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2958096"/>
            <a:ext cx="3335338" cy="40011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THIÊN TAI LÀ GÌ?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124201" y="1925637"/>
            <a:ext cx="5715000" cy="52322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CÁC LOẠI THIÊN TAI CƠ BẢN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-1" y="3424225"/>
            <a:ext cx="3398507" cy="341632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7C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chính,con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/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8001767" y="2954154"/>
            <a:ext cx="4140484" cy="397031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CÁC BIỆN PHÁP THÍCH ỨNG, GIẢM NHẸ TÁC HẠI CỦA THIÊN TAI</a:t>
            </a:r>
          </a:p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1.Tiếp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</a:p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2.Tập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</a:p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3.Rà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tai.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398506" y="3816460"/>
            <a:ext cx="1223114" cy="227754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Bão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16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16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1600" b="1" dirty="0">
              <a:latin typeface="Times New Roman" panose="02020603050405020304" pitchFamily="18" charset="0"/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4878114" y="3831850"/>
            <a:ext cx="1191158" cy="2246769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Ngập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lụt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6325766" y="3815928"/>
            <a:ext cx="1446633" cy="24622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quét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5853" name="Group 13"/>
          <p:cNvGrpSpPr>
            <a:grpSpLocks/>
          </p:cNvGrpSpPr>
          <p:nvPr/>
        </p:nvGrpSpPr>
        <p:grpSpPr bwMode="auto">
          <a:xfrm>
            <a:off x="1370646" y="2386348"/>
            <a:ext cx="8763000" cy="528638"/>
            <a:chOff x="816" y="672"/>
            <a:chExt cx="4560" cy="333"/>
          </a:xfrm>
        </p:grpSpPr>
        <p:sp>
          <p:nvSpPr>
            <p:cNvPr id="35868" name="Line 14"/>
            <p:cNvSpPr>
              <a:spLocks noChangeShapeType="1"/>
            </p:cNvSpPr>
            <p:nvPr/>
          </p:nvSpPr>
          <p:spPr bwMode="auto">
            <a:xfrm>
              <a:off x="5376" y="67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5869" name="Group 15"/>
            <p:cNvGrpSpPr>
              <a:grpSpLocks/>
            </p:cNvGrpSpPr>
            <p:nvPr/>
          </p:nvGrpSpPr>
          <p:grpSpPr bwMode="auto">
            <a:xfrm>
              <a:off x="816" y="672"/>
              <a:ext cx="4560" cy="333"/>
              <a:chOff x="816" y="672"/>
              <a:chExt cx="4560" cy="333"/>
            </a:xfrm>
          </p:grpSpPr>
          <p:sp>
            <p:nvSpPr>
              <p:cNvPr id="35870" name="Line 16"/>
              <p:cNvSpPr>
                <a:spLocks noChangeShapeType="1"/>
              </p:cNvSpPr>
              <p:nvPr/>
            </p:nvSpPr>
            <p:spPr bwMode="auto">
              <a:xfrm>
                <a:off x="816" y="672"/>
                <a:ext cx="456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871" name="Line 17"/>
              <p:cNvSpPr>
                <a:spLocks noChangeShapeType="1"/>
              </p:cNvSpPr>
              <p:nvPr/>
            </p:nvSpPr>
            <p:spPr bwMode="auto">
              <a:xfrm>
                <a:off x="816" y="6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872" name="Line 18"/>
              <p:cNvSpPr>
                <a:spLocks noChangeShapeType="1"/>
              </p:cNvSpPr>
              <p:nvPr/>
            </p:nvSpPr>
            <p:spPr bwMode="auto">
              <a:xfrm>
                <a:off x="3126" y="717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5854" name="Group 20"/>
          <p:cNvGrpSpPr>
            <a:grpSpLocks/>
          </p:cNvGrpSpPr>
          <p:nvPr/>
        </p:nvGrpSpPr>
        <p:grpSpPr bwMode="auto">
          <a:xfrm>
            <a:off x="3886289" y="2805496"/>
            <a:ext cx="3477897" cy="1026378"/>
            <a:chOff x="1897" y="1488"/>
            <a:chExt cx="2136" cy="484"/>
          </a:xfrm>
        </p:grpSpPr>
        <p:sp>
          <p:nvSpPr>
            <p:cNvPr id="35864" name="Line 21"/>
            <p:cNvSpPr>
              <a:spLocks noChangeShapeType="1"/>
            </p:cNvSpPr>
            <p:nvPr/>
          </p:nvSpPr>
          <p:spPr bwMode="auto">
            <a:xfrm flipH="1">
              <a:off x="1897" y="1488"/>
              <a:ext cx="1175" cy="4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5865" name="Line 22"/>
            <p:cNvSpPr>
              <a:spLocks noChangeShapeType="1"/>
            </p:cNvSpPr>
            <p:nvPr/>
          </p:nvSpPr>
          <p:spPr bwMode="auto">
            <a:xfrm flipH="1">
              <a:off x="2950" y="1488"/>
              <a:ext cx="122" cy="4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5866" name="Line 23"/>
            <p:cNvSpPr>
              <a:spLocks noChangeShapeType="1"/>
            </p:cNvSpPr>
            <p:nvPr/>
          </p:nvSpPr>
          <p:spPr bwMode="auto">
            <a:xfrm>
              <a:off x="3072" y="1488"/>
              <a:ext cx="961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17816941"/>
      </p:ext>
    </p:extLst>
  </p:cSld>
  <p:clrMapOvr>
    <a:masterClrMapping/>
  </p:clrMapOvr>
  <p:transition advClick="0" advTm="6013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304800" y="228600"/>
            <a:ext cx="11506200" cy="5715000"/>
          </a:xfrm>
          <a:prstGeom prst="doubleWave">
            <a:avLst>
              <a:gd name="adj1" fmla="val 6250"/>
              <a:gd name="adj2" fmla="val -15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5000"/>
              </a:lnSpc>
            </a:pP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đất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để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0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381000" y="152400"/>
            <a:ext cx="11510554" cy="6400800"/>
          </a:xfrm>
          <a:prstGeom prst="doubleWave">
            <a:avLst>
              <a:gd name="adj1" fmla="val 6250"/>
              <a:gd name="adj2" fmla="val -15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5000"/>
              </a:lnSpc>
            </a:pP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đất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>
              <a:lnSpc>
                <a:spcPct val="135000"/>
              </a:lnSpc>
            </a:pP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để chia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tai?</a:t>
            </a:r>
          </a:p>
        </p:txBody>
      </p:sp>
    </p:spTree>
    <p:extLst>
      <p:ext uri="{BB962C8B-B14F-4D97-AF65-F5344CB8AC3E}">
        <p14:creationId xmlns:p14="http://schemas.microsoft.com/office/powerpoint/2010/main" val="215264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143000"/>
            <a:ext cx="3009900" cy="5715000"/>
          </a:xfrm>
          <a:prstGeom prst="rect">
            <a:avLst/>
          </a:prstGeom>
        </p:spPr>
      </p:pic>
      <p:sp>
        <p:nvSpPr>
          <p:cNvPr id="2" name="Flowchart: Terminator 1"/>
          <p:cNvSpPr/>
          <p:nvPr/>
        </p:nvSpPr>
        <p:spPr>
          <a:xfrm>
            <a:off x="914400" y="0"/>
            <a:ext cx="10744200" cy="106680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NỐI YÊU THƯƠNG – CHIA SẺ GIÚP ĐỠ ĐỒNG BÀO VÙNG THIÊN TAI.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971" y="1371600"/>
            <a:ext cx="37120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504552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89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914400" y="0"/>
            <a:ext cx="10744200" cy="106680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NỐI YÊU THƯƠNG – CHIA SẺ GIÚP ĐỠ ĐỒNG BÀO VÙNG THIÊN TAI.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86134"/>
            <a:ext cx="3810000" cy="577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19200"/>
            <a:ext cx="3810000" cy="563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219200"/>
            <a:ext cx="43434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5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11963400" cy="18589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PHÁP DÀI HẠN ĐỂ THÍCH ỨNG VÀ GIẢM NHẸ TÁC HẠI CỦA THIÊN TAI.</a:t>
            </a:r>
            <a:b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XIV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6/11/2020)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2133600"/>
            <a:ext cx="12192000" cy="4724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1.Tiếp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hướng dẫn luật về PCTT</a:t>
            </a: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2.Rà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di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sz="4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61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5715000" y="0"/>
            <a:ext cx="152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5" name="WordArt 5"/>
          <p:cNvSpPr>
            <a:spLocks noChangeArrowheads="1" noChangeShapeType="1" noTextEdit="1"/>
          </p:cNvSpPr>
          <p:nvPr/>
        </p:nvSpPr>
        <p:spPr bwMode="auto">
          <a:xfrm>
            <a:off x="1447800" y="116794"/>
            <a:ext cx="9982199" cy="81729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KIỂM TRA ĐÁNH GIÁ.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247" name="Rectangle 7"/>
          <p:cNvSpPr>
            <a:spLocks noGrp="1" noChangeArrowheads="1"/>
          </p:cNvSpPr>
          <p:nvPr>
            <p:ph idx="1"/>
          </p:nvPr>
        </p:nvSpPr>
        <p:spPr>
          <a:xfrm>
            <a:off x="152400" y="1050877"/>
            <a:ext cx="11721152" cy="558193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 thường chịu thiệt hại nặng nề nhất do bão gây ra ở nước ta là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vi-VN" sz="4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 biển Đông Nam Bộ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vi-VN" sz="4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 biển Đông Bắc Bắc Bộ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vi-VN" sz="4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 biển đồng bằng sông Cửu Long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vi-VN" sz="4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 biển miền Trung.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0654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5715000" y="0"/>
            <a:ext cx="152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8245" name="WordArt 5"/>
          <p:cNvSpPr>
            <a:spLocks noChangeArrowheads="1" noChangeShapeType="1" noTextEdit="1"/>
          </p:cNvSpPr>
          <p:nvPr/>
        </p:nvSpPr>
        <p:spPr bwMode="auto">
          <a:xfrm>
            <a:off x="762000" y="-1"/>
            <a:ext cx="9982200" cy="81729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KIỂM TRA ĐÁNH GIÁ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247" name="Rectangle 7"/>
          <p:cNvSpPr>
            <a:spLocks noGrp="1" noChangeArrowheads="1"/>
          </p:cNvSpPr>
          <p:nvPr>
            <p:ph idx="1"/>
          </p:nvPr>
        </p:nvSpPr>
        <p:spPr>
          <a:xfrm>
            <a:off x="0" y="1081826"/>
            <a:ext cx="12039600" cy="525458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 pháp tốt nhất để hạn chế tác hại do lũ quét gây ra đối với tài sản và tính mạng của con người ở nước ta là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vi-VN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.quy hoạch lại các điểm dân cư ở vùng có thể xảy ra lũ quét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vi-VN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đẩy mạnh trồng rừng trên đất dốc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vi-VN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 cao công tác dự báo lũ quét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vi-VN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dân ở những vùng thường xuyên xảy ra lũ quét.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91517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3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8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8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8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1784106" cy="612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0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066800" y="914400"/>
            <a:ext cx="10668000" cy="4267200"/>
          </a:xfrm>
          <a:prstGeom prst="wave">
            <a:avLst>
              <a:gd name="adj1" fmla="val 12500"/>
              <a:gd name="adj2" fmla="val 28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  <a:p>
            <a:pPr algn="ctr"/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CÁC EM XEM PHIM</a:t>
            </a:r>
          </a:p>
          <a:p>
            <a:pPr algn="ctr"/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479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505026"/>
            <a:ext cx="11730038" cy="116026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b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b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b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sz="49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KỸ NĂNG THÍCH ỨNG VÀ </a:t>
            </a:r>
            <a:br>
              <a:rPr lang="en-US" sz="4900" b="1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sz="49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GIẢM NHẸ TÁC HẠI CỦA THIÊN TAI.</a:t>
            </a:r>
            <a:br>
              <a:rPr lang="en-US" sz="4900" b="1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br>
              <a:rPr lang="en-US" sz="4900" b="1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b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56392" y="2057400"/>
            <a:ext cx="7335607" cy="4343400"/>
          </a:xfrm>
        </p:spPr>
        <p:txBody>
          <a:bodyPr/>
          <a:lstStyle/>
          <a:p>
            <a:pPr marL="812800" indent="-812800">
              <a:buFont typeface="Arial" panose="020B0604020202020204" pitchFamily="34" charset="0"/>
              <a:buNone/>
            </a:pPr>
            <a:r>
              <a:rPr lang="en-US" altLang="en-US" dirty="0"/>
              <a:t>   </a:t>
            </a:r>
          </a:p>
          <a:p>
            <a:pPr marL="812800" indent="-812800">
              <a:buFont typeface="Arial" panose="020B0604020202020204" pitchFamily="34" charset="0"/>
              <a:buNone/>
            </a:pPr>
            <a:endParaRPr lang="en-US" altLang="en-US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-523" y="1665288"/>
            <a:ext cx="2650164" cy="5039588"/>
            <a:chOff x="873" y="1449"/>
            <a:chExt cx="1027" cy="1951"/>
          </a:xfrm>
        </p:grpSpPr>
        <p:sp>
          <p:nvSpPr>
            <p:cNvPr id="6156" name="Rectangle 5"/>
            <p:cNvSpPr>
              <a:spLocks noChangeArrowheads="1"/>
            </p:cNvSpPr>
            <p:nvPr/>
          </p:nvSpPr>
          <p:spPr bwMode="auto">
            <a:xfrm>
              <a:off x="873" y="1584"/>
              <a:ext cx="560" cy="1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NỘI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DUNG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BÀI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HỌC</a:t>
              </a:r>
            </a:p>
          </p:txBody>
        </p:sp>
        <p:sp>
          <p:nvSpPr>
            <p:cNvPr id="6157" name="Rectangle 8"/>
            <p:cNvSpPr>
              <a:spLocks noChangeArrowheads="1"/>
            </p:cNvSpPr>
            <p:nvPr/>
          </p:nvSpPr>
          <p:spPr bwMode="auto">
            <a:xfrm>
              <a:off x="1451" y="2313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6158" name="Rectangle 9"/>
            <p:cNvSpPr>
              <a:spLocks noChangeArrowheads="1"/>
            </p:cNvSpPr>
            <p:nvPr/>
          </p:nvSpPr>
          <p:spPr bwMode="auto">
            <a:xfrm>
              <a:off x="1804" y="1449"/>
              <a:ext cx="96" cy="18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90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561607" y="1841828"/>
            <a:ext cx="9335439" cy="784225"/>
            <a:chOff x="2208" y="1392"/>
            <a:chExt cx="1419" cy="247"/>
          </a:xfrm>
        </p:grpSpPr>
        <p:sp>
          <p:nvSpPr>
            <p:cNvPr id="6154" name="AutoShape 4"/>
            <p:cNvSpPr>
              <a:spLocks noChangeArrowheads="1"/>
            </p:cNvSpPr>
            <p:nvPr/>
          </p:nvSpPr>
          <p:spPr bwMode="auto">
            <a:xfrm>
              <a:off x="2208" y="1392"/>
              <a:ext cx="364" cy="192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6155" name="Rectangle 12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98" y="1392"/>
              <a:ext cx="1029" cy="2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I.KHÁI NIỆM THIÊN TAI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569568" y="2901445"/>
            <a:ext cx="9423069" cy="1429562"/>
            <a:chOff x="2196" y="2100"/>
            <a:chExt cx="2557" cy="336"/>
          </a:xfrm>
        </p:grpSpPr>
        <p:sp>
          <p:nvSpPr>
            <p:cNvPr id="6152" name="AutoShape 10"/>
            <p:cNvSpPr>
              <a:spLocks noChangeArrowheads="1"/>
            </p:cNvSpPr>
            <p:nvPr/>
          </p:nvSpPr>
          <p:spPr bwMode="auto">
            <a:xfrm>
              <a:off x="2196" y="2260"/>
              <a:ext cx="643" cy="155"/>
            </a:xfrm>
            <a:prstGeom prst="rightArrow">
              <a:avLst>
                <a:gd name="adj1" fmla="val 50000"/>
                <a:gd name="adj2" fmla="val 5625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6153" name="Rectangle 13"/>
            <p:cNvSpPr>
              <a:spLocks noChangeArrowheads="1"/>
            </p:cNvSpPr>
            <p:nvPr/>
          </p:nvSpPr>
          <p:spPr bwMode="auto">
            <a:xfrm>
              <a:off x="2830" y="2100"/>
              <a:ext cx="1923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II. MỘT SỐ THIÊN TAI PHỔ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BIẾN Ở NƯỚC TA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6151" name="Picture 8" descr="BLU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4780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2639246" y="4460262"/>
            <a:ext cx="9550721" cy="2050926"/>
            <a:chOff x="2189" y="1244"/>
            <a:chExt cx="1467" cy="440"/>
          </a:xfrm>
        </p:grpSpPr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189" y="1395"/>
              <a:ext cx="343" cy="137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17" name="Rectangle 12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30" y="1244"/>
              <a:ext cx="1126" cy="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III.BIỆN PHÁP PHÒNG CHỐNG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GIẢM NHẸ TÁC HẠI CỦA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THIÊN TAI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8131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1" y="0"/>
            <a:ext cx="1211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0" y="157164"/>
            <a:ext cx="11811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 NĂNG THÍCH ỨNG VÀ GIẢM NHẸ TÁC HẠI CỦA THIÊN TAI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1905001"/>
            <a:ext cx="118110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I.KHÁI NIỆM THIÊN TAI.</a:t>
            </a:r>
          </a:p>
          <a:p>
            <a:pPr algn="just" eaLnBrk="1" hangingPunct="1"/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là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sống,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910"/>
      </p:ext>
    </p:extLst>
  </p:cSld>
  <p:clrMapOvr>
    <a:masterClrMapping/>
  </p:clrMapOvr>
  <p:transition spd="slow" advClick="0" advTm="278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2" name="TextBox 1"/>
          <p:cNvSpPr txBox="1">
            <a:spLocks noChangeArrowheads="1"/>
          </p:cNvSpPr>
          <p:nvPr/>
        </p:nvSpPr>
        <p:spPr bwMode="auto">
          <a:xfrm>
            <a:off x="685800" y="381000"/>
            <a:ext cx="1097280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 THIÊN TAI THƯỜNG XẢY RA Ở NƯỚC TA: </a:t>
            </a:r>
          </a:p>
          <a:p>
            <a:pPr algn="ctr" eaLnBrk="1" hangingPunct="1"/>
            <a:endParaRPr lang="en-US" alt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alt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alt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alt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alt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sạt</a:t>
            </a:r>
            <a:r>
              <a:rPr lang="en-US" alt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alt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alt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giông</a:t>
            </a:r>
            <a:r>
              <a:rPr lang="en-US" alt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lốc</a:t>
            </a:r>
            <a:r>
              <a:rPr lang="en-US" alt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 eaLnBrk="1" hangingPunct="1"/>
            <a:endParaRPr lang="en-US" altLang="en-US" sz="6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9718055"/>
      </p:ext>
    </p:extLst>
  </p:cSld>
  <p:clrMapOvr>
    <a:masterClrMapping/>
  </p:clrMapOvr>
  <p:transition spd="slow"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9648"/>
            <a:ext cx="11125200" cy="106151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CÁC BIỆN PHÁP THÍCH ỨNG, GIẢM NHẸ TÁC HẠI CỦA THIÊN TAI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4191000"/>
            <a:ext cx="12039600" cy="19812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1: TÌM HIỂU VỀ THIÊN TAI BÃO</a:t>
            </a:r>
          </a:p>
          <a:p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2: TÌM HIỂU THIÊN TAI NGẬP LỤT, LŨ LỤT</a:t>
            </a:r>
          </a:p>
          <a:p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3: TÌM HIỂU THIÊN TAI LŨ QUÉT, SẠT LỞ ĐẤT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410814"/>
            <a:ext cx="120396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HỌC TẬP NHÓM ( TIẾT 1)</a:t>
            </a:r>
          </a:p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1.TÌM HIỂU TÀI LIỆU</a:t>
            </a:r>
          </a:p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2.THẢO LUẬN, PHÂN CÔNG NHIỆM VỤ.</a:t>
            </a:r>
          </a:p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3.THIẾT KẾ CÁC HÌNH THỨC BÁO CÁO SẢN PHẨM.</a:t>
            </a:r>
          </a:p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4.ĐẶT CÂU HỎI PHẢN BIỆN CHO CÁC NHÓM KHÁC.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5715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10591800" cy="10207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 TÀI LIỆU HỌC TẬP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752600"/>
            <a:ext cx="10591800" cy="2773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52400" y="685800"/>
            <a:ext cx="11430000" cy="64008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1.NGUỒN SÁCH GIÁO KHOA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ĐỀ: THIÊN TAI VÀ BIỆN PHÁP PHÒNG CHỐNG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2.NGUỒN HỌC LIỆU MỞ</a:t>
            </a:r>
          </a:p>
          <a:p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                            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 </a:t>
            </a:r>
          </a:p>
          <a:p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https//www.Google.com.vn</a:t>
            </a:r>
            <a:endParaRPr lang="en-US" alt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45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981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BÁO CÁO KẾT QUẢ SẢN PHẨM DỰ ÁN</a:t>
            </a:r>
            <a:b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BIỆN PHÁP THÍCH ỨNG VÀ  GIẢM NHẸ TÁC HẠI CỦA THIÊN TAI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063" y="2362200"/>
            <a:ext cx="12192000" cy="46482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7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</a:t>
            </a:r>
            <a:r>
              <a:rPr lang="en-US" sz="8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1: TÌM HIỂU VỀ THIÊN TAI BÃO</a:t>
            </a:r>
          </a:p>
          <a:p>
            <a:endParaRPr lang="en-US" sz="87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-NHÓM 2: TÌM HIỂU THIÊN TAI NGẬP LỤT, LŨ LỤT</a:t>
            </a:r>
          </a:p>
          <a:p>
            <a:pPr marL="0" indent="0">
              <a:buNone/>
            </a:pPr>
            <a:endParaRPr lang="en-US" sz="87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-NHÓM 3: TÌM HIỂU THIÊN TAI LŨ QUÉT, SẠT LỞ ĐẤT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39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GIẢI PHÁP CĂN BẢN GIẢM NHẸ TÁC HẠI CỦA CÁC THIÊN TAI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1"/>
            <a:ext cx="11734800" cy="4952999"/>
          </a:xfrm>
        </p:spPr>
        <p:txBody>
          <a:bodyPr>
            <a:normAutofit fontScale="92500"/>
          </a:bodyPr>
          <a:lstStyle/>
          <a:p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VỚI THIÊN TAI BÃO.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đi,vùng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ngập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quét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lở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</a:t>
            </a:r>
            <a:r>
              <a:rPr lang="en-US" sz="3600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2.VỚI THIÊN TAI LŨ LỤT.</a:t>
            </a:r>
          </a:p>
          <a:p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ngặt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sống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2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Định nghĩa thiên tai"/>
  <p:tag name="ISPRING_SLIDE_INDENT_LEVEL" val="0"/>
  <p:tag name="ISPRING_SLIDE_ID" val="{A57C9841-C512-469D-96DA-E20644654873}"/>
  <p:tag name="GENSWF_ADVANCE_TIME" val="27.849"/>
  <p:tag name="TIMING" val="|3.486|3.09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0B0AB68B-D935-4E2D-8572-5D62E6919D5B}"/>
  <p:tag name="ISPRING_CUSTOM_TIMING_USED" val="1"/>
  <p:tag name="GENSWF_SLIDE_TITLE" val="Phiếu học tập"/>
  <p:tag name="GENSWF_ADVANCE_TIME" val="13"/>
  <p:tag name="ISPRING_SLIDE_ID" val="{F1C9601F-CB46-44B2-9179-A64BE0B58F4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0B0AB68B-D935-4E2D-8572-5D62E6919D5B}"/>
  <p:tag name="ISPRING_CUSTOM_TIMING_USED" val="1"/>
  <p:tag name="GENSWF_SLIDE_TITLE" val="Sơ đồ tổng kết bài học"/>
  <p:tag name="ISPRING_SLIDE_ID" val="{C1440141-8833-40CC-9BA1-4759A4B4F614}"/>
  <p:tag name="GENSWF_ADVANCE_TIME" val="6.01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2187</TotalTime>
  <Words>1113</Words>
  <Application>Microsoft Office PowerPoint</Application>
  <PresentationFormat>Widescreen</PresentationFormat>
  <Paragraphs>99</Paragraphs>
  <Slides>19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    KỸ NĂNG THÍCH ỨNG VÀ  GIẢM NHẸ TÁC HẠI CỦA THIÊN TAI.   </vt:lpstr>
      <vt:lpstr>PowerPoint Presentation</vt:lpstr>
      <vt:lpstr>PowerPoint Presentation</vt:lpstr>
      <vt:lpstr>PowerPoint Presentation</vt:lpstr>
      <vt:lpstr>NGUỒN TÀI LIỆU HỌC TẬP</vt:lpstr>
      <vt:lpstr> BÁO CÁO KẾT QUẢ SẢN PHẨM DỰ ÁN CÁC BIỆN PHÁP THÍCH ỨNG VÀ  GIẢM NHẸ TÁC HẠI CỦA THIÊN TAI </vt:lpstr>
      <vt:lpstr>CÁC GIẢI PHÁP CĂN BẢN GIẢM NHẸ TÁC HẠI CỦA CÁC THIÊN TAI.</vt:lpstr>
      <vt:lpstr>CÁC GIẢI PHÁP CĂN BẢN GIẢM NHẸ TÁC HẠI CỦA CÁC THIÊN TAI.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GIẢI PHÁP DÀI HẠN ĐỂ THÍCH ỨNG VÀ GIẢM NHẸ TÁC HẠI CỦA THIÊN TAI. (Kỳ họp thứ X Quốc hội khóa XIV ngày 6/11/2020)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thongtincn07</dc:creator>
  <cp:lastModifiedBy>Hồng Lưu</cp:lastModifiedBy>
  <cp:revision>372</cp:revision>
  <dcterms:created xsi:type="dcterms:W3CDTF">2006-08-16T00:00:00Z</dcterms:created>
  <dcterms:modified xsi:type="dcterms:W3CDTF">2025-04-01T06:20:01Z</dcterms:modified>
</cp:coreProperties>
</file>