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69" r:id="rId3"/>
    <p:sldId id="261" r:id="rId4"/>
    <p:sldId id="264" r:id="rId5"/>
    <p:sldId id="271" r:id="rId6"/>
    <p:sldId id="265" r:id="rId7"/>
    <p:sldId id="266" r:id="rId8"/>
    <p:sldId id="267" r:id="rId9"/>
    <p:sldId id="268" r:id="rId10"/>
    <p:sldId id="272" r:id="rId11"/>
    <p:sldId id="277" r:id="rId12"/>
    <p:sldId id="273" r:id="rId13"/>
    <p:sldId id="274" r:id="rId14"/>
    <p:sldId id="278" r:id="rId15"/>
    <p:sldId id="275" r:id="rId16"/>
    <p:sldId id="276" r:id="rId17"/>
    <p:sldId id="283" r:id="rId18"/>
    <p:sldId id="284" r:id="rId19"/>
    <p:sldId id="285" r:id="rId20"/>
    <p:sldId id="279" r:id="rId21"/>
    <p:sldId id="286" r:id="rId22"/>
    <p:sldId id="287" r:id="rId23"/>
    <p:sldId id="280" r:id="rId24"/>
    <p:sldId id="281" r:id="rId25"/>
    <p:sldId id="288" r:id="rId26"/>
    <p:sldId id="282"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1956486" y="554510"/>
            <a:ext cx="5638800" cy="9525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a:latin typeface="Arial" pitchFamily="34" charset="0"/>
                <a:cs typeface="Arial" pitchFamily="34" charset="0"/>
              </a:rPr>
              <a:t>NỘI DUNG BÀI HỌC</a:t>
            </a:r>
          </a:p>
        </p:txBody>
      </p:sp>
      <p:sp>
        <p:nvSpPr>
          <p:cNvPr id="5" name="Pentagon 4"/>
          <p:cNvSpPr/>
          <p:nvPr/>
        </p:nvSpPr>
        <p:spPr>
          <a:xfrm>
            <a:off x="1981200" y="19431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a:latin typeface="Arial" pitchFamily="34" charset="0"/>
                <a:cs typeface="Arial" pitchFamily="34" charset="0"/>
              </a:rPr>
              <a:t>HĐ1</a:t>
            </a:r>
          </a:p>
        </p:txBody>
      </p:sp>
      <p:sp>
        <p:nvSpPr>
          <p:cNvPr id="6" name="Chevron 5"/>
          <p:cNvSpPr/>
          <p:nvPr/>
        </p:nvSpPr>
        <p:spPr>
          <a:xfrm>
            <a:off x="3810000" y="19431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itchFamily="34" charset="0"/>
                <a:cs typeface="Arial" pitchFamily="34" charset="0"/>
              </a:rPr>
              <a:t>Tìm hiểu yêu cầu của việc chọn nghề phù hợp</a:t>
            </a:r>
          </a:p>
        </p:txBody>
      </p:sp>
      <p:sp>
        <p:nvSpPr>
          <p:cNvPr id="7" name="Pentagon 6"/>
          <p:cNvSpPr/>
          <p:nvPr/>
        </p:nvSpPr>
        <p:spPr>
          <a:xfrm>
            <a:off x="1981200" y="33147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a:latin typeface="Arial" pitchFamily="34" charset="0"/>
                <a:cs typeface="Arial" pitchFamily="34" charset="0"/>
              </a:rPr>
              <a:t>HĐ2</a:t>
            </a:r>
          </a:p>
        </p:txBody>
      </p:sp>
      <p:sp>
        <p:nvSpPr>
          <p:cNvPr id="8" name="Chevron 7"/>
          <p:cNvSpPr/>
          <p:nvPr/>
        </p:nvSpPr>
        <p:spPr>
          <a:xfrm>
            <a:off x="3810000" y="33147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3600">
                <a:solidFill>
                  <a:schemeClr val="bg1"/>
                </a:solidFill>
                <a:latin typeface="Arial" pitchFamily="34" charset="0"/>
                <a:cs typeface="Arial" pitchFamily="34" charset="0"/>
              </a:rPr>
              <a:t>Lựa chọn nghề nghiệp phù hợp với bản thân</a:t>
            </a:r>
          </a:p>
        </p:txBody>
      </p:sp>
      <p:sp>
        <p:nvSpPr>
          <p:cNvPr id="9" name="Pentagon 8"/>
          <p:cNvSpPr/>
          <p:nvPr/>
        </p:nvSpPr>
        <p:spPr>
          <a:xfrm>
            <a:off x="1981200" y="4724400"/>
            <a:ext cx="1828800" cy="8382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a:latin typeface="Arial" pitchFamily="34" charset="0"/>
                <a:cs typeface="Arial" pitchFamily="34" charset="0"/>
              </a:rPr>
              <a:t>HĐ3</a:t>
            </a:r>
          </a:p>
        </p:txBody>
      </p:sp>
      <p:sp>
        <p:nvSpPr>
          <p:cNvPr id="10" name="Chevron 9"/>
          <p:cNvSpPr/>
          <p:nvPr/>
        </p:nvSpPr>
        <p:spPr>
          <a:xfrm>
            <a:off x="3810000" y="4724400"/>
            <a:ext cx="12954000" cy="838200"/>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r>
              <a:rPr lang="vi-VN" sz="3600">
                <a:solidFill>
                  <a:schemeClr val="bg1"/>
                </a:solidFill>
                <a:latin typeface="Arial" pitchFamily="34" charset="0"/>
                <a:cs typeface="Arial" pitchFamily="34" charset="0"/>
              </a:rPr>
              <a:t>Đánh giá sự phù hợp của bản thân với nghề</a:t>
            </a:r>
            <a:r>
              <a:rPr lang="en-US" sz="3600">
                <a:solidFill>
                  <a:schemeClr val="bg1"/>
                </a:solidFill>
                <a:latin typeface="Arial" pitchFamily="34" charset="0"/>
                <a:cs typeface="Arial" pitchFamily="34" charset="0"/>
              </a:rPr>
              <a:t> </a:t>
            </a:r>
            <a:r>
              <a:rPr lang="vi-VN" sz="3600">
                <a:solidFill>
                  <a:schemeClr val="bg1"/>
                </a:solidFill>
                <a:latin typeface="Arial" pitchFamily="34" charset="0"/>
                <a:cs typeface="Arial" pitchFamily="34" charset="0"/>
              </a:rPr>
              <a:t>định lựa chọn</a:t>
            </a:r>
            <a:endParaRPr lang="en-US" sz="36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78295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336088" y="324384"/>
              <a:ext cx="9722919"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3</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Lợi ích của việc chọn nghề phù hợp</a:t>
              </a:r>
              <a:endParaRPr lang="en-US" sz="3600" b="1">
                <a:solidFill>
                  <a:srgbClr val="002060"/>
                </a:solidFill>
                <a:latin typeface="Arial" pitchFamily="34" charset="0"/>
                <a:cs typeface="Arial" pitchFamily="34" charset="0"/>
              </a:endParaRPr>
            </a:p>
          </p:txBody>
        </p:sp>
      </p:grpSp>
      <p:grpSp>
        <p:nvGrpSpPr>
          <p:cNvPr id="20" name="Group 19"/>
          <p:cNvGrpSpPr/>
          <p:nvPr/>
        </p:nvGrpSpPr>
        <p:grpSpPr>
          <a:xfrm>
            <a:off x="2547762" y="1655804"/>
            <a:ext cx="13182600" cy="1127556"/>
            <a:chOff x="990600" y="1653745"/>
            <a:chExt cx="13182600" cy="1127556"/>
          </a:xfrm>
        </p:grpSpPr>
        <p:sp>
          <p:nvSpPr>
            <p:cNvPr id="26" name="Snip Single Corner Rectangle 25"/>
            <p:cNvSpPr/>
            <p:nvPr/>
          </p:nvSpPr>
          <p:spPr>
            <a:xfrm>
              <a:off x="990600" y="1653745"/>
              <a:ext cx="13182600" cy="1127556"/>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95400" y="1894357"/>
              <a:ext cx="12665647" cy="646331"/>
            </a:xfrm>
            <a:prstGeom prst="rect">
              <a:avLst/>
            </a:prstGeom>
          </p:spPr>
          <p:txBody>
            <a:bodyPr wrap="none">
              <a:spAutoFit/>
            </a:bodyPr>
            <a:lstStyle/>
            <a:p>
              <a:r>
                <a:rPr lang="en-US" sz="3600" b="1" i="1">
                  <a:solidFill>
                    <a:schemeClr val="accent5">
                      <a:lumMod val="50000"/>
                    </a:schemeClr>
                  </a:solidFill>
                  <a:latin typeface="Arial" pitchFamily="34" charset="0"/>
                  <a:cs typeface="Arial" pitchFamily="34" charset="0"/>
                </a:rPr>
                <a:t>Thảo luận</a:t>
              </a:r>
              <a:r>
                <a:rPr lang="en-US" sz="3600" i="1">
                  <a:solidFill>
                    <a:schemeClr val="accent5">
                      <a:lumMod val="50000"/>
                    </a:schemeClr>
                  </a:solidFill>
                  <a:latin typeface="Arial" pitchFamily="34" charset="0"/>
                  <a:cs typeface="Arial" pitchFamily="34" charset="0"/>
                </a:rPr>
                <a:t>: Em hãy nêu lợi ích của việc chọn nghề phù hợp?</a:t>
              </a:r>
            </a:p>
          </p:txBody>
        </p:sp>
      </p:grpSp>
      <p:grpSp>
        <p:nvGrpSpPr>
          <p:cNvPr id="30" name="Group 29"/>
          <p:cNvGrpSpPr/>
          <p:nvPr/>
        </p:nvGrpSpPr>
        <p:grpSpPr>
          <a:xfrm>
            <a:off x="914400" y="3543300"/>
            <a:ext cx="5105400" cy="5562600"/>
            <a:chOff x="914400" y="3543300"/>
            <a:chExt cx="5105400" cy="5562600"/>
          </a:xfrm>
        </p:grpSpPr>
        <p:sp>
          <p:nvSpPr>
            <p:cNvPr id="28" name="Rectangle 27"/>
            <p:cNvSpPr/>
            <p:nvPr/>
          </p:nvSpPr>
          <p:spPr>
            <a:xfrm>
              <a:off x="914400" y="3543300"/>
              <a:ext cx="5105400" cy="556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Rectangle 28"/>
            <p:cNvSpPr/>
            <p:nvPr/>
          </p:nvSpPr>
          <p:spPr>
            <a:xfrm>
              <a:off x="1143000" y="3785443"/>
              <a:ext cx="4648200" cy="5078313"/>
            </a:xfrm>
            <a:prstGeom prst="rect">
              <a:avLst/>
            </a:prstGeom>
          </p:spPr>
          <p:txBody>
            <a:bodyPr wrap="square">
              <a:spAutoFit/>
            </a:bodyPr>
            <a:lstStyle/>
            <a:p>
              <a:pPr algn="just">
                <a:lnSpc>
                  <a:spcPct val="150000"/>
                </a:lnSpc>
              </a:pPr>
              <a:r>
                <a:rPr lang="en-US" sz="3600">
                  <a:latin typeface="Arial" pitchFamily="34" charset="0"/>
                  <a:cs typeface="Arial" pitchFamily="34" charset="0"/>
                </a:rPr>
                <a:t>Chọn nghề là chọn cho mình một tương lai, tương lai đó có tốt đẹp hay không phụ thuộc vào việc chọn nghề của mỗi người.</a:t>
              </a:r>
            </a:p>
          </p:txBody>
        </p:sp>
      </p:grpSp>
      <p:sp>
        <p:nvSpPr>
          <p:cNvPr id="32" name="Pentagon 31"/>
          <p:cNvSpPr/>
          <p:nvPr/>
        </p:nvSpPr>
        <p:spPr>
          <a:xfrm>
            <a:off x="6477000" y="3508289"/>
            <a:ext cx="6781800" cy="7620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a:solidFill>
                  <a:schemeClr val="accent6">
                    <a:lumMod val="50000"/>
                  </a:schemeClr>
                </a:solidFill>
                <a:latin typeface="Arial" pitchFamily="34" charset="0"/>
                <a:cs typeface="Arial" pitchFamily="34" charset="0"/>
              </a:rPr>
              <a:t>Lợi ích của việc chọn nghề:</a:t>
            </a:r>
          </a:p>
        </p:txBody>
      </p:sp>
      <p:sp>
        <p:nvSpPr>
          <p:cNvPr id="31" name="Rectangle 30"/>
          <p:cNvSpPr/>
          <p:nvPr/>
        </p:nvSpPr>
        <p:spPr>
          <a:xfrm>
            <a:off x="6477001" y="4551218"/>
            <a:ext cx="9677400" cy="1651671"/>
          </a:xfrm>
          <a:prstGeom prst="rect">
            <a:avLst/>
          </a:prstGeom>
        </p:spPr>
        <p:txBody>
          <a:bodyPr wrap="square">
            <a:spAutoFit/>
          </a:bodyPr>
          <a:lstStyle/>
          <a:p>
            <a:pPr marL="571500" indent="-571500">
              <a:lnSpc>
                <a:spcPct val="150000"/>
              </a:lnSpc>
              <a:buFont typeface="Wingdings" pitchFamily="2" charset="2"/>
              <a:buChar char="Ø"/>
            </a:pPr>
            <a:r>
              <a:rPr lang="en-US" sz="3600" i="1">
                <a:solidFill>
                  <a:schemeClr val="accent6">
                    <a:lumMod val="75000"/>
                  </a:schemeClr>
                </a:solidFill>
                <a:latin typeface="Arial" pitchFamily="34" charset="0"/>
                <a:cs typeface="Arial" pitchFamily="34" charset="0"/>
              </a:rPr>
              <a:t>Luôn có đam mê đối với công việc, phát huy được tối đa khả năng của bản thân.</a:t>
            </a:r>
            <a:endParaRPr lang="en-US" sz="3600">
              <a:solidFill>
                <a:schemeClr val="accent6">
                  <a:lumMod val="75000"/>
                </a:schemeClr>
              </a:solidFill>
              <a:latin typeface="Arial" pitchFamily="34" charset="0"/>
              <a:cs typeface="Arial" pitchFamily="34" charset="0"/>
            </a:endParaRPr>
          </a:p>
        </p:txBody>
      </p:sp>
      <p:sp>
        <p:nvSpPr>
          <p:cNvPr id="34" name="Rectangle 33"/>
          <p:cNvSpPr/>
          <p:nvPr/>
        </p:nvSpPr>
        <p:spPr>
          <a:xfrm>
            <a:off x="6541874" y="6324600"/>
            <a:ext cx="9677400" cy="820674"/>
          </a:xfrm>
          <a:prstGeom prst="rect">
            <a:avLst/>
          </a:prstGeom>
        </p:spPr>
        <p:txBody>
          <a:bodyPr wrap="square">
            <a:spAutoFit/>
          </a:bodyPr>
          <a:lstStyle/>
          <a:p>
            <a:pPr marL="571500" indent="-571500">
              <a:lnSpc>
                <a:spcPct val="150000"/>
              </a:lnSpc>
              <a:buFont typeface="Wingdings" pitchFamily="2" charset="2"/>
              <a:buChar char="Ø"/>
            </a:pPr>
            <a:r>
              <a:rPr lang="vi-VN" sz="3600" i="1">
                <a:solidFill>
                  <a:schemeClr val="accent6">
                    <a:lumMod val="75000"/>
                  </a:schemeClr>
                </a:solidFill>
                <a:latin typeface="Arial" pitchFamily="34" charset="0"/>
                <a:cs typeface="Arial" pitchFamily="34" charset="0"/>
              </a:rPr>
              <a:t>Cống hiến được nhiều nhất cho xã hội.</a:t>
            </a:r>
            <a:endParaRPr lang="en-US" sz="3600">
              <a:solidFill>
                <a:schemeClr val="accent6">
                  <a:lumMod val="75000"/>
                </a:schemeClr>
              </a:solidFill>
              <a:latin typeface="Arial" pitchFamily="34" charset="0"/>
              <a:cs typeface="Arial" pitchFamily="34" charset="0"/>
            </a:endParaRPr>
          </a:p>
        </p:txBody>
      </p:sp>
      <p:sp>
        <p:nvSpPr>
          <p:cNvPr id="35" name="Rectangle 34"/>
          <p:cNvSpPr/>
          <p:nvPr/>
        </p:nvSpPr>
        <p:spPr>
          <a:xfrm>
            <a:off x="6541874" y="7505700"/>
            <a:ext cx="8976336" cy="1651671"/>
          </a:xfrm>
          <a:prstGeom prst="rect">
            <a:avLst/>
          </a:prstGeom>
        </p:spPr>
        <p:txBody>
          <a:bodyPr wrap="square">
            <a:spAutoFit/>
          </a:bodyPr>
          <a:lstStyle/>
          <a:p>
            <a:pPr marL="571500" indent="-571500" algn="just">
              <a:lnSpc>
                <a:spcPct val="150000"/>
              </a:lnSpc>
              <a:buFont typeface="Wingdings" pitchFamily="2" charset="2"/>
              <a:buChar char="Ø"/>
            </a:pPr>
            <a:r>
              <a:rPr lang="vi-VN" sz="3600" i="1">
                <a:solidFill>
                  <a:schemeClr val="accent6">
                    <a:lumMod val="75000"/>
                  </a:schemeClr>
                </a:solidFill>
                <a:latin typeface="Arial" pitchFamily="34" charset="0"/>
                <a:cs typeface="Arial" pitchFamily="34" charset="0"/>
              </a:rPr>
              <a:t>Luôn cảm thấy hạnh phúc, thỏa mãn trong hoạt động nghề nghiệp.</a:t>
            </a:r>
            <a:endParaRPr lang="en-US" sz="360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65361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2895600" y="1562100"/>
            <a:ext cx="14859000" cy="990600"/>
            <a:chOff x="5547779" y="2552700"/>
            <a:chExt cx="6339421"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47779" y="2717457"/>
              <a:ext cx="6339421"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HOẠT ĐỘNG 2: </a:t>
              </a:r>
              <a:r>
                <a:rPr lang="en-US" sz="3600" b="1" dirty="0" err="1">
                  <a:latin typeface="Arial" pitchFamily="34" charset="0"/>
                  <a:cs typeface="Arial" pitchFamily="34" charset="0"/>
                </a:rPr>
                <a:t>Lựa</a:t>
              </a:r>
              <a:r>
                <a:rPr lang="en-US" sz="3600" b="1" dirty="0">
                  <a:latin typeface="Arial" pitchFamily="34" charset="0"/>
                  <a:cs typeface="Arial" pitchFamily="34" charset="0"/>
                </a:rPr>
                <a:t> </a:t>
              </a:r>
              <a:r>
                <a:rPr lang="en-US" sz="3600" b="1" dirty="0" err="1">
                  <a:latin typeface="Arial" pitchFamily="34" charset="0"/>
                  <a:cs typeface="Arial" pitchFamily="34" charset="0"/>
                </a:rPr>
                <a:t>chọn</a:t>
              </a:r>
              <a:r>
                <a:rPr lang="en-US" sz="3600" b="1" dirty="0">
                  <a:latin typeface="Arial" pitchFamily="34" charset="0"/>
                  <a:cs typeface="Arial" pitchFamily="34" charset="0"/>
                </a:rPr>
                <a:t> </a:t>
              </a:r>
              <a:r>
                <a:rPr lang="en-US" sz="3600" b="1" dirty="0" err="1">
                  <a:latin typeface="Arial" pitchFamily="34" charset="0"/>
                  <a:cs typeface="Arial" pitchFamily="34" charset="0"/>
                </a:rPr>
                <a:t>nghề</a:t>
              </a:r>
              <a:r>
                <a:rPr lang="en-US" sz="3600" b="1" dirty="0">
                  <a:latin typeface="Arial" pitchFamily="34" charset="0"/>
                  <a:cs typeface="Arial" pitchFamily="34" charset="0"/>
                </a:rPr>
                <a:t> </a:t>
              </a:r>
              <a:r>
                <a:rPr lang="en-US" sz="3600" b="1" dirty="0" err="1">
                  <a:latin typeface="Arial" pitchFamily="34" charset="0"/>
                  <a:cs typeface="Arial" pitchFamily="34" charset="0"/>
                </a:rPr>
                <a:t>nghiệp</a:t>
              </a:r>
              <a:r>
                <a:rPr lang="en-US" sz="3600" b="1" dirty="0">
                  <a:latin typeface="Arial" pitchFamily="34" charset="0"/>
                  <a:cs typeface="Arial" pitchFamily="34" charset="0"/>
                </a:rPr>
                <a:t> </a:t>
              </a:r>
              <a:r>
                <a:rPr lang="en-US" sz="3600" b="1" dirty="0" err="1">
                  <a:latin typeface="Arial" pitchFamily="34" charset="0"/>
                  <a:cs typeface="Arial" pitchFamily="34" charset="0"/>
                </a:rPr>
                <a:t>phù</a:t>
              </a:r>
              <a:r>
                <a:rPr lang="en-US" sz="3600" b="1" dirty="0">
                  <a:latin typeface="Arial" pitchFamily="34" charset="0"/>
                  <a:cs typeface="Arial" pitchFamily="34" charset="0"/>
                </a:rPr>
                <a:t> </a:t>
              </a:r>
              <a:r>
                <a:rPr lang="en-US" sz="3600" b="1" dirty="0" err="1">
                  <a:latin typeface="Arial" pitchFamily="34" charset="0"/>
                  <a:cs typeface="Arial" pitchFamily="34" charset="0"/>
                </a:rPr>
                <a:t>hợp</a:t>
              </a:r>
              <a:r>
                <a:rPr lang="en-US" sz="3600" b="1" dirty="0">
                  <a:latin typeface="Arial" pitchFamily="34" charset="0"/>
                  <a:cs typeface="Arial" pitchFamily="34" charset="0"/>
                </a:rPr>
                <a:t> </a:t>
              </a:r>
              <a:r>
                <a:rPr lang="en-US" sz="3600" b="1" dirty="0" err="1">
                  <a:latin typeface="Arial" pitchFamily="34" charset="0"/>
                  <a:cs typeface="Arial" pitchFamily="34" charset="0"/>
                </a:rPr>
                <a:t>với</a:t>
              </a:r>
              <a:r>
                <a:rPr lang="en-US" sz="3600" b="1" dirty="0">
                  <a:latin typeface="Arial" pitchFamily="34" charset="0"/>
                  <a:cs typeface="Arial" pitchFamily="34" charset="0"/>
                </a:rPr>
                <a:t> </a:t>
              </a:r>
              <a:r>
                <a:rPr lang="en-US" sz="3600" b="1" dirty="0" err="1">
                  <a:latin typeface="Arial" pitchFamily="34" charset="0"/>
                  <a:cs typeface="Arial" pitchFamily="34" charset="0"/>
                </a:rPr>
                <a:t>bản</a:t>
              </a:r>
              <a:r>
                <a:rPr lang="en-US" sz="3600" b="1" dirty="0">
                  <a:latin typeface="Arial" pitchFamily="34" charset="0"/>
                  <a:cs typeface="Arial" pitchFamily="34" charset="0"/>
                </a:rPr>
                <a:t> </a:t>
              </a:r>
              <a:r>
                <a:rPr lang="en-US" sz="3600" b="1" dirty="0" err="1">
                  <a:latin typeface="Arial" pitchFamily="34" charset="0"/>
                  <a:cs typeface="Arial" pitchFamily="34" charset="0"/>
                </a:rPr>
                <a:t>thân</a:t>
              </a:r>
              <a:endParaRPr lang="en-US" sz="3600" b="1" dirty="0">
                <a:latin typeface="Arial" pitchFamily="34" charset="0"/>
                <a:cs typeface="Arial" pitchFamily="34" charset="0"/>
              </a:endParaRPr>
            </a:p>
          </p:txBody>
        </p:sp>
      </p:grpSp>
      <p:sp>
        <p:nvSpPr>
          <p:cNvPr id="7" name="Rounded Rectangle 6"/>
          <p:cNvSpPr/>
          <p:nvPr/>
        </p:nvSpPr>
        <p:spPr>
          <a:xfrm>
            <a:off x="3250856" y="3619499"/>
            <a:ext cx="3378544" cy="37337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vi-VN" sz="3600">
                <a:latin typeface="Arial" pitchFamily="34" charset="0"/>
                <a:cs typeface="Arial" pitchFamily="34" charset="0"/>
              </a:rPr>
              <a:t>Tranh biện về quan điểm chọn nghề</a:t>
            </a:r>
            <a:endParaRPr lang="en-US" sz="3600">
              <a:latin typeface="Arial" pitchFamily="34" charset="0"/>
              <a:cs typeface="Arial" pitchFamily="34" charset="0"/>
            </a:endParaRPr>
          </a:p>
        </p:txBody>
      </p:sp>
      <p:sp>
        <p:nvSpPr>
          <p:cNvPr id="8" name="Rounded Rectangle 7"/>
          <p:cNvSpPr/>
          <p:nvPr/>
        </p:nvSpPr>
        <p:spPr>
          <a:xfrm>
            <a:off x="6980537" y="3619499"/>
            <a:ext cx="3378544" cy="37162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vi-VN" sz="3600">
                <a:latin typeface="Arial" pitchFamily="34" charset="0"/>
                <a:cs typeface="Arial" pitchFamily="34" charset="0"/>
              </a:rPr>
              <a:t>Đưa ra lời khuyên chọn nghề phù hợp</a:t>
            </a:r>
            <a:endParaRPr lang="en-US" sz="3600">
              <a:latin typeface="Arial" pitchFamily="34" charset="0"/>
              <a:cs typeface="Arial" pitchFamily="34" charset="0"/>
            </a:endParaRPr>
          </a:p>
        </p:txBody>
      </p:sp>
      <p:sp>
        <p:nvSpPr>
          <p:cNvPr id="9" name="Rounded Rectangle 8"/>
          <p:cNvSpPr/>
          <p:nvPr/>
        </p:nvSpPr>
        <p:spPr>
          <a:xfrm>
            <a:off x="10744200" y="3637004"/>
            <a:ext cx="3886200" cy="37162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3600">
                <a:latin typeface="Arial" pitchFamily="34" charset="0"/>
                <a:cs typeface="Arial" pitchFamily="34" charset="0"/>
              </a:rPr>
              <a:t>Chia sẻ mong muốn lựa chọn nghề nghiệp của bản thân.</a:t>
            </a:r>
          </a:p>
        </p:txBody>
      </p:sp>
      <p:sp>
        <p:nvSpPr>
          <p:cNvPr id="10" name="Diamond 9"/>
          <p:cNvSpPr/>
          <p:nvPr/>
        </p:nvSpPr>
        <p:spPr>
          <a:xfrm>
            <a:off x="4521028" y="3256005"/>
            <a:ext cx="838200" cy="762000"/>
          </a:xfrm>
          <a:prstGeom prst="diamon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b="1">
                <a:latin typeface="Arial" pitchFamily="34" charset="0"/>
                <a:cs typeface="Arial" pitchFamily="34" charset="0"/>
              </a:rPr>
              <a:t>1</a:t>
            </a:r>
            <a:endParaRPr lang="en-US" b="1">
              <a:latin typeface="Arial" pitchFamily="34" charset="0"/>
              <a:cs typeface="Arial" pitchFamily="34" charset="0"/>
            </a:endParaRPr>
          </a:p>
        </p:txBody>
      </p:sp>
      <p:sp>
        <p:nvSpPr>
          <p:cNvPr id="11" name="Diamond 10"/>
          <p:cNvSpPr/>
          <p:nvPr/>
        </p:nvSpPr>
        <p:spPr>
          <a:xfrm>
            <a:off x="8310948" y="3256005"/>
            <a:ext cx="838200" cy="762000"/>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latin typeface="Arial" pitchFamily="34" charset="0"/>
                <a:cs typeface="Arial" pitchFamily="34" charset="0"/>
              </a:rPr>
              <a:t>2</a:t>
            </a:r>
            <a:endParaRPr lang="en-US" b="1">
              <a:latin typeface="Arial" pitchFamily="34" charset="0"/>
              <a:cs typeface="Arial" pitchFamily="34" charset="0"/>
            </a:endParaRPr>
          </a:p>
        </p:txBody>
      </p:sp>
      <p:sp>
        <p:nvSpPr>
          <p:cNvPr id="12" name="Diamond 11"/>
          <p:cNvSpPr/>
          <p:nvPr/>
        </p:nvSpPr>
        <p:spPr>
          <a:xfrm>
            <a:off x="12268200" y="3256005"/>
            <a:ext cx="838200" cy="762000"/>
          </a:xfrm>
          <a:prstGeom prst="diamon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a:latin typeface="Arial" pitchFamily="34" charset="0"/>
                <a:cs typeface="Arial" pitchFamily="34" charset="0"/>
              </a:rPr>
              <a:t>3</a:t>
            </a:r>
            <a:endParaRPr lang="en-US" b="1">
              <a:latin typeface="Arial" pitchFamily="34" charset="0"/>
              <a:cs typeface="Arial" pitchFamily="34" charset="0"/>
            </a:endParaRPr>
          </a:p>
        </p:txBody>
      </p:sp>
    </p:spTree>
    <p:extLst>
      <p:ext uri="{BB962C8B-B14F-4D97-AF65-F5344CB8AC3E}">
        <p14:creationId xmlns:p14="http://schemas.microsoft.com/office/powerpoint/2010/main" val="1737962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3"/>
            <a:ext cx="17526000" cy="85850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3472727"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448713" y="324384"/>
              <a:ext cx="11238174" cy="820674"/>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1</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Tranh biện về quan điểm chọn nghề</a:t>
              </a:r>
            </a:p>
          </p:txBody>
        </p:sp>
      </p:grpSp>
      <p:sp>
        <p:nvSpPr>
          <p:cNvPr id="14" name="Right Brace 13"/>
          <p:cNvSpPr/>
          <p:nvPr/>
        </p:nvSpPr>
        <p:spPr>
          <a:xfrm rot="5400000">
            <a:off x="9591005" y="1736576"/>
            <a:ext cx="685800" cy="825077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5839409" y="6572934"/>
            <a:ext cx="8382000" cy="1066800"/>
            <a:chOff x="1066800" y="5547807"/>
            <a:chExt cx="8382000" cy="1066800"/>
          </a:xfrm>
        </p:grpSpPr>
        <p:sp>
          <p:nvSpPr>
            <p:cNvPr id="15" name="Rectangle 14"/>
            <p:cNvSpPr/>
            <p:nvPr/>
          </p:nvSpPr>
          <p:spPr>
            <a:xfrm>
              <a:off x="1066800" y="5547807"/>
              <a:ext cx="8382000"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34741" y="5758041"/>
              <a:ext cx="7130478" cy="646331"/>
            </a:xfrm>
            <a:prstGeom prst="rect">
              <a:avLst/>
            </a:prstGeom>
          </p:spPr>
          <p:txBody>
            <a:bodyPr wrap="none">
              <a:spAutoFit/>
            </a:bodyPr>
            <a:lstStyle/>
            <a:p>
              <a:r>
                <a:rPr lang="en-US" sz="3600" i="1">
                  <a:solidFill>
                    <a:schemeClr val="accent5">
                      <a:lumMod val="50000"/>
                    </a:schemeClr>
                  </a:solidFill>
                  <a:latin typeface="Arial" pitchFamily="34" charset="0"/>
                  <a:cs typeface="Arial" pitchFamily="34" charset="0"/>
                </a:rPr>
                <a:t>Em đồng tình với quan điểm nào?</a:t>
              </a:r>
            </a:p>
          </p:txBody>
        </p:sp>
      </p:grpSp>
      <p:grpSp>
        <p:nvGrpSpPr>
          <p:cNvPr id="21" name="Group 20"/>
          <p:cNvGrpSpPr/>
          <p:nvPr/>
        </p:nvGrpSpPr>
        <p:grpSpPr>
          <a:xfrm>
            <a:off x="762000" y="1866900"/>
            <a:ext cx="9448800" cy="3569786"/>
            <a:chOff x="762000" y="1866900"/>
            <a:chExt cx="9448800" cy="3569786"/>
          </a:xfrm>
        </p:grpSpPr>
        <p:grpSp>
          <p:nvGrpSpPr>
            <p:cNvPr id="11" name="Group 10"/>
            <p:cNvGrpSpPr/>
            <p:nvPr/>
          </p:nvGrpSpPr>
          <p:grpSpPr>
            <a:xfrm>
              <a:off x="762000" y="1866900"/>
              <a:ext cx="9448800" cy="2736670"/>
              <a:chOff x="1092600" y="1866900"/>
              <a:chExt cx="7365600" cy="3657600"/>
            </a:xfrm>
          </p:grpSpPr>
          <p:sp>
            <p:nvSpPr>
              <p:cNvPr id="3" name="Rounded Rectangle 2"/>
              <p:cNvSpPr/>
              <p:nvPr/>
            </p:nvSpPr>
            <p:spPr>
              <a:xfrm>
                <a:off x="1092600" y="1866900"/>
                <a:ext cx="7365600" cy="3657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30200" y="1945839"/>
                <a:ext cx="7009200" cy="3455322"/>
              </a:xfrm>
              <a:prstGeom prst="rect">
                <a:avLst/>
              </a:prstGeom>
            </p:spPr>
            <p:txBody>
              <a:bodyPr wrap="square">
                <a:spAutoFit/>
              </a:bodyPr>
              <a:lstStyle/>
              <a:p>
                <a:pPr algn="just">
                  <a:lnSpc>
                    <a:spcPct val="150000"/>
                  </a:lnSpc>
                </a:pPr>
                <a:r>
                  <a:rPr lang="en-US" sz="3600">
                    <a:latin typeface="Arial" pitchFamily="34" charset="0"/>
                    <a:cs typeface="Arial" pitchFamily="34" charset="0"/>
                  </a:rPr>
                  <a:t>Không cần phải chọn nghề phù hợp đặc điểm của bản thân, chỉ cần chọn nghề được nhiều người trong xã hội ưa chuộng.</a:t>
                </a:r>
              </a:p>
            </p:txBody>
          </p:sp>
        </p:grpSp>
        <p:sp>
          <p:nvSpPr>
            <p:cNvPr id="18" name="Rounded Rectangle 17"/>
            <p:cNvSpPr/>
            <p:nvPr/>
          </p:nvSpPr>
          <p:spPr>
            <a:xfrm>
              <a:off x="3429000" y="4511285"/>
              <a:ext cx="4267200" cy="9254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85272" y="4650819"/>
              <a:ext cx="2954655" cy="646331"/>
            </a:xfrm>
            <a:prstGeom prst="rect">
              <a:avLst/>
            </a:prstGeom>
            <a:noFill/>
          </p:spPr>
          <p:txBody>
            <a:bodyPr wrap="none" rtlCol="0">
              <a:spAutoFit/>
            </a:bodyPr>
            <a:lstStyle/>
            <a:p>
              <a:r>
                <a:rPr lang="en-US" sz="3600" b="1" i="1">
                  <a:solidFill>
                    <a:schemeClr val="accent5">
                      <a:lumMod val="50000"/>
                    </a:schemeClr>
                  </a:solidFill>
                  <a:latin typeface="Arial" pitchFamily="34" charset="0"/>
                  <a:cs typeface="Arial" pitchFamily="34" charset="0"/>
                </a:rPr>
                <a:t>Quan điểm 1</a:t>
              </a:r>
            </a:p>
          </p:txBody>
        </p:sp>
      </p:grpSp>
      <p:grpSp>
        <p:nvGrpSpPr>
          <p:cNvPr id="23" name="Group 22"/>
          <p:cNvGrpSpPr/>
          <p:nvPr/>
        </p:nvGrpSpPr>
        <p:grpSpPr>
          <a:xfrm>
            <a:off x="10576224" y="1860370"/>
            <a:ext cx="6934200" cy="3576315"/>
            <a:chOff x="10576224" y="1860370"/>
            <a:chExt cx="6934200" cy="3576315"/>
          </a:xfrm>
        </p:grpSpPr>
        <p:grpSp>
          <p:nvGrpSpPr>
            <p:cNvPr id="13" name="Group 12"/>
            <p:cNvGrpSpPr/>
            <p:nvPr/>
          </p:nvGrpSpPr>
          <p:grpSpPr>
            <a:xfrm>
              <a:off x="10576224" y="1860370"/>
              <a:ext cx="6934200" cy="2743200"/>
              <a:chOff x="10134600" y="1866900"/>
              <a:chExt cx="6934200" cy="2743200"/>
            </a:xfrm>
          </p:grpSpPr>
          <p:sp>
            <p:nvSpPr>
              <p:cNvPr id="10" name="Rounded Rectangle 9"/>
              <p:cNvSpPr/>
              <p:nvPr/>
            </p:nvSpPr>
            <p:spPr>
              <a:xfrm>
                <a:off x="10134600" y="1866900"/>
                <a:ext cx="6934200" cy="2743200"/>
              </a:xfrm>
              <a:prstGeom prst="roundRect">
                <a:avLst/>
              </a:prstGeom>
              <a:solidFill>
                <a:schemeClr val="accent4">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40598" y="1944106"/>
                <a:ext cx="6289252" cy="2585323"/>
              </a:xfrm>
              <a:prstGeom prst="rect">
                <a:avLst/>
              </a:prstGeom>
            </p:spPr>
            <p:txBody>
              <a:bodyPr wrap="square">
                <a:spAutoFit/>
              </a:bodyPr>
              <a:lstStyle/>
              <a:p>
                <a:pPr algn="just">
                  <a:lnSpc>
                    <a:spcPct val="150000"/>
                  </a:lnSpc>
                </a:pPr>
                <a:r>
                  <a:rPr lang="en-US" sz="3600">
                    <a:latin typeface="Arial" pitchFamily="34" charset="0"/>
                    <a:cs typeface="Arial" pitchFamily="34" charset="0"/>
                  </a:rPr>
                  <a:t>Chọn nghề phù hợp là yếu tố quyết định sự thành công trong hoạt động nghề nghiệp.</a:t>
                </a:r>
              </a:p>
            </p:txBody>
          </p:sp>
        </p:grpSp>
        <p:sp>
          <p:nvSpPr>
            <p:cNvPr id="20" name="Rounded Rectangle 19"/>
            <p:cNvSpPr/>
            <p:nvPr/>
          </p:nvSpPr>
          <p:spPr>
            <a:xfrm>
              <a:off x="11909724" y="4511284"/>
              <a:ext cx="4267200" cy="92540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581966" y="4650819"/>
              <a:ext cx="2954655" cy="646331"/>
            </a:xfrm>
            <a:prstGeom prst="rect">
              <a:avLst/>
            </a:prstGeom>
            <a:noFill/>
          </p:spPr>
          <p:txBody>
            <a:bodyPr wrap="none" rtlCol="0">
              <a:spAutoFit/>
            </a:bodyPr>
            <a:lstStyle/>
            <a:p>
              <a:r>
                <a:rPr lang="en-US" sz="3600" b="1" i="1">
                  <a:solidFill>
                    <a:schemeClr val="accent5">
                      <a:lumMod val="50000"/>
                    </a:schemeClr>
                  </a:solidFill>
                  <a:latin typeface="Arial" pitchFamily="34" charset="0"/>
                  <a:cs typeface="Arial" pitchFamily="34" charset="0"/>
                </a:rPr>
                <a:t>Quan điểm 2</a:t>
              </a:r>
            </a:p>
          </p:txBody>
        </p:sp>
      </p:grpSp>
    </p:spTree>
    <p:extLst>
      <p:ext uri="{BB962C8B-B14F-4D97-AF65-F5344CB8AC3E}">
        <p14:creationId xmlns:p14="http://schemas.microsoft.com/office/powerpoint/2010/main" val="1522650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87635"/>
            <a:ext cx="14020800" cy="962422"/>
            <a:chOff x="1762897" y="334006"/>
            <a:chExt cx="14620103" cy="962422"/>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446565" y="334006"/>
              <a:ext cx="11238174" cy="820674"/>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1</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Tranh biện về quan điểm chọn nghề</a:t>
              </a:r>
            </a:p>
          </p:txBody>
        </p:sp>
      </p:grpSp>
      <p:grpSp>
        <p:nvGrpSpPr>
          <p:cNvPr id="11" name="Group 10"/>
          <p:cNvGrpSpPr/>
          <p:nvPr/>
        </p:nvGrpSpPr>
        <p:grpSpPr>
          <a:xfrm>
            <a:off x="1150208" y="1810610"/>
            <a:ext cx="8229600" cy="1370570"/>
            <a:chOff x="1371600" y="2172730"/>
            <a:chExt cx="8915400" cy="1370570"/>
          </a:xfrm>
        </p:grpSpPr>
        <p:sp>
          <p:nvSpPr>
            <p:cNvPr id="3" name="Frame 2"/>
            <p:cNvSpPr/>
            <p:nvPr/>
          </p:nvSpPr>
          <p:spPr>
            <a:xfrm>
              <a:off x="1371600" y="2172730"/>
              <a:ext cx="8915400" cy="1370570"/>
            </a:xfrm>
            <a:prstGeom prst="fram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9" name="TextBox 8"/>
            <p:cNvSpPr txBox="1"/>
            <p:nvPr/>
          </p:nvSpPr>
          <p:spPr>
            <a:xfrm>
              <a:off x="1752600" y="2534849"/>
              <a:ext cx="6981591" cy="646331"/>
            </a:xfrm>
            <a:prstGeom prst="rect">
              <a:avLst/>
            </a:prstGeom>
            <a:noFill/>
          </p:spPr>
          <p:txBody>
            <a:bodyPr wrap="none" rtlCol="0">
              <a:spAutoFit/>
            </a:bodyPr>
            <a:lstStyle/>
            <a:p>
              <a:r>
                <a:rPr lang="en-US" sz="3600" b="1">
                  <a:latin typeface="Arial" pitchFamily="34" charset="0"/>
                  <a:cs typeface="Arial" pitchFamily="34" charset="0"/>
                </a:rPr>
                <a:t>Nhóm 1</a:t>
              </a:r>
              <a:r>
                <a:rPr lang="en-US" sz="3600">
                  <a:latin typeface="Arial" pitchFamily="34" charset="0"/>
                  <a:cs typeface="Arial" pitchFamily="34" charset="0"/>
                </a:rPr>
                <a:t>. Tranh biện quan điểm 1</a:t>
              </a:r>
            </a:p>
          </p:txBody>
        </p:sp>
      </p:grpSp>
      <p:grpSp>
        <p:nvGrpSpPr>
          <p:cNvPr id="15" name="Group 14"/>
          <p:cNvGrpSpPr/>
          <p:nvPr/>
        </p:nvGrpSpPr>
        <p:grpSpPr>
          <a:xfrm>
            <a:off x="4893466" y="3571144"/>
            <a:ext cx="8209005" cy="1370570"/>
            <a:chOff x="1150208" y="3563034"/>
            <a:chExt cx="8209005" cy="1370570"/>
          </a:xfrm>
        </p:grpSpPr>
        <p:sp>
          <p:nvSpPr>
            <p:cNvPr id="10" name="Frame 9"/>
            <p:cNvSpPr/>
            <p:nvPr/>
          </p:nvSpPr>
          <p:spPr>
            <a:xfrm>
              <a:off x="1150208" y="3563034"/>
              <a:ext cx="8209005" cy="1370570"/>
            </a:xfrm>
            <a:prstGeom prst="fram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3" name="TextBox 12"/>
            <p:cNvSpPr txBox="1"/>
            <p:nvPr/>
          </p:nvSpPr>
          <p:spPr>
            <a:xfrm>
              <a:off x="1555684" y="3910900"/>
              <a:ext cx="6981591" cy="646331"/>
            </a:xfrm>
            <a:prstGeom prst="rect">
              <a:avLst/>
            </a:prstGeom>
            <a:noFill/>
          </p:spPr>
          <p:txBody>
            <a:bodyPr wrap="none" rtlCol="0">
              <a:spAutoFit/>
            </a:bodyPr>
            <a:lstStyle/>
            <a:p>
              <a:r>
                <a:rPr lang="en-US" sz="3600" b="1">
                  <a:latin typeface="Arial" pitchFamily="34" charset="0"/>
                  <a:cs typeface="Arial" pitchFamily="34" charset="0"/>
                </a:rPr>
                <a:t>Nhóm 2</a:t>
              </a:r>
              <a:r>
                <a:rPr lang="en-US" sz="3600">
                  <a:latin typeface="Arial" pitchFamily="34" charset="0"/>
                  <a:cs typeface="Arial" pitchFamily="34" charset="0"/>
                </a:rPr>
                <a:t>. Tranh biện quan điểm 2</a:t>
              </a:r>
            </a:p>
          </p:txBody>
        </p:sp>
      </p:grpSp>
      <p:grpSp>
        <p:nvGrpSpPr>
          <p:cNvPr id="17" name="Group 16"/>
          <p:cNvGrpSpPr/>
          <p:nvPr/>
        </p:nvGrpSpPr>
        <p:grpSpPr>
          <a:xfrm>
            <a:off x="1339768" y="5301925"/>
            <a:ext cx="15643100" cy="4278647"/>
            <a:chOff x="1828799" y="5270595"/>
            <a:chExt cx="15316201" cy="4278647"/>
          </a:xfrm>
        </p:grpSpPr>
        <p:sp>
          <p:nvSpPr>
            <p:cNvPr id="12" name="Rectangle 11"/>
            <p:cNvSpPr/>
            <p:nvPr/>
          </p:nvSpPr>
          <p:spPr>
            <a:xfrm>
              <a:off x="1828799" y="5270595"/>
              <a:ext cx="15316201" cy="427864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Rectangle 13"/>
            <p:cNvSpPr/>
            <p:nvPr/>
          </p:nvSpPr>
          <p:spPr>
            <a:xfrm>
              <a:off x="2133600" y="5301925"/>
              <a:ext cx="14849268" cy="4247317"/>
            </a:xfrm>
            <a:prstGeom prst="rect">
              <a:avLst/>
            </a:prstGeom>
          </p:spPr>
          <p:txBody>
            <a:bodyPr wrap="square">
              <a:spAutoFit/>
            </a:bodyPr>
            <a:lstStyle/>
            <a:p>
              <a:pPr algn="just">
                <a:lnSpc>
                  <a:spcPct val="150000"/>
                </a:lnSpc>
              </a:pPr>
              <a:r>
                <a:rPr lang="en-US" sz="3600" b="1" dirty="0" err="1">
                  <a:latin typeface="Arial" pitchFamily="34" charset="0"/>
                  <a:cs typeface="Arial" pitchFamily="34" charset="0"/>
                </a:rPr>
                <a:t>Kết</a:t>
              </a:r>
              <a:r>
                <a:rPr lang="en-US" sz="3600" b="1" dirty="0">
                  <a:latin typeface="Arial" pitchFamily="34" charset="0"/>
                  <a:cs typeface="Arial" pitchFamily="34" charset="0"/>
                </a:rPr>
                <a:t> </a:t>
              </a:r>
              <a:r>
                <a:rPr lang="en-US" sz="3600" b="1" dirty="0" err="1">
                  <a:latin typeface="Arial" pitchFamily="34" charset="0"/>
                  <a:cs typeface="Arial" pitchFamily="34" charset="0"/>
                </a:rPr>
                <a:t>luận</a:t>
              </a:r>
              <a:r>
                <a:rPr lang="en-US" sz="3600" b="1" dirty="0">
                  <a:latin typeface="Arial" pitchFamily="34" charset="0"/>
                  <a:cs typeface="Arial" pitchFamily="34" charset="0"/>
                </a:rPr>
                <a:t>: </a:t>
              </a:r>
              <a:r>
                <a:rPr lang="en-US" sz="3600" dirty="0" err="1">
                  <a:latin typeface="Arial" pitchFamily="34" charset="0"/>
                  <a:cs typeface="Arial" pitchFamily="34" charset="0"/>
                </a:rPr>
                <a:t>Mỗi</a:t>
              </a:r>
              <a:r>
                <a:rPr lang="en-US" sz="3600" dirty="0">
                  <a:latin typeface="Arial" pitchFamily="34" charset="0"/>
                  <a:cs typeface="Arial" pitchFamily="34" charset="0"/>
                </a:rPr>
                <a:t> </a:t>
              </a:r>
              <a:r>
                <a:rPr lang="en-US" sz="3600" dirty="0" err="1">
                  <a:latin typeface="Arial" pitchFamily="34" charset="0"/>
                  <a:cs typeface="Arial" pitchFamily="34" charset="0"/>
                </a:rPr>
                <a:t>người</a:t>
              </a:r>
              <a:r>
                <a:rPr lang="en-US" sz="3600" dirty="0">
                  <a:latin typeface="Arial" pitchFamily="34" charset="0"/>
                  <a:cs typeface="Arial" pitchFamily="34" charset="0"/>
                </a:rPr>
                <a:t> </a:t>
              </a:r>
              <a:r>
                <a:rPr lang="en-US" sz="3600" dirty="0" err="1">
                  <a:latin typeface="Arial" pitchFamily="34" charset="0"/>
                  <a:cs typeface="Arial" pitchFamily="34" charset="0"/>
                </a:rPr>
                <a:t>đều</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quan</a:t>
              </a:r>
              <a:r>
                <a:rPr lang="en-US" sz="3600" dirty="0">
                  <a:latin typeface="Arial" pitchFamily="34" charset="0"/>
                  <a:cs typeface="Arial" pitchFamily="34" charset="0"/>
                </a:rPr>
                <a:t> </a:t>
              </a:r>
              <a:r>
                <a:rPr lang="en-US" sz="3600" dirty="0" err="1">
                  <a:latin typeface="Arial" pitchFamily="34" charset="0"/>
                  <a:cs typeface="Arial" pitchFamily="34" charset="0"/>
                </a:rPr>
                <a:t>niệm</a:t>
              </a:r>
              <a:r>
                <a:rPr lang="en-US" sz="3600" dirty="0">
                  <a:latin typeface="Arial" pitchFamily="34" charset="0"/>
                  <a:cs typeface="Arial" pitchFamily="34" charset="0"/>
                </a:rPr>
                <a:t> </a:t>
              </a:r>
              <a:r>
                <a:rPr lang="en-US" sz="3600" dirty="0" err="1">
                  <a:latin typeface="Arial" pitchFamily="34" charset="0"/>
                  <a:cs typeface="Arial" pitchFamily="34" charset="0"/>
                </a:rPr>
                <a:t>chọn</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riêng</a:t>
              </a:r>
              <a:r>
                <a:rPr lang="en-US" sz="3600" dirty="0">
                  <a:latin typeface="Arial" pitchFamily="34" charset="0"/>
                  <a:cs typeface="Arial" pitchFamily="34" charset="0"/>
                </a:rPr>
                <a:t> </a:t>
              </a:r>
              <a:r>
                <a:rPr lang="en-US" sz="3600" dirty="0" err="1">
                  <a:latin typeface="Arial" pitchFamily="34" charset="0"/>
                  <a:cs typeface="Arial" pitchFamily="34" charset="0"/>
                </a:rPr>
                <a:t>mình</a:t>
              </a:r>
              <a:r>
                <a:rPr lang="en-US" sz="3600" dirty="0">
                  <a:latin typeface="Arial" pitchFamily="34" charset="0"/>
                  <a:cs typeface="Arial" pitchFamily="34" charset="0"/>
                </a:rPr>
                <a:t>. </a:t>
              </a:r>
              <a:r>
                <a:rPr lang="en-US" sz="3600" dirty="0" err="1">
                  <a:latin typeface="Arial" pitchFamily="34" charset="0"/>
                  <a:cs typeface="Arial" pitchFamily="34" charset="0"/>
                </a:rPr>
                <a:t>Quan</a:t>
              </a:r>
              <a:r>
                <a:rPr lang="en-US" sz="3600" dirty="0">
                  <a:latin typeface="Arial" pitchFamily="34" charset="0"/>
                  <a:cs typeface="Arial" pitchFamily="34" charset="0"/>
                </a:rPr>
                <a:t> </a:t>
              </a:r>
              <a:r>
                <a:rPr lang="en-US" sz="3600" dirty="0" err="1">
                  <a:latin typeface="Arial" pitchFamily="34" charset="0"/>
                  <a:cs typeface="Arial" pitchFamily="34" charset="0"/>
                </a:rPr>
                <a:t>niệm</a:t>
              </a:r>
              <a:r>
                <a:rPr lang="en-US" sz="3600" dirty="0">
                  <a:latin typeface="Arial" pitchFamily="34" charset="0"/>
                  <a:cs typeface="Arial" pitchFamily="34" charset="0"/>
                </a:rPr>
                <a:t> </a:t>
              </a:r>
              <a:r>
                <a:rPr lang="en-US" sz="3600" dirty="0" err="1">
                  <a:latin typeface="Arial" pitchFamily="34" charset="0"/>
                  <a:cs typeface="Arial" pitchFamily="34" charset="0"/>
                </a:rPr>
                <a:t>chọn</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ảnh</a:t>
              </a:r>
              <a:r>
                <a:rPr lang="en-US" sz="3600" dirty="0">
                  <a:latin typeface="Arial" pitchFamily="34" charset="0"/>
                  <a:cs typeface="Arial" pitchFamily="34" charset="0"/>
                </a:rPr>
                <a:t> </a:t>
              </a:r>
              <a:r>
                <a:rPr lang="en-US" sz="3600" dirty="0" err="1">
                  <a:latin typeface="Arial" pitchFamily="34" charset="0"/>
                  <a:cs typeface="Arial" pitchFamily="34" charset="0"/>
                </a:rPr>
                <a:t>hưởng</a:t>
              </a:r>
              <a:r>
                <a:rPr lang="en-US" sz="3600" dirty="0">
                  <a:latin typeface="Arial" pitchFamily="34" charset="0"/>
                  <a:cs typeface="Arial" pitchFamily="34" charset="0"/>
                </a:rPr>
                <a:t> </a:t>
              </a:r>
              <a:r>
                <a:rPr lang="en-US" sz="3600" dirty="0" err="1">
                  <a:latin typeface="Arial" pitchFamily="34" charset="0"/>
                  <a:cs typeface="Arial" pitchFamily="34" charset="0"/>
                </a:rPr>
                <a:t>rất</a:t>
              </a:r>
              <a:r>
                <a:rPr lang="en-US" sz="3600" dirty="0">
                  <a:latin typeface="Arial" pitchFamily="34" charset="0"/>
                  <a:cs typeface="Arial" pitchFamily="34" charset="0"/>
                </a:rPr>
                <a:t> </a:t>
              </a:r>
              <a:r>
                <a:rPr lang="en-US" sz="3600" dirty="0" err="1">
                  <a:latin typeface="Arial" pitchFamily="34" charset="0"/>
                  <a:cs typeface="Arial" pitchFamily="34" charset="0"/>
                </a:rPr>
                <a:t>lớn</a:t>
              </a:r>
              <a:r>
                <a:rPr lang="en-US" sz="3600" dirty="0">
                  <a:latin typeface="Arial" pitchFamily="34" charset="0"/>
                  <a:cs typeface="Arial" pitchFamily="34" charset="0"/>
                </a:rPr>
                <a:t> </a:t>
              </a:r>
              <a:r>
                <a:rPr lang="en-US" sz="3600" dirty="0" err="1">
                  <a:latin typeface="Arial" pitchFamily="34" charset="0"/>
                  <a:cs typeface="Arial" pitchFamily="34" charset="0"/>
                </a:rPr>
                <a:t>đến</a:t>
              </a:r>
              <a:r>
                <a:rPr lang="en-US" sz="3600" dirty="0">
                  <a:latin typeface="Arial" pitchFamily="34" charset="0"/>
                  <a:cs typeface="Arial" pitchFamily="34" charset="0"/>
                </a:rPr>
                <a:t> </a:t>
              </a:r>
              <a:r>
                <a:rPr lang="en-US" sz="3600" dirty="0" err="1">
                  <a:latin typeface="Arial" pitchFamily="34" charset="0"/>
                  <a:cs typeface="Arial" pitchFamily="34" charset="0"/>
                </a:rPr>
                <a:t>việc</a:t>
              </a:r>
              <a:r>
                <a:rPr lang="en-US" sz="3600" dirty="0">
                  <a:latin typeface="Arial" pitchFamily="34" charset="0"/>
                  <a:cs typeface="Arial" pitchFamily="34" charset="0"/>
                </a:rPr>
                <a:t> </a:t>
              </a:r>
              <a:r>
                <a:rPr lang="en-US" sz="3600" dirty="0" err="1">
                  <a:latin typeface="Arial" pitchFamily="34" charset="0"/>
                  <a:cs typeface="Arial" pitchFamily="34" charset="0"/>
                </a:rPr>
                <a:t>chọn</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tương</a:t>
              </a:r>
              <a:r>
                <a:rPr lang="en-US" sz="3600" dirty="0">
                  <a:latin typeface="Arial" pitchFamily="34" charset="0"/>
                  <a:cs typeface="Arial" pitchFamily="34" charset="0"/>
                </a:rPr>
                <a:t> </a:t>
              </a:r>
              <a:r>
                <a:rPr lang="en-US" sz="3600" dirty="0" err="1">
                  <a:latin typeface="Arial" pitchFamily="34" charset="0"/>
                  <a:cs typeface="Arial" pitchFamily="34" charset="0"/>
                </a:rPr>
                <a:t>lai</a:t>
              </a:r>
              <a:r>
                <a:rPr lang="en-US" sz="3600" dirty="0">
                  <a:latin typeface="Arial" pitchFamily="34" charset="0"/>
                  <a:cs typeface="Arial" pitchFamily="34" charset="0"/>
                </a:rPr>
                <a:t>. </a:t>
              </a:r>
              <a:r>
                <a:rPr lang="en-US" sz="3600" dirty="0" err="1">
                  <a:latin typeface="Arial" pitchFamily="34" charset="0"/>
                  <a:cs typeface="Arial" pitchFamily="34" charset="0"/>
                </a:rPr>
                <a:t>Những</a:t>
              </a:r>
              <a:r>
                <a:rPr lang="en-US" sz="3600" dirty="0">
                  <a:latin typeface="Arial" pitchFamily="34" charset="0"/>
                  <a:cs typeface="Arial" pitchFamily="34" charset="0"/>
                </a:rPr>
                <a:t> </a:t>
              </a:r>
              <a:r>
                <a:rPr lang="en-US" sz="3600" dirty="0" err="1">
                  <a:latin typeface="Arial" pitchFamily="34" charset="0"/>
                  <a:cs typeface="Arial" pitchFamily="34" charset="0"/>
                </a:rPr>
                <a:t>ai</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quan</a:t>
              </a:r>
              <a:r>
                <a:rPr lang="en-US" sz="3600" dirty="0">
                  <a:latin typeface="Arial" pitchFamily="34" charset="0"/>
                  <a:cs typeface="Arial" pitchFamily="34" charset="0"/>
                </a:rPr>
                <a:t> </a:t>
              </a:r>
              <a:r>
                <a:rPr lang="en-US" sz="3600" dirty="0" err="1">
                  <a:latin typeface="Arial" pitchFamily="34" charset="0"/>
                  <a:cs typeface="Arial" pitchFamily="34" charset="0"/>
                </a:rPr>
                <a:t>niệm</a:t>
              </a:r>
              <a:r>
                <a:rPr lang="en-US" sz="3600" dirty="0">
                  <a:latin typeface="Arial" pitchFamily="34" charset="0"/>
                  <a:cs typeface="Arial" pitchFamily="34" charset="0"/>
                </a:rPr>
                <a:t> </a:t>
              </a:r>
              <a:r>
                <a:rPr lang="en-US" sz="3600" dirty="0" err="1">
                  <a:latin typeface="Arial" pitchFamily="34" charset="0"/>
                  <a:cs typeface="Arial" pitchFamily="34" charset="0"/>
                </a:rPr>
                <a:t>chọn</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phù</a:t>
              </a:r>
              <a:r>
                <a:rPr lang="en-US" sz="3600" dirty="0">
                  <a:latin typeface="Arial" pitchFamily="34" charset="0"/>
                  <a:cs typeface="Arial" pitchFamily="34" charset="0"/>
                </a:rPr>
                <a:t> </a:t>
              </a:r>
              <a:r>
                <a:rPr lang="en-US" sz="3600" dirty="0" err="1">
                  <a:latin typeface="Arial" pitchFamily="34" charset="0"/>
                  <a:cs typeface="Arial" pitchFamily="34" charset="0"/>
                </a:rPr>
                <a:t>hợp</a:t>
              </a:r>
              <a:r>
                <a:rPr lang="en-US" sz="3600" dirty="0">
                  <a:latin typeface="Arial" pitchFamily="34" charset="0"/>
                  <a:cs typeface="Arial" pitchFamily="34" charset="0"/>
                </a:rPr>
                <a:t> </a:t>
              </a:r>
              <a:r>
                <a:rPr lang="en-US" sz="3600" dirty="0" err="1">
                  <a:latin typeface="Arial" pitchFamily="34" charset="0"/>
                  <a:cs typeface="Arial" pitchFamily="34" charset="0"/>
                </a:rPr>
                <a:t>với</a:t>
              </a:r>
              <a:r>
                <a:rPr lang="en-US" sz="3600" dirty="0">
                  <a:latin typeface="Arial" pitchFamily="34" charset="0"/>
                  <a:cs typeface="Arial" pitchFamily="34" charset="0"/>
                </a:rPr>
                <a:t> </a:t>
              </a:r>
              <a:r>
                <a:rPr lang="en-US" sz="3600" dirty="0" err="1">
                  <a:latin typeface="Arial" pitchFamily="34" charset="0"/>
                  <a:cs typeface="Arial" pitchFamily="34" charset="0"/>
                </a:rPr>
                <a:t>sở</a:t>
              </a:r>
              <a:r>
                <a:rPr lang="en-US" sz="3600" dirty="0">
                  <a:latin typeface="Arial" pitchFamily="34" charset="0"/>
                  <a:cs typeface="Arial" pitchFamily="34" charset="0"/>
                </a:rPr>
                <a:t> </a:t>
              </a:r>
              <a:r>
                <a:rPr lang="en-US" sz="3600" dirty="0" err="1">
                  <a:latin typeface="Arial" pitchFamily="34" charset="0"/>
                  <a:cs typeface="Arial" pitchFamily="34" charset="0"/>
                </a:rPr>
                <a:t>thích</a:t>
              </a:r>
              <a:r>
                <a:rPr lang="en-US" sz="3600" dirty="0">
                  <a:latin typeface="Arial" pitchFamily="34" charset="0"/>
                  <a:cs typeface="Arial" pitchFamily="34" charset="0"/>
                </a:rPr>
                <a:t>, </a:t>
              </a:r>
              <a:r>
                <a:rPr lang="en-US" sz="3600" dirty="0" err="1">
                  <a:latin typeface="Arial" pitchFamily="34" charset="0"/>
                  <a:cs typeface="Arial" pitchFamily="34" charset="0"/>
                </a:rPr>
                <a:t>khả</a:t>
              </a:r>
              <a:r>
                <a:rPr lang="en-US" sz="3600" dirty="0">
                  <a:latin typeface="Arial" pitchFamily="34" charset="0"/>
                  <a:cs typeface="Arial" pitchFamily="34" charset="0"/>
                </a:rPr>
                <a:t> </a:t>
              </a:r>
              <a:r>
                <a:rPr lang="en-US" sz="3600" dirty="0" err="1">
                  <a:latin typeface="Arial" pitchFamily="34" charset="0"/>
                  <a:cs typeface="Arial" pitchFamily="34" charset="0"/>
                </a:rPr>
                <a:t>năng</a:t>
              </a:r>
              <a:r>
                <a:rPr lang="en-US" sz="3600" dirty="0">
                  <a:latin typeface="Arial" pitchFamily="34" charset="0"/>
                  <a:cs typeface="Arial" pitchFamily="34" charset="0"/>
                </a:rPr>
                <a:t>, </a:t>
              </a:r>
              <a:r>
                <a:rPr lang="en-US" sz="3600" dirty="0" err="1">
                  <a:latin typeface="Arial" pitchFamily="34" charset="0"/>
                  <a:cs typeface="Arial" pitchFamily="34" charset="0"/>
                </a:rPr>
                <a:t>tính</a:t>
              </a:r>
              <a:r>
                <a:rPr lang="en-US" sz="3600" dirty="0">
                  <a:latin typeface="Arial" pitchFamily="34" charset="0"/>
                  <a:cs typeface="Arial" pitchFamily="34" charset="0"/>
                </a:rPr>
                <a:t> </a:t>
              </a:r>
              <a:r>
                <a:rPr lang="en-US" sz="3600" dirty="0" err="1">
                  <a:latin typeface="Arial" pitchFamily="34" charset="0"/>
                  <a:cs typeface="Arial" pitchFamily="34" charset="0"/>
                </a:rPr>
                <a:t>cách</a:t>
              </a:r>
              <a:r>
                <a:rPr lang="en-US" sz="3600" dirty="0">
                  <a:latin typeface="Arial" pitchFamily="34" charset="0"/>
                  <a:cs typeface="Arial" pitchFamily="34" charset="0"/>
                </a:rPr>
                <a:t>, </a:t>
              </a:r>
              <a:r>
                <a:rPr lang="en-US" sz="3600" dirty="0" err="1">
                  <a:latin typeface="Arial" pitchFamily="34" charset="0"/>
                  <a:cs typeface="Arial" pitchFamily="34" charset="0"/>
                </a:rPr>
                <a:t>giá</a:t>
              </a:r>
              <a:r>
                <a:rPr lang="en-US" sz="3600" dirty="0">
                  <a:latin typeface="Arial" pitchFamily="34" charset="0"/>
                  <a:cs typeface="Arial" pitchFamily="34" charset="0"/>
                </a:rPr>
                <a:t> </a:t>
              </a:r>
              <a:r>
                <a:rPr lang="en-US" sz="3600" dirty="0" err="1">
                  <a:latin typeface="Arial" pitchFamily="34" charset="0"/>
                  <a:cs typeface="Arial" pitchFamily="34" charset="0"/>
                </a:rPr>
                <a:t>trị</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bản</a:t>
              </a:r>
              <a:r>
                <a:rPr lang="en-US" sz="3600" dirty="0">
                  <a:latin typeface="Arial" pitchFamily="34" charset="0"/>
                  <a:cs typeface="Arial" pitchFamily="34" charset="0"/>
                </a:rPr>
                <a:t> </a:t>
              </a:r>
              <a:r>
                <a:rPr lang="en-US" sz="3600" dirty="0" err="1">
                  <a:latin typeface="Arial" pitchFamily="34" charset="0"/>
                  <a:cs typeface="Arial" pitchFamily="34" charset="0"/>
                </a:rPr>
                <a:t>thân</a:t>
              </a:r>
              <a:r>
                <a:rPr lang="en-US" sz="3600" dirty="0">
                  <a:latin typeface="Arial" pitchFamily="34" charset="0"/>
                  <a:cs typeface="Arial" pitchFamily="34" charset="0"/>
                </a:rPr>
                <a:t> </a:t>
              </a:r>
              <a:r>
                <a:rPr lang="en-US" sz="3600" dirty="0" err="1">
                  <a:latin typeface="Arial" pitchFamily="34" charset="0"/>
                  <a:cs typeface="Arial" pitchFamily="34" charset="0"/>
                </a:rPr>
                <a:t>sẽ</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nhiều</a:t>
              </a:r>
              <a:r>
                <a:rPr lang="en-US" sz="3600" dirty="0">
                  <a:latin typeface="Arial" pitchFamily="34" charset="0"/>
                  <a:cs typeface="Arial" pitchFamily="34" charset="0"/>
                </a:rPr>
                <a:t> </a:t>
              </a:r>
              <a:r>
                <a:rPr lang="en-US" sz="3600" dirty="0" err="1">
                  <a:latin typeface="Arial" pitchFamily="34" charset="0"/>
                  <a:cs typeface="Arial" pitchFamily="34" charset="0"/>
                </a:rPr>
                <a:t>cơ</a:t>
              </a:r>
              <a:r>
                <a:rPr lang="en-US" sz="3600" dirty="0">
                  <a:latin typeface="Arial" pitchFamily="34" charset="0"/>
                  <a:cs typeface="Arial" pitchFamily="34" charset="0"/>
                </a:rPr>
                <a:t> </a:t>
              </a:r>
              <a:r>
                <a:rPr lang="en-US" sz="3600" dirty="0" err="1">
                  <a:latin typeface="Arial" pitchFamily="34" charset="0"/>
                  <a:cs typeface="Arial" pitchFamily="34" charset="0"/>
                </a:rPr>
                <a:t>hội</a:t>
              </a:r>
              <a:r>
                <a:rPr lang="en-US" sz="3600" dirty="0">
                  <a:latin typeface="Arial" pitchFamily="34" charset="0"/>
                  <a:cs typeface="Arial" pitchFamily="34" charset="0"/>
                </a:rPr>
                <a:t> </a:t>
              </a:r>
              <a:r>
                <a:rPr lang="en-US" sz="3600" dirty="0" err="1">
                  <a:latin typeface="Arial" pitchFamily="34" charset="0"/>
                  <a:cs typeface="Arial" pitchFamily="34" charset="0"/>
                </a:rPr>
                <a:t>để</a:t>
              </a:r>
              <a:r>
                <a:rPr lang="en-US" sz="3600" dirty="0">
                  <a:latin typeface="Arial" pitchFamily="34" charset="0"/>
                  <a:cs typeface="Arial" pitchFamily="34" charset="0"/>
                </a:rPr>
                <a:t> </a:t>
              </a:r>
              <a:r>
                <a:rPr lang="en-US" sz="3600" dirty="0" err="1">
                  <a:latin typeface="Arial" pitchFamily="34" charset="0"/>
                  <a:cs typeface="Arial" pitchFamily="34" charset="0"/>
                </a:rPr>
                <a:t>thu</a:t>
              </a:r>
              <a:r>
                <a:rPr lang="en-US" sz="3600" dirty="0">
                  <a:latin typeface="Arial" pitchFamily="34" charset="0"/>
                  <a:cs typeface="Arial" pitchFamily="34" charset="0"/>
                </a:rPr>
                <a:t> </a:t>
              </a:r>
              <a:r>
                <a:rPr lang="en-US" sz="3600" dirty="0" err="1">
                  <a:latin typeface="Arial" pitchFamily="34" charset="0"/>
                  <a:cs typeface="Arial" pitchFamily="34" charset="0"/>
                </a:rPr>
                <a:t>được</a:t>
              </a:r>
              <a:r>
                <a:rPr lang="en-US" sz="3600" dirty="0">
                  <a:latin typeface="Arial" pitchFamily="34" charset="0"/>
                  <a:cs typeface="Arial" pitchFamily="34" charset="0"/>
                </a:rPr>
                <a:t> “</a:t>
              </a:r>
              <a:r>
                <a:rPr lang="en-US" sz="3600" dirty="0" err="1">
                  <a:latin typeface="Arial" pitchFamily="34" charset="0"/>
                  <a:cs typeface="Arial" pitchFamily="34" charset="0"/>
                </a:rPr>
                <a:t>quả</a:t>
              </a:r>
              <a:r>
                <a:rPr lang="en-US" sz="3600" dirty="0">
                  <a:latin typeface="Arial" pitchFamily="34" charset="0"/>
                  <a:cs typeface="Arial" pitchFamily="34" charset="0"/>
                </a:rPr>
                <a:t> </a:t>
              </a:r>
              <a:r>
                <a:rPr lang="en-US" sz="3600" dirty="0" err="1">
                  <a:latin typeface="Arial" pitchFamily="34" charset="0"/>
                  <a:cs typeface="Arial" pitchFamily="34" charset="0"/>
                </a:rPr>
                <a:t>ngọt</a:t>
              </a:r>
              <a:r>
                <a:rPr lang="en-US" sz="3600" dirty="0">
                  <a:latin typeface="Arial" pitchFamily="34" charset="0"/>
                  <a:cs typeface="Arial" pitchFamily="34" charset="0"/>
                </a:rPr>
                <a:t>” </a:t>
              </a:r>
              <a:r>
                <a:rPr lang="en-US" sz="3600" dirty="0" err="1">
                  <a:latin typeface="Arial" pitchFamily="34" charset="0"/>
                  <a:cs typeface="Arial" pitchFamily="34" charset="0"/>
                </a:rPr>
                <a:t>trong</a:t>
              </a:r>
              <a:r>
                <a:rPr lang="en-US" sz="3600" dirty="0">
                  <a:latin typeface="Arial" pitchFamily="34" charset="0"/>
                  <a:cs typeface="Arial" pitchFamily="34" charset="0"/>
                </a:rPr>
                <a:t> </a:t>
              </a:r>
              <a:r>
                <a:rPr lang="en-US" sz="3600" dirty="0" err="1">
                  <a:latin typeface="Arial" pitchFamily="34" charset="0"/>
                  <a:cs typeface="Arial" pitchFamily="34" charset="0"/>
                </a:rPr>
                <a:t>hoạt</a:t>
              </a:r>
              <a:r>
                <a:rPr lang="en-US" sz="3600" dirty="0">
                  <a:latin typeface="Arial" pitchFamily="34" charset="0"/>
                  <a:cs typeface="Arial" pitchFamily="34" charset="0"/>
                </a:rPr>
                <a:t> </a:t>
              </a:r>
              <a:r>
                <a:rPr lang="en-US" sz="3600" dirty="0" err="1">
                  <a:latin typeface="Arial" pitchFamily="34" charset="0"/>
                  <a:cs typeface="Arial" pitchFamily="34" charset="0"/>
                </a:rPr>
                <a:t>động</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nghiệp</a:t>
              </a:r>
              <a:r>
                <a:rPr lang="en-US" sz="3600" dirty="0">
                  <a:latin typeface="Arial" pitchFamily="34" charset="0"/>
                  <a:cs typeface="Arial" pitchFamily="34" charset="0"/>
                </a:rPr>
                <a:t> </a:t>
              </a:r>
              <a:r>
                <a:rPr lang="en-US" sz="3600" dirty="0" err="1">
                  <a:latin typeface="Arial" pitchFamily="34" charset="0"/>
                  <a:cs typeface="Arial" pitchFamily="34" charset="0"/>
                </a:rPr>
                <a:t>tương</a:t>
              </a:r>
              <a:r>
                <a:rPr lang="en-US" sz="3600" dirty="0">
                  <a:latin typeface="Arial" pitchFamily="34" charset="0"/>
                  <a:cs typeface="Arial" pitchFamily="34" charset="0"/>
                </a:rPr>
                <a:t> </a:t>
              </a:r>
              <a:r>
                <a:rPr lang="en-US" sz="3600" dirty="0" err="1">
                  <a:latin typeface="Arial" pitchFamily="34" charset="0"/>
                  <a:cs typeface="Arial" pitchFamily="34" charset="0"/>
                </a:rPr>
                <a:t>lai</a:t>
              </a:r>
              <a:r>
                <a:rPr lang="en-US" sz="3600" dirty="0">
                  <a:latin typeface="Arial" pitchFamily="34" charset="0"/>
                  <a:cs typeface="Arial" pitchFamily="34" charset="0"/>
                </a:rPr>
                <a:t>.</a:t>
              </a:r>
            </a:p>
          </p:txBody>
        </p:sp>
      </p:grpSp>
      <p:sp>
        <p:nvSpPr>
          <p:cNvPr id="16" name="Curved Right Arrow 15"/>
          <p:cNvSpPr/>
          <p:nvPr/>
        </p:nvSpPr>
        <p:spPr>
          <a:xfrm>
            <a:off x="489638" y="4517263"/>
            <a:ext cx="769208" cy="1509599"/>
          </a:xfrm>
          <a:prstGeom prst="curv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2650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172176" y="324384"/>
              <a:ext cx="11791247"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Đưa ra lời khuyên chọn nghề phù hợp</a:t>
              </a:r>
            </a:p>
          </p:txBody>
        </p:sp>
      </p:grpSp>
      <p:grpSp>
        <p:nvGrpSpPr>
          <p:cNvPr id="11" name="Group 10"/>
          <p:cNvGrpSpPr/>
          <p:nvPr/>
        </p:nvGrpSpPr>
        <p:grpSpPr>
          <a:xfrm>
            <a:off x="1326092" y="1620795"/>
            <a:ext cx="15625939" cy="1066800"/>
            <a:chOff x="1066800" y="5547807"/>
            <a:chExt cx="7918618" cy="1066800"/>
          </a:xfrm>
        </p:grpSpPr>
        <p:sp>
          <p:nvSpPr>
            <p:cNvPr id="12" name="Rectangle 11"/>
            <p:cNvSpPr/>
            <p:nvPr/>
          </p:nvSpPr>
          <p:spPr>
            <a:xfrm>
              <a:off x="1066800" y="5547807"/>
              <a:ext cx="7918618"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87690" y="5753061"/>
              <a:ext cx="7688144" cy="646331"/>
            </a:xfrm>
            <a:prstGeom prst="rect">
              <a:avLst/>
            </a:prstGeom>
          </p:spPr>
          <p:txBody>
            <a:bodyPr wrap="none">
              <a:spAutoFit/>
            </a:bodyPr>
            <a:lstStyle/>
            <a:p>
              <a:r>
                <a:rPr lang="en-US" sz="3600" b="1" i="1" u="sng">
                  <a:solidFill>
                    <a:schemeClr val="accent5">
                      <a:lumMod val="50000"/>
                    </a:schemeClr>
                  </a:solidFill>
                  <a:latin typeface="Arial" pitchFamily="34" charset="0"/>
                  <a:cs typeface="Arial" pitchFamily="34" charset="0"/>
                </a:rPr>
                <a:t>Yêu cầu</a:t>
              </a:r>
              <a:r>
                <a:rPr lang="en-US" sz="3600" i="1">
                  <a:solidFill>
                    <a:schemeClr val="accent5">
                      <a:lumMod val="50000"/>
                    </a:schemeClr>
                  </a:solidFill>
                  <a:latin typeface="Arial" pitchFamily="34" charset="0"/>
                  <a:cs typeface="Arial" pitchFamily="34" charset="0"/>
                </a:rPr>
                <a:t>: </a:t>
              </a:r>
              <a:r>
                <a:rPr lang="vi-VN" sz="3600" i="1">
                  <a:solidFill>
                    <a:schemeClr val="accent5">
                      <a:lumMod val="50000"/>
                    </a:schemeClr>
                  </a:solidFill>
                  <a:latin typeface="Arial" pitchFamily="34" charset="0"/>
                  <a:cs typeface="Arial" pitchFamily="34" charset="0"/>
                </a:rPr>
                <a:t>Đọc tình huống trong sgk, thảo luận nhóm và đưa ra lời khuyên.</a:t>
              </a:r>
            </a:p>
          </p:txBody>
        </p:sp>
      </p:grpSp>
      <p:grpSp>
        <p:nvGrpSpPr>
          <p:cNvPr id="17" name="Group 16"/>
          <p:cNvGrpSpPr/>
          <p:nvPr/>
        </p:nvGrpSpPr>
        <p:grpSpPr>
          <a:xfrm>
            <a:off x="990600" y="3200400"/>
            <a:ext cx="7620000" cy="5930244"/>
            <a:chOff x="990600" y="3200400"/>
            <a:chExt cx="7620000" cy="5930244"/>
          </a:xfrm>
        </p:grpSpPr>
        <p:sp>
          <p:nvSpPr>
            <p:cNvPr id="10" name="Rounded Rectangle 9"/>
            <p:cNvSpPr/>
            <p:nvPr/>
          </p:nvSpPr>
          <p:spPr>
            <a:xfrm>
              <a:off x="990600" y="3543300"/>
              <a:ext cx="7620000" cy="5562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3100773" y="3200400"/>
              <a:ext cx="3399654"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latin typeface="Arial" pitchFamily="34" charset="0"/>
                  <a:cs typeface="Arial" pitchFamily="34" charset="0"/>
                </a:rPr>
                <a:t>Tính huống 1</a:t>
              </a:r>
            </a:p>
          </p:txBody>
        </p:sp>
        <p:sp>
          <p:nvSpPr>
            <p:cNvPr id="16" name="TextBox 15"/>
            <p:cNvSpPr txBox="1"/>
            <p:nvPr/>
          </p:nvSpPr>
          <p:spPr>
            <a:xfrm>
              <a:off x="1428649" y="3867665"/>
              <a:ext cx="6766454" cy="5262979"/>
            </a:xfrm>
            <a:prstGeom prst="rect">
              <a:avLst/>
            </a:prstGeom>
            <a:noFill/>
          </p:spPr>
          <p:txBody>
            <a:bodyPr wrap="square" rtlCol="0">
              <a:spAutoFit/>
            </a:bodyPr>
            <a:lstStyle/>
            <a:p>
              <a:pPr algn="just">
                <a:lnSpc>
                  <a:spcPct val="150000"/>
                </a:lnSpc>
              </a:pPr>
              <a:r>
                <a:rPr lang="en-US" sz="3200">
                  <a:latin typeface="Arial" pitchFamily="34" charset="0"/>
                  <a:cs typeface="Arial" pitchFamily="34" charset="0"/>
                </a:rPr>
                <a:t>Hoàng học giỏi môn Ngữ văn, thích đọc tiểu thuyết và xem các phim tâm lí xã hội. Bạn mơ ước sau này trở thành nhà biên kịch hoặc đạo diễn phim nhưng băn khoăn vì không thấy bạn nào trong lớp có nguyện vọng giống mình.</a:t>
              </a:r>
            </a:p>
          </p:txBody>
        </p:sp>
      </p:grpSp>
      <p:grpSp>
        <p:nvGrpSpPr>
          <p:cNvPr id="21" name="Group 20"/>
          <p:cNvGrpSpPr/>
          <p:nvPr/>
        </p:nvGrpSpPr>
        <p:grpSpPr>
          <a:xfrm>
            <a:off x="8915400" y="3200400"/>
            <a:ext cx="8534400" cy="5905500"/>
            <a:chOff x="990600" y="3200400"/>
            <a:chExt cx="8317955" cy="5905500"/>
          </a:xfrm>
        </p:grpSpPr>
        <p:sp>
          <p:nvSpPr>
            <p:cNvPr id="22" name="Rounded Rectangle 21"/>
            <p:cNvSpPr/>
            <p:nvPr/>
          </p:nvSpPr>
          <p:spPr>
            <a:xfrm>
              <a:off x="990600" y="3543300"/>
              <a:ext cx="8317955" cy="5562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3229746" y="3200400"/>
              <a:ext cx="3175993"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latin typeface="Arial" pitchFamily="34" charset="0"/>
                  <a:cs typeface="Arial" pitchFamily="34" charset="0"/>
                </a:rPr>
                <a:t>Tính huống 2</a:t>
              </a:r>
            </a:p>
          </p:txBody>
        </p:sp>
        <p:sp>
          <p:nvSpPr>
            <p:cNvPr id="24" name="TextBox 23"/>
            <p:cNvSpPr txBox="1"/>
            <p:nvPr/>
          </p:nvSpPr>
          <p:spPr>
            <a:xfrm>
              <a:off x="1317045" y="3793524"/>
              <a:ext cx="7665064" cy="5262979"/>
            </a:xfrm>
            <a:prstGeom prst="rect">
              <a:avLst/>
            </a:prstGeom>
            <a:noFill/>
          </p:spPr>
          <p:txBody>
            <a:bodyPr wrap="square" rtlCol="0">
              <a:spAutoFit/>
            </a:bodyPr>
            <a:lstStyle/>
            <a:p>
              <a:pPr algn="just">
                <a:lnSpc>
                  <a:spcPct val="150000"/>
                </a:lnSpc>
              </a:pPr>
              <a:r>
                <a:rPr lang="en-US" sz="3200" dirty="0" err="1">
                  <a:latin typeface="Arial" pitchFamily="34" charset="0"/>
                  <a:cs typeface="Arial" pitchFamily="34" charset="0"/>
                </a:rPr>
                <a:t>Cô</a:t>
              </a:r>
              <a:r>
                <a:rPr lang="en-US" sz="3200" dirty="0">
                  <a:latin typeface="Arial" pitchFamily="34" charset="0"/>
                  <a:cs typeface="Arial" pitchFamily="34" charset="0"/>
                </a:rPr>
                <a:t> Lan </a:t>
              </a:r>
              <a:r>
                <a:rPr lang="en-US" sz="3200" dirty="0" err="1">
                  <a:latin typeface="Arial" pitchFamily="34" charset="0"/>
                  <a:cs typeface="Arial" pitchFamily="34" charset="0"/>
                </a:rPr>
                <a:t>nhà</a:t>
              </a:r>
              <a:r>
                <a:rPr lang="en-US" sz="3200" dirty="0">
                  <a:latin typeface="Arial" pitchFamily="34" charset="0"/>
                  <a:cs typeface="Arial" pitchFamily="34" charset="0"/>
                </a:rPr>
                <a:t> </a:t>
              </a:r>
              <a:r>
                <a:rPr lang="en-US" sz="3200" dirty="0" err="1">
                  <a:latin typeface="Arial" pitchFamily="34" charset="0"/>
                  <a:cs typeface="Arial" pitchFamily="34" charset="0"/>
                </a:rPr>
                <a:t>Hồng</a:t>
              </a:r>
              <a:r>
                <a:rPr lang="en-US" sz="3200" dirty="0">
                  <a:latin typeface="Arial" pitchFamily="34" charset="0"/>
                  <a:cs typeface="Arial" pitchFamily="34" charset="0"/>
                </a:rPr>
                <a:t> </a:t>
              </a:r>
              <a:r>
                <a:rPr lang="en-US" sz="3200" dirty="0" err="1">
                  <a:latin typeface="Arial" pitchFamily="34" charset="0"/>
                  <a:cs typeface="Arial" pitchFamily="34" charset="0"/>
                </a:rPr>
                <a:t>làm</a:t>
              </a:r>
              <a:r>
                <a:rPr lang="en-US" sz="3200" dirty="0">
                  <a:latin typeface="Arial" pitchFamily="34" charset="0"/>
                  <a:cs typeface="Arial" pitchFamily="34" charset="0"/>
                </a:rPr>
                <a:t> </a:t>
              </a:r>
              <a:r>
                <a:rPr lang="en-US" sz="3200" dirty="0" err="1">
                  <a:latin typeface="Arial" pitchFamily="34" charset="0"/>
                  <a:cs typeface="Arial" pitchFamily="34" charset="0"/>
                </a:rPr>
                <a:t>bác</a:t>
              </a:r>
              <a:r>
                <a:rPr lang="en-US" sz="3200" dirty="0">
                  <a:latin typeface="Arial" pitchFamily="34" charset="0"/>
                  <a:cs typeface="Arial" pitchFamily="34" charset="0"/>
                </a:rPr>
                <a:t> </a:t>
              </a:r>
              <a:r>
                <a:rPr lang="en-US" sz="3200" dirty="0" err="1">
                  <a:latin typeface="Arial" pitchFamily="34" charset="0"/>
                  <a:cs typeface="Arial" pitchFamily="34" charset="0"/>
                </a:rPr>
                <a:t>sĩ</a:t>
              </a:r>
              <a:r>
                <a:rPr lang="en-US" sz="3200" dirty="0">
                  <a:latin typeface="Arial" pitchFamily="34" charset="0"/>
                  <a:cs typeface="Arial" pitchFamily="34" charset="0"/>
                </a:rPr>
                <a:t> ở </a:t>
              </a:r>
              <a:r>
                <a:rPr lang="en-US" sz="3200" dirty="0" err="1">
                  <a:latin typeface="Arial" pitchFamily="34" charset="0"/>
                  <a:cs typeface="Arial" pitchFamily="34" charset="0"/>
                </a:rPr>
                <a:t>bệnh</a:t>
              </a:r>
              <a:r>
                <a:rPr lang="en-US" sz="3200" dirty="0">
                  <a:latin typeface="Arial" pitchFamily="34" charset="0"/>
                  <a:cs typeface="Arial" pitchFamily="34" charset="0"/>
                </a:rPr>
                <a:t> </a:t>
              </a:r>
              <a:r>
                <a:rPr lang="en-US" sz="3200" dirty="0" err="1">
                  <a:latin typeface="Arial" pitchFamily="34" charset="0"/>
                  <a:cs typeface="Arial" pitchFamily="34" charset="0"/>
                </a:rPr>
                <a:t>viện</a:t>
              </a:r>
              <a:r>
                <a:rPr lang="en-US" sz="3200" dirty="0">
                  <a:latin typeface="Arial" pitchFamily="34" charset="0"/>
                  <a:cs typeface="Arial" pitchFamily="34" charset="0"/>
                </a:rPr>
                <a:t> </a:t>
              </a:r>
              <a:r>
                <a:rPr lang="en-US" sz="3200" dirty="0" err="1">
                  <a:latin typeface="Arial" pitchFamily="34" charset="0"/>
                  <a:cs typeface="Arial" pitchFamily="34" charset="0"/>
                </a:rPr>
                <a:t>tỉnh</a:t>
              </a:r>
              <a:r>
                <a:rPr lang="en-US" sz="3200" dirty="0">
                  <a:latin typeface="Arial" pitchFamily="34" charset="0"/>
                  <a:cs typeface="Arial" pitchFamily="34" charset="0"/>
                </a:rPr>
                <a:t>. </a:t>
              </a:r>
              <a:r>
                <a:rPr lang="en-US" sz="3200" dirty="0" err="1">
                  <a:latin typeface="Arial" pitchFamily="34" charset="0"/>
                  <a:cs typeface="Arial" pitchFamily="34" charset="0"/>
                </a:rPr>
                <a:t>Thỉnh</a:t>
              </a:r>
              <a:r>
                <a:rPr lang="en-US" sz="3200" dirty="0">
                  <a:latin typeface="Arial" pitchFamily="34" charset="0"/>
                  <a:cs typeface="Arial" pitchFamily="34" charset="0"/>
                </a:rPr>
                <a:t> </a:t>
              </a:r>
              <a:r>
                <a:rPr lang="en-US" sz="3200" dirty="0" err="1">
                  <a:latin typeface="Arial" pitchFamily="34" charset="0"/>
                  <a:cs typeface="Arial" pitchFamily="34" charset="0"/>
                </a:rPr>
                <a:t>thoảng</a:t>
              </a:r>
              <a:r>
                <a:rPr lang="en-US" sz="3200" dirty="0">
                  <a:latin typeface="Arial" pitchFamily="34" charset="0"/>
                  <a:cs typeface="Arial" pitchFamily="34" charset="0"/>
                </a:rPr>
                <a:t> </a:t>
              </a:r>
              <a:r>
                <a:rPr lang="en-US" sz="3200" dirty="0" err="1">
                  <a:latin typeface="Arial" pitchFamily="34" charset="0"/>
                  <a:cs typeface="Arial" pitchFamily="34" charset="0"/>
                </a:rPr>
                <a:t>gặp</a:t>
              </a:r>
              <a:r>
                <a:rPr lang="en-US" sz="3200" dirty="0">
                  <a:latin typeface="Arial" pitchFamily="34" charset="0"/>
                  <a:cs typeface="Arial" pitchFamily="34" charset="0"/>
                </a:rPr>
                <a:t> </a:t>
              </a:r>
              <a:r>
                <a:rPr lang="en-US" sz="3200" dirty="0" err="1">
                  <a:latin typeface="Arial" pitchFamily="34" charset="0"/>
                  <a:cs typeface="Arial" pitchFamily="34" charset="0"/>
                </a:rPr>
                <a:t>cô</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bộ</a:t>
              </a:r>
              <a:r>
                <a:rPr lang="en-US" sz="3200" dirty="0">
                  <a:latin typeface="Arial" pitchFamily="34" charset="0"/>
                  <a:cs typeface="Arial" pitchFamily="34" charset="0"/>
                </a:rPr>
                <a:t> </a:t>
              </a:r>
              <a:r>
                <a:rPr lang="en-US" sz="3200" dirty="0" err="1">
                  <a:latin typeface="Arial" pitchFamily="34" charset="0"/>
                  <a:cs typeface="Arial" pitchFamily="34" charset="0"/>
                </a:rPr>
                <a:t>blu</a:t>
              </a:r>
              <a:r>
                <a:rPr lang="en-US" sz="3200" dirty="0">
                  <a:latin typeface="Arial" pitchFamily="34" charset="0"/>
                  <a:cs typeface="Arial" pitchFamily="34" charset="0"/>
                </a:rPr>
                <a:t> </a:t>
              </a:r>
              <a:r>
                <a:rPr lang="en-US" sz="3200" dirty="0" err="1">
                  <a:latin typeface="Arial" pitchFamily="34" charset="0"/>
                  <a:cs typeface="Arial" pitchFamily="34" charset="0"/>
                </a:rPr>
                <a:t>trắng</a:t>
              </a:r>
              <a:r>
                <a:rPr lang="en-US" sz="3200" dirty="0">
                  <a:latin typeface="Arial" pitchFamily="34" charset="0"/>
                  <a:cs typeface="Arial" pitchFamily="34" charset="0"/>
                </a:rPr>
                <a:t>, </a:t>
              </a:r>
              <a:r>
                <a:rPr lang="en-US" sz="3200" dirty="0" err="1">
                  <a:latin typeface="Arial" pitchFamily="34" charset="0"/>
                  <a:cs typeface="Arial" pitchFamily="34" charset="0"/>
                </a:rPr>
                <a:t>Hồng</a:t>
              </a:r>
              <a:r>
                <a:rPr lang="en-US" sz="3200" dirty="0">
                  <a:latin typeface="Arial" pitchFamily="34" charset="0"/>
                  <a:cs typeface="Arial" pitchFamily="34" charset="0"/>
                </a:rPr>
                <a:t> </a:t>
              </a:r>
              <a:r>
                <a:rPr lang="en-US" sz="3200" dirty="0" err="1">
                  <a:latin typeface="Arial" pitchFamily="34" charset="0"/>
                  <a:cs typeface="Arial" pitchFamily="34" charset="0"/>
                </a:rPr>
                <a:t>ngưỡng</a:t>
              </a:r>
              <a:r>
                <a:rPr lang="en-US" sz="3200" dirty="0">
                  <a:latin typeface="Arial" pitchFamily="34" charset="0"/>
                  <a:cs typeface="Arial" pitchFamily="34" charset="0"/>
                </a:rPr>
                <a:t> </a:t>
              </a:r>
              <a:r>
                <a:rPr lang="en-US" sz="3200" dirty="0" err="1">
                  <a:latin typeface="Arial" pitchFamily="34" charset="0"/>
                  <a:cs typeface="Arial" pitchFamily="34" charset="0"/>
                </a:rPr>
                <a:t>mộ</a:t>
              </a:r>
              <a:r>
                <a:rPr lang="en-US" sz="3200" dirty="0">
                  <a:latin typeface="Arial" pitchFamily="34" charset="0"/>
                  <a:cs typeface="Arial" pitchFamily="34" charset="0"/>
                </a:rPr>
                <a:t> </a:t>
              </a:r>
              <a:r>
                <a:rPr lang="en-US" sz="3200" dirty="0" err="1">
                  <a:latin typeface="Arial" pitchFamily="34" charset="0"/>
                  <a:cs typeface="Arial" pitchFamily="34" charset="0"/>
                </a:rPr>
                <a:t>lắm</a:t>
              </a:r>
              <a:r>
                <a:rPr lang="en-US" sz="3200" dirty="0">
                  <a:latin typeface="Arial" pitchFamily="34" charset="0"/>
                  <a:cs typeface="Arial" pitchFamily="34" charset="0"/>
                </a:rPr>
                <a:t>. </a:t>
              </a:r>
              <a:r>
                <a:rPr lang="en-US" sz="3200" dirty="0" err="1">
                  <a:latin typeface="Arial" pitchFamily="34" charset="0"/>
                  <a:cs typeface="Arial" pitchFamily="34" charset="0"/>
                </a:rPr>
                <a:t>Mặc</a:t>
              </a:r>
              <a:r>
                <a:rPr lang="en-US" sz="3200" dirty="0">
                  <a:latin typeface="Arial" pitchFamily="34" charset="0"/>
                  <a:cs typeface="Arial" pitchFamily="34" charset="0"/>
                </a:rPr>
                <a:t> </a:t>
              </a:r>
              <a:r>
                <a:rPr lang="en-US" sz="3200" dirty="0" err="1">
                  <a:latin typeface="Arial" pitchFamily="34" charset="0"/>
                  <a:cs typeface="Arial" pitchFamily="34" charset="0"/>
                </a:rPr>
                <a:t>dù</a:t>
              </a:r>
              <a:r>
                <a:rPr lang="en-US" sz="3200" dirty="0">
                  <a:latin typeface="Arial" pitchFamily="34" charset="0"/>
                  <a:cs typeface="Arial" pitchFamily="34" charset="0"/>
                </a:rPr>
                <a:t> </a:t>
              </a:r>
              <a:r>
                <a:rPr lang="en-US" sz="3200" dirty="0" err="1">
                  <a:latin typeface="Arial" pitchFamily="34" charset="0"/>
                  <a:cs typeface="Arial" pitchFamily="34" charset="0"/>
                </a:rPr>
                <a:t>khả</a:t>
              </a:r>
              <a:r>
                <a:rPr lang="en-US" sz="3200" dirty="0">
                  <a:latin typeface="Arial" pitchFamily="34" charset="0"/>
                  <a:cs typeface="Arial" pitchFamily="34" charset="0"/>
                </a:rPr>
                <a:t> </a:t>
              </a:r>
              <a:r>
                <a:rPr lang="en-US" sz="3200" dirty="0" err="1">
                  <a:latin typeface="Arial" pitchFamily="34" charset="0"/>
                  <a:cs typeface="Arial" pitchFamily="34" charset="0"/>
                </a:rPr>
                <a:t>năng</a:t>
              </a:r>
              <a:r>
                <a:rPr lang="en-US" sz="3200" dirty="0">
                  <a:latin typeface="Arial" pitchFamily="34" charset="0"/>
                  <a:cs typeface="Arial" pitchFamily="34" charset="0"/>
                </a:rPr>
                <a:t> </a:t>
              </a:r>
              <a:r>
                <a:rPr lang="en-US" sz="3200" dirty="0" err="1">
                  <a:latin typeface="Arial" pitchFamily="34" charset="0"/>
                  <a:cs typeface="Arial" pitchFamily="34" charset="0"/>
                </a:rPr>
                <a:t>học</a:t>
              </a:r>
              <a:r>
                <a:rPr lang="en-US" sz="3200" dirty="0">
                  <a:latin typeface="Arial" pitchFamily="34" charset="0"/>
                  <a:cs typeface="Arial" pitchFamily="34" charset="0"/>
                </a:rPr>
                <a:t> </a:t>
              </a:r>
              <a:r>
                <a:rPr lang="en-US" sz="3200" dirty="0" err="1">
                  <a:latin typeface="Arial" pitchFamily="34" charset="0"/>
                  <a:cs typeface="Arial" pitchFamily="34" charset="0"/>
                </a:rPr>
                <a:t>môn</a:t>
              </a:r>
              <a:r>
                <a:rPr lang="en-US" sz="3200" dirty="0">
                  <a:latin typeface="Arial" pitchFamily="34" charset="0"/>
                  <a:cs typeface="Arial" pitchFamily="34" charset="0"/>
                </a:rPr>
                <a:t> </a:t>
              </a:r>
              <a:r>
                <a:rPr lang="en-US" sz="3200" dirty="0" err="1">
                  <a:latin typeface="Arial" pitchFamily="34" charset="0"/>
                  <a:cs typeface="Arial" pitchFamily="34" charset="0"/>
                </a:rPr>
                <a:t>Sinh</a:t>
              </a:r>
              <a:r>
                <a:rPr lang="en-US" sz="3200" dirty="0">
                  <a:latin typeface="Arial" pitchFamily="34" charset="0"/>
                  <a:cs typeface="Arial" pitchFamily="34" charset="0"/>
                </a:rPr>
                <a:t> </a:t>
              </a:r>
              <a:r>
                <a:rPr lang="en-US" sz="3200" dirty="0" err="1">
                  <a:latin typeface="Arial" pitchFamily="34" charset="0"/>
                  <a:cs typeface="Arial" pitchFamily="34" charset="0"/>
                </a:rPr>
                <a:t>học</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Hồng</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a:latin typeface="Arial" pitchFamily="34" charset="0"/>
                  <a:cs typeface="Arial" pitchFamily="34" charset="0"/>
                </a:rPr>
                <a:t>tốt</a:t>
              </a:r>
              <a:r>
                <a:rPr lang="en-US" sz="3200" dirty="0">
                  <a:latin typeface="Arial" pitchFamily="34" charset="0"/>
                  <a:cs typeface="Arial" pitchFamily="34" charset="0"/>
                </a:rPr>
                <a:t>, </a:t>
              </a:r>
              <a:r>
                <a:rPr lang="en-US" sz="3200" dirty="0" err="1">
                  <a:latin typeface="Arial" pitchFamily="34" charset="0"/>
                  <a:cs typeface="Arial" pitchFamily="34" charset="0"/>
                </a:rPr>
                <a:t>rất</a:t>
              </a:r>
              <a:r>
                <a:rPr lang="en-US" sz="3200" dirty="0">
                  <a:latin typeface="Arial" pitchFamily="34" charset="0"/>
                  <a:cs typeface="Arial" pitchFamily="34" charset="0"/>
                </a:rPr>
                <a:t> </a:t>
              </a:r>
              <a:r>
                <a:rPr lang="en-US" sz="3200" dirty="0" err="1">
                  <a:latin typeface="Arial" pitchFamily="34" charset="0"/>
                  <a:cs typeface="Arial" pitchFamily="34" charset="0"/>
                </a:rPr>
                <a:t>sợ</a:t>
              </a:r>
              <a:r>
                <a:rPr lang="en-US" sz="3200" dirty="0">
                  <a:latin typeface="Arial" pitchFamily="34" charset="0"/>
                  <a:cs typeface="Arial" pitchFamily="34" charset="0"/>
                </a:rPr>
                <a:t> </a:t>
              </a:r>
              <a:r>
                <a:rPr lang="en-US" sz="3200" dirty="0" err="1">
                  <a:latin typeface="Arial" pitchFamily="34" charset="0"/>
                  <a:cs typeface="Arial" pitchFamily="34" charset="0"/>
                </a:rPr>
                <a:t>nhìn</a:t>
              </a:r>
              <a:r>
                <a:rPr lang="en-US" sz="3200" dirty="0">
                  <a:latin typeface="Arial" pitchFamily="34" charset="0"/>
                  <a:cs typeface="Arial" pitchFamily="34" charset="0"/>
                </a:rPr>
                <a:t> </a:t>
              </a:r>
              <a:r>
                <a:rPr lang="en-US" sz="3200" dirty="0" err="1">
                  <a:latin typeface="Arial" pitchFamily="34" charset="0"/>
                  <a:cs typeface="Arial" pitchFamily="34" charset="0"/>
                </a:rPr>
                <a:t>thấy</a:t>
              </a:r>
              <a:r>
                <a:rPr lang="en-US" sz="3200" dirty="0">
                  <a:latin typeface="Arial" pitchFamily="34" charset="0"/>
                  <a:cs typeface="Arial" pitchFamily="34" charset="0"/>
                </a:rPr>
                <a:t> </a:t>
              </a:r>
              <a:r>
                <a:rPr lang="en-US" sz="3200" dirty="0" err="1">
                  <a:latin typeface="Arial" pitchFamily="34" charset="0"/>
                  <a:cs typeface="Arial" pitchFamily="34" charset="0"/>
                </a:rPr>
                <a:t>máu</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thiếu</a:t>
              </a:r>
              <a:r>
                <a:rPr lang="en-US" sz="3200" dirty="0">
                  <a:latin typeface="Arial" pitchFamily="34" charset="0"/>
                  <a:cs typeface="Arial" pitchFamily="34" charset="0"/>
                </a:rPr>
                <a:t> </a:t>
              </a:r>
              <a:r>
                <a:rPr lang="en-US" sz="3200" dirty="0" err="1">
                  <a:latin typeface="Arial" pitchFamily="34" charset="0"/>
                  <a:cs typeface="Arial" pitchFamily="34" charset="0"/>
                </a:rPr>
                <a:t>hiểu</a:t>
              </a:r>
              <a:r>
                <a:rPr lang="en-US" sz="3200" dirty="0">
                  <a:latin typeface="Arial" pitchFamily="34" charset="0"/>
                  <a:cs typeface="Arial" pitchFamily="34" charset="0"/>
                </a:rPr>
                <a:t> </a:t>
              </a:r>
              <a:r>
                <a:rPr lang="en-US" sz="3200" dirty="0" err="1">
                  <a:latin typeface="Arial" pitchFamily="34" charset="0"/>
                  <a:cs typeface="Arial" pitchFamily="34" charset="0"/>
                </a:rPr>
                <a:t>biết</a:t>
              </a:r>
              <a:r>
                <a:rPr lang="en-US" sz="3200" dirty="0">
                  <a:latin typeface="Arial" pitchFamily="34" charset="0"/>
                  <a:cs typeface="Arial" pitchFamily="34" charset="0"/>
                </a:rPr>
                <a:t> </a:t>
              </a:r>
              <a:r>
                <a:rPr lang="en-US" sz="3200" dirty="0" err="1">
                  <a:latin typeface="Arial" pitchFamily="34" charset="0"/>
                  <a:cs typeface="Arial" pitchFamily="34" charset="0"/>
                </a:rPr>
                <a:t>về</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công</a:t>
              </a:r>
              <a:r>
                <a:rPr lang="en-US" sz="3200" dirty="0">
                  <a:latin typeface="Arial" pitchFamily="34" charset="0"/>
                  <a:cs typeface="Arial" pitchFamily="34" charset="0"/>
                </a:rPr>
                <a:t> </a:t>
              </a:r>
              <a:r>
                <a:rPr lang="en-US" sz="3200" dirty="0" err="1">
                  <a:latin typeface="Arial" pitchFamily="34" charset="0"/>
                  <a:cs typeface="Arial" pitchFamily="34" charset="0"/>
                </a:rPr>
                <a:t>việc</a:t>
              </a:r>
              <a:r>
                <a:rPr lang="en-US" sz="3200" dirty="0">
                  <a:latin typeface="Arial" pitchFamily="34" charset="0"/>
                  <a:cs typeface="Arial" pitchFamily="34" charset="0"/>
                </a:rPr>
                <a:t>, </a:t>
              </a:r>
              <a:r>
                <a:rPr lang="en-US" sz="3200" dirty="0" err="1">
                  <a:latin typeface="Arial" pitchFamily="34" charset="0"/>
                  <a:cs typeface="Arial" pitchFamily="34" charset="0"/>
                </a:rPr>
                <a:t>yêu</a:t>
              </a:r>
              <a:r>
                <a:rPr lang="en-US" sz="3200" dirty="0">
                  <a:latin typeface="Arial" pitchFamily="34" charset="0"/>
                  <a:cs typeface="Arial" pitchFamily="34" charset="0"/>
                </a:rPr>
                <a:t> </a:t>
              </a:r>
              <a:r>
                <a:rPr lang="en-US" sz="3200" dirty="0" err="1">
                  <a:latin typeface="Arial" pitchFamily="34" charset="0"/>
                  <a:cs typeface="Arial" pitchFamily="34" charset="0"/>
                </a:rPr>
                <a:t>cầu</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nghề</a:t>
              </a:r>
              <a:r>
                <a:rPr lang="en-US" sz="3200" dirty="0">
                  <a:latin typeface="Arial" pitchFamily="34" charset="0"/>
                  <a:cs typeface="Arial" pitchFamily="34" charset="0"/>
                </a:rPr>
                <a:t> </a:t>
              </a:r>
              <a:r>
                <a:rPr lang="en-US" sz="3200" dirty="0" err="1">
                  <a:latin typeface="Arial" pitchFamily="34" charset="0"/>
                  <a:cs typeface="Arial" pitchFamily="34" charset="0"/>
                </a:rPr>
                <a:t>bác</a:t>
              </a:r>
              <a:r>
                <a:rPr lang="en-US" sz="3200" dirty="0">
                  <a:latin typeface="Arial" pitchFamily="34" charset="0"/>
                  <a:cs typeface="Arial" pitchFamily="34" charset="0"/>
                </a:rPr>
                <a:t> </a:t>
              </a:r>
              <a:r>
                <a:rPr lang="en-US" sz="3200" dirty="0" err="1">
                  <a:latin typeface="Arial" pitchFamily="34" charset="0"/>
                  <a:cs typeface="Arial" pitchFamily="34" charset="0"/>
                </a:rPr>
                <a:t>sĩ</a:t>
              </a:r>
              <a:r>
                <a:rPr lang="en-US" sz="3200" dirty="0">
                  <a:latin typeface="Arial" pitchFamily="34" charset="0"/>
                  <a:cs typeface="Arial" pitchFamily="34" charset="0"/>
                </a:rPr>
                <a:t> </a:t>
              </a:r>
              <a:r>
                <a:rPr lang="en-US" sz="3200" dirty="0" err="1">
                  <a:latin typeface="Arial" pitchFamily="34" charset="0"/>
                  <a:cs typeface="Arial" pitchFamily="34" charset="0"/>
                </a:rPr>
                <a:t>nhưng</a:t>
              </a:r>
              <a:r>
                <a:rPr lang="en-US" sz="3200" dirty="0">
                  <a:latin typeface="Arial" pitchFamily="34" charset="0"/>
                  <a:cs typeface="Arial" pitchFamily="34" charset="0"/>
                </a:rPr>
                <a:t> </a:t>
              </a:r>
              <a:r>
                <a:rPr lang="en-US" sz="3200" dirty="0" err="1">
                  <a:latin typeface="Arial" pitchFamily="34" charset="0"/>
                  <a:cs typeface="Arial" pitchFamily="34" charset="0"/>
                </a:rPr>
                <a:t>Hồng</a:t>
              </a:r>
              <a:r>
                <a:rPr lang="en-US" sz="3200" dirty="0">
                  <a:latin typeface="Arial" pitchFamily="34" charset="0"/>
                  <a:cs typeface="Arial" pitchFamily="34" charset="0"/>
                </a:rPr>
                <a:t> </a:t>
              </a:r>
              <a:r>
                <a:rPr lang="en-US" sz="3200" dirty="0" err="1">
                  <a:latin typeface="Arial" pitchFamily="34" charset="0"/>
                  <a:cs typeface="Arial" pitchFamily="34" charset="0"/>
                </a:rPr>
                <a:t>vẫn</a:t>
              </a:r>
              <a:r>
                <a:rPr lang="en-US" sz="3200" dirty="0">
                  <a:latin typeface="Arial" pitchFamily="34" charset="0"/>
                  <a:cs typeface="Arial" pitchFamily="34" charset="0"/>
                </a:rPr>
                <a:t> </a:t>
              </a:r>
              <a:r>
                <a:rPr lang="en-US" sz="3200" dirty="0" err="1">
                  <a:latin typeface="Arial" pitchFamily="34" charset="0"/>
                  <a:cs typeface="Arial" pitchFamily="34" charset="0"/>
                </a:rPr>
                <a:t>chọn</a:t>
              </a:r>
              <a:r>
                <a:rPr lang="en-US" sz="3200" dirty="0">
                  <a:latin typeface="Arial" pitchFamily="34" charset="0"/>
                  <a:cs typeface="Arial" pitchFamily="34" charset="0"/>
                </a:rPr>
                <a:t> </a:t>
              </a:r>
              <a:r>
                <a:rPr lang="en-US" sz="3200" dirty="0" err="1">
                  <a:latin typeface="Arial" pitchFamily="34" charset="0"/>
                  <a:cs typeface="Arial" pitchFamily="34" charset="0"/>
                </a:rPr>
                <a:t>cho</a:t>
              </a:r>
              <a:r>
                <a:rPr lang="en-US" sz="3200" dirty="0">
                  <a:latin typeface="Arial" pitchFamily="34" charset="0"/>
                  <a:cs typeface="Arial" pitchFamily="34" charset="0"/>
                </a:rPr>
                <a:t> </a:t>
              </a:r>
              <a:r>
                <a:rPr lang="en-US" sz="3200" dirty="0" err="1">
                  <a:latin typeface="Arial" pitchFamily="34" charset="0"/>
                  <a:cs typeface="Arial" pitchFamily="34" charset="0"/>
                </a:rPr>
                <a:t>mình</a:t>
              </a:r>
              <a:r>
                <a:rPr lang="en-US" sz="3200" dirty="0">
                  <a:latin typeface="Arial" pitchFamily="34" charset="0"/>
                  <a:cs typeface="Arial" pitchFamily="34" charset="0"/>
                </a:rPr>
                <a:t> </a:t>
              </a:r>
              <a:r>
                <a:rPr lang="en-US" sz="3200" dirty="0" err="1">
                  <a:latin typeface="Arial" pitchFamily="34" charset="0"/>
                  <a:cs typeface="Arial" pitchFamily="34" charset="0"/>
                </a:rPr>
                <a:t>nghề</a:t>
              </a:r>
              <a:r>
                <a:rPr lang="en-US" sz="3200" dirty="0">
                  <a:latin typeface="Arial" pitchFamily="34" charset="0"/>
                  <a:cs typeface="Arial" pitchFamily="34" charset="0"/>
                </a:rPr>
                <a:t> </a:t>
              </a:r>
              <a:r>
                <a:rPr lang="en-US" sz="3200" dirty="0" err="1">
                  <a:latin typeface="Arial" pitchFamily="34" charset="0"/>
                  <a:cs typeface="Arial" pitchFamily="34" charset="0"/>
                </a:rPr>
                <a:t>này</a:t>
              </a:r>
              <a:r>
                <a:rPr lang="en-US" sz="3200" dirty="0">
                  <a:latin typeface="Arial" pitchFamily="34" charset="0"/>
                  <a:cs typeface="Arial" pitchFamily="34" charset="0"/>
                </a:rPr>
                <a:t>.</a:t>
              </a:r>
            </a:p>
          </p:txBody>
        </p:sp>
      </p:grpSp>
    </p:spTree>
    <p:extLst>
      <p:ext uri="{BB962C8B-B14F-4D97-AF65-F5344CB8AC3E}">
        <p14:creationId xmlns:p14="http://schemas.microsoft.com/office/powerpoint/2010/main" val="1999783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3"/>
            <a:ext cx="17526000" cy="85850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172176" y="324384"/>
              <a:ext cx="11791247"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Đưa ra lời khuyên chọn nghề phù hợp</a:t>
              </a:r>
            </a:p>
          </p:txBody>
        </p:sp>
      </p:grpSp>
      <p:grpSp>
        <p:nvGrpSpPr>
          <p:cNvPr id="11" name="Group 10"/>
          <p:cNvGrpSpPr/>
          <p:nvPr/>
        </p:nvGrpSpPr>
        <p:grpSpPr>
          <a:xfrm>
            <a:off x="1326092" y="1620795"/>
            <a:ext cx="15625939" cy="1066800"/>
            <a:chOff x="1066800" y="5547807"/>
            <a:chExt cx="7918618" cy="1066800"/>
          </a:xfrm>
        </p:grpSpPr>
        <p:sp>
          <p:nvSpPr>
            <p:cNvPr id="12" name="Rectangle 11"/>
            <p:cNvSpPr/>
            <p:nvPr/>
          </p:nvSpPr>
          <p:spPr>
            <a:xfrm>
              <a:off x="1066800" y="5547807"/>
              <a:ext cx="7918618"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87690" y="5753061"/>
              <a:ext cx="7688144" cy="646331"/>
            </a:xfrm>
            <a:prstGeom prst="rect">
              <a:avLst/>
            </a:prstGeom>
          </p:spPr>
          <p:txBody>
            <a:bodyPr wrap="none">
              <a:spAutoFit/>
            </a:bodyPr>
            <a:lstStyle/>
            <a:p>
              <a:r>
                <a:rPr lang="en-US" sz="3600" b="1" i="1" u="sng">
                  <a:solidFill>
                    <a:schemeClr val="accent5">
                      <a:lumMod val="50000"/>
                    </a:schemeClr>
                  </a:solidFill>
                  <a:latin typeface="Arial" pitchFamily="34" charset="0"/>
                  <a:cs typeface="Arial" pitchFamily="34" charset="0"/>
                </a:rPr>
                <a:t>Yêu cầu</a:t>
              </a:r>
              <a:r>
                <a:rPr lang="en-US" sz="3600" i="1">
                  <a:solidFill>
                    <a:schemeClr val="accent5">
                      <a:lumMod val="50000"/>
                    </a:schemeClr>
                  </a:solidFill>
                  <a:latin typeface="Arial" pitchFamily="34" charset="0"/>
                  <a:cs typeface="Arial" pitchFamily="34" charset="0"/>
                </a:rPr>
                <a:t>: </a:t>
              </a:r>
              <a:r>
                <a:rPr lang="vi-VN" sz="3600" i="1">
                  <a:solidFill>
                    <a:schemeClr val="accent5">
                      <a:lumMod val="50000"/>
                    </a:schemeClr>
                  </a:solidFill>
                  <a:latin typeface="Arial" pitchFamily="34" charset="0"/>
                  <a:cs typeface="Arial" pitchFamily="34" charset="0"/>
                </a:rPr>
                <a:t>Đọc tình huống trong sgk, thảo luận nhóm và đưa ra lời khuyên.</a:t>
              </a:r>
            </a:p>
          </p:txBody>
        </p:sp>
      </p:grpSp>
      <p:grpSp>
        <p:nvGrpSpPr>
          <p:cNvPr id="17" name="Group 16"/>
          <p:cNvGrpSpPr/>
          <p:nvPr/>
        </p:nvGrpSpPr>
        <p:grpSpPr>
          <a:xfrm>
            <a:off x="1519645" y="3352800"/>
            <a:ext cx="6360154" cy="4229100"/>
            <a:chOff x="1564646" y="3200400"/>
            <a:chExt cx="6360154" cy="4229100"/>
          </a:xfrm>
        </p:grpSpPr>
        <p:sp>
          <p:nvSpPr>
            <p:cNvPr id="10" name="Rounded Rectangle 9"/>
            <p:cNvSpPr/>
            <p:nvPr/>
          </p:nvSpPr>
          <p:spPr>
            <a:xfrm>
              <a:off x="1564646" y="3543300"/>
              <a:ext cx="6360154" cy="3886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3100773" y="3200400"/>
              <a:ext cx="3399654"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latin typeface="Arial" pitchFamily="34" charset="0"/>
                  <a:cs typeface="Arial" pitchFamily="34" charset="0"/>
                </a:rPr>
                <a:t>Tính huống 3</a:t>
              </a:r>
            </a:p>
          </p:txBody>
        </p:sp>
        <p:sp>
          <p:nvSpPr>
            <p:cNvPr id="16" name="TextBox 15"/>
            <p:cNvSpPr txBox="1"/>
            <p:nvPr/>
          </p:nvSpPr>
          <p:spPr>
            <a:xfrm>
              <a:off x="2009724" y="4038600"/>
              <a:ext cx="5581751" cy="3046988"/>
            </a:xfrm>
            <a:prstGeom prst="rect">
              <a:avLst/>
            </a:prstGeom>
            <a:noFill/>
          </p:spPr>
          <p:txBody>
            <a:bodyPr wrap="square" rtlCol="0">
              <a:spAutoFit/>
            </a:bodyPr>
            <a:lstStyle/>
            <a:p>
              <a:pPr algn="just">
                <a:lnSpc>
                  <a:spcPct val="150000"/>
                </a:lnSpc>
              </a:pPr>
              <a:r>
                <a:rPr lang="en-US" sz="3200">
                  <a:latin typeface="Arial" pitchFamily="34" charset="0"/>
                  <a:cs typeface="Arial" pitchFamily="34" charset="0"/>
                </a:rPr>
                <a:t>Mai rất thích ca hát và mơ ước sau này trở thành ca sĩ nhưng giọng hát của Mai yếu và không hay.</a:t>
              </a:r>
            </a:p>
          </p:txBody>
        </p:sp>
      </p:grpSp>
      <p:grpSp>
        <p:nvGrpSpPr>
          <p:cNvPr id="21" name="Group 20"/>
          <p:cNvGrpSpPr/>
          <p:nvPr/>
        </p:nvGrpSpPr>
        <p:grpSpPr>
          <a:xfrm>
            <a:off x="8747919" y="3352800"/>
            <a:ext cx="7812970" cy="4762500"/>
            <a:chOff x="990600" y="3200400"/>
            <a:chExt cx="7812970" cy="4762500"/>
          </a:xfrm>
        </p:grpSpPr>
        <p:sp>
          <p:nvSpPr>
            <p:cNvPr id="22" name="Rounded Rectangle 21"/>
            <p:cNvSpPr/>
            <p:nvPr/>
          </p:nvSpPr>
          <p:spPr>
            <a:xfrm>
              <a:off x="990600" y="3543300"/>
              <a:ext cx="7812970" cy="4419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3229746" y="3200400"/>
              <a:ext cx="3175993"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latin typeface="Arial" pitchFamily="34" charset="0"/>
                  <a:cs typeface="Arial" pitchFamily="34" charset="0"/>
                </a:rPr>
                <a:t>Tính huống 4</a:t>
              </a:r>
            </a:p>
          </p:txBody>
        </p:sp>
        <p:sp>
          <p:nvSpPr>
            <p:cNvPr id="24" name="TextBox 23"/>
            <p:cNvSpPr txBox="1"/>
            <p:nvPr/>
          </p:nvSpPr>
          <p:spPr>
            <a:xfrm>
              <a:off x="1277717" y="3896497"/>
              <a:ext cx="7238735" cy="3785652"/>
            </a:xfrm>
            <a:prstGeom prst="rect">
              <a:avLst/>
            </a:prstGeom>
            <a:noFill/>
          </p:spPr>
          <p:txBody>
            <a:bodyPr wrap="square" rtlCol="0">
              <a:spAutoFit/>
            </a:bodyPr>
            <a:lstStyle/>
            <a:p>
              <a:pPr algn="just">
                <a:lnSpc>
                  <a:spcPct val="150000"/>
                </a:lnSpc>
              </a:pPr>
              <a:r>
                <a:rPr lang="en-US" sz="3200">
                  <a:latin typeface="Arial" pitchFamily="34" charset="0"/>
                  <a:cs typeface="Arial" pitchFamily="34" charset="0"/>
                </a:rPr>
                <a:t>Minh có khả năng học tốt môn Tiếng anh, thích giao tiếp với mọi người và thích đi đây đi đó. Minh mơ ước trở thành hướng dẫn viên du lịch nhưng sức khỏe của bạn không tốt.</a:t>
              </a:r>
            </a:p>
          </p:txBody>
        </p:sp>
      </p:grpSp>
    </p:spTree>
    <p:extLst>
      <p:ext uri="{BB962C8B-B14F-4D97-AF65-F5344CB8AC3E}">
        <p14:creationId xmlns:p14="http://schemas.microsoft.com/office/powerpoint/2010/main" val="1522650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Đưa ra lời khuyên chọn nghề phù hợp</a:t>
              </a:r>
              <a:endParaRPr lang="en-US" sz="3600" b="1">
                <a:solidFill>
                  <a:srgbClr val="002060"/>
                </a:solidFill>
                <a:latin typeface="Arial" pitchFamily="34" charset="0"/>
                <a:cs typeface="Arial" pitchFamily="34" charset="0"/>
              </a:endParaRPr>
            </a:p>
          </p:txBody>
        </p:sp>
      </p:grpSp>
      <p:grpSp>
        <p:nvGrpSpPr>
          <p:cNvPr id="9" name="Group 8"/>
          <p:cNvGrpSpPr/>
          <p:nvPr/>
        </p:nvGrpSpPr>
        <p:grpSpPr>
          <a:xfrm>
            <a:off x="1001876" y="1645508"/>
            <a:ext cx="16447923" cy="3496259"/>
            <a:chOff x="990600" y="3207608"/>
            <a:chExt cx="7727398" cy="3496259"/>
          </a:xfrm>
        </p:grpSpPr>
        <p:sp>
          <p:nvSpPr>
            <p:cNvPr id="10" name="Rounded Rectangle 9"/>
            <p:cNvSpPr/>
            <p:nvPr/>
          </p:nvSpPr>
          <p:spPr>
            <a:xfrm>
              <a:off x="990600" y="3543300"/>
              <a:ext cx="7727398" cy="316056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207608"/>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atin typeface="Arial" pitchFamily="34" charset="0"/>
                  <a:cs typeface="Arial" pitchFamily="34" charset="0"/>
                </a:rPr>
                <a:t>Tính huống 1</a:t>
              </a:r>
            </a:p>
          </p:txBody>
        </p:sp>
        <p:sp>
          <p:nvSpPr>
            <p:cNvPr id="12" name="TextBox 11"/>
            <p:cNvSpPr txBox="1"/>
            <p:nvPr/>
          </p:nvSpPr>
          <p:spPr>
            <a:xfrm>
              <a:off x="1079890" y="3893408"/>
              <a:ext cx="7584199" cy="2585323"/>
            </a:xfrm>
            <a:prstGeom prst="rect">
              <a:avLst/>
            </a:prstGeom>
            <a:noFill/>
          </p:spPr>
          <p:txBody>
            <a:bodyPr wrap="square" rtlCol="0">
              <a:spAutoFit/>
            </a:bodyPr>
            <a:lstStyle/>
            <a:p>
              <a:pPr algn="just">
                <a:lnSpc>
                  <a:spcPct val="150000"/>
                </a:lnSpc>
              </a:pPr>
              <a:r>
                <a:rPr lang="en-US" sz="3600">
                  <a:latin typeface="Arial" pitchFamily="34" charset="0"/>
                  <a:cs typeface="Arial" pitchFamily="34" charset="0"/>
                </a:rPr>
                <a:t>Hoàng học giỏi môn Ngữ văn, thích đọc tiểu thuyết và xem các phim tâm lí xã hội. Bạn mơ ước sau này trở thành nhà biên kịch hoặc đạo diễn phim nhưng băn khoăn vì không thấy bạn nào trong lớp có nguyện vọng giống mình.</a:t>
              </a:r>
            </a:p>
          </p:txBody>
        </p:sp>
      </p:grpSp>
      <p:pic>
        <p:nvPicPr>
          <p:cNvPr id="14" name="Picture 7"/>
          <p:cNvPicPr>
            <a:picLocks noChangeAspect="1"/>
          </p:cNvPicPr>
          <p:nvPr/>
        </p:nvPicPr>
        <p:blipFill>
          <a:blip r:embed="rId4"/>
          <a:srcRect/>
          <a:stretch>
            <a:fillRect/>
          </a:stretch>
        </p:blipFill>
        <p:spPr>
          <a:xfrm>
            <a:off x="792451" y="6515100"/>
            <a:ext cx="975063" cy="3421272"/>
          </a:xfrm>
          <a:prstGeom prst="rect">
            <a:avLst/>
          </a:prstGeom>
        </p:spPr>
      </p:pic>
      <p:grpSp>
        <p:nvGrpSpPr>
          <p:cNvPr id="15" name="Group 14"/>
          <p:cNvGrpSpPr/>
          <p:nvPr/>
        </p:nvGrpSpPr>
        <p:grpSpPr>
          <a:xfrm>
            <a:off x="1977594" y="7048500"/>
            <a:ext cx="3277843" cy="1295400"/>
            <a:chOff x="1977594" y="7048500"/>
            <a:chExt cx="3277843" cy="1295400"/>
          </a:xfrm>
        </p:grpSpPr>
        <p:pic>
          <p:nvPicPr>
            <p:cNvPr id="1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a:solidFill>
                    <a:schemeClr val="accent2">
                      <a:lumMod val="75000"/>
                    </a:schemeClr>
                  </a:solidFill>
                  <a:latin typeface="Arial" pitchFamily="34" charset="0"/>
                  <a:cs typeface="Arial" pitchFamily="34" charset="0"/>
                </a:rPr>
                <a:t>Gợi ý trả lời:</a:t>
              </a:r>
            </a:p>
          </p:txBody>
        </p:sp>
      </p:grpSp>
      <p:pic>
        <p:nvPicPr>
          <p:cNvPr id="18" name="Picture 12"/>
          <p:cNvPicPr>
            <a:picLocks noChangeAspect="1"/>
          </p:cNvPicPr>
          <p:nvPr/>
        </p:nvPicPr>
        <p:blipFill>
          <a:blip r:embed="rId7"/>
          <a:srcRect/>
          <a:stretch>
            <a:fillRect/>
          </a:stretch>
        </p:blipFill>
        <p:spPr>
          <a:xfrm>
            <a:off x="5715000" y="5676900"/>
            <a:ext cx="11734799" cy="3886199"/>
          </a:xfrm>
          <a:prstGeom prst="rect">
            <a:avLst/>
          </a:prstGeom>
        </p:spPr>
      </p:pic>
      <p:sp>
        <p:nvSpPr>
          <p:cNvPr id="16" name="Rectangle 15"/>
          <p:cNvSpPr/>
          <p:nvPr/>
        </p:nvSpPr>
        <p:spPr>
          <a:xfrm>
            <a:off x="6486267" y="6302465"/>
            <a:ext cx="10172701" cy="2585323"/>
          </a:xfrm>
          <a:prstGeom prst="rect">
            <a:avLst/>
          </a:prstGeom>
        </p:spPr>
        <p:txBody>
          <a:bodyPr wrap="square">
            <a:spAutoFit/>
          </a:bodyPr>
          <a:lstStyle/>
          <a:p>
            <a:pPr algn="just">
              <a:lnSpc>
                <a:spcPct val="150000"/>
              </a:lnSpc>
            </a:pPr>
            <a:r>
              <a:rPr lang="en-US" sz="3600">
                <a:solidFill>
                  <a:schemeClr val="accent2">
                    <a:lumMod val="75000"/>
                  </a:schemeClr>
                </a:solidFill>
                <a:latin typeface="Arial" pitchFamily="34" charset="0"/>
                <a:cs typeface="Arial" pitchFamily="34" charset="0"/>
              </a:rPr>
              <a:t>Hoàng nên chọn nghề mà mình mong muốn. Vì nghề đó Hoàng vừa có khả năng và vừa có đam mê, cơ hội thành công của Hoàng sẽ cao hơn.</a:t>
            </a:r>
          </a:p>
        </p:txBody>
      </p:sp>
    </p:spTree>
    <p:extLst>
      <p:ext uri="{BB962C8B-B14F-4D97-AF65-F5344CB8AC3E}">
        <p14:creationId xmlns:p14="http://schemas.microsoft.com/office/powerpoint/2010/main" val="1522650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Đưa ra lời khuyên chọn nghề phù hợp</a:t>
              </a:r>
              <a:endParaRPr lang="en-US" sz="3600" b="1">
                <a:solidFill>
                  <a:srgbClr val="002060"/>
                </a:solidFill>
                <a:latin typeface="Arial" pitchFamily="34" charset="0"/>
                <a:cs typeface="Arial" pitchFamily="34" charset="0"/>
              </a:endParaRPr>
            </a:p>
          </p:txBody>
        </p:sp>
      </p:grpSp>
      <p:grpSp>
        <p:nvGrpSpPr>
          <p:cNvPr id="9" name="Group 8"/>
          <p:cNvGrpSpPr/>
          <p:nvPr/>
        </p:nvGrpSpPr>
        <p:grpSpPr>
          <a:xfrm>
            <a:off x="1001876" y="1561751"/>
            <a:ext cx="16447923" cy="4115149"/>
            <a:chOff x="990600" y="3207608"/>
            <a:chExt cx="7727398" cy="4115149"/>
          </a:xfrm>
        </p:grpSpPr>
        <p:sp>
          <p:nvSpPr>
            <p:cNvPr id="10" name="Rounded Rectangle 9"/>
            <p:cNvSpPr/>
            <p:nvPr/>
          </p:nvSpPr>
          <p:spPr>
            <a:xfrm>
              <a:off x="990600" y="3543300"/>
              <a:ext cx="7727398" cy="377945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207608"/>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atin typeface="Arial" pitchFamily="34" charset="0"/>
                  <a:cs typeface="Arial" pitchFamily="34" charset="0"/>
                </a:rPr>
                <a:t>Tính huống 2</a:t>
              </a:r>
            </a:p>
          </p:txBody>
        </p:sp>
        <p:sp>
          <p:nvSpPr>
            <p:cNvPr id="12" name="TextBox 11"/>
            <p:cNvSpPr txBox="1"/>
            <p:nvPr/>
          </p:nvSpPr>
          <p:spPr>
            <a:xfrm>
              <a:off x="1079890" y="3893408"/>
              <a:ext cx="7584199" cy="3313664"/>
            </a:xfrm>
            <a:prstGeom prst="rect">
              <a:avLst/>
            </a:prstGeom>
            <a:noFill/>
          </p:spPr>
          <p:txBody>
            <a:bodyPr wrap="square" rtlCol="0">
              <a:spAutoFit/>
            </a:bodyPr>
            <a:lstStyle/>
            <a:p>
              <a:pPr algn="just">
                <a:lnSpc>
                  <a:spcPct val="150000"/>
                </a:lnSpc>
              </a:pPr>
              <a:r>
                <a:rPr lang="vi-VN" sz="3600" dirty="0">
                  <a:latin typeface="Arial" pitchFamily="34" charset="0"/>
                  <a:cs typeface="Arial" pitchFamily="34" charset="0"/>
                </a:rPr>
                <a:t>Cô Lan nhà Hồng làm bác sĩ ở bệnh viện tỉnh. Thỉnh thoảng gặp cô tr</a:t>
              </a:r>
              <a:r>
                <a:rPr lang="en-US" sz="3600" dirty="0">
                  <a:latin typeface="Arial" pitchFamily="34" charset="0"/>
                  <a:cs typeface="Arial" pitchFamily="34" charset="0"/>
                </a:rPr>
                <a:t>o</a:t>
              </a:r>
              <a:r>
                <a:rPr lang="vi-VN" sz="3600" dirty="0">
                  <a:latin typeface="Arial" pitchFamily="34" charset="0"/>
                  <a:cs typeface="Arial" pitchFamily="34" charset="0"/>
                </a:rPr>
                <a:t>ng bộ blu trắng, Hồng ngưỡng mộ lắm. Mặc dù khả năng học môn Sinh học của Hồng không tốt, rất sợ nhìn thấy máu và thiếu hiểu biết về các công việc, yêu cầu của nghề bác sĩ nhưng Hồng vẫn chọn cho mình nghề này.</a:t>
              </a:r>
            </a:p>
          </p:txBody>
        </p:sp>
      </p:grpSp>
      <p:pic>
        <p:nvPicPr>
          <p:cNvPr id="14" name="Picture 7"/>
          <p:cNvPicPr>
            <a:picLocks noChangeAspect="1"/>
          </p:cNvPicPr>
          <p:nvPr/>
        </p:nvPicPr>
        <p:blipFill>
          <a:blip r:embed="rId4"/>
          <a:srcRect/>
          <a:stretch>
            <a:fillRect/>
          </a:stretch>
        </p:blipFill>
        <p:spPr>
          <a:xfrm>
            <a:off x="792451" y="6515100"/>
            <a:ext cx="975063" cy="3421272"/>
          </a:xfrm>
          <a:prstGeom prst="rect">
            <a:avLst/>
          </a:prstGeom>
        </p:spPr>
      </p:pic>
      <p:grpSp>
        <p:nvGrpSpPr>
          <p:cNvPr id="15" name="Group 14"/>
          <p:cNvGrpSpPr/>
          <p:nvPr/>
        </p:nvGrpSpPr>
        <p:grpSpPr>
          <a:xfrm>
            <a:off x="1977594" y="7048500"/>
            <a:ext cx="3277843" cy="1295400"/>
            <a:chOff x="1977594" y="7048500"/>
            <a:chExt cx="3277843" cy="1295400"/>
          </a:xfrm>
        </p:grpSpPr>
        <p:pic>
          <p:nvPicPr>
            <p:cNvPr id="1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a:solidFill>
                    <a:schemeClr val="accent2">
                      <a:lumMod val="75000"/>
                    </a:schemeClr>
                  </a:solidFill>
                  <a:latin typeface="Arial" pitchFamily="34" charset="0"/>
                  <a:cs typeface="Arial" pitchFamily="34" charset="0"/>
                </a:rPr>
                <a:t>Gợi ý trả lời:</a:t>
              </a:r>
            </a:p>
          </p:txBody>
        </p:sp>
      </p:grpSp>
      <p:pic>
        <p:nvPicPr>
          <p:cNvPr id="18" name="Picture 12"/>
          <p:cNvPicPr>
            <a:picLocks noChangeAspect="1"/>
          </p:cNvPicPr>
          <p:nvPr/>
        </p:nvPicPr>
        <p:blipFill>
          <a:blip r:embed="rId7"/>
          <a:srcRect/>
          <a:stretch>
            <a:fillRect/>
          </a:stretch>
        </p:blipFill>
        <p:spPr>
          <a:xfrm>
            <a:off x="5410200" y="6134100"/>
            <a:ext cx="12039599" cy="3428999"/>
          </a:xfrm>
          <a:prstGeom prst="rect">
            <a:avLst/>
          </a:prstGeom>
        </p:spPr>
      </p:pic>
      <p:sp>
        <p:nvSpPr>
          <p:cNvPr id="16" name="Rectangle 15"/>
          <p:cNvSpPr/>
          <p:nvPr/>
        </p:nvSpPr>
        <p:spPr>
          <a:xfrm>
            <a:off x="6186615" y="6555937"/>
            <a:ext cx="10486768" cy="2585323"/>
          </a:xfrm>
          <a:prstGeom prst="rect">
            <a:avLst/>
          </a:prstGeom>
        </p:spPr>
        <p:txBody>
          <a:bodyPr wrap="square">
            <a:spAutoFit/>
          </a:bodyPr>
          <a:lstStyle/>
          <a:p>
            <a:pPr algn="just">
              <a:lnSpc>
                <a:spcPct val="150000"/>
              </a:lnSpc>
            </a:pPr>
            <a:r>
              <a:rPr lang="vi-VN" sz="3600">
                <a:solidFill>
                  <a:schemeClr val="accent2">
                    <a:lumMod val="75000"/>
                  </a:schemeClr>
                </a:solidFill>
                <a:latin typeface="Arial" pitchFamily="34" charset="0"/>
                <a:cs typeface="Arial" pitchFamily="34" charset="0"/>
              </a:rPr>
              <a:t>Nghề bác sĩ đòi hỏi nhiều kiến thức nhất là về sinh học và cần phải can đảm, kiên nhẫn. Do đó, bác sĩ không phải là nghề thực sự phù hợp với Hồng.</a:t>
            </a:r>
            <a:endParaRPr lang="en-US" sz="360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21393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Đưa ra lời khuyên chọn nghề phù hợp</a:t>
              </a:r>
              <a:endParaRPr lang="en-US" sz="3600" b="1">
                <a:solidFill>
                  <a:srgbClr val="002060"/>
                </a:solidFill>
                <a:latin typeface="Arial" pitchFamily="34" charset="0"/>
                <a:cs typeface="Arial" pitchFamily="34" charset="0"/>
              </a:endParaRPr>
            </a:p>
          </p:txBody>
        </p:sp>
      </p:grpSp>
      <p:grpSp>
        <p:nvGrpSpPr>
          <p:cNvPr id="9" name="Group 8"/>
          <p:cNvGrpSpPr/>
          <p:nvPr/>
        </p:nvGrpSpPr>
        <p:grpSpPr>
          <a:xfrm>
            <a:off x="1001876" y="1645508"/>
            <a:ext cx="16447923" cy="2888393"/>
            <a:chOff x="990600" y="3207608"/>
            <a:chExt cx="7727398" cy="2888393"/>
          </a:xfrm>
        </p:grpSpPr>
        <p:sp>
          <p:nvSpPr>
            <p:cNvPr id="10" name="Rounded Rectangle 9"/>
            <p:cNvSpPr/>
            <p:nvPr/>
          </p:nvSpPr>
          <p:spPr>
            <a:xfrm>
              <a:off x="990600" y="3543301"/>
              <a:ext cx="7727398" cy="25527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207608"/>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atin typeface="Arial" pitchFamily="34" charset="0"/>
                  <a:cs typeface="Arial" pitchFamily="34" charset="0"/>
                </a:rPr>
                <a:t>Tính huống  3</a:t>
              </a:r>
            </a:p>
          </p:txBody>
        </p:sp>
        <p:sp>
          <p:nvSpPr>
            <p:cNvPr id="12" name="TextBox 11"/>
            <p:cNvSpPr txBox="1"/>
            <p:nvPr/>
          </p:nvSpPr>
          <p:spPr>
            <a:xfrm>
              <a:off x="1079890" y="3893408"/>
              <a:ext cx="7584199" cy="1651671"/>
            </a:xfrm>
            <a:prstGeom prst="rect">
              <a:avLst/>
            </a:prstGeom>
            <a:noFill/>
          </p:spPr>
          <p:txBody>
            <a:bodyPr wrap="square" rtlCol="0">
              <a:spAutoFit/>
            </a:bodyPr>
            <a:lstStyle/>
            <a:p>
              <a:pPr algn="just">
                <a:lnSpc>
                  <a:spcPct val="150000"/>
                </a:lnSpc>
              </a:pPr>
              <a:r>
                <a:rPr lang="vi-VN" sz="3600">
                  <a:latin typeface="Arial" pitchFamily="34" charset="0"/>
                  <a:cs typeface="Arial" pitchFamily="34" charset="0"/>
                </a:rPr>
                <a:t>Mai rất thích ca hát và mơ ước sau này trở thành ca sĩ nhưng giọng hát của Mai yếu và không hay.</a:t>
              </a:r>
            </a:p>
          </p:txBody>
        </p:sp>
      </p:grpSp>
      <p:pic>
        <p:nvPicPr>
          <p:cNvPr id="14" name="Picture 7"/>
          <p:cNvPicPr>
            <a:picLocks noChangeAspect="1"/>
          </p:cNvPicPr>
          <p:nvPr/>
        </p:nvPicPr>
        <p:blipFill>
          <a:blip r:embed="rId4"/>
          <a:srcRect/>
          <a:stretch>
            <a:fillRect/>
          </a:stretch>
        </p:blipFill>
        <p:spPr>
          <a:xfrm>
            <a:off x="792451" y="6515100"/>
            <a:ext cx="975063" cy="3421272"/>
          </a:xfrm>
          <a:prstGeom prst="rect">
            <a:avLst/>
          </a:prstGeom>
        </p:spPr>
      </p:pic>
      <p:grpSp>
        <p:nvGrpSpPr>
          <p:cNvPr id="15" name="Group 14"/>
          <p:cNvGrpSpPr/>
          <p:nvPr/>
        </p:nvGrpSpPr>
        <p:grpSpPr>
          <a:xfrm>
            <a:off x="1977594" y="6538784"/>
            <a:ext cx="3277843" cy="1295400"/>
            <a:chOff x="1977594" y="7048500"/>
            <a:chExt cx="3277843" cy="1295400"/>
          </a:xfrm>
        </p:grpSpPr>
        <p:pic>
          <p:nvPicPr>
            <p:cNvPr id="1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a:solidFill>
                    <a:schemeClr val="accent2">
                      <a:lumMod val="75000"/>
                    </a:schemeClr>
                  </a:solidFill>
                  <a:latin typeface="Arial" pitchFamily="34" charset="0"/>
                  <a:cs typeface="Arial" pitchFamily="34" charset="0"/>
                </a:rPr>
                <a:t>Gợi ý trả lời:</a:t>
              </a:r>
            </a:p>
          </p:txBody>
        </p:sp>
      </p:grpSp>
      <p:pic>
        <p:nvPicPr>
          <p:cNvPr id="18" name="Picture 12"/>
          <p:cNvPicPr>
            <a:picLocks noChangeAspect="1"/>
          </p:cNvPicPr>
          <p:nvPr/>
        </p:nvPicPr>
        <p:blipFill>
          <a:blip r:embed="rId7"/>
          <a:srcRect/>
          <a:stretch>
            <a:fillRect/>
          </a:stretch>
        </p:blipFill>
        <p:spPr>
          <a:xfrm>
            <a:off x="5750011" y="5141767"/>
            <a:ext cx="11734799" cy="4345133"/>
          </a:xfrm>
          <a:prstGeom prst="rect">
            <a:avLst/>
          </a:prstGeom>
        </p:spPr>
      </p:pic>
      <p:sp>
        <p:nvSpPr>
          <p:cNvPr id="16" name="Rectangle 15"/>
          <p:cNvSpPr/>
          <p:nvPr/>
        </p:nvSpPr>
        <p:spPr>
          <a:xfrm>
            <a:off x="6893010" y="5606173"/>
            <a:ext cx="9448800" cy="3416320"/>
          </a:xfrm>
          <a:prstGeom prst="rect">
            <a:avLst/>
          </a:prstGeom>
        </p:spPr>
        <p:txBody>
          <a:bodyPr wrap="square">
            <a:spAutoFit/>
          </a:bodyPr>
          <a:lstStyle/>
          <a:p>
            <a:pPr algn="just">
              <a:lnSpc>
                <a:spcPct val="150000"/>
              </a:lnSpc>
            </a:pPr>
            <a:r>
              <a:rPr lang="vi-VN" sz="3600">
                <a:solidFill>
                  <a:schemeClr val="accent2">
                    <a:lumMod val="75000"/>
                  </a:schemeClr>
                </a:solidFill>
                <a:latin typeface="Arial" pitchFamily="34" charset="0"/>
                <a:cs typeface="Arial" pitchFamily="34" charset="0"/>
              </a:rPr>
              <a:t>Nếu Mai muốn theo nghề ca sĩ bạn ấy cần phải tập luyện một thời gian, nếu giọng hát không có sự cải thiện thì Mai có thể hướng sang một nghề khác phù hợp hơn.</a:t>
            </a:r>
            <a:endParaRPr lang="en-US" sz="360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21393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133600" y="178013"/>
            <a:ext cx="14020800"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301925" y="324384"/>
              <a:ext cx="11791247"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Đưa ra lời khuyên chọn nghề phù hợp</a:t>
              </a:r>
              <a:endParaRPr lang="en-US" sz="3600" b="1">
                <a:solidFill>
                  <a:srgbClr val="002060"/>
                </a:solidFill>
                <a:latin typeface="Arial" pitchFamily="34" charset="0"/>
                <a:cs typeface="Arial" pitchFamily="34" charset="0"/>
              </a:endParaRPr>
            </a:p>
          </p:txBody>
        </p:sp>
      </p:grpSp>
      <p:grpSp>
        <p:nvGrpSpPr>
          <p:cNvPr id="9" name="Group 8"/>
          <p:cNvGrpSpPr/>
          <p:nvPr/>
        </p:nvGrpSpPr>
        <p:grpSpPr>
          <a:xfrm>
            <a:off x="920038" y="1441191"/>
            <a:ext cx="16447923" cy="3337942"/>
            <a:chOff x="990600" y="3026975"/>
            <a:chExt cx="7727398" cy="3337942"/>
          </a:xfrm>
        </p:grpSpPr>
        <p:sp>
          <p:nvSpPr>
            <p:cNvPr id="10" name="Rounded Rectangle 9"/>
            <p:cNvSpPr/>
            <p:nvPr/>
          </p:nvSpPr>
          <p:spPr>
            <a:xfrm>
              <a:off x="990600" y="3207608"/>
              <a:ext cx="7727398" cy="315730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990600" y="3026975"/>
              <a:ext cx="1699826" cy="685800"/>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atin typeface="Arial" pitchFamily="34" charset="0"/>
                  <a:cs typeface="Arial" pitchFamily="34" charset="0"/>
                </a:rPr>
                <a:t>Tính huống 4</a:t>
              </a:r>
            </a:p>
          </p:txBody>
        </p:sp>
        <p:sp>
          <p:nvSpPr>
            <p:cNvPr id="12" name="TextBox 11"/>
            <p:cNvSpPr txBox="1"/>
            <p:nvPr/>
          </p:nvSpPr>
          <p:spPr>
            <a:xfrm>
              <a:off x="1086663" y="3712775"/>
              <a:ext cx="7584199" cy="2482667"/>
            </a:xfrm>
            <a:prstGeom prst="rect">
              <a:avLst/>
            </a:prstGeom>
            <a:noFill/>
          </p:spPr>
          <p:txBody>
            <a:bodyPr wrap="square" rtlCol="0">
              <a:spAutoFit/>
            </a:bodyPr>
            <a:lstStyle/>
            <a:p>
              <a:pPr algn="just">
                <a:lnSpc>
                  <a:spcPct val="150000"/>
                </a:lnSpc>
              </a:pPr>
              <a:r>
                <a:rPr lang="vi-VN" sz="3600">
                  <a:latin typeface="Arial" pitchFamily="34" charset="0"/>
                  <a:cs typeface="Arial" pitchFamily="34" charset="0"/>
                </a:rPr>
                <a:t>Minh có khả năng học tốt môn Tiếng anh, thích giao tiếp với mọi người và thích đi đây đi đó. Minh mơ ước trở thành hướng dẫn viên du lịch nhưng sức khỏe của bạn không tốt.</a:t>
              </a:r>
            </a:p>
          </p:txBody>
        </p:sp>
      </p:grpSp>
      <p:pic>
        <p:nvPicPr>
          <p:cNvPr id="14" name="Picture 7"/>
          <p:cNvPicPr>
            <a:picLocks noChangeAspect="1"/>
          </p:cNvPicPr>
          <p:nvPr/>
        </p:nvPicPr>
        <p:blipFill>
          <a:blip r:embed="rId4"/>
          <a:srcRect/>
          <a:stretch>
            <a:fillRect/>
          </a:stretch>
        </p:blipFill>
        <p:spPr>
          <a:xfrm>
            <a:off x="432506" y="6474943"/>
            <a:ext cx="975063" cy="3421272"/>
          </a:xfrm>
          <a:prstGeom prst="rect">
            <a:avLst/>
          </a:prstGeom>
        </p:spPr>
      </p:pic>
      <p:grpSp>
        <p:nvGrpSpPr>
          <p:cNvPr id="15" name="Group 14"/>
          <p:cNvGrpSpPr/>
          <p:nvPr/>
        </p:nvGrpSpPr>
        <p:grpSpPr>
          <a:xfrm>
            <a:off x="1260309" y="6890179"/>
            <a:ext cx="3277843" cy="1295400"/>
            <a:chOff x="1977594" y="7048500"/>
            <a:chExt cx="3277843" cy="1295400"/>
          </a:xfrm>
        </p:grpSpPr>
        <p:pic>
          <p:nvPicPr>
            <p:cNvPr id="1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594" y="7048500"/>
              <a:ext cx="3277843" cy="1295400"/>
            </a:xfrm>
            <a:prstGeom prst="rect">
              <a:avLst/>
            </a:prstGeom>
          </p:spPr>
        </p:pic>
        <p:sp>
          <p:nvSpPr>
            <p:cNvPr id="3" name="TextBox 2"/>
            <p:cNvSpPr txBox="1"/>
            <p:nvPr/>
          </p:nvSpPr>
          <p:spPr>
            <a:xfrm>
              <a:off x="2133600" y="7373034"/>
              <a:ext cx="2970685" cy="646331"/>
            </a:xfrm>
            <a:prstGeom prst="rect">
              <a:avLst/>
            </a:prstGeom>
            <a:noFill/>
          </p:spPr>
          <p:txBody>
            <a:bodyPr wrap="none" rtlCol="0">
              <a:spAutoFit/>
            </a:bodyPr>
            <a:lstStyle/>
            <a:p>
              <a:r>
                <a:rPr lang="en-US" sz="3600" b="1" i="1">
                  <a:solidFill>
                    <a:schemeClr val="accent2">
                      <a:lumMod val="75000"/>
                    </a:schemeClr>
                  </a:solidFill>
                  <a:latin typeface="Arial" pitchFamily="34" charset="0"/>
                  <a:cs typeface="Arial" pitchFamily="34" charset="0"/>
                </a:rPr>
                <a:t>Gợi ý trả lời:</a:t>
              </a:r>
            </a:p>
          </p:txBody>
        </p:sp>
      </p:grpSp>
      <p:pic>
        <p:nvPicPr>
          <p:cNvPr id="18" name="Picture 12"/>
          <p:cNvPicPr>
            <a:picLocks noChangeAspect="1"/>
          </p:cNvPicPr>
          <p:nvPr/>
        </p:nvPicPr>
        <p:blipFill>
          <a:blip r:embed="rId7"/>
          <a:srcRect/>
          <a:stretch>
            <a:fillRect/>
          </a:stretch>
        </p:blipFill>
        <p:spPr>
          <a:xfrm>
            <a:off x="4538152" y="5141768"/>
            <a:ext cx="13140248" cy="4421332"/>
          </a:xfrm>
          <a:prstGeom prst="rect">
            <a:avLst/>
          </a:prstGeom>
        </p:spPr>
      </p:pic>
      <p:sp>
        <p:nvSpPr>
          <p:cNvPr id="16" name="Rectangle 15"/>
          <p:cNvSpPr/>
          <p:nvPr/>
        </p:nvSpPr>
        <p:spPr>
          <a:xfrm>
            <a:off x="5483892" y="5644274"/>
            <a:ext cx="11248768" cy="3416320"/>
          </a:xfrm>
          <a:prstGeom prst="rect">
            <a:avLst/>
          </a:prstGeom>
        </p:spPr>
        <p:txBody>
          <a:bodyPr wrap="square">
            <a:spAutoFit/>
          </a:bodyPr>
          <a:lstStyle/>
          <a:p>
            <a:pPr algn="just">
              <a:lnSpc>
                <a:spcPct val="150000"/>
              </a:lnSpc>
            </a:pPr>
            <a:r>
              <a:rPr lang="vi-VN" sz="3600">
                <a:solidFill>
                  <a:schemeClr val="accent2">
                    <a:lumMod val="75000"/>
                  </a:schemeClr>
                </a:solidFill>
                <a:latin typeface="Arial" pitchFamily="34" charset="0"/>
                <a:cs typeface="Arial" pitchFamily="34" charset="0"/>
              </a:rPr>
              <a:t>Sức khỏe tốt là một yêu cầu rất cần của một hướng dẫn viên. Vì vậy, để thực hiện được mong muốn trở thành một hướng dẫn viên, Minh cần chú ý rèn luyện sức khỏe, luyện tập thể thao, ăn uống khoa học.</a:t>
            </a:r>
            <a:endParaRPr lang="en-US" sz="360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21393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980537" y="15621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HOẠT ĐỘNG 1</a:t>
              </a:r>
            </a:p>
          </p:txBody>
        </p:sp>
      </p:grpSp>
      <p:sp>
        <p:nvSpPr>
          <p:cNvPr id="7" name="Rounded Rectangle 6"/>
          <p:cNvSpPr/>
          <p:nvPr/>
        </p:nvSpPr>
        <p:spPr>
          <a:xfrm>
            <a:off x="3250856" y="3619499"/>
            <a:ext cx="3378544" cy="373379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a:latin typeface="Arial" pitchFamily="34" charset="0"/>
                <a:cs typeface="Arial" pitchFamily="34" charset="0"/>
              </a:rPr>
              <a:t>Thảo luận yêu cầu chọn nghề phù hợp</a:t>
            </a:r>
          </a:p>
        </p:txBody>
      </p:sp>
      <p:sp>
        <p:nvSpPr>
          <p:cNvPr id="8" name="Rounded Rectangle 7"/>
          <p:cNvSpPr/>
          <p:nvPr/>
        </p:nvSpPr>
        <p:spPr>
          <a:xfrm>
            <a:off x="7246207" y="3637004"/>
            <a:ext cx="3378544" cy="371629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3600">
                <a:latin typeface="Arial" pitchFamily="34" charset="0"/>
                <a:cs typeface="Arial" pitchFamily="34" charset="0"/>
              </a:rPr>
              <a:t>Thảo luận đưa ra ý kiến về chọn nghề phù hợp.</a:t>
            </a:r>
          </a:p>
        </p:txBody>
      </p:sp>
      <p:sp>
        <p:nvSpPr>
          <p:cNvPr id="9" name="Rounded Rectangle 8"/>
          <p:cNvSpPr/>
          <p:nvPr/>
        </p:nvSpPr>
        <p:spPr>
          <a:xfrm>
            <a:off x="11251856" y="3637004"/>
            <a:ext cx="3378544" cy="371629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3600">
                <a:latin typeface="Arial" pitchFamily="34" charset="0"/>
                <a:cs typeface="Arial" pitchFamily="34" charset="0"/>
              </a:rPr>
              <a:t>Lợi ích của việc chọn nghề phù hợp</a:t>
            </a:r>
          </a:p>
        </p:txBody>
      </p:sp>
      <p:sp>
        <p:nvSpPr>
          <p:cNvPr id="10" name="Diamond 9"/>
          <p:cNvSpPr/>
          <p:nvPr/>
        </p:nvSpPr>
        <p:spPr>
          <a:xfrm>
            <a:off x="4521028" y="3256005"/>
            <a:ext cx="838200" cy="762000"/>
          </a:xfrm>
          <a:prstGeom prst="diamon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600" b="1">
                <a:latin typeface="Arial" pitchFamily="34" charset="0"/>
                <a:cs typeface="Arial" pitchFamily="34" charset="0"/>
              </a:rPr>
              <a:t>1</a:t>
            </a:r>
            <a:endParaRPr lang="en-US" b="1">
              <a:latin typeface="Arial" pitchFamily="34" charset="0"/>
              <a:cs typeface="Arial" pitchFamily="34" charset="0"/>
            </a:endParaRPr>
          </a:p>
        </p:txBody>
      </p:sp>
      <p:sp>
        <p:nvSpPr>
          <p:cNvPr id="11" name="Diamond 10"/>
          <p:cNvSpPr/>
          <p:nvPr/>
        </p:nvSpPr>
        <p:spPr>
          <a:xfrm>
            <a:off x="8516379" y="3256005"/>
            <a:ext cx="838200" cy="762000"/>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latin typeface="Arial" pitchFamily="34" charset="0"/>
                <a:cs typeface="Arial" pitchFamily="34" charset="0"/>
              </a:rPr>
              <a:t>2</a:t>
            </a:r>
            <a:endParaRPr lang="en-US" b="1">
              <a:latin typeface="Arial" pitchFamily="34" charset="0"/>
              <a:cs typeface="Arial" pitchFamily="34" charset="0"/>
            </a:endParaRPr>
          </a:p>
        </p:txBody>
      </p:sp>
      <p:sp>
        <p:nvSpPr>
          <p:cNvPr id="12" name="Diamond 11"/>
          <p:cNvSpPr/>
          <p:nvPr/>
        </p:nvSpPr>
        <p:spPr>
          <a:xfrm>
            <a:off x="12522028" y="3256005"/>
            <a:ext cx="838200" cy="762000"/>
          </a:xfrm>
          <a:prstGeom prst="diamon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a:latin typeface="Arial" pitchFamily="34" charset="0"/>
                <a:cs typeface="Arial" pitchFamily="34" charset="0"/>
              </a:rPr>
              <a:t>3</a:t>
            </a:r>
            <a:endParaRPr lang="en-US" b="1">
              <a:latin typeface="Arial" pitchFamily="34" charset="0"/>
              <a:cs typeface="Arial" pitchFamily="34" charset="0"/>
            </a:endParaRPr>
          </a:p>
        </p:txBody>
      </p:sp>
    </p:spTree>
    <p:extLst>
      <p:ext uri="{BB962C8B-B14F-4D97-AF65-F5344CB8AC3E}">
        <p14:creationId xmlns:p14="http://schemas.microsoft.com/office/powerpoint/2010/main" val="3457311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2"/>
            <a:ext cx="17526000" cy="9194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6300" y="176834"/>
            <a:ext cx="20040600" cy="973223"/>
            <a:chOff x="1099893" y="323205"/>
            <a:chExt cx="15893161" cy="973223"/>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1099893" y="323205"/>
              <a:ext cx="15893161"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3</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Chia sẻ mong muốn lựa chọn nghề nghiệp của bản thân</a:t>
              </a:r>
              <a:endParaRPr lang="en-US" sz="3600" b="1">
                <a:solidFill>
                  <a:srgbClr val="002060"/>
                </a:solidFill>
                <a:latin typeface="Arial" pitchFamily="34" charset="0"/>
                <a:cs typeface="Arial" pitchFamily="34" charset="0"/>
              </a:endParaRPr>
            </a:p>
          </p:txBody>
        </p:sp>
      </p:grpSp>
      <p:grpSp>
        <p:nvGrpSpPr>
          <p:cNvPr id="11" name="Group 10"/>
          <p:cNvGrpSpPr/>
          <p:nvPr/>
        </p:nvGrpSpPr>
        <p:grpSpPr>
          <a:xfrm>
            <a:off x="1142981" y="1630918"/>
            <a:ext cx="15810792" cy="1066800"/>
            <a:chOff x="1066800" y="5547807"/>
            <a:chExt cx="7954312" cy="1066800"/>
          </a:xfrm>
        </p:grpSpPr>
        <p:sp>
          <p:nvSpPr>
            <p:cNvPr id="12" name="Rectangle 11"/>
            <p:cNvSpPr/>
            <p:nvPr/>
          </p:nvSpPr>
          <p:spPr>
            <a:xfrm>
              <a:off x="1066800" y="5547807"/>
              <a:ext cx="7954312"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1828" y="5758041"/>
              <a:ext cx="7879284" cy="646331"/>
            </a:xfrm>
            <a:prstGeom prst="rect">
              <a:avLst/>
            </a:prstGeom>
          </p:spPr>
          <p:txBody>
            <a:bodyPr wrap="none">
              <a:spAutoFit/>
            </a:bodyPr>
            <a:lstStyle/>
            <a:p>
              <a:r>
                <a:rPr lang="en-US" sz="3600" b="1" i="1">
                  <a:solidFill>
                    <a:schemeClr val="accent5">
                      <a:lumMod val="50000"/>
                    </a:schemeClr>
                  </a:solidFill>
                  <a:latin typeface="Arial" pitchFamily="34" charset="0"/>
                  <a:cs typeface="Arial" pitchFamily="34" charset="0"/>
                </a:rPr>
                <a:t>Yêu cầu</a:t>
              </a:r>
              <a:r>
                <a:rPr lang="en-US" sz="3600" i="1">
                  <a:solidFill>
                    <a:schemeClr val="accent5">
                      <a:lumMod val="50000"/>
                    </a:schemeClr>
                  </a:solidFill>
                  <a:latin typeface="Arial" pitchFamily="34" charset="0"/>
                  <a:cs typeface="Arial" pitchFamily="34" charset="0"/>
                </a:rPr>
                <a:t>: Học sinh </a:t>
              </a:r>
              <a:r>
                <a:rPr lang="vi-VN" sz="3600" i="1">
                  <a:solidFill>
                    <a:schemeClr val="accent5">
                      <a:lumMod val="50000"/>
                    </a:schemeClr>
                  </a:solidFill>
                  <a:latin typeface="Arial" pitchFamily="34" charset="0"/>
                  <a:cs typeface="Arial" pitchFamily="34" charset="0"/>
                </a:rPr>
                <a:t>chia sẻ mong muốn lựa chọn nghề nghiệp của bản thân.</a:t>
              </a:r>
            </a:p>
          </p:txBody>
        </p:sp>
      </p:grpSp>
      <p:grpSp>
        <p:nvGrpSpPr>
          <p:cNvPr id="15" name="Group 14"/>
          <p:cNvGrpSpPr/>
          <p:nvPr/>
        </p:nvGrpSpPr>
        <p:grpSpPr>
          <a:xfrm>
            <a:off x="707130" y="3064804"/>
            <a:ext cx="3276619" cy="1526183"/>
            <a:chOff x="1142981" y="3313608"/>
            <a:chExt cx="3276619" cy="1526183"/>
          </a:xfrm>
        </p:grpSpPr>
        <p:pic>
          <p:nvPicPr>
            <p:cNvPr id="14" name="Picture 13"/>
            <p:cNvPicPr>
              <a:picLocks noChangeAspect="1"/>
            </p:cNvPicPr>
            <p:nvPr/>
          </p:nvPicPr>
          <p:blipFill>
            <a:blip r:embed="rId4"/>
            <a:srcRect/>
            <a:stretch>
              <a:fillRect/>
            </a:stretch>
          </p:blipFill>
          <p:spPr>
            <a:xfrm>
              <a:off x="1142981" y="3313608"/>
              <a:ext cx="3276619" cy="1526183"/>
            </a:xfrm>
            <a:prstGeom prst="rect">
              <a:avLst/>
            </a:prstGeom>
          </p:spPr>
        </p:pic>
        <p:sp>
          <p:nvSpPr>
            <p:cNvPr id="10" name="TextBox 9"/>
            <p:cNvSpPr txBox="1"/>
            <p:nvPr/>
          </p:nvSpPr>
          <p:spPr>
            <a:xfrm>
              <a:off x="1400994" y="3721725"/>
              <a:ext cx="2775119" cy="707886"/>
            </a:xfrm>
            <a:prstGeom prst="rect">
              <a:avLst/>
            </a:prstGeom>
            <a:noFill/>
          </p:spPr>
          <p:txBody>
            <a:bodyPr wrap="none" rtlCol="0">
              <a:spAutoFit/>
            </a:bodyPr>
            <a:lstStyle/>
            <a:p>
              <a:r>
                <a:rPr lang="en-US" sz="4000" b="1">
                  <a:solidFill>
                    <a:schemeClr val="accent2">
                      <a:lumMod val="75000"/>
                    </a:schemeClr>
                  </a:solidFill>
                  <a:latin typeface="Arial" pitchFamily="34" charset="0"/>
                  <a:cs typeface="Arial" pitchFamily="34" charset="0"/>
                </a:rPr>
                <a:t>KẾT LUẬN</a:t>
              </a:r>
            </a:p>
          </p:txBody>
        </p:sp>
      </p:grpSp>
      <p:grpSp>
        <p:nvGrpSpPr>
          <p:cNvPr id="20" name="Group 19"/>
          <p:cNvGrpSpPr/>
          <p:nvPr/>
        </p:nvGrpSpPr>
        <p:grpSpPr>
          <a:xfrm>
            <a:off x="4384589" y="6324600"/>
            <a:ext cx="12838973" cy="2946867"/>
            <a:chOff x="4267200" y="2958633"/>
            <a:chExt cx="12838973" cy="2946867"/>
          </a:xfrm>
        </p:grpSpPr>
        <p:sp>
          <p:nvSpPr>
            <p:cNvPr id="16" name="Rectangle 15"/>
            <p:cNvSpPr/>
            <p:nvPr/>
          </p:nvSpPr>
          <p:spPr>
            <a:xfrm>
              <a:off x="4267200" y="2958633"/>
              <a:ext cx="12686573" cy="279446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19600" y="3111033"/>
              <a:ext cx="12686573" cy="279446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1999" y="3186373"/>
              <a:ext cx="12381774" cy="2482667"/>
            </a:xfrm>
            <a:prstGeom prst="rect">
              <a:avLst/>
            </a:prstGeom>
          </p:spPr>
          <p:txBody>
            <a:bodyPr wrap="square">
              <a:spAutoFit/>
            </a:bodyPr>
            <a:lstStyle/>
            <a:p>
              <a:pPr algn="just">
                <a:lnSpc>
                  <a:spcPct val="150000"/>
                </a:lnSpc>
              </a:pPr>
              <a:r>
                <a:rPr lang="vi-VN" sz="3600">
                  <a:latin typeface="Arial" pitchFamily="34" charset="0"/>
                  <a:cs typeface="Arial" pitchFamily="34" charset="0"/>
                </a:rPr>
                <a:t>Quan niệm chọn nghề ảnh hưởng lớn trong tương lại =&gt; Chọn nghề đúng là điều kiện cần thiết tạo tiền đề cho mỗi người thu được “quả ngọt”.</a:t>
              </a:r>
              <a:endParaRPr lang="en-US" sz="3600">
                <a:latin typeface="Arial" pitchFamily="34" charset="0"/>
                <a:cs typeface="Arial" pitchFamily="34" charset="0"/>
              </a:endParaRPr>
            </a:p>
          </p:txBody>
        </p:sp>
      </p:grpSp>
      <p:grpSp>
        <p:nvGrpSpPr>
          <p:cNvPr id="22" name="Group 21"/>
          <p:cNvGrpSpPr/>
          <p:nvPr/>
        </p:nvGrpSpPr>
        <p:grpSpPr>
          <a:xfrm>
            <a:off x="4419600" y="3111033"/>
            <a:ext cx="12838973" cy="2946867"/>
            <a:chOff x="4267200" y="2958633"/>
            <a:chExt cx="12838973" cy="2946867"/>
          </a:xfrm>
        </p:grpSpPr>
        <p:sp>
          <p:nvSpPr>
            <p:cNvPr id="23" name="Rectangle 22"/>
            <p:cNvSpPr/>
            <p:nvPr/>
          </p:nvSpPr>
          <p:spPr>
            <a:xfrm>
              <a:off x="4267200" y="2958633"/>
              <a:ext cx="12686573" cy="279446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19600" y="3111033"/>
              <a:ext cx="12686573" cy="279446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1999" y="3186373"/>
              <a:ext cx="12381774" cy="2482667"/>
            </a:xfrm>
            <a:prstGeom prst="rect">
              <a:avLst/>
            </a:prstGeom>
          </p:spPr>
          <p:txBody>
            <a:bodyPr wrap="square">
              <a:spAutoFit/>
            </a:bodyPr>
            <a:lstStyle/>
            <a:p>
              <a:pPr algn="just">
                <a:lnSpc>
                  <a:spcPct val="150000"/>
                </a:lnSpc>
              </a:pPr>
              <a:r>
                <a:rPr lang="en-US" sz="3600" dirty="0">
                  <a:latin typeface="Arial" pitchFamily="34" charset="0"/>
                  <a:cs typeface="Arial" pitchFamily="34" charset="0"/>
                </a:rPr>
                <a:t>Ai </a:t>
              </a:r>
              <a:r>
                <a:rPr lang="en-US" sz="3600" dirty="0" err="1">
                  <a:latin typeface="Arial" pitchFamily="34" charset="0"/>
                  <a:cs typeface="Arial" pitchFamily="34" charset="0"/>
                </a:rPr>
                <a:t>cũng</a:t>
              </a:r>
              <a:r>
                <a:rPr lang="en-US" sz="3600" dirty="0">
                  <a:latin typeface="Arial" pitchFamily="34" charset="0"/>
                  <a:cs typeface="Arial" pitchFamily="34" charset="0"/>
                </a:rPr>
                <a:t> </a:t>
              </a:r>
              <a:r>
                <a:rPr lang="en-US" sz="3600" dirty="0" err="1">
                  <a:latin typeface="Arial" pitchFamily="34" charset="0"/>
                  <a:cs typeface="Arial" pitchFamily="34" charset="0"/>
                </a:rPr>
                <a:t>mong</a:t>
              </a:r>
              <a:r>
                <a:rPr lang="en-US" sz="3600" dirty="0">
                  <a:latin typeface="Arial" pitchFamily="34" charset="0"/>
                  <a:cs typeface="Arial" pitchFamily="34" charset="0"/>
                </a:rPr>
                <a:t> </a:t>
              </a:r>
              <a:r>
                <a:rPr lang="en-US" sz="3600" dirty="0" err="1">
                  <a:latin typeface="Arial" pitchFamily="34" charset="0"/>
                  <a:cs typeface="Arial" pitchFamily="34" charset="0"/>
                </a:rPr>
                <a:t>muốn</a:t>
              </a:r>
              <a:r>
                <a:rPr lang="en-US" sz="3600" dirty="0">
                  <a:latin typeface="Arial" pitchFamily="34" charset="0"/>
                  <a:cs typeface="Arial" pitchFamily="34" charset="0"/>
                </a:rPr>
                <a:t> </a:t>
              </a:r>
              <a:r>
                <a:rPr lang="en-US" sz="3600" dirty="0" err="1">
                  <a:latin typeface="Arial" pitchFamily="34" charset="0"/>
                  <a:cs typeface="Arial" pitchFamily="34" charset="0"/>
                </a:rPr>
                <a:t>được</a:t>
              </a:r>
              <a:r>
                <a:rPr lang="en-US" sz="3600" dirty="0">
                  <a:latin typeface="Arial" pitchFamily="34" charset="0"/>
                  <a:cs typeface="Arial" pitchFamily="34" charset="0"/>
                </a:rPr>
                <a:t> </a:t>
              </a:r>
              <a:r>
                <a:rPr lang="en-US" sz="3600" dirty="0" err="1">
                  <a:latin typeface="Arial" pitchFamily="34" charset="0"/>
                  <a:cs typeface="Arial" pitchFamily="34" charset="0"/>
                </a:rPr>
                <a:t>làm</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bản</a:t>
              </a:r>
              <a:r>
                <a:rPr lang="en-US" sz="3600" dirty="0">
                  <a:latin typeface="Arial" pitchFamily="34" charset="0"/>
                  <a:cs typeface="Arial" pitchFamily="34" charset="0"/>
                </a:rPr>
                <a:t> </a:t>
              </a:r>
              <a:r>
                <a:rPr lang="en-US" sz="3600" dirty="0" err="1">
                  <a:latin typeface="Arial" pitchFamily="34" charset="0"/>
                  <a:cs typeface="Arial" pitchFamily="34" charset="0"/>
                </a:rPr>
                <a:t>thân</a:t>
              </a:r>
              <a:r>
                <a:rPr lang="en-US" sz="3600" dirty="0">
                  <a:latin typeface="Arial" pitchFamily="34" charset="0"/>
                  <a:cs typeface="Arial" pitchFamily="34" charset="0"/>
                </a:rPr>
                <a:t> </a:t>
              </a:r>
              <a:r>
                <a:rPr lang="en-US" sz="3600" dirty="0" err="1">
                  <a:latin typeface="Arial" pitchFamily="34" charset="0"/>
                  <a:cs typeface="Arial" pitchFamily="34" charset="0"/>
                </a:rPr>
                <a:t>yêu</a:t>
              </a:r>
              <a:r>
                <a:rPr lang="en-US" sz="3600" dirty="0">
                  <a:latin typeface="Arial" pitchFamily="34" charset="0"/>
                  <a:cs typeface="Arial" pitchFamily="34" charset="0"/>
                </a:rPr>
                <a:t> </a:t>
              </a:r>
              <a:r>
                <a:rPr lang="en-US" sz="3600" dirty="0" err="1">
                  <a:latin typeface="Arial" pitchFamily="34" charset="0"/>
                  <a:cs typeface="Arial" pitchFamily="34" charset="0"/>
                </a:rPr>
                <a:t>thích</a:t>
              </a:r>
              <a:r>
                <a:rPr lang="en-US" sz="3600" dirty="0">
                  <a:latin typeface="Arial" pitchFamily="34" charset="0"/>
                  <a:cs typeface="Arial" pitchFamily="34" charset="0"/>
                </a:rPr>
                <a:t> </a:t>
              </a:r>
              <a:r>
                <a:rPr lang="en-US" sz="3600" dirty="0" err="1">
                  <a:latin typeface="Arial" pitchFamily="34" charset="0"/>
                  <a:cs typeface="Arial" pitchFamily="34" charset="0"/>
                </a:rPr>
                <a:t>và</a:t>
              </a:r>
              <a:r>
                <a:rPr lang="en-US" sz="3600" dirty="0">
                  <a:latin typeface="Arial" pitchFamily="34" charset="0"/>
                  <a:cs typeface="Arial" pitchFamily="34" charset="0"/>
                </a:rPr>
                <a:t> </a:t>
              </a:r>
              <a:r>
                <a:rPr lang="en-US" sz="3600" dirty="0" err="1">
                  <a:latin typeface="Arial" pitchFamily="34" charset="0"/>
                  <a:cs typeface="Arial" pitchFamily="34" charset="0"/>
                </a:rPr>
                <a:t>thành</a:t>
              </a:r>
              <a:r>
                <a:rPr lang="en-US" sz="3600" dirty="0">
                  <a:latin typeface="Arial" pitchFamily="34" charset="0"/>
                  <a:cs typeface="Arial" pitchFamily="34" charset="0"/>
                </a:rPr>
                <a:t> </a:t>
              </a:r>
              <a:r>
                <a:rPr lang="en-US" sz="3600" dirty="0" err="1">
                  <a:latin typeface="Arial" pitchFamily="34" charset="0"/>
                  <a:cs typeface="Arial" pitchFamily="34" charset="0"/>
                </a:rPr>
                <a:t>công</a:t>
              </a:r>
              <a:r>
                <a:rPr lang="en-US" sz="3600" dirty="0">
                  <a:latin typeface="Arial" pitchFamily="34" charset="0"/>
                  <a:cs typeface="Arial" pitchFamily="34" charset="0"/>
                </a:rPr>
                <a:t> =&gt; </a:t>
              </a:r>
              <a:r>
                <a:rPr lang="en-US" sz="3600" dirty="0" err="1">
                  <a:latin typeface="Arial" pitchFamily="34" charset="0"/>
                  <a:cs typeface="Arial" pitchFamily="34" charset="0"/>
                </a:rPr>
                <a:t>Chúng</a:t>
              </a:r>
              <a:r>
                <a:rPr lang="en-US" sz="3600" dirty="0">
                  <a:latin typeface="Arial" pitchFamily="34" charset="0"/>
                  <a:cs typeface="Arial" pitchFamily="34" charset="0"/>
                </a:rPr>
                <a:t> ta </a:t>
              </a:r>
              <a:r>
                <a:rPr lang="en-US" sz="3600" dirty="0" err="1">
                  <a:latin typeface="Arial" pitchFamily="34" charset="0"/>
                  <a:cs typeface="Arial" pitchFamily="34" charset="0"/>
                </a:rPr>
                <a:t>cần</a:t>
              </a:r>
              <a:r>
                <a:rPr lang="en-US" sz="3600" dirty="0">
                  <a:latin typeface="Arial" pitchFamily="34" charset="0"/>
                  <a:cs typeface="Arial" pitchFamily="34" charset="0"/>
                </a:rPr>
                <a:t> </a:t>
              </a:r>
              <a:r>
                <a:rPr lang="en-US" sz="3600" dirty="0" err="1">
                  <a:latin typeface="Arial" pitchFamily="34" charset="0"/>
                  <a:cs typeface="Arial" pitchFamily="34" charset="0"/>
                </a:rPr>
                <a:t>phải</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quan</a:t>
              </a:r>
              <a:r>
                <a:rPr lang="en-US" sz="3600" dirty="0">
                  <a:latin typeface="Arial" pitchFamily="34" charset="0"/>
                  <a:cs typeface="Arial" pitchFamily="34" charset="0"/>
                </a:rPr>
                <a:t> </a:t>
              </a:r>
              <a:r>
                <a:rPr lang="en-US" sz="3600" dirty="0" err="1">
                  <a:latin typeface="Arial" pitchFamily="34" charset="0"/>
                  <a:cs typeface="Arial" pitchFamily="34" charset="0"/>
                </a:rPr>
                <a:t>niệm</a:t>
              </a:r>
              <a:r>
                <a:rPr lang="en-US" sz="3600" dirty="0">
                  <a:latin typeface="Arial" pitchFamily="34" charset="0"/>
                  <a:cs typeface="Arial" pitchFamily="34" charset="0"/>
                </a:rPr>
                <a:t> </a:t>
              </a:r>
              <a:r>
                <a:rPr lang="en-US" sz="3600" dirty="0" err="1">
                  <a:latin typeface="Arial" pitchFamily="34" charset="0"/>
                  <a:cs typeface="Arial" pitchFamily="34" charset="0"/>
                </a:rPr>
                <a:t>chọn</a:t>
              </a:r>
              <a:r>
                <a:rPr lang="en-US" sz="3600" dirty="0">
                  <a:latin typeface="Arial" pitchFamily="34" charset="0"/>
                  <a:cs typeface="Arial" pitchFamily="34" charset="0"/>
                </a:rPr>
                <a:t> </a:t>
              </a:r>
              <a:r>
                <a:rPr lang="en-US" sz="3600" dirty="0" err="1">
                  <a:latin typeface="Arial" pitchFamily="34" charset="0"/>
                  <a:cs typeface="Arial" pitchFamily="34" charset="0"/>
                </a:rPr>
                <a:t>nghề</a:t>
              </a:r>
              <a:r>
                <a:rPr lang="en-US" sz="3600" dirty="0">
                  <a:latin typeface="Arial" pitchFamily="34" charset="0"/>
                  <a:cs typeface="Arial" pitchFamily="34" charset="0"/>
                </a:rPr>
                <a:t> </a:t>
              </a:r>
              <a:r>
                <a:rPr lang="en-US" sz="3600" dirty="0" err="1">
                  <a:latin typeface="Arial" pitchFamily="34" charset="0"/>
                  <a:cs typeface="Arial" pitchFamily="34" charset="0"/>
                </a:rPr>
                <a:t>đúng</a:t>
              </a:r>
              <a:r>
                <a:rPr lang="en-US" sz="3600" dirty="0">
                  <a:latin typeface="Arial" pitchFamily="34" charset="0"/>
                  <a:cs typeface="Arial" pitchFamily="34" charset="0"/>
                </a:rPr>
                <a:t> </a:t>
              </a:r>
              <a:r>
                <a:rPr lang="en-US" sz="3600" dirty="0" err="1">
                  <a:latin typeface="Arial" pitchFamily="34" charset="0"/>
                  <a:cs typeface="Arial" pitchFamily="34" charset="0"/>
                </a:rPr>
                <a:t>và</a:t>
              </a:r>
              <a:r>
                <a:rPr lang="en-US" sz="3600" dirty="0">
                  <a:latin typeface="Arial" pitchFamily="34" charset="0"/>
                  <a:cs typeface="Arial" pitchFamily="34" charset="0"/>
                </a:rPr>
                <a:t> </a:t>
              </a:r>
              <a:r>
                <a:rPr lang="en-US" sz="3600" dirty="0" err="1">
                  <a:latin typeface="Arial" pitchFamily="34" charset="0"/>
                  <a:cs typeface="Arial" pitchFamily="34" charset="0"/>
                </a:rPr>
                <a:t>hiểu</a:t>
              </a:r>
              <a:r>
                <a:rPr lang="en-US" sz="3600" dirty="0">
                  <a:latin typeface="Arial" pitchFamily="34" charset="0"/>
                  <a:cs typeface="Arial" pitchFamily="34" charset="0"/>
                </a:rPr>
                <a:t> </a:t>
              </a:r>
              <a:r>
                <a:rPr lang="en-US" sz="3600" dirty="0" err="1">
                  <a:latin typeface="Arial" pitchFamily="34" charset="0"/>
                  <a:cs typeface="Arial" pitchFamily="34" charset="0"/>
                </a:rPr>
                <a:t>rõ</a:t>
              </a:r>
              <a:r>
                <a:rPr lang="en-US" sz="3600" dirty="0">
                  <a:latin typeface="Arial" pitchFamily="34" charset="0"/>
                  <a:cs typeface="Arial" pitchFamily="34" charset="0"/>
                </a:rPr>
                <a:t> </a:t>
              </a:r>
              <a:r>
                <a:rPr lang="en-US" sz="3600" dirty="0" err="1">
                  <a:latin typeface="Arial" pitchFamily="34" charset="0"/>
                  <a:cs typeface="Arial" pitchFamily="34" charset="0"/>
                </a:rPr>
                <a:t>sở</a:t>
              </a:r>
              <a:r>
                <a:rPr lang="en-US" sz="3600" dirty="0">
                  <a:latin typeface="Arial" pitchFamily="34" charset="0"/>
                  <a:cs typeface="Arial" pitchFamily="34" charset="0"/>
                </a:rPr>
                <a:t> </a:t>
              </a:r>
              <a:r>
                <a:rPr lang="en-US" sz="3600" dirty="0" err="1">
                  <a:latin typeface="Arial" pitchFamily="34" charset="0"/>
                  <a:cs typeface="Arial" pitchFamily="34" charset="0"/>
                </a:rPr>
                <a:t>thích</a:t>
              </a:r>
              <a:r>
                <a:rPr lang="en-US" sz="3600" dirty="0">
                  <a:latin typeface="Arial" pitchFamily="34" charset="0"/>
                  <a:cs typeface="Arial" pitchFamily="34" charset="0"/>
                </a:rPr>
                <a:t>, </a:t>
              </a:r>
              <a:r>
                <a:rPr lang="en-US" sz="3600" dirty="0" err="1">
                  <a:latin typeface="Arial" pitchFamily="34" charset="0"/>
                  <a:cs typeface="Arial" pitchFamily="34" charset="0"/>
                </a:rPr>
                <a:t>khả</a:t>
              </a:r>
              <a:r>
                <a:rPr lang="en-US" sz="3600" dirty="0">
                  <a:latin typeface="Arial" pitchFamily="34" charset="0"/>
                  <a:cs typeface="Arial" pitchFamily="34" charset="0"/>
                </a:rPr>
                <a:t> </a:t>
              </a:r>
              <a:r>
                <a:rPr lang="en-US" sz="3600" dirty="0" err="1">
                  <a:latin typeface="Arial" pitchFamily="34" charset="0"/>
                  <a:cs typeface="Arial" pitchFamily="34" charset="0"/>
                </a:rPr>
                <a:t>năng</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bản</a:t>
              </a:r>
              <a:r>
                <a:rPr lang="en-US" sz="3600" dirty="0">
                  <a:latin typeface="Arial" pitchFamily="34" charset="0"/>
                  <a:cs typeface="Arial" pitchFamily="34" charset="0"/>
                </a:rPr>
                <a:t> </a:t>
              </a:r>
              <a:r>
                <a:rPr lang="en-US" sz="3600" dirty="0" err="1">
                  <a:latin typeface="Arial" pitchFamily="34" charset="0"/>
                  <a:cs typeface="Arial" pitchFamily="34" charset="0"/>
                </a:rPr>
                <a:t>thân</a:t>
              </a:r>
              <a:r>
                <a:rPr lang="en-US" sz="3600" dirty="0">
                  <a:latin typeface="Arial" pitchFamily="34" charset="0"/>
                  <a:cs typeface="Arial" pitchFamily="34" charset="0"/>
                </a:rPr>
                <a:t>.</a:t>
              </a:r>
            </a:p>
          </p:txBody>
        </p:sp>
      </p:grpSp>
    </p:spTree>
    <p:extLst>
      <p:ext uri="{BB962C8B-B14F-4D97-AF65-F5344CB8AC3E}">
        <p14:creationId xmlns:p14="http://schemas.microsoft.com/office/powerpoint/2010/main" val="2330710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3293"/>
            <a:ext cx="17526000" cy="85088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6300" y="176834"/>
            <a:ext cx="20040600" cy="973223"/>
            <a:chOff x="1099893" y="323205"/>
            <a:chExt cx="15893161" cy="973223"/>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1099893" y="323205"/>
              <a:ext cx="15893161"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3</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Chia sẻ mong muốn lựa chọn nghề nghiệp của bản thân</a:t>
              </a:r>
              <a:endParaRPr lang="en-US" sz="3600" b="1">
                <a:solidFill>
                  <a:srgbClr val="002060"/>
                </a:solidFill>
                <a:latin typeface="Arial" pitchFamily="34" charset="0"/>
                <a:cs typeface="Arial" pitchFamily="34" charset="0"/>
              </a:endParaRPr>
            </a:p>
          </p:txBody>
        </p:sp>
      </p:grpSp>
      <p:grpSp>
        <p:nvGrpSpPr>
          <p:cNvPr id="11" name="Group 10"/>
          <p:cNvGrpSpPr/>
          <p:nvPr/>
        </p:nvGrpSpPr>
        <p:grpSpPr>
          <a:xfrm>
            <a:off x="1142981" y="1630918"/>
            <a:ext cx="15810792" cy="1066800"/>
            <a:chOff x="1066800" y="5547807"/>
            <a:chExt cx="7954312" cy="1066800"/>
          </a:xfrm>
        </p:grpSpPr>
        <p:sp>
          <p:nvSpPr>
            <p:cNvPr id="12" name="Rectangle 11"/>
            <p:cNvSpPr/>
            <p:nvPr/>
          </p:nvSpPr>
          <p:spPr>
            <a:xfrm>
              <a:off x="1066800" y="5547807"/>
              <a:ext cx="7954312" cy="106680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1828" y="5758041"/>
              <a:ext cx="7879284" cy="646331"/>
            </a:xfrm>
            <a:prstGeom prst="rect">
              <a:avLst/>
            </a:prstGeom>
          </p:spPr>
          <p:txBody>
            <a:bodyPr wrap="none">
              <a:spAutoFit/>
            </a:bodyPr>
            <a:lstStyle/>
            <a:p>
              <a:r>
                <a:rPr lang="en-US" sz="3600" b="1" i="1">
                  <a:solidFill>
                    <a:schemeClr val="accent5">
                      <a:lumMod val="50000"/>
                    </a:schemeClr>
                  </a:solidFill>
                  <a:latin typeface="Arial" pitchFamily="34" charset="0"/>
                  <a:cs typeface="Arial" pitchFamily="34" charset="0"/>
                </a:rPr>
                <a:t>Yêu cầu</a:t>
              </a:r>
              <a:r>
                <a:rPr lang="en-US" sz="3600" i="1">
                  <a:solidFill>
                    <a:schemeClr val="accent5">
                      <a:lumMod val="50000"/>
                    </a:schemeClr>
                  </a:solidFill>
                  <a:latin typeface="Arial" pitchFamily="34" charset="0"/>
                  <a:cs typeface="Arial" pitchFamily="34" charset="0"/>
                </a:rPr>
                <a:t>: Học sinh </a:t>
              </a:r>
              <a:r>
                <a:rPr lang="vi-VN" sz="3600" i="1">
                  <a:solidFill>
                    <a:schemeClr val="accent5">
                      <a:lumMod val="50000"/>
                    </a:schemeClr>
                  </a:solidFill>
                  <a:latin typeface="Arial" pitchFamily="34" charset="0"/>
                  <a:cs typeface="Arial" pitchFamily="34" charset="0"/>
                </a:rPr>
                <a:t>chia sẻ mong muốn lựa chọn nghề nghiệp của bản thân.</a:t>
              </a:r>
            </a:p>
          </p:txBody>
        </p:sp>
      </p:grpSp>
      <p:grpSp>
        <p:nvGrpSpPr>
          <p:cNvPr id="15" name="Group 14"/>
          <p:cNvGrpSpPr/>
          <p:nvPr/>
        </p:nvGrpSpPr>
        <p:grpSpPr>
          <a:xfrm>
            <a:off x="707130" y="3064804"/>
            <a:ext cx="3276619" cy="1526183"/>
            <a:chOff x="1142981" y="3313608"/>
            <a:chExt cx="3276619" cy="1526183"/>
          </a:xfrm>
        </p:grpSpPr>
        <p:pic>
          <p:nvPicPr>
            <p:cNvPr id="14" name="Picture 13"/>
            <p:cNvPicPr>
              <a:picLocks noChangeAspect="1"/>
            </p:cNvPicPr>
            <p:nvPr/>
          </p:nvPicPr>
          <p:blipFill>
            <a:blip r:embed="rId4"/>
            <a:srcRect/>
            <a:stretch>
              <a:fillRect/>
            </a:stretch>
          </p:blipFill>
          <p:spPr>
            <a:xfrm>
              <a:off x="1142981" y="3313608"/>
              <a:ext cx="3276619" cy="1526183"/>
            </a:xfrm>
            <a:prstGeom prst="rect">
              <a:avLst/>
            </a:prstGeom>
          </p:spPr>
        </p:pic>
        <p:sp>
          <p:nvSpPr>
            <p:cNvPr id="10" name="TextBox 9"/>
            <p:cNvSpPr txBox="1"/>
            <p:nvPr/>
          </p:nvSpPr>
          <p:spPr>
            <a:xfrm>
              <a:off x="1400994" y="3721725"/>
              <a:ext cx="2775119" cy="707886"/>
            </a:xfrm>
            <a:prstGeom prst="rect">
              <a:avLst/>
            </a:prstGeom>
            <a:noFill/>
          </p:spPr>
          <p:txBody>
            <a:bodyPr wrap="none" rtlCol="0">
              <a:spAutoFit/>
            </a:bodyPr>
            <a:lstStyle/>
            <a:p>
              <a:r>
                <a:rPr lang="en-US" sz="4000" b="1">
                  <a:solidFill>
                    <a:schemeClr val="accent2">
                      <a:lumMod val="75000"/>
                    </a:schemeClr>
                  </a:solidFill>
                  <a:latin typeface="Arial" pitchFamily="34" charset="0"/>
                  <a:cs typeface="Arial" pitchFamily="34" charset="0"/>
                </a:rPr>
                <a:t>KẾT LUẬN</a:t>
              </a:r>
            </a:p>
          </p:txBody>
        </p:sp>
      </p:grpSp>
      <p:grpSp>
        <p:nvGrpSpPr>
          <p:cNvPr id="22" name="Group 21"/>
          <p:cNvGrpSpPr/>
          <p:nvPr/>
        </p:nvGrpSpPr>
        <p:grpSpPr>
          <a:xfrm>
            <a:off x="4419600" y="3111033"/>
            <a:ext cx="12838973" cy="4699467"/>
            <a:chOff x="4267200" y="2958633"/>
            <a:chExt cx="12838973" cy="4699467"/>
          </a:xfrm>
        </p:grpSpPr>
        <p:sp>
          <p:nvSpPr>
            <p:cNvPr id="23" name="Rectangle 22"/>
            <p:cNvSpPr/>
            <p:nvPr/>
          </p:nvSpPr>
          <p:spPr>
            <a:xfrm>
              <a:off x="4267200" y="2958633"/>
              <a:ext cx="12686573" cy="454706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19600" y="3111033"/>
              <a:ext cx="12686573" cy="4547067"/>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1999" y="3186373"/>
              <a:ext cx="12381774" cy="4144661"/>
            </a:xfrm>
            <a:prstGeom prst="rect">
              <a:avLst/>
            </a:prstGeom>
          </p:spPr>
          <p:txBody>
            <a:bodyPr wrap="square">
              <a:spAutoFit/>
            </a:bodyPr>
            <a:lstStyle/>
            <a:p>
              <a:pPr algn="just">
                <a:lnSpc>
                  <a:spcPct val="150000"/>
                </a:lnSpc>
              </a:pPr>
              <a:r>
                <a:rPr lang="vi-VN" sz="3600">
                  <a:latin typeface="Arial" pitchFamily="34" charset="0"/>
                  <a:cs typeface="Arial" pitchFamily="34" charset="0"/>
                </a:rPr>
                <a:t>Chọn nghề phù hợp nên chọn nghề đúng với khả năng, sở thích của bản thân và có hiểu biết về nghề. Chỉ khi chọn nghề phù hợp ta mới phát huy được tối đa năng lực, sở trường của mình trong công việc, luôn tự tin, hạnh phúc trong hoạt động nghề nghiệp.</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715724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477000" y="36195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HOẠT ĐỘNG 3</a:t>
              </a:r>
            </a:p>
          </p:txBody>
        </p:sp>
      </p:grpSp>
      <p:sp>
        <p:nvSpPr>
          <p:cNvPr id="6" name="Rectangle 5"/>
          <p:cNvSpPr/>
          <p:nvPr/>
        </p:nvSpPr>
        <p:spPr>
          <a:xfrm>
            <a:off x="4343400" y="5155082"/>
            <a:ext cx="8534400" cy="1651671"/>
          </a:xfrm>
          <a:prstGeom prst="rect">
            <a:avLst/>
          </a:prstGeom>
        </p:spPr>
        <p:txBody>
          <a:bodyPr wrap="square">
            <a:spAutoFit/>
          </a:bodyPr>
          <a:lstStyle/>
          <a:p>
            <a:pPr algn="ctr">
              <a:lnSpc>
                <a:spcPct val="150000"/>
              </a:lnSpc>
            </a:pPr>
            <a:r>
              <a:rPr lang="en-US" sz="3600" b="1">
                <a:solidFill>
                  <a:schemeClr val="accent2">
                    <a:lumMod val="75000"/>
                  </a:schemeClr>
                </a:solidFill>
                <a:latin typeface="Arial" pitchFamily="34" charset="0"/>
                <a:cs typeface="Arial" pitchFamily="34" charset="0"/>
              </a:rPr>
              <a:t>Đánh giá sự phù hợp của bản thân với nghề/ nhóm nghề định lựa chọn</a:t>
            </a:r>
            <a:endParaRPr lang="en-US" sz="360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2565347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7526000" cy="10020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28019"/>
            <a:ext cx="17297400" cy="923330"/>
          </a:xfrm>
          <a:prstGeom prst="rect">
            <a:avLst/>
          </a:prstGeom>
        </p:spPr>
        <p:txBody>
          <a:bodyPr wrap="square">
            <a:spAutoFit/>
          </a:bodyPr>
          <a:lstStyle/>
          <a:p>
            <a:pPr>
              <a:lnSpc>
                <a:spcPct val="150000"/>
              </a:lnSpc>
            </a:pPr>
            <a:r>
              <a:rPr lang="en-US" sz="3600">
                <a:latin typeface="Arial" pitchFamily="34" charset="0"/>
                <a:cs typeface="Arial" pitchFamily="34" charset="0"/>
              </a:rPr>
              <a:t>Đánh giá sự phù hợp của bản thân với nghề/ nhóm nghề định chọn theo bảng mẫu:</a:t>
            </a:r>
          </a:p>
        </p:txBody>
      </p:sp>
      <p:graphicFrame>
        <p:nvGraphicFramePr>
          <p:cNvPr id="9" name="Table 8"/>
          <p:cNvGraphicFramePr>
            <a:graphicFrameLocks noGrp="1"/>
          </p:cNvGraphicFramePr>
          <p:nvPr>
            <p:extLst>
              <p:ext uri="{D42A27DB-BD31-4B8C-83A1-F6EECF244321}">
                <p14:modId xmlns:p14="http://schemas.microsoft.com/office/powerpoint/2010/main" val="3385852200"/>
              </p:ext>
            </p:extLst>
          </p:nvPr>
        </p:nvGraphicFramePr>
        <p:xfrm>
          <a:off x="952500" y="1284819"/>
          <a:ext cx="16383000" cy="8506881"/>
        </p:xfrm>
        <a:graphic>
          <a:graphicData uri="http://schemas.openxmlformats.org/drawingml/2006/table">
            <a:tbl>
              <a:tblPr firstRow="1" firstCol="1" bandRow="1">
                <a:tableStyleId>{5C22544A-7EE6-4342-B048-85BDC9FD1C3A}</a:tableStyleId>
              </a:tblPr>
              <a:tblGrid>
                <a:gridCol w="8577116">
                  <a:extLst>
                    <a:ext uri="{9D8B030D-6E8A-4147-A177-3AD203B41FA5}">
                      <a16:colId xmlns:a16="http://schemas.microsoft.com/office/drawing/2014/main" val="20000"/>
                    </a:ext>
                  </a:extLst>
                </a:gridCol>
                <a:gridCol w="3902942">
                  <a:extLst>
                    <a:ext uri="{9D8B030D-6E8A-4147-A177-3AD203B41FA5}">
                      <a16:colId xmlns:a16="http://schemas.microsoft.com/office/drawing/2014/main" val="20001"/>
                    </a:ext>
                  </a:extLst>
                </a:gridCol>
                <a:gridCol w="3902942">
                  <a:extLst>
                    <a:ext uri="{9D8B030D-6E8A-4147-A177-3AD203B41FA5}">
                      <a16:colId xmlns:a16="http://schemas.microsoft.com/office/drawing/2014/main" val="20002"/>
                    </a:ext>
                  </a:extLst>
                </a:gridCol>
              </a:tblGrid>
              <a:tr h="886881">
                <a:tc rowSpan="2">
                  <a:txBody>
                    <a:bodyPr/>
                    <a:lstStyle/>
                    <a:p>
                      <a:pPr algn="ctr">
                        <a:lnSpc>
                          <a:spcPct val="200000"/>
                        </a:lnSpc>
                        <a:spcBef>
                          <a:spcPts val="600"/>
                        </a:spcBef>
                        <a:spcAft>
                          <a:spcPts val="0"/>
                        </a:spcAft>
                      </a:pPr>
                      <a:r>
                        <a:rPr lang="en-US" sz="3200" b="1">
                          <a:effectLst/>
                          <a:latin typeface="Arial" pitchFamily="34" charset="0"/>
                          <a:cs typeface="Arial" pitchFamily="34" charset="0"/>
                        </a:rPr>
                        <a:t>Yêu cầu nghề/ nhóm nghề định chọn</a:t>
                      </a:r>
                      <a:endParaRPr lang="en-US" sz="3200" b="1">
                        <a:effectLst/>
                        <a:latin typeface="Arial" pitchFamily="34" charset="0"/>
                        <a:ea typeface="Calibri"/>
                        <a:cs typeface="Arial" pitchFamily="34" charset="0"/>
                      </a:endParaRPr>
                    </a:p>
                  </a:txBody>
                  <a:tcPr marL="62861" marR="62861" marT="0" marB="0">
                    <a:solidFill>
                      <a:schemeClr val="accent5">
                        <a:lumMod val="50000"/>
                      </a:schemeClr>
                    </a:solidFill>
                  </a:tcPr>
                </a:tc>
                <a:tc gridSpan="2">
                  <a:txBody>
                    <a:bodyPr/>
                    <a:lstStyle/>
                    <a:p>
                      <a:pPr algn="ctr">
                        <a:lnSpc>
                          <a:spcPct val="150000"/>
                        </a:lnSpc>
                        <a:spcBef>
                          <a:spcPts val="600"/>
                        </a:spcBef>
                        <a:spcAft>
                          <a:spcPts val="0"/>
                        </a:spcAft>
                      </a:pPr>
                      <a:r>
                        <a:rPr lang="en-US" sz="3200" b="1">
                          <a:effectLst/>
                          <a:latin typeface="Arial" pitchFamily="34" charset="0"/>
                          <a:cs typeface="Arial" pitchFamily="34" charset="0"/>
                        </a:rPr>
                        <a:t>Đánh giá</a:t>
                      </a:r>
                      <a:endParaRPr lang="en-US" sz="3200" b="1">
                        <a:effectLst/>
                        <a:latin typeface="Arial" pitchFamily="34" charset="0"/>
                        <a:ea typeface="Calibri"/>
                        <a:cs typeface="Arial" pitchFamily="34" charset="0"/>
                      </a:endParaRPr>
                    </a:p>
                  </a:txBody>
                  <a:tcPr marL="62861" marR="62861" marT="0" marB="0">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10000"/>
                  </a:ext>
                </a:extLst>
              </a:tr>
              <a:tr h="914400">
                <a:tc vMerge="1">
                  <a:txBody>
                    <a:bodyPr/>
                    <a:lstStyle/>
                    <a:p>
                      <a:endParaRPr lang="en-US"/>
                    </a:p>
                  </a:txBody>
                  <a:tcPr/>
                </a:tc>
                <a:tc>
                  <a:txBody>
                    <a:bodyPr/>
                    <a:lstStyle/>
                    <a:p>
                      <a:pPr algn="ctr">
                        <a:lnSpc>
                          <a:spcPct val="150000"/>
                        </a:lnSpc>
                        <a:spcBef>
                          <a:spcPts val="600"/>
                        </a:spcBef>
                        <a:spcAft>
                          <a:spcPts val="0"/>
                        </a:spcAft>
                      </a:pPr>
                      <a:r>
                        <a:rPr lang="en-US" sz="3200" b="1">
                          <a:solidFill>
                            <a:schemeClr val="bg1"/>
                          </a:solidFill>
                          <a:effectLst/>
                          <a:latin typeface="Arial" pitchFamily="34" charset="0"/>
                          <a:cs typeface="Arial" pitchFamily="34" charset="0"/>
                        </a:rPr>
                        <a:t>Phù hợp</a:t>
                      </a:r>
                      <a:endParaRPr lang="en-US" sz="3200" b="1">
                        <a:solidFill>
                          <a:schemeClr val="bg1"/>
                        </a:solidFill>
                        <a:effectLst/>
                        <a:latin typeface="Arial" pitchFamily="34" charset="0"/>
                        <a:ea typeface="Calibri"/>
                        <a:cs typeface="Arial" pitchFamily="34" charset="0"/>
                      </a:endParaRPr>
                    </a:p>
                  </a:txBody>
                  <a:tcPr marL="62861" marR="62861" marT="0" marB="0">
                    <a:solidFill>
                      <a:schemeClr val="accent5">
                        <a:lumMod val="50000"/>
                      </a:schemeClr>
                    </a:solidFill>
                  </a:tcPr>
                </a:tc>
                <a:tc>
                  <a:txBody>
                    <a:bodyPr/>
                    <a:lstStyle/>
                    <a:p>
                      <a:pPr algn="ctr">
                        <a:lnSpc>
                          <a:spcPct val="150000"/>
                        </a:lnSpc>
                        <a:spcBef>
                          <a:spcPts val="600"/>
                        </a:spcBef>
                        <a:spcAft>
                          <a:spcPts val="0"/>
                        </a:spcAft>
                      </a:pPr>
                      <a:r>
                        <a:rPr lang="en-US" sz="3200" b="1">
                          <a:solidFill>
                            <a:schemeClr val="bg1"/>
                          </a:solidFill>
                          <a:effectLst/>
                          <a:latin typeface="Arial" pitchFamily="34" charset="0"/>
                          <a:cs typeface="Arial" pitchFamily="34" charset="0"/>
                        </a:rPr>
                        <a:t>Chưa phù hợp</a:t>
                      </a:r>
                      <a:endParaRPr lang="en-US" sz="3200" b="1">
                        <a:solidFill>
                          <a:schemeClr val="bg1"/>
                        </a:solidFill>
                        <a:effectLst/>
                        <a:latin typeface="Arial" pitchFamily="34" charset="0"/>
                        <a:ea typeface="Calibri"/>
                        <a:cs typeface="Arial" pitchFamily="34" charset="0"/>
                      </a:endParaRPr>
                    </a:p>
                  </a:txBody>
                  <a:tcPr marL="62861" marR="62861" marT="0" marB="0">
                    <a:solidFill>
                      <a:schemeClr val="accent5">
                        <a:lumMod val="50000"/>
                      </a:schemeClr>
                    </a:solidFill>
                  </a:tcPr>
                </a:tc>
                <a:extLst>
                  <a:ext uri="{0D108BD9-81ED-4DB2-BD59-A6C34878D82A}">
                    <a16:rowId xmlns:a16="http://schemas.microsoft.com/office/drawing/2014/main" val="10001"/>
                  </a:ext>
                </a:extLst>
              </a:tr>
              <a:tr h="5638800">
                <a:tc>
                  <a:txBody>
                    <a:bodyPr/>
                    <a:lstStyle/>
                    <a:p>
                      <a:pPr algn="just">
                        <a:lnSpc>
                          <a:spcPct val="150000"/>
                        </a:lnSpc>
                        <a:spcBef>
                          <a:spcPts val="600"/>
                        </a:spcBef>
                        <a:spcAft>
                          <a:spcPts val="0"/>
                        </a:spcAft>
                      </a:pPr>
                      <a:r>
                        <a:rPr lang="en-US" sz="3200" b="0">
                          <a:effectLst/>
                          <a:latin typeface="Arial" pitchFamily="34" charset="0"/>
                          <a:cs typeface="Arial" pitchFamily="34" charset="0"/>
                        </a:rPr>
                        <a:t>  Nghề/ nhóm nghề em muốn chọn nhất: </a:t>
                      </a:r>
                    </a:p>
                    <a:p>
                      <a:pPr algn="just">
                        <a:lnSpc>
                          <a:spcPct val="150000"/>
                        </a:lnSpc>
                        <a:spcBef>
                          <a:spcPts val="600"/>
                        </a:spcBef>
                        <a:spcAft>
                          <a:spcPts val="0"/>
                        </a:spcAft>
                      </a:pPr>
                      <a:r>
                        <a:rPr lang="en-US" sz="3200" b="1" u="none">
                          <a:effectLst/>
                          <a:latin typeface="Arial" pitchFamily="34" charset="0"/>
                          <a:cs typeface="Arial" pitchFamily="34" charset="0"/>
                        </a:rPr>
                        <a:t>  </a:t>
                      </a:r>
                      <a:r>
                        <a:rPr lang="en-US" sz="3200" b="1" u="sng">
                          <a:effectLst/>
                          <a:latin typeface="Arial" pitchFamily="34" charset="0"/>
                          <a:cs typeface="Arial" pitchFamily="34" charset="0"/>
                        </a:rPr>
                        <a:t>Ví dụ</a:t>
                      </a:r>
                      <a:r>
                        <a:rPr lang="en-US" sz="3200" b="0">
                          <a:effectLst/>
                          <a:latin typeface="Arial" pitchFamily="34" charset="0"/>
                          <a:cs typeface="Arial" pitchFamily="34" charset="0"/>
                        </a:rPr>
                        <a:t>: Nghề kinh doanh</a:t>
                      </a:r>
                    </a:p>
                    <a:p>
                      <a:pPr marL="914400" lvl="1" indent="-457200" algn="just">
                        <a:lnSpc>
                          <a:spcPct val="150000"/>
                        </a:lnSpc>
                        <a:spcBef>
                          <a:spcPts val="600"/>
                        </a:spcBef>
                        <a:spcAft>
                          <a:spcPts val="0"/>
                        </a:spcAft>
                        <a:buFont typeface="Wingdings" pitchFamily="2" charset="2"/>
                        <a:buChar char="Ø"/>
                      </a:pPr>
                      <a:r>
                        <a:rPr lang="en-US" sz="3200" b="0">
                          <a:effectLst/>
                          <a:latin typeface="Arial" pitchFamily="34" charset="0"/>
                          <a:cs typeface="Arial" pitchFamily="34" charset="0"/>
                        </a:rPr>
                        <a:t>Có khả năng giao tiếp tốt</a:t>
                      </a:r>
                    </a:p>
                    <a:p>
                      <a:pPr marL="914400" lvl="1" indent="-457200" algn="just">
                        <a:lnSpc>
                          <a:spcPct val="150000"/>
                        </a:lnSpc>
                        <a:spcBef>
                          <a:spcPts val="600"/>
                        </a:spcBef>
                        <a:spcAft>
                          <a:spcPts val="0"/>
                        </a:spcAft>
                        <a:buFont typeface="Wingdings" pitchFamily="2" charset="2"/>
                        <a:buChar char="Ø"/>
                      </a:pPr>
                      <a:r>
                        <a:rPr lang="en-US" sz="3200" b="0">
                          <a:effectLst/>
                          <a:latin typeface="Arial" pitchFamily="34" charset="0"/>
                          <a:cs typeface="Arial" pitchFamily="34" charset="0"/>
                        </a:rPr>
                        <a:t>Kiên trì</a:t>
                      </a:r>
                    </a:p>
                    <a:p>
                      <a:pPr marL="914400" lvl="1" indent="-457200" algn="just">
                        <a:lnSpc>
                          <a:spcPct val="150000"/>
                        </a:lnSpc>
                        <a:spcBef>
                          <a:spcPts val="600"/>
                        </a:spcBef>
                        <a:spcAft>
                          <a:spcPts val="0"/>
                        </a:spcAft>
                        <a:buFont typeface="Wingdings" pitchFamily="2" charset="2"/>
                        <a:buChar char="Ø"/>
                      </a:pPr>
                      <a:r>
                        <a:rPr lang="en-US" sz="3200" b="0">
                          <a:effectLst/>
                          <a:latin typeface="Arial" pitchFamily="34" charset="0"/>
                          <a:cs typeface="Arial" pitchFamily="34" charset="0"/>
                        </a:rPr>
                        <a:t>Có kĩ năng sống hài hòa</a:t>
                      </a:r>
                    </a:p>
                    <a:p>
                      <a:pPr marL="914400" lvl="1" indent="-457200" algn="just">
                        <a:lnSpc>
                          <a:spcPct val="150000"/>
                        </a:lnSpc>
                        <a:spcBef>
                          <a:spcPts val="600"/>
                        </a:spcBef>
                        <a:spcAft>
                          <a:spcPts val="0"/>
                        </a:spcAft>
                        <a:buFont typeface="Wingdings" pitchFamily="2" charset="2"/>
                        <a:buChar char="Ø"/>
                      </a:pPr>
                      <a:r>
                        <a:rPr lang="en-US" sz="3200" b="0">
                          <a:effectLst/>
                          <a:latin typeface="Arial" pitchFamily="34" charset="0"/>
                          <a:cs typeface="Arial" pitchFamily="34" charset="0"/>
                        </a:rPr>
                        <a:t>Có khả năng thích ứng</a:t>
                      </a:r>
                    </a:p>
                    <a:p>
                      <a:pPr marL="914400" lvl="1" indent="-457200" algn="just">
                        <a:lnSpc>
                          <a:spcPct val="150000"/>
                        </a:lnSpc>
                        <a:spcBef>
                          <a:spcPts val="600"/>
                        </a:spcBef>
                        <a:spcAft>
                          <a:spcPts val="0"/>
                        </a:spcAft>
                        <a:buFont typeface="Wingdings" pitchFamily="2" charset="2"/>
                        <a:buChar char="Ø"/>
                      </a:pPr>
                      <a:r>
                        <a:rPr lang="en-US" sz="3200" b="0">
                          <a:effectLst/>
                          <a:latin typeface="Arial" pitchFamily="34" charset="0"/>
                          <a:cs typeface="Arial" pitchFamily="34" charset="0"/>
                        </a:rPr>
                        <a:t>Luôn tỉnh táo</a:t>
                      </a:r>
                      <a:endParaRPr lang="en-US" sz="3200" b="0">
                        <a:effectLst/>
                        <a:latin typeface="Arial" pitchFamily="34" charset="0"/>
                        <a:ea typeface="Calibri"/>
                        <a:cs typeface="Arial"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itchFamily="34" charset="0"/>
                          <a:cs typeface="Arial" pitchFamily="34" charset="0"/>
                        </a:rPr>
                        <a:t> </a:t>
                      </a:r>
                      <a:endParaRPr lang="en-US" sz="3200" b="0">
                        <a:solidFill>
                          <a:schemeClr val="bg1"/>
                        </a:solidFill>
                        <a:effectLst/>
                        <a:latin typeface="Arial" pitchFamily="34" charset="0"/>
                        <a:ea typeface="Calibri"/>
                        <a:cs typeface="Arial"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itchFamily="34" charset="0"/>
                          <a:cs typeface="Arial" pitchFamily="34" charset="0"/>
                        </a:rPr>
                        <a:t> </a:t>
                      </a:r>
                      <a:endParaRPr lang="en-US" sz="3200" b="0">
                        <a:solidFill>
                          <a:schemeClr val="bg1"/>
                        </a:solidFill>
                        <a:effectLst/>
                        <a:latin typeface="Arial" pitchFamily="34" charset="0"/>
                        <a:ea typeface="Calibri"/>
                        <a:cs typeface="Arial" pitchFamily="34" charset="0"/>
                      </a:endParaRPr>
                    </a:p>
                  </a:txBody>
                  <a:tcPr marL="62861" marR="62861" marT="0" marB="0">
                    <a:solidFill>
                      <a:schemeClr val="accent5">
                        <a:lumMod val="50000"/>
                      </a:schemeClr>
                    </a:solidFill>
                  </a:tcPr>
                </a:tc>
                <a:extLst>
                  <a:ext uri="{0D108BD9-81ED-4DB2-BD59-A6C34878D82A}">
                    <a16:rowId xmlns:a16="http://schemas.microsoft.com/office/drawing/2014/main" val="10002"/>
                  </a:ext>
                </a:extLst>
              </a:tr>
              <a:tr h="1066800">
                <a:tc>
                  <a:txBody>
                    <a:bodyPr/>
                    <a:lstStyle/>
                    <a:p>
                      <a:pPr algn="just">
                        <a:lnSpc>
                          <a:spcPct val="150000"/>
                        </a:lnSpc>
                        <a:spcBef>
                          <a:spcPts val="600"/>
                        </a:spcBef>
                        <a:spcAft>
                          <a:spcPts val="0"/>
                        </a:spcAft>
                      </a:pPr>
                      <a:r>
                        <a:rPr lang="en-US" sz="3200" b="0">
                          <a:effectLst/>
                          <a:latin typeface="Arial" pitchFamily="34" charset="0"/>
                          <a:cs typeface="Arial" pitchFamily="34" charset="0"/>
                        </a:rPr>
                        <a:t>  Nghề/ nhóm nghề em muốn chọn thứ hai: …</a:t>
                      </a:r>
                      <a:endParaRPr lang="en-US" sz="3200" b="0">
                        <a:effectLst/>
                        <a:latin typeface="Arial" pitchFamily="34" charset="0"/>
                        <a:ea typeface="Calibri"/>
                        <a:cs typeface="Arial"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itchFamily="34" charset="0"/>
                          <a:cs typeface="Arial" pitchFamily="34" charset="0"/>
                        </a:rPr>
                        <a:t> </a:t>
                      </a:r>
                      <a:endParaRPr lang="en-US" sz="3200" b="0">
                        <a:solidFill>
                          <a:schemeClr val="bg1"/>
                        </a:solidFill>
                        <a:effectLst/>
                        <a:latin typeface="Arial" pitchFamily="34" charset="0"/>
                        <a:ea typeface="Calibri"/>
                        <a:cs typeface="Arial" pitchFamily="34" charset="0"/>
                      </a:endParaRPr>
                    </a:p>
                  </a:txBody>
                  <a:tcPr marL="62861" marR="62861" marT="0" marB="0">
                    <a:solidFill>
                      <a:schemeClr val="accent5">
                        <a:lumMod val="50000"/>
                      </a:schemeClr>
                    </a:solidFill>
                  </a:tcPr>
                </a:tc>
                <a:tc>
                  <a:txBody>
                    <a:bodyPr/>
                    <a:lstStyle/>
                    <a:p>
                      <a:pPr algn="just">
                        <a:lnSpc>
                          <a:spcPct val="150000"/>
                        </a:lnSpc>
                        <a:spcBef>
                          <a:spcPts val="600"/>
                        </a:spcBef>
                        <a:spcAft>
                          <a:spcPts val="0"/>
                        </a:spcAft>
                      </a:pPr>
                      <a:r>
                        <a:rPr lang="en-US" sz="3200" b="0">
                          <a:solidFill>
                            <a:schemeClr val="bg1"/>
                          </a:solidFill>
                          <a:effectLst/>
                          <a:latin typeface="Arial" pitchFamily="34" charset="0"/>
                          <a:cs typeface="Arial" pitchFamily="34" charset="0"/>
                        </a:rPr>
                        <a:t> </a:t>
                      </a:r>
                      <a:endParaRPr lang="en-US" sz="3200" b="0">
                        <a:solidFill>
                          <a:schemeClr val="bg1"/>
                        </a:solidFill>
                        <a:effectLst/>
                        <a:latin typeface="Arial" pitchFamily="34" charset="0"/>
                        <a:ea typeface="Calibri"/>
                        <a:cs typeface="Arial" pitchFamily="34" charset="0"/>
                      </a:endParaRPr>
                    </a:p>
                  </a:txBody>
                  <a:tcPr marL="62861" marR="62861" marT="0" marB="0">
                    <a:solidFill>
                      <a:schemeClr val="accent5">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0710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28760"/>
            <a:ext cx="17526000" cy="88391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91439" y="266700"/>
            <a:ext cx="3276619" cy="1526183"/>
            <a:chOff x="1142981" y="3313608"/>
            <a:chExt cx="3276619" cy="1526183"/>
          </a:xfrm>
        </p:grpSpPr>
        <p:pic>
          <p:nvPicPr>
            <p:cNvPr id="10" name="Picture 9"/>
            <p:cNvPicPr>
              <a:picLocks noChangeAspect="1"/>
            </p:cNvPicPr>
            <p:nvPr/>
          </p:nvPicPr>
          <p:blipFill>
            <a:blip r:embed="rId4"/>
            <a:srcRect/>
            <a:stretch>
              <a:fillRect/>
            </a:stretch>
          </p:blipFill>
          <p:spPr>
            <a:xfrm>
              <a:off x="1142981" y="3313608"/>
              <a:ext cx="3276619" cy="1526183"/>
            </a:xfrm>
            <a:prstGeom prst="rect">
              <a:avLst/>
            </a:prstGeom>
          </p:spPr>
        </p:pic>
        <p:sp>
          <p:nvSpPr>
            <p:cNvPr id="11" name="TextBox 10"/>
            <p:cNvSpPr txBox="1"/>
            <p:nvPr/>
          </p:nvSpPr>
          <p:spPr>
            <a:xfrm>
              <a:off x="1400994" y="3721725"/>
              <a:ext cx="2775119" cy="707886"/>
            </a:xfrm>
            <a:prstGeom prst="rect">
              <a:avLst/>
            </a:prstGeom>
            <a:noFill/>
          </p:spPr>
          <p:txBody>
            <a:bodyPr wrap="none" rtlCol="0">
              <a:spAutoFit/>
            </a:bodyPr>
            <a:lstStyle/>
            <a:p>
              <a:r>
                <a:rPr lang="en-US" sz="4000" b="1">
                  <a:solidFill>
                    <a:schemeClr val="accent2">
                      <a:lumMod val="75000"/>
                    </a:schemeClr>
                  </a:solidFill>
                  <a:latin typeface="Arial" pitchFamily="34" charset="0"/>
                  <a:cs typeface="Arial" pitchFamily="34" charset="0"/>
                </a:rPr>
                <a:t>KẾT LUẬN</a:t>
              </a:r>
            </a:p>
          </p:txBody>
        </p:sp>
      </p:grpSp>
      <p:grpSp>
        <p:nvGrpSpPr>
          <p:cNvPr id="13" name="Group 12"/>
          <p:cNvGrpSpPr/>
          <p:nvPr/>
        </p:nvGrpSpPr>
        <p:grpSpPr>
          <a:xfrm>
            <a:off x="2590800" y="2082114"/>
            <a:ext cx="14301429" cy="2693997"/>
            <a:chOff x="3810000" y="1382703"/>
            <a:chExt cx="13716000" cy="2693997"/>
          </a:xfrm>
        </p:grpSpPr>
        <p:sp>
          <p:nvSpPr>
            <p:cNvPr id="3" name="Rectangle 2"/>
            <p:cNvSpPr/>
            <p:nvPr/>
          </p:nvSpPr>
          <p:spPr>
            <a:xfrm>
              <a:off x="3810000" y="1382703"/>
              <a:ext cx="13716000" cy="269399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24300" y="1437039"/>
              <a:ext cx="13487400" cy="2585323"/>
            </a:xfrm>
            <a:prstGeom prst="rect">
              <a:avLst/>
            </a:prstGeom>
          </p:spPr>
          <p:txBody>
            <a:bodyPr wrap="square">
              <a:spAutoFit/>
            </a:bodyPr>
            <a:lstStyle/>
            <a:p>
              <a:pPr algn="just">
                <a:lnSpc>
                  <a:spcPct val="150000"/>
                </a:lnSpc>
              </a:pPr>
              <a:r>
                <a:rPr lang="en-US" sz="3600">
                  <a:solidFill>
                    <a:schemeClr val="bg1"/>
                  </a:solidFill>
                  <a:latin typeface="Arial" pitchFamily="34" charset="0"/>
                  <a:cs typeface="Arial" pitchFamily="34" charset="0"/>
                </a:rPr>
                <a:t>Muốn đạt được thành công trong hoạt động nghề nghiệp, cùng với sự đam mê và tình yêu đối với công việc, người lao động phải có phẩm chất, năng lực với yêu cầu của nghề.</a:t>
              </a:r>
            </a:p>
          </p:txBody>
        </p:sp>
      </p:grpSp>
      <p:grpSp>
        <p:nvGrpSpPr>
          <p:cNvPr id="15" name="Group 14"/>
          <p:cNvGrpSpPr/>
          <p:nvPr/>
        </p:nvGrpSpPr>
        <p:grpSpPr>
          <a:xfrm>
            <a:off x="2590800" y="5283914"/>
            <a:ext cx="14264359" cy="3924301"/>
            <a:chOff x="3810000" y="1382703"/>
            <a:chExt cx="13716000" cy="2237756"/>
          </a:xfrm>
        </p:grpSpPr>
        <p:sp>
          <p:nvSpPr>
            <p:cNvPr id="16" name="Rectangle 15"/>
            <p:cNvSpPr/>
            <p:nvPr/>
          </p:nvSpPr>
          <p:spPr>
            <a:xfrm>
              <a:off x="3810000" y="1382703"/>
              <a:ext cx="13716000" cy="2237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79749" y="1495454"/>
              <a:ext cx="13487400" cy="1474230"/>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Để thực hiện được cần:</a:t>
              </a:r>
            </a:p>
            <a:p>
              <a:pPr marL="1028700" lvl="1" indent="-571500" algn="just">
                <a:lnSpc>
                  <a:spcPct val="150000"/>
                </a:lnSpc>
                <a:buFont typeface="Wingdings" pitchFamily="2" charset="2"/>
                <a:buChar char="Ø"/>
              </a:pPr>
              <a:r>
                <a:rPr lang="vi-VN" sz="3600" i="1">
                  <a:solidFill>
                    <a:schemeClr val="bg1"/>
                  </a:solidFill>
                  <a:latin typeface="Arial" pitchFamily="34" charset="0"/>
                  <a:cs typeface="Arial" pitchFamily="34" charset="0"/>
                </a:rPr>
                <a:t>Tìm hiểu nghề nghiệp</a:t>
              </a:r>
            </a:p>
            <a:p>
              <a:pPr marL="1028700" lvl="1" indent="-571500" algn="just">
                <a:lnSpc>
                  <a:spcPct val="150000"/>
                </a:lnSpc>
                <a:buFont typeface="Wingdings" pitchFamily="2" charset="2"/>
                <a:buChar char="Ø"/>
              </a:pPr>
              <a:r>
                <a:rPr lang="vi-VN" sz="3600" i="1">
                  <a:solidFill>
                    <a:schemeClr val="bg1"/>
                  </a:solidFill>
                  <a:latin typeface="Arial" pitchFamily="34" charset="0"/>
                  <a:cs typeface="Arial" pitchFamily="34" charset="0"/>
                </a:rPr>
                <a:t>Tìm hiểu bản thân để đối chiếu, đánh giá sự phù hợp</a:t>
              </a:r>
            </a:p>
          </p:txBody>
        </p:sp>
      </p:grpSp>
      <p:sp>
        <p:nvSpPr>
          <p:cNvPr id="18" name="Rectangle 17"/>
          <p:cNvSpPr/>
          <p:nvPr/>
        </p:nvSpPr>
        <p:spPr>
          <a:xfrm>
            <a:off x="2827359" y="8066966"/>
            <a:ext cx="13906572" cy="820674"/>
          </a:xfrm>
          <a:prstGeom prst="rect">
            <a:avLst/>
          </a:prstGeom>
        </p:spPr>
        <p:txBody>
          <a:bodyPr wrap="square">
            <a:spAutoFit/>
          </a:bodyPr>
          <a:lstStyle/>
          <a:p>
            <a:pPr>
              <a:lnSpc>
                <a:spcPct val="150000"/>
              </a:lnSpc>
            </a:pPr>
            <a:r>
              <a:rPr lang="en-US" sz="3600" b="1">
                <a:solidFill>
                  <a:srgbClr val="FFFF00"/>
                </a:solidFill>
                <a:latin typeface="Arial" pitchFamily="34" charset="0"/>
                <a:cs typeface="Arial" pitchFamily="34" charset="0"/>
              </a:rPr>
              <a:t>=&gt;</a:t>
            </a:r>
            <a:r>
              <a:rPr lang="en-US" sz="3600">
                <a:solidFill>
                  <a:srgbClr val="FFFF00"/>
                </a:solidFill>
                <a:latin typeface="Arial" pitchFamily="34" charset="0"/>
                <a:cs typeface="Arial" pitchFamily="34" charset="0"/>
              </a:rPr>
              <a:t> Từ đó định hướng rèn luyện để đến với nghề mình muốn chọn.</a:t>
            </a:r>
          </a:p>
        </p:txBody>
      </p:sp>
    </p:spTree>
    <p:extLst>
      <p:ext uri="{BB962C8B-B14F-4D97-AF65-F5344CB8AC3E}">
        <p14:creationId xmlns:p14="http://schemas.microsoft.com/office/powerpoint/2010/main" val="2330710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18288000" cy="10287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876299"/>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0" y="2463945"/>
            <a:ext cx="3352800" cy="26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44291" y="645538"/>
            <a:ext cx="9552709" cy="1063433"/>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HƯỚNG DẪN VỀ NHÀ</a:t>
            </a:r>
          </a:p>
        </p:txBody>
      </p:sp>
      <p:grpSp>
        <p:nvGrpSpPr>
          <p:cNvPr id="10" name="Group 9"/>
          <p:cNvGrpSpPr/>
          <p:nvPr/>
        </p:nvGrpSpPr>
        <p:grpSpPr>
          <a:xfrm>
            <a:off x="3950230" y="2293815"/>
            <a:ext cx="10290932" cy="1462990"/>
            <a:chOff x="2743200" y="1394511"/>
            <a:chExt cx="10290932" cy="1462990"/>
          </a:xfrm>
        </p:grpSpPr>
        <p:pic>
          <p:nvPicPr>
            <p:cNvPr id="7" name="Picture 12"/>
            <p:cNvPicPr>
              <a:picLocks noChangeAspect="1"/>
            </p:cNvPicPr>
            <p:nvPr/>
          </p:nvPicPr>
          <p:blipFill>
            <a:blip r:embed="rId4"/>
            <a:srcRect/>
            <a:stretch>
              <a:fillRect/>
            </a:stretch>
          </p:blipFill>
          <p:spPr>
            <a:xfrm>
              <a:off x="2743200" y="1394511"/>
              <a:ext cx="10290932" cy="1462990"/>
            </a:xfrm>
            <a:prstGeom prst="rect">
              <a:avLst/>
            </a:prstGeom>
          </p:spPr>
        </p:pic>
        <p:sp>
          <p:nvSpPr>
            <p:cNvPr id="3" name="TextBox 2"/>
            <p:cNvSpPr txBox="1"/>
            <p:nvPr/>
          </p:nvSpPr>
          <p:spPr>
            <a:xfrm>
              <a:off x="3643728" y="1720993"/>
              <a:ext cx="5856090" cy="707886"/>
            </a:xfrm>
            <a:prstGeom prst="rect">
              <a:avLst/>
            </a:prstGeom>
            <a:noFill/>
          </p:spPr>
          <p:txBody>
            <a:bodyPr wrap="none" rtlCol="0">
              <a:spAutoFit/>
            </a:bodyPr>
            <a:lstStyle/>
            <a:p>
              <a:r>
                <a:rPr lang="en-US" sz="4000" b="1" i="1">
                  <a:solidFill>
                    <a:srgbClr val="FF0000"/>
                  </a:solidFill>
                  <a:latin typeface="Arial" pitchFamily="34" charset="0"/>
                  <a:cs typeface="Arial" pitchFamily="34" charset="0"/>
                </a:rPr>
                <a:t>Ôn lại kiến thức đã học</a:t>
              </a:r>
            </a:p>
          </p:txBody>
        </p:sp>
      </p:grpSp>
      <p:grpSp>
        <p:nvGrpSpPr>
          <p:cNvPr id="4" name="Group 3"/>
          <p:cNvGrpSpPr/>
          <p:nvPr/>
        </p:nvGrpSpPr>
        <p:grpSpPr>
          <a:xfrm>
            <a:off x="3867102" y="4137804"/>
            <a:ext cx="10374060" cy="2438400"/>
            <a:chOff x="2660072" y="3238500"/>
            <a:chExt cx="10374060" cy="2438400"/>
          </a:xfrm>
        </p:grpSpPr>
        <p:pic>
          <p:nvPicPr>
            <p:cNvPr id="8" name="Picture 12"/>
            <p:cNvPicPr>
              <a:picLocks noChangeAspect="1"/>
            </p:cNvPicPr>
            <p:nvPr/>
          </p:nvPicPr>
          <p:blipFill>
            <a:blip r:embed="rId4"/>
            <a:srcRect/>
            <a:stretch>
              <a:fillRect/>
            </a:stretch>
          </p:blipFill>
          <p:spPr>
            <a:xfrm>
              <a:off x="2660072" y="3238500"/>
              <a:ext cx="10374060" cy="2438400"/>
            </a:xfrm>
            <a:prstGeom prst="rect">
              <a:avLst/>
            </a:prstGeom>
          </p:spPr>
        </p:pic>
        <p:sp>
          <p:nvSpPr>
            <p:cNvPr id="9" name="TextBox 8"/>
            <p:cNvSpPr txBox="1"/>
            <p:nvPr/>
          </p:nvSpPr>
          <p:spPr>
            <a:xfrm>
              <a:off x="3658144" y="3488204"/>
              <a:ext cx="8319672" cy="1938992"/>
            </a:xfrm>
            <a:prstGeom prst="rect">
              <a:avLst/>
            </a:prstGeom>
            <a:noFill/>
          </p:spPr>
          <p:txBody>
            <a:bodyPr wrap="square" rtlCol="0">
              <a:spAutoFit/>
            </a:bodyPr>
            <a:lstStyle/>
            <a:p>
              <a:pPr>
                <a:lnSpc>
                  <a:spcPct val="150000"/>
                </a:lnSpc>
              </a:pPr>
              <a:r>
                <a:rPr lang="en-US" sz="4000" b="1" i="1">
                  <a:solidFill>
                    <a:srgbClr val="FF0000"/>
                  </a:solidFill>
                  <a:latin typeface="Arial" pitchFamily="34" charset="0"/>
                  <a:cs typeface="Arial" pitchFamily="34" charset="0"/>
                </a:rPr>
                <a:t>Xem trước nội dung hoạt động 4, 5 chủ đề 10.</a:t>
              </a:r>
            </a:p>
          </p:txBody>
        </p:sp>
      </p:grpSp>
    </p:spTree>
    <p:extLst>
      <p:ext uri="{BB962C8B-B14F-4D97-AF65-F5344CB8AC3E}">
        <p14:creationId xmlns:p14="http://schemas.microsoft.com/office/powerpoint/2010/main" val="2077161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sp>
        <p:nvSpPr>
          <p:cNvPr id="3" name="TextBox 2"/>
          <p:cNvSpPr txBox="1"/>
          <p:nvPr/>
        </p:nvSpPr>
        <p:spPr>
          <a:xfrm>
            <a:off x="3581400" y="4056053"/>
            <a:ext cx="12335428" cy="2171428"/>
          </a:xfrm>
          <a:prstGeom prst="rect">
            <a:avLst/>
          </a:prstGeom>
          <a:noFill/>
        </p:spPr>
        <p:txBody>
          <a:bodyPr wrap="none" rtlCol="0">
            <a:spAutoFit/>
          </a:bodyPr>
          <a:lstStyle/>
          <a:p>
            <a:pPr algn="ctr">
              <a:lnSpc>
                <a:spcPct val="150000"/>
              </a:lnSpc>
            </a:pPr>
            <a:r>
              <a:rPr lang="en-US" sz="4800" b="1">
                <a:solidFill>
                  <a:srgbClr val="FF0000"/>
                </a:solidFill>
                <a:latin typeface="Arial" pitchFamily="34" charset="0"/>
                <a:cs typeface="Arial" pitchFamily="34" charset="0"/>
              </a:rPr>
              <a:t>CẢM ƠN CÁC EM ĐÃ CHÚ Ý LẮNG NGHE</a:t>
            </a:r>
          </a:p>
          <a:p>
            <a:pPr algn="ctr">
              <a:lnSpc>
                <a:spcPct val="150000"/>
              </a:lnSpc>
            </a:pPr>
            <a:r>
              <a:rPr lang="en-US" sz="4800" b="1">
                <a:solidFill>
                  <a:srgbClr val="FF0000"/>
                </a:solidFill>
                <a:latin typeface="Arial" pitchFamily="34" charset="0"/>
                <a:cs typeface="Arial" pitchFamily="34" charset="0"/>
              </a:rPr>
              <a:t>XIN CHÀO VÀ HẸN GẶP LẠI!</a:t>
            </a:r>
          </a:p>
        </p:txBody>
      </p:sp>
    </p:spTree>
    <p:extLst>
      <p:ext uri="{BB962C8B-B14F-4D97-AF65-F5344CB8AC3E}">
        <p14:creationId xmlns:p14="http://schemas.microsoft.com/office/powerpoint/2010/main" val="23307100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35868"/>
            <a:ext cx="17526000" cy="92320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762897" y="225530"/>
            <a:ext cx="14620103" cy="972044"/>
            <a:chOff x="1762897" y="324384"/>
            <a:chExt cx="14620103" cy="972044"/>
          </a:xfrm>
        </p:grpSpPr>
        <p:sp>
          <p:nvSpPr>
            <p:cNvPr id="6" name="Rectangle 5"/>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Diamond 8"/>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3503521" y="324384"/>
              <a:ext cx="11388054" cy="820674"/>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1</a:t>
              </a:r>
              <a:r>
                <a:rPr lang="en-US" sz="3600">
                  <a:solidFill>
                    <a:srgbClr val="002060"/>
                  </a:solidFill>
                  <a:latin typeface="Arial" pitchFamily="34" charset="0"/>
                  <a:cs typeface="Arial" pitchFamily="34" charset="0"/>
                </a:rPr>
                <a:t>. </a:t>
              </a:r>
              <a:r>
                <a:rPr lang="en-US" sz="3600" b="1">
                  <a:solidFill>
                    <a:srgbClr val="002060"/>
                  </a:solidFill>
                  <a:latin typeface="Arial" pitchFamily="34" charset="0"/>
                  <a:cs typeface="Arial" pitchFamily="34" charset="0"/>
                </a:rPr>
                <a:t>Thảo luận yêu cầu chọn nghề phù hợp</a:t>
              </a:r>
            </a:p>
          </p:txBody>
        </p:sp>
      </p:grpSp>
      <p:grpSp>
        <p:nvGrpSpPr>
          <p:cNvPr id="14" name="Group 13"/>
          <p:cNvGrpSpPr/>
          <p:nvPr/>
        </p:nvGrpSpPr>
        <p:grpSpPr>
          <a:xfrm>
            <a:off x="1446253" y="1815966"/>
            <a:ext cx="6859547" cy="5613534"/>
            <a:chOff x="812456" y="1795944"/>
            <a:chExt cx="6859547" cy="5613534"/>
          </a:xfrm>
        </p:grpSpPr>
        <p:sp>
          <p:nvSpPr>
            <p:cNvPr id="8" name="Snip Single Corner Rectangle 7"/>
            <p:cNvSpPr/>
            <p:nvPr/>
          </p:nvSpPr>
          <p:spPr>
            <a:xfrm>
              <a:off x="812456" y="2755195"/>
              <a:ext cx="6859547" cy="4654283"/>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828933" y="1795944"/>
              <a:ext cx="3009900" cy="76200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a:latin typeface="Arial" pitchFamily="34" charset="0"/>
                  <a:cs typeface="Arial" pitchFamily="34" charset="0"/>
                </a:rPr>
                <a:t>Thảo luận:</a:t>
              </a:r>
            </a:p>
          </p:txBody>
        </p:sp>
        <p:sp>
          <p:nvSpPr>
            <p:cNvPr id="13" name="Rectangle 12"/>
            <p:cNvSpPr/>
            <p:nvPr/>
          </p:nvSpPr>
          <p:spPr>
            <a:xfrm>
              <a:off x="861884" y="2998086"/>
              <a:ext cx="6390503" cy="4247317"/>
            </a:xfrm>
            <a:prstGeom prst="rect">
              <a:avLst/>
            </a:prstGeom>
          </p:spPr>
          <p:txBody>
            <a:bodyPr wrap="square">
              <a:spAutoFit/>
            </a:bodyPr>
            <a:lstStyle/>
            <a:p>
              <a:pPr marL="742950" indent="-742950" algn="just">
                <a:lnSpc>
                  <a:spcPct val="150000"/>
                </a:lnSpc>
                <a:buFont typeface="+mj-lt"/>
                <a:buAutoNum type="arabicPeriod"/>
              </a:pPr>
              <a:r>
                <a:rPr lang="en-US" sz="3600" i="1">
                  <a:latin typeface="Arial" pitchFamily="34" charset="0"/>
                  <a:cs typeface="Arial" pitchFamily="34" charset="0"/>
                </a:rPr>
                <a:t>Nêu các yêu cầu của việc chọn nghề phù hợp?</a:t>
              </a:r>
              <a:endParaRPr lang="en-US" sz="3600">
                <a:latin typeface="Arial" pitchFamily="34" charset="0"/>
                <a:cs typeface="Arial" pitchFamily="34" charset="0"/>
              </a:endParaRPr>
            </a:p>
            <a:p>
              <a:pPr marL="742950" indent="-742950" algn="just">
                <a:lnSpc>
                  <a:spcPct val="150000"/>
                </a:lnSpc>
                <a:buFont typeface="+mj-lt"/>
                <a:buAutoNum type="arabicPeriod"/>
              </a:pPr>
              <a:r>
                <a:rPr lang="en-US" sz="3600" i="1">
                  <a:latin typeface="Arial" pitchFamily="34" charset="0"/>
                  <a:cs typeface="Arial" pitchFamily="34" charset="0"/>
                </a:rPr>
                <a:t>Vì sao cần phải tuân thủ các yêu cầu của việc chọn nghề phù hợp?</a:t>
              </a:r>
              <a:endParaRPr lang="en-US" sz="3600">
                <a:latin typeface="Arial" pitchFamily="34" charset="0"/>
                <a:cs typeface="Arial" pitchFamily="34" charset="0"/>
              </a:endParaRPr>
            </a:p>
          </p:txBody>
        </p:sp>
      </p:grpSp>
      <p:sp>
        <p:nvSpPr>
          <p:cNvPr id="16" name="Rectangle 15"/>
          <p:cNvSpPr/>
          <p:nvPr/>
        </p:nvSpPr>
        <p:spPr>
          <a:xfrm>
            <a:off x="9012796" y="2851006"/>
            <a:ext cx="7991475" cy="45815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012796" y="2851006"/>
            <a:ext cx="1075206" cy="12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936353" y="6350584"/>
            <a:ext cx="1067918"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012797" y="6350584"/>
            <a:ext cx="1075205"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6353" y="2851006"/>
            <a:ext cx="1067918" cy="115397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5400000">
            <a:off x="15013674" y="4855594"/>
            <a:ext cx="2895344" cy="584775"/>
          </a:xfrm>
          <a:prstGeom prst="rect">
            <a:avLst/>
          </a:prstGeom>
          <a:noFill/>
        </p:spPr>
        <p:txBody>
          <a:bodyPr wrap="none" rtlCol="0">
            <a:spAutoFit/>
          </a:bodyPr>
          <a:lstStyle/>
          <a:p>
            <a:r>
              <a:rPr lang="vi-VN" sz="3200"/>
              <a:t>Ý kiến cá nhân</a:t>
            </a:r>
            <a:endParaRPr lang="en-US" sz="3200"/>
          </a:p>
        </p:txBody>
      </p:sp>
      <p:sp>
        <p:nvSpPr>
          <p:cNvPr id="22" name="TextBox 21"/>
          <p:cNvSpPr txBox="1"/>
          <p:nvPr/>
        </p:nvSpPr>
        <p:spPr>
          <a:xfrm>
            <a:off x="11517998" y="3169919"/>
            <a:ext cx="2895344" cy="584775"/>
          </a:xfrm>
          <a:prstGeom prst="rect">
            <a:avLst/>
          </a:prstGeom>
          <a:noFill/>
        </p:spPr>
        <p:txBody>
          <a:bodyPr wrap="none" rtlCol="0">
            <a:spAutoFit/>
          </a:bodyPr>
          <a:lstStyle/>
          <a:p>
            <a:r>
              <a:rPr lang="vi-VN" sz="3200"/>
              <a:t>Ý kiến cá nhân</a:t>
            </a:r>
            <a:endParaRPr lang="en-US" sz="3200"/>
          </a:p>
        </p:txBody>
      </p:sp>
      <p:sp>
        <p:nvSpPr>
          <p:cNvPr id="23" name="TextBox 22"/>
          <p:cNvSpPr txBox="1"/>
          <p:nvPr/>
        </p:nvSpPr>
        <p:spPr>
          <a:xfrm>
            <a:off x="11683202" y="6553987"/>
            <a:ext cx="2895344" cy="584775"/>
          </a:xfrm>
          <a:prstGeom prst="rect">
            <a:avLst/>
          </a:prstGeom>
          <a:noFill/>
        </p:spPr>
        <p:txBody>
          <a:bodyPr wrap="none" rtlCol="0">
            <a:spAutoFit/>
          </a:bodyPr>
          <a:lstStyle/>
          <a:p>
            <a:r>
              <a:rPr lang="vi-VN" sz="3200"/>
              <a:t>Ý kiến cá nhân</a:t>
            </a:r>
            <a:endParaRPr lang="en-US" sz="3200"/>
          </a:p>
        </p:txBody>
      </p:sp>
      <p:sp>
        <p:nvSpPr>
          <p:cNvPr id="24" name="TextBox 23"/>
          <p:cNvSpPr txBox="1"/>
          <p:nvPr/>
        </p:nvSpPr>
        <p:spPr>
          <a:xfrm rot="16200000">
            <a:off x="8069949" y="4909978"/>
            <a:ext cx="2895344" cy="584775"/>
          </a:xfrm>
          <a:prstGeom prst="rect">
            <a:avLst/>
          </a:prstGeom>
          <a:noFill/>
        </p:spPr>
        <p:txBody>
          <a:bodyPr wrap="none" rtlCol="0">
            <a:spAutoFit/>
          </a:bodyPr>
          <a:lstStyle/>
          <a:p>
            <a:r>
              <a:rPr lang="vi-VN" sz="3200"/>
              <a:t>Ý kiến cá nhân</a:t>
            </a:r>
            <a:endParaRPr lang="en-US" sz="3200"/>
          </a:p>
        </p:txBody>
      </p:sp>
      <p:sp>
        <p:nvSpPr>
          <p:cNvPr id="25" name="Rounded Rectangle 24"/>
          <p:cNvSpPr/>
          <p:nvPr/>
        </p:nvSpPr>
        <p:spPr>
          <a:xfrm>
            <a:off x="10649294" y="1787765"/>
            <a:ext cx="5287059" cy="790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Kĩ thuật khăn trải bàn</a:t>
            </a:r>
            <a:endParaRPr lang="en-US" sz="3600"/>
          </a:p>
        </p:txBody>
      </p:sp>
      <p:sp>
        <p:nvSpPr>
          <p:cNvPr id="26" name="Rectangle 25"/>
          <p:cNvSpPr/>
          <p:nvPr/>
        </p:nvSpPr>
        <p:spPr>
          <a:xfrm>
            <a:off x="10088002" y="4004981"/>
            <a:ext cx="5848351" cy="22859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683202" y="4270817"/>
            <a:ext cx="2657950" cy="1569660"/>
          </a:xfrm>
          <a:prstGeom prst="rect">
            <a:avLst/>
          </a:prstGeom>
          <a:noFill/>
        </p:spPr>
        <p:txBody>
          <a:bodyPr wrap="square" rtlCol="0">
            <a:spAutoFit/>
          </a:bodyPr>
          <a:lstStyle/>
          <a:p>
            <a:pPr>
              <a:lnSpc>
                <a:spcPct val="150000"/>
              </a:lnSpc>
            </a:pPr>
            <a:r>
              <a:rPr lang="vi-VN" sz="3200"/>
              <a:t>Ý kiến chung của cả nhóm</a:t>
            </a:r>
            <a:endParaRPr lang="en-US" sz="3200"/>
          </a:p>
        </p:txBody>
      </p:sp>
      <p:pic>
        <p:nvPicPr>
          <p:cNvPr id="32"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217771" y="7440659"/>
            <a:ext cx="4504885" cy="2130617"/>
          </a:xfrm>
          <a:prstGeom prst="rect">
            <a:avLst/>
          </a:prstGeom>
        </p:spPr>
      </p:pic>
      <p:pic>
        <p:nvPicPr>
          <p:cNvPr id="33"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69197" y="7440659"/>
            <a:ext cx="4396473" cy="2096636"/>
          </a:xfrm>
          <a:prstGeom prst="rect">
            <a:avLst/>
          </a:prstGeom>
        </p:spPr>
      </p:pic>
    </p:spTree>
    <p:extLst>
      <p:ext uri="{BB962C8B-B14F-4D97-AF65-F5344CB8AC3E}">
        <p14:creationId xmlns:p14="http://schemas.microsoft.com/office/powerpoint/2010/main" val="234977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par>
                                <p:cTn id="56" presetID="16" presetClass="entr" presetSubtype="2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arn(inVertical)">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2" grpId="0"/>
      <p:bldP spid="23" grpId="0"/>
      <p:bldP spid="24" grpId="0"/>
      <p:bldP spid="25" grpId="0" animBg="1"/>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62897" y="225530"/>
            <a:ext cx="14620103"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503521" y="324384"/>
              <a:ext cx="11388054" cy="820674"/>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1</a:t>
              </a:r>
              <a:r>
                <a:rPr lang="en-US" sz="3600">
                  <a:solidFill>
                    <a:srgbClr val="002060"/>
                  </a:solidFill>
                  <a:latin typeface="Arial" pitchFamily="34" charset="0"/>
                  <a:cs typeface="Arial" pitchFamily="34" charset="0"/>
                </a:rPr>
                <a:t>. </a:t>
              </a:r>
              <a:r>
                <a:rPr lang="en-US" sz="3600" b="1">
                  <a:solidFill>
                    <a:srgbClr val="002060"/>
                  </a:solidFill>
                  <a:latin typeface="Arial" pitchFamily="34" charset="0"/>
                  <a:cs typeface="Arial" pitchFamily="34" charset="0"/>
                </a:rPr>
                <a:t>Thảo luận yêu cầu chọn nghề phù hợp</a:t>
              </a:r>
            </a:p>
          </p:txBody>
        </p:sp>
      </p:grpSp>
      <p:cxnSp>
        <p:nvCxnSpPr>
          <p:cNvPr id="9" name="Straight Connector 8"/>
          <p:cNvCxnSpPr/>
          <p:nvPr/>
        </p:nvCxnSpPr>
        <p:spPr>
          <a:xfrm>
            <a:off x="1066800" y="9024901"/>
            <a:ext cx="16306800" cy="2025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88882" y="1634920"/>
            <a:ext cx="7253036" cy="11521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en-US" sz="3600" b="1"/>
              <a:t>YÊU CẦU CHỌN NGHỀ PHÙ HỢP</a:t>
            </a:r>
          </a:p>
        </p:txBody>
      </p:sp>
      <p:grpSp>
        <p:nvGrpSpPr>
          <p:cNvPr id="14" name="Group 13"/>
          <p:cNvGrpSpPr/>
          <p:nvPr/>
        </p:nvGrpSpPr>
        <p:grpSpPr>
          <a:xfrm>
            <a:off x="1068859" y="3390900"/>
            <a:ext cx="4191000" cy="5562600"/>
            <a:chOff x="4876800" y="2400300"/>
            <a:chExt cx="4191000" cy="5562600"/>
          </a:xfrm>
        </p:grpSpPr>
        <p:sp>
          <p:nvSpPr>
            <p:cNvPr id="12" name="Rectangle 11"/>
            <p:cNvSpPr/>
            <p:nvPr/>
          </p:nvSpPr>
          <p:spPr>
            <a:xfrm>
              <a:off x="4876800" y="2400300"/>
              <a:ext cx="4191000" cy="5562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5029200" y="2622190"/>
              <a:ext cx="4038600" cy="5078313"/>
            </a:xfrm>
            <a:prstGeom prst="rect">
              <a:avLst/>
            </a:prstGeom>
          </p:spPr>
          <p:txBody>
            <a:bodyPr wrap="square">
              <a:spAutoFit/>
            </a:bodyPr>
            <a:lstStyle/>
            <a:p>
              <a:pPr algn="ctr">
                <a:lnSpc>
                  <a:spcPct val="150000"/>
                </a:lnSpc>
              </a:pPr>
              <a:r>
                <a:rPr lang="en-US" sz="3600">
                  <a:latin typeface="Arial" pitchFamily="34" charset="0"/>
                  <a:cs typeface="Arial" pitchFamily="34" charset="0"/>
                </a:rPr>
                <a:t>Chọn được công việc phù hợp với sở thích giúp ta có động lực, niềm đam mê, yêu thích đối với công việc.</a:t>
              </a:r>
            </a:p>
          </p:txBody>
        </p:sp>
      </p:grpSp>
      <p:grpSp>
        <p:nvGrpSpPr>
          <p:cNvPr id="16" name="Group 15"/>
          <p:cNvGrpSpPr/>
          <p:nvPr/>
        </p:nvGrpSpPr>
        <p:grpSpPr>
          <a:xfrm>
            <a:off x="5791200" y="3414584"/>
            <a:ext cx="6248400" cy="5522091"/>
            <a:chOff x="1905000" y="2440808"/>
            <a:chExt cx="6248400" cy="5522091"/>
          </a:xfrm>
        </p:grpSpPr>
        <p:sp>
          <p:nvSpPr>
            <p:cNvPr id="17" name="Rectangle 16"/>
            <p:cNvSpPr/>
            <p:nvPr/>
          </p:nvSpPr>
          <p:spPr>
            <a:xfrm>
              <a:off x="1905000" y="2440808"/>
              <a:ext cx="6248400" cy="55220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ectangle 17"/>
            <p:cNvSpPr/>
            <p:nvPr/>
          </p:nvSpPr>
          <p:spPr>
            <a:xfrm>
              <a:off x="1981200" y="2616314"/>
              <a:ext cx="6096000" cy="5078313"/>
            </a:xfrm>
            <a:prstGeom prst="rect">
              <a:avLst/>
            </a:prstGeom>
          </p:spPr>
          <p:txBody>
            <a:bodyPr wrap="square">
              <a:spAutoFit/>
            </a:bodyPr>
            <a:lstStyle/>
            <a:p>
              <a:pPr algn="ctr">
                <a:lnSpc>
                  <a:spcPct val="150000"/>
                </a:lnSpc>
              </a:pPr>
              <a:r>
                <a:rPr lang="vi-VN" sz="3600">
                  <a:latin typeface="Arial" pitchFamily="34" charset="0"/>
                  <a:cs typeface="Arial" pitchFamily="34" charset="0"/>
                </a:rPr>
                <a:t>Chọn được công việc phù hợp với khả năng, thế mạnh của bản thân sẽ luôn có cảm giác tự tin, thoải mái khi tiến hành công việc, dễ dàng hoàn thành công việc.</a:t>
              </a:r>
              <a:endParaRPr lang="en-US" sz="3600">
                <a:latin typeface="Arial" pitchFamily="34" charset="0"/>
                <a:cs typeface="Arial" pitchFamily="34" charset="0"/>
              </a:endParaRPr>
            </a:p>
          </p:txBody>
        </p:sp>
      </p:grpSp>
      <p:grpSp>
        <p:nvGrpSpPr>
          <p:cNvPr id="22" name="Group 21"/>
          <p:cNvGrpSpPr/>
          <p:nvPr/>
        </p:nvGrpSpPr>
        <p:grpSpPr>
          <a:xfrm>
            <a:off x="12496800" y="3414584"/>
            <a:ext cx="4876800" cy="6004860"/>
            <a:chOff x="4876800" y="2400300"/>
            <a:chExt cx="4191000" cy="6004860"/>
          </a:xfrm>
        </p:grpSpPr>
        <p:sp>
          <p:nvSpPr>
            <p:cNvPr id="23" name="Rectangle 22"/>
            <p:cNvSpPr/>
            <p:nvPr/>
          </p:nvSpPr>
          <p:spPr>
            <a:xfrm>
              <a:off x="4876800" y="2400300"/>
              <a:ext cx="4191000" cy="556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Rectangle 23"/>
            <p:cNvSpPr/>
            <p:nvPr/>
          </p:nvSpPr>
          <p:spPr>
            <a:xfrm>
              <a:off x="4953000" y="2598506"/>
              <a:ext cx="4038600" cy="5806654"/>
            </a:xfrm>
            <a:prstGeom prst="rect">
              <a:avLst/>
            </a:prstGeom>
          </p:spPr>
          <p:txBody>
            <a:bodyPr wrap="square">
              <a:spAutoFit/>
            </a:bodyPr>
            <a:lstStyle/>
            <a:p>
              <a:pPr algn="ctr">
                <a:lnSpc>
                  <a:spcPct val="150000"/>
                </a:lnSpc>
              </a:pPr>
              <a:r>
                <a:rPr lang="vi-VN" sz="3600">
                  <a:latin typeface="Arial" pitchFamily="34" charset="0"/>
                  <a:cs typeface="Arial" pitchFamily="34" charset="0"/>
                </a:rPr>
                <a:t>Chọn những nghề mà xã hội có nhu cầu thì mới có cơ hội việc làm cao, nhanh chóng có được việc làm sau khi học nghề.</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3443568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 y="15445"/>
            <a:ext cx="18277704" cy="10279277"/>
          </a:xfrm>
          <a:prstGeom prst="rect">
            <a:avLst/>
          </a:prstGeom>
        </p:spPr>
      </p:pic>
      <p:grpSp>
        <p:nvGrpSpPr>
          <p:cNvPr id="5" name="Group 4"/>
          <p:cNvGrpSpPr/>
          <p:nvPr/>
        </p:nvGrpSpPr>
        <p:grpSpPr>
          <a:xfrm>
            <a:off x="6980537" y="1562100"/>
            <a:ext cx="4267200" cy="990600"/>
            <a:chOff x="7620000" y="2552700"/>
            <a:chExt cx="4267200" cy="990600"/>
          </a:xfrm>
        </p:grpSpPr>
        <p:sp>
          <p:nvSpPr>
            <p:cNvPr id="3" name="Rounded Rectangle 2"/>
            <p:cNvSpPr/>
            <p:nvPr/>
          </p:nvSpPr>
          <p:spPr>
            <a:xfrm>
              <a:off x="7620000" y="2552700"/>
              <a:ext cx="4267200" cy="990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0" y="2717457"/>
              <a:ext cx="4267200" cy="82584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KẾT LUẬN</a:t>
              </a:r>
            </a:p>
          </p:txBody>
        </p:sp>
      </p:grpSp>
      <p:sp>
        <p:nvSpPr>
          <p:cNvPr id="13" name="Rectangle 12"/>
          <p:cNvSpPr/>
          <p:nvPr/>
        </p:nvSpPr>
        <p:spPr>
          <a:xfrm>
            <a:off x="3323451" y="3291016"/>
            <a:ext cx="11536063" cy="4247317"/>
          </a:xfrm>
          <a:prstGeom prst="rect">
            <a:avLst/>
          </a:prstGeom>
        </p:spPr>
        <p:txBody>
          <a:bodyPr wrap="square">
            <a:spAutoFit/>
          </a:bodyPr>
          <a:lstStyle/>
          <a:p>
            <a:pPr algn="just">
              <a:lnSpc>
                <a:spcPct val="150000"/>
              </a:lnSpc>
            </a:pPr>
            <a:r>
              <a:rPr lang="en-US" sz="3600">
                <a:solidFill>
                  <a:srgbClr val="C00000"/>
                </a:solidFill>
                <a:latin typeface="Arial" pitchFamily="34" charset="0"/>
                <a:cs typeface="Arial" pitchFamily="34" charset="0"/>
              </a:rPr>
              <a:t>Để biết được sở thích, khả năng của bản thân, các em hãy tích cực tham gia các hoạt động ở trường, lớp, gia đình, cộng đồng để bộc lộ, kiểm nghiệm được sở thích, khả năng của bản thân; tham gia các hoạt động trải nghiệm nghề. </a:t>
            </a:r>
          </a:p>
        </p:txBody>
      </p:sp>
    </p:spTree>
    <p:extLst>
      <p:ext uri="{BB962C8B-B14F-4D97-AF65-F5344CB8AC3E}">
        <p14:creationId xmlns:p14="http://schemas.microsoft.com/office/powerpoint/2010/main" val="12654192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62897" y="225530"/>
            <a:ext cx="14620103" cy="972044"/>
            <a:chOff x="1762897" y="324384"/>
            <a:chExt cx="14620103" cy="972044"/>
          </a:xfrm>
        </p:grpSpPr>
        <p:sp>
          <p:nvSpPr>
            <p:cNvPr id="6" name="Rectangle 5"/>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Diamond 7"/>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3503521" y="324384"/>
              <a:ext cx="11388054" cy="820674"/>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1</a:t>
              </a:r>
              <a:r>
                <a:rPr lang="en-US" sz="3600">
                  <a:solidFill>
                    <a:srgbClr val="002060"/>
                  </a:solidFill>
                  <a:latin typeface="Arial" pitchFamily="34" charset="0"/>
                  <a:cs typeface="Arial" pitchFamily="34" charset="0"/>
                </a:rPr>
                <a:t>. </a:t>
              </a:r>
              <a:r>
                <a:rPr lang="en-US" sz="3600" b="1">
                  <a:solidFill>
                    <a:srgbClr val="002060"/>
                  </a:solidFill>
                  <a:latin typeface="Arial" pitchFamily="34" charset="0"/>
                  <a:cs typeface="Arial" pitchFamily="34" charset="0"/>
                </a:rPr>
                <a:t>Thảo luận yêu cầu chọn nghề phù hợp</a:t>
              </a:r>
            </a:p>
          </p:txBody>
        </p:sp>
      </p:grpSp>
      <p:sp>
        <p:nvSpPr>
          <p:cNvPr id="10" name="Rectangle 9"/>
          <p:cNvSpPr/>
          <p:nvPr/>
        </p:nvSpPr>
        <p:spPr>
          <a:xfrm>
            <a:off x="1013634" y="3144774"/>
            <a:ext cx="6390503" cy="820674"/>
          </a:xfrm>
          <a:prstGeom prst="rect">
            <a:avLst/>
          </a:prstGeom>
        </p:spPr>
        <p:txBody>
          <a:bodyPr wrap="square">
            <a:spAutoFit/>
          </a:bodyPr>
          <a:lstStyle/>
          <a:p>
            <a:pPr algn="just">
              <a:lnSpc>
                <a:spcPct val="150000"/>
              </a:lnSpc>
            </a:pPr>
            <a:r>
              <a:rPr lang="en-US" sz="3600" i="1">
                <a:solidFill>
                  <a:srgbClr val="C00000"/>
                </a:solidFill>
                <a:latin typeface="Arial" pitchFamily="34" charset="0"/>
                <a:cs typeface="Arial" pitchFamily="34" charset="0"/>
              </a:rPr>
              <a:t>Mô hình </a:t>
            </a:r>
            <a:r>
              <a:rPr lang="en-US" sz="3600" b="1" i="1">
                <a:solidFill>
                  <a:srgbClr val="C00000"/>
                </a:solidFill>
                <a:latin typeface="Arial" pitchFamily="34" charset="0"/>
                <a:cs typeface="Arial" pitchFamily="34" charset="0"/>
              </a:rPr>
              <a:t>“Cây nghề nghiệp”</a:t>
            </a:r>
            <a:endParaRPr lang="en-US" sz="3600" b="1">
              <a:solidFill>
                <a:srgbClr val="C00000"/>
              </a:solidFill>
              <a:latin typeface="Arial" pitchFamily="34" charset="0"/>
              <a:cs typeface="Arial" pitchFamily="34" charset="0"/>
            </a:endParaRPr>
          </a:p>
        </p:txBody>
      </p:sp>
      <p:pic>
        <p:nvPicPr>
          <p:cNvPr id="11" name="Picture 10" descr="A picture containing text, table&#10;&#10;Description automatically generated"/>
          <p:cNvPicPr/>
          <p:nvPr/>
        </p:nvPicPr>
        <p:blipFill>
          <a:blip r:embed="rId4"/>
          <a:stretch>
            <a:fillRect/>
          </a:stretch>
        </p:blipFill>
        <p:spPr>
          <a:xfrm>
            <a:off x="7467600" y="1714500"/>
            <a:ext cx="10068697" cy="7772400"/>
          </a:xfrm>
          <a:prstGeom prst="rect">
            <a:avLst/>
          </a:prstGeom>
        </p:spPr>
      </p:pic>
      <p:grpSp>
        <p:nvGrpSpPr>
          <p:cNvPr id="4" name="Group 3"/>
          <p:cNvGrpSpPr/>
          <p:nvPr/>
        </p:nvGrpSpPr>
        <p:grpSpPr>
          <a:xfrm>
            <a:off x="1066800" y="4686300"/>
            <a:ext cx="5849455" cy="3133138"/>
            <a:chOff x="994718" y="4143963"/>
            <a:chExt cx="5849455" cy="3133138"/>
          </a:xfrm>
        </p:grpSpPr>
        <p:sp>
          <p:nvSpPr>
            <p:cNvPr id="12" name="Snip Single Corner Rectangle 11"/>
            <p:cNvSpPr/>
            <p:nvPr/>
          </p:nvSpPr>
          <p:spPr>
            <a:xfrm>
              <a:off x="994718" y="4143963"/>
              <a:ext cx="5849455" cy="3133138"/>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9518" y="4386853"/>
              <a:ext cx="5183405" cy="2585323"/>
            </a:xfrm>
            <a:prstGeom prst="rect">
              <a:avLst/>
            </a:prstGeom>
          </p:spPr>
          <p:txBody>
            <a:bodyPr wrap="square">
              <a:spAutoFit/>
            </a:bodyPr>
            <a:lstStyle/>
            <a:p>
              <a:pPr algn="just">
                <a:lnSpc>
                  <a:spcPct val="150000"/>
                </a:lnSpc>
              </a:pPr>
              <a:r>
                <a:rPr lang="en-US" sz="3600" i="1">
                  <a:latin typeface="Arial" pitchFamily="34" charset="0"/>
                  <a:cs typeface="Arial" pitchFamily="34" charset="0"/>
                </a:rPr>
                <a:t>Theo em, </a:t>
              </a:r>
              <a:r>
                <a:rPr lang="vi-VN" sz="3600" i="1">
                  <a:latin typeface="Arial" pitchFamily="34" charset="0"/>
                  <a:cs typeface="Arial" pitchFamily="34" charset="0"/>
                </a:rPr>
                <a:t>vì sao cần chọn nghề bản thân yêu thích và có khả năng</a:t>
              </a:r>
              <a:r>
                <a:rPr lang="en-US" sz="3600" i="1">
                  <a:latin typeface="Arial" pitchFamily="34" charset="0"/>
                  <a:cs typeface="Arial" pitchFamily="34" charset="0"/>
                </a:rPr>
                <a:t>?</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3443568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0601" y="225530"/>
            <a:ext cx="16024772"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2605038" y="324384"/>
              <a:ext cx="13185020"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Thảo luận đưa ra ý liến về chọn nghề phù hợp.</a:t>
              </a:r>
              <a:endParaRPr lang="en-US" sz="3600" b="1">
                <a:solidFill>
                  <a:srgbClr val="002060"/>
                </a:solidFill>
                <a:latin typeface="Arial" pitchFamily="34" charset="0"/>
                <a:cs typeface="Arial" pitchFamily="34" charset="0"/>
              </a:endParaRPr>
            </a:p>
          </p:txBody>
        </p:sp>
      </p:grpSp>
      <p:grpSp>
        <p:nvGrpSpPr>
          <p:cNvPr id="9" name="Group 8"/>
          <p:cNvGrpSpPr/>
          <p:nvPr/>
        </p:nvGrpSpPr>
        <p:grpSpPr>
          <a:xfrm>
            <a:off x="990600" y="1653744"/>
            <a:ext cx="16535400" cy="2711988"/>
            <a:chOff x="325582" y="1790700"/>
            <a:chExt cx="16535400" cy="2711988"/>
          </a:xfrm>
        </p:grpSpPr>
        <p:sp>
          <p:nvSpPr>
            <p:cNvPr id="10" name="Snip Single Corner Rectangle 9"/>
            <p:cNvSpPr/>
            <p:nvPr/>
          </p:nvSpPr>
          <p:spPr>
            <a:xfrm>
              <a:off x="325582" y="1790700"/>
              <a:ext cx="16535400" cy="2711987"/>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4182" y="1917365"/>
              <a:ext cx="16154400" cy="2585323"/>
            </a:xfrm>
            <a:prstGeom prst="rect">
              <a:avLst/>
            </a:prstGeom>
          </p:spPr>
          <p:txBody>
            <a:bodyPr wrap="square">
              <a:spAutoFit/>
            </a:bodyPr>
            <a:lstStyle/>
            <a:p>
              <a:pPr>
                <a:lnSpc>
                  <a:spcPct val="150000"/>
                </a:lnSpc>
              </a:pPr>
              <a:r>
                <a:rPr lang="en-US" sz="3600" i="1">
                  <a:solidFill>
                    <a:schemeClr val="accent5">
                      <a:lumMod val="50000"/>
                    </a:schemeClr>
                  </a:solidFill>
                  <a:latin typeface="Arial" pitchFamily="34" charset="0"/>
                  <a:cs typeface="Arial" pitchFamily="34" charset="0"/>
                </a:rPr>
                <a:t>Thảo luận để đưa ra ý kiến về việc chọn nghề phù hợp trong mỗi trường hợp sgk (</a:t>
              </a:r>
              <a:r>
                <a:rPr lang="vi-VN" sz="3600" i="1">
                  <a:solidFill>
                    <a:schemeClr val="accent5">
                      <a:lumMod val="50000"/>
                    </a:schemeClr>
                  </a:solidFill>
                  <a:latin typeface="Arial" pitchFamily="34" charset="0"/>
                  <a:cs typeface="Arial" pitchFamily="34" charset="0"/>
                </a:rPr>
                <a:t>Nên chọn/ có thể chọn/ không nên chọn/ đừng chọn và giải thích sự lựa chọn đó.</a:t>
              </a:r>
              <a:endParaRPr lang="en-US" sz="3600" i="1">
                <a:solidFill>
                  <a:schemeClr val="accent5">
                    <a:lumMod val="50000"/>
                  </a:schemeClr>
                </a:solidFill>
                <a:latin typeface="Arial" pitchFamily="34" charset="0"/>
                <a:cs typeface="Arial" pitchFamily="34" charset="0"/>
              </a:endParaRPr>
            </a:p>
          </p:txBody>
        </p:sp>
      </p:grpSp>
      <p:sp>
        <p:nvSpPr>
          <p:cNvPr id="13" name="Rounded Rectangle 12"/>
          <p:cNvSpPr/>
          <p:nvPr/>
        </p:nvSpPr>
        <p:spPr>
          <a:xfrm>
            <a:off x="1219200" y="4609234"/>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a:latin typeface="Arial" pitchFamily="34" charset="0"/>
                <a:cs typeface="Arial" pitchFamily="34" charset="0"/>
              </a:rPr>
              <a:t>Không thích và không có khả năng.</a:t>
            </a:r>
          </a:p>
        </p:txBody>
      </p:sp>
      <p:sp>
        <p:nvSpPr>
          <p:cNvPr id="14" name="Rounded Rectangle 13"/>
          <p:cNvSpPr/>
          <p:nvPr/>
        </p:nvSpPr>
        <p:spPr>
          <a:xfrm>
            <a:off x="1221259" y="5945984"/>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a:latin typeface="Arial" pitchFamily="34" charset="0"/>
                <a:cs typeface="Arial" pitchFamily="34" charset="0"/>
              </a:rPr>
              <a:t>Rất thích và có khả năng</a:t>
            </a:r>
          </a:p>
        </p:txBody>
      </p:sp>
      <p:sp>
        <p:nvSpPr>
          <p:cNvPr id="15" name="Rounded Rectangle 14"/>
          <p:cNvSpPr/>
          <p:nvPr/>
        </p:nvSpPr>
        <p:spPr>
          <a:xfrm>
            <a:off x="1184189" y="7207458"/>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a:latin typeface="Arial" pitchFamily="34" charset="0"/>
                <a:cs typeface="Arial" pitchFamily="34" charset="0"/>
              </a:rPr>
              <a:t>Có khả năng nhưng không thích</a:t>
            </a:r>
          </a:p>
        </p:txBody>
      </p:sp>
      <p:sp>
        <p:nvSpPr>
          <p:cNvPr id="16" name="Rounded Rectangle 15"/>
          <p:cNvSpPr/>
          <p:nvPr/>
        </p:nvSpPr>
        <p:spPr>
          <a:xfrm>
            <a:off x="1188308" y="8496300"/>
            <a:ext cx="9240982" cy="106506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en-US" sz="3600">
                <a:latin typeface="Arial" pitchFamily="34" charset="0"/>
                <a:cs typeface="Arial" pitchFamily="34" charset="0"/>
              </a:rPr>
              <a:t>Tương đối có khả năng và tương đối thích</a:t>
            </a:r>
          </a:p>
        </p:txBody>
      </p:sp>
      <p:pic>
        <p:nvPicPr>
          <p:cNvPr id="18"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00099" y="4728221"/>
            <a:ext cx="5315274" cy="4565658"/>
          </a:xfrm>
          <a:prstGeom prst="rect">
            <a:avLst/>
          </a:prstGeom>
        </p:spPr>
      </p:pic>
    </p:spTree>
    <p:extLst>
      <p:ext uri="{BB962C8B-B14F-4D97-AF65-F5344CB8AC3E}">
        <p14:creationId xmlns:p14="http://schemas.microsoft.com/office/powerpoint/2010/main" val="3443568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0600" y="225530"/>
            <a:ext cx="16306799"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2605038" y="324384"/>
              <a:ext cx="13185020" cy="923330"/>
            </a:xfrm>
            <a:prstGeom prst="rect">
              <a:avLst/>
            </a:prstGeom>
          </p:spPr>
          <p:txBody>
            <a:bodyPr wrap="none">
              <a:spAutoFit/>
            </a:bodyPr>
            <a:lstStyle/>
            <a:p>
              <a:pPr algn="ctr">
                <a:lnSpc>
                  <a:spcPct val="150000"/>
                </a:lnSpc>
              </a:pPr>
              <a:r>
                <a:rPr lang="en-US" sz="3600" b="1">
                  <a:solidFill>
                    <a:srgbClr val="002060"/>
                  </a:solidFill>
                  <a:latin typeface="Arial" pitchFamily="34" charset="0"/>
                  <a:cs typeface="Arial" pitchFamily="34" charset="0"/>
                </a:rPr>
                <a:t>Nhiệm vụ 2</a:t>
              </a:r>
              <a:r>
                <a:rPr lang="en-US" sz="3600">
                  <a:solidFill>
                    <a:srgbClr val="002060"/>
                  </a:solidFill>
                  <a:latin typeface="Arial" pitchFamily="34" charset="0"/>
                  <a:cs typeface="Arial" pitchFamily="34" charset="0"/>
                </a:rPr>
                <a:t>. </a:t>
              </a:r>
              <a:r>
                <a:rPr lang="vi-VN" sz="3600" b="1">
                  <a:solidFill>
                    <a:srgbClr val="002060"/>
                  </a:solidFill>
                  <a:latin typeface="Arial" pitchFamily="34" charset="0"/>
                  <a:cs typeface="Arial" pitchFamily="34" charset="0"/>
                </a:rPr>
                <a:t>Thảo luận đưa ra ý liến về chọn nghề phù hợp.</a:t>
              </a:r>
              <a:endParaRPr lang="en-US" sz="3600" b="1">
                <a:solidFill>
                  <a:srgbClr val="002060"/>
                </a:solidFill>
                <a:latin typeface="Arial" pitchFamily="34" charset="0"/>
                <a:cs typeface="Arial" pitchFamily="34" charset="0"/>
              </a:endParaRPr>
            </a:p>
          </p:txBody>
        </p:sp>
      </p:grpSp>
      <p:sp>
        <p:nvSpPr>
          <p:cNvPr id="9" name="Pentagon 8"/>
          <p:cNvSpPr/>
          <p:nvPr/>
        </p:nvSpPr>
        <p:spPr>
          <a:xfrm>
            <a:off x="-57793" y="1991497"/>
            <a:ext cx="3641252" cy="7620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a:solidFill>
                  <a:schemeClr val="accent6">
                    <a:lumMod val="50000"/>
                  </a:schemeClr>
                </a:solidFill>
                <a:latin typeface="Arial" pitchFamily="34" charset="0"/>
                <a:cs typeface="Arial" pitchFamily="34" charset="0"/>
              </a:rPr>
              <a:t>     Ví dụ mẫu:</a:t>
            </a:r>
          </a:p>
        </p:txBody>
      </p:sp>
      <p:sp>
        <p:nvSpPr>
          <p:cNvPr id="10" name="Plaque 9"/>
          <p:cNvSpPr/>
          <p:nvPr/>
        </p:nvSpPr>
        <p:spPr>
          <a:xfrm>
            <a:off x="972065" y="3299254"/>
            <a:ext cx="9601200" cy="1257300"/>
          </a:xfrm>
          <a:prstGeom prst="plaqu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600" b="1" i="1"/>
              <a:t>“Rất thích nhưng không có khả năng” </a:t>
            </a:r>
            <a:endParaRPr lang="en-US" sz="3600" b="1" i="1"/>
          </a:p>
        </p:txBody>
      </p:sp>
      <p:sp>
        <p:nvSpPr>
          <p:cNvPr id="11" name="Down Arrow 10"/>
          <p:cNvSpPr/>
          <p:nvPr/>
        </p:nvSpPr>
        <p:spPr>
          <a:xfrm>
            <a:off x="5360278" y="4766104"/>
            <a:ext cx="824773" cy="819150"/>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41171" y="5905500"/>
            <a:ext cx="9829800" cy="2585323"/>
            <a:chOff x="972065" y="5909104"/>
            <a:chExt cx="9829800" cy="2585323"/>
          </a:xfrm>
        </p:grpSpPr>
        <p:sp>
          <p:nvSpPr>
            <p:cNvPr id="12" name="Rounded Rectangle 11"/>
            <p:cNvSpPr/>
            <p:nvPr/>
          </p:nvSpPr>
          <p:spPr>
            <a:xfrm>
              <a:off x="972065" y="5909104"/>
              <a:ext cx="9829800" cy="25853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1200663" y="5909104"/>
              <a:ext cx="9372601" cy="2482667"/>
            </a:xfrm>
            <a:prstGeom prst="rect">
              <a:avLst/>
            </a:prstGeom>
          </p:spPr>
          <p:txBody>
            <a:bodyPr wrap="square">
              <a:spAutoFit/>
            </a:bodyPr>
            <a:lstStyle/>
            <a:p>
              <a:pPr algn="just">
                <a:lnSpc>
                  <a:spcPct val="150000"/>
                </a:lnSpc>
              </a:pPr>
              <a:r>
                <a:rPr lang="en-US" sz="3600" b="1" i="1">
                  <a:latin typeface="Arial" pitchFamily="34" charset="0"/>
                  <a:cs typeface="Arial" pitchFamily="34" charset="0"/>
                </a:rPr>
                <a:t>Không nên chọn </a:t>
              </a:r>
              <a:r>
                <a:rPr lang="en-US" sz="3600" i="1">
                  <a:latin typeface="Arial" pitchFamily="34" charset="0"/>
                  <a:cs typeface="Arial" pitchFamily="34" charset="0"/>
                </a:rPr>
                <a:t>vì sẽ rất khó khăn trong việc hoàn thành nhiệm vụ, mất tự tin và dần mất động lực trong công việc.</a:t>
              </a:r>
              <a:endParaRPr lang="en-US" sz="3600">
                <a:latin typeface="Arial" pitchFamily="34" charset="0"/>
                <a:cs typeface="Arial" pitchFamily="34" charset="0"/>
              </a:endParaRP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3927904"/>
            <a:ext cx="6650637" cy="5939996"/>
          </a:xfrm>
          <a:prstGeom prst="rect">
            <a:avLst/>
          </a:prstGeom>
        </p:spPr>
      </p:pic>
    </p:spTree>
    <p:extLst>
      <p:ext uri="{BB962C8B-B14F-4D97-AF65-F5344CB8AC3E}">
        <p14:creationId xmlns:p14="http://schemas.microsoft.com/office/powerpoint/2010/main" val="3443568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17319"/>
            <a:ext cx="18253364" cy="1031817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
            <a:ext cx="17526000" cy="952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90600" y="225530"/>
            <a:ext cx="16306799" cy="972044"/>
            <a:chOff x="1762897" y="324384"/>
            <a:chExt cx="14620103" cy="972044"/>
          </a:xfrm>
        </p:grpSpPr>
        <p:sp>
          <p:nvSpPr>
            <p:cNvPr id="5" name="Rectangle 4"/>
            <p:cNvSpPr/>
            <p:nvPr/>
          </p:nvSpPr>
          <p:spPr>
            <a:xfrm>
              <a:off x="2324100" y="342900"/>
              <a:ext cx="13487400" cy="953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Diamond 5"/>
            <p:cNvSpPr/>
            <p:nvPr/>
          </p:nvSpPr>
          <p:spPr>
            <a:xfrm>
              <a:off x="1762897"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Diamond 6"/>
            <p:cNvSpPr/>
            <p:nvPr/>
          </p:nvSpPr>
          <p:spPr>
            <a:xfrm>
              <a:off x="15240000" y="342900"/>
              <a:ext cx="1143000" cy="953528"/>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229448" y="324384"/>
              <a:ext cx="11936201" cy="820674"/>
            </a:xfrm>
            <a:prstGeom prst="rect">
              <a:avLst/>
            </a:prstGeom>
          </p:spPr>
          <p:txBody>
            <a:bodyPr wrap="none">
              <a:spAutoFit/>
            </a:bodyPr>
            <a:lstStyle/>
            <a:p>
              <a:pPr algn="ctr">
                <a:lnSpc>
                  <a:spcPct val="150000"/>
                </a:lnSpc>
              </a:pPr>
              <a:r>
                <a:rPr lang="en-US" sz="3600" b="1" dirty="0" err="1">
                  <a:solidFill>
                    <a:srgbClr val="002060"/>
                  </a:solidFill>
                  <a:latin typeface="Arial" pitchFamily="34" charset="0"/>
                  <a:cs typeface="Arial" pitchFamily="34" charset="0"/>
                </a:rPr>
                <a:t>Nhiệm</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vụ</a:t>
              </a:r>
              <a:r>
                <a:rPr lang="en-US" sz="3600" b="1" dirty="0">
                  <a:solidFill>
                    <a:srgbClr val="002060"/>
                  </a:solidFill>
                  <a:latin typeface="Arial" pitchFamily="34" charset="0"/>
                  <a:cs typeface="Arial" pitchFamily="34" charset="0"/>
                </a:rPr>
                <a:t> 2</a:t>
              </a:r>
              <a:r>
                <a:rPr lang="en-US" sz="3600" dirty="0">
                  <a:solidFill>
                    <a:srgbClr val="002060"/>
                  </a:solidFill>
                  <a:latin typeface="Arial" pitchFamily="34" charset="0"/>
                  <a:cs typeface="Arial" pitchFamily="34" charset="0"/>
                </a:rPr>
                <a:t>. </a:t>
              </a:r>
              <a:r>
                <a:rPr lang="vi-VN" sz="3600" b="1" dirty="0">
                  <a:solidFill>
                    <a:srgbClr val="002060"/>
                  </a:solidFill>
                  <a:latin typeface="Arial" pitchFamily="34" charset="0"/>
                  <a:cs typeface="Arial" pitchFamily="34" charset="0"/>
                </a:rPr>
                <a:t>Thảo luận đưa ra ý </a:t>
              </a:r>
              <a:r>
                <a:rPr lang="en-US" sz="3600" b="1">
                  <a:solidFill>
                    <a:srgbClr val="002060"/>
                  </a:solidFill>
                  <a:latin typeface="Arial" pitchFamily="34" charset="0"/>
                  <a:cs typeface="Arial" pitchFamily="34" charset="0"/>
                </a:rPr>
                <a:t>k</a:t>
              </a:r>
              <a:r>
                <a:rPr lang="vi-VN" sz="3600" b="1">
                  <a:solidFill>
                    <a:srgbClr val="002060"/>
                  </a:solidFill>
                  <a:latin typeface="Arial" pitchFamily="34" charset="0"/>
                  <a:cs typeface="Arial" pitchFamily="34" charset="0"/>
                </a:rPr>
                <a:t>iến về chọn nghề phù hợp.</a:t>
              </a:r>
              <a:endParaRPr lang="en-US" sz="3600" b="1" dirty="0">
                <a:solidFill>
                  <a:srgbClr val="002060"/>
                </a:solidFill>
                <a:latin typeface="Arial" pitchFamily="34" charset="0"/>
                <a:cs typeface="Arial" pitchFamily="34" charset="0"/>
              </a:endParaRPr>
            </a:p>
          </p:txBody>
        </p:sp>
      </p:grpSp>
      <p:sp>
        <p:nvSpPr>
          <p:cNvPr id="9" name="Plaque 8"/>
          <p:cNvSpPr/>
          <p:nvPr/>
        </p:nvSpPr>
        <p:spPr>
          <a:xfrm>
            <a:off x="1096096" y="1760987"/>
            <a:ext cx="6849760" cy="1257300"/>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600" b="1" i="1"/>
              <a:t>“Rất thích </a:t>
            </a:r>
            <a:r>
              <a:rPr lang="en-US" sz="3600" b="1" i="1">
                <a:latin typeface="Arial" pitchFamily="34" charset="0"/>
                <a:cs typeface="Arial" pitchFamily="34" charset="0"/>
              </a:rPr>
              <a:t>và</a:t>
            </a:r>
            <a:r>
              <a:rPr lang="vi-VN" sz="3600" b="1" i="1"/>
              <a:t> có khả năng” </a:t>
            </a:r>
            <a:endParaRPr lang="en-US" sz="3600" b="1" i="1"/>
          </a:p>
        </p:txBody>
      </p:sp>
      <p:sp>
        <p:nvSpPr>
          <p:cNvPr id="10" name="Down Arrow 9"/>
          <p:cNvSpPr/>
          <p:nvPr/>
        </p:nvSpPr>
        <p:spPr>
          <a:xfrm rot="16200000">
            <a:off x="8237344" y="1980061"/>
            <a:ext cx="824773" cy="8191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282973" y="1760987"/>
            <a:ext cx="8281898" cy="1257300"/>
            <a:chOff x="972065" y="5699559"/>
            <a:chExt cx="6880653" cy="4061251"/>
          </a:xfrm>
        </p:grpSpPr>
        <p:sp>
          <p:nvSpPr>
            <p:cNvPr id="12" name="Rounded Rectangle 11"/>
            <p:cNvSpPr/>
            <p:nvPr/>
          </p:nvSpPr>
          <p:spPr>
            <a:xfrm>
              <a:off x="972065" y="5699559"/>
              <a:ext cx="6723678" cy="40612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Rectangle 12"/>
            <p:cNvSpPr/>
            <p:nvPr/>
          </p:nvSpPr>
          <p:spPr>
            <a:xfrm>
              <a:off x="1200663" y="6069962"/>
              <a:ext cx="6652055" cy="1651672"/>
            </a:xfrm>
            <a:prstGeom prst="rect">
              <a:avLst/>
            </a:prstGeom>
          </p:spPr>
          <p:txBody>
            <a:bodyPr wrap="square">
              <a:spAutoFit/>
            </a:bodyPr>
            <a:lstStyle/>
            <a:p>
              <a:pPr algn="just">
                <a:lnSpc>
                  <a:spcPct val="150000"/>
                </a:lnSpc>
              </a:pPr>
              <a:r>
                <a:rPr lang="en-US" sz="3600" b="1" i="1">
                  <a:latin typeface="Arial" pitchFamily="34" charset="0"/>
                  <a:cs typeface="Arial" pitchFamily="34" charset="0"/>
                </a:rPr>
                <a:t>Nên chọn </a:t>
              </a:r>
              <a:r>
                <a:rPr lang="en-US" sz="3600" i="1">
                  <a:latin typeface="Arial" pitchFamily="34" charset="0"/>
                  <a:cs typeface="Arial" pitchFamily="34" charset="0"/>
                </a:rPr>
                <a:t>vì thỏa mãn cả hai yếu tố.</a:t>
              </a:r>
              <a:endParaRPr lang="en-US" sz="3600">
                <a:latin typeface="Arial" pitchFamily="34" charset="0"/>
                <a:cs typeface="Arial" pitchFamily="34" charset="0"/>
              </a:endParaRPr>
            </a:p>
          </p:txBody>
        </p:sp>
      </p:grpSp>
      <p:sp>
        <p:nvSpPr>
          <p:cNvPr id="15" name="Plaque 14"/>
          <p:cNvSpPr/>
          <p:nvPr/>
        </p:nvSpPr>
        <p:spPr>
          <a:xfrm>
            <a:off x="1138974" y="3963444"/>
            <a:ext cx="6849760" cy="1809750"/>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en-US" sz="3600" b="1" i="1">
                <a:latin typeface="Arial" pitchFamily="34" charset="0"/>
                <a:cs typeface="Arial" pitchFamily="34" charset="0"/>
              </a:rPr>
              <a:t>“Có khả năng nhưng không thích”</a:t>
            </a:r>
          </a:p>
        </p:txBody>
      </p:sp>
      <p:sp>
        <p:nvSpPr>
          <p:cNvPr id="16" name="Down Arrow 15"/>
          <p:cNvSpPr/>
          <p:nvPr/>
        </p:nvSpPr>
        <p:spPr>
          <a:xfrm rot="16200000">
            <a:off x="8280222" y="4458744"/>
            <a:ext cx="824773" cy="8191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325851" y="3504512"/>
            <a:ext cx="8092955" cy="2800350"/>
            <a:chOff x="972065" y="5699559"/>
            <a:chExt cx="6723678" cy="9045514"/>
          </a:xfrm>
        </p:grpSpPr>
        <p:sp>
          <p:nvSpPr>
            <p:cNvPr id="18" name="Rounded Rectangle 17"/>
            <p:cNvSpPr/>
            <p:nvPr/>
          </p:nvSpPr>
          <p:spPr>
            <a:xfrm>
              <a:off x="972065" y="5699559"/>
              <a:ext cx="6723678" cy="90455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Rectangle 18"/>
            <p:cNvSpPr/>
            <p:nvPr/>
          </p:nvSpPr>
          <p:spPr>
            <a:xfrm>
              <a:off x="1200663" y="6069962"/>
              <a:ext cx="6428512" cy="8350947"/>
            </a:xfrm>
            <a:prstGeom prst="rect">
              <a:avLst/>
            </a:prstGeom>
          </p:spPr>
          <p:txBody>
            <a:bodyPr wrap="square">
              <a:spAutoFit/>
            </a:bodyPr>
            <a:lstStyle/>
            <a:p>
              <a:pPr algn="just">
                <a:lnSpc>
                  <a:spcPct val="150000"/>
                </a:lnSpc>
              </a:pPr>
              <a:r>
                <a:rPr lang="vi-VN" sz="3600" b="1">
                  <a:latin typeface="Arial" pitchFamily="34" charset="0"/>
                  <a:cs typeface="Arial" pitchFamily="34" charset="0"/>
                </a:rPr>
                <a:t>Có thể chọn </a:t>
              </a:r>
              <a:r>
                <a:rPr lang="vi-VN" sz="3600">
                  <a:latin typeface="Arial" pitchFamily="34" charset="0"/>
                  <a:cs typeface="Arial" pitchFamily="34" charset="0"/>
                </a:rPr>
                <a:t>vì sở thích không phải là bất biến mà thay đổi theo thời gian, hoàn cảnh.</a:t>
              </a:r>
              <a:endParaRPr lang="en-US" sz="3600">
                <a:latin typeface="Arial" pitchFamily="34" charset="0"/>
                <a:cs typeface="Arial" pitchFamily="34" charset="0"/>
              </a:endParaRPr>
            </a:p>
          </p:txBody>
        </p:sp>
      </p:grpSp>
      <p:sp>
        <p:nvSpPr>
          <p:cNvPr id="21" name="Plaque 20"/>
          <p:cNvSpPr/>
          <p:nvPr/>
        </p:nvSpPr>
        <p:spPr>
          <a:xfrm>
            <a:off x="1016790" y="7119926"/>
            <a:ext cx="6849760" cy="1809750"/>
          </a:xfrm>
          <a:prstGeom prst="plaqu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r>
              <a:rPr lang="en-US" sz="3600" b="1" i="1">
                <a:latin typeface="Arial" pitchFamily="34" charset="0"/>
                <a:cs typeface="Arial" pitchFamily="34" charset="0"/>
              </a:rPr>
              <a:t>“Tương đối có khả năng và tương đối thích”</a:t>
            </a:r>
          </a:p>
        </p:txBody>
      </p:sp>
      <p:sp>
        <p:nvSpPr>
          <p:cNvPr id="22" name="Down Arrow 21"/>
          <p:cNvSpPr/>
          <p:nvPr/>
        </p:nvSpPr>
        <p:spPr>
          <a:xfrm rot="16200000">
            <a:off x="8187647" y="7638910"/>
            <a:ext cx="824773" cy="81915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9233276" y="6684678"/>
            <a:ext cx="8092955" cy="2800350"/>
            <a:chOff x="972065" y="5699559"/>
            <a:chExt cx="6723678" cy="9045514"/>
          </a:xfrm>
        </p:grpSpPr>
        <p:sp>
          <p:nvSpPr>
            <p:cNvPr id="24" name="Rounded Rectangle 23"/>
            <p:cNvSpPr/>
            <p:nvPr/>
          </p:nvSpPr>
          <p:spPr>
            <a:xfrm>
              <a:off x="972065" y="5699559"/>
              <a:ext cx="6723678" cy="90455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5" name="Rectangle 24"/>
            <p:cNvSpPr/>
            <p:nvPr/>
          </p:nvSpPr>
          <p:spPr>
            <a:xfrm>
              <a:off x="1200663" y="6069962"/>
              <a:ext cx="6428512" cy="8019354"/>
            </a:xfrm>
            <a:prstGeom prst="rect">
              <a:avLst/>
            </a:prstGeom>
          </p:spPr>
          <p:txBody>
            <a:bodyPr wrap="square">
              <a:spAutoFit/>
            </a:bodyPr>
            <a:lstStyle/>
            <a:p>
              <a:pPr algn="just">
                <a:lnSpc>
                  <a:spcPct val="150000"/>
                </a:lnSpc>
              </a:pPr>
              <a:r>
                <a:rPr lang="vi-VN" sz="3600" b="1">
                  <a:latin typeface="Arial" pitchFamily="34" charset="0"/>
                  <a:cs typeface="Arial" pitchFamily="34" charset="0"/>
                </a:rPr>
                <a:t>Nên chọn</a:t>
              </a:r>
              <a:r>
                <a:rPr lang="en-US" sz="3600">
                  <a:latin typeface="Arial" pitchFamily="34" charset="0"/>
                  <a:cs typeface="Arial" pitchFamily="34" charset="0"/>
                </a:rPr>
                <a:t> vì</a:t>
              </a:r>
              <a:r>
                <a:rPr lang="vi-VN" sz="3600">
                  <a:latin typeface="Arial" pitchFamily="34" charset="0"/>
                  <a:cs typeface="Arial" pitchFamily="34" charset="0"/>
                </a:rPr>
                <a:t> khả năng và sở thích sẽ phát triển nếu ta quyết tâm theo đuổi và rèn luyện.</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3443568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TotalTime>
  <Words>2007</Words>
  <Application>Microsoft Office PowerPoint</Application>
  <PresentationFormat>Custom</PresentationFormat>
  <Paragraphs>146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25</cp:revision>
  <dcterms:created xsi:type="dcterms:W3CDTF">2006-08-16T00:00:00Z</dcterms:created>
  <dcterms:modified xsi:type="dcterms:W3CDTF">2025-04-02T03:05:13Z</dcterms:modified>
  <dc:identifier>DAFVd-Gr7C4</dc:identifier>
</cp:coreProperties>
</file>