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
  </p:notesMasterIdLst>
  <p:sldIdLst>
    <p:sldId id="256" r:id="rId2"/>
    <p:sldId id="257" r:id="rId3"/>
    <p:sldId id="258" r:id="rId4"/>
    <p:sldId id="259" r:id="rId5"/>
    <p:sldId id="260" r:id="rId6"/>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Trebuchet MS" panose="020B0603020202020204" pitchFamily="34" charset="0"/>
      <p:regular r:id="rId12"/>
      <p:bold r:id="rId13"/>
      <p:italic r:id="rId14"/>
      <p:boldItalic r:id="rId15"/>
    </p:embeddedFont>
    <p:embeddedFont>
      <p:font typeface="Wingdings 3" panose="05040102010807070707" pitchFamily="18" charset="2"/>
      <p:regular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EB682-3ED4-41AD-AC82-A88A44DF8265}" type="datetimeFigureOut">
              <a:rPr lang="en-US" smtClean="0"/>
              <a:t>11/30/2022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A2AF7-EC27-4361-8734-F46D3E6C34A7}" type="slidenum">
              <a:rPr lang="en-US" smtClean="0"/>
              <a:t>‹#›</a:t>
            </a:fld>
            <a:endParaRPr lang="en-US"/>
          </a:p>
        </p:txBody>
      </p:sp>
    </p:spTree>
    <p:extLst>
      <p:ext uri="{BB962C8B-B14F-4D97-AF65-F5344CB8AC3E}">
        <p14:creationId xmlns:p14="http://schemas.microsoft.com/office/powerpoint/2010/main" val="295536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10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488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2700" dirty="0">
              <a:solidFill>
                <a:schemeClr val="accent1">
                  <a:lumMod val="60000"/>
                  <a:lumOff val="40000"/>
                </a:schemeClr>
              </a:solidFill>
              <a:latin typeface="Arial"/>
            </a:endParaRPr>
          </a:p>
        </p:txBody>
      </p:sp>
    </p:spTree>
    <p:extLst>
      <p:ext uri="{BB962C8B-B14F-4D97-AF65-F5344CB8AC3E}">
        <p14:creationId xmlns:p14="http://schemas.microsoft.com/office/powerpoint/2010/main" val="2445311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9106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6063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8036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443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872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647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373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436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739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131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106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503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6563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11/30/2022</a:t>
            </a:fld>
            <a:endParaRPr lang="en-US"/>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41737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86045" y="1894849"/>
            <a:ext cx="11498205" cy="5247331"/>
            <a:chOff x="0" y="790900"/>
            <a:chExt cx="14260731" cy="6996441"/>
          </a:xfrm>
        </p:grpSpPr>
        <p:grpSp>
          <p:nvGrpSpPr>
            <p:cNvPr id="5" name="Group 5"/>
            <p:cNvGrpSpPr/>
            <p:nvPr/>
          </p:nvGrpSpPr>
          <p:grpSpPr>
            <a:xfrm>
              <a:off x="0" y="2128755"/>
              <a:ext cx="13743508" cy="5658586"/>
              <a:chOff x="0" y="427366"/>
              <a:chExt cx="9280221" cy="3820927"/>
            </a:xfrm>
          </p:grpSpPr>
          <p:sp>
            <p:nvSpPr>
              <p:cNvPr id="6" name="Freeform 6"/>
              <p:cNvSpPr/>
              <p:nvPr/>
            </p:nvSpPr>
            <p:spPr>
              <a:xfrm>
                <a:off x="0" y="427366"/>
                <a:ext cx="9280221" cy="3820927"/>
              </a:xfrm>
              <a:custGeom>
                <a:avLst/>
                <a:gdLst/>
                <a:ahLst/>
                <a:cxnLst/>
                <a:rect l="l" t="t" r="r" b="b"/>
                <a:pathLst>
                  <a:path w="9280221" h="1846132">
                    <a:moveTo>
                      <a:pt x="0" y="0"/>
                    </a:moveTo>
                    <a:lnTo>
                      <a:pt x="0" y="1846132"/>
                    </a:lnTo>
                    <a:lnTo>
                      <a:pt x="9280221" y="1846132"/>
                    </a:lnTo>
                    <a:lnTo>
                      <a:pt x="9280221" y="0"/>
                    </a:lnTo>
                    <a:lnTo>
                      <a:pt x="0" y="0"/>
                    </a:lnTo>
                    <a:close/>
                    <a:moveTo>
                      <a:pt x="9219261" y="1785172"/>
                    </a:moveTo>
                    <a:lnTo>
                      <a:pt x="59690" y="1785172"/>
                    </a:lnTo>
                    <a:lnTo>
                      <a:pt x="59690" y="59690"/>
                    </a:lnTo>
                    <a:lnTo>
                      <a:pt x="9219261" y="59690"/>
                    </a:lnTo>
                    <a:lnTo>
                      <a:pt x="9219261" y="1785172"/>
                    </a:lnTo>
                    <a:close/>
                  </a:path>
                </a:pathLst>
              </a:custGeom>
              <a:solidFill>
                <a:srgbClr val="FFFFFF"/>
              </a:solidFill>
            </p:spPr>
          </p:sp>
        </p:grpSp>
        <p:sp>
          <p:nvSpPr>
            <p:cNvPr id="7" name="TextBox 7"/>
            <p:cNvSpPr txBox="1"/>
            <p:nvPr/>
          </p:nvSpPr>
          <p:spPr>
            <a:xfrm>
              <a:off x="517223" y="790900"/>
              <a:ext cx="13743508" cy="718145"/>
            </a:xfrm>
            <a:prstGeom prst="rect">
              <a:avLst/>
            </a:prstGeom>
          </p:spPr>
          <p:txBody>
            <a:bodyPr wrap="square" lIns="0" tIns="0" rIns="0" bIns="0" rtlCol="0" anchor="t">
              <a:spAutoFit/>
            </a:bodyPr>
            <a:lstStyle/>
            <a:p>
              <a:pPr>
                <a:lnSpc>
                  <a:spcPts val="4160"/>
                </a:lnSpc>
              </a:pPr>
              <a:r>
                <a:rPr lang="en-US" sz="2800" b="1" spc="320">
                  <a:solidFill>
                    <a:srgbClr val="FFFFFF"/>
                  </a:solidFill>
                  <a:latin typeface="Arial" pitchFamily="34" charset="0"/>
                  <a:cs typeface="Arial" pitchFamily="34" charset="0"/>
                </a:rPr>
                <a:t>HOẠT ĐỘNG TRẢI NGHIỆM, HƯỚNG NGHIỆP 10</a:t>
              </a:r>
            </a:p>
          </p:txBody>
        </p:sp>
        <p:sp>
          <p:nvSpPr>
            <p:cNvPr id="8" name="TextBox 8"/>
            <p:cNvSpPr txBox="1"/>
            <p:nvPr/>
          </p:nvSpPr>
          <p:spPr>
            <a:xfrm>
              <a:off x="352774" y="2684035"/>
              <a:ext cx="13047598" cy="3465223"/>
            </a:xfrm>
            <a:prstGeom prst="rect">
              <a:avLst/>
            </a:prstGeom>
          </p:spPr>
          <p:txBody>
            <a:bodyPr lIns="0" tIns="0" rIns="0" bIns="0" rtlCol="0" anchor="t">
              <a:spAutoFit/>
            </a:bodyPr>
            <a:lstStyle/>
            <a:p>
              <a:pPr algn="ctr">
                <a:lnSpc>
                  <a:spcPct val="150000"/>
                </a:lnSpc>
              </a:pPr>
              <a:r>
                <a:rPr lang="en-US" sz="6000" spc="-100">
                  <a:solidFill>
                    <a:srgbClr val="FFFFFF"/>
                  </a:solidFill>
                  <a:latin typeface="Arial" pitchFamily="34" charset="0"/>
                  <a:cs typeface="Arial" pitchFamily="34" charset="0"/>
                </a:rPr>
                <a:t>CHÀO MỪNG CÁC EM  HỌC SINH THÂN MẾN!</a:t>
              </a:r>
            </a:p>
          </p:txBody>
        </p:sp>
      </p:grpSp>
      <p:sp>
        <p:nvSpPr>
          <p:cNvPr id="9" name="TextBox 9"/>
          <p:cNvSpPr txBox="1"/>
          <p:nvPr/>
        </p:nvSpPr>
        <p:spPr>
          <a:xfrm>
            <a:off x="9734821" y="6131491"/>
            <a:ext cx="9911469" cy="538609"/>
          </a:xfrm>
          <a:prstGeom prst="rect">
            <a:avLst/>
          </a:prstGeom>
        </p:spPr>
        <p:txBody>
          <a:bodyPr lIns="0" tIns="0" rIns="0" bIns="0" rtlCol="0" anchor="t">
            <a:spAutoFit/>
          </a:bodyPr>
          <a:lstStyle/>
          <a:p>
            <a:pPr>
              <a:lnSpc>
                <a:spcPts val="4200"/>
              </a:lnSpc>
            </a:pPr>
            <a:r>
              <a:rPr lang="en-US" sz="3600" spc="28">
                <a:solidFill>
                  <a:schemeClr val="bg1"/>
                </a:solidFill>
                <a:latin typeface="Arial" pitchFamily="34" charset="0"/>
                <a:cs typeface="Arial" pitchFamily="34" charset="0"/>
              </a:rPr>
              <a:t>Giáo viên: </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492502" y="1047715"/>
            <a:ext cx="8286645" cy="8362705"/>
            <a:chOff x="0" y="0"/>
            <a:chExt cx="7460676" cy="7529155"/>
          </a:xfrm>
        </p:grpSpPr>
        <p:sp>
          <p:nvSpPr>
            <p:cNvPr id="7" name="Freeform 7"/>
            <p:cNvSpPr/>
            <p:nvPr/>
          </p:nvSpPr>
          <p:spPr>
            <a:xfrm>
              <a:off x="0" y="0"/>
              <a:ext cx="7460676" cy="7529155"/>
            </a:xfrm>
            <a:custGeom>
              <a:avLst/>
              <a:gdLst/>
              <a:ahLst/>
              <a:cxnLst/>
              <a:rect l="l" t="t" r="r" b="b"/>
              <a:pathLst>
                <a:path w="7460676" h="7529155">
                  <a:moveTo>
                    <a:pt x="0" y="0"/>
                  </a:moveTo>
                  <a:lnTo>
                    <a:pt x="0" y="7529155"/>
                  </a:lnTo>
                  <a:lnTo>
                    <a:pt x="7460676" y="7529155"/>
                  </a:lnTo>
                  <a:lnTo>
                    <a:pt x="7460676" y="0"/>
                  </a:lnTo>
                  <a:lnTo>
                    <a:pt x="0" y="0"/>
                  </a:lnTo>
                  <a:close/>
                  <a:moveTo>
                    <a:pt x="7399716" y="7468195"/>
                  </a:moveTo>
                  <a:lnTo>
                    <a:pt x="59690" y="7468195"/>
                  </a:lnTo>
                  <a:lnTo>
                    <a:pt x="59690" y="59690"/>
                  </a:lnTo>
                  <a:lnTo>
                    <a:pt x="7399716" y="59690"/>
                  </a:lnTo>
                  <a:lnTo>
                    <a:pt x="7399716" y="7468195"/>
                  </a:lnTo>
                  <a:close/>
                </a:path>
              </a:pathLst>
            </a:custGeom>
            <a:solidFill>
              <a:srgbClr val="10609D">
                <a:alpha val="9804"/>
              </a:srgbClr>
            </a:solidFill>
          </p:spPr>
        </p:sp>
      </p:grpSp>
      <p:sp>
        <p:nvSpPr>
          <p:cNvPr id="8" name="TextBox 8"/>
          <p:cNvSpPr txBox="1"/>
          <p:nvPr/>
        </p:nvSpPr>
        <p:spPr>
          <a:xfrm>
            <a:off x="1054100" y="5713872"/>
            <a:ext cx="5728160" cy="2858731"/>
          </a:xfrm>
          <a:prstGeom prst="rect">
            <a:avLst/>
          </a:prstGeom>
        </p:spPr>
        <p:txBody>
          <a:bodyPr lIns="0" tIns="0" rIns="0" bIns="0" rtlCol="0" anchor="t">
            <a:spAutoFit/>
          </a:bodyPr>
          <a:lstStyle/>
          <a:p>
            <a:pPr algn="ctr">
              <a:lnSpc>
                <a:spcPct val="150000"/>
              </a:lnSpc>
            </a:pPr>
            <a:r>
              <a:rPr lang="en-US" sz="6600" b="1" spc="-64">
                <a:solidFill>
                  <a:srgbClr val="10609D"/>
                </a:solidFill>
                <a:latin typeface="Arial" pitchFamily="34" charset="0"/>
                <a:cs typeface="Arial" pitchFamily="34" charset="0"/>
              </a:rPr>
              <a:t>NỘI DUNG BÀI HỌC</a:t>
            </a:r>
          </a:p>
        </p:txBody>
      </p:sp>
      <p:sp>
        <p:nvSpPr>
          <p:cNvPr id="15" name="TextBox 14"/>
          <p:cNvSpPr txBox="1"/>
          <p:nvPr/>
        </p:nvSpPr>
        <p:spPr>
          <a:xfrm>
            <a:off x="11241602" y="5754256"/>
            <a:ext cx="3863096" cy="802158"/>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Hoạt động 4</a:t>
            </a:r>
          </a:p>
        </p:txBody>
      </p:sp>
      <p:grpSp>
        <p:nvGrpSpPr>
          <p:cNvPr id="17" name="Group 16"/>
          <p:cNvGrpSpPr/>
          <p:nvPr/>
        </p:nvGrpSpPr>
        <p:grpSpPr>
          <a:xfrm>
            <a:off x="9296399" y="590503"/>
            <a:ext cx="8153400" cy="3986319"/>
            <a:chOff x="9457174" y="590503"/>
            <a:chExt cx="7827623" cy="3986319"/>
          </a:xfrm>
        </p:grpSpPr>
        <p:sp>
          <p:nvSpPr>
            <p:cNvPr id="11" name="TextBox 10"/>
            <p:cNvSpPr txBox="1"/>
            <p:nvPr/>
          </p:nvSpPr>
          <p:spPr>
            <a:xfrm>
              <a:off x="11422049" y="590503"/>
              <a:ext cx="3698481" cy="849248"/>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Hoạt động 3</a:t>
              </a:r>
            </a:p>
          </p:txBody>
        </p:sp>
        <p:sp>
          <p:nvSpPr>
            <p:cNvPr id="16" name="Rectangle 15"/>
            <p:cNvSpPr/>
            <p:nvPr/>
          </p:nvSpPr>
          <p:spPr>
            <a:xfrm>
              <a:off x="9457174" y="1714500"/>
              <a:ext cx="7827623" cy="2862322"/>
            </a:xfrm>
            <a:prstGeom prst="rect">
              <a:avLst/>
            </a:prstGeom>
          </p:spPr>
          <p:txBody>
            <a:bodyPr wrap="square">
              <a:spAutoFit/>
            </a:bodyPr>
            <a:lstStyle/>
            <a:p>
              <a:pPr algn="just">
                <a:lnSpc>
                  <a:spcPct val="150000"/>
                </a:lnSpc>
              </a:pPr>
              <a:r>
                <a:rPr lang="en-US" sz="4000" dirty="0" err="1">
                  <a:solidFill>
                    <a:schemeClr val="accent1">
                      <a:lumMod val="50000"/>
                    </a:schemeClr>
                  </a:solidFill>
                  <a:latin typeface="Arial" pitchFamily="34" charset="0"/>
                  <a:cs typeface="Arial" pitchFamily="34" charset="0"/>
                </a:rPr>
                <a:t>Thực</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hiện</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biện</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pháp</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mở</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rộng</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quan</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hệ</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và</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thu</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hút</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cộng</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đồng</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vào</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hoạt</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động</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xã</a:t>
              </a:r>
              <a:r>
                <a:rPr lang="en-US" sz="4000" dirty="0">
                  <a:solidFill>
                    <a:schemeClr val="accent1">
                      <a:lumMod val="50000"/>
                    </a:schemeClr>
                  </a:solidFill>
                  <a:latin typeface="Arial" pitchFamily="34" charset="0"/>
                  <a:cs typeface="Arial" pitchFamily="34" charset="0"/>
                </a:rPr>
                <a:t> </a:t>
              </a:r>
              <a:r>
                <a:rPr lang="en-US" sz="4000" dirty="0" err="1">
                  <a:solidFill>
                    <a:schemeClr val="accent1">
                      <a:lumMod val="50000"/>
                    </a:schemeClr>
                  </a:solidFill>
                  <a:latin typeface="Arial" pitchFamily="34" charset="0"/>
                  <a:cs typeface="Arial" pitchFamily="34" charset="0"/>
                </a:rPr>
                <a:t>hội</a:t>
              </a:r>
              <a:r>
                <a:rPr lang="en-US" sz="4000" dirty="0">
                  <a:solidFill>
                    <a:schemeClr val="accent1">
                      <a:lumMod val="50000"/>
                    </a:schemeClr>
                  </a:solidFill>
                  <a:latin typeface="Arial" pitchFamily="34" charset="0"/>
                  <a:cs typeface="Arial" pitchFamily="34" charset="0"/>
                </a:rPr>
                <a:t>.</a:t>
              </a:r>
            </a:p>
          </p:txBody>
        </p:sp>
      </p:grpSp>
      <p:sp>
        <p:nvSpPr>
          <p:cNvPr id="18" name="Rectangle 17"/>
          <p:cNvSpPr/>
          <p:nvPr/>
        </p:nvSpPr>
        <p:spPr>
          <a:xfrm>
            <a:off x="9067800" y="6791030"/>
            <a:ext cx="8382000" cy="2862322"/>
          </a:xfrm>
          <a:prstGeom prst="rect">
            <a:avLst/>
          </a:prstGeom>
        </p:spPr>
        <p:txBody>
          <a:bodyPr wrap="square">
            <a:spAutoFit/>
          </a:bodyPr>
          <a:lstStyle/>
          <a:p>
            <a:pPr algn="just">
              <a:lnSpc>
                <a:spcPct val="150000"/>
              </a:lnSpc>
            </a:pPr>
            <a:r>
              <a:rPr lang="en-US" sz="4000">
                <a:solidFill>
                  <a:schemeClr val="accent1">
                    <a:lumMod val="50000"/>
                  </a:schemeClr>
                </a:solidFill>
                <a:latin typeface="Arial" pitchFamily="34" charset="0"/>
                <a:cs typeface="Arial" pitchFamily="34" charset="0"/>
              </a:rPr>
              <a:t>Lập kế hoạch tuyên truyền trong cộng đồng về văn hóa ứng xử nơi cộng đồng.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54" t="10837" r="2061" b="7517"/>
          <a:stretch>
            <a:fillRect/>
          </a:stretch>
        </p:blipFill>
        <p:spPr>
          <a:xfrm>
            <a:off x="0" y="0"/>
            <a:ext cx="18288000" cy="10287000"/>
          </a:xfrm>
          <a:prstGeom prst="rect">
            <a:avLst/>
          </a:prstGeom>
        </p:spPr>
      </p:pic>
      <p:grpSp>
        <p:nvGrpSpPr>
          <p:cNvPr id="3" name="Group 3"/>
          <p:cNvGrpSpPr/>
          <p:nvPr/>
        </p:nvGrpSpPr>
        <p:grpSpPr>
          <a:xfrm>
            <a:off x="2819400" y="434548"/>
            <a:ext cx="4769494" cy="1433384"/>
            <a:chOff x="0" y="0"/>
            <a:chExt cx="16474481" cy="3822357"/>
          </a:xfrm>
        </p:grpSpPr>
        <p:grpSp>
          <p:nvGrpSpPr>
            <p:cNvPr id="4" name="Group 4"/>
            <p:cNvGrpSpPr/>
            <p:nvPr/>
          </p:nvGrpSpPr>
          <p:grpSpPr>
            <a:xfrm>
              <a:off x="0" y="0"/>
              <a:ext cx="16474481" cy="3822357"/>
              <a:chOff x="0" y="0"/>
              <a:chExt cx="11124294" cy="2581023"/>
            </a:xfrm>
          </p:grpSpPr>
          <p:sp>
            <p:nvSpPr>
              <p:cNvPr id="5" name="Freeform 5"/>
              <p:cNvSpPr/>
              <p:nvPr/>
            </p:nvSpPr>
            <p:spPr>
              <a:xfrm>
                <a:off x="0" y="0"/>
                <a:ext cx="11124294" cy="2581023"/>
              </a:xfrm>
              <a:custGeom>
                <a:avLst/>
                <a:gdLst/>
                <a:ahLst/>
                <a:cxnLst/>
                <a:rect l="l" t="t" r="r" b="b"/>
                <a:pathLst>
                  <a:path w="11124294" h="2581023">
                    <a:moveTo>
                      <a:pt x="0" y="0"/>
                    </a:moveTo>
                    <a:lnTo>
                      <a:pt x="0" y="2581023"/>
                    </a:lnTo>
                    <a:lnTo>
                      <a:pt x="11124294" y="2581023"/>
                    </a:lnTo>
                    <a:lnTo>
                      <a:pt x="11124294" y="0"/>
                    </a:lnTo>
                    <a:lnTo>
                      <a:pt x="0" y="0"/>
                    </a:lnTo>
                    <a:close/>
                    <a:moveTo>
                      <a:pt x="11063334" y="2520063"/>
                    </a:moveTo>
                    <a:lnTo>
                      <a:pt x="59690" y="2520063"/>
                    </a:lnTo>
                    <a:lnTo>
                      <a:pt x="59690" y="59690"/>
                    </a:lnTo>
                    <a:lnTo>
                      <a:pt x="11063334" y="59690"/>
                    </a:lnTo>
                    <a:lnTo>
                      <a:pt x="11063334" y="2520063"/>
                    </a:lnTo>
                    <a:close/>
                  </a:path>
                </a:pathLst>
              </a:custGeom>
              <a:solidFill>
                <a:srgbClr val="FFFFFF">
                  <a:alpha val="19608"/>
                </a:srgbClr>
              </a:solidFill>
            </p:spPr>
          </p:sp>
        </p:grpSp>
        <p:sp>
          <p:nvSpPr>
            <p:cNvPr id="6" name="TextBox 6"/>
            <p:cNvSpPr txBox="1"/>
            <p:nvPr/>
          </p:nvSpPr>
          <p:spPr>
            <a:xfrm>
              <a:off x="1715897" y="798091"/>
              <a:ext cx="14584374" cy="981893"/>
            </a:xfrm>
            <a:prstGeom prst="rect">
              <a:avLst/>
            </a:prstGeom>
          </p:spPr>
          <p:txBody>
            <a:bodyPr lIns="0" tIns="0" rIns="0" bIns="0" rtlCol="0" anchor="t">
              <a:spAutoFit/>
            </a:bodyPr>
            <a:lstStyle/>
            <a:p>
              <a:pPr>
                <a:lnSpc>
                  <a:spcPts val="6240"/>
                </a:lnSpc>
              </a:pPr>
              <a:r>
                <a:rPr lang="en-US" sz="4400" b="1" spc="493">
                  <a:solidFill>
                    <a:srgbClr val="FFFFFF"/>
                  </a:solidFill>
                  <a:latin typeface="Arial" pitchFamily="34" charset="0"/>
                  <a:cs typeface="Arial" pitchFamily="34" charset="0"/>
                </a:rPr>
                <a:t>KHỞI ĐỘNG</a:t>
              </a:r>
            </a:p>
          </p:txBody>
        </p:sp>
      </p:grpSp>
      <p:sp>
        <p:nvSpPr>
          <p:cNvPr id="8" name="AutoShape 8"/>
          <p:cNvSpPr/>
          <p:nvPr/>
        </p:nvSpPr>
        <p:spPr>
          <a:xfrm>
            <a:off x="630613" y="2171700"/>
            <a:ext cx="17200187" cy="7696200"/>
          </a:xfrm>
          <a:prstGeom prst="rect">
            <a:avLst/>
          </a:prstGeom>
          <a:solidFill>
            <a:srgbClr val="FFFFFF"/>
          </a:solidFill>
        </p:spPr>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68117" y="494014"/>
            <a:ext cx="1807787" cy="1373918"/>
          </a:xfrm>
          <a:prstGeom prst="rect">
            <a:avLst/>
          </a:prstGeom>
        </p:spPr>
      </p:pic>
      <p:sp>
        <p:nvSpPr>
          <p:cNvPr id="11" name="TextBox 10"/>
          <p:cNvSpPr txBox="1"/>
          <p:nvPr/>
        </p:nvSpPr>
        <p:spPr>
          <a:xfrm>
            <a:off x="7924800" y="944994"/>
            <a:ext cx="5793894" cy="707886"/>
          </a:xfrm>
          <a:prstGeom prst="rect">
            <a:avLst/>
          </a:prstGeom>
          <a:noFill/>
        </p:spPr>
        <p:txBody>
          <a:bodyPr wrap="none" rtlCol="0">
            <a:spAutoFit/>
          </a:bodyPr>
          <a:lstStyle/>
          <a:p>
            <a:pPr algn="ctr"/>
            <a:r>
              <a:rPr lang="en-US" sz="4000" b="1">
                <a:solidFill>
                  <a:schemeClr val="bg1"/>
                </a:solidFill>
                <a:latin typeface="Arial" pitchFamily="34" charset="0"/>
                <a:cs typeface="Arial" pitchFamily="34" charset="0"/>
              </a:rPr>
              <a:t>TRÒ CHƠI “TIẾP SỨC”</a:t>
            </a:r>
          </a:p>
        </p:txBody>
      </p:sp>
      <p:sp>
        <p:nvSpPr>
          <p:cNvPr id="13" name="Rectangle 12"/>
          <p:cNvSpPr/>
          <p:nvPr/>
        </p:nvSpPr>
        <p:spPr>
          <a:xfrm>
            <a:off x="975706" y="2400300"/>
            <a:ext cx="10225694" cy="723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19201" y="2705100"/>
            <a:ext cx="9829799" cy="6740307"/>
          </a:xfrm>
          <a:prstGeom prst="rect">
            <a:avLst/>
          </a:prstGeom>
        </p:spPr>
        <p:txBody>
          <a:bodyPr wrap="square">
            <a:spAutoFit/>
          </a:bodyPr>
          <a:lstStyle/>
          <a:p>
            <a:pPr algn="just">
              <a:lnSpc>
                <a:spcPct val="150000"/>
              </a:lnSpc>
            </a:pPr>
            <a:r>
              <a:rPr lang="pt-BR" sz="3600">
                <a:latin typeface="Arial" pitchFamily="34" charset="0"/>
                <a:cs typeface="Arial" pitchFamily="34" charset="0"/>
              </a:rPr>
              <a:t>6 HS chia thành hai đội. Hai đội xếp thành hai hàng, khi có khẩu lệnh hô “Bắt đầu” các thành viên của hai đội lần lượt chạy về phần bảng của mình ghi ra các hoạt động cộng đồng mà em biết (mỗi thành viên chỉ được ghi 1 đáp án sau đó chạy về đưa phấn cho các thành viên khác). Sau thời gian 3 phút, đội nào ghi được nhiều đáp án hơn là đội dành chiến thắng...</a:t>
            </a:r>
            <a:endParaRPr lang="en-US" sz="3600">
              <a:latin typeface="Arial" pitchFamily="34" charset="0"/>
              <a:cs typeface="Arial" pitchFamily="34" charset="0"/>
            </a:endParaRPr>
          </a:p>
        </p:txBody>
      </p:sp>
      <p:pic>
        <p:nvPicPr>
          <p:cNvPr id="16" name="Picture 15"/>
          <p:cNvPicPr>
            <a:picLocks noChangeAspect="1"/>
          </p:cNvPicPr>
          <p:nvPr/>
        </p:nvPicPr>
        <p:blipFill>
          <a:blip r:embed="rId5"/>
          <a:srcRect/>
          <a:stretch>
            <a:fillRect/>
          </a:stretch>
        </p:blipFill>
        <p:spPr>
          <a:xfrm>
            <a:off x="14401800" y="2276602"/>
            <a:ext cx="3352800" cy="269900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201401" y="4533900"/>
            <a:ext cx="7086600" cy="53340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244598" y="2476500"/>
            <a:ext cx="8229600" cy="5334000"/>
            <a:chOff x="0" y="0"/>
            <a:chExt cx="7409317" cy="3814178"/>
          </a:xfrm>
        </p:grpSpPr>
        <p:sp>
          <p:nvSpPr>
            <p:cNvPr id="3" name="Freeform 3"/>
            <p:cNvSpPr/>
            <p:nvPr/>
          </p:nvSpPr>
          <p:spPr>
            <a:xfrm>
              <a:off x="0" y="0"/>
              <a:ext cx="7409317" cy="3814178"/>
            </a:xfrm>
            <a:custGeom>
              <a:avLst/>
              <a:gdLst/>
              <a:ahLst/>
              <a:cxnLst/>
              <a:rect l="l" t="t" r="r" b="b"/>
              <a:pathLst>
                <a:path w="7409317" h="3814178">
                  <a:moveTo>
                    <a:pt x="0" y="0"/>
                  </a:moveTo>
                  <a:lnTo>
                    <a:pt x="0" y="3814178"/>
                  </a:lnTo>
                  <a:lnTo>
                    <a:pt x="7409317" y="3814178"/>
                  </a:lnTo>
                  <a:lnTo>
                    <a:pt x="7409317" y="0"/>
                  </a:lnTo>
                  <a:lnTo>
                    <a:pt x="0" y="0"/>
                  </a:lnTo>
                  <a:close/>
                  <a:moveTo>
                    <a:pt x="7348357" y="3753218"/>
                  </a:moveTo>
                  <a:lnTo>
                    <a:pt x="59690" y="3753218"/>
                  </a:lnTo>
                  <a:lnTo>
                    <a:pt x="59690" y="59690"/>
                  </a:lnTo>
                  <a:lnTo>
                    <a:pt x="7348357" y="59690"/>
                  </a:lnTo>
                  <a:lnTo>
                    <a:pt x="7348357" y="3753218"/>
                  </a:lnTo>
                  <a:close/>
                </a:path>
              </a:pathLst>
            </a:custGeom>
            <a:solidFill>
              <a:srgbClr val="10609D">
                <a:alpha val="9804"/>
              </a:srgbClr>
            </a:solidFill>
          </p:spPr>
        </p:sp>
      </p:grpSp>
      <p:grpSp>
        <p:nvGrpSpPr>
          <p:cNvPr id="13" name="Group 12"/>
          <p:cNvGrpSpPr/>
          <p:nvPr/>
        </p:nvGrpSpPr>
        <p:grpSpPr>
          <a:xfrm>
            <a:off x="7395477" y="2688252"/>
            <a:ext cx="10058400" cy="4857103"/>
            <a:chOff x="7494765" y="456800"/>
            <a:chExt cx="10058400" cy="4857103"/>
          </a:xfrm>
        </p:grpSpPr>
        <p:grpSp>
          <p:nvGrpSpPr>
            <p:cNvPr id="11" name="Group 10"/>
            <p:cNvGrpSpPr/>
            <p:nvPr/>
          </p:nvGrpSpPr>
          <p:grpSpPr>
            <a:xfrm>
              <a:off x="8931156" y="456800"/>
              <a:ext cx="6163776" cy="1440783"/>
              <a:chOff x="9621457" y="403278"/>
              <a:chExt cx="6163776" cy="1440783"/>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621457" y="403278"/>
                <a:ext cx="6163776" cy="1440783"/>
              </a:xfrm>
              <a:prstGeom prst="rect">
                <a:avLst/>
              </a:prstGeom>
            </p:spPr>
          </p:pic>
          <p:sp>
            <p:nvSpPr>
              <p:cNvPr id="10" name="TextBox 9"/>
              <p:cNvSpPr txBox="1"/>
              <p:nvPr/>
            </p:nvSpPr>
            <p:spPr>
              <a:xfrm>
                <a:off x="10983527" y="732034"/>
                <a:ext cx="4461478" cy="830997"/>
              </a:xfrm>
              <a:prstGeom prst="rect">
                <a:avLst/>
              </a:prstGeom>
              <a:noFill/>
            </p:spPr>
            <p:txBody>
              <a:bodyPr wrap="none" rtlCol="0">
                <a:spAutoFit/>
              </a:bodyPr>
              <a:lstStyle/>
              <a:p>
                <a:r>
                  <a:rPr lang="en-US" sz="4800" b="1">
                    <a:latin typeface="Arial" pitchFamily="34" charset="0"/>
                    <a:cs typeface="Arial" pitchFamily="34" charset="0"/>
                  </a:rPr>
                  <a:t>HOẠT ĐỘNG 3</a:t>
                </a:r>
              </a:p>
            </p:txBody>
          </p:sp>
        </p:grpSp>
        <p:sp>
          <p:nvSpPr>
            <p:cNvPr id="12" name="Rectangle 11"/>
            <p:cNvSpPr/>
            <p:nvPr/>
          </p:nvSpPr>
          <p:spPr>
            <a:xfrm>
              <a:off x="7494765" y="1897583"/>
              <a:ext cx="10058400" cy="3416320"/>
            </a:xfrm>
            <a:prstGeom prst="rect">
              <a:avLst/>
            </a:prstGeom>
          </p:spPr>
          <p:txBody>
            <a:bodyPr wrap="square">
              <a:spAutoFit/>
            </a:bodyPr>
            <a:lstStyle/>
            <a:p>
              <a:pPr algn="ctr">
                <a:lnSpc>
                  <a:spcPct val="150000"/>
                </a:lnSpc>
              </a:pPr>
              <a:r>
                <a:rPr lang="vi-VN" sz="4800" b="1">
                  <a:solidFill>
                    <a:schemeClr val="bg1"/>
                  </a:solidFill>
                  <a:latin typeface="Arial" pitchFamily="34" charset="0"/>
                  <a:cs typeface="Arial" pitchFamily="34" charset="0"/>
                </a:rPr>
                <a:t>Thực hiện biện pháp mở rộng quan hệ và thu hút cộng đồng vào hoạt động xã hội</a:t>
              </a:r>
              <a:endParaRPr lang="en-US" sz="4800">
                <a:solidFill>
                  <a:schemeClr val="bg1"/>
                </a:solidFill>
                <a:latin typeface="Arial" pitchFamily="34" charset="0"/>
                <a:cs typeface="Arial" pitchFamily="34" charset="0"/>
              </a:endParaRPr>
            </a:p>
          </p:txBody>
        </p:sp>
      </p:gr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12378" y="-31362"/>
            <a:ext cx="17086624" cy="1651671"/>
            <a:chOff x="62629" y="-31362"/>
            <a:chExt cx="16382181" cy="1651671"/>
          </a:xfrm>
        </p:grpSpPr>
        <p:sp>
          <p:nvSpPr>
            <p:cNvPr id="15" name="Rectangle 14"/>
            <p:cNvSpPr/>
            <p:nvPr/>
          </p:nvSpPr>
          <p:spPr>
            <a:xfrm>
              <a:off x="1745465" y="-31362"/>
              <a:ext cx="14699345" cy="1651671"/>
            </a:xfrm>
            <a:prstGeom prst="rect">
              <a:avLst/>
            </a:prstGeom>
          </p:spPr>
          <p:txBody>
            <a:bodyPr wrap="square">
              <a:spAutoFit/>
            </a:bodyPr>
            <a:lstStyle/>
            <a:p>
              <a:pPr algn="ctr">
                <a:lnSpc>
                  <a:spcPct val="150000"/>
                </a:lnSpc>
              </a:pPr>
              <a:r>
                <a:rPr lang="vi-VN" sz="3600" b="1" dirty="0">
                  <a:solidFill>
                    <a:schemeClr val="bg1"/>
                  </a:solidFill>
                  <a:latin typeface="Arial" pitchFamily="34" charset="0"/>
                  <a:cs typeface="Arial" pitchFamily="34" charset="0"/>
                </a:rPr>
                <a:t>Lựa chọn và thực hiện các biện pháp thu hút mọi người vào hoạt động xây dựng cộng đồng phù hợp</a:t>
              </a:r>
              <a:endParaRPr lang="en-US" sz="3600" dirty="0">
                <a:solidFill>
                  <a:schemeClr val="bg1"/>
                </a:solidFill>
                <a:latin typeface="Arial" pitchFamily="34" charset="0"/>
                <a:cs typeface="Arial" pitchFamily="34" charset="0"/>
              </a:endParaRPr>
            </a:p>
          </p:txBody>
        </p:sp>
        <p:pic>
          <p:nvPicPr>
            <p:cNvPr id="16"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629" y="14468"/>
              <a:ext cx="1921650" cy="1342646"/>
            </a:xfrm>
            <a:prstGeom prst="rect">
              <a:avLst/>
            </a:prstGeom>
          </p:spPr>
        </p:pic>
        <p:sp>
          <p:nvSpPr>
            <p:cNvPr id="17" name="TextBox 16"/>
            <p:cNvSpPr txBox="1"/>
            <p:nvPr/>
          </p:nvSpPr>
          <p:spPr>
            <a:xfrm>
              <a:off x="432587" y="331848"/>
              <a:ext cx="1181734"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NV1</a:t>
              </a:r>
            </a:p>
          </p:txBody>
        </p:sp>
      </p:grpSp>
      <p:sp>
        <p:nvSpPr>
          <p:cNvPr id="19" name="Rectangle 18"/>
          <p:cNvSpPr/>
          <p:nvPr/>
        </p:nvSpPr>
        <p:spPr>
          <a:xfrm>
            <a:off x="698244" y="4879812"/>
            <a:ext cx="7829482" cy="4708981"/>
          </a:xfrm>
          <a:prstGeom prst="rect">
            <a:avLst/>
          </a:prstGeom>
        </p:spPr>
        <p:txBody>
          <a:bodyPr wrap="square">
            <a:spAutoFit/>
          </a:bodyPr>
          <a:lstStyle/>
          <a:p>
            <a:pPr algn="just">
              <a:lnSpc>
                <a:spcPct val="150000"/>
              </a:lnSpc>
            </a:pPr>
            <a:r>
              <a:rPr lang="en-US" sz="4000">
                <a:latin typeface="Arial" pitchFamily="34" charset="0"/>
                <a:cs typeface="Arial" pitchFamily="34" charset="0"/>
              </a:rPr>
              <a:t>L</a:t>
            </a:r>
            <a:r>
              <a:rPr lang="vi-VN" sz="4000">
                <a:latin typeface="Arial" pitchFamily="34" charset="0"/>
                <a:cs typeface="Arial" pitchFamily="34" charset="0"/>
              </a:rPr>
              <a:t>ựa chọn các biện pháp thu hút mọi người vào hoạt động xây dựng cộng đồng</a:t>
            </a:r>
            <a:r>
              <a:rPr lang="en-US" sz="4000">
                <a:latin typeface="Arial" pitchFamily="34" charset="0"/>
                <a:cs typeface="Arial" pitchFamily="34" charset="0"/>
              </a:rPr>
              <a:t> </a:t>
            </a:r>
            <a:r>
              <a:rPr lang="vi-VN" sz="4000">
                <a:latin typeface="Arial" pitchFamily="34" charset="0"/>
                <a:cs typeface="Arial" pitchFamily="34" charset="0"/>
              </a:rPr>
              <a:t>phù hợp để thực hiện thu hút mọi người trong các hoạt động được tổ chức.</a:t>
            </a:r>
            <a:endParaRPr lang="en-US" sz="4000">
              <a:latin typeface="Arial" pitchFamily="34" charset="0"/>
              <a:cs typeface="Arial" pitchFamily="34" charset="0"/>
            </a:endParaRPr>
          </a:p>
        </p:txBody>
      </p:sp>
      <p:sp>
        <p:nvSpPr>
          <p:cNvPr id="21" name="Pentagon 20"/>
          <p:cNvSpPr/>
          <p:nvPr/>
        </p:nvSpPr>
        <p:spPr>
          <a:xfrm>
            <a:off x="9525001" y="1943100"/>
            <a:ext cx="2666999" cy="6858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itchFamily="34" charset="0"/>
                <a:cs typeface="Arial" pitchFamily="34" charset="0"/>
              </a:rPr>
              <a:t>Gợi</a:t>
            </a:r>
            <a:r>
              <a:rPr lang="en-US" sz="4000" b="1" dirty="0">
                <a:latin typeface="Arial" pitchFamily="34" charset="0"/>
                <a:cs typeface="Arial" pitchFamily="34" charset="0"/>
              </a:rPr>
              <a:t> ý:</a:t>
            </a:r>
          </a:p>
        </p:txBody>
      </p:sp>
      <p:sp>
        <p:nvSpPr>
          <p:cNvPr id="22" name="Rounded Rectangle 21"/>
          <p:cNvSpPr/>
          <p:nvPr/>
        </p:nvSpPr>
        <p:spPr>
          <a:xfrm>
            <a:off x="9733289" y="2933700"/>
            <a:ext cx="7665713" cy="1828800"/>
          </a:xfrm>
          <a:prstGeom prst="roundRect">
            <a:avLst/>
          </a:prstGeom>
          <a:solidFill>
            <a:schemeClr val="accent5">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bg1"/>
                </a:solidFill>
                <a:latin typeface="Arial" pitchFamily="34" charset="0"/>
                <a:cs typeface="Arial" pitchFamily="34" charset="0"/>
              </a:rPr>
              <a:t>Hoạt động bảo vệ môi trường, cảnh quan nơi em sống</a:t>
            </a:r>
            <a:r>
              <a:rPr lang="en-US" sz="4000">
                <a:solidFill>
                  <a:schemeClr val="bg1"/>
                </a:solidFill>
                <a:latin typeface="Arial" pitchFamily="34" charset="0"/>
                <a:cs typeface="Arial" pitchFamily="34" charset="0"/>
              </a:rPr>
              <a:t>.</a:t>
            </a:r>
          </a:p>
        </p:txBody>
      </p:sp>
      <p:grpSp>
        <p:nvGrpSpPr>
          <p:cNvPr id="4" name="Group 3"/>
          <p:cNvGrpSpPr/>
          <p:nvPr/>
        </p:nvGrpSpPr>
        <p:grpSpPr>
          <a:xfrm>
            <a:off x="3760386" y="2933701"/>
            <a:ext cx="3020276" cy="1536190"/>
            <a:chOff x="3410984" y="2933701"/>
            <a:chExt cx="3020276" cy="1536190"/>
          </a:xfrm>
        </p:grpSpPr>
        <p:pic>
          <p:nvPicPr>
            <p:cNvPr id="23"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410984" y="2933701"/>
              <a:ext cx="3020276" cy="1536190"/>
            </a:xfrm>
            <a:prstGeom prst="rect">
              <a:avLst/>
            </a:prstGeom>
          </p:spPr>
        </p:pic>
        <p:sp>
          <p:nvSpPr>
            <p:cNvPr id="25" name="TextBox 24"/>
            <p:cNvSpPr txBox="1"/>
            <p:nvPr/>
          </p:nvSpPr>
          <p:spPr>
            <a:xfrm>
              <a:off x="3760386" y="3241814"/>
              <a:ext cx="2321469" cy="707886"/>
            </a:xfrm>
            <a:prstGeom prst="rect">
              <a:avLst/>
            </a:prstGeom>
            <a:noFill/>
          </p:spPr>
          <p:txBody>
            <a:bodyPr wrap="none" rtlCol="0">
              <a:spAutoFit/>
            </a:bodyPr>
            <a:lstStyle/>
            <a:p>
              <a:r>
                <a:rPr lang="en-US" sz="4000" b="1">
                  <a:latin typeface="Arial" pitchFamily="34" charset="0"/>
                  <a:cs typeface="Arial" pitchFamily="34" charset="0"/>
                </a:rPr>
                <a:t>Yêu cầu:</a:t>
              </a:r>
            </a:p>
          </p:txBody>
        </p:sp>
      </p:grpSp>
      <p:sp>
        <p:nvSpPr>
          <p:cNvPr id="26" name="Rounded Rectangle 25"/>
          <p:cNvSpPr/>
          <p:nvPr/>
        </p:nvSpPr>
        <p:spPr>
          <a:xfrm>
            <a:off x="9768843" y="5143500"/>
            <a:ext cx="7665713" cy="2127396"/>
          </a:xfrm>
          <a:prstGeom prst="roundRect">
            <a:avLst/>
          </a:prstGeom>
          <a:solidFill>
            <a:schemeClr val="accent5">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bg1"/>
                </a:solidFill>
                <a:latin typeface="Arial" pitchFamily="34" charset="0"/>
                <a:cs typeface="Arial" pitchFamily="34" charset="0"/>
              </a:rPr>
              <a:t>Hoạt động bảo vệ di tích văn hóa, lịch sử</a:t>
            </a:r>
            <a:endParaRPr lang="en-US" sz="4000">
              <a:solidFill>
                <a:schemeClr val="bg1"/>
              </a:solidFill>
              <a:latin typeface="Arial" pitchFamily="34" charset="0"/>
              <a:cs typeface="Arial" pitchFamily="34" charset="0"/>
            </a:endParaRPr>
          </a:p>
        </p:txBody>
      </p:sp>
      <p:sp>
        <p:nvSpPr>
          <p:cNvPr id="31" name="Rounded Rectangle 30"/>
          <p:cNvSpPr/>
          <p:nvPr/>
        </p:nvSpPr>
        <p:spPr>
          <a:xfrm>
            <a:off x="9794243" y="7740503"/>
            <a:ext cx="7665713" cy="2127396"/>
          </a:xfrm>
          <a:prstGeom prst="roundRect">
            <a:avLst/>
          </a:prstGeom>
          <a:solidFill>
            <a:schemeClr val="accent5">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bg1"/>
                </a:solidFill>
                <a:latin typeface="Arial" pitchFamily="34" charset="0"/>
                <a:cs typeface="Arial" pitchFamily="34" charset="0"/>
              </a:rPr>
              <a:t>Hoạt động phòng chống dịch bệnh</a:t>
            </a:r>
            <a:endParaRPr lang="en-US" sz="4000">
              <a:solidFill>
                <a:schemeClr val="bg1"/>
              </a:solidFill>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2" grpId="0" animBg="1"/>
      <p:bldP spid="26" grpId="0" animBg="1"/>
      <p:bldP spid="31"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267</TotalTime>
  <Words>276</Words>
  <Application>Microsoft Office PowerPoint</Application>
  <PresentationFormat>Custom</PresentationFormat>
  <Paragraphs>21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Administrator</cp:lastModifiedBy>
  <cp:revision>28</cp:revision>
  <dcterms:created xsi:type="dcterms:W3CDTF">2006-08-16T00:00:00Z</dcterms:created>
  <dcterms:modified xsi:type="dcterms:W3CDTF">2022-11-30T09:59:38Z</dcterms:modified>
  <dc:identifier>DAFSKPaN6E0</dc:identifier>
</cp:coreProperties>
</file>