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5" r:id="rId6"/>
    <p:sldId id="267" r:id="rId7"/>
    <p:sldId id="270" r:id="rId8"/>
    <p:sldId id="271" r:id="rId9"/>
    <p:sldId id="287" r:id="rId10"/>
    <p:sldId id="276" r:id="rId11"/>
    <p:sldId id="272" r:id="rId12"/>
    <p:sldId id="290" r:id="rId13"/>
    <p:sldId id="275" r:id="rId14"/>
    <p:sldId id="286" r:id="rId15"/>
  </p:sldIdLst>
  <p:sldSz cx="18288000" cy="10287000"/>
  <p:notesSz cx="6858000" cy="9144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9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3F4F5-20CB-440D-8444-C4611F59817B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3179-2BED-4E4D-BED7-7A60A7C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2AF7-EC27-4361-8734-F46D3E6C34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9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2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7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66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21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7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3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5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1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6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010495" y="4501899"/>
            <a:ext cx="19160392" cy="2078467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62058" y="2421910"/>
            <a:ext cx="6610928" cy="1219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 DUNG BÀI HỌC: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836033" y="-317825"/>
            <a:ext cx="15308967" cy="2667000"/>
            <a:chOff x="1836033" y="-495300"/>
            <a:chExt cx="15308967" cy="2667000"/>
          </a:xfrm>
        </p:grpSpPr>
        <p:pic>
          <p:nvPicPr>
            <p:cNvPr id="16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836033" y="-495300"/>
              <a:ext cx="15308967" cy="2667000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2323312" y="126908"/>
              <a:ext cx="14273459" cy="1530372"/>
              <a:chOff x="2323312" y="126908"/>
              <a:chExt cx="14273459" cy="1530372"/>
            </a:xfrm>
          </p:grpSpPr>
          <p:grpSp>
            <p:nvGrpSpPr>
              <p:cNvPr id="17" name="Group 4"/>
              <p:cNvGrpSpPr/>
              <p:nvPr/>
            </p:nvGrpSpPr>
            <p:grpSpPr>
              <a:xfrm>
                <a:off x="14859811" y="126908"/>
                <a:ext cx="985357" cy="226106"/>
                <a:chOff x="0" y="0"/>
                <a:chExt cx="1313810" cy="301474"/>
              </a:xfrm>
            </p:grpSpPr>
            <p:grpSp>
              <p:nvGrpSpPr>
                <p:cNvPr id="18" name="Group 5"/>
                <p:cNvGrpSpPr/>
                <p:nvPr/>
              </p:nvGrpSpPr>
              <p:grpSpPr>
                <a:xfrm>
                  <a:off x="0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3" name="Freeform 6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  <p:grpSp>
              <p:nvGrpSpPr>
                <p:cNvPr id="19" name="Group 7"/>
                <p:cNvGrpSpPr/>
                <p:nvPr/>
              </p:nvGrpSpPr>
              <p:grpSpPr>
                <a:xfrm>
                  <a:off x="506168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2" name="Freeform 8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E60053"/>
                  </a:solidFill>
                </p:spPr>
              </p:sp>
            </p:grpSp>
            <p:grpSp>
              <p:nvGrpSpPr>
                <p:cNvPr id="20" name="Group 9"/>
                <p:cNvGrpSpPr/>
                <p:nvPr/>
              </p:nvGrpSpPr>
              <p:grpSpPr>
                <a:xfrm>
                  <a:off x="1012335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1" name="Freeform 10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</p:grpSp>
          <p:grpSp>
            <p:nvGrpSpPr>
              <p:cNvPr id="24" name="Group 4"/>
              <p:cNvGrpSpPr/>
              <p:nvPr/>
            </p:nvGrpSpPr>
            <p:grpSpPr>
              <a:xfrm>
                <a:off x="3272473" y="1431174"/>
                <a:ext cx="985357" cy="226106"/>
                <a:chOff x="0" y="0"/>
                <a:chExt cx="1313810" cy="301474"/>
              </a:xfrm>
            </p:grpSpPr>
            <p:grpSp>
              <p:nvGrpSpPr>
                <p:cNvPr id="25" name="Group 5"/>
                <p:cNvGrpSpPr/>
                <p:nvPr/>
              </p:nvGrpSpPr>
              <p:grpSpPr>
                <a:xfrm>
                  <a:off x="0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30" name="Freeform 6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  <p:grpSp>
              <p:nvGrpSpPr>
                <p:cNvPr id="26" name="Group 7"/>
                <p:cNvGrpSpPr/>
                <p:nvPr/>
              </p:nvGrpSpPr>
              <p:grpSpPr>
                <a:xfrm>
                  <a:off x="506168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9" name="Freeform 8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E60053"/>
                  </a:solidFill>
                </p:spPr>
              </p:sp>
            </p:grpSp>
            <p:grpSp>
              <p:nvGrpSpPr>
                <p:cNvPr id="27" name="Group 9"/>
                <p:cNvGrpSpPr/>
                <p:nvPr/>
              </p:nvGrpSpPr>
              <p:grpSpPr>
                <a:xfrm>
                  <a:off x="1012335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8" name="Freeform 10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</p:grpSp>
          <p:sp>
            <p:nvSpPr>
              <p:cNvPr id="31" name="TextBox 30"/>
              <p:cNvSpPr txBox="1"/>
              <p:nvPr/>
            </p:nvSpPr>
            <p:spPr>
              <a:xfrm>
                <a:off x="2323312" y="590753"/>
                <a:ext cx="142734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latin typeface="Arial" pitchFamily="34" charset="0"/>
                    <a:cs typeface="Arial" pitchFamily="34" charset="0"/>
                  </a:rPr>
                  <a:t>CHỦ ĐỀ 7. BẢO TỒN CẢNH QUAN THIÊN NHIÊN</a:t>
                </a:r>
              </a:p>
            </p:txBody>
          </p:sp>
        </p:grpSp>
      </p:grpSp>
      <p:sp>
        <p:nvSpPr>
          <p:cNvPr id="32" name="Diamond 31"/>
          <p:cNvSpPr/>
          <p:nvPr/>
        </p:nvSpPr>
        <p:spPr>
          <a:xfrm>
            <a:off x="633929" y="4305300"/>
            <a:ext cx="1689383" cy="13716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1807903" y="4305300"/>
            <a:ext cx="15898625" cy="13716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 hiểu hành vi, việc làm bảo tồn cảnh quan thiên nhiên…</a:t>
            </a:r>
          </a:p>
        </p:txBody>
      </p:sp>
      <p:sp>
        <p:nvSpPr>
          <p:cNvPr id="34" name="Diamond 33"/>
          <p:cNvSpPr/>
          <p:nvPr/>
        </p:nvSpPr>
        <p:spPr>
          <a:xfrm>
            <a:off x="662058" y="6286500"/>
            <a:ext cx="1689383" cy="13716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1836033" y="6286500"/>
            <a:ext cx="15842366" cy="13716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 hiểu về hoạt động tuyên truyền bảo vệ cảnh quan…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082079">
            <a:off x="-1557700" y="4912438"/>
            <a:ext cx="19475255" cy="2078467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6879673" y="1515301"/>
            <a:ext cx="985357" cy="226106"/>
            <a:chOff x="0" y="0"/>
            <a:chExt cx="1313810" cy="30147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0053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</p:grpSp>
      <p:sp>
        <p:nvSpPr>
          <p:cNvPr id="21" name="Rectangle 20"/>
          <p:cNvSpPr/>
          <p:nvPr/>
        </p:nvSpPr>
        <p:spPr>
          <a:xfrm>
            <a:off x="284018" y="118528"/>
            <a:ext cx="17754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1</a:t>
            </a:r>
            <a:r>
              <a:rPr lang="pt-BR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Chia sẻ về hoạt động tuyên truyền em biết.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0163" y="1515300"/>
            <a:ext cx="10559432" cy="6980998"/>
            <a:chOff x="304800" y="2205692"/>
            <a:chExt cx="18097888" cy="1824281"/>
          </a:xfrm>
        </p:grpSpPr>
        <p:sp>
          <p:nvSpPr>
            <p:cNvPr id="23" name="Snip Single Corner Rectangle 22"/>
            <p:cNvSpPr/>
            <p:nvPr/>
          </p:nvSpPr>
          <p:spPr>
            <a:xfrm>
              <a:off x="304800" y="2205692"/>
              <a:ext cx="17068854" cy="1824281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47763" y="2263085"/>
              <a:ext cx="17254925" cy="1713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indent="-742950">
                <a:lnSpc>
                  <a:spcPct val="150000"/>
                </a:lnSpc>
                <a:buFont typeface="+mj-lt"/>
                <a:buAutoNum type="arabicPeriod"/>
              </a:pPr>
              <a:r>
                <a:rPr lang="vi-VN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 đã từng tham gia những hoạt </a:t>
              </a: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động tuyên truyền để bảo vệ cảnh quan thiên nhiên chưa? Nếu có, em đã tuyên truyền cho đối tượng nào?</a:t>
              </a: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2. </a:t>
              </a:r>
              <a:r>
                <a:rPr lang="vi-VN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 đã sử dụng hình thức tuyên truyền nào để bảo vệ cảnh quan thiên nhiên?</a:t>
              </a: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5391" y="5327196"/>
            <a:ext cx="6119409" cy="10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416455" y="4361303"/>
            <a:ext cx="19953964" cy="209856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7014" y="354462"/>
            <a:ext cx="1722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>
                <a:latin typeface="Arial" pitchFamily="34" charset="0"/>
                <a:cs typeface="Arial" pitchFamily="34" charset="0"/>
              </a:rPr>
              <a:t>Nhiệm vụ 2.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X</a:t>
            </a:r>
            <a:r>
              <a:rPr lang="vi-VN" sz="4000" b="1">
                <a:latin typeface="Arial" pitchFamily="34" charset="0"/>
                <a:cs typeface="Arial" pitchFamily="34" charset="0"/>
              </a:rPr>
              <a:t>ác định đối tượng, nội dung, hình thức tuyên truyền.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39546" y="1638300"/>
            <a:ext cx="16402436" cy="2014950"/>
            <a:chOff x="389306" y="2171700"/>
            <a:chExt cx="15286396" cy="2014950"/>
          </a:xfrm>
        </p:grpSpPr>
        <p:sp>
          <p:nvSpPr>
            <p:cNvPr id="29" name="Snip Single Corner Rectangle 28"/>
            <p:cNvSpPr/>
            <p:nvPr/>
          </p:nvSpPr>
          <p:spPr>
            <a:xfrm>
              <a:off x="389306" y="2171700"/>
              <a:ext cx="15197267" cy="2014950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9547" y="2171700"/>
              <a:ext cx="15056155" cy="18249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Theo em, những nội dung nào cần tuyên truyền để kêu gọi mọi người 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chung tay bảo vệ cảnh quan thiên nhiên?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416455" y="4361303"/>
            <a:ext cx="19953964" cy="209856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7014" y="354462"/>
            <a:ext cx="1722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>
                <a:latin typeface="Arial" pitchFamily="34" charset="0"/>
                <a:cs typeface="Arial" pitchFamily="34" charset="0"/>
              </a:rPr>
              <a:t>Nhiệm vụ 2.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X</a:t>
            </a:r>
            <a:r>
              <a:rPr lang="vi-VN" sz="4000" b="1">
                <a:latin typeface="Arial" pitchFamily="34" charset="0"/>
                <a:cs typeface="Arial" pitchFamily="34" charset="0"/>
              </a:rPr>
              <a:t>ác định đối tượng, nội dung, hình thức tuyên truyền.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65909" y="1576428"/>
            <a:ext cx="16402436" cy="2014950"/>
            <a:chOff x="389306" y="2171700"/>
            <a:chExt cx="15286396" cy="2014950"/>
          </a:xfrm>
        </p:grpSpPr>
        <p:sp>
          <p:nvSpPr>
            <p:cNvPr id="29" name="Snip Single Corner Rectangle 28"/>
            <p:cNvSpPr/>
            <p:nvPr/>
          </p:nvSpPr>
          <p:spPr>
            <a:xfrm>
              <a:off x="389306" y="2171700"/>
              <a:ext cx="15197267" cy="2014950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9547" y="2171700"/>
              <a:ext cx="15056155" cy="18249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Theo em, những nội dung nào cần tuyên truyền để kêu gọi mọi người 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chung tay bảo vệ cảnh quan thiên nhiên?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086105" y="5195942"/>
            <a:ext cx="7197437" cy="4762498"/>
            <a:chOff x="803563" y="4419600"/>
            <a:chExt cx="7197437" cy="4762498"/>
          </a:xfrm>
        </p:grpSpPr>
        <p:sp>
          <p:nvSpPr>
            <p:cNvPr id="22" name="Rectangle 21"/>
            <p:cNvSpPr/>
            <p:nvPr/>
          </p:nvSpPr>
          <p:spPr>
            <a:xfrm>
              <a:off x="803563" y="4991099"/>
              <a:ext cx="7197437" cy="4190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06048" y="5360827"/>
              <a:ext cx="659246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Trách nhiệm của người dân, tổ chức, cá nhân trong việc bảo vệ cảnh quan thiên nhiên...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>
              <a:off x="3754578" y="4419600"/>
              <a:ext cx="1219200" cy="11430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4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59149" y="5143987"/>
            <a:ext cx="7197437" cy="4814454"/>
            <a:chOff x="803563" y="4419600"/>
            <a:chExt cx="7197437" cy="4814454"/>
          </a:xfrm>
        </p:grpSpPr>
        <p:sp>
          <p:nvSpPr>
            <p:cNvPr id="32" name="Rectangle 31"/>
            <p:cNvSpPr/>
            <p:nvPr/>
          </p:nvSpPr>
          <p:spPr>
            <a:xfrm>
              <a:off x="803563" y="4991099"/>
              <a:ext cx="7197437" cy="4242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58261" y="5360827"/>
              <a:ext cx="6888040" cy="3671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quy tắc, quy định, luật về những hành vi, việc làm trong việc bảo vệ cảnh quan thiên nhiên.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Diamond 33"/>
            <p:cNvSpPr/>
            <p:nvPr/>
          </p:nvSpPr>
          <p:spPr>
            <a:xfrm>
              <a:off x="3754578" y="4419600"/>
              <a:ext cx="1219200" cy="11430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3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2054" y="3924300"/>
            <a:ext cx="6830291" cy="1112290"/>
            <a:chOff x="865909" y="4076700"/>
            <a:chExt cx="6830291" cy="1112290"/>
          </a:xfrm>
        </p:grpSpPr>
        <p:sp>
          <p:nvSpPr>
            <p:cNvPr id="19" name="Rounded Rectangle 18"/>
            <p:cNvSpPr/>
            <p:nvPr/>
          </p:nvSpPr>
          <p:spPr>
            <a:xfrm>
              <a:off x="865909" y="4076700"/>
              <a:ext cx="6677891" cy="95989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18309" y="4229100"/>
              <a:ext cx="6677891" cy="95989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Nội dung cần tuyên truyền: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3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359093">
            <a:off x="-899382" y="4687869"/>
            <a:ext cx="18778644" cy="2119246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3510" y="227812"/>
            <a:ext cx="17890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2</a:t>
            </a:r>
            <a:r>
              <a:rPr lang="vi-VN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Xác </a:t>
            </a:r>
            <a:r>
              <a:rPr lang="vi-VN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 đối tượng, nội dung, hình thức tuyên truyền.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31148" y="1533838"/>
            <a:ext cx="17725132" cy="2160028"/>
            <a:chOff x="674781" y="2171700"/>
            <a:chExt cx="13281114" cy="1066800"/>
          </a:xfrm>
        </p:grpSpPr>
        <p:sp>
          <p:nvSpPr>
            <p:cNvPr id="32" name="Snip Single Corner Rectangle 31"/>
            <p:cNvSpPr/>
            <p:nvPr/>
          </p:nvSpPr>
          <p:spPr>
            <a:xfrm>
              <a:off x="674781" y="2171700"/>
              <a:ext cx="13195951" cy="1066800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19092" y="2254451"/>
              <a:ext cx="13036803" cy="445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3511" y="3924677"/>
            <a:ext cx="6543090" cy="1268661"/>
            <a:chOff x="556420" y="4997918"/>
            <a:chExt cx="17169789" cy="1022745"/>
          </a:xfrm>
        </p:grpSpPr>
        <p:sp>
          <p:nvSpPr>
            <p:cNvPr id="39" name="Rounded Rectangle 38"/>
            <p:cNvSpPr/>
            <p:nvPr/>
          </p:nvSpPr>
          <p:spPr>
            <a:xfrm>
              <a:off x="556420" y="4997918"/>
              <a:ext cx="17169789" cy="102274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1009" y="5223955"/>
              <a:ext cx="17125200" cy="570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Hình thức truyên truyền: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85907" y="1633487"/>
            <a:ext cx="17192702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latin typeface="Arial" pitchFamily="34" charset="0"/>
                <a:cs typeface="Arial" pitchFamily="34" charset="0"/>
              </a:rPr>
              <a:t>Em biết những hình thức tuyên truyền nào để kêu gọi cộng đồng bảo vệ cảnh quan thiên nhiên?</a:t>
            </a:r>
          </a:p>
        </p:txBody>
      </p:sp>
      <p:sp>
        <p:nvSpPr>
          <p:cNvPr id="6" name="Plaque 5"/>
          <p:cNvSpPr/>
          <p:nvPr/>
        </p:nvSpPr>
        <p:spPr>
          <a:xfrm>
            <a:off x="645969" y="5622755"/>
            <a:ext cx="5289540" cy="12954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Triển lãm hình ảnh</a:t>
            </a:r>
          </a:p>
        </p:txBody>
      </p:sp>
      <p:sp>
        <p:nvSpPr>
          <p:cNvPr id="24" name="Plaque 23"/>
          <p:cNvSpPr/>
          <p:nvPr/>
        </p:nvSpPr>
        <p:spPr>
          <a:xfrm>
            <a:off x="8077200" y="5600700"/>
            <a:ext cx="3657599" cy="12954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Phát tờ rơi</a:t>
            </a:r>
          </a:p>
        </p:txBody>
      </p:sp>
      <p:sp>
        <p:nvSpPr>
          <p:cNvPr id="25" name="Plaque 24"/>
          <p:cNvSpPr/>
          <p:nvPr/>
        </p:nvSpPr>
        <p:spPr>
          <a:xfrm>
            <a:off x="632114" y="7353300"/>
            <a:ext cx="5317249" cy="12954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Biểu diễn văn nghệ</a:t>
            </a:r>
          </a:p>
        </p:txBody>
      </p:sp>
      <p:sp>
        <p:nvSpPr>
          <p:cNvPr id="26" name="Plaque 25"/>
          <p:cNvSpPr/>
          <p:nvPr/>
        </p:nvSpPr>
        <p:spPr>
          <a:xfrm>
            <a:off x="8077200" y="7435369"/>
            <a:ext cx="3657599" cy="12954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Thuyết trình</a:t>
            </a:r>
          </a:p>
        </p:txBody>
      </p:sp>
      <p:pic>
        <p:nvPicPr>
          <p:cNvPr id="2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49363" y="6208743"/>
            <a:ext cx="2311321" cy="2270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  <p:bldP spid="6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76800" y="2524545"/>
            <a:ext cx="10515600" cy="4600156"/>
            <a:chOff x="10591800" y="2247899"/>
            <a:chExt cx="7315201" cy="5638797"/>
          </a:xfrm>
        </p:grpSpPr>
        <p:grpSp>
          <p:nvGrpSpPr>
            <p:cNvPr id="15" name="Group 7"/>
            <p:cNvGrpSpPr/>
            <p:nvPr/>
          </p:nvGrpSpPr>
          <p:grpSpPr>
            <a:xfrm rot="16200000">
              <a:off x="11430002" y="1409697"/>
              <a:ext cx="5638797" cy="7315201"/>
              <a:chOff x="0" y="0"/>
              <a:chExt cx="2119327" cy="5645987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7" name="Freeform 8"/>
              <p:cNvSpPr/>
              <p:nvPr/>
            </p:nvSpPr>
            <p:spPr>
              <a:xfrm>
                <a:off x="0" y="0"/>
                <a:ext cx="2119326" cy="5645987"/>
              </a:xfrm>
              <a:custGeom>
                <a:avLst/>
                <a:gdLst/>
                <a:ahLst/>
                <a:cxnLst/>
                <a:rect l="l" t="t" r="r" b="b"/>
                <a:pathLst>
                  <a:path w="2119326" h="5645987">
                    <a:moveTo>
                      <a:pt x="0" y="0"/>
                    </a:moveTo>
                    <a:lnTo>
                      <a:pt x="0" y="5645987"/>
                    </a:lnTo>
                    <a:lnTo>
                      <a:pt x="2119326" y="5645987"/>
                    </a:lnTo>
                    <a:lnTo>
                      <a:pt x="2119326" y="0"/>
                    </a:lnTo>
                    <a:lnTo>
                      <a:pt x="0" y="0"/>
                    </a:lnTo>
                    <a:close/>
                    <a:moveTo>
                      <a:pt x="2058366" y="5585027"/>
                    </a:moveTo>
                    <a:lnTo>
                      <a:pt x="59690" y="5585027"/>
                    </a:lnTo>
                    <a:lnTo>
                      <a:pt x="59690" y="59690"/>
                    </a:lnTo>
                    <a:lnTo>
                      <a:pt x="2058366" y="59690"/>
                    </a:lnTo>
                    <a:lnTo>
                      <a:pt x="2058366" y="5585027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10858501" y="2943639"/>
              <a:ext cx="67818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CẢM ƠN CÁC EM ĐÃ LẮNG NGHE BÀI GIẢNG!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0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719624">
            <a:off x="-1374806" y="-15251473"/>
            <a:ext cx="18602926" cy="2078467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16273943" y="1337685"/>
            <a:ext cx="985357" cy="226106"/>
            <a:chOff x="0" y="0"/>
            <a:chExt cx="1313810" cy="3014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8F5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3" name="Rectangle 22"/>
          <p:cNvSpPr/>
          <p:nvPr/>
        </p:nvSpPr>
        <p:spPr>
          <a:xfrm>
            <a:off x="985664" y="1563792"/>
            <a:ext cx="152887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 </a:t>
            </a:r>
            <a:r>
              <a:rPr lang="vi-VN" sz="4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 tên các danh lam thắng cảnh, địa điểm tham quan, khu du lịch của địa phương nơi em đang </a:t>
            </a:r>
            <a:r>
              <a:rPr lang="vi-VN" sz="4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4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5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2009406" y="4886693"/>
            <a:ext cx="20784673" cy="20784673"/>
          </a:xfrm>
          <a:prstGeom prst="rect">
            <a:avLst/>
          </a:prstGeom>
        </p:spPr>
      </p:pic>
      <p:grpSp>
        <p:nvGrpSpPr>
          <p:cNvPr id="26" name="Group 4"/>
          <p:cNvGrpSpPr/>
          <p:nvPr/>
        </p:nvGrpSpPr>
        <p:grpSpPr>
          <a:xfrm>
            <a:off x="16002000" y="571500"/>
            <a:ext cx="985357" cy="226106"/>
            <a:chOff x="0" y="0"/>
            <a:chExt cx="1313810" cy="301474"/>
          </a:xfrm>
        </p:grpSpPr>
        <p:grpSp>
          <p:nvGrpSpPr>
            <p:cNvPr id="27" name="Group 5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32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0053"/>
              </a:solidFill>
            </p:spPr>
          </p:sp>
        </p:grpSp>
        <p:grpSp>
          <p:nvGrpSpPr>
            <p:cNvPr id="28" name="Group 7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31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29" name="Group 9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3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</p:grpSp>
      <p:grpSp>
        <p:nvGrpSpPr>
          <p:cNvPr id="41" name="Group 40"/>
          <p:cNvGrpSpPr/>
          <p:nvPr/>
        </p:nvGrpSpPr>
        <p:grpSpPr>
          <a:xfrm>
            <a:off x="1098477" y="52599"/>
            <a:ext cx="16198923" cy="2294772"/>
            <a:chOff x="1098477" y="342900"/>
            <a:chExt cx="16198923" cy="2294772"/>
          </a:xfrm>
        </p:grpSpPr>
        <p:sp>
          <p:nvSpPr>
            <p:cNvPr id="18" name="Rounded Rectangle 17"/>
            <p:cNvSpPr/>
            <p:nvPr/>
          </p:nvSpPr>
          <p:spPr>
            <a:xfrm>
              <a:off x="1098477" y="342900"/>
              <a:ext cx="16198923" cy="214463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411727" y="434886"/>
              <a:ext cx="15746056" cy="2202786"/>
              <a:chOff x="1411727" y="434886"/>
              <a:chExt cx="15746056" cy="2202786"/>
            </a:xfrm>
          </p:grpSpPr>
          <p:grpSp>
            <p:nvGrpSpPr>
              <p:cNvPr id="19" name="Group 4"/>
              <p:cNvGrpSpPr/>
              <p:nvPr/>
            </p:nvGrpSpPr>
            <p:grpSpPr>
              <a:xfrm>
                <a:off x="1411727" y="2411566"/>
                <a:ext cx="985357" cy="226106"/>
                <a:chOff x="0" y="0"/>
                <a:chExt cx="1313810" cy="301474"/>
              </a:xfrm>
            </p:grpSpPr>
            <p:grpSp>
              <p:nvGrpSpPr>
                <p:cNvPr id="20" name="Group 5"/>
                <p:cNvGrpSpPr/>
                <p:nvPr/>
              </p:nvGrpSpPr>
              <p:grpSpPr>
                <a:xfrm>
                  <a:off x="0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5" name="Freeform 6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E60053"/>
                  </a:solidFill>
                </p:spPr>
              </p:sp>
            </p:grpSp>
            <p:grpSp>
              <p:nvGrpSpPr>
                <p:cNvPr id="21" name="Group 7"/>
                <p:cNvGrpSpPr/>
                <p:nvPr/>
              </p:nvGrpSpPr>
              <p:grpSpPr>
                <a:xfrm>
                  <a:off x="506168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4" name="Freeform 8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  <p:grpSp>
              <p:nvGrpSpPr>
                <p:cNvPr id="22" name="Group 9"/>
                <p:cNvGrpSpPr/>
                <p:nvPr/>
              </p:nvGrpSpPr>
              <p:grpSpPr>
                <a:xfrm>
                  <a:off x="1012335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3" name="Freeform 10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</p:grpSp>
          <p:sp>
            <p:nvSpPr>
              <p:cNvPr id="33" name="Rectangle 32"/>
              <p:cNvSpPr/>
              <p:nvPr/>
            </p:nvSpPr>
            <p:spPr>
              <a:xfrm>
                <a:off x="1524778" y="434886"/>
                <a:ext cx="1563300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HĐ1. Tìm hiểu hành vi, việc làm bảo tồn cảnh quan thiên nhiên của tổ chức, cá nhân</a:t>
                </a:r>
                <a:endParaRPr lang="en-US" sz="4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801032" y="2770257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937174" y="2705100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3986" y="3729335"/>
            <a:ext cx="76905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latin typeface="Arial" pitchFamily="34" charset="0"/>
                <a:cs typeface="Arial" pitchFamily="34" charset="0"/>
              </a:rPr>
              <a:t>Chia sẻ những hành vi, việc làm bảo tồn cảnh quan thiên nhiên ở địa phương mà em biết</a:t>
            </a:r>
            <a:r>
              <a:rPr lang="en-US" sz="40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901545" y="3870881"/>
            <a:ext cx="87630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latin typeface="Arial" pitchFamily="34" charset="0"/>
                <a:cs typeface="Arial" pitchFamily="34" charset="0"/>
              </a:rPr>
              <a:t>Xác định danh sách những hành vi, việc làm mà các cá nhân, tổ chức cần thực hiện để bảo tồn cảnh quan</a:t>
            </a:r>
            <a:r>
              <a:rPr lang="en-US" sz="400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73992" y="7212477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598758" y="3896092"/>
            <a:ext cx="20784673" cy="207846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89324">
            <a:off x="-1738861" y="2659810"/>
            <a:ext cx="4110008" cy="55134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040399" flipH="1">
            <a:off x="15956937" y="2730562"/>
            <a:ext cx="4076362" cy="54682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5833259" y="2256555"/>
            <a:ext cx="4909482" cy="92790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390629" y="2449286"/>
            <a:ext cx="4909482" cy="92790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390629" y="2449286"/>
            <a:ext cx="4909482" cy="927909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-10800000">
            <a:off x="16879168" y="1945190"/>
            <a:ext cx="985357" cy="226106"/>
            <a:chOff x="0" y="0"/>
            <a:chExt cx="1313810" cy="30147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8" name="Group 17"/>
          <p:cNvGrpSpPr/>
          <p:nvPr/>
        </p:nvGrpSpPr>
        <p:grpSpPr>
          <a:xfrm>
            <a:off x="194981" y="340377"/>
            <a:ext cx="17971857" cy="1374124"/>
            <a:chOff x="194981" y="340377"/>
            <a:chExt cx="17971857" cy="1374124"/>
          </a:xfrm>
        </p:grpSpPr>
        <p:sp>
          <p:nvSpPr>
            <p:cNvPr id="16" name="Rounded Rectangle 15"/>
            <p:cNvSpPr/>
            <p:nvPr/>
          </p:nvSpPr>
          <p:spPr>
            <a:xfrm>
              <a:off x="194981" y="340377"/>
              <a:ext cx="17971857" cy="13741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7304" y="520866"/>
              <a:ext cx="17578851" cy="861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3800" b="1">
                  <a:latin typeface="Arial" pitchFamily="34" charset="0"/>
                  <a:cs typeface="Arial" pitchFamily="34" charset="0"/>
                </a:rPr>
                <a:t>NV1. </a:t>
              </a:r>
              <a:r>
                <a:rPr lang="en-US" sz="3800" b="1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800" b="1">
                  <a:latin typeface="Arial" pitchFamily="34" charset="0"/>
                  <a:cs typeface="Arial" pitchFamily="34" charset="0"/>
                </a:rPr>
                <a:t>hững hành vi, việc làm bảo tồn cảnh quan thiên nhiên </a:t>
              </a:r>
              <a:r>
                <a:rPr lang="en-US" sz="3800" b="1">
                  <a:latin typeface="Arial" pitchFamily="34" charset="0"/>
                  <a:cs typeface="Arial" pitchFamily="34" charset="0"/>
                </a:rPr>
                <a:t>ở địa phương</a:t>
              </a:r>
              <a:endParaRPr lang="vi-VN" sz="3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7304" y="1945190"/>
            <a:ext cx="17426716" cy="1408857"/>
            <a:chOff x="244414" y="2058243"/>
            <a:chExt cx="17426716" cy="1408857"/>
          </a:xfrm>
        </p:grpSpPr>
        <p:sp>
          <p:nvSpPr>
            <p:cNvPr id="19" name="Snip and Round Single Corner Rectangle 18"/>
            <p:cNvSpPr/>
            <p:nvPr/>
          </p:nvSpPr>
          <p:spPr>
            <a:xfrm>
              <a:off x="244414" y="2058243"/>
              <a:ext cx="17426716" cy="1408857"/>
            </a:xfrm>
            <a:prstGeom prst="snip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745" y="2408728"/>
              <a:ext cx="167260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000">
                  <a:latin typeface="Arial" pitchFamily="34" charset="0"/>
                  <a:cs typeface="Arial" pitchFamily="34" charset="0"/>
                </a:rPr>
                <a:t>Em đã bao giờ tham gia hoạt động bảo tồn cảnh quan thiên nhiên chưa?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598758" y="3896092"/>
            <a:ext cx="20784673" cy="2078467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6584728" y="1576820"/>
            <a:ext cx="985357" cy="226106"/>
            <a:chOff x="0" y="0"/>
            <a:chExt cx="1313810" cy="30147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0053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</p:grpSp>
      <p:grpSp>
        <p:nvGrpSpPr>
          <p:cNvPr id="21" name="Group 20"/>
          <p:cNvGrpSpPr/>
          <p:nvPr/>
        </p:nvGrpSpPr>
        <p:grpSpPr>
          <a:xfrm>
            <a:off x="375094" y="212474"/>
            <a:ext cx="17555046" cy="2119481"/>
            <a:chOff x="340458" y="340376"/>
            <a:chExt cx="17555046" cy="2119481"/>
          </a:xfrm>
        </p:grpSpPr>
        <p:sp>
          <p:nvSpPr>
            <p:cNvPr id="22" name="Rounded Rectangle 21"/>
            <p:cNvSpPr/>
            <p:nvPr/>
          </p:nvSpPr>
          <p:spPr>
            <a:xfrm>
              <a:off x="340458" y="340376"/>
              <a:ext cx="17555046" cy="211948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3420" y="340376"/>
              <a:ext cx="1722912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4000" b="1">
                  <a:latin typeface="Arial" pitchFamily="34" charset="0"/>
                  <a:cs typeface="Arial" pitchFamily="34" charset="0"/>
                </a:rPr>
                <a:t>NV2. </a:t>
              </a:r>
              <a:r>
                <a:rPr lang="en-US" sz="4000" b="1">
                  <a:latin typeface="Arial" pitchFamily="34" charset="0"/>
                  <a:cs typeface="Arial" pitchFamily="34" charset="0"/>
                </a:rPr>
                <a:t>D</a:t>
              </a:r>
              <a:r>
                <a:rPr lang="vi-VN" sz="4000" b="1">
                  <a:latin typeface="Arial" pitchFamily="34" charset="0"/>
                  <a:cs typeface="Arial" pitchFamily="34" charset="0"/>
                </a:rPr>
                <a:t>anh sách những hành vi, việc làm mà các cá nhân, tổ chức cần thực hiện để bảo tồn cảnh quan thiên nhiên ở địa phương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168235" y="3753774"/>
            <a:ext cx="5943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Liệt kê những hành vi, việc làm phù hợp để bảo tồn cảnh quan thiên nhiên ở địa phương.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9829800" y="3689809"/>
            <a:ext cx="5867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Tìm hiểu và giới thiệu những quy định, quy tắc để bảo tồn cảnh quan thiên nhiên.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065069">
            <a:off x="108917" y="5088150"/>
            <a:ext cx="17302285" cy="2022833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4399" y="181111"/>
            <a:ext cx="17971857" cy="1374124"/>
            <a:chOff x="194981" y="340377"/>
            <a:chExt cx="17971857" cy="1374124"/>
          </a:xfrm>
        </p:grpSpPr>
        <p:sp>
          <p:nvSpPr>
            <p:cNvPr id="16" name="Rounded Rectangle 15"/>
            <p:cNvSpPr/>
            <p:nvPr/>
          </p:nvSpPr>
          <p:spPr>
            <a:xfrm>
              <a:off x="194981" y="340377"/>
              <a:ext cx="17971857" cy="13741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724" y="494539"/>
              <a:ext cx="179331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4000" b="1">
                  <a:latin typeface="Arial" pitchFamily="34" charset="0"/>
                  <a:cs typeface="Arial" pitchFamily="34" charset="0"/>
                </a:rPr>
                <a:t>NV3. </a:t>
              </a:r>
              <a:r>
                <a:rPr lang="vi-VN" sz="4000" b="1">
                  <a:latin typeface="Arial" pitchFamily="34" charset="0"/>
                  <a:cs typeface="Arial" pitchFamily="34" charset="0"/>
                </a:rPr>
                <a:t>Chia sẻ những việc </a:t>
              </a:r>
              <a:r>
                <a:rPr lang="en-US" sz="4000" b="1">
                  <a:latin typeface="Arial" pitchFamily="34" charset="0"/>
                  <a:cs typeface="Arial" pitchFamily="34" charset="0"/>
                </a:rPr>
                <a:t>em </a:t>
              </a:r>
              <a:r>
                <a:rPr lang="vi-VN" sz="4000" b="1">
                  <a:latin typeface="Arial" pitchFamily="34" charset="0"/>
                  <a:cs typeface="Arial" pitchFamily="34" charset="0"/>
                </a:rPr>
                <a:t>có thể làm để bảo tồn cảnh quan thiên nhiên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181270"/>
              </p:ext>
            </p:extLst>
          </p:nvPr>
        </p:nvGraphicFramePr>
        <p:xfrm>
          <a:off x="134398" y="1555235"/>
          <a:ext cx="17971857" cy="671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4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8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1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>
                          <a:latin typeface="Arial" pitchFamily="34" charset="0"/>
                          <a:cs typeface="Arial" pitchFamily="34" charset="0"/>
                        </a:rPr>
                        <a:t>Việc</a:t>
                      </a:r>
                      <a:r>
                        <a:rPr lang="en-US" sz="3600" baseline="0">
                          <a:latin typeface="Arial" pitchFamily="34" charset="0"/>
                          <a:cs typeface="Arial" pitchFamily="34" charset="0"/>
                        </a:rPr>
                        <a:t> làm</a:t>
                      </a:r>
                      <a:endParaRPr lang="en-US"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sz="3600" baseline="0">
                          <a:latin typeface="Arial" pitchFamily="34" charset="0"/>
                          <a:cs typeface="Arial" pitchFamily="34" charset="0"/>
                        </a:rPr>
                        <a:t>/ có thể thực hiện</a:t>
                      </a:r>
                      <a:endParaRPr lang="en-US"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>
                          <a:solidFill>
                            <a:schemeClr val="bg1"/>
                          </a:solidFill>
                        </a:rPr>
                        <a:t>Giữ gìn sạch sẽ các di sản văn hóa, địa phương.</a:t>
                      </a:r>
                      <a:endParaRPr 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vi-VN" sz="3600">
                          <a:solidFill>
                            <a:schemeClr val="bg1"/>
                          </a:solidFill>
                        </a:rPr>
                        <a:t>ham quan, tìm hiểu các di tích lịch sử, di sản văn hóa</a:t>
                      </a:r>
                      <a:endParaRPr 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>
                          <a:solidFill>
                            <a:schemeClr val="bg1"/>
                          </a:solidFill>
                          <a:latin typeface="+mn-lt"/>
                        </a:rPr>
                        <a:t>Không vứt rác bừa bãi</a:t>
                      </a:r>
                      <a:endParaRPr lang="en-US" sz="3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>
                          <a:solidFill>
                            <a:schemeClr val="bg1"/>
                          </a:solidFill>
                          <a:latin typeface="+mn-lt"/>
                        </a:rPr>
                        <a:t>Tố giác kẻ gian ăn cắp các cổ vật di vật</a:t>
                      </a:r>
                      <a:endParaRPr lang="en-US" sz="3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uyên</a:t>
                      </a:r>
                      <a:r>
                        <a:rPr lang="en-US" sz="3600" baseline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truyền và t</a:t>
                      </a:r>
                      <a:r>
                        <a:rPr lang="vi-VN" sz="3600">
                          <a:solidFill>
                            <a:schemeClr val="bg1"/>
                          </a:solidFill>
                        </a:rPr>
                        <a:t>ham gia các lễ hội truyền thống.</a:t>
                      </a:r>
                      <a:endParaRPr lang="en-US" sz="3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………………..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Heart 5"/>
          <p:cNvSpPr/>
          <p:nvPr/>
        </p:nvSpPr>
        <p:spPr>
          <a:xfrm>
            <a:off x="6903027" y="8589818"/>
            <a:ext cx="1447800" cy="1066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9120327" y="8589818"/>
            <a:ext cx="1447800" cy="10668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95600" y="8555181"/>
            <a:ext cx="3886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 thực hiện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668000" y="8575963"/>
            <a:ext cx="4267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 thể thực hiện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7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8600" y="228598"/>
            <a:ext cx="17903748" cy="2294772"/>
            <a:chOff x="1098477" y="342900"/>
            <a:chExt cx="16198923" cy="2294772"/>
          </a:xfrm>
        </p:grpSpPr>
        <p:sp>
          <p:nvSpPr>
            <p:cNvPr id="16" name="Rounded Rectangle 15"/>
            <p:cNvSpPr/>
            <p:nvPr/>
          </p:nvSpPr>
          <p:spPr>
            <a:xfrm>
              <a:off x="1098477" y="342900"/>
              <a:ext cx="16198923" cy="156210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098478" y="548543"/>
              <a:ext cx="16059307" cy="2089129"/>
              <a:chOff x="1098478" y="548543"/>
              <a:chExt cx="16059307" cy="2089129"/>
            </a:xfrm>
          </p:grpSpPr>
          <p:grpSp>
            <p:nvGrpSpPr>
              <p:cNvPr id="18" name="Group 4"/>
              <p:cNvGrpSpPr/>
              <p:nvPr/>
            </p:nvGrpSpPr>
            <p:grpSpPr>
              <a:xfrm>
                <a:off x="1411727" y="2411566"/>
                <a:ext cx="985356" cy="226106"/>
                <a:chOff x="0" y="0"/>
                <a:chExt cx="1313809" cy="301474"/>
              </a:xfrm>
            </p:grpSpPr>
            <p:grpSp>
              <p:nvGrpSpPr>
                <p:cNvPr id="20" name="Group 5"/>
                <p:cNvGrpSpPr/>
                <p:nvPr/>
              </p:nvGrpSpPr>
              <p:grpSpPr>
                <a:xfrm>
                  <a:off x="0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5" name="Freeform 6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E60053"/>
                  </a:solidFill>
                </p:spPr>
              </p:sp>
            </p:grpSp>
            <p:grpSp>
              <p:nvGrpSpPr>
                <p:cNvPr id="22" name="Group 9"/>
                <p:cNvGrpSpPr/>
                <p:nvPr/>
              </p:nvGrpSpPr>
              <p:grpSpPr>
                <a:xfrm>
                  <a:off x="1012335" y="0"/>
                  <a:ext cx="301474" cy="301474"/>
                  <a:chOff x="0" y="0"/>
                  <a:chExt cx="6350000" cy="6350000"/>
                </a:xfrm>
              </p:grpSpPr>
              <p:sp>
                <p:nvSpPr>
                  <p:cNvPr id="23" name="Freeform 10"/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solidFill>
                    <a:srgbClr val="1A1E2D"/>
                  </a:solidFill>
                </p:spPr>
              </p:sp>
            </p:grpSp>
          </p:grpSp>
          <p:sp>
            <p:nvSpPr>
              <p:cNvPr id="19" name="Rectangle 18"/>
              <p:cNvSpPr/>
              <p:nvPr/>
            </p:nvSpPr>
            <p:spPr>
              <a:xfrm>
                <a:off x="1098478" y="548543"/>
                <a:ext cx="1605930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HĐ2. </a:t>
                </a:r>
                <a:r>
                  <a:rPr lang="vi-VN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Tìm hiểu về hoạt động tuyên truyền bảo vệ cảnh quan thiên nhiên</a:t>
                </a:r>
                <a:endParaRPr lang="en-US" sz="4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28601" y="2157516"/>
            <a:ext cx="6172198" cy="3321712"/>
            <a:chOff x="228601" y="2157516"/>
            <a:chExt cx="5951078" cy="3321712"/>
          </a:xfrm>
        </p:grpSpPr>
        <p:sp>
          <p:nvSpPr>
            <p:cNvPr id="29" name="Rectangle 28"/>
            <p:cNvSpPr/>
            <p:nvPr/>
          </p:nvSpPr>
          <p:spPr>
            <a:xfrm>
              <a:off x="228601" y="2826327"/>
              <a:ext cx="5951078" cy="2652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650650" y="2157516"/>
              <a:ext cx="3003826" cy="1457986"/>
              <a:chOff x="1650650" y="2157516"/>
              <a:chExt cx="3003826" cy="1457986"/>
            </a:xfrm>
          </p:grpSpPr>
          <p:sp>
            <p:nvSpPr>
              <p:cNvPr id="33" name="Explosion 2 32"/>
              <p:cNvSpPr/>
              <p:nvPr/>
            </p:nvSpPr>
            <p:spPr>
              <a:xfrm rot="661769">
                <a:off x="1650650" y="2157516"/>
                <a:ext cx="3003826" cy="1457986"/>
              </a:xfrm>
              <a:prstGeom prst="irregularSeal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50150" y="2475848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NV1</a:t>
                </a:r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695276" y="3266375"/>
              <a:ext cx="5041772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Chia sẻ về hoạt động tuyên truyền em biết</a:t>
              </a:r>
              <a:r>
                <a:rPr lang="en-US" sz="400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2694" y="5753100"/>
            <a:ext cx="6158105" cy="4098490"/>
            <a:chOff x="6095999" y="2157516"/>
            <a:chExt cx="6158105" cy="4098490"/>
          </a:xfrm>
        </p:grpSpPr>
        <p:sp>
          <p:nvSpPr>
            <p:cNvPr id="30" name="Rectangle 29"/>
            <p:cNvSpPr/>
            <p:nvPr/>
          </p:nvSpPr>
          <p:spPr>
            <a:xfrm>
              <a:off x="6095999" y="2829791"/>
              <a:ext cx="6158105" cy="3426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678561" y="2157516"/>
              <a:ext cx="3003826" cy="1457986"/>
              <a:chOff x="1650650" y="2157516"/>
              <a:chExt cx="3003826" cy="1457986"/>
            </a:xfrm>
          </p:grpSpPr>
          <p:sp>
            <p:nvSpPr>
              <p:cNvPr id="37" name="Explosion 2 36"/>
              <p:cNvSpPr/>
              <p:nvPr/>
            </p:nvSpPr>
            <p:spPr>
              <a:xfrm rot="661769">
                <a:off x="1650650" y="2157516"/>
                <a:ext cx="3003826" cy="1457986"/>
              </a:xfrm>
              <a:prstGeom prst="irregularSeal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50150" y="2475848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NV2</a:t>
                </a:r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6464796" y="3393684"/>
              <a:ext cx="562483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Thảo luận xác định đối tượng, nội dung, hình thức tuyên truyền</a:t>
              </a:r>
              <a:r>
                <a:rPr lang="en-US" sz="400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4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781800" y="1716773"/>
            <a:ext cx="5786300" cy="4708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041421" y="4726547"/>
            <a:ext cx="19475255" cy="2078467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6879673" y="1515301"/>
            <a:ext cx="985357" cy="226106"/>
            <a:chOff x="0" y="0"/>
            <a:chExt cx="1313810" cy="30147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0053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</p:grpSp>
      <p:sp>
        <p:nvSpPr>
          <p:cNvPr id="21" name="Rectangle 20"/>
          <p:cNvSpPr/>
          <p:nvPr/>
        </p:nvSpPr>
        <p:spPr>
          <a:xfrm>
            <a:off x="304800" y="72736"/>
            <a:ext cx="17754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1</a:t>
            </a:r>
            <a:r>
              <a:rPr lang="pt-BR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Chia sẻ về hoạt động tuyên truyền em biết.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344781"/>
            <a:ext cx="17789236" cy="1337608"/>
            <a:chOff x="304800" y="2205692"/>
            <a:chExt cx="17789236" cy="1337608"/>
          </a:xfrm>
        </p:grpSpPr>
        <p:sp>
          <p:nvSpPr>
            <p:cNvPr id="23" name="Snip Single Corner Rectangle 22"/>
            <p:cNvSpPr/>
            <p:nvPr/>
          </p:nvSpPr>
          <p:spPr>
            <a:xfrm>
              <a:off x="304800" y="2205692"/>
              <a:ext cx="17754600" cy="1337608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9436" y="2366664"/>
              <a:ext cx="17754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 đã biết những hoạt động tuyên truyền bảo vệ cảnh quan thiên nhiên nào?</a:t>
              </a: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Chevron 24"/>
          <p:cNvSpPr/>
          <p:nvPr/>
        </p:nvSpPr>
        <p:spPr>
          <a:xfrm>
            <a:off x="304800" y="2933700"/>
            <a:ext cx="8356770" cy="1143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 số hoạt động tuyên truyền: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9882" y="4533900"/>
            <a:ext cx="8086606" cy="2895600"/>
            <a:chOff x="439882" y="4533900"/>
            <a:chExt cx="8086606" cy="2895600"/>
          </a:xfrm>
        </p:grpSpPr>
        <p:sp>
          <p:nvSpPr>
            <p:cNvPr id="4" name="Rounded Rectangle 3"/>
            <p:cNvSpPr/>
            <p:nvPr/>
          </p:nvSpPr>
          <p:spPr>
            <a:xfrm>
              <a:off x="439882" y="4533900"/>
              <a:ext cx="8086606" cy="2895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58885" y="4689038"/>
              <a:ext cx="7848600" cy="2482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3600">
                  <a:latin typeface="Arial" pitchFamily="34" charset="0"/>
                  <a:cs typeface="Arial" pitchFamily="34" charset="0"/>
                </a:rPr>
                <a:t>Làm tuyên truyền vận động mọi người không chặt phá rừng bừa bãi và không săn bắt động vật hoang dã.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73197" y="2937164"/>
            <a:ext cx="8086606" cy="2130136"/>
            <a:chOff x="439882" y="4533900"/>
            <a:chExt cx="8086606" cy="2130136"/>
          </a:xfrm>
        </p:grpSpPr>
        <p:sp>
          <p:nvSpPr>
            <p:cNvPr id="29" name="Rounded Rectangle 28"/>
            <p:cNvSpPr/>
            <p:nvPr/>
          </p:nvSpPr>
          <p:spPr>
            <a:xfrm>
              <a:off x="439882" y="4533900"/>
              <a:ext cx="8086606" cy="21301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8885" y="4689038"/>
              <a:ext cx="7848600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>
                  <a:latin typeface="Arial" pitchFamily="34" charset="0"/>
                  <a:cs typeface="Arial" pitchFamily="34" charset="0"/>
                </a:rPr>
                <a:t>Không vứt rác bừa bãi ở nơi công cộng, bãi biển, sông hồ, khu du lịch…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216736" y="5372100"/>
            <a:ext cx="8086606" cy="2057400"/>
            <a:chOff x="439882" y="4533900"/>
            <a:chExt cx="8086606" cy="2057400"/>
          </a:xfrm>
        </p:grpSpPr>
        <p:sp>
          <p:nvSpPr>
            <p:cNvPr id="32" name="Rounded Rectangle 31"/>
            <p:cNvSpPr/>
            <p:nvPr/>
          </p:nvSpPr>
          <p:spPr>
            <a:xfrm>
              <a:off x="439882" y="4533900"/>
              <a:ext cx="8086606" cy="2057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8885" y="4689038"/>
              <a:ext cx="7848600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>
                  <a:latin typeface="Arial" pitchFamily="34" charset="0"/>
                  <a:cs typeface="Arial" pitchFamily="34" charset="0"/>
                </a:rPr>
                <a:t>Tham gia trồng cây gây rừng, chăm sóc rừng.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233013">
            <a:off x="-1041421" y="4726547"/>
            <a:ext cx="19475255" cy="2078467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6879673" y="1515301"/>
            <a:ext cx="985357" cy="226106"/>
            <a:chOff x="0" y="0"/>
            <a:chExt cx="1313810" cy="30147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1474" cy="30147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0053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06168" y="0"/>
              <a:ext cx="301474" cy="30147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012335" y="0"/>
              <a:ext cx="301474" cy="30147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E2D"/>
              </a:solidFill>
            </p:spPr>
          </p:sp>
        </p:grpSp>
      </p:grpSp>
      <p:sp>
        <p:nvSpPr>
          <p:cNvPr id="21" name="Rectangle 20"/>
          <p:cNvSpPr/>
          <p:nvPr/>
        </p:nvSpPr>
        <p:spPr>
          <a:xfrm>
            <a:off x="304800" y="72736"/>
            <a:ext cx="17754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 vụ 1</a:t>
            </a:r>
            <a:r>
              <a:rPr lang="pt-BR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Chia sẻ về hoạt động tuyên truyền em biết.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344781"/>
            <a:ext cx="17789236" cy="1337608"/>
            <a:chOff x="304800" y="2205692"/>
            <a:chExt cx="17789236" cy="1337608"/>
          </a:xfrm>
        </p:grpSpPr>
        <p:sp>
          <p:nvSpPr>
            <p:cNvPr id="23" name="Snip Single Corner Rectangle 22"/>
            <p:cNvSpPr/>
            <p:nvPr/>
          </p:nvSpPr>
          <p:spPr>
            <a:xfrm>
              <a:off x="304800" y="2205692"/>
              <a:ext cx="17754600" cy="1337608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9436" y="2366664"/>
              <a:ext cx="17754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 đã biết những hoạt động tuyên truyền bảo vệ cảnh quan thiên nhiên nào?</a:t>
              </a:r>
              <a:endParaRPr lang="en-US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Chevron 24"/>
          <p:cNvSpPr/>
          <p:nvPr/>
        </p:nvSpPr>
        <p:spPr>
          <a:xfrm>
            <a:off x="304800" y="2933700"/>
            <a:ext cx="8356770" cy="1143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 số hoạt động tuyên truyền: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168591" y="3683414"/>
            <a:ext cx="8691328" cy="2130136"/>
            <a:chOff x="439882" y="4533900"/>
            <a:chExt cx="8192698" cy="2130136"/>
          </a:xfrm>
        </p:grpSpPr>
        <p:sp>
          <p:nvSpPr>
            <p:cNvPr id="29" name="Rounded Rectangle 28"/>
            <p:cNvSpPr/>
            <p:nvPr/>
          </p:nvSpPr>
          <p:spPr>
            <a:xfrm>
              <a:off x="439882" y="4533900"/>
              <a:ext cx="8086606" cy="21301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3980" y="4733340"/>
              <a:ext cx="7848600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>
                  <a:latin typeface="Arial" pitchFamily="34" charset="0"/>
                  <a:cs typeface="Arial" pitchFamily="34" charset="0"/>
                </a:rPr>
                <a:t>Tự giác thực hiện nội quy hoặc quy định ở những khu bảo tồn thiên nhiên.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276535" y="6404401"/>
            <a:ext cx="8475440" cy="2057400"/>
            <a:chOff x="439882" y="4533900"/>
            <a:chExt cx="8086606" cy="2057400"/>
          </a:xfrm>
        </p:grpSpPr>
        <p:sp>
          <p:nvSpPr>
            <p:cNvPr id="32" name="Rounded Rectangle 31"/>
            <p:cNvSpPr/>
            <p:nvPr/>
          </p:nvSpPr>
          <p:spPr>
            <a:xfrm>
              <a:off x="439882" y="4533900"/>
              <a:ext cx="8086606" cy="2057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5891" y="4689038"/>
              <a:ext cx="737900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>
                  <a:latin typeface="Arial" pitchFamily="34" charset="0"/>
                  <a:cs typeface="Arial" pitchFamily="34" charset="0"/>
                </a:rPr>
                <a:t>Truy tìm và bắt những kẻ phá rừng bừa bãi.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589</TotalTime>
  <Words>811</Words>
  <Application>Microsoft Office PowerPoint</Application>
  <PresentationFormat>Custom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 3</vt:lpstr>
      <vt:lpstr>Calibri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Admin</cp:lastModifiedBy>
  <cp:revision>42</cp:revision>
  <dcterms:created xsi:type="dcterms:W3CDTF">2006-08-16T00:00:00Z</dcterms:created>
  <dcterms:modified xsi:type="dcterms:W3CDTF">2023-02-25T04:09:32Z</dcterms:modified>
  <dc:identifier>DAFSMKohnKU</dc:identifier>
</cp:coreProperties>
</file>