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sldIdLst>
    <p:sldId id="258" r:id="rId2"/>
    <p:sldId id="273" r:id="rId3"/>
    <p:sldId id="261" r:id="rId4"/>
    <p:sldId id="263" r:id="rId5"/>
    <p:sldId id="275" r:id="rId6"/>
    <p:sldId id="276" r:id="rId7"/>
    <p:sldId id="264" r:id="rId8"/>
    <p:sldId id="265" r:id="rId9"/>
    <p:sldId id="266" r:id="rId10"/>
    <p:sldId id="280" r:id="rId11"/>
    <p:sldId id="281" r:id="rId12"/>
  </p:sldIdLst>
  <p:sldSz cx="18288000" cy="10287000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69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5FE47-225C-4FB4-A02E-38165F7F0E37}" type="datetimeFigureOut">
              <a:rPr lang="en-US" smtClean="0"/>
              <a:t>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A633C-7D90-4C76-9E75-3B7CE6E1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72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agon 2"/>
          <p:cNvSpPr/>
          <p:nvPr/>
        </p:nvSpPr>
        <p:spPr>
          <a:xfrm>
            <a:off x="685800" y="523875"/>
            <a:ext cx="3886200" cy="914400"/>
          </a:xfrm>
          <a:prstGeom prst="homePlat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/>
              <a:t>KHỞI ĐỘNG</a:t>
            </a:r>
            <a:endParaRPr lang="en-US" sz="4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4572000" y="552450"/>
            <a:ext cx="10820400" cy="8858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b="1" dirty="0" smtClean="0">
                <a:solidFill>
                  <a:srgbClr val="002060"/>
                </a:solidFill>
                <a:latin typeface="Times New Roman (Headings)"/>
              </a:rPr>
              <a:t>ĐỐ</a:t>
            </a:r>
            <a:r>
              <a:rPr lang="en-US" sz="3600" b="1" dirty="0">
                <a:solidFill>
                  <a:srgbClr val="002060"/>
                </a:solidFill>
                <a:latin typeface="Times New Roman (Headings)"/>
              </a:rPr>
              <a:t> BIẾT NGHỀ </a:t>
            </a:r>
            <a:r>
              <a:rPr lang="en-US" sz="3600" b="1" dirty="0" smtClean="0">
                <a:solidFill>
                  <a:srgbClr val="002060"/>
                </a:solidFill>
                <a:latin typeface="Times New Roman (Headings)"/>
              </a:rPr>
              <a:t>GÌ?</a:t>
            </a:r>
            <a:endParaRPr lang="vi-VN" sz="3600" b="1" dirty="0" smtClean="0">
              <a:solidFill>
                <a:srgbClr val="002060"/>
              </a:solidFill>
              <a:latin typeface="Times New Roman (Headings)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7118" y="1181101"/>
            <a:ext cx="2097881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7200" y="1471280"/>
            <a:ext cx="17145000" cy="8186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3600" b="1" u="sng" dirty="0" smtClean="0">
                <a:latin typeface="+mj-lt"/>
              </a:rPr>
              <a:t>Luật chơi</a:t>
            </a:r>
            <a:r>
              <a:rPr lang="vi-VN" sz="3600" b="1" dirty="0" smtClean="0">
                <a:latin typeface="+mj-lt"/>
              </a:rPr>
              <a:t>: </a:t>
            </a:r>
            <a:endParaRPr lang="en-US" sz="3600" b="1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>
                <a:latin typeface="+mj-lt"/>
                <a:cs typeface="Arial" pitchFamily="34" charset="0"/>
              </a:rPr>
              <a:t>- </a:t>
            </a:r>
            <a:r>
              <a:rPr lang="en-US" sz="3600" dirty="0" err="1" smtClean="0">
                <a:latin typeface="+mj-lt"/>
                <a:cs typeface="Arial" pitchFamily="34" charset="0"/>
              </a:rPr>
              <a:t>Lựa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chọn</a:t>
            </a:r>
            <a:r>
              <a:rPr lang="en-US" sz="3600" dirty="0">
                <a:latin typeface="+mj-lt"/>
                <a:cs typeface="Arial" pitchFamily="34" charset="0"/>
              </a:rPr>
              <a:t> 2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đội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thi</a:t>
            </a:r>
            <a:r>
              <a:rPr lang="en-US" sz="3600" dirty="0">
                <a:latin typeface="+mj-lt"/>
                <a:cs typeface="Arial" pitchFamily="34" charset="0"/>
              </a:rPr>
              <a:t>, </a:t>
            </a:r>
            <a:r>
              <a:rPr lang="en-US" sz="3600" dirty="0" err="1" smtClean="0">
                <a:latin typeface="+mj-lt"/>
                <a:cs typeface="Arial" pitchFamily="34" charset="0"/>
              </a:rPr>
              <a:t>mỗi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đội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có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smtClean="0">
                <a:latin typeface="+mj-lt"/>
                <a:cs typeface="Arial" pitchFamily="34" charset="0"/>
              </a:rPr>
              <a:t>10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thành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viên</a:t>
            </a:r>
            <a:r>
              <a:rPr lang="en-US" sz="3600" dirty="0" smtClean="0">
                <a:latin typeface="+mj-lt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>
                <a:latin typeface="+mj-lt"/>
                <a:cs typeface="Arial" pitchFamily="34" charset="0"/>
              </a:rPr>
              <a:t>- </a:t>
            </a:r>
            <a:r>
              <a:rPr lang="en-US" sz="3600" dirty="0" err="1" smtClean="0">
                <a:latin typeface="+mj-lt"/>
                <a:cs typeface="Arial" pitchFamily="34" charset="0"/>
              </a:rPr>
              <a:t>Mỗi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>
                <a:latin typeface="+mj-lt"/>
                <a:cs typeface="Arial" pitchFamily="34" charset="0"/>
              </a:rPr>
              <a:t>đội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cử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lần</a:t>
            </a:r>
            <a:r>
              <a:rPr lang="en-US" sz="3600" dirty="0" smtClean="0">
                <a:latin typeface="+mj-lt"/>
                <a:cs typeface="Arial" pitchFamily="34" charset="0"/>
              </a:rPr>
              <a:t> l</a:t>
            </a:r>
            <a:r>
              <a:rPr lang="vi-VN" sz="3600" dirty="0" smtClean="0">
                <a:latin typeface="+mj-lt"/>
                <a:cs typeface="Arial" pitchFamily="34" charset="0"/>
              </a:rPr>
              <a:t>ượt</a:t>
            </a:r>
            <a:r>
              <a:rPr lang="en-US" sz="3600" dirty="0" smtClean="0">
                <a:latin typeface="+mj-lt"/>
                <a:cs typeface="Arial" pitchFamily="34" charset="0"/>
              </a:rPr>
              <a:t> 01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thành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viên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đứng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trên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bảng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có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nhiệm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vụ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nhìn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theo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mô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tả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về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hình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thể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của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các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thành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viên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khác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trong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đội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để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đoán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smtClean="0">
                <a:latin typeface="+mj-lt"/>
                <a:cs typeface="Arial" pitchFamily="34" charset="0"/>
              </a:rPr>
              <a:t>đ</a:t>
            </a:r>
            <a:r>
              <a:rPr lang="vi-VN" sz="3600" dirty="0" smtClean="0">
                <a:latin typeface="+mj-lt"/>
                <a:cs typeface="Arial" pitchFamily="34" charset="0"/>
              </a:rPr>
              <a:t>ược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nghề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nghiệp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rồi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viết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lên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trên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bảng</a:t>
            </a:r>
            <a:r>
              <a:rPr lang="en-US" sz="3600" dirty="0" smtClean="0">
                <a:latin typeface="+mj-lt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>
                <a:latin typeface="+mj-lt"/>
                <a:cs typeface="Arial" pitchFamily="34" charset="0"/>
              </a:rPr>
              <a:t>- </a:t>
            </a:r>
            <a:r>
              <a:rPr lang="en-US" sz="3600" dirty="0" err="1" smtClean="0">
                <a:latin typeface="+mj-lt"/>
                <a:cs typeface="Arial" pitchFamily="34" charset="0"/>
              </a:rPr>
              <a:t>Các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thành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viên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còn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lại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của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đội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sẽ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thực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hiện</a:t>
            </a:r>
            <a:r>
              <a:rPr lang="en-US" sz="3600" dirty="0">
                <a:latin typeface="+mj-lt"/>
                <a:cs typeface="Arial" pitchFamily="34" charset="0"/>
              </a:rPr>
              <a:t>: </a:t>
            </a:r>
            <a:r>
              <a:rPr lang="en-US" sz="3600" dirty="0" err="1" smtClean="0">
                <a:latin typeface="+mj-lt"/>
                <a:cs typeface="Arial" pitchFamily="34" charset="0"/>
              </a:rPr>
              <a:t>Bốc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từ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khoá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trong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hộp</a:t>
            </a:r>
            <a:r>
              <a:rPr lang="en-US" sz="3600" dirty="0">
                <a:latin typeface="+mj-lt"/>
                <a:cs typeface="Arial" pitchFamily="34" charset="0"/>
              </a:rPr>
              <a:t> (</a:t>
            </a:r>
            <a:r>
              <a:rPr lang="en-US" sz="3600" dirty="0" err="1" smtClean="0">
                <a:latin typeface="+mj-lt"/>
                <a:cs typeface="Arial" pitchFamily="34" charset="0"/>
              </a:rPr>
              <a:t>sẽ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có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>
                <a:latin typeface="+mj-lt"/>
                <a:cs typeface="Arial" pitchFamily="34" charset="0"/>
              </a:rPr>
              <a:t>10 </a:t>
            </a:r>
            <a:r>
              <a:rPr lang="en-US" sz="3600" dirty="0" err="1" smtClean="0">
                <a:latin typeface="+mj-lt"/>
                <a:cs typeface="Arial" pitchFamily="34" charset="0"/>
              </a:rPr>
              <a:t>từ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khoá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dành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cho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mỗi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đội</a:t>
            </a:r>
            <a:r>
              <a:rPr lang="en-US" sz="3600" dirty="0" smtClean="0">
                <a:latin typeface="+mj-lt"/>
                <a:cs typeface="Arial" pitchFamily="34" charset="0"/>
              </a:rPr>
              <a:t>),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thể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hiện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bằng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hình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thể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>
                <a:latin typeface="+mj-lt"/>
                <a:cs typeface="Arial" pitchFamily="34" charset="0"/>
              </a:rPr>
              <a:t>(</a:t>
            </a:r>
            <a:r>
              <a:rPr lang="en-US" sz="3600" dirty="0" err="1" smtClean="0">
                <a:latin typeface="+mj-lt"/>
                <a:cs typeface="Arial" pitchFamily="34" charset="0"/>
              </a:rPr>
              <a:t>không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smtClean="0">
                <a:latin typeface="+mj-lt"/>
                <a:cs typeface="Arial" pitchFamily="34" charset="0"/>
              </a:rPr>
              <a:t>đ</a:t>
            </a:r>
            <a:r>
              <a:rPr lang="vi-VN" sz="3600" dirty="0" smtClean="0">
                <a:latin typeface="+mj-lt"/>
                <a:cs typeface="Arial" pitchFamily="34" charset="0"/>
              </a:rPr>
              <a:t>ược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phát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ra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tiếng</a:t>
            </a:r>
            <a:r>
              <a:rPr lang="en-US" sz="3600" dirty="0">
                <a:latin typeface="+mj-lt"/>
                <a:cs typeface="Arial" pitchFamily="34" charset="0"/>
              </a:rPr>
              <a:t>)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để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cho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thành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viên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trên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bảng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viết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smtClean="0">
                <a:latin typeface="+mj-lt"/>
                <a:cs typeface="Arial" pitchFamily="34" charset="0"/>
              </a:rPr>
              <a:t>đ</a:t>
            </a:r>
            <a:r>
              <a:rPr lang="vi-VN" sz="3600" dirty="0" smtClean="0">
                <a:latin typeface="+mj-lt"/>
                <a:cs typeface="Arial" pitchFamily="34" charset="0"/>
              </a:rPr>
              <a:t>ược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đúng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từ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khoá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đó</a:t>
            </a:r>
            <a:r>
              <a:rPr lang="en-US" sz="3600" dirty="0" smtClean="0">
                <a:latin typeface="+mj-lt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latin typeface="+mj-lt"/>
                <a:cs typeface="Arial" pitchFamily="34" charset="0"/>
              </a:rPr>
              <a:t>- </a:t>
            </a:r>
            <a:r>
              <a:rPr lang="en-US" sz="3600" dirty="0" err="1" smtClean="0">
                <a:latin typeface="+mj-lt"/>
                <a:cs typeface="Arial" pitchFamily="34" charset="0"/>
              </a:rPr>
              <a:t>Các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đội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lần</a:t>
            </a:r>
            <a:r>
              <a:rPr lang="en-US" sz="3600" dirty="0" smtClean="0">
                <a:latin typeface="+mj-lt"/>
                <a:cs typeface="Arial" pitchFamily="34" charset="0"/>
              </a:rPr>
              <a:t> l</a:t>
            </a:r>
            <a:r>
              <a:rPr lang="vi-VN" sz="3600" dirty="0" smtClean="0">
                <a:latin typeface="+mj-lt"/>
                <a:cs typeface="Arial" pitchFamily="34" charset="0"/>
              </a:rPr>
              <a:t>ượt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thực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hiện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cho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đến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khi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hết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từ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khoá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trong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hộp</a:t>
            </a:r>
            <a:r>
              <a:rPr lang="en-US" sz="3600" dirty="0">
                <a:latin typeface="+mj-lt"/>
                <a:cs typeface="Arial" pitchFamily="34" charset="0"/>
              </a:rPr>
              <a:t>,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đội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nào</a:t>
            </a:r>
            <a:r>
              <a:rPr lang="en-US" sz="3600" dirty="0" smtClean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ghi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smtClean="0">
                <a:latin typeface="+mj-lt"/>
                <a:cs typeface="Arial" pitchFamily="34" charset="0"/>
              </a:rPr>
              <a:t>đ</a:t>
            </a:r>
            <a:r>
              <a:rPr lang="vi-VN" sz="3600" dirty="0" smtClean="0">
                <a:latin typeface="+mj-lt"/>
                <a:cs typeface="Arial" pitchFamily="34" charset="0"/>
              </a:rPr>
              <a:t>ược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nhiều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từ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khoá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đúng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trên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bảng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sẽ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là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đội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chiến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 smtClean="0">
                <a:latin typeface="+mj-lt"/>
                <a:cs typeface="Arial" pitchFamily="34" charset="0"/>
              </a:rPr>
              <a:t>thắng</a:t>
            </a:r>
            <a:r>
              <a:rPr lang="en-US" sz="3600" dirty="0" smtClean="0">
                <a:latin typeface="+mj-lt"/>
                <a:cs typeface="Arial" pitchFamily="34" charset="0"/>
              </a:rPr>
              <a:t>.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653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38100"/>
            <a:ext cx="18278476" cy="10248900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4412" y="1409700"/>
            <a:ext cx="4295775" cy="305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00200" y="1409699"/>
            <a:ext cx="14760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latin typeface="Arial" pitchFamily="34" charset="0"/>
                <a:cs typeface="Arial" pitchFamily="34" charset="0"/>
              </a:rPr>
              <a:t>BẢNG THÔNG TIN VÀ YÊU CẦU CƠ BẢN CỦA TỪNG NHÓM NGHỀ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366814"/>
              </p:ext>
            </p:extLst>
          </p:nvPr>
        </p:nvGraphicFramePr>
        <p:xfrm>
          <a:off x="457200" y="2423080"/>
          <a:ext cx="17373599" cy="7673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8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241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702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Nhóm nghề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Đối tượng lao động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Mục đích lao động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Công việc/ công cụ chủ yếu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Điều kiện lao động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Yêu cầu cơ bản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320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Kinh doanh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552701" y="4558914"/>
            <a:ext cx="20954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hóa</a:t>
            </a:r>
            <a:endParaRPr lang="en-US" sz="3600" dirty="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4576806"/>
            <a:ext cx="27717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Thu mua, phân phối hàng hóa đến người tiêu dùng và thu lợi nhuận</a:t>
            </a:r>
            <a:endParaRPr lang="en-US" sz="3200" dirty="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48575" y="4576806"/>
            <a:ext cx="3352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Nghiên cứu về nhu cầu hàng hóa, thu mua, trưng bày hàng hóa giúp khách hàng lựa chọn.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91874" y="4592295"/>
            <a:ext cx="340042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Có thể bán hàng trong cửa hàng, ngoài chợ, bán hàng rong, thường xuyên di chuyển và tiếp xúc khách hàng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859000" y="4558914"/>
            <a:ext cx="2971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Cởi mở, nhiệt tình, ứng xử khéo léo, có khả năng giao tiếp tốt, có kiến thức về sản phẩm.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37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38100"/>
            <a:ext cx="18278476" cy="10248900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4412" y="1409700"/>
            <a:ext cx="4295775" cy="305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00200" y="1409699"/>
            <a:ext cx="14760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latin typeface="Arial" pitchFamily="34" charset="0"/>
                <a:cs typeface="Arial" pitchFamily="34" charset="0"/>
              </a:rPr>
              <a:t>BẢNG THÔNG TIN VÀ YÊU CẦU CƠ BẢN CỦA TỪNG NHÓM NGHỀ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540970"/>
              </p:ext>
            </p:extLst>
          </p:nvPr>
        </p:nvGraphicFramePr>
        <p:xfrm>
          <a:off x="457200" y="2423080"/>
          <a:ext cx="17373599" cy="6987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8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241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702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Nhóm nghề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Đối tượng lao động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Mục đích lao động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Công việc/ công cụ chủ yếu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Điều kiện lao động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Yêu cầu cơ bản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320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Dịch</a:t>
                      </a:r>
                      <a:r>
                        <a:rPr lang="vi-VN" sz="3200" baseline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3200" baseline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vụ</a:t>
                      </a:r>
                      <a:endParaRPr lang="vi-VN" sz="320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552701" y="4558914"/>
            <a:ext cx="22478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Chủ yếu là khách hàng, là người tiêu </a:t>
            </a:r>
            <a:r>
              <a:rPr lang="vi-VN" sz="32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dùng.</a:t>
            </a:r>
            <a:endParaRPr lang="en-US" sz="36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29200" y="4558914"/>
            <a:ext cx="3276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Phục vụ nhu cầu sản xuất, kinh doanh hoặc sinh hoạt tiêu dùng của cá nhân, tổ chức để thu tiền.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05800" y="4558914"/>
            <a:ext cx="3352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Tùy theo các công việc của nghề mà sử dụng công cụ khác nhau.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963400" y="4558914"/>
            <a:ext cx="26288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Làm việc trong nhà, ngoài trời, phân xưởng.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54225" y="4574403"/>
            <a:ext cx="3048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Thân thiện, quan tâm đến mọi người, biết lắng nghe, biết ứng xử thông minh, khéo léo..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37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75"/>
            <a:ext cx="18288000" cy="1022985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5943600" y="2476500"/>
            <a:ext cx="6934200" cy="10668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5943600" y="1714500"/>
            <a:ext cx="10134600" cy="2433102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smtClean="0">
                <a:solidFill>
                  <a:srgbClr val="FF0000"/>
                </a:solidFill>
              </a:rPr>
              <a:t>CHỦ ĐỀ 9: TÌM HIỂU NGHỀ NGHIỆP</a:t>
            </a:r>
          </a:p>
          <a:p>
            <a:pPr algn="ctr"/>
            <a:r>
              <a:rPr lang="vi-VN" sz="4400" b="1" dirty="0" smtClean="0">
                <a:solidFill>
                  <a:schemeClr val="accent3">
                    <a:lumMod val="50000"/>
                  </a:schemeClr>
                </a:solidFill>
              </a:rPr>
              <a:t>HOẠT </a:t>
            </a:r>
            <a:r>
              <a:rPr lang="vi-VN" sz="4400" b="1" dirty="0" smtClean="0">
                <a:solidFill>
                  <a:schemeClr val="accent3">
                    <a:lumMod val="50000"/>
                  </a:schemeClr>
                </a:solidFill>
              </a:rPr>
              <a:t>ĐỘNG 1</a:t>
            </a:r>
            <a:endParaRPr lang="en-US" sz="4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7076" y="4147602"/>
            <a:ext cx="11353800" cy="1998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Tìm hiểu hoạt động sản xuất, kinh doanh, dịch vụ ở địa phương</a:t>
            </a:r>
            <a:endParaRPr lang="en-US" sz="440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88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38100"/>
            <a:ext cx="18278476" cy="102489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6227114" y="1171054"/>
            <a:ext cx="10760989" cy="2484935"/>
            <a:chOff x="762000" y="2628900"/>
            <a:chExt cx="5181600" cy="2843915"/>
          </a:xfrm>
        </p:grpSpPr>
        <p:sp>
          <p:nvSpPr>
            <p:cNvPr id="4" name="Snip Single Corner Rectangle 3"/>
            <p:cNvSpPr/>
            <p:nvPr/>
          </p:nvSpPr>
          <p:spPr>
            <a:xfrm>
              <a:off x="762000" y="2628900"/>
              <a:ext cx="5181600" cy="2843914"/>
            </a:xfrm>
            <a:prstGeom prst="snip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nip Single Corner Rectangle 4"/>
            <p:cNvSpPr/>
            <p:nvPr/>
          </p:nvSpPr>
          <p:spPr>
            <a:xfrm>
              <a:off x="762000" y="3314772"/>
              <a:ext cx="5181600" cy="2158042"/>
            </a:xfrm>
            <a:prstGeom prst="snip1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60385" y="2628900"/>
              <a:ext cx="27690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Nhiệm vụ 1</a:t>
              </a:r>
              <a:endParaRPr lang="en-US" sz="3600" b="1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60385" y="3465054"/>
              <a:ext cx="4863065" cy="20077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vi-VN" sz="3600" dirty="0" smtClean="0">
                  <a:latin typeface="Arial" pitchFamily="34" charset="0"/>
                  <a:cs typeface="Arial" pitchFamily="34" charset="0"/>
                </a:rPr>
                <a:t>Chia </a:t>
              </a:r>
              <a:r>
                <a:rPr lang="vi-VN" sz="3600" dirty="0">
                  <a:latin typeface="Arial" pitchFamily="34" charset="0"/>
                  <a:cs typeface="Arial" pitchFamily="34" charset="0"/>
                </a:rPr>
                <a:t>sẻ những </a:t>
              </a:r>
              <a:r>
                <a:rPr lang="vi-VN" sz="3600" dirty="0">
                  <a:cs typeface="Arial" pitchFamily="34" charset="0"/>
                </a:rPr>
                <a:t>điều </a:t>
              </a:r>
              <a:r>
                <a:rPr lang="vi-VN" sz="3600" dirty="0">
                  <a:latin typeface="Arial" pitchFamily="34" charset="0"/>
                  <a:cs typeface="Arial" pitchFamily="34" charset="0"/>
                </a:rPr>
                <a:t>em biết về hoạt động sản xuất, kinh đoanh, dịch vụ ở địa </a:t>
              </a:r>
              <a:r>
                <a:rPr lang="vi-VN" sz="3600" dirty="0" smtClean="0">
                  <a:latin typeface="Arial" pitchFamily="34" charset="0"/>
                  <a:cs typeface="Arial" pitchFamily="34" charset="0"/>
                </a:rPr>
                <a:t>phương.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255689" y="6999527"/>
            <a:ext cx="10730376" cy="2502485"/>
            <a:chOff x="12420600" y="2628900"/>
            <a:chExt cx="5195365" cy="2044945"/>
          </a:xfrm>
        </p:grpSpPr>
        <p:sp>
          <p:nvSpPr>
            <p:cNvPr id="9" name="Snip Single Corner Rectangle 8"/>
            <p:cNvSpPr/>
            <p:nvPr/>
          </p:nvSpPr>
          <p:spPr>
            <a:xfrm>
              <a:off x="12420600" y="2628900"/>
              <a:ext cx="5195365" cy="1966312"/>
            </a:xfrm>
            <a:prstGeom prst="snip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nip Single Corner Rectangle 9"/>
            <p:cNvSpPr/>
            <p:nvPr/>
          </p:nvSpPr>
          <p:spPr>
            <a:xfrm>
              <a:off x="12434365" y="3150015"/>
              <a:ext cx="5181600" cy="1523830"/>
            </a:xfrm>
            <a:prstGeom prst="snip1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522843" y="2628900"/>
              <a:ext cx="1161211" cy="442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Nhiệm vụ </a:t>
              </a:r>
              <a:r>
                <a:rPr lang="vi-VN" sz="36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en-US" sz="3600" b="1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472705" y="3195142"/>
              <a:ext cx="5104920" cy="14335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3600" smtClean="0"/>
                <a:t>Tìm </a:t>
              </a:r>
              <a:r>
                <a:rPr lang="vi-VN" sz="3600"/>
                <a:t>hiểu những điều kiện đảm bảo an toàn và sức khỏe nghề nghiệp trong từng nhóm nghề.</a:t>
              </a:r>
              <a:endParaRPr lang="en-US" sz="360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196878" y="4113382"/>
            <a:ext cx="10760612" cy="2382488"/>
            <a:chOff x="12420600" y="2628900"/>
            <a:chExt cx="5181600" cy="2382488"/>
          </a:xfrm>
        </p:grpSpPr>
        <p:sp>
          <p:nvSpPr>
            <p:cNvPr id="15" name="Snip Single Corner Rectangle 14"/>
            <p:cNvSpPr/>
            <p:nvPr/>
          </p:nvSpPr>
          <p:spPr>
            <a:xfrm>
              <a:off x="12420600" y="2628900"/>
              <a:ext cx="5181600" cy="1966312"/>
            </a:xfrm>
            <a:prstGeom prst="snip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Snip Single Corner Rectangle 15"/>
            <p:cNvSpPr/>
            <p:nvPr/>
          </p:nvSpPr>
          <p:spPr>
            <a:xfrm>
              <a:off x="12420600" y="3275231"/>
              <a:ext cx="5181600" cy="1736157"/>
            </a:xfrm>
            <a:prstGeom prst="snip1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532274" y="2628900"/>
              <a:ext cx="11391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Nhiệm vụ </a:t>
              </a:r>
              <a:r>
                <a:rPr lang="vi-VN" sz="36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sz="3600" b="1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522843" y="3257062"/>
              <a:ext cx="4859199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3600" dirty="0" smtClean="0"/>
                <a:t>Tìm </a:t>
              </a:r>
              <a:r>
                <a:rPr lang="vi-VN" sz="3600" dirty="0"/>
                <a:t>hiểu những thông tin và yêu cầu cơ bản của từng nhóm nghề ở địa phương</a:t>
              </a:r>
              <a:endParaRPr lang="en-US" sz="36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918210" y="4113382"/>
            <a:ext cx="4419600" cy="1685985"/>
            <a:chOff x="731373" y="2837003"/>
            <a:chExt cx="4419600" cy="1685985"/>
          </a:xfrm>
        </p:grpSpPr>
        <p:sp>
          <p:nvSpPr>
            <p:cNvPr id="19" name="Frame 18"/>
            <p:cNvSpPr/>
            <p:nvPr/>
          </p:nvSpPr>
          <p:spPr>
            <a:xfrm>
              <a:off x="731373" y="2837003"/>
              <a:ext cx="4419600" cy="1685985"/>
            </a:xfrm>
            <a:prstGeom prst="fram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11606" y="3302046"/>
              <a:ext cx="374653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4000" b="1" smtClean="0"/>
                <a:t>HOẠT ĐỘNG 1</a:t>
              </a:r>
              <a:endParaRPr lang="en-US" sz="4000" b="1"/>
            </a:p>
          </p:txBody>
        </p:sp>
      </p:grpSp>
    </p:spTree>
    <p:extLst>
      <p:ext uri="{BB962C8B-B14F-4D97-AF65-F5344CB8AC3E}">
        <p14:creationId xmlns:p14="http://schemas.microsoft.com/office/powerpoint/2010/main" val="9595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38100"/>
            <a:ext cx="18278476" cy="102489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76600" y="0"/>
            <a:ext cx="11696699" cy="1181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8700" y="1219200"/>
            <a:ext cx="4295775" cy="305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2829" y="341715"/>
            <a:ext cx="17754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dirty="0" smtClean="0"/>
              <a:t>NV1. Chia </a:t>
            </a:r>
            <a:r>
              <a:rPr lang="vi-VN" sz="3600" b="1" dirty="0"/>
              <a:t>sẻ những </a:t>
            </a:r>
            <a:r>
              <a:rPr lang="vi-VN" sz="3600" b="1" dirty="0" smtClean="0"/>
              <a:t>điều </a:t>
            </a:r>
            <a:r>
              <a:rPr lang="vi-VN" sz="3600" b="1" dirty="0"/>
              <a:t>em biết về hoạt động sản xuất, kinh doanh, dịch vụ ở địa phương</a:t>
            </a:r>
            <a:endParaRPr lang="en-US" sz="36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4337618" y="2345366"/>
            <a:ext cx="9574662" cy="1203156"/>
            <a:chOff x="4569053" y="2568745"/>
            <a:chExt cx="9574662" cy="1203156"/>
          </a:xfrm>
        </p:grpSpPr>
        <p:sp>
          <p:nvSpPr>
            <p:cNvPr id="7" name="Rounded Rectangle 6"/>
            <p:cNvSpPr/>
            <p:nvPr/>
          </p:nvSpPr>
          <p:spPr>
            <a:xfrm>
              <a:off x="4569053" y="2568745"/>
              <a:ext cx="9574662" cy="120315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800489" y="2792195"/>
              <a:ext cx="911179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3600" b="1" smtClean="0">
                  <a:solidFill>
                    <a:schemeClr val="accent3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3600" b="1" smtClean="0">
                  <a:solidFill>
                    <a:schemeClr val="accent3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oạt </a:t>
              </a:r>
              <a:r>
                <a:rPr lang="en-US" sz="3600" b="1">
                  <a:solidFill>
                    <a:schemeClr val="accent3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động nghề nghiệp thuộc 3 lĩnh vực 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969829" y="4667248"/>
            <a:ext cx="3429000" cy="1219200"/>
            <a:chOff x="3276600" y="4610100"/>
            <a:chExt cx="3429000" cy="1219200"/>
          </a:xfrm>
        </p:grpSpPr>
        <p:sp>
          <p:nvSpPr>
            <p:cNvPr id="10" name="Rectangle 9"/>
            <p:cNvSpPr/>
            <p:nvPr/>
          </p:nvSpPr>
          <p:spPr>
            <a:xfrm>
              <a:off x="3276600" y="4610100"/>
              <a:ext cx="3429000" cy="1143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429000" y="4762500"/>
              <a:ext cx="3276600" cy="1066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81449" y="4972734"/>
              <a:ext cx="21082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3600" b="1" i="1" smtClean="0"/>
                <a:t>Sản xuất</a:t>
              </a:r>
              <a:endParaRPr lang="en-US" sz="3600" b="1" i="1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389429" y="4676088"/>
            <a:ext cx="3429000" cy="1219200"/>
            <a:chOff x="3276600" y="4610100"/>
            <a:chExt cx="3429000" cy="1219200"/>
          </a:xfrm>
        </p:grpSpPr>
        <p:sp>
          <p:nvSpPr>
            <p:cNvPr id="15" name="Rectangle 14"/>
            <p:cNvSpPr/>
            <p:nvPr/>
          </p:nvSpPr>
          <p:spPr>
            <a:xfrm>
              <a:off x="3276600" y="4610100"/>
              <a:ext cx="3429000" cy="1143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29000" y="4762500"/>
              <a:ext cx="3276600" cy="1066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629188" y="4944842"/>
              <a:ext cx="27238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3600" b="1" i="1" smtClean="0"/>
                <a:t>Kinh doanh</a:t>
              </a:r>
              <a:endParaRPr lang="en-US" sz="3600" b="1" i="1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1659573" y="4676088"/>
            <a:ext cx="3429000" cy="1219200"/>
            <a:chOff x="3276600" y="4610100"/>
            <a:chExt cx="3429000" cy="1219200"/>
          </a:xfrm>
        </p:grpSpPr>
        <p:sp>
          <p:nvSpPr>
            <p:cNvPr id="19" name="Rectangle 18"/>
            <p:cNvSpPr/>
            <p:nvPr/>
          </p:nvSpPr>
          <p:spPr>
            <a:xfrm>
              <a:off x="3276600" y="4610100"/>
              <a:ext cx="3429000" cy="1143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429000" y="4762500"/>
              <a:ext cx="3276600" cy="1066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41405" y="4944843"/>
              <a:ext cx="185178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3600" b="1" i="1" smtClean="0"/>
                <a:t>Dịch vụ</a:t>
              </a:r>
              <a:endParaRPr lang="en-US" sz="3600" b="1" i="1"/>
            </a:p>
          </p:txBody>
        </p:sp>
      </p:grpSp>
      <p:cxnSp>
        <p:nvCxnSpPr>
          <p:cNvPr id="23" name="Straight Arrow Connector 22"/>
          <p:cNvCxnSpPr>
            <a:endCxn id="10" idx="0"/>
          </p:cNvCxnSpPr>
          <p:nvPr/>
        </p:nvCxnSpPr>
        <p:spPr>
          <a:xfrm flipH="1">
            <a:off x="4684329" y="3527256"/>
            <a:ext cx="4419599" cy="1139992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2"/>
            <a:endCxn id="16" idx="0"/>
          </p:cNvCxnSpPr>
          <p:nvPr/>
        </p:nvCxnSpPr>
        <p:spPr>
          <a:xfrm>
            <a:off x="9124949" y="3548522"/>
            <a:ext cx="55180" cy="1279966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7" idx="2"/>
            <a:endCxn id="19" idx="0"/>
          </p:cNvCxnSpPr>
          <p:nvPr/>
        </p:nvCxnSpPr>
        <p:spPr>
          <a:xfrm>
            <a:off x="9124949" y="3548522"/>
            <a:ext cx="4249124" cy="1127566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5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38100"/>
            <a:ext cx="18278476" cy="102489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76600" y="0"/>
            <a:ext cx="11696699" cy="1181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8700" y="1219200"/>
            <a:ext cx="4295775" cy="305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5749" y="100438"/>
            <a:ext cx="17678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dirty="0" smtClean="0"/>
              <a:t>NV1. Chia </a:t>
            </a:r>
            <a:r>
              <a:rPr lang="vi-VN" sz="3600" b="1" dirty="0"/>
              <a:t>sẻ những </a:t>
            </a:r>
            <a:r>
              <a:rPr lang="vi-VN" sz="3600" b="1" dirty="0" smtClean="0"/>
              <a:t>điều </a:t>
            </a:r>
            <a:r>
              <a:rPr lang="vi-VN" sz="3600" b="1" dirty="0"/>
              <a:t>em biết về hoạt động sản xuất, kinh doanh, dịch vụ ở địa phương</a:t>
            </a:r>
            <a:endParaRPr lang="en-US" sz="36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879543" y="2136411"/>
            <a:ext cx="3429000" cy="1219200"/>
            <a:chOff x="3276600" y="4610100"/>
            <a:chExt cx="3429000" cy="1219200"/>
          </a:xfrm>
        </p:grpSpPr>
        <p:sp>
          <p:nvSpPr>
            <p:cNvPr id="7" name="Rectangle 6"/>
            <p:cNvSpPr/>
            <p:nvPr/>
          </p:nvSpPr>
          <p:spPr>
            <a:xfrm>
              <a:off x="3276600" y="4610100"/>
              <a:ext cx="3429000" cy="1143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429000" y="4762500"/>
              <a:ext cx="3276600" cy="1066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981449" y="4972734"/>
              <a:ext cx="21082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3600" b="1" i="1" smtClean="0"/>
                <a:t>Sản xuất</a:t>
              </a:r>
              <a:endParaRPr lang="en-US" sz="3600" b="1" i="1"/>
            </a:p>
          </p:txBody>
        </p:sp>
      </p:grpSp>
      <p:sp>
        <p:nvSpPr>
          <p:cNvPr id="10" name="Rectangle 9"/>
          <p:cNvSpPr/>
          <p:nvPr/>
        </p:nvSpPr>
        <p:spPr>
          <a:xfrm>
            <a:off x="4486274" y="2042079"/>
            <a:ext cx="13115925" cy="584462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719636" y="2026756"/>
            <a:ext cx="126491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3600" b="1" i="1" dirty="0" smtClean="0">
                <a:latin typeface="Arial" pitchFamily="34" charset="0"/>
                <a:cs typeface="Arial" pitchFamily="34" charset="0"/>
              </a:rPr>
              <a:t>Hoạt động sản xuất bao gồm</a:t>
            </a:r>
            <a:r>
              <a:rPr lang="vi-VN" sz="3600" dirty="0" smtClean="0">
                <a:latin typeface="Arial" pitchFamily="34" charset="0"/>
                <a:cs typeface="Arial" pitchFamily="34" charset="0"/>
              </a:rPr>
              <a:t>: H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oạt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chất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phục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vụ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xuất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ngành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vi-VN" sz="3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71500" indent="-5715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i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3600" i="1" dirty="0" err="1" smtClean="0">
                <a:latin typeface="Arial" pitchFamily="34" charset="0"/>
                <a:cs typeface="Arial" pitchFamily="34" charset="0"/>
              </a:rPr>
              <a:t>ản</a:t>
            </a:r>
            <a:r>
              <a:rPr lang="en-US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xuất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lương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;  </a:t>
            </a:r>
            <a:endParaRPr lang="vi-VN" sz="3600" i="1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vi-VN" sz="3600" i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3600" i="1" dirty="0" err="1" smtClean="0">
                <a:latin typeface="Arial" pitchFamily="34" charset="0"/>
                <a:cs typeface="Arial" pitchFamily="34" charset="0"/>
              </a:rPr>
              <a:t>ản</a:t>
            </a:r>
            <a:r>
              <a:rPr lang="en-US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xuất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máy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móc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xây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dựng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cụ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lao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1048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38100"/>
            <a:ext cx="18278476" cy="102489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76600" y="0"/>
            <a:ext cx="11696699" cy="1181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8700" y="1219200"/>
            <a:ext cx="4295775" cy="305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76600" y="0"/>
            <a:ext cx="116966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smtClean="0"/>
              <a:t>NV1. Chia </a:t>
            </a:r>
            <a:r>
              <a:rPr lang="vi-VN" sz="3600" b="1"/>
              <a:t>sẻ những </a:t>
            </a:r>
            <a:r>
              <a:rPr lang="vi-VN" sz="3600" b="1" smtClean="0"/>
              <a:t>điều </a:t>
            </a:r>
            <a:r>
              <a:rPr lang="vi-VN" sz="3600" b="1"/>
              <a:t>em biết về hoạt động sản xuất, kinh doanh, dịch vụ ở địa phương</a:t>
            </a:r>
            <a:endParaRPr lang="en-US" sz="3600" b="1"/>
          </a:p>
        </p:txBody>
      </p:sp>
      <p:grpSp>
        <p:nvGrpSpPr>
          <p:cNvPr id="6" name="Group 5"/>
          <p:cNvGrpSpPr/>
          <p:nvPr/>
        </p:nvGrpSpPr>
        <p:grpSpPr>
          <a:xfrm>
            <a:off x="1219200" y="2136411"/>
            <a:ext cx="3429000" cy="1219200"/>
            <a:chOff x="3276600" y="4610100"/>
            <a:chExt cx="3429000" cy="1219200"/>
          </a:xfrm>
        </p:grpSpPr>
        <p:sp>
          <p:nvSpPr>
            <p:cNvPr id="7" name="Rectangle 6"/>
            <p:cNvSpPr/>
            <p:nvPr/>
          </p:nvSpPr>
          <p:spPr>
            <a:xfrm>
              <a:off x="3276600" y="4610100"/>
              <a:ext cx="3429000" cy="1143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429000" y="4762500"/>
              <a:ext cx="3276600" cy="1066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29188" y="4944842"/>
              <a:ext cx="27238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3600" b="1" i="1" smtClean="0"/>
                <a:t>Kinh doanh</a:t>
              </a:r>
              <a:endParaRPr lang="en-US" sz="3600" b="1" i="1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029200" y="2027572"/>
            <a:ext cx="10932319" cy="5769797"/>
            <a:chOff x="5029200" y="2027572"/>
            <a:chExt cx="10932319" cy="5769797"/>
          </a:xfrm>
        </p:grpSpPr>
        <p:sp>
          <p:nvSpPr>
            <p:cNvPr id="10" name="Rectangle 9"/>
            <p:cNvSpPr/>
            <p:nvPr/>
          </p:nvSpPr>
          <p:spPr>
            <a:xfrm>
              <a:off x="5029200" y="2165058"/>
              <a:ext cx="10932319" cy="563231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230415" y="2027572"/>
              <a:ext cx="10529888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200000"/>
                </a:lnSpc>
              </a:pPr>
              <a:r>
                <a:rPr lang="vi-VN" sz="3600" b="1" i="1">
                  <a:latin typeface="Arial" pitchFamily="34" charset="0"/>
                  <a:cs typeface="Arial" pitchFamily="34" charset="0"/>
                </a:rPr>
                <a:t>Hoạt động kinh doanh bao gồm</a:t>
              </a:r>
              <a:r>
                <a:rPr lang="vi-VN" sz="3600">
                  <a:latin typeface="Arial" pitchFamily="34" charset="0"/>
                  <a:cs typeface="Arial" pitchFamily="34" charset="0"/>
                </a:rPr>
                <a:t>: hoạt động kinh tế nhằm mục đích sinh lời như bán hàng, đại lí hàng hóa, bán buôn bán lẻ</a:t>
              </a:r>
              <a:r>
                <a:rPr lang="vi-VN" sz="3600" smtClean="0">
                  <a:latin typeface="Arial" pitchFamily="34" charset="0"/>
                  <a:cs typeface="Arial" pitchFamily="34" charset="0"/>
                </a:rPr>
                <a:t>…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230415" y="5274631"/>
              <a:ext cx="10529888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en-US" sz="3600" b="1" i="1" u="sng">
                  <a:latin typeface="Arial" pitchFamily="34" charset="0"/>
                  <a:cs typeface="Arial" pitchFamily="34" charset="0"/>
                </a:rPr>
                <a:t>Lưu ý</a:t>
              </a:r>
              <a:r>
                <a:rPr lang="en-US" sz="3600" i="1" u="sng">
                  <a:latin typeface="Arial" pitchFamily="34" charset="0"/>
                  <a:cs typeface="Arial" pitchFamily="34" charset="0"/>
                </a:rPr>
                <a:t>:</a:t>
              </a:r>
              <a:r>
                <a:rPr lang="en-US" sz="3600" i="1">
                  <a:latin typeface="Arial" pitchFamily="34" charset="0"/>
                  <a:cs typeface="Arial" pitchFamily="34" charset="0"/>
                </a:rPr>
                <a:t> Đa số những hoạt động sản xuất gắn liền với hoạt động kinh doanh. </a:t>
              </a:r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048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38100"/>
            <a:ext cx="18278476" cy="102489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76600" y="0"/>
            <a:ext cx="12496800" cy="1181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8" y="1370913"/>
            <a:ext cx="4295775" cy="305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914400" y="2029771"/>
            <a:ext cx="2971800" cy="1219200"/>
            <a:chOff x="3276600" y="4610100"/>
            <a:chExt cx="3429000" cy="1219200"/>
          </a:xfrm>
        </p:grpSpPr>
        <p:sp>
          <p:nvSpPr>
            <p:cNvPr id="6" name="Rectangle 5"/>
            <p:cNvSpPr/>
            <p:nvPr/>
          </p:nvSpPr>
          <p:spPr>
            <a:xfrm>
              <a:off x="3276600" y="4610100"/>
              <a:ext cx="3429000" cy="1143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429000" y="4762500"/>
              <a:ext cx="3276600" cy="1066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41405" y="4944843"/>
              <a:ext cx="185178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3600" b="1" i="1" smtClean="0"/>
                <a:t>Dịch vụ</a:t>
              </a:r>
              <a:endParaRPr lang="en-US" sz="3600" b="1" i="1"/>
            </a:p>
          </p:txBody>
        </p:sp>
      </p:grpSp>
      <p:sp>
        <p:nvSpPr>
          <p:cNvPr id="9" name="Rectangle 8"/>
          <p:cNvSpPr/>
          <p:nvPr/>
        </p:nvSpPr>
        <p:spPr>
          <a:xfrm>
            <a:off x="3676650" y="0"/>
            <a:ext cx="116966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smtClean="0"/>
              <a:t>NV1. Chia </a:t>
            </a:r>
            <a:r>
              <a:rPr lang="vi-VN" sz="3600" b="1"/>
              <a:t>sẻ những </a:t>
            </a:r>
            <a:r>
              <a:rPr lang="vi-VN" sz="3600" b="1" smtClean="0"/>
              <a:t>điều </a:t>
            </a:r>
            <a:r>
              <a:rPr lang="vi-VN" sz="3600" b="1"/>
              <a:t>em biết về hoạt động sản xuất, kinh doanh, dịch vụ ở địa phương</a:t>
            </a:r>
            <a:endParaRPr lang="en-US" sz="3600" b="1"/>
          </a:p>
        </p:txBody>
      </p:sp>
      <p:grpSp>
        <p:nvGrpSpPr>
          <p:cNvPr id="10" name="Group 9"/>
          <p:cNvGrpSpPr/>
          <p:nvPr/>
        </p:nvGrpSpPr>
        <p:grpSpPr>
          <a:xfrm>
            <a:off x="4114800" y="2119159"/>
            <a:ext cx="13639800" cy="7215341"/>
            <a:chOff x="4572001" y="2165058"/>
            <a:chExt cx="13182600" cy="7215341"/>
          </a:xfrm>
        </p:grpSpPr>
        <p:sp>
          <p:nvSpPr>
            <p:cNvPr id="11" name="Rectangle 10"/>
            <p:cNvSpPr/>
            <p:nvPr/>
          </p:nvSpPr>
          <p:spPr>
            <a:xfrm>
              <a:off x="4572001" y="2165058"/>
              <a:ext cx="13182600" cy="721534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800601" y="2165058"/>
              <a:ext cx="12733063" cy="25853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vi-VN" sz="3600" b="1">
                  <a:latin typeface="Arial" pitchFamily="34" charset="0"/>
                  <a:cs typeface="Arial" pitchFamily="34" charset="0"/>
                </a:rPr>
                <a:t>Hoạt động dịch vụ bao gồm: </a:t>
              </a:r>
              <a:r>
                <a:rPr lang="vi-VN" sz="3600">
                  <a:latin typeface="Arial" pitchFamily="34" charset="0"/>
                  <a:cs typeface="Arial" pitchFamily="34" charset="0"/>
                </a:rPr>
                <a:t>hoạt động nhằm phục vụ cho nhu cầu sản xuất, kinh doanh hay sinh hoạt tiêu dùng của cá nhân, tổ chức để thu tiền công như:</a:t>
              </a:r>
              <a:endParaRPr lang="vi-VN" sz="360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0601" y="4750381"/>
              <a:ext cx="11968986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1500" indent="-571500">
                <a:lnSpc>
                  <a:spcPct val="200000"/>
                </a:lnSpc>
                <a:buFont typeface="Wingdings" pitchFamily="2" charset="2"/>
                <a:buChar char="Ø"/>
              </a:pPr>
              <a:r>
                <a:rPr lang="vi-VN" sz="3600" i="1">
                  <a:latin typeface="Arial" pitchFamily="34" charset="0"/>
                  <a:cs typeface="Arial" pitchFamily="34" charset="0"/>
                </a:rPr>
                <a:t>Dịch vụ tiêu dùng (nhà hàng, khách sạn, thương mại…)</a:t>
              </a:r>
              <a:endParaRPr lang="en-US" sz="3600" i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4360853" y="6056174"/>
            <a:ext cx="131365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3600" i="1" dirty="0">
                <a:latin typeface="Arial" pitchFamily="34" charset="0"/>
                <a:cs typeface="Arial" pitchFamily="34" charset="0"/>
              </a:rPr>
              <a:t>Dịch vụ sản xuất (giao thông vận tải, bưu chính viễn thông, tín dụng,…)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51328" y="7810500"/>
            <a:ext cx="131460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200000"/>
              </a:lnSpc>
              <a:buFont typeface="Wingdings" pitchFamily="2" charset="2"/>
              <a:buChar char="Ø"/>
            </a:pPr>
            <a:r>
              <a:rPr lang="vi-VN" sz="3600" i="1" dirty="0">
                <a:latin typeface="Arial" pitchFamily="34" charset="0"/>
                <a:cs typeface="Arial" pitchFamily="34" charset="0"/>
              </a:rPr>
              <a:t>Dịch vụ cộng đồng (công nghệ, giáo dục, y tế, khoa học…)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5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0"/>
            <a:ext cx="18278476" cy="102489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76600" y="0"/>
            <a:ext cx="11125201" cy="1181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4412" y="1409700"/>
            <a:ext cx="4295775" cy="305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9562" y="485150"/>
            <a:ext cx="17678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i="1" dirty="0" smtClean="0">
                <a:latin typeface="Arial" pitchFamily="34" charset="0"/>
                <a:cs typeface="Arial" pitchFamily="34" charset="0"/>
              </a:rPr>
              <a:t>NV2. </a:t>
            </a:r>
            <a:r>
              <a:rPr lang="en-US" sz="3600" b="1" i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hiểu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thông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cơ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bản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từng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nghề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địa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phương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1447800" y="6600825"/>
            <a:ext cx="1028698" cy="1142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5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38100"/>
            <a:ext cx="18278476" cy="10248900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4412" y="1409700"/>
            <a:ext cx="4295775" cy="305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00200" y="1409699"/>
            <a:ext cx="14760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latin typeface="Arial" pitchFamily="34" charset="0"/>
                <a:cs typeface="Arial" pitchFamily="34" charset="0"/>
              </a:rPr>
              <a:t>BẢNG THÔNG TIN VÀ YÊU CẦU CƠ BẢN CỦA TỪNG NHÓM NGHỀ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052149"/>
              </p:ext>
            </p:extLst>
          </p:nvPr>
        </p:nvGraphicFramePr>
        <p:xfrm>
          <a:off x="457200" y="2423080"/>
          <a:ext cx="17373599" cy="7035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8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0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707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1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702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Nhóm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nghề</a:t>
                      </a:r>
                      <a:endParaRPr lang="en-US" sz="3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Đối tượng lao động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Mục đích lao động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Công việc/ công cụ chủ yếu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Điều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kiện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lao</a:t>
                      </a:r>
                      <a:r>
                        <a:rPr lang="en-US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động</a:t>
                      </a:r>
                      <a:endParaRPr lang="en-US" sz="3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Yêu cầu cơ bản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82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Arial" pitchFamily="34" charset="0"/>
                          <a:cs typeface="Arial" pitchFamily="34" charset="0"/>
                        </a:rPr>
                        <a:t>Sản </a:t>
                      </a:r>
                      <a:endParaRPr lang="vi-VN" sz="320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20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xuất</a:t>
                      </a: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552701" y="4558914"/>
            <a:ext cx="2667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Các vật cụ thể trong tự nhiên (đất đai, cây trồng, vật nuôi</a:t>
            </a:r>
            <a:r>
              <a:rPr lang="en-US" sz="36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US" sz="36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34025" y="4558914"/>
            <a:ext cx="2362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Làm ra sản phẩm phục vụ nhu cầu ăn, ở, mặc, đi lại của con người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05800" y="4558914"/>
            <a:ext cx="3352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Nghiên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cứu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tòi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tạo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sản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đa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phong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phú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phục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vụ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nhu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963400" y="4558914"/>
            <a:ext cx="2971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Chủ yếu làm việc ngoài trời, chịu tác động của các yếu tố thời tiết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316200" y="4558914"/>
            <a:ext cx="2286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Sức khỏe dẻo dai, ít mẫn cảm với các yếu tố thời tiết.</a:t>
            </a:r>
            <a:endParaRPr lang="en-US" sz="3200">
              <a:solidFill>
                <a:srgbClr val="FFFF0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5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941</Words>
  <Application>Microsoft Office PowerPoint</Application>
  <PresentationFormat>Custom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Wingdings</vt:lpstr>
      <vt:lpstr>Arial</vt:lpstr>
      <vt:lpstr>Times New Roman</vt:lpstr>
      <vt:lpstr>Times New Roman (Headings)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Hoai Ham Hap</dc:creator>
  <cp:lastModifiedBy>Admin</cp:lastModifiedBy>
  <cp:revision>24</cp:revision>
  <dcterms:created xsi:type="dcterms:W3CDTF">2006-08-16T00:00:00Z</dcterms:created>
  <dcterms:modified xsi:type="dcterms:W3CDTF">2024-01-13T01:38:52Z</dcterms:modified>
  <dc:identifier>DAFWkdJ14-s</dc:identifier>
</cp:coreProperties>
</file>