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57" r:id="rId2"/>
    <p:sldId id="259" r:id="rId3"/>
    <p:sldId id="260" r:id="rId4"/>
    <p:sldId id="287" r:id="rId5"/>
    <p:sldId id="293" r:id="rId6"/>
    <p:sldId id="294" r:id="rId7"/>
    <p:sldId id="295" r:id="rId8"/>
    <p:sldId id="291" r:id="rId9"/>
    <p:sldId id="296" r:id="rId10"/>
    <p:sldId id="283" r:id="rId11"/>
    <p:sldId id="282" r:id="rId12"/>
    <p:sldId id="262" r:id="rId13"/>
    <p:sldId id="263" r:id="rId14"/>
    <p:sldId id="292" r:id="rId15"/>
    <p:sldId id="278" r:id="rId16"/>
    <p:sldId id="277" r:id="rId17"/>
  </p:sldIdLst>
  <p:sldSz cx="18288000" cy="10287000"/>
  <p:notesSz cx="6858000" cy="9144000"/>
  <p:embeddedFontLst>
    <p:embeddedFont>
      <p:font typeface="Calibri" panose="020F0502020204030204" pitchFamily="34"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15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7EB682-3ED4-41AD-AC82-A88A44DF8265}" type="datetimeFigureOut">
              <a:rPr lang="en-US" smtClean="0"/>
              <a:t>1/25/2024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6A2AF7-EC27-4361-8734-F46D3E6C34A7}" type="slidenum">
              <a:rPr lang="en-US" smtClean="0"/>
              <a:t>‹#›</a:t>
            </a:fld>
            <a:endParaRPr lang="en-US"/>
          </a:p>
        </p:txBody>
      </p:sp>
    </p:spTree>
    <p:extLst>
      <p:ext uri="{BB962C8B-B14F-4D97-AF65-F5344CB8AC3E}">
        <p14:creationId xmlns:p14="http://schemas.microsoft.com/office/powerpoint/2010/main" val="2955369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6A2AF7-EC27-4361-8734-F46D3E6C34A7}" type="slidenum">
              <a:rPr lang="en-US" smtClean="0"/>
              <a:t>16</a:t>
            </a:fld>
            <a:endParaRPr lang="en-US"/>
          </a:p>
        </p:txBody>
      </p:sp>
    </p:spTree>
    <p:extLst>
      <p:ext uri="{BB962C8B-B14F-4D97-AF65-F5344CB8AC3E}">
        <p14:creationId xmlns:p14="http://schemas.microsoft.com/office/powerpoint/2010/main" val="724898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3" Type="http://schemas.openxmlformats.org/officeDocument/2006/relationships/image" Target="../media/image29.svg"/><Relationship Id="rId18" Type="http://schemas.openxmlformats.org/officeDocument/2006/relationships/image" Target="../media/image17.png"/><Relationship Id="rId3" Type="http://schemas.openxmlformats.org/officeDocument/2006/relationships/image" Target="../media/image15.png"/><Relationship Id="rId17" Type="http://schemas.openxmlformats.org/officeDocument/2006/relationships/image" Target="../media/image19.sv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4.svg"/><Relationship Id="rId14" Type="http://schemas.openxmlformats.org/officeDocument/2006/relationships/image" Target="../media/image16.png"/></Relationships>
</file>

<file path=ppt/slides/_rels/slide11.xml.rels><?xml version="1.0" encoding="UTF-8" standalone="yes"?>
<Relationships xmlns="http://schemas.openxmlformats.org/package/2006/relationships"><Relationship Id="rId13" Type="http://schemas.openxmlformats.org/officeDocument/2006/relationships/image" Target="../media/image135.svg"/><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Layout" Target="../slideLayouts/slideLayout7.xml"/><Relationship Id="rId1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6" Type="http://schemas.openxmlformats.org/officeDocument/2006/relationships/image" Target="../media/image135.sv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s>
</file>

<file path=ppt/slides/_rels/slide13.xml.rels><?xml version="1.0" encoding="UTF-8" standalone="yes"?>
<Relationships xmlns="http://schemas.openxmlformats.org/package/2006/relationships"><Relationship Id="rId13" Type="http://schemas.openxmlformats.org/officeDocument/2006/relationships/image" Target="../media/image7.png"/><Relationship Id="rId18" Type="http://schemas.openxmlformats.org/officeDocument/2006/relationships/image" Target="../media/image13.svg"/><Relationship Id="rId21" Type="http://schemas.openxmlformats.org/officeDocument/2006/relationships/image" Target="../media/image21.png"/><Relationship Id="rId12" Type="http://schemas.openxmlformats.org/officeDocument/2006/relationships/image" Target="../media/image11.svg"/><Relationship Id="rId2" Type="http://schemas.openxmlformats.org/officeDocument/2006/relationships/image" Target="../media/image20.png"/><Relationship Id="rId20" Type="http://schemas.openxmlformats.org/officeDocument/2006/relationships/image" Target="../media/image17.svg"/><Relationship Id="rId1" Type="http://schemas.openxmlformats.org/officeDocument/2006/relationships/slideLayout" Target="../slideLayouts/slideLayout7.xml"/><Relationship Id="rId19" Type="http://schemas.openxmlformats.org/officeDocument/2006/relationships/image" Target="../media/image8.png"/></Relationships>
</file>

<file path=ppt/slides/_rels/slide14.xml.rels><?xml version="1.0" encoding="UTF-8" standalone="yes"?>
<Relationships xmlns="http://schemas.openxmlformats.org/package/2006/relationships"><Relationship Id="rId13" Type="http://schemas.openxmlformats.org/officeDocument/2006/relationships/image" Target="../media/image7.png"/><Relationship Id="rId18" Type="http://schemas.openxmlformats.org/officeDocument/2006/relationships/image" Target="../media/image13.svg"/><Relationship Id="rId3" Type="http://schemas.openxmlformats.org/officeDocument/2006/relationships/slideLayout" Target="../slideLayouts/slideLayout7.xml"/><Relationship Id="rId21" Type="http://schemas.openxmlformats.org/officeDocument/2006/relationships/image" Target="../media/image22.png"/><Relationship Id="rId12" Type="http://schemas.openxmlformats.org/officeDocument/2006/relationships/image" Target="../media/image11.svg"/><Relationship Id="rId2" Type="http://schemas.openxmlformats.org/officeDocument/2006/relationships/video" Target="../media/media1.wmv"/><Relationship Id="rId20" Type="http://schemas.openxmlformats.org/officeDocument/2006/relationships/image" Target="../media/image17.svg"/><Relationship Id="rId1" Type="http://schemas.microsoft.com/office/2007/relationships/media" Target="../media/media1.wmv"/><Relationship Id="rId19" Type="http://schemas.openxmlformats.org/officeDocument/2006/relationships/image" Target="../media/image8.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21" Type="http://schemas.openxmlformats.org/officeDocument/2006/relationships/image" Target="../media/image24.png"/><Relationship Id="rId7" Type="http://schemas.openxmlformats.org/officeDocument/2006/relationships/image" Target="../media/image144.svg"/><Relationship Id="rId2" Type="http://schemas.openxmlformats.org/officeDocument/2006/relationships/image" Target="../media/image23.png"/><Relationship Id="rId20" Type="http://schemas.openxmlformats.org/officeDocument/2006/relationships/image" Target="../media/image117.svg"/><Relationship Id="rId1" Type="http://schemas.openxmlformats.org/officeDocument/2006/relationships/slideLayout" Target="../slideLayouts/slideLayout7.xml"/><Relationship Id="rId5" Type="http://schemas.openxmlformats.org/officeDocument/2006/relationships/image" Target="../media/image4.svg"/><Relationship Id="rId22"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3" Type="http://schemas.openxmlformats.org/officeDocument/2006/relationships/image" Target="../media/image135.svg"/><Relationship Id="rId18" Type="http://schemas.openxmlformats.org/officeDocument/2006/relationships/image" Target="../media/image13.svg"/><Relationship Id="rId3" Type="http://schemas.openxmlformats.org/officeDocument/2006/relationships/image" Target="../media/image2.svg"/><Relationship Id="rId12" Type="http://schemas.openxmlformats.org/officeDocument/2006/relationships/image" Target="../media/image11.svg"/><Relationship Id="rId17" Type="http://schemas.openxmlformats.org/officeDocument/2006/relationships/image" Target="../media/image7.png"/><Relationship Id="rId2" Type="http://schemas.openxmlformats.org/officeDocument/2006/relationships/image" Target="../media/image3.png"/><Relationship Id="rId16" Type="http://schemas.openxmlformats.org/officeDocument/2006/relationships/image" Target="../media/image6.png"/><Relationship Id="rId20" Type="http://schemas.openxmlformats.org/officeDocument/2006/relationships/image" Target="../media/image17.svg"/><Relationship Id="rId1" Type="http://schemas.openxmlformats.org/officeDocument/2006/relationships/slideLayout" Target="../slideLayouts/slideLayout7.xml"/><Relationship Id="rId15" Type="http://schemas.openxmlformats.org/officeDocument/2006/relationships/image" Target="../media/image5.png"/><Relationship Id="rId19" Type="http://schemas.openxmlformats.org/officeDocument/2006/relationships/image" Target="../media/image8.png"/><Relationship Id="rId14" Type="http://schemas.openxmlformats.org/officeDocument/2006/relationships/image" Target="../media/image4.png"/></Relationships>
</file>

<file path=ppt/slides/_rels/slide3.xml.rels><?xml version="1.0" encoding="UTF-8" standalone="yes"?>
<Relationships xmlns="http://schemas.openxmlformats.org/package/2006/relationships"><Relationship Id="rId13" Type="http://schemas.openxmlformats.org/officeDocument/2006/relationships/image" Target="../media/image29.svg"/><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3" Type="http://schemas.openxmlformats.org/officeDocument/2006/relationships/image" Target="../media/image29.svg"/><Relationship Id="rId18" Type="http://schemas.openxmlformats.org/officeDocument/2006/relationships/image" Target="../media/image13.svg"/><Relationship Id="rId3" Type="http://schemas.openxmlformats.org/officeDocument/2006/relationships/image" Target="../media/image10.png"/><Relationship Id="rId12" Type="http://schemas.openxmlformats.org/officeDocument/2006/relationships/image" Target="../media/image11.svg"/><Relationship Id="rId2" Type="http://schemas.openxmlformats.org/officeDocument/2006/relationships/image" Target="../media/image9.jpeg"/><Relationship Id="rId16" Type="http://schemas.openxmlformats.org/officeDocument/2006/relationships/image" Target="../media/image7.png"/><Relationship Id="rId20" Type="http://schemas.openxmlformats.org/officeDocument/2006/relationships/image" Target="../media/image17.svg"/><Relationship Id="rId1" Type="http://schemas.openxmlformats.org/officeDocument/2006/relationships/slideLayout" Target="../slideLayouts/slideLayout7.xml"/><Relationship Id="rId15" Type="http://schemas.openxmlformats.org/officeDocument/2006/relationships/image" Target="../media/image6.png"/><Relationship Id="rId19" Type="http://schemas.openxmlformats.org/officeDocument/2006/relationships/image" Target="../media/image8.png"/><Relationship Id="rId14" Type="http://schemas.openxmlformats.org/officeDocument/2006/relationships/image" Target="../media/image11.png"/></Relationships>
</file>

<file path=ppt/slides/_rels/slide5.xml.rels><?xml version="1.0" encoding="UTF-8" standalone="yes"?>
<Relationships xmlns="http://schemas.openxmlformats.org/package/2006/relationships"><Relationship Id="rId13" Type="http://schemas.openxmlformats.org/officeDocument/2006/relationships/image" Target="../media/image29.svg"/><Relationship Id="rId18" Type="http://schemas.openxmlformats.org/officeDocument/2006/relationships/image" Target="../media/image13.svg"/><Relationship Id="rId3" Type="http://schemas.openxmlformats.org/officeDocument/2006/relationships/image" Target="../media/image10.png"/><Relationship Id="rId21" Type="http://schemas.openxmlformats.org/officeDocument/2006/relationships/image" Target="../media/image12.png"/><Relationship Id="rId12" Type="http://schemas.openxmlformats.org/officeDocument/2006/relationships/image" Target="../media/image11.svg"/><Relationship Id="rId7" Type="http://schemas.openxmlformats.org/officeDocument/2006/relationships/image" Target="../media/image38.svg"/><Relationship Id="rId2" Type="http://schemas.openxmlformats.org/officeDocument/2006/relationships/image" Target="../media/image9.jpeg"/><Relationship Id="rId20" Type="http://schemas.openxmlformats.org/officeDocument/2006/relationships/image" Target="../media/image17.svg"/><Relationship Id="rId1" Type="http://schemas.openxmlformats.org/officeDocument/2006/relationships/slideLayout" Target="../slideLayouts/slideLayout7.xml"/><Relationship Id="rId15" Type="http://schemas.openxmlformats.org/officeDocument/2006/relationships/image" Target="../media/image7.png"/><Relationship Id="rId19" Type="http://schemas.openxmlformats.org/officeDocument/2006/relationships/image" Target="../media/image8.png"/><Relationship Id="rId14" Type="http://schemas.openxmlformats.org/officeDocument/2006/relationships/image" Target="../media/image6.png"/></Relationships>
</file>

<file path=ppt/slides/_rels/slide6.xml.rels><?xml version="1.0" encoding="UTF-8" standalone="yes"?>
<Relationships xmlns="http://schemas.openxmlformats.org/package/2006/relationships"><Relationship Id="rId13" Type="http://schemas.openxmlformats.org/officeDocument/2006/relationships/image" Target="../media/image29.svg"/><Relationship Id="rId18" Type="http://schemas.openxmlformats.org/officeDocument/2006/relationships/image" Target="../media/image13.svg"/><Relationship Id="rId3" Type="http://schemas.openxmlformats.org/officeDocument/2006/relationships/image" Target="../media/image10.png"/><Relationship Id="rId21" Type="http://schemas.openxmlformats.org/officeDocument/2006/relationships/image" Target="../media/image12.png"/><Relationship Id="rId12" Type="http://schemas.openxmlformats.org/officeDocument/2006/relationships/image" Target="../media/image11.svg"/><Relationship Id="rId7" Type="http://schemas.openxmlformats.org/officeDocument/2006/relationships/image" Target="../media/image38.svg"/><Relationship Id="rId2" Type="http://schemas.openxmlformats.org/officeDocument/2006/relationships/image" Target="../media/image9.jpeg"/><Relationship Id="rId20" Type="http://schemas.openxmlformats.org/officeDocument/2006/relationships/image" Target="../media/image17.svg"/><Relationship Id="rId1" Type="http://schemas.openxmlformats.org/officeDocument/2006/relationships/slideLayout" Target="../slideLayouts/slideLayout7.xml"/><Relationship Id="rId15" Type="http://schemas.openxmlformats.org/officeDocument/2006/relationships/image" Target="../media/image7.png"/><Relationship Id="rId19" Type="http://schemas.openxmlformats.org/officeDocument/2006/relationships/image" Target="../media/image8.png"/><Relationship Id="rId14" Type="http://schemas.openxmlformats.org/officeDocument/2006/relationships/image" Target="../media/image6.png"/></Relationships>
</file>

<file path=ppt/slides/_rels/slide7.xml.rels><?xml version="1.0" encoding="UTF-8" standalone="yes"?>
<Relationships xmlns="http://schemas.openxmlformats.org/package/2006/relationships"><Relationship Id="rId13" Type="http://schemas.openxmlformats.org/officeDocument/2006/relationships/image" Target="../media/image29.svg"/><Relationship Id="rId18" Type="http://schemas.openxmlformats.org/officeDocument/2006/relationships/image" Target="../media/image13.svg"/><Relationship Id="rId3" Type="http://schemas.openxmlformats.org/officeDocument/2006/relationships/image" Target="../media/image10.png"/><Relationship Id="rId21" Type="http://schemas.openxmlformats.org/officeDocument/2006/relationships/image" Target="../media/image7.png"/><Relationship Id="rId12" Type="http://schemas.openxmlformats.org/officeDocument/2006/relationships/image" Target="../media/image11.svg"/><Relationship Id="rId7" Type="http://schemas.openxmlformats.org/officeDocument/2006/relationships/image" Target="../media/image38.svg"/><Relationship Id="rId2" Type="http://schemas.openxmlformats.org/officeDocument/2006/relationships/image" Target="../media/image9.jpeg"/><Relationship Id="rId20" Type="http://schemas.openxmlformats.org/officeDocument/2006/relationships/image" Target="../media/image17.svg"/><Relationship Id="rId1" Type="http://schemas.openxmlformats.org/officeDocument/2006/relationships/slideLayout" Target="../slideLayouts/slideLayout7.xml"/><Relationship Id="rId15"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12.png"/></Relationships>
</file>

<file path=ppt/slides/_rels/slide8.xml.rels><?xml version="1.0" encoding="UTF-8" standalone="yes"?>
<Relationships xmlns="http://schemas.openxmlformats.org/package/2006/relationships"><Relationship Id="rId13" Type="http://schemas.openxmlformats.org/officeDocument/2006/relationships/image" Target="../media/image29.svg"/><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14" Type="http://schemas.openxmlformats.org/officeDocument/2006/relationships/image" Target="../media/image14.png"/></Relationships>
</file>

<file path=ppt/slides/_rels/slide9.xml.rels><?xml version="1.0" encoding="UTF-8" standalone="yes"?>
<Relationships xmlns="http://schemas.openxmlformats.org/package/2006/relationships"><Relationship Id="rId13" Type="http://schemas.openxmlformats.org/officeDocument/2006/relationships/image" Target="../media/image29.svg"/><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1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153400" y="0"/>
            <a:ext cx="10134600" cy="10287000"/>
          </a:xfrm>
          <a:prstGeom prst="rect">
            <a:avLst/>
          </a:prstGeom>
          <a:solidFill>
            <a:srgbClr val="10609D"/>
          </a:solidFill>
        </p:spPr>
      </p:sp>
      <p:grpSp>
        <p:nvGrpSpPr>
          <p:cNvPr id="6" name="Group 6"/>
          <p:cNvGrpSpPr/>
          <p:nvPr/>
        </p:nvGrpSpPr>
        <p:grpSpPr>
          <a:xfrm>
            <a:off x="228600" y="1047715"/>
            <a:ext cx="7565543" cy="8362705"/>
            <a:chOff x="0" y="0"/>
            <a:chExt cx="7460676" cy="7529155"/>
          </a:xfrm>
        </p:grpSpPr>
        <p:sp>
          <p:nvSpPr>
            <p:cNvPr id="7" name="Freeform 7"/>
            <p:cNvSpPr/>
            <p:nvPr/>
          </p:nvSpPr>
          <p:spPr>
            <a:xfrm>
              <a:off x="0" y="0"/>
              <a:ext cx="7460676" cy="7529155"/>
            </a:xfrm>
            <a:custGeom>
              <a:avLst/>
              <a:gdLst/>
              <a:ahLst/>
              <a:cxnLst/>
              <a:rect l="l" t="t" r="r" b="b"/>
              <a:pathLst>
                <a:path w="7460676" h="7529155">
                  <a:moveTo>
                    <a:pt x="0" y="0"/>
                  </a:moveTo>
                  <a:lnTo>
                    <a:pt x="0" y="7529155"/>
                  </a:lnTo>
                  <a:lnTo>
                    <a:pt x="7460676" y="7529155"/>
                  </a:lnTo>
                  <a:lnTo>
                    <a:pt x="7460676" y="0"/>
                  </a:lnTo>
                  <a:lnTo>
                    <a:pt x="0" y="0"/>
                  </a:lnTo>
                  <a:close/>
                  <a:moveTo>
                    <a:pt x="7399716" y="7468195"/>
                  </a:moveTo>
                  <a:lnTo>
                    <a:pt x="59690" y="7468195"/>
                  </a:lnTo>
                  <a:lnTo>
                    <a:pt x="59690" y="59690"/>
                  </a:lnTo>
                  <a:lnTo>
                    <a:pt x="7399716" y="59690"/>
                  </a:lnTo>
                  <a:lnTo>
                    <a:pt x="7399716" y="7468195"/>
                  </a:lnTo>
                  <a:close/>
                </a:path>
              </a:pathLst>
            </a:custGeom>
            <a:solidFill>
              <a:srgbClr val="10609D">
                <a:alpha val="9804"/>
              </a:srgbClr>
            </a:solidFill>
          </p:spPr>
        </p:sp>
      </p:grpSp>
      <p:sp>
        <p:nvSpPr>
          <p:cNvPr id="8" name="TextBox 8"/>
          <p:cNvSpPr txBox="1"/>
          <p:nvPr/>
        </p:nvSpPr>
        <p:spPr>
          <a:xfrm>
            <a:off x="1147291" y="8015946"/>
            <a:ext cx="5728160" cy="971100"/>
          </a:xfrm>
          <a:prstGeom prst="rect">
            <a:avLst/>
          </a:prstGeom>
        </p:spPr>
        <p:txBody>
          <a:bodyPr lIns="0" tIns="0" rIns="0" bIns="0" rtlCol="0" anchor="t">
            <a:spAutoFit/>
          </a:bodyPr>
          <a:lstStyle/>
          <a:p>
            <a:pPr algn="ctr">
              <a:lnSpc>
                <a:spcPct val="150000"/>
              </a:lnSpc>
            </a:pPr>
            <a:r>
              <a:rPr lang="en-US" sz="4800" b="1" spc="-64" smtClean="0">
                <a:solidFill>
                  <a:srgbClr val="10609D"/>
                </a:solidFill>
                <a:latin typeface="Arial" pitchFamily="34" charset="0"/>
                <a:cs typeface="Arial" pitchFamily="34" charset="0"/>
              </a:rPr>
              <a:t>NỘI DUNG BÀI HỌC</a:t>
            </a:r>
            <a:endParaRPr lang="en-US" sz="4800" b="1" spc="-64">
              <a:solidFill>
                <a:srgbClr val="10609D"/>
              </a:solidFill>
              <a:latin typeface="Arial" pitchFamily="34" charset="0"/>
              <a:cs typeface="Arial" pitchFamily="34" charset="0"/>
            </a:endParaRPr>
          </a:p>
        </p:txBody>
      </p:sp>
      <p:grpSp>
        <p:nvGrpSpPr>
          <p:cNvPr id="13" name="Group 12"/>
          <p:cNvGrpSpPr/>
          <p:nvPr/>
        </p:nvGrpSpPr>
        <p:grpSpPr>
          <a:xfrm>
            <a:off x="8845182" y="5842942"/>
            <a:ext cx="8751036" cy="4177358"/>
            <a:chOff x="10733694" y="800098"/>
            <a:chExt cx="7125276" cy="4546590"/>
          </a:xfrm>
        </p:grpSpPr>
        <p:pic>
          <p:nvPicPr>
            <p:cNvPr id="14" name="Picture 3"/>
            <p:cNvPicPr>
              <a:picLocks noChangeAspect="1"/>
            </p:cNvPicPr>
            <p:nvPr/>
          </p:nvPicPr>
          <p:blipFill>
            <a:blip r:embed="rId2"/>
            <a:srcRect/>
            <a:stretch>
              <a:fillRect/>
            </a:stretch>
          </p:blipFill>
          <p:spPr>
            <a:xfrm>
              <a:off x="10733694" y="800098"/>
              <a:ext cx="7125276" cy="4546590"/>
            </a:xfrm>
            <a:prstGeom prst="rect">
              <a:avLst/>
            </a:prstGeom>
          </p:spPr>
        </p:pic>
        <p:sp>
          <p:nvSpPr>
            <p:cNvPr id="15" name="TextBox 14"/>
            <p:cNvSpPr txBox="1"/>
            <p:nvPr/>
          </p:nvSpPr>
          <p:spPr>
            <a:xfrm>
              <a:off x="12891648" y="1088097"/>
              <a:ext cx="3145413" cy="707886"/>
            </a:xfrm>
            <a:prstGeom prst="rect">
              <a:avLst/>
            </a:prstGeom>
            <a:noFill/>
          </p:spPr>
          <p:txBody>
            <a:bodyPr wrap="none" rtlCol="0">
              <a:spAutoFit/>
            </a:bodyPr>
            <a:lstStyle/>
            <a:p>
              <a:r>
                <a:rPr lang="en-US" sz="4000" b="1" smtClean="0">
                  <a:solidFill>
                    <a:schemeClr val="bg1"/>
                  </a:solidFill>
                  <a:latin typeface="Arial" pitchFamily="34" charset="0"/>
                  <a:cs typeface="Arial" pitchFamily="34" charset="0"/>
                </a:rPr>
                <a:t>Hoạt động 4</a:t>
              </a:r>
              <a:endParaRPr lang="en-US" sz="4000" b="1">
                <a:solidFill>
                  <a:schemeClr val="bg1"/>
                </a:solidFill>
                <a:latin typeface="Arial" pitchFamily="34" charset="0"/>
                <a:cs typeface="Arial" pitchFamily="34" charset="0"/>
              </a:endParaRPr>
            </a:p>
          </p:txBody>
        </p:sp>
      </p:grpSp>
      <p:grpSp>
        <p:nvGrpSpPr>
          <p:cNvPr id="17" name="Group 16"/>
          <p:cNvGrpSpPr/>
          <p:nvPr/>
        </p:nvGrpSpPr>
        <p:grpSpPr>
          <a:xfrm>
            <a:off x="8871686" y="685543"/>
            <a:ext cx="8724532" cy="4543524"/>
            <a:chOff x="9530329" y="295176"/>
            <a:chExt cx="8375934" cy="5313416"/>
          </a:xfrm>
        </p:grpSpPr>
        <p:grpSp>
          <p:nvGrpSpPr>
            <p:cNvPr id="12" name="Group 11"/>
            <p:cNvGrpSpPr/>
            <p:nvPr/>
          </p:nvGrpSpPr>
          <p:grpSpPr>
            <a:xfrm>
              <a:off x="9530329" y="295176"/>
              <a:ext cx="8375934" cy="5313416"/>
              <a:chOff x="10735567" y="800099"/>
              <a:chExt cx="7123403" cy="4428967"/>
            </a:xfrm>
          </p:grpSpPr>
          <p:pic>
            <p:nvPicPr>
              <p:cNvPr id="10" name="Picture 3"/>
              <p:cNvPicPr>
                <a:picLocks noChangeAspect="1"/>
              </p:cNvPicPr>
              <p:nvPr/>
            </p:nvPicPr>
            <p:blipFill>
              <a:blip r:embed="rId2"/>
              <a:srcRect/>
              <a:stretch>
                <a:fillRect/>
              </a:stretch>
            </p:blipFill>
            <p:spPr>
              <a:xfrm>
                <a:off x="10735567" y="800099"/>
                <a:ext cx="7123403" cy="4428967"/>
              </a:xfrm>
              <a:prstGeom prst="rect">
                <a:avLst/>
              </a:prstGeom>
            </p:spPr>
          </p:pic>
          <p:sp>
            <p:nvSpPr>
              <p:cNvPr id="11" name="TextBox 10"/>
              <p:cNvSpPr txBox="1"/>
              <p:nvPr/>
            </p:nvSpPr>
            <p:spPr>
              <a:xfrm>
                <a:off x="12886594" y="1100112"/>
                <a:ext cx="3145413" cy="707886"/>
              </a:xfrm>
              <a:prstGeom prst="rect">
                <a:avLst/>
              </a:prstGeom>
              <a:noFill/>
            </p:spPr>
            <p:txBody>
              <a:bodyPr wrap="none" rtlCol="0">
                <a:spAutoFit/>
              </a:bodyPr>
              <a:lstStyle/>
              <a:p>
                <a:r>
                  <a:rPr lang="en-US" sz="4000" b="1" smtClean="0">
                    <a:solidFill>
                      <a:schemeClr val="bg1"/>
                    </a:solidFill>
                    <a:latin typeface="Arial" pitchFamily="34" charset="0"/>
                    <a:cs typeface="Arial" pitchFamily="34" charset="0"/>
                  </a:rPr>
                  <a:t>Hoạt động 3</a:t>
                </a:r>
                <a:endParaRPr lang="en-US" sz="4000" b="1">
                  <a:solidFill>
                    <a:schemeClr val="bg1"/>
                  </a:solidFill>
                  <a:latin typeface="Arial" pitchFamily="34" charset="0"/>
                  <a:cs typeface="Arial" pitchFamily="34" charset="0"/>
                </a:endParaRPr>
              </a:p>
            </p:txBody>
          </p:sp>
        </p:grpSp>
        <p:sp>
          <p:nvSpPr>
            <p:cNvPr id="16" name="Rectangle 15"/>
            <p:cNvSpPr/>
            <p:nvPr/>
          </p:nvSpPr>
          <p:spPr>
            <a:xfrm>
              <a:off x="9694751" y="2001640"/>
              <a:ext cx="8047089" cy="2134153"/>
            </a:xfrm>
            <a:prstGeom prst="rect">
              <a:avLst/>
            </a:prstGeom>
          </p:spPr>
          <p:txBody>
            <a:bodyPr wrap="square">
              <a:spAutoFit/>
            </a:bodyPr>
            <a:lstStyle/>
            <a:p>
              <a:pPr algn="ctr">
                <a:lnSpc>
                  <a:spcPct val="150000"/>
                </a:lnSpc>
              </a:pPr>
              <a:r>
                <a:rPr lang="vi-VN" sz="4000">
                  <a:solidFill>
                    <a:schemeClr val="accent1">
                      <a:lumMod val="50000"/>
                    </a:schemeClr>
                  </a:solidFill>
                  <a:latin typeface="Arial" pitchFamily="34" charset="0"/>
                  <a:cs typeface="Arial" pitchFamily="34" charset="0"/>
                </a:rPr>
                <a:t>Lập kế hoạch và thực hiện trải nghiệm nghề</a:t>
              </a:r>
              <a:endParaRPr lang="en-US" sz="4000">
                <a:solidFill>
                  <a:schemeClr val="accent1">
                    <a:lumMod val="50000"/>
                  </a:schemeClr>
                </a:solidFill>
                <a:latin typeface="Arial" pitchFamily="34" charset="0"/>
                <a:cs typeface="Arial" pitchFamily="34" charset="0"/>
              </a:endParaRPr>
            </a:p>
          </p:txBody>
        </p:sp>
      </p:grpSp>
      <p:sp>
        <p:nvSpPr>
          <p:cNvPr id="18" name="Rectangle 17"/>
          <p:cNvSpPr/>
          <p:nvPr/>
        </p:nvSpPr>
        <p:spPr>
          <a:xfrm>
            <a:off x="10002728" y="7087054"/>
            <a:ext cx="6848664" cy="1938992"/>
          </a:xfrm>
          <a:prstGeom prst="rect">
            <a:avLst/>
          </a:prstGeom>
        </p:spPr>
        <p:txBody>
          <a:bodyPr wrap="square">
            <a:spAutoFit/>
          </a:bodyPr>
          <a:lstStyle/>
          <a:p>
            <a:pPr algn="just">
              <a:lnSpc>
                <a:spcPct val="150000"/>
              </a:lnSpc>
            </a:pPr>
            <a:r>
              <a:rPr lang="vi-VN" sz="4000">
                <a:solidFill>
                  <a:schemeClr val="accent1">
                    <a:lumMod val="50000"/>
                  </a:schemeClr>
                </a:solidFill>
                <a:latin typeface="Arial" pitchFamily="34" charset="0"/>
                <a:cs typeface="Arial" pitchFamily="34" charset="0"/>
              </a:rPr>
              <a:t>Rèn luyện bản thân theo yêu cầu của nghề em quan tâm</a:t>
            </a:r>
            <a:endParaRPr lang="en-US" sz="4000">
              <a:solidFill>
                <a:schemeClr val="accent1">
                  <a:lumMod val="50000"/>
                </a:schemeClr>
              </a:solidFill>
              <a:latin typeface="Arial" pitchFamily="34" charset="0"/>
              <a:cs typeface="Arial"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381404"/>
            <a:ext cx="6854510" cy="6429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876" t="14808" r="6876" b="2261"/>
          <a:stretch>
            <a:fillRect/>
          </a:stretch>
        </p:blipFill>
        <p:spPr>
          <a:xfrm>
            <a:off x="0" y="0"/>
            <a:ext cx="18288000" cy="10287000"/>
          </a:xfrm>
          <a:prstGeom prst="rect">
            <a:avLst/>
          </a:prstGeom>
        </p:spPr>
      </p:pic>
      <p:sp>
        <p:nvSpPr>
          <p:cNvPr id="13" name="Rectangle 12"/>
          <p:cNvSpPr/>
          <p:nvPr/>
        </p:nvSpPr>
        <p:spPr>
          <a:xfrm>
            <a:off x="390107" y="1974317"/>
            <a:ext cx="17516893" cy="793407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593038" y="205802"/>
            <a:ext cx="8525562" cy="1025266"/>
            <a:chOff x="331719" y="1210"/>
            <a:chExt cx="8174072" cy="1025266"/>
          </a:xfrm>
        </p:grpSpPr>
        <p:sp>
          <p:nvSpPr>
            <p:cNvPr id="15" name="Rectangle 14"/>
            <p:cNvSpPr/>
            <p:nvPr/>
          </p:nvSpPr>
          <p:spPr>
            <a:xfrm>
              <a:off x="2253369" y="48326"/>
              <a:ext cx="6252422" cy="923330"/>
            </a:xfrm>
            <a:prstGeom prst="rect">
              <a:avLst/>
            </a:prstGeom>
          </p:spPr>
          <p:txBody>
            <a:bodyPr wrap="square">
              <a:spAutoFit/>
            </a:bodyPr>
            <a:lstStyle/>
            <a:p>
              <a:pPr algn="ctr">
                <a:lnSpc>
                  <a:spcPct val="150000"/>
                </a:lnSpc>
              </a:pPr>
              <a:r>
                <a:rPr lang="vi-VN" sz="3600" b="1">
                  <a:solidFill>
                    <a:schemeClr val="bg1"/>
                  </a:solidFill>
                  <a:latin typeface="Arial" pitchFamily="34" charset="0"/>
                  <a:cs typeface="Arial" pitchFamily="34" charset="0"/>
                </a:rPr>
                <a:t>Báo cáo kết quả trải nghiệm</a:t>
              </a:r>
              <a:endParaRPr lang="en-US" sz="3600">
                <a:solidFill>
                  <a:schemeClr val="bg1"/>
                </a:solidFill>
                <a:latin typeface="Arial" pitchFamily="34" charset="0"/>
                <a:cs typeface="Arial" pitchFamily="34" charset="0"/>
              </a:endParaRPr>
            </a:p>
          </p:txBody>
        </p:sp>
        <p:pic>
          <p:nvPicPr>
            <p:cNvPr id="16"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331719" y="1210"/>
              <a:ext cx="1921650" cy="1025266"/>
            </a:xfrm>
            <a:prstGeom prst="rect">
              <a:avLst/>
            </a:prstGeom>
          </p:spPr>
        </p:pic>
        <p:sp>
          <p:nvSpPr>
            <p:cNvPr id="17" name="TextBox 16"/>
            <p:cNvSpPr txBox="1"/>
            <p:nvPr/>
          </p:nvSpPr>
          <p:spPr>
            <a:xfrm>
              <a:off x="712887" y="186826"/>
              <a:ext cx="1037725" cy="646331"/>
            </a:xfrm>
            <a:prstGeom prst="rect">
              <a:avLst/>
            </a:prstGeom>
            <a:noFill/>
          </p:spPr>
          <p:txBody>
            <a:bodyPr wrap="none" rtlCol="0">
              <a:spAutoFit/>
            </a:bodyPr>
            <a:lstStyle/>
            <a:p>
              <a:r>
                <a:rPr lang="en-US" sz="3600" b="1" smtClean="0">
                  <a:solidFill>
                    <a:schemeClr val="bg1"/>
                  </a:solidFill>
                  <a:latin typeface="Arial" pitchFamily="34" charset="0"/>
                  <a:cs typeface="Arial" pitchFamily="34" charset="0"/>
                </a:rPr>
                <a:t>NV2</a:t>
              </a:r>
              <a:endParaRPr lang="en-US" sz="3600" b="1">
                <a:solidFill>
                  <a:schemeClr val="bg1"/>
                </a:solidFill>
                <a:latin typeface="Arial" pitchFamily="34" charset="0"/>
                <a:cs typeface="Arial" pitchFamily="34" charset="0"/>
              </a:endParaRPr>
            </a:p>
          </p:txBody>
        </p:sp>
      </p:grpSp>
      <p:sp>
        <p:nvSpPr>
          <p:cNvPr id="19" name="Rectangle 18"/>
          <p:cNvSpPr/>
          <p:nvPr/>
        </p:nvSpPr>
        <p:spPr>
          <a:xfrm>
            <a:off x="680562" y="2869830"/>
            <a:ext cx="11511438" cy="3416320"/>
          </a:xfrm>
          <a:prstGeom prst="rect">
            <a:avLst/>
          </a:prstGeom>
        </p:spPr>
        <p:txBody>
          <a:bodyPr wrap="square">
            <a:spAutoFit/>
          </a:bodyPr>
          <a:lstStyle/>
          <a:p>
            <a:pPr algn="just">
              <a:lnSpc>
                <a:spcPct val="150000"/>
              </a:lnSpc>
            </a:pPr>
            <a:r>
              <a:rPr lang="en-US" sz="3600" b="1" smtClean="0">
                <a:latin typeface="Arial" pitchFamily="34" charset="0"/>
                <a:cs typeface="Arial" pitchFamily="34" charset="0"/>
              </a:rPr>
              <a:t>1</a:t>
            </a:r>
            <a:r>
              <a:rPr lang="en-US" sz="3600" smtClean="0">
                <a:latin typeface="Arial" pitchFamily="34" charset="0"/>
                <a:cs typeface="Arial" pitchFamily="34" charset="0"/>
              </a:rPr>
              <a:t>. Trong nhóm, t</a:t>
            </a:r>
            <a:r>
              <a:rPr lang="vi-VN" sz="3600" smtClean="0">
                <a:latin typeface="Arial" pitchFamily="34" charset="0"/>
                <a:cs typeface="Arial" pitchFamily="34" charset="0"/>
              </a:rPr>
              <a:t>ừng </a:t>
            </a:r>
            <a:r>
              <a:rPr lang="vi-VN" sz="3600">
                <a:latin typeface="Arial" pitchFamily="34" charset="0"/>
                <a:cs typeface="Arial" pitchFamily="34" charset="0"/>
              </a:rPr>
              <a:t>thành viên trình bày các sản phẩm trải nghiệm nghề bản thân đã thực hiện được và những điểu đã thu nhận được qua trải nghiệm nghề theo nhiệm vụ được phân công.</a:t>
            </a:r>
            <a:endParaRPr lang="en-US" sz="3600">
              <a:latin typeface="Arial" pitchFamily="34" charset="0"/>
              <a:cs typeface="Arial" pitchFamily="34" charset="0"/>
            </a:endParaRPr>
          </a:p>
        </p:txBody>
      </p:sp>
      <p:grpSp>
        <p:nvGrpSpPr>
          <p:cNvPr id="4" name="Group 3"/>
          <p:cNvGrpSpPr/>
          <p:nvPr/>
        </p:nvGrpSpPr>
        <p:grpSpPr>
          <a:xfrm>
            <a:off x="364707" y="1398378"/>
            <a:ext cx="6298059" cy="1420837"/>
            <a:chOff x="3410983" y="2814413"/>
            <a:chExt cx="5731482" cy="1103699"/>
          </a:xfrm>
        </p:grpSpPr>
        <p:pic>
          <p:nvPicPr>
            <p:cNvPr id="23" name="Picture 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3410983" y="2814413"/>
              <a:ext cx="5731482" cy="1103699"/>
            </a:xfrm>
            <a:prstGeom prst="rect">
              <a:avLst/>
            </a:prstGeom>
          </p:spPr>
        </p:pic>
        <p:sp>
          <p:nvSpPr>
            <p:cNvPr id="25" name="TextBox 24"/>
            <p:cNvSpPr txBox="1"/>
            <p:nvPr/>
          </p:nvSpPr>
          <p:spPr>
            <a:xfrm>
              <a:off x="3802396" y="3023988"/>
              <a:ext cx="4321246" cy="502067"/>
            </a:xfrm>
            <a:prstGeom prst="rect">
              <a:avLst/>
            </a:prstGeom>
            <a:noFill/>
          </p:spPr>
          <p:txBody>
            <a:bodyPr wrap="none" rtlCol="0">
              <a:spAutoFit/>
            </a:bodyPr>
            <a:lstStyle/>
            <a:p>
              <a:r>
                <a:rPr lang="en-US" sz="3600" b="1" smtClean="0">
                  <a:latin typeface="Arial" pitchFamily="34" charset="0"/>
                  <a:cs typeface="Arial" pitchFamily="34" charset="0"/>
                </a:rPr>
                <a:t>Các bước thực hiện</a:t>
              </a:r>
              <a:endParaRPr lang="en-US" sz="3600" b="1">
                <a:latin typeface="Arial" pitchFamily="34" charset="0"/>
                <a:cs typeface="Arial" pitchFamily="34" charset="0"/>
              </a:endParaRPr>
            </a:p>
          </p:txBody>
        </p:sp>
      </p:grpSp>
      <p:sp>
        <p:nvSpPr>
          <p:cNvPr id="5" name="Rectangle 4"/>
          <p:cNvSpPr/>
          <p:nvPr/>
        </p:nvSpPr>
        <p:spPr>
          <a:xfrm>
            <a:off x="680562" y="6438900"/>
            <a:ext cx="12349638" cy="1754326"/>
          </a:xfrm>
          <a:prstGeom prst="rect">
            <a:avLst/>
          </a:prstGeom>
        </p:spPr>
        <p:txBody>
          <a:bodyPr wrap="square">
            <a:spAutoFit/>
          </a:bodyPr>
          <a:lstStyle/>
          <a:p>
            <a:pPr>
              <a:lnSpc>
                <a:spcPct val="150000"/>
              </a:lnSpc>
            </a:pPr>
            <a:r>
              <a:rPr lang="en-US" sz="3600" b="1" smtClean="0">
                <a:latin typeface="Arial" pitchFamily="34" charset="0"/>
                <a:cs typeface="Arial" pitchFamily="34" charset="0"/>
              </a:rPr>
              <a:t>2. </a:t>
            </a:r>
            <a:r>
              <a:rPr lang="en-US" sz="3600" smtClean="0">
                <a:latin typeface="Arial" pitchFamily="34" charset="0"/>
                <a:cs typeface="Arial" pitchFamily="34" charset="0"/>
              </a:rPr>
              <a:t>Tổ </a:t>
            </a:r>
            <a:r>
              <a:rPr lang="en-US" sz="3600">
                <a:latin typeface="Arial" pitchFamily="34" charset="0"/>
                <a:cs typeface="Arial" pitchFamily="34" charset="0"/>
              </a:rPr>
              <a:t>chức cho các nhóm thảo luận nội dung, cách trình bày sản phẩm chung của nhóm theo gợi ý trong SGK.</a:t>
            </a:r>
          </a:p>
        </p:txBody>
      </p:sp>
      <p:sp>
        <p:nvSpPr>
          <p:cNvPr id="6" name="Rectangle 5"/>
          <p:cNvSpPr/>
          <p:nvPr/>
        </p:nvSpPr>
        <p:spPr>
          <a:xfrm>
            <a:off x="680562" y="8554134"/>
            <a:ext cx="8086060" cy="646331"/>
          </a:xfrm>
          <a:prstGeom prst="rect">
            <a:avLst/>
          </a:prstGeom>
        </p:spPr>
        <p:txBody>
          <a:bodyPr wrap="none">
            <a:spAutoFit/>
          </a:bodyPr>
          <a:lstStyle/>
          <a:p>
            <a:r>
              <a:rPr lang="en-US" sz="3600" b="1" smtClean="0">
                <a:latin typeface="Arial" pitchFamily="34" charset="0"/>
                <a:cs typeface="Arial" pitchFamily="34" charset="0"/>
              </a:rPr>
              <a:t>3</a:t>
            </a:r>
            <a:r>
              <a:rPr lang="en-US" sz="3600" smtClean="0">
                <a:latin typeface="Arial" pitchFamily="34" charset="0"/>
                <a:cs typeface="Arial" pitchFamily="34" charset="0"/>
              </a:rPr>
              <a:t>. Trưng </a:t>
            </a:r>
            <a:r>
              <a:rPr lang="en-US" sz="3600">
                <a:latin typeface="Arial" pitchFamily="34" charset="0"/>
                <a:cs typeface="Arial" pitchFamily="34" charset="0"/>
              </a:rPr>
              <a:t>bày sản phẩm của các nhóm.</a:t>
            </a:r>
          </a:p>
        </p:txBody>
      </p:sp>
      <p:pic>
        <p:nvPicPr>
          <p:cNvPr id="21" name="Picture 20"/>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5"/>
              </a:ext>
            </a:extLst>
          </a:blip>
          <a:srcRect/>
          <a:stretch>
            <a:fillRect/>
          </a:stretch>
        </p:blipFill>
        <p:spPr>
          <a:xfrm>
            <a:off x="12217400" y="2959529"/>
            <a:ext cx="5689600" cy="6958741"/>
          </a:xfrm>
          <a:prstGeom prst="rect">
            <a:avLst/>
          </a:prstGeom>
        </p:spPr>
      </p:pic>
    </p:spTree>
    <p:extLst>
      <p:ext uri="{BB962C8B-B14F-4D97-AF65-F5344CB8AC3E}">
        <p14:creationId xmlns:p14="http://schemas.microsoft.com/office/powerpoint/2010/main" val="15437919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nvSpPr>
        <p:spPr>
          <a:xfrm>
            <a:off x="0" y="1"/>
            <a:ext cx="18287999" cy="2476500"/>
          </a:xfrm>
          <a:prstGeom prst="rect">
            <a:avLst/>
          </a:prstGeom>
          <a:solidFill>
            <a:srgbClr val="10609D"/>
          </a:solidFill>
        </p:spPr>
      </p:sp>
      <p:grpSp>
        <p:nvGrpSpPr>
          <p:cNvPr id="13" name="Group 12"/>
          <p:cNvGrpSpPr/>
          <p:nvPr/>
        </p:nvGrpSpPr>
        <p:grpSpPr>
          <a:xfrm>
            <a:off x="2402532" y="102566"/>
            <a:ext cx="13929667" cy="2139607"/>
            <a:chOff x="6959520" y="394179"/>
            <a:chExt cx="13929667" cy="2139607"/>
          </a:xfrm>
        </p:grpSpPr>
        <p:grpSp>
          <p:nvGrpSpPr>
            <p:cNvPr id="11" name="Group 10"/>
            <p:cNvGrpSpPr/>
            <p:nvPr/>
          </p:nvGrpSpPr>
          <p:grpSpPr>
            <a:xfrm>
              <a:off x="10789617" y="394179"/>
              <a:ext cx="5730771" cy="1299369"/>
              <a:chOff x="11479918" y="340657"/>
              <a:chExt cx="5730771" cy="1299369"/>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1479918" y="340657"/>
                <a:ext cx="5730771" cy="1299369"/>
              </a:xfrm>
              <a:prstGeom prst="rect">
                <a:avLst/>
              </a:prstGeom>
            </p:spPr>
          </p:pic>
          <p:sp>
            <p:nvSpPr>
              <p:cNvPr id="10" name="TextBox 9"/>
              <p:cNvSpPr txBox="1"/>
              <p:nvPr/>
            </p:nvSpPr>
            <p:spPr>
              <a:xfrm>
                <a:off x="12472034" y="714960"/>
                <a:ext cx="3746538" cy="707886"/>
              </a:xfrm>
              <a:prstGeom prst="rect">
                <a:avLst/>
              </a:prstGeom>
              <a:noFill/>
            </p:spPr>
            <p:txBody>
              <a:bodyPr wrap="none" rtlCol="0">
                <a:spAutoFit/>
              </a:bodyPr>
              <a:lstStyle/>
              <a:p>
                <a:r>
                  <a:rPr lang="en-US" sz="4000" b="1" smtClean="0">
                    <a:latin typeface="Arial" pitchFamily="34" charset="0"/>
                    <a:cs typeface="Arial" pitchFamily="34" charset="0"/>
                  </a:rPr>
                  <a:t>HOẠT ĐỘNG 4</a:t>
                </a:r>
                <a:endParaRPr lang="en-US" sz="4000" b="1">
                  <a:latin typeface="Arial" pitchFamily="34" charset="0"/>
                  <a:cs typeface="Arial" pitchFamily="34" charset="0"/>
                </a:endParaRPr>
              </a:p>
            </p:txBody>
          </p:sp>
        </p:grpSp>
        <p:sp>
          <p:nvSpPr>
            <p:cNvPr id="12" name="Rectangle 11"/>
            <p:cNvSpPr/>
            <p:nvPr/>
          </p:nvSpPr>
          <p:spPr>
            <a:xfrm>
              <a:off x="6959520" y="1518123"/>
              <a:ext cx="13929667" cy="1015663"/>
            </a:xfrm>
            <a:prstGeom prst="rect">
              <a:avLst/>
            </a:prstGeom>
          </p:spPr>
          <p:txBody>
            <a:bodyPr wrap="square">
              <a:spAutoFit/>
            </a:bodyPr>
            <a:lstStyle/>
            <a:p>
              <a:pPr algn="ctr">
                <a:lnSpc>
                  <a:spcPct val="150000"/>
                </a:lnSpc>
              </a:pPr>
              <a:r>
                <a:rPr lang="vi-VN" sz="4000" b="1">
                  <a:solidFill>
                    <a:schemeClr val="bg1"/>
                  </a:solidFill>
                  <a:latin typeface="Arial" pitchFamily="34" charset="0"/>
                  <a:cs typeface="Arial" pitchFamily="34" charset="0"/>
                </a:rPr>
                <a:t>Rèn luyện bản thân theo yêu cầu của nghề em quan tâm</a:t>
              </a:r>
              <a:endParaRPr lang="en-US" sz="4000">
                <a:solidFill>
                  <a:schemeClr val="bg1"/>
                </a:solidFill>
                <a:latin typeface="Arial" pitchFamily="34" charset="0"/>
                <a:cs typeface="Arial" pitchFamily="34" charset="0"/>
              </a:endParaRPr>
            </a:p>
          </p:txBody>
        </p:sp>
      </p:grpSp>
      <p:grpSp>
        <p:nvGrpSpPr>
          <p:cNvPr id="6" name="Group 5"/>
          <p:cNvGrpSpPr/>
          <p:nvPr/>
        </p:nvGrpSpPr>
        <p:grpSpPr>
          <a:xfrm>
            <a:off x="270100" y="3126115"/>
            <a:ext cx="10325468" cy="6513186"/>
            <a:chOff x="1066803" y="5367595"/>
            <a:chExt cx="5660209" cy="3774129"/>
          </a:xfrm>
        </p:grpSpPr>
        <p:grpSp>
          <p:nvGrpSpPr>
            <p:cNvPr id="14" name="Group 9"/>
            <p:cNvGrpSpPr/>
            <p:nvPr/>
          </p:nvGrpSpPr>
          <p:grpSpPr>
            <a:xfrm rot="-5400000">
              <a:off x="2126395" y="4541107"/>
              <a:ext cx="3541025" cy="5660209"/>
              <a:chOff x="306738" y="0"/>
              <a:chExt cx="4038152" cy="4735678"/>
            </a:xfrm>
          </p:grpSpPr>
          <p:sp>
            <p:nvSpPr>
              <p:cNvPr id="16" name="Freeform 10"/>
              <p:cNvSpPr/>
              <p:nvPr/>
            </p:nvSpPr>
            <p:spPr>
              <a:xfrm>
                <a:off x="306738" y="0"/>
                <a:ext cx="4038152" cy="4735678"/>
              </a:xfrm>
              <a:custGeom>
                <a:avLst/>
                <a:gdLst/>
                <a:ahLst/>
                <a:cxnLst/>
                <a:rect l="l" t="t" r="r" b="b"/>
                <a:pathLst>
                  <a:path w="4344889" h="6827247">
                    <a:moveTo>
                      <a:pt x="0" y="0"/>
                    </a:moveTo>
                    <a:lnTo>
                      <a:pt x="0" y="6827247"/>
                    </a:lnTo>
                    <a:lnTo>
                      <a:pt x="4344889" y="6827247"/>
                    </a:lnTo>
                    <a:lnTo>
                      <a:pt x="4344889" y="0"/>
                    </a:lnTo>
                    <a:lnTo>
                      <a:pt x="0" y="0"/>
                    </a:lnTo>
                    <a:close/>
                    <a:moveTo>
                      <a:pt x="4283929" y="6766287"/>
                    </a:moveTo>
                    <a:lnTo>
                      <a:pt x="59690" y="6766287"/>
                    </a:lnTo>
                    <a:lnTo>
                      <a:pt x="59690" y="59690"/>
                    </a:lnTo>
                    <a:lnTo>
                      <a:pt x="4283929" y="59690"/>
                    </a:lnTo>
                    <a:lnTo>
                      <a:pt x="4283929" y="6766287"/>
                    </a:lnTo>
                    <a:close/>
                  </a:path>
                </a:pathLst>
              </a:custGeom>
              <a:solidFill>
                <a:srgbClr val="FFFFFF">
                  <a:alpha val="9804"/>
                </a:srgbClr>
              </a:solidFill>
              <a:ln>
                <a:solidFill>
                  <a:schemeClr val="accent5">
                    <a:lumMod val="50000"/>
                  </a:schemeClr>
                </a:solidFill>
              </a:ln>
            </p:spPr>
          </p:sp>
        </p:grpSp>
        <p:sp>
          <p:nvSpPr>
            <p:cNvPr id="3" name="Rectangle 2"/>
            <p:cNvSpPr/>
            <p:nvPr/>
          </p:nvSpPr>
          <p:spPr>
            <a:xfrm>
              <a:off x="1247245" y="5950003"/>
              <a:ext cx="5352388" cy="2733228"/>
            </a:xfrm>
            <a:prstGeom prst="rect">
              <a:avLst/>
            </a:prstGeom>
          </p:spPr>
          <p:txBody>
            <a:bodyPr wrap="square">
              <a:spAutoFit/>
            </a:bodyPr>
            <a:lstStyle/>
            <a:p>
              <a:pPr lvl="0" algn="just">
                <a:lnSpc>
                  <a:spcPct val="150000"/>
                </a:lnSpc>
              </a:pPr>
              <a:r>
                <a:rPr lang="vi-VN" sz="3600" b="1" u="sng">
                  <a:latin typeface="Arial" pitchFamily="34" charset="0"/>
                  <a:cs typeface="Arial" pitchFamily="34" charset="0"/>
                </a:rPr>
                <a:t>Luật chơi</a:t>
              </a:r>
              <a:r>
                <a:rPr lang="vi-VN" sz="3600">
                  <a:latin typeface="Arial" pitchFamily="34" charset="0"/>
                  <a:cs typeface="Arial" pitchFamily="34" charset="0"/>
                </a:rPr>
                <a:t>: Các thành viên trong đội phân công nhiệm vụ, 1 bạn giơ bảng chữ, 1 bạn diễn tả hành động về nghề đó, 1 bạn nhìn hành động đoán tên nghề. Mỗi đội có 5 thẻ chữ, sau thời gian 3 phút, đội nào đoán đúng nhiều thẻ chữ, không phạm luật là đội dành chiến thắng.</a:t>
              </a:r>
              <a:endParaRPr lang="en-US" sz="3600">
                <a:latin typeface="Arial" pitchFamily="34" charset="0"/>
                <a:cs typeface="Arial" pitchFamily="34" charset="0"/>
              </a:endParaRPr>
            </a:p>
          </p:txBody>
        </p:sp>
        <p:sp>
          <p:nvSpPr>
            <p:cNvPr id="4" name="Rectangle 3"/>
            <p:cNvSpPr/>
            <p:nvPr/>
          </p:nvSpPr>
          <p:spPr>
            <a:xfrm>
              <a:off x="1679606" y="5367595"/>
              <a:ext cx="4251686" cy="466208"/>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latin typeface="Arial" pitchFamily="34" charset="0"/>
                  <a:cs typeface="Arial" pitchFamily="34" charset="0"/>
                </a:rPr>
                <a:t>TRÒ CHƠI “ĐOÁN Ý ĐỒNG ĐỘI</a:t>
              </a:r>
              <a:endParaRPr lang="en-US" sz="3600" b="1">
                <a:latin typeface="Arial" pitchFamily="34" charset="0"/>
                <a:cs typeface="Arial" pitchFamily="34" charset="0"/>
              </a:endParaRPr>
            </a:p>
          </p:txBody>
        </p:sp>
      </p:grpSp>
      <p:pic>
        <p:nvPicPr>
          <p:cNvPr id="27" name="Picture 26"/>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3"/>
              </a:ext>
            </a:extLst>
          </a:blip>
          <a:srcRect/>
          <a:stretch>
            <a:fillRect/>
          </a:stretch>
        </p:blipFill>
        <p:spPr>
          <a:xfrm>
            <a:off x="10945883" y="4216400"/>
            <a:ext cx="7096988" cy="5422902"/>
          </a:xfrm>
          <a:prstGeom prst="rect">
            <a:avLst/>
          </a:prstGeom>
        </p:spPr>
      </p:pic>
    </p:spTree>
    <p:extLst>
      <p:ext uri="{BB962C8B-B14F-4D97-AF65-F5344CB8AC3E}">
        <p14:creationId xmlns:p14="http://schemas.microsoft.com/office/powerpoint/2010/main" val="11489513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0609D"/>
        </a:solidFill>
        <a:effectLst/>
      </p:bgPr>
    </p:bg>
    <p:spTree>
      <p:nvGrpSpPr>
        <p:cNvPr id="1" name=""/>
        <p:cNvGrpSpPr/>
        <p:nvPr/>
      </p:nvGrpSpPr>
      <p:grpSpPr>
        <a:xfrm>
          <a:off x="0" y="0"/>
          <a:ext cx="0" cy="0"/>
          <a:chOff x="0" y="0"/>
          <a:chExt cx="0" cy="0"/>
        </a:xfrm>
      </p:grpSpPr>
      <p:sp>
        <p:nvSpPr>
          <p:cNvPr id="2" name="AutoShape 2"/>
          <p:cNvSpPr/>
          <p:nvPr/>
        </p:nvSpPr>
        <p:spPr>
          <a:xfrm>
            <a:off x="504251" y="793309"/>
            <a:ext cx="4267199" cy="9111962"/>
          </a:xfrm>
          <a:prstGeom prst="rect">
            <a:avLst/>
          </a:prstGeom>
          <a:solidFill>
            <a:srgbClr val="FFFFFF"/>
          </a:solidFill>
        </p:spPr>
      </p:sp>
      <p:grpSp>
        <p:nvGrpSpPr>
          <p:cNvPr id="4" name="Group 4"/>
          <p:cNvGrpSpPr/>
          <p:nvPr/>
        </p:nvGrpSpPr>
        <p:grpSpPr>
          <a:xfrm>
            <a:off x="5153111" y="2318492"/>
            <a:ext cx="347871" cy="347871"/>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9" name="Group 9"/>
          <p:cNvGrpSpPr/>
          <p:nvPr/>
        </p:nvGrpSpPr>
        <p:grpSpPr>
          <a:xfrm>
            <a:off x="5101045" y="8561832"/>
            <a:ext cx="347871" cy="347871"/>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11" name="Group 11"/>
          <p:cNvGrpSpPr/>
          <p:nvPr/>
        </p:nvGrpSpPr>
        <p:grpSpPr>
          <a:xfrm>
            <a:off x="5101045" y="4113997"/>
            <a:ext cx="347871" cy="347871"/>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13" name="Group 13"/>
          <p:cNvGrpSpPr/>
          <p:nvPr/>
        </p:nvGrpSpPr>
        <p:grpSpPr>
          <a:xfrm>
            <a:off x="5101045" y="6257374"/>
            <a:ext cx="347871" cy="347871"/>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24" name="Rectangle 23"/>
          <p:cNvSpPr/>
          <p:nvPr/>
        </p:nvSpPr>
        <p:spPr>
          <a:xfrm>
            <a:off x="881504" y="1101973"/>
            <a:ext cx="3563496" cy="4247317"/>
          </a:xfrm>
          <a:prstGeom prst="rect">
            <a:avLst/>
          </a:prstGeom>
        </p:spPr>
        <p:txBody>
          <a:bodyPr wrap="square">
            <a:spAutoFit/>
          </a:bodyPr>
          <a:lstStyle/>
          <a:p>
            <a:pPr algn="just">
              <a:lnSpc>
                <a:spcPct val="150000"/>
              </a:lnSpc>
            </a:pPr>
            <a:r>
              <a:rPr lang="en-US" sz="3600" b="1">
                <a:latin typeface="Arial" pitchFamily="34" charset="0"/>
                <a:cs typeface="Arial" pitchFamily="34" charset="0"/>
              </a:rPr>
              <a:t>Hoạt động 4. Rèn luyện bản thân theo yêu cầu của nghề em quan </a:t>
            </a:r>
            <a:r>
              <a:rPr lang="en-US" sz="3600" b="1" smtClean="0">
                <a:latin typeface="Arial" pitchFamily="34" charset="0"/>
                <a:cs typeface="Arial" pitchFamily="34" charset="0"/>
              </a:rPr>
              <a:t>tâm.</a:t>
            </a:r>
            <a:endParaRPr lang="en-US" sz="3600" b="1">
              <a:latin typeface="Arial" pitchFamily="34" charset="0"/>
              <a:cs typeface="Arial" pitchFamily="34" charset="0"/>
            </a:endParaRPr>
          </a:p>
        </p:txBody>
      </p:sp>
      <p:sp>
        <p:nvSpPr>
          <p:cNvPr id="28" name="Snip Single Corner Rectangle 27"/>
          <p:cNvSpPr/>
          <p:nvPr/>
        </p:nvSpPr>
        <p:spPr>
          <a:xfrm>
            <a:off x="5715001" y="832138"/>
            <a:ext cx="12344400" cy="9111962"/>
          </a:xfrm>
          <a:prstGeom prst="snip1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5"/>
              </a:ext>
            </a:extLst>
          </a:blip>
          <a:srcRect/>
          <a:stretch>
            <a:fillRect/>
          </a:stretch>
        </p:blipFill>
        <p:spPr>
          <a:xfrm>
            <a:off x="856103" y="5749199"/>
            <a:ext cx="3563496" cy="4094851"/>
          </a:xfrm>
          <a:prstGeom prst="rect">
            <a:avLst/>
          </a:prstGeom>
        </p:spPr>
      </p:pic>
      <p:grpSp>
        <p:nvGrpSpPr>
          <p:cNvPr id="6" name="Group 5"/>
          <p:cNvGrpSpPr/>
          <p:nvPr/>
        </p:nvGrpSpPr>
        <p:grpSpPr>
          <a:xfrm>
            <a:off x="7722226" y="206053"/>
            <a:ext cx="7315200" cy="1252168"/>
            <a:chOff x="8127221" y="145716"/>
            <a:chExt cx="6796840" cy="1252168"/>
          </a:xfrm>
        </p:grpSpPr>
        <p:pic>
          <p:nvPicPr>
            <p:cNvPr id="22"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8127221" y="145716"/>
              <a:ext cx="6679421" cy="1252168"/>
            </a:xfrm>
            <a:prstGeom prst="rect">
              <a:avLst/>
            </a:prstGeom>
          </p:spPr>
        </p:pic>
        <p:sp>
          <p:nvSpPr>
            <p:cNvPr id="3" name="TextBox 2"/>
            <p:cNvSpPr txBox="1"/>
            <p:nvPr/>
          </p:nvSpPr>
          <p:spPr>
            <a:xfrm>
              <a:off x="8713707" y="448634"/>
              <a:ext cx="6210354" cy="646331"/>
            </a:xfrm>
            <a:prstGeom prst="rect">
              <a:avLst/>
            </a:prstGeom>
            <a:noFill/>
          </p:spPr>
          <p:txBody>
            <a:bodyPr wrap="none" rtlCol="0">
              <a:spAutoFit/>
            </a:bodyPr>
            <a:lstStyle/>
            <a:p>
              <a:r>
                <a:rPr lang="en-US" sz="3600" b="1" smtClean="0">
                  <a:solidFill>
                    <a:srgbClr val="FF0000"/>
                  </a:solidFill>
                  <a:latin typeface="Arial" pitchFamily="34" charset="0"/>
                  <a:cs typeface="Arial" pitchFamily="34" charset="0"/>
                </a:rPr>
                <a:t>CÁC VIỆC CẦN THỰC HIỆN</a:t>
              </a:r>
              <a:endParaRPr lang="en-US" sz="3600" b="1">
                <a:solidFill>
                  <a:srgbClr val="FF0000"/>
                </a:solidFill>
                <a:latin typeface="Arial" pitchFamily="34" charset="0"/>
                <a:cs typeface="Arial" pitchFamily="34" charset="0"/>
              </a:endParaRPr>
            </a:p>
          </p:txBody>
        </p:sp>
      </p:grpSp>
      <p:grpSp>
        <p:nvGrpSpPr>
          <p:cNvPr id="36" name="Group 35"/>
          <p:cNvGrpSpPr/>
          <p:nvPr/>
        </p:nvGrpSpPr>
        <p:grpSpPr>
          <a:xfrm>
            <a:off x="6227934" y="1604621"/>
            <a:ext cx="11643799" cy="8402301"/>
            <a:chOff x="7337427" y="1725501"/>
            <a:chExt cx="10493370" cy="5303241"/>
          </a:xfrm>
        </p:grpSpPr>
        <p:sp>
          <p:nvSpPr>
            <p:cNvPr id="41" name="Rectangle 40"/>
            <p:cNvSpPr/>
            <p:nvPr/>
          </p:nvSpPr>
          <p:spPr>
            <a:xfrm>
              <a:off x="7929748" y="2172435"/>
              <a:ext cx="9901049" cy="820674"/>
            </a:xfrm>
            <a:prstGeom prst="rect">
              <a:avLst/>
            </a:prstGeom>
          </p:spPr>
          <p:txBody>
            <a:bodyPr wrap="square">
              <a:spAutoFit/>
            </a:bodyPr>
            <a:lstStyle/>
            <a:p>
              <a:pPr algn="ctr">
                <a:lnSpc>
                  <a:spcPct val="150000"/>
                </a:lnSpc>
                <a:spcBef>
                  <a:spcPts val="600"/>
                </a:spcBef>
                <a:spcAft>
                  <a:spcPts val="0"/>
                </a:spcAft>
              </a:pPr>
              <a:endParaRPr lang="en-US" sz="3600">
                <a:latin typeface="Arial" pitchFamily="34" charset="0"/>
                <a:cs typeface="Arial" pitchFamily="34" charset="0"/>
              </a:endParaRPr>
            </a:p>
          </p:txBody>
        </p:sp>
        <p:sp>
          <p:nvSpPr>
            <p:cNvPr id="38" name="Rectangle 37"/>
            <p:cNvSpPr/>
            <p:nvPr/>
          </p:nvSpPr>
          <p:spPr>
            <a:xfrm>
              <a:off x="7337427" y="1725501"/>
              <a:ext cx="10200241" cy="5303241"/>
            </a:xfrm>
            <a:prstGeom prst="rect">
              <a:avLst/>
            </a:prstGeom>
          </p:spPr>
          <p:txBody>
            <a:bodyPr wrap="square">
              <a:spAutoFit/>
            </a:bodyPr>
            <a:lstStyle/>
            <a:p>
              <a:pPr algn="just">
                <a:lnSpc>
                  <a:spcPct val="150000"/>
                </a:lnSpc>
              </a:pPr>
              <a:r>
                <a:rPr lang="vi-VN" sz="3600">
                  <a:latin typeface="Arial" pitchFamily="34" charset="0"/>
                  <a:cs typeface="Arial" pitchFamily="34" charset="0"/>
                </a:rPr>
                <a:t>Tìm hiểu phẩm chất, năng lực cần có của người lao động qua yêu cầu của nhà tuyển dụng: Gặp gỡ những người làm nhiệm vụ tuyển dụng lao động hoặc tìm đọc trên các báo (báo Đầu tư, báo Lao động,...), tra cứu trên internet để tìm hiểu năng lực, phẩm chất cần có của người lao động làm nghề mà em quan tâm. Phân tích phẩm chất, năng lực đó và đối chiếu với bản thân để xác định những phẩm chất, năng lực em </a:t>
              </a:r>
              <a:r>
                <a:rPr lang="en-US" sz="3600" smtClean="0">
                  <a:latin typeface="Arial" pitchFamily="34" charset="0"/>
                  <a:cs typeface="Arial" pitchFamily="34" charset="0"/>
                </a:rPr>
                <a:t>cầ</a:t>
              </a:r>
              <a:r>
                <a:rPr lang="vi-VN" sz="3600" smtClean="0">
                  <a:latin typeface="Arial" pitchFamily="34" charset="0"/>
                  <a:cs typeface="Arial" pitchFamily="34" charset="0"/>
                </a:rPr>
                <a:t>n </a:t>
              </a:r>
              <a:r>
                <a:rPr lang="vi-VN" sz="3600">
                  <a:latin typeface="Arial" pitchFamily="34" charset="0"/>
                  <a:cs typeface="Arial" pitchFamily="34" charset="0"/>
                </a:rPr>
                <a:t>rèn luyện cho </a:t>
              </a:r>
              <a:r>
                <a:rPr lang="vi-VN" sz="3600" smtClean="0">
                  <a:latin typeface="Arial" pitchFamily="34" charset="0"/>
                  <a:cs typeface="Arial" pitchFamily="34" charset="0"/>
                </a:rPr>
                <a:t>ph</a:t>
              </a:r>
              <a:r>
                <a:rPr lang="en-US" sz="3600">
                  <a:latin typeface="Arial" pitchFamily="34" charset="0"/>
                  <a:cs typeface="Arial" pitchFamily="34" charset="0"/>
                </a:rPr>
                <a:t>ù</a:t>
              </a:r>
              <a:r>
                <a:rPr lang="vi-VN" sz="3600" smtClean="0">
                  <a:latin typeface="Arial" pitchFamily="34" charset="0"/>
                  <a:cs typeface="Arial" pitchFamily="34" charset="0"/>
                </a:rPr>
                <a:t> </a:t>
              </a:r>
              <a:r>
                <a:rPr lang="vi-VN" sz="3600">
                  <a:latin typeface="Arial" pitchFamily="34" charset="0"/>
                  <a:cs typeface="Arial" pitchFamily="34" charset="0"/>
                </a:rPr>
                <a:t>hợp với yêu cầu </a:t>
              </a:r>
              <a:r>
                <a:rPr lang="vi-VN" sz="3600" smtClean="0">
                  <a:latin typeface="Arial" pitchFamily="34" charset="0"/>
                  <a:cs typeface="Arial" pitchFamily="34" charset="0"/>
                </a:rPr>
                <a:t>tuy</a:t>
              </a:r>
              <a:r>
                <a:rPr lang="en-US" sz="3600" smtClean="0">
                  <a:latin typeface="Arial" pitchFamily="34" charset="0"/>
                  <a:cs typeface="Arial" pitchFamily="34" charset="0"/>
                </a:rPr>
                <a:t>ể</a:t>
              </a:r>
              <a:r>
                <a:rPr lang="vi-VN" sz="3600" smtClean="0">
                  <a:latin typeface="Arial" pitchFamily="34" charset="0"/>
                  <a:cs typeface="Arial" pitchFamily="34" charset="0"/>
                </a:rPr>
                <a:t>n </a:t>
              </a:r>
              <a:r>
                <a:rPr lang="vi-VN" sz="3600">
                  <a:latin typeface="Arial" pitchFamily="34" charset="0"/>
                  <a:cs typeface="Arial" pitchFamily="34" charset="0"/>
                </a:rPr>
                <a:t>dụng của nghề em quan tâm.</a:t>
              </a:r>
              <a:endParaRPr lang="en-US" sz="3600">
                <a:latin typeface="Arial" pitchFamily="34" charset="0"/>
                <a:cs typeface="Arial"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16" presetClass="entr" presetSubtype="21"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arn(inVertical)">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anim calcmode="lin" valueType="num">
                                      <p:cBhvr additive="base">
                                        <p:cTn id="40" dur="500" fill="hold"/>
                                        <p:tgtEl>
                                          <p:spTgt spid="36"/>
                                        </p:tgtEl>
                                        <p:attrNameLst>
                                          <p:attrName>ppt_x</p:attrName>
                                        </p:attrNameLst>
                                      </p:cBhvr>
                                      <p:tavLst>
                                        <p:tav tm="0">
                                          <p:val>
                                            <p:strVal val="#ppt_x"/>
                                          </p:val>
                                        </p:tav>
                                        <p:tav tm="100000">
                                          <p:val>
                                            <p:strVal val="#ppt_x"/>
                                          </p:val>
                                        </p:tav>
                                      </p:tavLst>
                                    </p:anim>
                                    <p:anim calcmode="lin" valueType="num">
                                      <p:cBhvr additive="base">
                                        <p:cTn id="41"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0609D"/>
        </a:solidFill>
        <a:effectLst/>
      </p:bgPr>
    </p:bg>
    <p:spTree>
      <p:nvGrpSpPr>
        <p:cNvPr id="1" name=""/>
        <p:cNvGrpSpPr/>
        <p:nvPr/>
      </p:nvGrpSpPr>
      <p:grpSpPr>
        <a:xfrm>
          <a:off x="0" y="0"/>
          <a:ext cx="0" cy="0"/>
          <a:chOff x="0" y="0"/>
          <a:chExt cx="0" cy="0"/>
        </a:xfrm>
      </p:grpSpPr>
      <p:grpSp>
        <p:nvGrpSpPr>
          <p:cNvPr id="7" name="Group 6"/>
          <p:cNvGrpSpPr/>
          <p:nvPr/>
        </p:nvGrpSpPr>
        <p:grpSpPr>
          <a:xfrm>
            <a:off x="685800" y="1257298"/>
            <a:ext cx="11125200" cy="7175049"/>
            <a:chOff x="533402" y="2614133"/>
            <a:chExt cx="16840203" cy="4876947"/>
          </a:xfrm>
        </p:grpSpPr>
        <p:grpSp>
          <p:nvGrpSpPr>
            <p:cNvPr id="9" name="Group 9"/>
            <p:cNvGrpSpPr/>
            <p:nvPr/>
          </p:nvGrpSpPr>
          <p:grpSpPr>
            <a:xfrm rot="-5400000">
              <a:off x="6515030" y="-3367495"/>
              <a:ext cx="4876947" cy="16840203"/>
              <a:chOff x="-6583368" y="0"/>
              <a:chExt cx="10928259" cy="6827247"/>
            </a:xfrm>
          </p:grpSpPr>
          <p:sp>
            <p:nvSpPr>
              <p:cNvPr id="10" name="Freeform 10"/>
              <p:cNvSpPr/>
              <p:nvPr/>
            </p:nvSpPr>
            <p:spPr>
              <a:xfrm>
                <a:off x="-6583368" y="0"/>
                <a:ext cx="10928259" cy="6827247"/>
              </a:xfrm>
              <a:custGeom>
                <a:avLst/>
                <a:gdLst/>
                <a:ahLst/>
                <a:cxnLst/>
                <a:rect l="l" t="t" r="r" b="b"/>
                <a:pathLst>
                  <a:path w="4344889" h="6827247">
                    <a:moveTo>
                      <a:pt x="0" y="0"/>
                    </a:moveTo>
                    <a:lnTo>
                      <a:pt x="0" y="6827247"/>
                    </a:lnTo>
                    <a:lnTo>
                      <a:pt x="4344889" y="6827247"/>
                    </a:lnTo>
                    <a:lnTo>
                      <a:pt x="4344889" y="0"/>
                    </a:lnTo>
                    <a:lnTo>
                      <a:pt x="0" y="0"/>
                    </a:lnTo>
                    <a:close/>
                    <a:moveTo>
                      <a:pt x="4283929" y="6766287"/>
                    </a:moveTo>
                    <a:lnTo>
                      <a:pt x="59690" y="6766287"/>
                    </a:lnTo>
                    <a:lnTo>
                      <a:pt x="59690" y="59690"/>
                    </a:lnTo>
                    <a:lnTo>
                      <a:pt x="4283929" y="59690"/>
                    </a:lnTo>
                    <a:lnTo>
                      <a:pt x="4283929" y="6766287"/>
                    </a:lnTo>
                    <a:close/>
                  </a:path>
                </a:pathLst>
              </a:custGeom>
              <a:solidFill>
                <a:srgbClr val="FFFFFF">
                  <a:alpha val="9804"/>
                </a:srgbClr>
              </a:solidFill>
              <a:ln>
                <a:solidFill>
                  <a:schemeClr val="bg1"/>
                </a:solidFill>
              </a:ln>
            </p:spPr>
          </p:sp>
        </p:grpSp>
        <p:sp>
          <p:nvSpPr>
            <p:cNvPr id="15" name="Rectangle 14"/>
            <p:cNvSpPr/>
            <p:nvPr/>
          </p:nvSpPr>
          <p:spPr>
            <a:xfrm>
              <a:off x="987621" y="2867834"/>
              <a:ext cx="15617025" cy="2322104"/>
            </a:xfrm>
            <a:prstGeom prst="rect">
              <a:avLst/>
            </a:prstGeom>
          </p:spPr>
          <p:txBody>
            <a:bodyPr wrap="square">
              <a:spAutoFit/>
            </a:bodyPr>
            <a:lstStyle/>
            <a:p>
              <a:pPr marL="571500" indent="-571500" algn="just">
                <a:lnSpc>
                  <a:spcPct val="150000"/>
                </a:lnSpc>
                <a:buFont typeface="Wingdings" pitchFamily="2" charset="2"/>
                <a:buChar char="v"/>
              </a:pPr>
              <a:r>
                <a:rPr lang="vi-VN" sz="3600">
                  <a:solidFill>
                    <a:schemeClr val="bg1"/>
                  </a:solidFill>
                  <a:latin typeface="Arial" pitchFamily="34" charset="0"/>
                  <a:cs typeface="Arial" pitchFamily="34" charset="0"/>
                </a:rPr>
                <a:t>Hoạt động sản xuất, kinh doanh, dịch vụ là những hoạt động cơ bản, cần thiết và mang lại nhiều lợi ích cho xã hội cũng như đời sống của người dân địa phương. </a:t>
              </a:r>
              <a:endParaRPr lang="en-US" sz="3600">
                <a:solidFill>
                  <a:schemeClr val="bg1"/>
                </a:solidFill>
                <a:latin typeface="Arial" pitchFamily="34" charset="0"/>
                <a:cs typeface="Arial" pitchFamily="34" charset="0"/>
              </a:endParaRPr>
            </a:p>
          </p:txBody>
        </p:sp>
      </p:grpSp>
      <p:pic>
        <p:nvPicPr>
          <p:cNvPr id="18"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524499" y="8593543"/>
            <a:ext cx="1447800" cy="1456906"/>
          </a:xfrm>
          <a:prstGeom prst="rect">
            <a:avLst/>
          </a:prstGeom>
        </p:spPr>
      </p:pic>
      <p:pic>
        <p:nvPicPr>
          <p:cNvPr id="21"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8153400" y="8399613"/>
            <a:ext cx="3880771" cy="1781174"/>
          </a:xfrm>
          <a:prstGeom prst="rect">
            <a:avLst/>
          </a:prstGeom>
        </p:spPr>
      </p:pic>
      <p:pic>
        <p:nvPicPr>
          <p:cNvPr id="22" name="Picture 1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681475" y="9152795"/>
            <a:ext cx="11129526" cy="749162"/>
          </a:xfrm>
          <a:prstGeom prst="rect">
            <a:avLst/>
          </a:prstGeom>
        </p:spPr>
      </p:pic>
      <p:pic>
        <p:nvPicPr>
          <p:cNvPr id="23"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681475" y="8432348"/>
            <a:ext cx="3738126" cy="1715704"/>
          </a:xfrm>
          <a:prstGeom prst="rect">
            <a:avLst/>
          </a:prstGeom>
        </p:spPr>
      </p:pic>
      <p:sp>
        <p:nvSpPr>
          <p:cNvPr id="16" name="Rectangle 15"/>
          <p:cNvSpPr/>
          <p:nvPr/>
        </p:nvSpPr>
        <p:spPr>
          <a:xfrm>
            <a:off x="1188764" y="5448300"/>
            <a:ext cx="10114236" cy="2482667"/>
          </a:xfrm>
          <a:prstGeom prst="rect">
            <a:avLst/>
          </a:prstGeom>
        </p:spPr>
        <p:txBody>
          <a:bodyPr wrap="square">
            <a:spAutoFit/>
          </a:bodyPr>
          <a:lstStyle/>
          <a:p>
            <a:pPr marL="571500" indent="-571500" algn="just">
              <a:lnSpc>
                <a:spcPct val="150000"/>
              </a:lnSpc>
              <a:buFont typeface="Wingdings" pitchFamily="2" charset="2"/>
              <a:buChar char="v"/>
            </a:pPr>
            <a:r>
              <a:rPr lang="vi-VN" sz="3600">
                <a:solidFill>
                  <a:schemeClr val="bg1"/>
                </a:solidFill>
                <a:latin typeface="Arial" pitchFamily="34" charset="0"/>
                <a:cs typeface="Arial" pitchFamily="34" charset="0"/>
              </a:rPr>
              <a:t>Hiểu về nghề là cơ sở rất quan trọng để mỗi chúng ta đưa ra quyết định lựa chọn nghề nghiệp trong tương lai.</a:t>
            </a:r>
            <a:endParaRPr lang="en-US" sz="3600">
              <a:solidFill>
                <a:schemeClr val="bg1"/>
              </a:solidFill>
              <a:latin typeface="Arial" pitchFamily="34" charset="0"/>
              <a:cs typeface="Arial" pitchFamily="34" charset="0"/>
            </a:endParaRPr>
          </a:p>
        </p:txBody>
      </p:sp>
      <p:grpSp>
        <p:nvGrpSpPr>
          <p:cNvPr id="11" name="Group 10"/>
          <p:cNvGrpSpPr/>
          <p:nvPr/>
        </p:nvGrpSpPr>
        <p:grpSpPr>
          <a:xfrm>
            <a:off x="11961800" y="1257298"/>
            <a:ext cx="6206167" cy="7142315"/>
            <a:chOff x="11961800" y="1257298"/>
            <a:chExt cx="6206167" cy="7142315"/>
          </a:xfrm>
        </p:grpSpPr>
        <p:pic>
          <p:nvPicPr>
            <p:cNvPr id="17" name="Picture 3"/>
            <p:cNvPicPr>
              <a:picLocks noChangeAspect="1"/>
            </p:cNvPicPr>
            <p:nvPr/>
          </p:nvPicPr>
          <p:blipFill>
            <a:blip r:embed="rId21"/>
            <a:srcRect/>
            <a:stretch>
              <a:fillRect/>
            </a:stretch>
          </p:blipFill>
          <p:spPr>
            <a:xfrm>
              <a:off x="11961800" y="1257298"/>
              <a:ext cx="6206167" cy="7142315"/>
            </a:xfrm>
            <a:prstGeom prst="rect">
              <a:avLst/>
            </a:prstGeom>
          </p:spPr>
        </p:pic>
        <p:sp>
          <p:nvSpPr>
            <p:cNvPr id="5" name="TextBox 4"/>
            <p:cNvSpPr txBox="1"/>
            <p:nvPr/>
          </p:nvSpPr>
          <p:spPr>
            <a:xfrm>
              <a:off x="14204712" y="3619500"/>
              <a:ext cx="1720343" cy="2123658"/>
            </a:xfrm>
            <a:prstGeom prst="rect">
              <a:avLst/>
            </a:prstGeom>
            <a:noFill/>
          </p:spPr>
          <p:txBody>
            <a:bodyPr wrap="none" rtlCol="0">
              <a:spAutoFit/>
            </a:bodyPr>
            <a:lstStyle/>
            <a:p>
              <a:pPr algn="ctr">
                <a:lnSpc>
                  <a:spcPct val="150000"/>
                </a:lnSpc>
              </a:pPr>
              <a:r>
                <a:rPr lang="en-US" sz="4400" b="1" smtClean="0">
                  <a:solidFill>
                    <a:srgbClr val="FF0000"/>
                  </a:solidFill>
                  <a:latin typeface="Arial" pitchFamily="34" charset="0"/>
                  <a:cs typeface="Arial" pitchFamily="34" charset="0"/>
                </a:rPr>
                <a:t>Tổng </a:t>
              </a:r>
            </a:p>
            <a:p>
              <a:pPr algn="ctr">
                <a:lnSpc>
                  <a:spcPct val="150000"/>
                </a:lnSpc>
              </a:pPr>
              <a:r>
                <a:rPr lang="en-US" sz="4400" b="1" smtClean="0">
                  <a:solidFill>
                    <a:srgbClr val="FF0000"/>
                  </a:solidFill>
                  <a:latin typeface="Arial" pitchFamily="34" charset="0"/>
                  <a:cs typeface="Arial" pitchFamily="34" charset="0"/>
                </a:rPr>
                <a:t>kết</a:t>
              </a:r>
              <a:endParaRPr lang="en-US" sz="4400" b="1">
                <a:solidFill>
                  <a:srgbClr val="FF0000"/>
                </a:solidFill>
                <a:latin typeface="Arial" pitchFamily="34" charset="0"/>
                <a:cs typeface="Arial"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70C0">
            <a:alpha val="96000"/>
          </a:srgbClr>
        </a:solidFill>
        <a:effectLst/>
      </p:bgPr>
    </p:bg>
    <p:spTree>
      <p:nvGrpSpPr>
        <p:cNvPr id="1" name=""/>
        <p:cNvGrpSpPr/>
        <p:nvPr/>
      </p:nvGrpSpPr>
      <p:grpSpPr>
        <a:xfrm>
          <a:off x="0" y="0"/>
          <a:ext cx="0" cy="0"/>
          <a:chOff x="0" y="0"/>
          <a:chExt cx="0" cy="0"/>
        </a:xfrm>
      </p:grpSpPr>
      <p:grpSp>
        <p:nvGrpSpPr>
          <p:cNvPr id="7" name="Group 6"/>
          <p:cNvGrpSpPr/>
          <p:nvPr/>
        </p:nvGrpSpPr>
        <p:grpSpPr>
          <a:xfrm>
            <a:off x="2133600" y="412615"/>
            <a:ext cx="12895492" cy="1091978"/>
            <a:chOff x="533402" y="3765962"/>
            <a:chExt cx="16840203" cy="3960205"/>
          </a:xfrm>
        </p:grpSpPr>
        <p:grpSp>
          <p:nvGrpSpPr>
            <p:cNvPr id="9" name="Group 9"/>
            <p:cNvGrpSpPr/>
            <p:nvPr/>
          </p:nvGrpSpPr>
          <p:grpSpPr>
            <a:xfrm rot="-5400000">
              <a:off x="6973401" y="-2674037"/>
              <a:ext cx="3960205" cy="16840203"/>
              <a:chOff x="-7110151" y="0"/>
              <a:chExt cx="8874025" cy="6827247"/>
            </a:xfrm>
          </p:grpSpPr>
          <p:sp>
            <p:nvSpPr>
              <p:cNvPr id="10" name="Freeform 10"/>
              <p:cNvSpPr/>
              <p:nvPr/>
            </p:nvSpPr>
            <p:spPr>
              <a:xfrm>
                <a:off x="-7110151" y="0"/>
                <a:ext cx="8874025" cy="6827247"/>
              </a:xfrm>
              <a:custGeom>
                <a:avLst/>
                <a:gdLst/>
                <a:ahLst/>
                <a:cxnLst/>
                <a:rect l="l" t="t" r="r" b="b"/>
                <a:pathLst>
                  <a:path w="4344889" h="6827247">
                    <a:moveTo>
                      <a:pt x="0" y="0"/>
                    </a:moveTo>
                    <a:lnTo>
                      <a:pt x="0" y="6827247"/>
                    </a:lnTo>
                    <a:lnTo>
                      <a:pt x="4344889" y="6827247"/>
                    </a:lnTo>
                    <a:lnTo>
                      <a:pt x="4344889" y="0"/>
                    </a:lnTo>
                    <a:lnTo>
                      <a:pt x="0" y="0"/>
                    </a:lnTo>
                    <a:close/>
                    <a:moveTo>
                      <a:pt x="4283929" y="6766287"/>
                    </a:moveTo>
                    <a:lnTo>
                      <a:pt x="59690" y="6766287"/>
                    </a:lnTo>
                    <a:lnTo>
                      <a:pt x="59690" y="59690"/>
                    </a:lnTo>
                    <a:lnTo>
                      <a:pt x="4283929" y="59690"/>
                    </a:lnTo>
                    <a:lnTo>
                      <a:pt x="4283929" y="6766287"/>
                    </a:lnTo>
                    <a:close/>
                  </a:path>
                </a:pathLst>
              </a:custGeom>
              <a:solidFill>
                <a:srgbClr val="FFFFFF">
                  <a:alpha val="9804"/>
                </a:srgbClr>
              </a:solidFill>
              <a:ln>
                <a:solidFill>
                  <a:schemeClr val="bg1"/>
                </a:solidFill>
              </a:ln>
            </p:spPr>
          </p:sp>
        </p:grpSp>
        <p:sp>
          <p:nvSpPr>
            <p:cNvPr id="15" name="Rectangle 14"/>
            <p:cNvSpPr/>
            <p:nvPr/>
          </p:nvSpPr>
          <p:spPr>
            <a:xfrm>
              <a:off x="987620" y="3943569"/>
              <a:ext cx="16043154" cy="2082486"/>
            </a:xfrm>
            <a:prstGeom prst="rect">
              <a:avLst/>
            </a:prstGeom>
          </p:spPr>
          <p:txBody>
            <a:bodyPr wrap="square">
              <a:spAutoFit/>
            </a:bodyPr>
            <a:lstStyle/>
            <a:p>
              <a:pPr>
                <a:lnSpc>
                  <a:spcPct val="150000"/>
                </a:lnSpc>
              </a:pPr>
              <a:r>
                <a:rPr lang="en-US" sz="3600" b="1" smtClean="0">
                  <a:solidFill>
                    <a:schemeClr val="bg1"/>
                  </a:solidFill>
                  <a:latin typeface="Arial" pitchFamily="34" charset="0"/>
                  <a:cs typeface="Arial" pitchFamily="34" charset="0"/>
                </a:rPr>
                <a:t>V</a:t>
              </a:r>
              <a:r>
                <a:rPr lang="vi-VN" sz="3600" b="1" smtClean="0">
                  <a:solidFill>
                    <a:schemeClr val="bg1"/>
                  </a:solidFill>
                  <a:latin typeface="Arial" pitchFamily="34" charset="0"/>
                  <a:cs typeface="Arial" pitchFamily="34" charset="0"/>
                </a:rPr>
                <a:t>ideo </a:t>
              </a:r>
              <a:r>
                <a:rPr lang="vi-VN" sz="3600" b="1">
                  <a:solidFill>
                    <a:schemeClr val="bg1"/>
                  </a:solidFill>
                  <a:latin typeface="Arial" pitchFamily="34" charset="0"/>
                  <a:cs typeface="Arial" pitchFamily="34" charset="0"/>
                </a:rPr>
                <a:t>“Cách chọn ngành nghề phù hợp với bản thân”</a:t>
              </a:r>
              <a:endParaRPr lang="en-US" sz="3600">
                <a:solidFill>
                  <a:schemeClr val="bg1"/>
                </a:solidFill>
                <a:latin typeface="Arial" pitchFamily="34" charset="0"/>
                <a:cs typeface="Arial" pitchFamily="34" charset="0"/>
              </a:endParaRPr>
            </a:p>
          </p:txBody>
        </p:sp>
      </p:grpSp>
      <p:pic>
        <p:nvPicPr>
          <p:cNvPr id="18"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305800" y="8074552"/>
            <a:ext cx="2053800" cy="2066717"/>
          </a:xfrm>
          <a:prstGeom prst="rect">
            <a:avLst/>
          </a:prstGeom>
        </p:spPr>
      </p:pic>
      <p:pic>
        <p:nvPicPr>
          <p:cNvPr id="21"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3227751" y="8112652"/>
            <a:ext cx="4532465" cy="2080285"/>
          </a:xfrm>
          <a:prstGeom prst="rect">
            <a:avLst/>
          </a:prstGeom>
        </p:spPr>
      </p:pic>
      <p:pic>
        <p:nvPicPr>
          <p:cNvPr id="22" name="Picture 1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685800" y="8778214"/>
            <a:ext cx="16230073" cy="749162"/>
          </a:xfrm>
          <a:prstGeom prst="rect">
            <a:avLst/>
          </a:prstGeom>
        </p:spPr>
      </p:pic>
      <p:pic>
        <p:nvPicPr>
          <p:cNvPr id="23"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681474" y="8067767"/>
            <a:ext cx="4532465" cy="2080285"/>
          </a:xfrm>
          <a:prstGeom prst="rect">
            <a:avLst/>
          </a:prstGeom>
        </p:spPr>
      </p:pic>
      <p:pic>
        <p:nvPicPr>
          <p:cNvPr id="8" name="su-that-ve-cach-chon-nganh-nghe-phu-hop-voi-ban-than-xem-de-khong-phai-hoi-han-knsv-tv.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1"/>
          <a:stretch>
            <a:fillRect/>
          </a:stretch>
        </p:blipFill>
        <p:spPr>
          <a:xfrm>
            <a:off x="431016" y="1519248"/>
            <a:ext cx="17329199" cy="8057452"/>
          </a:xfrm>
          <a:prstGeom prst="rect">
            <a:avLst/>
          </a:prstGeom>
        </p:spPr>
      </p:pic>
    </p:spTree>
    <p:extLst>
      <p:ext uri="{BB962C8B-B14F-4D97-AF65-F5344CB8AC3E}">
        <p14:creationId xmlns:p14="http://schemas.microsoft.com/office/powerpoint/2010/main" val="17376815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vol="80000">
                <p:cTn id="13" fill="hold" display="0">
                  <p:stCondLst>
                    <p:cond delay="indefinite"/>
                  </p:stCondLst>
                </p:cTn>
                <p:tgtEl>
                  <p:spTgt spid="8"/>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0609D"/>
        </a:solidFill>
        <a:effectLst/>
      </p:bgPr>
    </p:bg>
    <p:spTree>
      <p:nvGrpSpPr>
        <p:cNvPr id="1" name=""/>
        <p:cNvGrpSpPr/>
        <p:nvPr/>
      </p:nvGrpSpPr>
      <p:grpSpPr>
        <a:xfrm>
          <a:off x="0" y="0"/>
          <a:ext cx="0" cy="0"/>
          <a:chOff x="0" y="0"/>
          <a:chExt cx="0" cy="0"/>
        </a:xfrm>
      </p:grpSpPr>
      <p:sp>
        <p:nvSpPr>
          <p:cNvPr id="2" name="AutoShape 2"/>
          <p:cNvSpPr/>
          <p:nvPr/>
        </p:nvSpPr>
        <p:spPr>
          <a:xfrm>
            <a:off x="-216784" y="3771901"/>
            <a:ext cx="18721569" cy="6663508"/>
          </a:xfrm>
          <a:prstGeom prst="rect">
            <a:avLst/>
          </a:prstGeom>
          <a:solidFill>
            <a:srgbClr val="FFFFFF"/>
          </a:solidFill>
        </p:spPr>
      </p:sp>
      <p:grpSp>
        <p:nvGrpSpPr>
          <p:cNvPr id="10" name="Group 10"/>
          <p:cNvGrpSpPr/>
          <p:nvPr/>
        </p:nvGrpSpPr>
        <p:grpSpPr>
          <a:xfrm rot="-5400000">
            <a:off x="7620761" y="-6634356"/>
            <a:ext cx="3266678" cy="16006746"/>
            <a:chOff x="0" y="0"/>
            <a:chExt cx="2941073" cy="14411279"/>
          </a:xfrm>
        </p:grpSpPr>
        <p:sp>
          <p:nvSpPr>
            <p:cNvPr id="11" name="Freeform 11"/>
            <p:cNvSpPr/>
            <p:nvPr/>
          </p:nvSpPr>
          <p:spPr>
            <a:xfrm>
              <a:off x="0" y="0"/>
              <a:ext cx="2941073" cy="14411278"/>
            </a:xfrm>
            <a:custGeom>
              <a:avLst/>
              <a:gdLst/>
              <a:ahLst/>
              <a:cxnLst/>
              <a:rect l="l" t="t" r="r" b="b"/>
              <a:pathLst>
                <a:path w="2941073" h="14411278">
                  <a:moveTo>
                    <a:pt x="0" y="0"/>
                  </a:moveTo>
                  <a:lnTo>
                    <a:pt x="0" y="14411278"/>
                  </a:lnTo>
                  <a:lnTo>
                    <a:pt x="2941073" y="14411278"/>
                  </a:lnTo>
                  <a:lnTo>
                    <a:pt x="2941073" y="0"/>
                  </a:lnTo>
                  <a:lnTo>
                    <a:pt x="0" y="0"/>
                  </a:lnTo>
                  <a:close/>
                  <a:moveTo>
                    <a:pt x="2880113" y="14350318"/>
                  </a:moveTo>
                  <a:lnTo>
                    <a:pt x="59690" y="14350318"/>
                  </a:lnTo>
                  <a:lnTo>
                    <a:pt x="59690" y="59690"/>
                  </a:lnTo>
                  <a:lnTo>
                    <a:pt x="2880113" y="59690"/>
                  </a:lnTo>
                  <a:lnTo>
                    <a:pt x="2880113" y="14350318"/>
                  </a:lnTo>
                  <a:close/>
                </a:path>
              </a:pathLst>
            </a:custGeom>
            <a:solidFill>
              <a:srgbClr val="FFFFFF">
                <a:alpha val="9804"/>
              </a:srgbClr>
            </a:solidFill>
          </p:spPr>
        </p:sp>
      </p:grpSp>
      <p:sp>
        <p:nvSpPr>
          <p:cNvPr id="12" name="TextBox 12"/>
          <p:cNvSpPr txBox="1"/>
          <p:nvPr/>
        </p:nvSpPr>
        <p:spPr>
          <a:xfrm>
            <a:off x="1887447" y="1306571"/>
            <a:ext cx="14513103" cy="992708"/>
          </a:xfrm>
          <a:prstGeom prst="rect">
            <a:avLst/>
          </a:prstGeom>
        </p:spPr>
        <p:txBody>
          <a:bodyPr lIns="0" tIns="0" rIns="0" bIns="0" rtlCol="0" anchor="t">
            <a:spAutoFit/>
          </a:bodyPr>
          <a:lstStyle/>
          <a:p>
            <a:pPr algn="ctr">
              <a:lnSpc>
                <a:spcPts val="8450"/>
              </a:lnSpc>
            </a:pPr>
            <a:r>
              <a:rPr lang="en-US" sz="5400" b="1" spc="-65" smtClean="0">
                <a:solidFill>
                  <a:srgbClr val="FFFFFF"/>
                </a:solidFill>
                <a:latin typeface="Arial" pitchFamily="34" charset="0"/>
                <a:cs typeface="Arial" pitchFamily="34" charset="0"/>
              </a:rPr>
              <a:t>HƯỚNG DẪN VỀ NHÀ</a:t>
            </a:r>
            <a:endParaRPr lang="en-US" sz="5400" b="1" spc="-65">
              <a:solidFill>
                <a:srgbClr val="FFFFFF"/>
              </a:solidFill>
              <a:latin typeface="Arial" pitchFamily="34" charset="0"/>
              <a:cs typeface="Arial" pitchFamily="34" charset="0"/>
            </a:endParaRPr>
          </a:p>
        </p:txBody>
      </p:sp>
      <p:pic>
        <p:nvPicPr>
          <p:cNvPr id="20"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3743458" y="281892"/>
            <a:ext cx="3403914" cy="2174250"/>
          </a:xfrm>
          <a:prstGeom prst="rect">
            <a:avLst/>
          </a:prstGeom>
        </p:spPr>
      </p:pic>
      <p:grpSp>
        <p:nvGrpSpPr>
          <p:cNvPr id="24" name="Group 23"/>
          <p:cNvGrpSpPr/>
          <p:nvPr/>
        </p:nvGrpSpPr>
        <p:grpSpPr>
          <a:xfrm>
            <a:off x="8561857" y="5067301"/>
            <a:ext cx="9726143" cy="2036354"/>
            <a:chOff x="8534399" y="4402546"/>
            <a:chExt cx="9726143" cy="2036354"/>
          </a:xfrm>
        </p:grpSpPr>
        <p:pic>
          <p:nvPicPr>
            <p:cNvPr id="21" name="Picture 5"/>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534399" y="4402546"/>
              <a:ext cx="9268943" cy="2036354"/>
            </a:xfrm>
            <a:prstGeom prst="rect">
              <a:avLst/>
            </a:prstGeom>
          </p:spPr>
        </p:pic>
        <p:sp>
          <p:nvSpPr>
            <p:cNvPr id="23" name="Rectangle 22"/>
            <p:cNvSpPr/>
            <p:nvPr/>
          </p:nvSpPr>
          <p:spPr>
            <a:xfrm>
              <a:off x="10716742" y="4917443"/>
              <a:ext cx="7543800" cy="916276"/>
            </a:xfrm>
            <a:prstGeom prst="rect">
              <a:avLst/>
            </a:prstGeom>
          </p:spPr>
          <p:txBody>
            <a:bodyPr wrap="square">
              <a:spAutoFit/>
            </a:bodyPr>
            <a:lstStyle/>
            <a:p>
              <a:pPr>
                <a:lnSpc>
                  <a:spcPct val="150000"/>
                </a:lnSpc>
              </a:pPr>
              <a:r>
                <a:rPr lang="en-US" sz="4000" smtClean="0">
                  <a:solidFill>
                    <a:schemeClr val="bg1"/>
                  </a:solidFill>
                  <a:latin typeface="Arial" pitchFamily="34" charset="0"/>
                  <a:cs typeface="Arial" pitchFamily="34" charset="0"/>
                </a:rPr>
                <a:t>Ôn lại kiến thức đã học</a:t>
              </a:r>
              <a:endParaRPr lang="en-US" sz="4000">
                <a:solidFill>
                  <a:schemeClr val="bg1"/>
                </a:solidFill>
              </a:endParaRPr>
            </a:p>
          </p:txBody>
        </p:sp>
      </p:grpSp>
      <p:grpSp>
        <p:nvGrpSpPr>
          <p:cNvPr id="26" name="Group 25"/>
          <p:cNvGrpSpPr/>
          <p:nvPr/>
        </p:nvGrpSpPr>
        <p:grpSpPr>
          <a:xfrm>
            <a:off x="8561857" y="7547109"/>
            <a:ext cx="9585695" cy="2069754"/>
            <a:chOff x="8561857" y="7518874"/>
            <a:chExt cx="9585695" cy="2742380"/>
          </a:xfrm>
        </p:grpSpPr>
        <p:pic>
          <p:nvPicPr>
            <p:cNvPr id="22" name="Picture 5"/>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561857" y="7518874"/>
              <a:ext cx="9268943" cy="2742380"/>
            </a:xfrm>
            <a:prstGeom prst="rect">
              <a:avLst/>
            </a:prstGeom>
          </p:spPr>
        </p:pic>
        <p:sp>
          <p:nvSpPr>
            <p:cNvPr id="25" name="Rectangle 24"/>
            <p:cNvSpPr/>
            <p:nvPr/>
          </p:nvSpPr>
          <p:spPr>
            <a:xfrm>
              <a:off x="10603752" y="8304637"/>
              <a:ext cx="7543800" cy="1015662"/>
            </a:xfrm>
            <a:prstGeom prst="rect">
              <a:avLst/>
            </a:prstGeom>
          </p:spPr>
          <p:txBody>
            <a:bodyPr wrap="square">
              <a:spAutoFit/>
            </a:bodyPr>
            <a:lstStyle/>
            <a:p>
              <a:pPr>
                <a:lnSpc>
                  <a:spcPct val="150000"/>
                </a:lnSpc>
              </a:pPr>
              <a:r>
                <a:rPr lang="en-US" sz="4000" smtClean="0">
                  <a:solidFill>
                    <a:schemeClr val="bg1"/>
                  </a:solidFill>
                  <a:latin typeface="Arial" pitchFamily="34" charset="0"/>
                  <a:cs typeface="Arial" pitchFamily="34" charset="0"/>
                </a:rPr>
                <a:t>Xem trước nội dung chủ đề 10.</a:t>
              </a:r>
              <a:endParaRPr lang="en-US" sz="4000">
                <a:solidFill>
                  <a:schemeClr val="bg1"/>
                </a:solidFill>
              </a:endParaRPr>
            </a:p>
          </p:txBody>
        </p:sp>
      </p:grpSp>
      <p:pic>
        <p:nvPicPr>
          <p:cNvPr id="14" name="Picture 13"/>
          <p:cNvPicPr>
            <a:picLocks noChangeAspect="1"/>
          </p:cNvPicPr>
          <p:nvPr/>
        </p:nvPicPr>
        <p:blipFill>
          <a:blip r:embed="rId22">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 r:embed="rId5"/>
              </a:ext>
            </a:extLst>
          </a:blip>
          <a:srcRect/>
          <a:stretch>
            <a:fillRect/>
          </a:stretch>
        </p:blipFill>
        <p:spPr>
          <a:xfrm>
            <a:off x="381000" y="4000500"/>
            <a:ext cx="8027175" cy="6019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par>
                                <p:cTn id="22" presetID="16" presetClass="entr" presetSubtype="21"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0609D"/>
        </a:solidFill>
        <a:effectLst/>
      </p:bgPr>
    </p:bg>
    <p:spTree>
      <p:nvGrpSpPr>
        <p:cNvPr id="1" name=""/>
        <p:cNvGrpSpPr/>
        <p:nvPr/>
      </p:nvGrpSpPr>
      <p:grpSpPr>
        <a:xfrm>
          <a:off x="0" y="0"/>
          <a:ext cx="0" cy="0"/>
          <a:chOff x="0" y="0"/>
          <a:chExt cx="0" cy="0"/>
        </a:xfrm>
      </p:grpSpPr>
      <p:grpSp>
        <p:nvGrpSpPr>
          <p:cNvPr id="7" name="Group 7"/>
          <p:cNvGrpSpPr/>
          <p:nvPr/>
        </p:nvGrpSpPr>
        <p:grpSpPr>
          <a:xfrm rot="16200000">
            <a:off x="11430001" y="1409699"/>
            <a:ext cx="5638797" cy="7315201"/>
            <a:chOff x="0" y="0"/>
            <a:chExt cx="2119327" cy="5645987"/>
          </a:xfrm>
          <a:solidFill>
            <a:schemeClr val="accent6">
              <a:lumMod val="20000"/>
              <a:lumOff val="80000"/>
            </a:schemeClr>
          </a:solidFill>
        </p:grpSpPr>
        <p:sp>
          <p:nvSpPr>
            <p:cNvPr id="8" name="Freeform 8"/>
            <p:cNvSpPr/>
            <p:nvPr/>
          </p:nvSpPr>
          <p:spPr>
            <a:xfrm>
              <a:off x="0" y="0"/>
              <a:ext cx="2119326" cy="5645987"/>
            </a:xfrm>
            <a:custGeom>
              <a:avLst/>
              <a:gdLst/>
              <a:ahLst/>
              <a:cxnLst/>
              <a:rect l="l" t="t" r="r" b="b"/>
              <a:pathLst>
                <a:path w="2119326" h="5645987">
                  <a:moveTo>
                    <a:pt x="0" y="0"/>
                  </a:moveTo>
                  <a:lnTo>
                    <a:pt x="0" y="5645987"/>
                  </a:lnTo>
                  <a:lnTo>
                    <a:pt x="2119326" y="5645987"/>
                  </a:lnTo>
                  <a:lnTo>
                    <a:pt x="2119326" y="0"/>
                  </a:lnTo>
                  <a:lnTo>
                    <a:pt x="0" y="0"/>
                  </a:lnTo>
                  <a:close/>
                  <a:moveTo>
                    <a:pt x="2058366" y="5585027"/>
                  </a:moveTo>
                  <a:lnTo>
                    <a:pt x="59690" y="5585027"/>
                  </a:lnTo>
                  <a:lnTo>
                    <a:pt x="59690" y="59690"/>
                  </a:lnTo>
                  <a:lnTo>
                    <a:pt x="2058366" y="59690"/>
                  </a:lnTo>
                  <a:lnTo>
                    <a:pt x="2058366" y="5585027"/>
                  </a:lnTo>
                  <a:close/>
                </a:path>
              </a:pathLst>
            </a:custGeom>
            <a:grpFill/>
          </p:spPr>
        </p:sp>
      </p:grpSp>
      <p:sp>
        <p:nvSpPr>
          <p:cNvPr id="11" name="TextBox 10"/>
          <p:cNvSpPr txBox="1"/>
          <p:nvPr/>
        </p:nvSpPr>
        <p:spPr>
          <a:xfrm>
            <a:off x="10858499" y="2943639"/>
            <a:ext cx="6781800" cy="4247317"/>
          </a:xfrm>
          <a:prstGeom prst="rect">
            <a:avLst/>
          </a:prstGeom>
          <a:noFill/>
        </p:spPr>
        <p:txBody>
          <a:bodyPr wrap="square" rtlCol="0">
            <a:spAutoFit/>
          </a:bodyPr>
          <a:lstStyle/>
          <a:p>
            <a:pPr algn="ctr">
              <a:lnSpc>
                <a:spcPct val="150000"/>
              </a:lnSpc>
            </a:pPr>
            <a:r>
              <a:rPr lang="en-US" sz="6000" b="1" smtClean="0">
                <a:solidFill>
                  <a:schemeClr val="bg1"/>
                </a:solidFill>
                <a:latin typeface="Arial" pitchFamily="34" charset="0"/>
                <a:cs typeface="Arial" pitchFamily="34" charset="0"/>
              </a:rPr>
              <a:t>CẢM ƠN CÁC EM ĐÃ LẮNG NGHE BÀI GIẢNG!</a:t>
            </a:r>
            <a:endParaRPr lang="en-US" sz="6000" b="1">
              <a:solidFill>
                <a:schemeClr val="bg1"/>
              </a:solidFill>
              <a:latin typeface="Arial" pitchFamily="34" charset="0"/>
              <a:cs typeface="Arial" pitchFamily="34" charset="0"/>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 y="761860"/>
            <a:ext cx="9546103" cy="8953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462436" y="2108201"/>
            <a:ext cx="9579667" cy="6045198"/>
            <a:chOff x="-630620" y="0"/>
            <a:chExt cx="8624816" cy="3814178"/>
          </a:xfrm>
        </p:grpSpPr>
        <p:sp>
          <p:nvSpPr>
            <p:cNvPr id="3" name="Freeform 3"/>
            <p:cNvSpPr/>
            <p:nvPr/>
          </p:nvSpPr>
          <p:spPr>
            <a:xfrm>
              <a:off x="-630620" y="0"/>
              <a:ext cx="8624816" cy="3814178"/>
            </a:xfrm>
            <a:custGeom>
              <a:avLst/>
              <a:gdLst/>
              <a:ahLst/>
              <a:cxnLst/>
              <a:rect l="l" t="t" r="r" b="b"/>
              <a:pathLst>
                <a:path w="7409317" h="3814178">
                  <a:moveTo>
                    <a:pt x="0" y="0"/>
                  </a:moveTo>
                  <a:lnTo>
                    <a:pt x="0" y="3814178"/>
                  </a:lnTo>
                  <a:lnTo>
                    <a:pt x="7409317" y="3814178"/>
                  </a:lnTo>
                  <a:lnTo>
                    <a:pt x="7409317" y="0"/>
                  </a:lnTo>
                  <a:lnTo>
                    <a:pt x="0" y="0"/>
                  </a:lnTo>
                  <a:close/>
                  <a:moveTo>
                    <a:pt x="7348357" y="3753218"/>
                  </a:moveTo>
                  <a:lnTo>
                    <a:pt x="59690" y="3753218"/>
                  </a:lnTo>
                  <a:lnTo>
                    <a:pt x="59690" y="59690"/>
                  </a:lnTo>
                  <a:lnTo>
                    <a:pt x="7348357" y="59690"/>
                  </a:lnTo>
                  <a:lnTo>
                    <a:pt x="7348357" y="3753218"/>
                  </a:lnTo>
                  <a:close/>
                </a:path>
              </a:pathLst>
            </a:custGeom>
            <a:solidFill>
              <a:srgbClr val="10609D">
                <a:alpha val="9804"/>
              </a:srgbClr>
            </a:solidFill>
          </p:spPr>
        </p:sp>
      </p:grpSp>
      <p:sp>
        <p:nvSpPr>
          <p:cNvPr id="5" name="AutoShape 5"/>
          <p:cNvSpPr/>
          <p:nvPr/>
        </p:nvSpPr>
        <p:spPr>
          <a:xfrm>
            <a:off x="6629400" y="340966"/>
            <a:ext cx="11380089" cy="9579667"/>
          </a:xfrm>
          <a:prstGeom prst="rect">
            <a:avLst/>
          </a:prstGeom>
          <a:solidFill>
            <a:srgbClr val="10609D"/>
          </a:solidFill>
        </p:spPr>
      </p:sp>
      <p:grpSp>
        <p:nvGrpSpPr>
          <p:cNvPr id="13" name="Group 12"/>
          <p:cNvGrpSpPr/>
          <p:nvPr/>
        </p:nvGrpSpPr>
        <p:grpSpPr>
          <a:xfrm>
            <a:off x="8076673" y="527823"/>
            <a:ext cx="8325245" cy="3013537"/>
            <a:chOff x="8175961" y="-169121"/>
            <a:chExt cx="8325245" cy="3013537"/>
          </a:xfrm>
        </p:grpSpPr>
        <p:grpSp>
          <p:nvGrpSpPr>
            <p:cNvPr id="11" name="Group 10"/>
            <p:cNvGrpSpPr/>
            <p:nvPr/>
          </p:nvGrpSpPr>
          <p:grpSpPr>
            <a:xfrm>
              <a:off x="8931156" y="-169121"/>
              <a:ext cx="6163776" cy="1074333"/>
              <a:chOff x="9621457" y="-222643"/>
              <a:chExt cx="6163776" cy="1074333"/>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9621457" y="-222643"/>
                <a:ext cx="6163776" cy="1074333"/>
              </a:xfrm>
              <a:prstGeom prst="rect">
                <a:avLst/>
              </a:prstGeom>
            </p:spPr>
          </p:pic>
          <p:sp>
            <p:nvSpPr>
              <p:cNvPr id="10" name="TextBox 9"/>
              <p:cNvSpPr txBox="1"/>
              <p:nvPr/>
            </p:nvSpPr>
            <p:spPr>
              <a:xfrm>
                <a:off x="10472606" y="-70198"/>
                <a:ext cx="4104009" cy="769441"/>
              </a:xfrm>
              <a:prstGeom prst="rect">
                <a:avLst/>
              </a:prstGeom>
              <a:noFill/>
            </p:spPr>
            <p:txBody>
              <a:bodyPr wrap="none" rtlCol="0">
                <a:spAutoFit/>
              </a:bodyPr>
              <a:lstStyle/>
              <a:p>
                <a:r>
                  <a:rPr lang="en-US" sz="4400" b="1" smtClean="0">
                    <a:latin typeface="Arial" pitchFamily="34" charset="0"/>
                    <a:cs typeface="Arial" pitchFamily="34" charset="0"/>
                  </a:rPr>
                  <a:t>HOẠT ĐỘNG </a:t>
                </a:r>
                <a:r>
                  <a:rPr lang="en-US" sz="4400" b="1">
                    <a:latin typeface="Arial" pitchFamily="34" charset="0"/>
                    <a:cs typeface="Arial" pitchFamily="34" charset="0"/>
                  </a:rPr>
                  <a:t>3</a:t>
                </a:r>
              </a:p>
            </p:txBody>
          </p:sp>
        </p:grpSp>
        <p:sp>
          <p:nvSpPr>
            <p:cNvPr id="12" name="Rectangle 11"/>
            <p:cNvSpPr/>
            <p:nvPr/>
          </p:nvSpPr>
          <p:spPr>
            <a:xfrm>
              <a:off x="8175961" y="905424"/>
              <a:ext cx="8325245" cy="1938992"/>
            </a:xfrm>
            <a:prstGeom prst="rect">
              <a:avLst/>
            </a:prstGeom>
          </p:spPr>
          <p:txBody>
            <a:bodyPr wrap="square">
              <a:spAutoFit/>
            </a:bodyPr>
            <a:lstStyle/>
            <a:p>
              <a:pPr algn="ctr">
                <a:lnSpc>
                  <a:spcPct val="150000"/>
                </a:lnSpc>
              </a:pPr>
              <a:r>
                <a:rPr lang="vi-VN" sz="4000" b="1">
                  <a:solidFill>
                    <a:schemeClr val="bg1"/>
                  </a:solidFill>
                  <a:latin typeface="Arial" pitchFamily="34" charset="0"/>
                  <a:cs typeface="Arial" pitchFamily="34" charset="0"/>
                </a:rPr>
                <a:t>Lập kế hoạch và thực hiện trải nghiệm nghề</a:t>
              </a:r>
            </a:p>
          </p:txBody>
        </p:sp>
      </p:grpSp>
      <p:pic>
        <p:nvPicPr>
          <p:cNvPr id="15" name="Picture 2"/>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42112" y="591323"/>
            <a:ext cx="5570571" cy="4199046"/>
          </a:xfrm>
          <a:prstGeom prst="rect">
            <a:avLst/>
          </a:prstGeom>
        </p:spPr>
      </p:pic>
      <p:pic>
        <p:nvPicPr>
          <p:cNvPr id="17" name="Picture 9"/>
          <p:cNvPicPr>
            <a:picLocks noChangeAspect="1"/>
          </p:cNvPicPr>
          <p:nvPr/>
        </p:nvPicPr>
        <p:blipFill>
          <a:blip r:embed="rId15"/>
          <a:srcRect/>
          <a:stretch>
            <a:fillRect/>
          </a:stretch>
        </p:blipFill>
        <p:spPr>
          <a:xfrm>
            <a:off x="542112" y="5295899"/>
            <a:ext cx="5570572" cy="4619716"/>
          </a:xfrm>
          <a:prstGeom prst="rect">
            <a:avLst/>
          </a:prstGeom>
        </p:spPr>
      </p:pic>
      <p:pic>
        <p:nvPicPr>
          <p:cNvPr id="18" name="Picture 7"/>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076673" y="8463097"/>
            <a:ext cx="2053800" cy="2066717"/>
          </a:xfrm>
          <a:prstGeom prst="rect">
            <a:avLst/>
          </a:prstGeom>
        </p:spPr>
      </p:pic>
      <p:pic>
        <p:nvPicPr>
          <p:cNvPr id="19" name="Picture 8"/>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3227751" y="8184087"/>
            <a:ext cx="4532465" cy="2080285"/>
          </a:xfrm>
          <a:prstGeom prst="rect">
            <a:avLst/>
          </a:prstGeom>
        </p:spPr>
      </p:pic>
      <p:pic>
        <p:nvPicPr>
          <p:cNvPr id="20" name="Picture 1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6862727" y="9166453"/>
            <a:ext cx="10053146" cy="749162"/>
          </a:xfrm>
          <a:prstGeom prst="rect">
            <a:avLst/>
          </a:prstGeom>
        </p:spPr>
      </p:pic>
      <p:grpSp>
        <p:nvGrpSpPr>
          <p:cNvPr id="8" name="Group 7"/>
          <p:cNvGrpSpPr/>
          <p:nvPr/>
        </p:nvGrpSpPr>
        <p:grpSpPr>
          <a:xfrm>
            <a:off x="6862727" y="3580430"/>
            <a:ext cx="5332407" cy="4882667"/>
            <a:chOff x="6862727" y="3580430"/>
            <a:chExt cx="5332407" cy="4882667"/>
          </a:xfrm>
        </p:grpSpPr>
        <p:sp>
          <p:nvSpPr>
            <p:cNvPr id="4" name="Rounded Rectangle 3"/>
            <p:cNvSpPr/>
            <p:nvPr/>
          </p:nvSpPr>
          <p:spPr>
            <a:xfrm>
              <a:off x="6862727" y="4076700"/>
              <a:ext cx="5332407" cy="438639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 name="Rectangle 5"/>
            <p:cNvSpPr/>
            <p:nvPr/>
          </p:nvSpPr>
          <p:spPr>
            <a:xfrm>
              <a:off x="7124006" y="4450436"/>
              <a:ext cx="5071128" cy="3785652"/>
            </a:xfrm>
            <a:prstGeom prst="rect">
              <a:avLst/>
            </a:prstGeom>
          </p:spPr>
          <p:txBody>
            <a:bodyPr wrap="square">
              <a:spAutoFit/>
            </a:bodyPr>
            <a:lstStyle/>
            <a:p>
              <a:pPr lvl="0" algn="ctr">
                <a:lnSpc>
                  <a:spcPct val="150000"/>
                </a:lnSpc>
              </a:pPr>
              <a:r>
                <a:rPr lang="vi-VN" sz="4000" smtClean="0">
                  <a:latin typeface="Arial" pitchFamily="34" charset="0"/>
                  <a:cs typeface="Arial" pitchFamily="34" charset="0"/>
                </a:rPr>
                <a:t>Lập </a:t>
              </a:r>
              <a:r>
                <a:rPr lang="vi-VN" sz="4000">
                  <a:latin typeface="Arial" pitchFamily="34" charset="0"/>
                  <a:cs typeface="Arial" pitchFamily="34" charset="0"/>
                </a:rPr>
                <a:t>và thực hiện kế hoạch trải nghiệm nghề em quan tâm ở địa </a:t>
              </a:r>
              <a:r>
                <a:rPr lang="vi-VN" sz="4000" smtClean="0">
                  <a:latin typeface="Arial" pitchFamily="34" charset="0"/>
                  <a:cs typeface="Arial" pitchFamily="34" charset="0"/>
                </a:rPr>
                <a:t>phương</a:t>
              </a:r>
              <a:r>
                <a:rPr lang="en-US" sz="4000" smtClean="0">
                  <a:latin typeface="Arial" pitchFamily="34" charset="0"/>
                  <a:cs typeface="Arial" pitchFamily="34" charset="0"/>
                </a:rPr>
                <a:t>.</a:t>
              </a:r>
              <a:r>
                <a:rPr lang="vi-VN" sz="4000" smtClean="0">
                  <a:latin typeface="Arial" pitchFamily="34" charset="0"/>
                  <a:cs typeface="Arial" pitchFamily="34" charset="0"/>
                </a:rPr>
                <a:t> </a:t>
              </a:r>
              <a:endParaRPr lang="en-US" sz="4000">
                <a:latin typeface="Arial" pitchFamily="34" charset="0"/>
                <a:cs typeface="Arial" pitchFamily="34" charset="0"/>
              </a:endParaRPr>
            </a:p>
          </p:txBody>
        </p:sp>
        <p:sp>
          <p:nvSpPr>
            <p:cNvPr id="7" name="Diamond 6"/>
            <p:cNvSpPr/>
            <p:nvPr/>
          </p:nvSpPr>
          <p:spPr>
            <a:xfrm>
              <a:off x="8599140" y="3580430"/>
              <a:ext cx="1531333" cy="992540"/>
            </a:xfrm>
            <a:prstGeom prst="diamon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3600" b="1" smtClean="0"/>
                <a:t>1</a:t>
              </a:r>
              <a:endParaRPr lang="en-US" b="1"/>
            </a:p>
          </p:txBody>
        </p:sp>
      </p:grpSp>
      <p:grpSp>
        <p:nvGrpSpPr>
          <p:cNvPr id="21" name="Group 20"/>
          <p:cNvGrpSpPr/>
          <p:nvPr/>
        </p:nvGrpSpPr>
        <p:grpSpPr>
          <a:xfrm>
            <a:off x="12453209" y="3580430"/>
            <a:ext cx="5332407" cy="4882668"/>
            <a:chOff x="6862727" y="3505939"/>
            <a:chExt cx="5332407" cy="4882668"/>
          </a:xfrm>
        </p:grpSpPr>
        <p:sp>
          <p:nvSpPr>
            <p:cNvPr id="22" name="Rounded Rectangle 21"/>
            <p:cNvSpPr/>
            <p:nvPr/>
          </p:nvSpPr>
          <p:spPr>
            <a:xfrm>
              <a:off x="6862727" y="4076701"/>
              <a:ext cx="5332407" cy="431190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3" name="Rectangle 22"/>
            <p:cNvSpPr/>
            <p:nvPr/>
          </p:nvSpPr>
          <p:spPr>
            <a:xfrm>
              <a:off x="7347348" y="4537627"/>
              <a:ext cx="4363163" cy="2748253"/>
            </a:xfrm>
            <a:prstGeom prst="rect">
              <a:avLst/>
            </a:prstGeom>
          </p:spPr>
          <p:txBody>
            <a:bodyPr wrap="square">
              <a:spAutoFit/>
            </a:bodyPr>
            <a:lstStyle/>
            <a:p>
              <a:pPr lvl="0" algn="ctr">
                <a:lnSpc>
                  <a:spcPct val="150000"/>
                </a:lnSpc>
              </a:pPr>
              <a:r>
                <a:rPr lang="vi-VN" sz="4000" smtClean="0">
                  <a:latin typeface="Arial" pitchFamily="34" charset="0"/>
                  <a:cs typeface="Arial" pitchFamily="34" charset="0"/>
                </a:rPr>
                <a:t>Báo </a:t>
              </a:r>
              <a:r>
                <a:rPr lang="vi-VN" sz="4000">
                  <a:latin typeface="Arial" pitchFamily="34" charset="0"/>
                  <a:cs typeface="Arial" pitchFamily="34" charset="0"/>
                </a:rPr>
                <a:t>cáo kết quả trải nghiệm nghề ở dịa phương</a:t>
              </a:r>
              <a:endParaRPr lang="en-US" sz="4000">
                <a:latin typeface="Arial" pitchFamily="34" charset="0"/>
                <a:cs typeface="Arial" pitchFamily="34" charset="0"/>
              </a:endParaRPr>
            </a:p>
          </p:txBody>
        </p:sp>
        <p:sp>
          <p:nvSpPr>
            <p:cNvPr id="24" name="Diamond 23"/>
            <p:cNvSpPr/>
            <p:nvPr/>
          </p:nvSpPr>
          <p:spPr>
            <a:xfrm>
              <a:off x="8904186" y="3505939"/>
              <a:ext cx="1351051" cy="1067031"/>
            </a:xfrm>
            <a:prstGeom prst="diamon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3600" b="1" smtClean="0"/>
                <a:t>2</a:t>
              </a:r>
              <a:endParaRPr lang="en-US" b="1"/>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876" t="14808" r="6876" b="2261"/>
          <a:stretch>
            <a:fillRect/>
          </a:stretch>
        </p:blipFill>
        <p:spPr>
          <a:xfrm>
            <a:off x="0" y="0"/>
            <a:ext cx="18288000" cy="10287000"/>
          </a:xfrm>
          <a:prstGeom prst="rect">
            <a:avLst/>
          </a:prstGeom>
        </p:spPr>
      </p:pic>
      <p:sp>
        <p:nvSpPr>
          <p:cNvPr id="14" name="Rectangle 13"/>
          <p:cNvSpPr/>
          <p:nvPr/>
        </p:nvSpPr>
        <p:spPr>
          <a:xfrm>
            <a:off x="312378" y="1330702"/>
            <a:ext cx="17670822" cy="87657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312378" y="145990"/>
            <a:ext cx="17683914" cy="1025266"/>
            <a:chOff x="62629" y="14468"/>
            <a:chExt cx="16954846" cy="1025266"/>
          </a:xfrm>
        </p:grpSpPr>
        <p:sp>
          <p:nvSpPr>
            <p:cNvPr id="15" name="Rectangle 14"/>
            <p:cNvSpPr/>
            <p:nvPr/>
          </p:nvSpPr>
          <p:spPr>
            <a:xfrm>
              <a:off x="1614319" y="65436"/>
              <a:ext cx="15403156" cy="923330"/>
            </a:xfrm>
            <a:prstGeom prst="rect">
              <a:avLst/>
            </a:prstGeom>
          </p:spPr>
          <p:txBody>
            <a:bodyPr wrap="square">
              <a:spAutoFit/>
            </a:bodyPr>
            <a:lstStyle/>
            <a:p>
              <a:pPr algn="ctr">
                <a:lnSpc>
                  <a:spcPct val="150000"/>
                </a:lnSpc>
              </a:pPr>
              <a:r>
                <a:rPr lang="vi-VN" sz="3600" b="1">
                  <a:solidFill>
                    <a:schemeClr val="bg1"/>
                  </a:solidFill>
                  <a:latin typeface="Arial" pitchFamily="34" charset="0"/>
                  <a:cs typeface="Arial" pitchFamily="34" charset="0"/>
                </a:rPr>
                <a:t>Lập và thực hiện kế hoạch trải nghiệm nghề em quan tâm ở địa phương</a:t>
              </a:r>
              <a:endParaRPr lang="en-US" sz="3600">
                <a:solidFill>
                  <a:schemeClr val="bg1"/>
                </a:solidFill>
                <a:latin typeface="Arial" pitchFamily="34" charset="0"/>
                <a:cs typeface="Arial" pitchFamily="34" charset="0"/>
              </a:endParaRPr>
            </a:p>
          </p:txBody>
        </p:sp>
        <p:pic>
          <p:nvPicPr>
            <p:cNvPr id="16"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62629" y="14468"/>
              <a:ext cx="1551690" cy="1025266"/>
            </a:xfrm>
            <a:prstGeom prst="rect">
              <a:avLst/>
            </a:prstGeom>
          </p:spPr>
        </p:pic>
        <p:sp>
          <p:nvSpPr>
            <p:cNvPr id="17" name="TextBox 16"/>
            <p:cNvSpPr txBox="1"/>
            <p:nvPr/>
          </p:nvSpPr>
          <p:spPr>
            <a:xfrm>
              <a:off x="247607" y="173158"/>
              <a:ext cx="1181734" cy="707886"/>
            </a:xfrm>
            <a:prstGeom prst="rect">
              <a:avLst/>
            </a:prstGeom>
            <a:noFill/>
          </p:spPr>
          <p:txBody>
            <a:bodyPr wrap="none" rtlCol="0">
              <a:spAutoFit/>
            </a:bodyPr>
            <a:lstStyle/>
            <a:p>
              <a:r>
                <a:rPr lang="en-US" sz="4000" b="1" smtClean="0">
                  <a:solidFill>
                    <a:schemeClr val="bg1"/>
                  </a:solidFill>
                  <a:latin typeface="Arial" pitchFamily="34" charset="0"/>
                  <a:cs typeface="Arial" pitchFamily="34" charset="0"/>
                </a:rPr>
                <a:t>NV1</a:t>
              </a:r>
              <a:endParaRPr lang="en-US" sz="4000" b="1">
                <a:solidFill>
                  <a:schemeClr val="bg1"/>
                </a:solidFill>
                <a:latin typeface="Arial" pitchFamily="34" charset="0"/>
                <a:cs typeface="Arial" pitchFamily="34" charset="0"/>
              </a:endParaRPr>
            </a:p>
          </p:txBody>
        </p:sp>
      </p:grpSp>
      <p:grpSp>
        <p:nvGrpSpPr>
          <p:cNvPr id="13" name="Group 12"/>
          <p:cNvGrpSpPr/>
          <p:nvPr/>
        </p:nvGrpSpPr>
        <p:grpSpPr>
          <a:xfrm>
            <a:off x="537187" y="1575331"/>
            <a:ext cx="5438290" cy="4262783"/>
            <a:chOff x="505310" y="5452717"/>
            <a:chExt cx="5438290" cy="4262783"/>
          </a:xfrm>
        </p:grpSpPr>
        <p:grpSp>
          <p:nvGrpSpPr>
            <p:cNvPr id="8" name="Group 7"/>
            <p:cNvGrpSpPr/>
            <p:nvPr/>
          </p:nvGrpSpPr>
          <p:grpSpPr>
            <a:xfrm>
              <a:off x="505310" y="5829300"/>
              <a:ext cx="5438290" cy="3886200"/>
              <a:chOff x="505311" y="4610100"/>
              <a:chExt cx="5438290" cy="3886200"/>
            </a:xfrm>
          </p:grpSpPr>
          <p:sp>
            <p:nvSpPr>
              <p:cNvPr id="3" name="TextBox 2"/>
              <p:cNvSpPr txBox="1"/>
              <p:nvPr/>
            </p:nvSpPr>
            <p:spPr>
              <a:xfrm>
                <a:off x="601777" y="4988142"/>
                <a:ext cx="5245358" cy="3237040"/>
              </a:xfrm>
              <a:prstGeom prst="rect">
                <a:avLst/>
              </a:prstGeom>
              <a:noFill/>
            </p:spPr>
            <p:txBody>
              <a:bodyPr wrap="square" rtlCol="0">
                <a:spAutoFit/>
              </a:bodyPr>
              <a:lstStyle/>
              <a:p>
                <a:pPr algn="just">
                  <a:lnSpc>
                    <a:spcPct val="150000"/>
                  </a:lnSpc>
                </a:pPr>
                <a:r>
                  <a:rPr lang="vi-VN" sz="3500"/>
                  <a:t>Lập kế hoạch trải nghiệm nghề mà em quan tâm ở địa phương theo gợi ý ở mục 1 trong SGK</a:t>
                </a:r>
                <a:endParaRPr lang="en-US" sz="3500"/>
              </a:p>
            </p:txBody>
          </p:sp>
          <p:sp>
            <p:nvSpPr>
              <p:cNvPr id="7" name="Snip Single Corner Rectangle 6"/>
              <p:cNvSpPr/>
              <p:nvPr/>
            </p:nvSpPr>
            <p:spPr>
              <a:xfrm>
                <a:off x="505311" y="4610100"/>
                <a:ext cx="5438290" cy="3886200"/>
              </a:xfrm>
              <a:prstGeom prst="snip1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Pentagon 4"/>
            <p:cNvSpPr/>
            <p:nvPr/>
          </p:nvSpPr>
          <p:spPr>
            <a:xfrm>
              <a:off x="505310" y="5452717"/>
              <a:ext cx="2292477" cy="75316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latin typeface="Arial" pitchFamily="34" charset="0"/>
                  <a:cs typeface="Arial" pitchFamily="34" charset="0"/>
                </a:rPr>
                <a:t>Yêu cầu:</a:t>
              </a:r>
              <a:endParaRPr lang="en-US" sz="3600" b="1">
                <a:latin typeface="Arial" pitchFamily="34" charset="0"/>
                <a:cs typeface="Arial" pitchFamily="34" charset="0"/>
              </a:endParaRPr>
            </a:p>
          </p:txBody>
        </p:sp>
      </p:grpSp>
      <p:sp>
        <p:nvSpPr>
          <p:cNvPr id="9" name="Rectangle 8"/>
          <p:cNvSpPr/>
          <p:nvPr/>
        </p:nvSpPr>
        <p:spPr>
          <a:xfrm>
            <a:off x="6172200" y="1330702"/>
            <a:ext cx="11811000" cy="876579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1" name="TextBox 10"/>
          <p:cNvSpPr txBox="1"/>
          <p:nvPr/>
        </p:nvSpPr>
        <p:spPr>
          <a:xfrm>
            <a:off x="6680200" y="1330702"/>
            <a:ext cx="10998200" cy="8956298"/>
          </a:xfrm>
          <a:prstGeom prst="rect">
            <a:avLst/>
          </a:prstGeom>
          <a:noFill/>
        </p:spPr>
        <p:txBody>
          <a:bodyPr wrap="square" rtlCol="0">
            <a:spAutoFit/>
          </a:bodyPr>
          <a:lstStyle/>
          <a:p>
            <a:pPr marL="457200" indent="-457200">
              <a:lnSpc>
                <a:spcPct val="150000"/>
              </a:lnSpc>
              <a:buFont typeface="Wingdings" pitchFamily="2" charset="2"/>
              <a:buChar char="§"/>
            </a:pPr>
            <a:r>
              <a:rPr lang="en-US" sz="3200" smtClean="0">
                <a:solidFill>
                  <a:schemeClr val="accent6">
                    <a:lumMod val="75000"/>
                  </a:schemeClr>
                </a:solidFill>
                <a:latin typeface="Arial" pitchFamily="34" charset="0"/>
                <a:cs typeface="Arial" pitchFamily="34" charset="0"/>
              </a:rPr>
              <a:t>Tên người thực hiện: </a:t>
            </a:r>
            <a:r>
              <a:rPr lang="en-US" sz="3200" smtClean="0">
                <a:latin typeface="Arial" pitchFamily="34" charset="0"/>
                <a:cs typeface="Arial" pitchFamily="34" charset="0"/>
              </a:rPr>
              <a:t>…………………………….</a:t>
            </a:r>
          </a:p>
          <a:p>
            <a:pPr marL="457200" indent="-457200">
              <a:lnSpc>
                <a:spcPct val="150000"/>
              </a:lnSpc>
              <a:buFont typeface="Wingdings" pitchFamily="2" charset="2"/>
              <a:buChar char="§"/>
            </a:pPr>
            <a:r>
              <a:rPr lang="en-US" sz="3200" smtClean="0">
                <a:solidFill>
                  <a:schemeClr val="accent6">
                    <a:lumMod val="75000"/>
                  </a:schemeClr>
                </a:solidFill>
                <a:latin typeface="Arial" pitchFamily="34" charset="0"/>
                <a:cs typeface="Arial" pitchFamily="34" charset="0"/>
              </a:rPr>
              <a:t>Tên nghề/ nhóm nghề trải nghiệm</a:t>
            </a:r>
            <a:r>
              <a:rPr lang="en-US" sz="3200" smtClean="0">
                <a:latin typeface="Arial" pitchFamily="34" charset="0"/>
                <a:cs typeface="Arial" pitchFamily="34" charset="0"/>
              </a:rPr>
              <a:t>: ……………..</a:t>
            </a:r>
          </a:p>
          <a:p>
            <a:pPr marL="457200" indent="-457200">
              <a:lnSpc>
                <a:spcPct val="150000"/>
              </a:lnSpc>
              <a:buFont typeface="Wingdings" pitchFamily="2" charset="2"/>
              <a:buChar char="§"/>
            </a:pPr>
            <a:r>
              <a:rPr lang="en-US" sz="3200" smtClean="0">
                <a:solidFill>
                  <a:schemeClr val="accent6">
                    <a:lumMod val="75000"/>
                  </a:schemeClr>
                </a:solidFill>
                <a:latin typeface="Arial" pitchFamily="34" charset="0"/>
                <a:cs typeface="Arial" pitchFamily="34" charset="0"/>
              </a:rPr>
              <a:t>Mục tiêu trải nghiệm</a:t>
            </a:r>
            <a:r>
              <a:rPr lang="en-US" sz="3200" smtClean="0">
                <a:latin typeface="Arial" pitchFamily="34" charset="0"/>
                <a:cs typeface="Arial" pitchFamily="34" charset="0"/>
              </a:rPr>
              <a:t>: Những điều cần đạt được sau khi trải nghiệm nghề.</a:t>
            </a:r>
          </a:p>
          <a:p>
            <a:pPr marL="457200" indent="-457200">
              <a:lnSpc>
                <a:spcPct val="150000"/>
              </a:lnSpc>
              <a:buFont typeface="Wingdings" pitchFamily="2" charset="2"/>
              <a:buChar char="§"/>
            </a:pPr>
            <a:r>
              <a:rPr lang="en-US" sz="3200" smtClean="0">
                <a:solidFill>
                  <a:schemeClr val="accent6">
                    <a:lumMod val="75000"/>
                  </a:schemeClr>
                </a:solidFill>
                <a:latin typeface="Arial" pitchFamily="34" charset="0"/>
                <a:cs typeface="Arial" pitchFamily="34" charset="0"/>
              </a:rPr>
              <a:t>Nội dung, nhiệm vụ trải nghiệm nghề:</a:t>
            </a:r>
          </a:p>
          <a:p>
            <a:pPr>
              <a:lnSpc>
                <a:spcPct val="150000"/>
              </a:lnSpc>
            </a:pPr>
            <a:r>
              <a:rPr lang="en-US" sz="3200" smtClean="0">
                <a:latin typeface="Arial" pitchFamily="34" charset="0"/>
                <a:cs typeface="Arial" pitchFamily="34" charset="0"/>
              </a:rPr>
              <a:t>     </a:t>
            </a:r>
            <a:r>
              <a:rPr lang="en-US" sz="3200" i="1" smtClean="0">
                <a:latin typeface="Arial" pitchFamily="34" charset="0"/>
                <a:cs typeface="Arial" pitchFamily="34" charset="0"/>
              </a:rPr>
              <a:t>- Tham quan: …………………..</a:t>
            </a:r>
          </a:p>
          <a:p>
            <a:pPr>
              <a:lnSpc>
                <a:spcPct val="150000"/>
              </a:lnSpc>
            </a:pPr>
            <a:r>
              <a:rPr lang="en-US" sz="3200" i="1" smtClean="0">
                <a:latin typeface="Arial" pitchFamily="34" charset="0"/>
                <a:cs typeface="Arial" pitchFamily="34" charset="0"/>
              </a:rPr>
              <a:t>     - Làm một số công việc của nghề: ………………..</a:t>
            </a:r>
          </a:p>
          <a:p>
            <a:pPr marL="457200" indent="-457200">
              <a:lnSpc>
                <a:spcPct val="150000"/>
              </a:lnSpc>
              <a:buFont typeface="Wingdings" pitchFamily="2" charset="2"/>
              <a:buChar char="§"/>
            </a:pPr>
            <a:r>
              <a:rPr lang="en-US" sz="3200" smtClean="0">
                <a:solidFill>
                  <a:schemeClr val="accent6">
                    <a:lumMod val="75000"/>
                  </a:schemeClr>
                </a:solidFill>
                <a:latin typeface="Arial" pitchFamily="34" charset="0"/>
                <a:cs typeface="Arial" pitchFamily="34" charset="0"/>
              </a:rPr>
              <a:t>Thời gian: </a:t>
            </a:r>
            <a:r>
              <a:rPr lang="en-US" sz="3200" smtClean="0">
                <a:latin typeface="Arial" pitchFamily="34" charset="0"/>
                <a:cs typeface="Arial" pitchFamily="34" charset="0"/>
              </a:rPr>
              <a:t>……………………….</a:t>
            </a:r>
          </a:p>
          <a:p>
            <a:pPr marL="457200" indent="-457200">
              <a:lnSpc>
                <a:spcPct val="150000"/>
              </a:lnSpc>
              <a:buFont typeface="Wingdings" pitchFamily="2" charset="2"/>
              <a:buChar char="§"/>
            </a:pPr>
            <a:r>
              <a:rPr lang="en-US" sz="3200" smtClean="0">
                <a:solidFill>
                  <a:schemeClr val="accent6">
                    <a:lumMod val="75000"/>
                  </a:schemeClr>
                </a:solidFill>
                <a:latin typeface="Arial" pitchFamily="34" charset="0"/>
                <a:cs typeface="Arial" pitchFamily="34" charset="0"/>
              </a:rPr>
              <a:t>Địa điểm: </a:t>
            </a:r>
            <a:r>
              <a:rPr lang="en-US" sz="3200" smtClean="0">
                <a:latin typeface="Arial" pitchFamily="34" charset="0"/>
                <a:cs typeface="Arial" pitchFamily="34" charset="0"/>
              </a:rPr>
              <a:t>………………………..</a:t>
            </a:r>
          </a:p>
          <a:p>
            <a:pPr marL="457200" indent="-457200">
              <a:lnSpc>
                <a:spcPct val="150000"/>
              </a:lnSpc>
              <a:buFont typeface="Wingdings" pitchFamily="2" charset="2"/>
              <a:buChar char="§"/>
            </a:pPr>
            <a:r>
              <a:rPr lang="en-US" sz="3200" smtClean="0">
                <a:solidFill>
                  <a:schemeClr val="accent6">
                    <a:lumMod val="75000"/>
                  </a:schemeClr>
                </a:solidFill>
                <a:latin typeface="Arial" pitchFamily="34" charset="0"/>
                <a:cs typeface="Arial" pitchFamily="34" charset="0"/>
              </a:rPr>
              <a:t>Cách thức tiến hành: </a:t>
            </a:r>
            <a:r>
              <a:rPr lang="en-US" sz="3200" smtClean="0">
                <a:latin typeface="Arial" pitchFamily="34" charset="0"/>
                <a:cs typeface="Arial" pitchFamily="34" charset="0"/>
              </a:rPr>
              <a:t>…………….</a:t>
            </a:r>
          </a:p>
          <a:p>
            <a:pPr marL="457200" indent="-457200">
              <a:lnSpc>
                <a:spcPct val="150000"/>
              </a:lnSpc>
              <a:buFont typeface="Wingdings" pitchFamily="2" charset="2"/>
              <a:buChar char="§"/>
            </a:pPr>
            <a:r>
              <a:rPr lang="en-US" sz="3200" smtClean="0">
                <a:solidFill>
                  <a:schemeClr val="accent6">
                    <a:lumMod val="75000"/>
                  </a:schemeClr>
                </a:solidFill>
                <a:latin typeface="Arial" pitchFamily="34" charset="0"/>
                <a:cs typeface="Arial" pitchFamily="34" charset="0"/>
              </a:rPr>
              <a:t>Phương tiện thực hiện</a:t>
            </a:r>
            <a:r>
              <a:rPr lang="en-US" sz="3200" smtClean="0">
                <a:latin typeface="Arial" pitchFamily="34" charset="0"/>
                <a:cs typeface="Arial" pitchFamily="34" charset="0"/>
              </a:rPr>
              <a:t>: …………….</a:t>
            </a:r>
          </a:p>
          <a:p>
            <a:pPr marL="457200" indent="-457200">
              <a:lnSpc>
                <a:spcPct val="150000"/>
              </a:lnSpc>
              <a:buFont typeface="Wingdings" pitchFamily="2" charset="2"/>
              <a:buChar char="§"/>
            </a:pPr>
            <a:r>
              <a:rPr lang="en-US" sz="3200" smtClean="0">
                <a:solidFill>
                  <a:schemeClr val="accent6">
                    <a:lumMod val="75000"/>
                  </a:schemeClr>
                </a:solidFill>
                <a:latin typeface="Arial" pitchFamily="34" charset="0"/>
                <a:cs typeface="Arial" pitchFamily="34" charset="0"/>
              </a:rPr>
              <a:t>Sản phẩm dự kiến: </a:t>
            </a:r>
            <a:r>
              <a:rPr lang="en-US" sz="3200" smtClean="0">
                <a:latin typeface="Arial" pitchFamily="34" charset="0"/>
                <a:cs typeface="Arial" pitchFamily="34" charset="0"/>
              </a:rPr>
              <a:t>………………….</a:t>
            </a:r>
            <a:endParaRPr lang="en-US" sz="3200">
              <a:latin typeface="Arial" pitchFamily="34" charset="0"/>
              <a:cs typeface="Arial" pitchFamily="34" charset="0"/>
            </a:endParaRPr>
          </a:p>
        </p:txBody>
      </p:sp>
      <p:sp>
        <p:nvSpPr>
          <p:cNvPr id="12" name="TextBox 11"/>
          <p:cNvSpPr txBox="1"/>
          <p:nvPr/>
        </p:nvSpPr>
        <p:spPr>
          <a:xfrm>
            <a:off x="537187" y="6286500"/>
            <a:ext cx="5341824" cy="2585323"/>
          </a:xfrm>
          <a:prstGeom prst="rect">
            <a:avLst/>
          </a:prstGeom>
          <a:noFill/>
        </p:spPr>
        <p:txBody>
          <a:bodyPr wrap="square" rtlCol="0">
            <a:spAutoFit/>
          </a:bodyPr>
          <a:lstStyle/>
          <a:p>
            <a:pPr algn="ctr">
              <a:lnSpc>
                <a:spcPct val="150000"/>
              </a:lnSpc>
            </a:pPr>
            <a:r>
              <a:rPr lang="en-US" sz="3600" b="1" smtClean="0">
                <a:solidFill>
                  <a:srgbClr val="FF0000"/>
                </a:solidFill>
                <a:latin typeface="Arial" pitchFamily="34" charset="0"/>
                <a:cs typeface="Arial" pitchFamily="34" charset="0"/>
              </a:rPr>
              <a:t>KẾ HOẠCH TRẢI NGHIỆM NGHỀ/ NHÓM NGHỀ</a:t>
            </a:r>
            <a:endParaRPr lang="en-US" sz="3600" b="1">
              <a:solidFill>
                <a:srgbClr val="FF0000"/>
              </a:solidFill>
              <a:latin typeface="Arial" pitchFamily="34" charset="0"/>
              <a:cs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876" t="14808" r="6876" b="2261"/>
          <a:stretch>
            <a:fillRect/>
          </a:stretch>
        </p:blipFill>
        <p:spPr>
          <a:xfrm>
            <a:off x="0" y="0"/>
            <a:ext cx="18288000" cy="10287000"/>
          </a:xfrm>
          <a:prstGeom prst="rect">
            <a:avLst/>
          </a:prstGeom>
        </p:spPr>
      </p:pic>
      <p:sp>
        <p:nvSpPr>
          <p:cNvPr id="14" name="Rectangle 13"/>
          <p:cNvSpPr/>
          <p:nvPr/>
        </p:nvSpPr>
        <p:spPr>
          <a:xfrm>
            <a:off x="312378" y="1638300"/>
            <a:ext cx="17747022" cy="7924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05736" y="3450207"/>
            <a:ext cx="189849" cy="3826893"/>
          </a:xfrm>
          <a:prstGeom prst="rect">
            <a:avLst/>
          </a:prstGeom>
          <a:solidFill>
            <a:schemeClr val="accent3">
              <a:lumMod val="7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1015236" y="3450206"/>
            <a:ext cx="10795764" cy="138849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nSpc>
                <a:spcPct val="150000"/>
              </a:lnSpc>
            </a:pPr>
            <a:r>
              <a:rPr lang="en-US" sz="3200" smtClean="0">
                <a:latin typeface="Arial" pitchFamily="34" charset="0"/>
                <a:cs typeface="Arial" pitchFamily="34" charset="0"/>
              </a:rPr>
              <a:t>  L</a:t>
            </a:r>
            <a:r>
              <a:rPr lang="vi-VN" sz="3200" smtClean="0">
                <a:latin typeface="Arial" pitchFamily="34" charset="0"/>
                <a:cs typeface="Arial" pitchFamily="34" charset="0"/>
              </a:rPr>
              <a:t>ập </a:t>
            </a:r>
            <a:r>
              <a:rPr lang="vi-VN" sz="3200">
                <a:latin typeface="Arial" pitchFamily="34" charset="0"/>
                <a:cs typeface="Arial" pitchFamily="34" charset="0"/>
              </a:rPr>
              <a:t>kế hoạch trải nghiệm nghề ở địa phương theo nhóm</a:t>
            </a:r>
            <a:endParaRPr lang="en-US" sz="3200">
              <a:latin typeface="Arial" pitchFamily="34" charset="0"/>
              <a:cs typeface="Arial" pitchFamily="34" charset="0"/>
            </a:endParaRPr>
          </a:p>
        </p:txBody>
      </p:sp>
      <p:sp>
        <p:nvSpPr>
          <p:cNvPr id="48" name="Rounded Rectangle 47"/>
          <p:cNvSpPr/>
          <p:nvPr/>
        </p:nvSpPr>
        <p:spPr>
          <a:xfrm>
            <a:off x="1002536" y="5313058"/>
            <a:ext cx="10808464" cy="196404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nSpc>
                <a:spcPct val="150000"/>
              </a:lnSpc>
            </a:pPr>
            <a:r>
              <a:rPr lang="en-US" sz="3200" smtClean="0">
                <a:latin typeface="Arial" pitchFamily="34" charset="0"/>
                <a:cs typeface="Arial" pitchFamily="34" charset="0"/>
              </a:rPr>
              <a:t>  C</a:t>
            </a:r>
            <a:r>
              <a:rPr lang="vi-VN" sz="3200" smtClean="0">
                <a:latin typeface="Arial" pitchFamily="34" charset="0"/>
                <a:cs typeface="Arial" pitchFamily="34" charset="0"/>
              </a:rPr>
              <a:t>ác </a:t>
            </a:r>
            <a:r>
              <a:rPr lang="vi-VN" sz="3200">
                <a:latin typeface="Arial" pitchFamily="34" charset="0"/>
                <a:cs typeface="Arial" pitchFamily="34" charset="0"/>
              </a:rPr>
              <a:t>nhóm trải nghiệm nghề thuộc ba hoạt động: </a:t>
            </a:r>
            <a:r>
              <a:rPr lang="vi-VN" sz="3200" smtClean="0">
                <a:latin typeface="Arial" pitchFamily="34" charset="0"/>
                <a:cs typeface="Arial" pitchFamily="34" charset="0"/>
              </a:rPr>
              <a:t>sản</a:t>
            </a:r>
            <a:endParaRPr lang="en-US" sz="3200" smtClean="0">
              <a:latin typeface="Arial" pitchFamily="34" charset="0"/>
              <a:cs typeface="Arial" pitchFamily="34" charset="0"/>
            </a:endParaRPr>
          </a:p>
          <a:p>
            <a:pPr>
              <a:lnSpc>
                <a:spcPct val="150000"/>
              </a:lnSpc>
            </a:pPr>
            <a:r>
              <a:rPr lang="en-US" sz="3200">
                <a:latin typeface="Arial" pitchFamily="34" charset="0"/>
                <a:cs typeface="Arial" pitchFamily="34" charset="0"/>
              </a:rPr>
              <a:t> </a:t>
            </a:r>
            <a:r>
              <a:rPr lang="vi-VN" sz="3200" smtClean="0">
                <a:latin typeface="Arial" pitchFamily="34" charset="0"/>
                <a:cs typeface="Arial" pitchFamily="34" charset="0"/>
              </a:rPr>
              <a:t> </a:t>
            </a:r>
            <a:r>
              <a:rPr lang="vi-VN" sz="3200">
                <a:latin typeface="Arial" pitchFamily="34" charset="0"/>
                <a:cs typeface="Arial" pitchFamily="34" charset="0"/>
              </a:rPr>
              <a:t>xuất, kinh doanh và dịch vụ.</a:t>
            </a:r>
            <a:endParaRPr lang="en-US" sz="3200">
              <a:latin typeface="Arial" pitchFamily="34" charset="0"/>
              <a:cs typeface="Arial" pitchFamily="34" charset="0"/>
            </a:endParaRPr>
          </a:p>
        </p:txBody>
      </p:sp>
      <p:grpSp>
        <p:nvGrpSpPr>
          <p:cNvPr id="4" name="Group 3"/>
          <p:cNvGrpSpPr/>
          <p:nvPr/>
        </p:nvGrpSpPr>
        <p:grpSpPr>
          <a:xfrm>
            <a:off x="312378" y="171055"/>
            <a:ext cx="17747022" cy="1027369"/>
            <a:chOff x="312378" y="171055"/>
            <a:chExt cx="17747022" cy="1027369"/>
          </a:xfrm>
        </p:grpSpPr>
        <p:grpSp>
          <p:nvGrpSpPr>
            <p:cNvPr id="18" name="Group 17"/>
            <p:cNvGrpSpPr/>
            <p:nvPr/>
          </p:nvGrpSpPr>
          <p:grpSpPr>
            <a:xfrm>
              <a:off x="312378" y="173158"/>
              <a:ext cx="1618414" cy="1025266"/>
              <a:chOff x="62629" y="14468"/>
              <a:chExt cx="1551690" cy="1025266"/>
            </a:xfrm>
          </p:grpSpPr>
          <p:pic>
            <p:nvPicPr>
              <p:cNvPr id="16"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62629" y="14468"/>
                <a:ext cx="1551690" cy="1025266"/>
              </a:xfrm>
              <a:prstGeom prst="rect">
                <a:avLst/>
              </a:prstGeom>
            </p:spPr>
          </p:pic>
          <p:sp>
            <p:nvSpPr>
              <p:cNvPr id="17" name="TextBox 16"/>
              <p:cNvSpPr txBox="1"/>
              <p:nvPr/>
            </p:nvSpPr>
            <p:spPr>
              <a:xfrm>
                <a:off x="247607" y="173158"/>
                <a:ext cx="1181734" cy="707886"/>
              </a:xfrm>
              <a:prstGeom prst="rect">
                <a:avLst/>
              </a:prstGeom>
              <a:noFill/>
            </p:spPr>
            <p:txBody>
              <a:bodyPr wrap="none" rtlCol="0">
                <a:spAutoFit/>
              </a:bodyPr>
              <a:lstStyle/>
              <a:p>
                <a:r>
                  <a:rPr lang="en-US" sz="4000" b="1" smtClean="0">
                    <a:solidFill>
                      <a:schemeClr val="bg1"/>
                    </a:solidFill>
                    <a:latin typeface="Arial" pitchFamily="34" charset="0"/>
                    <a:cs typeface="Arial" pitchFamily="34" charset="0"/>
                  </a:rPr>
                  <a:t>NV1</a:t>
                </a:r>
                <a:endParaRPr lang="en-US" sz="4000" b="1">
                  <a:solidFill>
                    <a:schemeClr val="bg1"/>
                  </a:solidFill>
                  <a:latin typeface="Arial" pitchFamily="34" charset="0"/>
                  <a:cs typeface="Arial" pitchFamily="34" charset="0"/>
                </a:endParaRPr>
              </a:p>
            </p:txBody>
          </p:sp>
        </p:grpSp>
        <p:sp>
          <p:nvSpPr>
            <p:cNvPr id="27" name="Rectangle 26"/>
            <p:cNvSpPr/>
            <p:nvPr/>
          </p:nvSpPr>
          <p:spPr>
            <a:xfrm>
              <a:off x="1930792" y="171055"/>
              <a:ext cx="16128608" cy="923330"/>
            </a:xfrm>
            <a:prstGeom prst="rect">
              <a:avLst/>
            </a:prstGeom>
          </p:spPr>
          <p:txBody>
            <a:bodyPr wrap="square">
              <a:spAutoFit/>
            </a:bodyPr>
            <a:lstStyle/>
            <a:p>
              <a:pPr algn="ctr">
                <a:lnSpc>
                  <a:spcPct val="150000"/>
                </a:lnSpc>
              </a:pPr>
              <a:r>
                <a:rPr lang="vi-VN" sz="3600" b="1">
                  <a:solidFill>
                    <a:schemeClr val="bg1"/>
                  </a:solidFill>
                  <a:latin typeface="Arial" pitchFamily="34" charset="0"/>
                  <a:cs typeface="Arial" pitchFamily="34" charset="0"/>
                </a:rPr>
                <a:t>Lập và thực hiện kế hoạch trải nghiệm nghề em quan tâm ở địa phương</a:t>
              </a:r>
            </a:p>
          </p:txBody>
        </p:sp>
      </p:grpSp>
      <p:sp>
        <p:nvSpPr>
          <p:cNvPr id="5" name="Rounded Rectangle 4"/>
          <p:cNvSpPr/>
          <p:nvPr/>
        </p:nvSpPr>
        <p:spPr>
          <a:xfrm>
            <a:off x="914400" y="1894557"/>
            <a:ext cx="2971800" cy="1011485"/>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3600" b="1" smtClean="0">
                <a:latin typeface="Arial" pitchFamily="34" charset="0"/>
                <a:cs typeface="Arial" pitchFamily="34" charset="0"/>
              </a:rPr>
              <a:t>Thực hiện:</a:t>
            </a:r>
            <a:endParaRPr lang="en-US" sz="3600" b="1">
              <a:latin typeface="Arial" pitchFamily="34" charset="0"/>
              <a:cs typeface="Arial" pitchFamily="34" charset="0"/>
            </a:endParaRPr>
          </a:p>
        </p:txBody>
      </p:sp>
      <p:pic>
        <p:nvPicPr>
          <p:cNvPr id="30" name="Picture 29"/>
          <p:cNvPicPr>
            <a:picLocks noChangeAspect="1"/>
          </p:cNvPicPr>
          <p:nvPr/>
        </p:nvPicPr>
        <p:blipFill>
          <a:blip r:embed="rId14"/>
          <a:srcRect/>
          <a:stretch>
            <a:fillRect/>
          </a:stretch>
        </p:blipFill>
        <p:spPr>
          <a:xfrm>
            <a:off x="12725400" y="2293349"/>
            <a:ext cx="5029200" cy="5288551"/>
          </a:xfrm>
          <a:prstGeom prst="rect">
            <a:avLst/>
          </a:prstGeom>
        </p:spPr>
      </p:pic>
      <p:pic>
        <p:nvPicPr>
          <p:cNvPr id="19" name="Picture 7"/>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966696" y="8232983"/>
            <a:ext cx="2053800" cy="2066717"/>
          </a:xfrm>
          <a:prstGeom prst="rect">
            <a:avLst/>
          </a:prstGeom>
        </p:spPr>
      </p:pic>
      <p:pic>
        <p:nvPicPr>
          <p:cNvPr id="20" name="Picture 8"/>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3196735" y="8126309"/>
            <a:ext cx="4532465" cy="2080285"/>
          </a:xfrm>
          <a:prstGeom prst="rect">
            <a:avLst/>
          </a:prstGeom>
        </p:spPr>
      </p:pic>
      <p:pic>
        <p:nvPicPr>
          <p:cNvPr id="21" name="Picture 1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248504" y="8849648"/>
            <a:ext cx="15710137" cy="749162"/>
          </a:xfrm>
          <a:prstGeom prst="rect">
            <a:avLst/>
          </a:prstGeom>
        </p:spPr>
      </p:pic>
      <p:pic>
        <p:nvPicPr>
          <p:cNvPr id="22" name="Picture 8"/>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002519" y="8126310"/>
            <a:ext cx="4532465" cy="2080285"/>
          </a:xfrm>
          <a:prstGeom prst="rect">
            <a:avLst/>
          </a:prstGeom>
        </p:spPr>
      </p:pic>
    </p:spTree>
    <p:extLst>
      <p:ext uri="{BB962C8B-B14F-4D97-AF65-F5344CB8AC3E}">
        <p14:creationId xmlns:p14="http://schemas.microsoft.com/office/powerpoint/2010/main" val="37470090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barn(inVertical)">
                                      <p:cBhvr>
                                        <p:cTn id="3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animBg="1"/>
      <p:bldP spid="46" grpId="0" animBg="1"/>
      <p:bldP spid="48"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876" t="14808" r="6876" b="2261"/>
          <a:stretch>
            <a:fillRect/>
          </a:stretch>
        </p:blipFill>
        <p:spPr>
          <a:xfrm>
            <a:off x="0" y="0"/>
            <a:ext cx="18288000" cy="10287000"/>
          </a:xfrm>
          <a:prstGeom prst="rect">
            <a:avLst/>
          </a:prstGeom>
        </p:spPr>
      </p:pic>
      <p:sp>
        <p:nvSpPr>
          <p:cNvPr id="14" name="Rectangle 13"/>
          <p:cNvSpPr/>
          <p:nvPr/>
        </p:nvSpPr>
        <p:spPr>
          <a:xfrm>
            <a:off x="312378" y="1638300"/>
            <a:ext cx="17747022" cy="7924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4190999" y="1894557"/>
            <a:ext cx="4994889" cy="101148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nSpc>
                <a:spcPct val="150000"/>
              </a:lnSpc>
            </a:pPr>
            <a:r>
              <a:rPr lang="en-US" sz="3200" b="1" i="1" smtClean="0">
                <a:latin typeface="Arial" pitchFamily="34" charset="0"/>
                <a:cs typeface="Arial" pitchFamily="34" charset="0"/>
              </a:rPr>
              <a:t>Các bước lập kế hoạch:</a:t>
            </a:r>
            <a:endParaRPr lang="en-US" sz="3200" b="1" i="1">
              <a:latin typeface="Arial" pitchFamily="34" charset="0"/>
              <a:cs typeface="Arial" pitchFamily="34" charset="0"/>
            </a:endParaRPr>
          </a:p>
        </p:txBody>
      </p:sp>
      <p:grpSp>
        <p:nvGrpSpPr>
          <p:cNvPr id="4" name="Group 3"/>
          <p:cNvGrpSpPr/>
          <p:nvPr/>
        </p:nvGrpSpPr>
        <p:grpSpPr>
          <a:xfrm>
            <a:off x="312378" y="171055"/>
            <a:ext cx="17747022" cy="1027369"/>
            <a:chOff x="312378" y="171055"/>
            <a:chExt cx="17747022" cy="1027369"/>
          </a:xfrm>
        </p:grpSpPr>
        <p:grpSp>
          <p:nvGrpSpPr>
            <p:cNvPr id="18" name="Group 17"/>
            <p:cNvGrpSpPr/>
            <p:nvPr/>
          </p:nvGrpSpPr>
          <p:grpSpPr>
            <a:xfrm>
              <a:off x="312378" y="173158"/>
              <a:ext cx="1618414" cy="1025266"/>
              <a:chOff x="62629" y="14468"/>
              <a:chExt cx="1551690" cy="1025266"/>
            </a:xfrm>
          </p:grpSpPr>
          <p:pic>
            <p:nvPicPr>
              <p:cNvPr id="16"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62629" y="14468"/>
                <a:ext cx="1551690" cy="1025266"/>
              </a:xfrm>
              <a:prstGeom prst="rect">
                <a:avLst/>
              </a:prstGeom>
            </p:spPr>
          </p:pic>
          <p:sp>
            <p:nvSpPr>
              <p:cNvPr id="17" name="TextBox 16"/>
              <p:cNvSpPr txBox="1"/>
              <p:nvPr/>
            </p:nvSpPr>
            <p:spPr>
              <a:xfrm>
                <a:off x="247607" y="173158"/>
                <a:ext cx="1181734" cy="707886"/>
              </a:xfrm>
              <a:prstGeom prst="rect">
                <a:avLst/>
              </a:prstGeom>
              <a:noFill/>
            </p:spPr>
            <p:txBody>
              <a:bodyPr wrap="none" rtlCol="0">
                <a:spAutoFit/>
              </a:bodyPr>
              <a:lstStyle/>
              <a:p>
                <a:r>
                  <a:rPr lang="en-US" sz="4000" b="1" smtClean="0">
                    <a:solidFill>
                      <a:schemeClr val="bg1"/>
                    </a:solidFill>
                    <a:latin typeface="Arial" pitchFamily="34" charset="0"/>
                    <a:cs typeface="Arial" pitchFamily="34" charset="0"/>
                  </a:rPr>
                  <a:t>NV1</a:t>
                </a:r>
                <a:endParaRPr lang="en-US" sz="4000" b="1">
                  <a:solidFill>
                    <a:schemeClr val="bg1"/>
                  </a:solidFill>
                  <a:latin typeface="Arial" pitchFamily="34" charset="0"/>
                  <a:cs typeface="Arial" pitchFamily="34" charset="0"/>
                </a:endParaRPr>
              </a:p>
            </p:txBody>
          </p:sp>
        </p:grpSp>
        <p:sp>
          <p:nvSpPr>
            <p:cNvPr id="27" name="Rectangle 26"/>
            <p:cNvSpPr/>
            <p:nvPr/>
          </p:nvSpPr>
          <p:spPr>
            <a:xfrm>
              <a:off x="1930792" y="171055"/>
              <a:ext cx="16128608" cy="923330"/>
            </a:xfrm>
            <a:prstGeom prst="rect">
              <a:avLst/>
            </a:prstGeom>
          </p:spPr>
          <p:txBody>
            <a:bodyPr wrap="square">
              <a:spAutoFit/>
            </a:bodyPr>
            <a:lstStyle/>
            <a:p>
              <a:pPr algn="ctr">
                <a:lnSpc>
                  <a:spcPct val="150000"/>
                </a:lnSpc>
              </a:pPr>
              <a:r>
                <a:rPr lang="vi-VN" sz="3600" b="1">
                  <a:solidFill>
                    <a:schemeClr val="bg1"/>
                  </a:solidFill>
                  <a:latin typeface="Arial" pitchFamily="34" charset="0"/>
                  <a:cs typeface="Arial" pitchFamily="34" charset="0"/>
                </a:rPr>
                <a:t>Lập và thực hiện kế hoạch trải nghiệm nghề em quan tâm ở địa phương</a:t>
              </a:r>
            </a:p>
          </p:txBody>
        </p:sp>
      </p:grpSp>
      <p:sp>
        <p:nvSpPr>
          <p:cNvPr id="5" name="Rounded Rectangle 4"/>
          <p:cNvSpPr/>
          <p:nvPr/>
        </p:nvSpPr>
        <p:spPr>
          <a:xfrm>
            <a:off x="914400" y="1894557"/>
            <a:ext cx="2971800" cy="101148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smtClean="0">
                <a:latin typeface="Arial" pitchFamily="34" charset="0"/>
                <a:cs typeface="Arial" pitchFamily="34" charset="0"/>
              </a:rPr>
              <a:t>KẾT LUẬN</a:t>
            </a:r>
            <a:endParaRPr lang="en-US" sz="3600" b="1">
              <a:latin typeface="Arial" pitchFamily="34" charset="0"/>
              <a:cs typeface="Arial" pitchFamily="34" charset="0"/>
            </a:endParaRPr>
          </a:p>
        </p:txBody>
      </p:sp>
      <p:pic>
        <p:nvPicPr>
          <p:cNvPr id="19" name="Picture 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966696" y="8232983"/>
            <a:ext cx="2053800" cy="2066717"/>
          </a:xfrm>
          <a:prstGeom prst="rect">
            <a:avLst/>
          </a:prstGeom>
        </p:spPr>
      </p:pic>
      <p:pic>
        <p:nvPicPr>
          <p:cNvPr id="20" name="Picture 8"/>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3196735" y="8126309"/>
            <a:ext cx="4532465" cy="2080285"/>
          </a:xfrm>
          <a:prstGeom prst="rect">
            <a:avLst/>
          </a:prstGeom>
        </p:spPr>
      </p:pic>
      <p:pic>
        <p:nvPicPr>
          <p:cNvPr id="21" name="Picture 1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248504" y="8849648"/>
            <a:ext cx="15710137" cy="749162"/>
          </a:xfrm>
          <a:prstGeom prst="rect">
            <a:avLst/>
          </a:prstGeom>
        </p:spPr>
      </p:pic>
      <p:pic>
        <p:nvPicPr>
          <p:cNvPr id="22" name="Picture 8"/>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002519" y="8126310"/>
            <a:ext cx="4532465" cy="2080285"/>
          </a:xfrm>
          <a:prstGeom prst="rect">
            <a:avLst/>
          </a:prstGeom>
        </p:spPr>
      </p:pic>
      <p:sp>
        <p:nvSpPr>
          <p:cNvPr id="3" name="Rectangle 2"/>
          <p:cNvSpPr/>
          <p:nvPr/>
        </p:nvSpPr>
        <p:spPr>
          <a:xfrm>
            <a:off x="761999" y="3183298"/>
            <a:ext cx="17207719" cy="923330"/>
          </a:xfrm>
          <a:prstGeom prst="rect">
            <a:avLst/>
          </a:prstGeom>
        </p:spPr>
        <p:txBody>
          <a:bodyPr wrap="square">
            <a:spAutoFit/>
          </a:bodyPr>
          <a:lstStyle/>
          <a:p>
            <a:pPr marL="571500" indent="-571500">
              <a:lnSpc>
                <a:spcPct val="150000"/>
              </a:lnSpc>
              <a:buFont typeface="Wingdings" pitchFamily="2" charset="2"/>
              <a:buChar char="v"/>
            </a:pPr>
            <a:r>
              <a:rPr lang="en-US" sz="3600" b="1">
                <a:latin typeface="Arial" pitchFamily="34" charset="0"/>
                <a:cs typeface="Arial" pitchFamily="34" charset="0"/>
              </a:rPr>
              <a:t>Bước 1</a:t>
            </a:r>
            <a:r>
              <a:rPr lang="en-US" sz="3600">
                <a:latin typeface="Arial" pitchFamily="34" charset="0"/>
                <a:cs typeface="Arial" pitchFamily="34" charset="0"/>
              </a:rPr>
              <a:t>. Cá nhân lập kế hoạch trải nghiệm nghề mà em quan tâm ở địa phương.</a:t>
            </a:r>
          </a:p>
        </p:txBody>
      </p:sp>
      <p:pic>
        <p:nvPicPr>
          <p:cNvPr id="23" name="Picture 5"/>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859000" y="4787899"/>
            <a:ext cx="3429000" cy="4737101"/>
          </a:xfrm>
          <a:prstGeom prst="rect">
            <a:avLst/>
          </a:prstGeom>
        </p:spPr>
      </p:pic>
      <p:sp>
        <p:nvSpPr>
          <p:cNvPr id="6" name="Rectangle 5"/>
          <p:cNvSpPr/>
          <p:nvPr/>
        </p:nvSpPr>
        <p:spPr>
          <a:xfrm>
            <a:off x="1261204" y="4145992"/>
            <a:ext cx="14341382" cy="3416320"/>
          </a:xfrm>
          <a:prstGeom prst="rect">
            <a:avLst/>
          </a:prstGeom>
        </p:spPr>
        <p:txBody>
          <a:bodyPr wrap="square">
            <a:spAutoFit/>
          </a:bodyPr>
          <a:lstStyle/>
          <a:p>
            <a:pPr marL="571500" indent="-571500">
              <a:lnSpc>
                <a:spcPct val="150000"/>
              </a:lnSpc>
              <a:buFont typeface="Wingdings" pitchFamily="2" charset="2"/>
              <a:buChar char="§"/>
            </a:pPr>
            <a:r>
              <a:rPr lang="en-US" sz="3600" i="1" smtClean="0">
                <a:solidFill>
                  <a:schemeClr val="tx1">
                    <a:lumMod val="95000"/>
                    <a:lumOff val="5000"/>
                  </a:schemeClr>
                </a:solidFill>
                <a:latin typeface="Arial" pitchFamily="34" charset="0"/>
                <a:cs typeface="Arial" pitchFamily="34" charset="0"/>
              </a:rPr>
              <a:t>Xác </a:t>
            </a:r>
            <a:r>
              <a:rPr lang="en-US" sz="3600" i="1">
                <a:solidFill>
                  <a:schemeClr val="tx1">
                    <a:lumMod val="95000"/>
                    <a:lumOff val="5000"/>
                  </a:schemeClr>
                </a:solidFill>
                <a:latin typeface="Arial" pitchFamily="34" charset="0"/>
                <a:cs typeface="Arial" pitchFamily="34" charset="0"/>
              </a:rPr>
              <a:t>định mục tiêu trải nghiệm nghề</a:t>
            </a:r>
            <a:endParaRPr lang="en-US" sz="3600">
              <a:solidFill>
                <a:schemeClr val="tx1">
                  <a:lumMod val="95000"/>
                  <a:lumOff val="5000"/>
                </a:schemeClr>
              </a:solidFill>
              <a:latin typeface="Arial" pitchFamily="34" charset="0"/>
              <a:cs typeface="Arial" pitchFamily="34" charset="0"/>
            </a:endParaRPr>
          </a:p>
          <a:p>
            <a:pPr marL="571500" indent="-571500">
              <a:lnSpc>
                <a:spcPct val="150000"/>
              </a:lnSpc>
              <a:buFont typeface="Wingdings" pitchFamily="2" charset="2"/>
              <a:buChar char="§"/>
            </a:pPr>
            <a:r>
              <a:rPr lang="en-US" sz="3600" i="1" smtClean="0">
                <a:solidFill>
                  <a:schemeClr val="tx1">
                    <a:lumMod val="95000"/>
                    <a:lumOff val="5000"/>
                  </a:schemeClr>
                </a:solidFill>
                <a:latin typeface="Arial" pitchFamily="34" charset="0"/>
                <a:cs typeface="Arial" pitchFamily="34" charset="0"/>
              </a:rPr>
              <a:t>Xác </a:t>
            </a:r>
            <a:r>
              <a:rPr lang="en-US" sz="3600" i="1">
                <a:solidFill>
                  <a:schemeClr val="tx1">
                    <a:lumMod val="95000"/>
                    <a:lumOff val="5000"/>
                  </a:schemeClr>
                </a:solidFill>
                <a:latin typeface="Arial" pitchFamily="34" charset="0"/>
                <a:cs typeface="Arial" pitchFamily="34" charset="0"/>
              </a:rPr>
              <a:t>định thời gian, địa điểm trải nghiệm nghề.</a:t>
            </a:r>
            <a:endParaRPr lang="en-US" sz="3600">
              <a:solidFill>
                <a:schemeClr val="tx1">
                  <a:lumMod val="95000"/>
                  <a:lumOff val="5000"/>
                </a:schemeClr>
              </a:solidFill>
              <a:latin typeface="Arial" pitchFamily="34" charset="0"/>
              <a:cs typeface="Arial" pitchFamily="34" charset="0"/>
            </a:endParaRPr>
          </a:p>
          <a:p>
            <a:pPr marL="571500" indent="-571500">
              <a:lnSpc>
                <a:spcPct val="150000"/>
              </a:lnSpc>
              <a:buFont typeface="Wingdings" pitchFamily="2" charset="2"/>
              <a:buChar char="§"/>
            </a:pPr>
            <a:r>
              <a:rPr lang="en-US" sz="3600" i="1" smtClean="0">
                <a:solidFill>
                  <a:schemeClr val="tx1">
                    <a:lumMod val="95000"/>
                    <a:lumOff val="5000"/>
                  </a:schemeClr>
                </a:solidFill>
                <a:latin typeface="Arial" pitchFamily="34" charset="0"/>
                <a:cs typeface="Arial" pitchFamily="34" charset="0"/>
              </a:rPr>
              <a:t>Xác </a:t>
            </a:r>
            <a:r>
              <a:rPr lang="en-US" sz="3600" i="1">
                <a:solidFill>
                  <a:schemeClr val="tx1">
                    <a:lumMod val="95000"/>
                    <a:lumOff val="5000"/>
                  </a:schemeClr>
                </a:solidFill>
                <a:latin typeface="Arial" pitchFamily="34" charset="0"/>
                <a:cs typeface="Arial" pitchFamily="34" charset="0"/>
              </a:rPr>
              <a:t>định nội dung, nhiệm vụ, cách thức tiên hành trải nghiệm nghề</a:t>
            </a:r>
            <a:endParaRPr lang="en-US" sz="3600">
              <a:solidFill>
                <a:schemeClr val="tx1">
                  <a:lumMod val="95000"/>
                  <a:lumOff val="5000"/>
                </a:schemeClr>
              </a:solidFill>
              <a:latin typeface="Arial" pitchFamily="34" charset="0"/>
              <a:cs typeface="Arial" pitchFamily="34" charset="0"/>
            </a:endParaRPr>
          </a:p>
          <a:p>
            <a:pPr marL="571500" indent="-571500">
              <a:lnSpc>
                <a:spcPct val="150000"/>
              </a:lnSpc>
              <a:buFont typeface="Wingdings" pitchFamily="2" charset="2"/>
              <a:buChar char="§"/>
            </a:pPr>
            <a:r>
              <a:rPr lang="en-US" sz="3600" i="1" smtClean="0">
                <a:solidFill>
                  <a:schemeClr val="tx1">
                    <a:lumMod val="95000"/>
                    <a:lumOff val="5000"/>
                  </a:schemeClr>
                </a:solidFill>
                <a:latin typeface="Arial" pitchFamily="34" charset="0"/>
                <a:cs typeface="Arial" pitchFamily="34" charset="0"/>
              </a:rPr>
              <a:t>Xác </a:t>
            </a:r>
            <a:r>
              <a:rPr lang="en-US" sz="3600" i="1">
                <a:solidFill>
                  <a:schemeClr val="tx1">
                    <a:lumMod val="95000"/>
                    <a:lumOff val="5000"/>
                  </a:schemeClr>
                </a:solidFill>
                <a:latin typeface="Arial" pitchFamily="34" charset="0"/>
                <a:cs typeface="Arial" pitchFamily="34" charset="0"/>
              </a:rPr>
              <a:t>định phương tiện thực </a:t>
            </a:r>
            <a:r>
              <a:rPr lang="en-US" sz="3600" i="1" smtClean="0">
                <a:solidFill>
                  <a:schemeClr val="tx1">
                    <a:lumMod val="95000"/>
                    <a:lumOff val="5000"/>
                  </a:schemeClr>
                </a:solidFill>
                <a:latin typeface="Arial" pitchFamily="34" charset="0"/>
                <a:cs typeface="Arial" pitchFamily="34" charset="0"/>
              </a:rPr>
              <a:t>hiện.</a:t>
            </a:r>
            <a:endParaRPr lang="en-US" sz="3600">
              <a:solidFill>
                <a:schemeClr val="tx1">
                  <a:lumMod val="95000"/>
                  <a:lumOff val="5000"/>
                </a:schemeClr>
              </a:solidFill>
              <a:latin typeface="Arial" pitchFamily="34" charset="0"/>
              <a:cs typeface="Arial" pitchFamily="34" charset="0"/>
            </a:endParaRPr>
          </a:p>
        </p:txBody>
      </p:sp>
    </p:spTree>
    <p:extLst>
      <p:ext uri="{BB962C8B-B14F-4D97-AF65-F5344CB8AC3E}">
        <p14:creationId xmlns:p14="http://schemas.microsoft.com/office/powerpoint/2010/main" val="30927128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barn(inVertical)">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6" grpId="0" animBg="1"/>
      <p:bldP spid="5" grpId="0" animBg="1"/>
      <p:bldP spid="3"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876" t="14808" r="6876" b="2261"/>
          <a:stretch>
            <a:fillRect/>
          </a:stretch>
        </p:blipFill>
        <p:spPr>
          <a:xfrm>
            <a:off x="0" y="0"/>
            <a:ext cx="18288000" cy="10287000"/>
          </a:xfrm>
          <a:prstGeom prst="rect">
            <a:avLst/>
          </a:prstGeom>
        </p:spPr>
      </p:pic>
      <p:sp>
        <p:nvSpPr>
          <p:cNvPr id="14" name="Rectangle 13"/>
          <p:cNvSpPr/>
          <p:nvPr/>
        </p:nvSpPr>
        <p:spPr>
          <a:xfrm>
            <a:off x="312378" y="1638300"/>
            <a:ext cx="17747022" cy="7924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4190999" y="1894557"/>
            <a:ext cx="4994889" cy="101148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nSpc>
                <a:spcPct val="150000"/>
              </a:lnSpc>
            </a:pPr>
            <a:r>
              <a:rPr lang="en-US" sz="3200" b="1" i="1" smtClean="0">
                <a:latin typeface="Arial" pitchFamily="34" charset="0"/>
                <a:cs typeface="Arial" pitchFamily="34" charset="0"/>
              </a:rPr>
              <a:t>Các bước lập kế hoạch:</a:t>
            </a:r>
            <a:endParaRPr lang="en-US" sz="3200" b="1" i="1">
              <a:latin typeface="Arial" pitchFamily="34" charset="0"/>
              <a:cs typeface="Arial" pitchFamily="34" charset="0"/>
            </a:endParaRPr>
          </a:p>
        </p:txBody>
      </p:sp>
      <p:grpSp>
        <p:nvGrpSpPr>
          <p:cNvPr id="4" name="Group 3"/>
          <p:cNvGrpSpPr/>
          <p:nvPr/>
        </p:nvGrpSpPr>
        <p:grpSpPr>
          <a:xfrm>
            <a:off x="312378" y="171055"/>
            <a:ext cx="17747022" cy="1027369"/>
            <a:chOff x="312378" y="171055"/>
            <a:chExt cx="17747022" cy="1027369"/>
          </a:xfrm>
        </p:grpSpPr>
        <p:grpSp>
          <p:nvGrpSpPr>
            <p:cNvPr id="18" name="Group 17"/>
            <p:cNvGrpSpPr/>
            <p:nvPr/>
          </p:nvGrpSpPr>
          <p:grpSpPr>
            <a:xfrm>
              <a:off x="312378" y="173158"/>
              <a:ext cx="1618414" cy="1025266"/>
              <a:chOff x="62629" y="14468"/>
              <a:chExt cx="1551690" cy="1025266"/>
            </a:xfrm>
          </p:grpSpPr>
          <p:pic>
            <p:nvPicPr>
              <p:cNvPr id="16"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62629" y="14468"/>
                <a:ext cx="1551690" cy="1025266"/>
              </a:xfrm>
              <a:prstGeom prst="rect">
                <a:avLst/>
              </a:prstGeom>
            </p:spPr>
          </p:pic>
          <p:sp>
            <p:nvSpPr>
              <p:cNvPr id="17" name="TextBox 16"/>
              <p:cNvSpPr txBox="1"/>
              <p:nvPr/>
            </p:nvSpPr>
            <p:spPr>
              <a:xfrm>
                <a:off x="247607" y="173158"/>
                <a:ext cx="1181734" cy="707886"/>
              </a:xfrm>
              <a:prstGeom prst="rect">
                <a:avLst/>
              </a:prstGeom>
              <a:noFill/>
            </p:spPr>
            <p:txBody>
              <a:bodyPr wrap="none" rtlCol="0">
                <a:spAutoFit/>
              </a:bodyPr>
              <a:lstStyle/>
              <a:p>
                <a:r>
                  <a:rPr lang="en-US" sz="4000" b="1" smtClean="0">
                    <a:solidFill>
                      <a:schemeClr val="bg1"/>
                    </a:solidFill>
                    <a:latin typeface="Arial" pitchFamily="34" charset="0"/>
                    <a:cs typeface="Arial" pitchFamily="34" charset="0"/>
                  </a:rPr>
                  <a:t>NV1</a:t>
                </a:r>
                <a:endParaRPr lang="en-US" sz="4000" b="1">
                  <a:solidFill>
                    <a:schemeClr val="bg1"/>
                  </a:solidFill>
                  <a:latin typeface="Arial" pitchFamily="34" charset="0"/>
                  <a:cs typeface="Arial" pitchFamily="34" charset="0"/>
                </a:endParaRPr>
              </a:p>
            </p:txBody>
          </p:sp>
        </p:grpSp>
        <p:sp>
          <p:nvSpPr>
            <p:cNvPr id="27" name="Rectangle 26"/>
            <p:cNvSpPr/>
            <p:nvPr/>
          </p:nvSpPr>
          <p:spPr>
            <a:xfrm>
              <a:off x="1930792" y="171055"/>
              <a:ext cx="16128608" cy="923330"/>
            </a:xfrm>
            <a:prstGeom prst="rect">
              <a:avLst/>
            </a:prstGeom>
          </p:spPr>
          <p:txBody>
            <a:bodyPr wrap="square">
              <a:spAutoFit/>
            </a:bodyPr>
            <a:lstStyle/>
            <a:p>
              <a:pPr algn="ctr">
                <a:lnSpc>
                  <a:spcPct val="150000"/>
                </a:lnSpc>
              </a:pPr>
              <a:r>
                <a:rPr lang="vi-VN" sz="3600" b="1">
                  <a:solidFill>
                    <a:schemeClr val="bg1"/>
                  </a:solidFill>
                  <a:latin typeface="Arial" pitchFamily="34" charset="0"/>
                  <a:cs typeface="Arial" pitchFamily="34" charset="0"/>
                </a:rPr>
                <a:t>Lập và thực hiện kế hoạch trải nghiệm nghề em quan tâm ở địa phương</a:t>
              </a:r>
            </a:p>
          </p:txBody>
        </p:sp>
      </p:grpSp>
      <p:sp>
        <p:nvSpPr>
          <p:cNvPr id="5" name="Rounded Rectangle 4"/>
          <p:cNvSpPr/>
          <p:nvPr/>
        </p:nvSpPr>
        <p:spPr>
          <a:xfrm>
            <a:off x="914400" y="1894557"/>
            <a:ext cx="2971800" cy="101148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smtClean="0">
                <a:latin typeface="Arial" pitchFamily="34" charset="0"/>
                <a:cs typeface="Arial" pitchFamily="34" charset="0"/>
              </a:rPr>
              <a:t>KẾT LUẬN</a:t>
            </a:r>
            <a:endParaRPr lang="en-US" sz="3600" b="1">
              <a:latin typeface="Arial" pitchFamily="34" charset="0"/>
              <a:cs typeface="Arial" pitchFamily="34" charset="0"/>
            </a:endParaRPr>
          </a:p>
        </p:txBody>
      </p:sp>
      <p:pic>
        <p:nvPicPr>
          <p:cNvPr id="19" name="Picture 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966696" y="8232983"/>
            <a:ext cx="2053800" cy="2066717"/>
          </a:xfrm>
          <a:prstGeom prst="rect">
            <a:avLst/>
          </a:prstGeom>
        </p:spPr>
      </p:pic>
      <p:pic>
        <p:nvPicPr>
          <p:cNvPr id="20" name="Picture 8"/>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3196735" y="8126309"/>
            <a:ext cx="4532465" cy="2080285"/>
          </a:xfrm>
          <a:prstGeom prst="rect">
            <a:avLst/>
          </a:prstGeom>
        </p:spPr>
      </p:pic>
      <p:pic>
        <p:nvPicPr>
          <p:cNvPr id="21" name="Picture 1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248504" y="8849648"/>
            <a:ext cx="15710137" cy="749162"/>
          </a:xfrm>
          <a:prstGeom prst="rect">
            <a:avLst/>
          </a:prstGeom>
        </p:spPr>
      </p:pic>
      <p:pic>
        <p:nvPicPr>
          <p:cNvPr id="22" name="Picture 8"/>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002519" y="8126310"/>
            <a:ext cx="4532465" cy="2080285"/>
          </a:xfrm>
          <a:prstGeom prst="rect">
            <a:avLst/>
          </a:prstGeom>
        </p:spPr>
      </p:pic>
      <p:sp>
        <p:nvSpPr>
          <p:cNvPr id="3" name="Rectangle 2"/>
          <p:cNvSpPr/>
          <p:nvPr/>
        </p:nvSpPr>
        <p:spPr>
          <a:xfrm>
            <a:off x="1002519" y="3593635"/>
            <a:ext cx="11125201" cy="1754326"/>
          </a:xfrm>
          <a:prstGeom prst="rect">
            <a:avLst/>
          </a:prstGeom>
        </p:spPr>
        <p:txBody>
          <a:bodyPr wrap="square">
            <a:spAutoFit/>
          </a:bodyPr>
          <a:lstStyle/>
          <a:p>
            <a:pPr marL="571500" indent="-571500">
              <a:lnSpc>
                <a:spcPct val="150000"/>
              </a:lnSpc>
              <a:buFont typeface="Wingdings" pitchFamily="2" charset="2"/>
              <a:buChar char="v"/>
            </a:pPr>
            <a:r>
              <a:rPr lang="vi-VN" sz="3600" b="1">
                <a:latin typeface="Arial" pitchFamily="34" charset="0"/>
                <a:cs typeface="Arial" pitchFamily="34" charset="0"/>
              </a:rPr>
              <a:t>Bước 2. </a:t>
            </a:r>
            <a:r>
              <a:rPr lang="vi-VN" sz="3600">
                <a:latin typeface="Arial" pitchFamily="34" charset="0"/>
                <a:cs typeface="Arial" pitchFamily="34" charset="0"/>
              </a:rPr>
              <a:t>Lập kế hoạch trải nghiệm nghề ở địa phương theo </a:t>
            </a:r>
            <a:r>
              <a:rPr lang="vi-VN" sz="3600" smtClean="0">
                <a:latin typeface="Arial" pitchFamily="34" charset="0"/>
                <a:cs typeface="Arial" pitchFamily="34" charset="0"/>
              </a:rPr>
              <a:t>nhóm</a:t>
            </a:r>
            <a:r>
              <a:rPr lang="en-US" sz="3600" smtClean="0">
                <a:latin typeface="Arial" pitchFamily="34" charset="0"/>
                <a:cs typeface="Arial" pitchFamily="34" charset="0"/>
              </a:rPr>
              <a:t>.</a:t>
            </a:r>
            <a:endParaRPr lang="en-US" sz="3600">
              <a:latin typeface="Arial" pitchFamily="34" charset="0"/>
              <a:cs typeface="Arial" pitchFamily="34" charset="0"/>
            </a:endParaRPr>
          </a:p>
        </p:txBody>
      </p:sp>
      <p:pic>
        <p:nvPicPr>
          <p:cNvPr id="23" name="Picture 5"/>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020800" y="4152900"/>
            <a:ext cx="3888651" cy="5372100"/>
          </a:xfrm>
          <a:prstGeom prst="rect">
            <a:avLst/>
          </a:prstGeom>
        </p:spPr>
      </p:pic>
      <p:sp>
        <p:nvSpPr>
          <p:cNvPr id="24" name="Rectangle 23"/>
          <p:cNvSpPr/>
          <p:nvPr/>
        </p:nvSpPr>
        <p:spPr>
          <a:xfrm>
            <a:off x="989537" y="5600700"/>
            <a:ext cx="10135663" cy="1754326"/>
          </a:xfrm>
          <a:prstGeom prst="rect">
            <a:avLst/>
          </a:prstGeom>
        </p:spPr>
        <p:txBody>
          <a:bodyPr wrap="square">
            <a:spAutoFit/>
          </a:bodyPr>
          <a:lstStyle/>
          <a:p>
            <a:pPr marL="571500" indent="-571500">
              <a:lnSpc>
                <a:spcPct val="150000"/>
              </a:lnSpc>
              <a:buFont typeface="Wingdings" pitchFamily="2" charset="2"/>
              <a:buChar char="v"/>
            </a:pPr>
            <a:r>
              <a:rPr lang="vi-VN" sz="3600" b="1">
                <a:latin typeface="Arial" pitchFamily="34" charset="0"/>
                <a:cs typeface="Arial" pitchFamily="34" charset="0"/>
              </a:rPr>
              <a:t>Bước </a:t>
            </a:r>
            <a:r>
              <a:rPr lang="en-US" sz="3600" b="1" smtClean="0">
                <a:latin typeface="Arial" pitchFamily="34" charset="0"/>
                <a:cs typeface="Arial" pitchFamily="34" charset="0"/>
              </a:rPr>
              <a:t>3</a:t>
            </a:r>
            <a:r>
              <a:rPr lang="vi-VN" sz="3600" b="1" smtClean="0">
                <a:latin typeface="Arial" pitchFamily="34" charset="0"/>
                <a:cs typeface="Arial" pitchFamily="34" charset="0"/>
              </a:rPr>
              <a:t>. </a:t>
            </a:r>
            <a:r>
              <a:rPr lang="vi-VN" sz="3600" smtClean="0">
                <a:latin typeface="Arial" pitchFamily="34" charset="0"/>
                <a:cs typeface="Arial" pitchFamily="34" charset="0"/>
              </a:rPr>
              <a:t>Trình </a:t>
            </a:r>
            <a:r>
              <a:rPr lang="vi-VN" sz="3600">
                <a:latin typeface="Arial" pitchFamily="34" charset="0"/>
                <a:cs typeface="Arial" pitchFamily="34" charset="0"/>
              </a:rPr>
              <a:t>bày kế hoạch trải nghiệm nghề em quan tâm ở địa phương.</a:t>
            </a:r>
            <a:endParaRPr lang="en-US" sz="3600">
              <a:latin typeface="Arial" pitchFamily="34" charset="0"/>
              <a:cs typeface="Arial" pitchFamily="34" charset="0"/>
            </a:endParaRPr>
          </a:p>
        </p:txBody>
      </p:sp>
    </p:spTree>
    <p:extLst>
      <p:ext uri="{BB962C8B-B14F-4D97-AF65-F5344CB8AC3E}">
        <p14:creationId xmlns:p14="http://schemas.microsoft.com/office/powerpoint/2010/main" val="25178678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876" t="14808" r="6876" b="2261"/>
          <a:stretch>
            <a:fillRect/>
          </a:stretch>
        </p:blipFill>
        <p:spPr>
          <a:xfrm>
            <a:off x="0" y="0"/>
            <a:ext cx="18288000" cy="10287000"/>
          </a:xfrm>
          <a:prstGeom prst="rect">
            <a:avLst/>
          </a:prstGeom>
        </p:spPr>
      </p:pic>
      <p:sp>
        <p:nvSpPr>
          <p:cNvPr id="14" name="Rectangle 13"/>
          <p:cNvSpPr/>
          <p:nvPr/>
        </p:nvSpPr>
        <p:spPr>
          <a:xfrm>
            <a:off x="312378" y="1638300"/>
            <a:ext cx="17747022" cy="8661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4190999" y="1894557"/>
            <a:ext cx="4994889" cy="101148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nSpc>
                <a:spcPct val="150000"/>
              </a:lnSpc>
            </a:pPr>
            <a:r>
              <a:rPr lang="en-US" sz="3200" b="1" i="1" smtClean="0">
                <a:latin typeface="Arial" pitchFamily="34" charset="0"/>
                <a:cs typeface="Arial" pitchFamily="34" charset="0"/>
              </a:rPr>
              <a:t>Các bước lập kế hoạch:</a:t>
            </a:r>
            <a:endParaRPr lang="en-US" sz="3200" b="1" i="1">
              <a:latin typeface="Arial" pitchFamily="34" charset="0"/>
              <a:cs typeface="Arial" pitchFamily="34" charset="0"/>
            </a:endParaRPr>
          </a:p>
        </p:txBody>
      </p:sp>
      <p:grpSp>
        <p:nvGrpSpPr>
          <p:cNvPr id="4" name="Group 3"/>
          <p:cNvGrpSpPr/>
          <p:nvPr/>
        </p:nvGrpSpPr>
        <p:grpSpPr>
          <a:xfrm>
            <a:off x="312378" y="171055"/>
            <a:ext cx="17747022" cy="1027369"/>
            <a:chOff x="312378" y="171055"/>
            <a:chExt cx="17747022" cy="1027369"/>
          </a:xfrm>
        </p:grpSpPr>
        <p:grpSp>
          <p:nvGrpSpPr>
            <p:cNvPr id="18" name="Group 17"/>
            <p:cNvGrpSpPr/>
            <p:nvPr/>
          </p:nvGrpSpPr>
          <p:grpSpPr>
            <a:xfrm>
              <a:off x="312378" y="173158"/>
              <a:ext cx="1618414" cy="1025266"/>
              <a:chOff x="62629" y="14468"/>
              <a:chExt cx="1551690" cy="1025266"/>
            </a:xfrm>
          </p:grpSpPr>
          <p:pic>
            <p:nvPicPr>
              <p:cNvPr id="16"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62629" y="14468"/>
                <a:ext cx="1551690" cy="1025266"/>
              </a:xfrm>
              <a:prstGeom prst="rect">
                <a:avLst/>
              </a:prstGeom>
            </p:spPr>
          </p:pic>
          <p:sp>
            <p:nvSpPr>
              <p:cNvPr id="17" name="TextBox 16"/>
              <p:cNvSpPr txBox="1"/>
              <p:nvPr/>
            </p:nvSpPr>
            <p:spPr>
              <a:xfrm>
                <a:off x="247607" y="173158"/>
                <a:ext cx="1181734" cy="707886"/>
              </a:xfrm>
              <a:prstGeom prst="rect">
                <a:avLst/>
              </a:prstGeom>
              <a:noFill/>
            </p:spPr>
            <p:txBody>
              <a:bodyPr wrap="none" rtlCol="0">
                <a:spAutoFit/>
              </a:bodyPr>
              <a:lstStyle/>
              <a:p>
                <a:r>
                  <a:rPr lang="en-US" sz="4000" b="1" smtClean="0">
                    <a:solidFill>
                      <a:schemeClr val="bg1"/>
                    </a:solidFill>
                    <a:latin typeface="Arial" pitchFamily="34" charset="0"/>
                    <a:cs typeface="Arial" pitchFamily="34" charset="0"/>
                  </a:rPr>
                  <a:t>NV1</a:t>
                </a:r>
                <a:endParaRPr lang="en-US" sz="4000" b="1">
                  <a:solidFill>
                    <a:schemeClr val="bg1"/>
                  </a:solidFill>
                  <a:latin typeface="Arial" pitchFamily="34" charset="0"/>
                  <a:cs typeface="Arial" pitchFamily="34" charset="0"/>
                </a:endParaRPr>
              </a:p>
            </p:txBody>
          </p:sp>
        </p:grpSp>
        <p:sp>
          <p:nvSpPr>
            <p:cNvPr id="27" name="Rectangle 26"/>
            <p:cNvSpPr/>
            <p:nvPr/>
          </p:nvSpPr>
          <p:spPr>
            <a:xfrm>
              <a:off x="1930792" y="171055"/>
              <a:ext cx="16128608" cy="923330"/>
            </a:xfrm>
            <a:prstGeom prst="rect">
              <a:avLst/>
            </a:prstGeom>
          </p:spPr>
          <p:txBody>
            <a:bodyPr wrap="square">
              <a:spAutoFit/>
            </a:bodyPr>
            <a:lstStyle/>
            <a:p>
              <a:pPr algn="ctr">
                <a:lnSpc>
                  <a:spcPct val="150000"/>
                </a:lnSpc>
              </a:pPr>
              <a:r>
                <a:rPr lang="vi-VN" sz="3600" b="1">
                  <a:solidFill>
                    <a:schemeClr val="bg1"/>
                  </a:solidFill>
                  <a:latin typeface="Arial" pitchFamily="34" charset="0"/>
                  <a:cs typeface="Arial" pitchFamily="34" charset="0"/>
                </a:rPr>
                <a:t>Lập và thực hiện kế hoạch trải nghiệm nghề em quan tâm ở địa phương</a:t>
              </a:r>
            </a:p>
          </p:txBody>
        </p:sp>
      </p:grpSp>
      <p:sp>
        <p:nvSpPr>
          <p:cNvPr id="5" name="Rounded Rectangle 4"/>
          <p:cNvSpPr/>
          <p:nvPr/>
        </p:nvSpPr>
        <p:spPr>
          <a:xfrm>
            <a:off x="914400" y="1894557"/>
            <a:ext cx="2971800" cy="101148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smtClean="0">
                <a:latin typeface="Arial" pitchFamily="34" charset="0"/>
                <a:cs typeface="Arial" pitchFamily="34" charset="0"/>
              </a:rPr>
              <a:t>KẾT LUẬN</a:t>
            </a:r>
            <a:endParaRPr lang="en-US" sz="3600" b="1">
              <a:latin typeface="Arial" pitchFamily="34" charset="0"/>
              <a:cs typeface="Arial" pitchFamily="34" charset="0"/>
            </a:endParaRPr>
          </a:p>
        </p:txBody>
      </p:sp>
      <p:pic>
        <p:nvPicPr>
          <p:cNvPr id="19" name="Picture 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966696" y="8884954"/>
            <a:ext cx="1405904" cy="1414746"/>
          </a:xfrm>
          <a:prstGeom prst="rect">
            <a:avLst/>
          </a:prstGeom>
        </p:spPr>
      </p:pic>
      <p:pic>
        <p:nvPicPr>
          <p:cNvPr id="21" name="Picture 10"/>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248504" y="9474880"/>
            <a:ext cx="15710137" cy="645309"/>
          </a:xfrm>
          <a:prstGeom prst="rect">
            <a:avLst/>
          </a:prstGeom>
        </p:spPr>
      </p:pic>
      <p:pic>
        <p:nvPicPr>
          <p:cNvPr id="22" name="Picture 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002520" y="9020945"/>
            <a:ext cx="3417080" cy="1373430"/>
          </a:xfrm>
          <a:prstGeom prst="rect">
            <a:avLst/>
          </a:prstGeom>
        </p:spPr>
      </p:pic>
      <p:pic>
        <p:nvPicPr>
          <p:cNvPr id="23" name="Picture 5"/>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052531" y="5143500"/>
            <a:ext cx="3337069" cy="4610100"/>
          </a:xfrm>
          <a:prstGeom prst="rect">
            <a:avLst/>
          </a:prstGeom>
        </p:spPr>
      </p:pic>
      <p:sp>
        <p:nvSpPr>
          <p:cNvPr id="24" name="Rectangle 23"/>
          <p:cNvSpPr/>
          <p:nvPr/>
        </p:nvSpPr>
        <p:spPr>
          <a:xfrm>
            <a:off x="914400" y="3265944"/>
            <a:ext cx="15544800" cy="923330"/>
          </a:xfrm>
          <a:prstGeom prst="rect">
            <a:avLst/>
          </a:prstGeom>
        </p:spPr>
        <p:txBody>
          <a:bodyPr wrap="square">
            <a:spAutoFit/>
          </a:bodyPr>
          <a:lstStyle/>
          <a:p>
            <a:pPr marL="571500" indent="-571500">
              <a:lnSpc>
                <a:spcPct val="150000"/>
              </a:lnSpc>
              <a:buFont typeface="Wingdings" pitchFamily="2" charset="2"/>
              <a:buChar char="v"/>
            </a:pPr>
            <a:r>
              <a:rPr lang="vi-VN" sz="3600" b="1">
                <a:latin typeface="Arial" pitchFamily="34" charset="0"/>
                <a:cs typeface="Arial" pitchFamily="34" charset="0"/>
              </a:rPr>
              <a:t>Bước </a:t>
            </a:r>
            <a:r>
              <a:rPr lang="en-US" sz="3600" b="1" smtClean="0">
                <a:latin typeface="Arial" pitchFamily="34" charset="0"/>
                <a:cs typeface="Arial" pitchFamily="34" charset="0"/>
              </a:rPr>
              <a:t>4</a:t>
            </a:r>
            <a:r>
              <a:rPr lang="vi-VN" sz="3600" b="1" smtClean="0">
                <a:latin typeface="Arial" pitchFamily="34" charset="0"/>
                <a:cs typeface="Arial" pitchFamily="34" charset="0"/>
              </a:rPr>
              <a:t>. </a:t>
            </a:r>
            <a:r>
              <a:rPr lang="vi-VN" sz="3600">
                <a:latin typeface="Arial" pitchFamily="34" charset="0"/>
                <a:cs typeface="Arial" pitchFamily="34" charset="0"/>
              </a:rPr>
              <a:t>Thực hiện kế hoạch trải nghiệm nghề/ nhóm nghề.</a:t>
            </a:r>
            <a:endParaRPr lang="en-US" sz="3600">
              <a:latin typeface="Arial" pitchFamily="34" charset="0"/>
              <a:cs typeface="Arial" pitchFamily="34" charset="0"/>
            </a:endParaRPr>
          </a:p>
        </p:txBody>
      </p:sp>
      <p:sp>
        <p:nvSpPr>
          <p:cNvPr id="6" name="Rectangle 5"/>
          <p:cNvSpPr/>
          <p:nvPr/>
        </p:nvSpPr>
        <p:spPr>
          <a:xfrm>
            <a:off x="1248584" y="4220681"/>
            <a:ext cx="13559615" cy="4704365"/>
          </a:xfrm>
          <a:prstGeom prst="rect">
            <a:avLst/>
          </a:prstGeom>
        </p:spPr>
        <p:txBody>
          <a:bodyPr wrap="square">
            <a:spAutoFit/>
          </a:bodyPr>
          <a:lstStyle/>
          <a:p>
            <a:pPr marL="571500" indent="-571500" algn="just">
              <a:lnSpc>
                <a:spcPct val="150000"/>
              </a:lnSpc>
              <a:buFont typeface="Wingdings" pitchFamily="2" charset="2"/>
              <a:buChar char="§"/>
            </a:pPr>
            <a:r>
              <a:rPr lang="en-US" sz="3400" i="1" smtClean="0">
                <a:latin typeface="Arial" pitchFamily="34" charset="0"/>
                <a:cs typeface="Arial" pitchFamily="34" charset="0"/>
              </a:rPr>
              <a:t>Triển </a:t>
            </a:r>
            <a:r>
              <a:rPr lang="en-US" sz="3400" i="1">
                <a:latin typeface="Arial" pitchFamily="34" charset="0"/>
                <a:cs typeface="Arial" pitchFamily="34" charset="0"/>
              </a:rPr>
              <a:t>khai công việc, liên hệ hộ gia đình hoặc chủ cơ sở sản xuất mà nhóm quan tâm.</a:t>
            </a:r>
          </a:p>
          <a:p>
            <a:pPr marL="571500" indent="-571500" algn="just">
              <a:lnSpc>
                <a:spcPct val="150000"/>
              </a:lnSpc>
              <a:buFont typeface="Wingdings" pitchFamily="2" charset="2"/>
              <a:buChar char="§"/>
            </a:pPr>
            <a:r>
              <a:rPr lang="en-US" sz="3400" i="1" smtClean="0">
                <a:latin typeface="Arial" pitchFamily="34" charset="0"/>
                <a:cs typeface="Arial" pitchFamily="34" charset="0"/>
              </a:rPr>
              <a:t>Thực </a:t>
            </a:r>
            <a:r>
              <a:rPr lang="en-US" sz="3400" i="1">
                <a:latin typeface="Arial" pitchFamily="34" charset="0"/>
                <a:cs typeface="Arial" pitchFamily="34" charset="0"/>
              </a:rPr>
              <a:t>hiện tham quan, phỏng vấn và làm một số công việc của nghề khi trải nghiệm. Trong quá trình tham quan cần chú ý: Lắng nghe và thực hiện việc tham quan theo sự hướng dẫn của người đại diện hoặc cơ sở sản xuất…</a:t>
            </a:r>
          </a:p>
        </p:txBody>
      </p:sp>
      <p:pic>
        <p:nvPicPr>
          <p:cNvPr id="25" name="Picture 8"/>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3950177" y="8884954"/>
            <a:ext cx="3033864" cy="1392466"/>
          </a:xfrm>
          <a:prstGeom prst="rect">
            <a:avLst/>
          </a:prstGeom>
        </p:spPr>
      </p:pic>
    </p:spTree>
    <p:extLst>
      <p:ext uri="{BB962C8B-B14F-4D97-AF65-F5344CB8AC3E}">
        <p14:creationId xmlns:p14="http://schemas.microsoft.com/office/powerpoint/2010/main" val="10606012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876" t="14808" r="6876" b="2261"/>
          <a:stretch>
            <a:fillRect/>
          </a:stretch>
        </p:blipFill>
        <p:spPr>
          <a:xfrm>
            <a:off x="0" y="0"/>
            <a:ext cx="18288000" cy="10287000"/>
          </a:xfrm>
          <a:prstGeom prst="rect">
            <a:avLst/>
          </a:prstGeom>
        </p:spPr>
      </p:pic>
      <p:sp>
        <p:nvSpPr>
          <p:cNvPr id="14" name="Rectangle 13"/>
          <p:cNvSpPr/>
          <p:nvPr/>
        </p:nvSpPr>
        <p:spPr>
          <a:xfrm>
            <a:off x="312378" y="1562100"/>
            <a:ext cx="17594622" cy="8305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698243" y="7134010"/>
            <a:ext cx="10350757" cy="177122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vi-VN" sz="3500" dirty="0" smtClean="0">
                <a:latin typeface="Arial" pitchFamily="34" charset="0"/>
                <a:cs typeface="Arial" pitchFamily="34" charset="0"/>
              </a:rPr>
              <a:t>Ghi </a:t>
            </a:r>
            <a:r>
              <a:rPr lang="vi-VN" sz="3500" dirty="0">
                <a:latin typeface="Arial" pitchFamily="34" charset="0"/>
                <a:cs typeface="Arial" pitchFamily="34" charset="0"/>
              </a:rPr>
              <a:t>tóm tắt nội dung tìm hiểu, quan sát được theo nhiệm vụ được phân công.</a:t>
            </a:r>
            <a:endParaRPr lang="en-US" sz="3500" dirty="0">
              <a:latin typeface="Arial" pitchFamily="34" charset="0"/>
              <a:cs typeface="Arial" pitchFamily="34" charset="0"/>
            </a:endParaRPr>
          </a:p>
        </p:txBody>
      </p:sp>
      <p:sp>
        <p:nvSpPr>
          <p:cNvPr id="46" name="Rounded Rectangle 45"/>
          <p:cNvSpPr/>
          <p:nvPr/>
        </p:nvSpPr>
        <p:spPr>
          <a:xfrm>
            <a:off x="672843" y="3086100"/>
            <a:ext cx="10376157" cy="344227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nSpc>
                <a:spcPct val="150000"/>
              </a:lnSpc>
            </a:pPr>
            <a:r>
              <a:rPr lang="vi-VN" sz="3500" dirty="0" smtClean="0">
                <a:latin typeface="Arial" pitchFamily="34" charset="0"/>
                <a:cs typeface="Arial" pitchFamily="34" charset="0"/>
              </a:rPr>
              <a:t>Trong </a:t>
            </a:r>
            <a:r>
              <a:rPr lang="vi-VN" sz="3500" dirty="0">
                <a:latin typeface="Arial" pitchFamily="34" charset="0"/>
                <a:cs typeface="Arial" pitchFamily="34" charset="0"/>
              </a:rPr>
              <a:t>quá trình tham quan, chú ý tìm hiểu, quan sát những hoạt động của người lao động và những nhiệm vụ chủ yếu của nghề; cách thức người lao động sử dụng các thiết bị, dụng cụ lao động…</a:t>
            </a:r>
            <a:endParaRPr lang="en-US" sz="3500" dirty="0">
              <a:latin typeface="Arial" pitchFamily="34" charset="0"/>
              <a:cs typeface="Arial" pitchFamily="34" charset="0"/>
            </a:endParaRPr>
          </a:p>
        </p:txBody>
      </p:sp>
      <p:grpSp>
        <p:nvGrpSpPr>
          <p:cNvPr id="4" name="Group 3"/>
          <p:cNvGrpSpPr/>
          <p:nvPr/>
        </p:nvGrpSpPr>
        <p:grpSpPr>
          <a:xfrm>
            <a:off x="312378" y="171055"/>
            <a:ext cx="17594622" cy="1027369"/>
            <a:chOff x="312378" y="171055"/>
            <a:chExt cx="17594622" cy="1027369"/>
          </a:xfrm>
        </p:grpSpPr>
        <p:grpSp>
          <p:nvGrpSpPr>
            <p:cNvPr id="18" name="Group 17"/>
            <p:cNvGrpSpPr/>
            <p:nvPr/>
          </p:nvGrpSpPr>
          <p:grpSpPr>
            <a:xfrm>
              <a:off x="312378" y="173158"/>
              <a:ext cx="1618414" cy="1025266"/>
              <a:chOff x="62629" y="14468"/>
              <a:chExt cx="1551690" cy="1025266"/>
            </a:xfrm>
          </p:grpSpPr>
          <p:pic>
            <p:nvPicPr>
              <p:cNvPr id="16"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62629" y="14468"/>
                <a:ext cx="1551690" cy="1025266"/>
              </a:xfrm>
              <a:prstGeom prst="rect">
                <a:avLst/>
              </a:prstGeom>
            </p:spPr>
          </p:pic>
          <p:sp>
            <p:nvSpPr>
              <p:cNvPr id="17" name="TextBox 16"/>
              <p:cNvSpPr txBox="1"/>
              <p:nvPr/>
            </p:nvSpPr>
            <p:spPr>
              <a:xfrm>
                <a:off x="247607" y="173158"/>
                <a:ext cx="1181734" cy="707886"/>
              </a:xfrm>
              <a:prstGeom prst="rect">
                <a:avLst/>
              </a:prstGeom>
              <a:noFill/>
            </p:spPr>
            <p:txBody>
              <a:bodyPr wrap="none" rtlCol="0">
                <a:spAutoFit/>
              </a:bodyPr>
              <a:lstStyle/>
              <a:p>
                <a:r>
                  <a:rPr lang="en-US" sz="4000" b="1" smtClean="0">
                    <a:solidFill>
                      <a:schemeClr val="bg1"/>
                    </a:solidFill>
                    <a:latin typeface="Arial" pitchFamily="34" charset="0"/>
                    <a:cs typeface="Arial" pitchFamily="34" charset="0"/>
                  </a:rPr>
                  <a:t>NV1</a:t>
                </a:r>
                <a:endParaRPr lang="en-US" sz="4000" b="1">
                  <a:solidFill>
                    <a:schemeClr val="bg1"/>
                  </a:solidFill>
                  <a:latin typeface="Arial" pitchFamily="34" charset="0"/>
                  <a:cs typeface="Arial" pitchFamily="34" charset="0"/>
                </a:endParaRPr>
              </a:p>
            </p:txBody>
          </p:sp>
        </p:grpSp>
        <p:sp>
          <p:nvSpPr>
            <p:cNvPr id="27" name="Rectangle 26"/>
            <p:cNvSpPr/>
            <p:nvPr/>
          </p:nvSpPr>
          <p:spPr>
            <a:xfrm>
              <a:off x="1930792" y="171055"/>
              <a:ext cx="15976208" cy="923330"/>
            </a:xfrm>
            <a:prstGeom prst="rect">
              <a:avLst/>
            </a:prstGeom>
          </p:spPr>
          <p:txBody>
            <a:bodyPr wrap="square">
              <a:spAutoFit/>
            </a:bodyPr>
            <a:lstStyle/>
            <a:p>
              <a:pPr algn="ctr">
                <a:lnSpc>
                  <a:spcPct val="150000"/>
                </a:lnSpc>
              </a:pPr>
              <a:r>
                <a:rPr lang="vi-VN" sz="3600" b="1">
                  <a:solidFill>
                    <a:schemeClr val="bg1"/>
                  </a:solidFill>
                  <a:latin typeface="Arial" pitchFamily="34" charset="0"/>
                  <a:cs typeface="Arial" pitchFamily="34" charset="0"/>
                </a:rPr>
                <a:t>Lập và thực hiện kế hoạch trải nghiệm nghề em quan tâm ở địa phương</a:t>
              </a:r>
            </a:p>
          </p:txBody>
        </p:sp>
      </p:grpSp>
      <p:sp>
        <p:nvSpPr>
          <p:cNvPr id="5" name="Rounded Rectangle 4"/>
          <p:cNvSpPr/>
          <p:nvPr/>
        </p:nvSpPr>
        <p:spPr>
          <a:xfrm>
            <a:off x="312378" y="1562100"/>
            <a:ext cx="5031889" cy="1011485"/>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b="1" smtClean="0">
                <a:latin typeface="Arial" pitchFamily="34" charset="0"/>
                <a:cs typeface="Arial" pitchFamily="34" charset="0"/>
              </a:rPr>
              <a:t>Lưu ý khi thực hiện:</a:t>
            </a:r>
            <a:endParaRPr lang="en-US" sz="3600" b="1">
              <a:latin typeface="Arial" pitchFamily="34" charset="0"/>
              <a:cs typeface="Arial" pitchFamily="34" charset="0"/>
            </a:endParaRPr>
          </a:p>
        </p:txBody>
      </p:sp>
      <p:pic>
        <p:nvPicPr>
          <p:cNvPr id="19" name="Picture 18"/>
          <p:cNvPicPr>
            <a:picLocks noChangeAspect="1"/>
          </p:cNvPicPr>
          <p:nvPr/>
        </p:nvPicPr>
        <p:blipFill>
          <a:blip r:embed="rId14"/>
          <a:srcRect/>
          <a:stretch>
            <a:fillRect/>
          </a:stretch>
        </p:blipFill>
        <p:spPr>
          <a:xfrm>
            <a:off x="11508361" y="2844230"/>
            <a:ext cx="6093839" cy="6439760"/>
          </a:xfrm>
          <a:prstGeom prst="rect">
            <a:avLst/>
          </a:prstGeom>
        </p:spPr>
      </p:pic>
    </p:spTree>
    <p:extLst>
      <p:ext uri="{BB962C8B-B14F-4D97-AF65-F5344CB8AC3E}">
        <p14:creationId xmlns:p14="http://schemas.microsoft.com/office/powerpoint/2010/main" val="21122263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barn(inVertical)">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barn(inVertical)">
                                      <p:cBhvr>
                                        <p:cTn id="2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5" grpId="0" animBg="1"/>
      <p:bldP spid="46"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876" t="14808" r="6876" b="2261"/>
          <a:stretch>
            <a:fillRect/>
          </a:stretch>
        </p:blipFill>
        <p:spPr>
          <a:xfrm>
            <a:off x="0" y="0"/>
            <a:ext cx="18288000" cy="10287000"/>
          </a:xfrm>
          <a:prstGeom prst="rect">
            <a:avLst/>
          </a:prstGeom>
        </p:spPr>
      </p:pic>
      <p:sp>
        <p:nvSpPr>
          <p:cNvPr id="14" name="Rectangle 13"/>
          <p:cNvSpPr/>
          <p:nvPr/>
        </p:nvSpPr>
        <p:spPr>
          <a:xfrm>
            <a:off x="312378" y="1562100"/>
            <a:ext cx="17594622" cy="8382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672843" y="5448300"/>
            <a:ext cx="10376157" cy="184207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vi-VN" sz="3500" dirty="0" smtClean="0">
                <a:latin typeface="Arial" pitchFamily="34" charset="0"/>
                <a:cs typeface="Arial" pitchFamily="34" charset="0"/>
              </a:rPr>
              <a:t>Thực </a:t>
            </a:r>
            <a:r>
              <a:rPr lang="vi-VN" sz="3500" dirty="0">
                <a:latin typeface="Arial" pitchFamily="34" charset="0"/>
                <a:cs typeface="Arial" pitchFamily="34" charset="0"/>
              </a:rPr>
              <a:t>hiện một số công việc của nghề các em có thể tham gia để trải nghiệm.</a:t>
            </a:r>
            <a:endParaRPr lang="en-US" sz="3500" dirty="0">
              <a:latin typeface="Arial" pitchFamily="34" charset="0"/>
              <a:cs typeface="Arial" pitchFamily="34" charset="0"/>
            </a:endParaRPr>
          </a:p>
        </p:txBody>
      </p:sp>
      <p:grpSp>
        <p:nvGrpSpPr>
          <p:cNvPr id="4" name="Group 3"/>
          <p:cNvGrpSpPr/>
          <p:nvPr/>
        </p:nvGrpSpPr>
        <p:grpSpPr>
          <a:xfrm>
            <a:off x="312378" y="171055"/>
            <a:ext cx="17594622" cy="1027369"/>
            <a:chOff x="312378" y="171055"/>
            <a:chExt cx="17594622" cy="1027369"/>
          </a:xfrm>
        </p:grpSpPr>
        <p:grpSp>
          <p:nvGrpSpPr>
            <p:cNvPr id="18" name="Group 17"/>
            <p:cNvGrpSpPr/>
            <p:nvPr/>
          </p:nvGrpSpPr>
          <p:grpSpPr>
            <a:xfrm>
              <a:off x="312378" y="173158"/>
              <a:ext cx="1618414" cy="1025266"/>
              <a:chOff x="62629" y="14468"/>
              <a:chExt cx="1551690" cy="1025266"/>
            </a:xfrm>
          </p:grpSpPr>
          <p:pic>
            <p:nvPicPr>
              <p:cNvPr id="16"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62629" y="14468"/>
                <a:ext cx="1551690" cy="1025266"/>
              </a:xfrm>
              <a:prstGeom prst="rect">
                <a:avLst/>
              </a:prstGeom>
            </p:spPr>
          </p:pic>
          <p:sp>
            <p:nvSpPr>
              <p:cNvPr id="17" name="TextBox 16"/>
              <p:cNvSpPr txBox="1"/>
              <p:nvPr/>
            </p:nvSpPr>
            <p:spPr>
              <a:xfrm>
                <a:off x="247607" y="173158"/>
                <a:ext cx="1181734" cy="707886"/>
              </a:xfrm>
              <a:prstGeom prst="rect">
                <a:avLst/>
              </a:prstGeom>
              <a:noFill/>
            </p:spPr>
            <p:txBody>
              <a:bodyPr wrap="none" rtlCol="0">
                <a:spAutoFit/>
              </a:bodyPr>
              <a:lstStyle/>
              <a:p>
                <a:r>
                  <a:rPr lang="en-US" sz="4000" b="1" smtClean="0">
                    <a:solidFill>
                      <a:schemeClr val="bg1"/>
                    </a:solidFill>
                    <a:latin typeface="Arial" pitchFamily="34" charset="0"/>
                    <a:cs typeface="Arial" pitchFamily="34" charset="0"/>
                  </a:rPr>
                  <a:t>NV1</a:t>
                </a:r>
                <a:endParaRPr lang="en-US" sz="4000" b="1">
                  <a:solidFill>
                    <a:schemeClr val="bg1"/>
                  </a:solidFill>
                  <a:latin typeface="Arial" pitchFamily="34" charset="0"/>
                  <a:cs typeface="Arial" pitchFamily="34" charset="0"/>
                </a:endParaRPr>
              </a:p>
            </p:txBody>
          </p:sp>
        </p:grpSp>
        <p:sp>
          <p:nvSpPr>
            <p:cNvPr id="27" name="Rectangle 26"/>
            <p:cNvSpPr/>
            <p:nvPr/>
          </p:nvSpPr>
          <p:spPr>
            <a:xfrm>
              <a:off x="1930792" y="171055"/>
              <a:ext cx="15976208" cy="923330"/>
            </a:xfrm>
            <a:prstGeom prst="rect">
              <a:avLst/>
            </a:prstGeom>
          </p:spPr>
          <p:txBody>
            <a:bodyPr wrap="square">
              <a:spAutoFit/>
            </a:bodyPr>
            <a:lstStyle/>
            <a:p>
              <a:pPr algn="ctr">
                <a:lnSpc>
                  <a:spcPct val="150000"/>
                </a:lnSpc>
              </a:pPr>
              <a:r>
                <a:rPr lang="vi-VN" sz="3600" b="1">
                  <a:solidFill>
                    <a:schemeClr val="bg1"/>
                  </a:solidFill>
                  <a:latin typeface="Arial" pitchFamily="34" charset="0"/>
                  <a:cs typeface="Arial" pitchFamily="34" charset="0"/>
                </a:rPr>
                <a:t>Lập và thực hiện kế hoạch trải nghiệm nghề em quan tâm ở địa phương</a:t>
              </a:r>
            </a:p>
          </p:txBody>
        </p:sp>
      </p:grpSp>
      <p:sp>
        <p:nvSpPr>
          <p:cNvPr id="5" name="Rounded Rectangle 4"/>
          <p:cNvSpPr/>
          <p:nvPr/>
        </p:nvSpPr>
        <p:spPr>
          <a:xfrm>
            <a:off x="312377" y="1549400"/>
            <a:ext cx="5031889" cy="1011485"/>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b="1" smtClean="0">
                <a:latin typeface="Arial" pitchFamily="34" charset="0"/>
                <a:cs typeface="Arial" pitchFamily="34" charset="0"/>
              </a:rPr>
              <a:t>Lưu ý khi thực hiện:</a:t>
            </a:r>
            <a:endParaRPr lang="en-US" sz="3600" b="1">
              <a:latin typeface="Arial" pitchFamily="34" charset="0"/>
              <a:cs typeface="Arial" pitchFamily="34" charset="0"/>
            </a:endParaRPr>
          </a:p>
        </p:txBody>
      </p:sp>
      <p:pic>
        <p:nvPicPr>
          <p:cNvPr id="19" name="Picture 18"/>
          <p:cNvPicPr>
            <a:picLocks noChangeAspect="1"/>
          </p:cNvPicPr>
          <p:nvPr/>
        </p:nvPicPr>
        <p:blipFill>
          <a:blip r:embed="rId14"/>
          <a:srcRect/>
          <a:stretch>
            <a:fillRect/>
          </a:stretch>
        </p:blipFill>
        <p:spPr>
          <a:xfrm>
            <a:off x="11319283" y="3114889"/>
            <a:ext cx="6282917" cy="6639571"/>
          </a:xfrm>
          <a:prstGeom prst="rect">
            <a:avLst/>
          </a:prstGeom>
        </p:spPr>
      </p:pic>
      <p:sp>
        <p:nvSpPr>
          <p:cNvPr id="15" name="Rounded Rectangle 14"/>
          <p:cNvSpPr/>
          <p:nvPr/>
        </p:nvSpPr>
        <p:spPr>
          <a:xfrm>
            <a:off x="667977" y="7899690"/>
            <a:ext cx="10381023" cy="151101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nSpc>
                <a:spcPct val="150000"/>
              </a:lnSpc>
            </a:pPr>
            <a:r>
              <a:rPr lang="vi-VN" sz="3500" dirty="0" smtClean="0">
                <a:latin typeface="Arial" pitchFamily="34" charset="0"/>
                <a:cs typeface="Arial" pitchFamily="34" charset="0"/>
              </a:rPr>
              <a:t>Kết </a:t>
            </a:r>
            <a:r>
              <a:rPr lang="vi-VN" sz="3500" dirty="0">
                <a:latin typeface="Arial" pitchFamily="34" charset="0"/>
                <a:cs typeface="Arial" pitchFamily="34" charset="0"/>
              </a:rPr>
              <a:t>thúc buổi trải nghiệm cần phải gửi lời cảm ơn.</a:t>
            </a:r>
            <a:endParaRPr lang="en-US" sz="3500" dirty="0">
              <a:latin typeface="Arial" pitchFamily="34" charset="0"/>
              <a:cs typeface="Arial" pitchFamily="34" charset="0"/>
            </a:endParaRPr>
          </a:p>
        </p:txBody>
      </p:sp>
      <p:sp>
        <p:nvSpPr>
          <p:cNvPr id="21" name="Rounded Rectangle 20"/>
          <p:cNvSpPr/>
          <p:nvPr/>
        </p:nvSpPr>
        <p:spPr>
          <a:xfrm>
            <a:off x="693377" y="3114889"/>
            <a:ext cx="10355623" cy="177122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vi-VN" sz="3500" dirty="0" smtClean="0">
                <a:latin typeface="Arial" pitchFamily="34" charset="0"/>
                <a:cs typeface="Arial" pitchFamily="34" charset="0"/>
              </a:rPr>
              <a:t>Khi </a:t>
            </a:r>
            <a:r>
              <a:rPr lang="vi-VN" sz="3500" dirty="0">
                <a:latin typeface="Arial" pitchFamily="34" charset="0"/>
                <a:cs typeface="Arial" pitchFamily="34" charset="0"/>
              </a:rPr>
              <a:t>phỏng vấn cần thu thập thông tin về nghề, nhóm nghề HS quan tâm.</a:t>
            </a:r>
            <a:endParaRPr lang="en-US" sz="3500" dirty="0">
              <a:latin typeface="Arial" pitchFamily="34" charset="0"/>
              <a:cs typeface="Arial" pitchFamily="34" charset="0"/>
            </a:endParaRPr>
          </a:p>
        </p:txBody>
      </p:sp>
    </p:spTree>
    <p:extLst>
      <p:ext uri="{BB962C8B-B14F-4D97-AF65-F5344CB8AC3E}">
        <p14:creationId xmlns:p14="http://schemas.microsoft.com/office/powerpoint/2010/main" val="29234679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barn(inVertical)">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15" grpId="0" animBg="1"/>
      <p:bldP spid="2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3281</TotalTime>
  <Words>1082</Words>
  <Application>Microsoft Office PowerPoint</Application>
  <PresentationFormat>Custom</PresentationFormat>
  <Paragraphs>89</Paragraphs>
  <Slides>16</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Calibri</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Hoai Ham Hap</dc:creator>
  <cp:lastModifiedBy>Admin</cp:lastModifiedBy>
  <cp:revision>62</cp:revision>
  <dcterms:created xsi:type="dcterms:W3CDTF">2006-08-16T00:00:00Z</dcterms:created>
  <dcterms:modified xsi:type="dcterms:W3CDTF">2024-01-25T02:46:01Z</dcterms:modified>
  <dc:identifier>DAFSKPaN6E0</dc:identifier>
</cp:coreProperties>
</file>