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4"/>
  </p:notesMasterIdLst>
  <p:sldIdLst>
    <p:sldId id="404" r:id="rId2"/>
    <p:sldId id="445" r:id="rId3"/>
    <p:sldId id="446" r:id="rId4"/>
    <p:sldId id="447" r:id="rId5"/>
    <p:sldId id="407" r:id="rId6"/>
    <p:sldId id="362" r:id="rId7"/>
    <p:sldId id="385" r:id="rId8"/>
    <p:sldId id="408" r:id="rId9"/>
    <p:sldId id="410" r:id="rId10"/>
    <p:sldId id="427" r:id="rId11"/>
    <p:sldId id="434" r:id="rId12"/>
    <p:sldId id="432" r:id="rId13"/>
    <p:sldId id="433" r:id="rId14"/>
    <p:sldId id="435" r:id="rId15"/>
    <p:sldId id="423" r:id="rId16"/>
    <p:sldId id="436" r:id="rId17"/>
    <p:sldId id="437" r:id="rId18"/>
    <p:sldId id="428" r:id="rId19"/>
    <p:sldId id="438" r:id="rId20"/>
    <p:sldId id="439" r:id="rId21"/>
    <p:sldId id="429" r:id="rId22"/>
    <p:sldId id="440" r:id="rId23"/>
    <p:sldId id="441" r:id="rId24"/>
    <p:sldId id="442" r:id="rId25"/>
    <p:sldId id="430" r:id="rId26"/>
    <p:sldId id="443" r:id="rId27"/>
    <p:sldId id="431" r:id="rId28"/>
    <p:sldId id="444" r:id="rId29"/>
    <p:sldId id="419" r:id="rId30"/>
    <p:sldId id="420" r:id="rId31"/>
    <p:sldId id="344" r:id="rId32"/>
    <p:sldId id="371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38A3B2"/>
    <a:srgbClr val="969696"/>
    <a:srgbClr val="808080"/>
    <a:srgbClr val="000000"/>
    <a:srgbClr val="1C1C1C"/>
    <a:srgbClr val="5F5F5F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786" autoAdjust="0"/>
  </p:normalViewPr>
  <p:slideViewPr>
    <p:cSldViewPr>
      <p:cViewPr varScale="1">
        <p:scale>
          <a:sx n="74" d="100"/>
          <a:sy n="74" d="100"/>
        </p:scale>
        <p:origin x="-516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D397F39F-7E50-4906-AD40-A4CEA94B0C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04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D7B21-A918-4283-AB34-75370496C4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Box 235"/>
          <p:cNvSpPr txBox="1">
            <a:spLocks noChangeArrowheads="1"/>
          </p:cNvSpPr>
          <p:nvPr userDrawn="1"/>
        </p:nvSpPr>
        <p:spPr bwMode="gray">
          <a:xfrm>
            <a:off x="10566400" y="1295400"/>
            <a:ext cx="146473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/>
              <a:t>LOGO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7168"/>
            <a:ext cx="18261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http://dichvudanhvanban.com</a:t>
            </a:r>
            <a:endParaRPr lang="en-US" sz="900" b="1" kern="120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0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2C2BA-2453-4947-8D22-24DB61853E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06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4E9C-F579-4426-9878-3B512EB540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45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1" y="0"/>
            <a:ext cx="7814853" cy="6868522"/>
          </a:xfrm>
          <a:custGeom>
            <a:avLst/>
            <a:gdLst>
              <a:gd name="connsiteX0" fmla="*/ 0 w 7814853"/>
              <a:gd name="connsiteY0" fmla="*/ 0 h 6868522"/>
              <a:gd name="connsiteX1" fmla="*/ 7814853 w 7814853"/>
              <a:gd name="connsiteY1" fmla="*/ 0 h 6868522"/>
              <a:gd name="connsiteX2" fmla="*/ 7814853 w 7814853"/>
              <a:gd name="connsiteY2" fmla="*/ 6868522 h 6868522"/>
              <a:gd name="connsiteX3" fmla="*/ 4047943 w 7814853"/>
              <a:gd name="connsiteY3" fmla="*/ 6868522 h 6868522"/>
              <a:gd name="connsiteX4" fmla="*/ 2297383 w 7814853"/>
              <a:gd name="connsiteY4" fmla="*/ 3363323 h 6868522"/>
              <a:gd name="connsiteX5" fmla="*/ 1746929 w 7814853"/>
              <a:gd name="connsiteY5" fmla="*/ 3271883 h 6868522"/>
              <a:gd name="connsiteX6" fmla="*/ 0 w 7814853"/>
              <a:gd name="connsiteY6" fmla="*/ 247777 h 686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14853" h="6868522">
                <a:moveTo>
                  <a:pt x="0" y="0"/>
                </a:moveTo>
                <a:lnTo>
                  <a:pt x="7814853" y="0"/>
                </a:lnTo>
                <a:lnTo>
                  <a:pt x="7814853" y="6868522"/>
                </a:lnTo>
                <a:lnTo>
                  <a:pt x="4047943" y="6868522"/>
                </a:lnTo>
                <a:lnTo>
                  <a:pt x="2297383" y="3363323"/>
                </a:lnTo>
                <a:lnTo>
                  <a:pt x="1746929" y="3271883"/>
                </a:lnTo>
                <a:lnTo>
                  <a:pt x="0" y="247777"/>
                </a:lnTo>
                <a:close/>
              </a:path>
            </a:pathLst>
          </a:custGeom>
          <a:solidFill>
            <a:srgbClr val="E6E6E6"/>
          </a:solidFill>
        </p:spPr>
        <p:txBody>
          <a:bodyPr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599E62-DA47-4B5C-BE61-42171C39CB36}" type="datetimeFigureOut">
              <a:rPr lang="en-US"/>
              <a:pPr>
                <a:defRPr/>
              </a:pPr>
              <a:t>9/14/2024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6476F2-E9C5-4882-9BA2-F5F14F819F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2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A922F-C108-4DA2-87F7-6EA5C262C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5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C98C3-7201-449F-9B20-FD38A0854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5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83A9-85D8-4888-A92D-132BBEB13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8C71-3761-40A5-9A50-0367EE83C7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C2BA3-5507-4FE6-BC98-19B6B91695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5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5695-16FD-40C8-BE2B-1B0F80DA85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56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0CA71-0BD9-4B20-A5CA-F7C754F35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9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C25A-A336-4F98-BD65-EF85F4BC1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7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AB9AA-5CD9-4C12-B4E9-6DAF3A4199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2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0" y="1160116"/>
            <a:ext cx="5126151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BINGO</a:t>
            </a:r>
            <a:endParaRPr lang="vi-VN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4800" y="1457067"/>
            <a:ext cx="6781800" cy="4181733"/>
          </a:xfrm>
          <a:prstGeom prst="roundRect">
            <a:avLst>
              <a:gd name="adj" fmla="val 7324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895733"/>
            <a:ext cx="6400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GV chia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4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6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1 BẢNG TỪ KHOÁ.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GV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CÂU HỎI. 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HS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ra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khoanh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CÂU TRẢ LỜI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mà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Nếu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đủ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1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dọc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chéo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)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hô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BINGO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nộp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GV. </a:t>
            </a:r>
            <a:endParaRPr lang="en-US" sz="2800" b="0" dirty="0" smtClean="0">
              <a:solidFill>
                <a:srgbClr val="002060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n-US" sz="28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tiên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10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2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9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3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8 </a:t>
            </a:r>
            <a:r>
              <a:rPr lang="en-US" sz="2800" b="0" dirty="0" err="1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2487445"/>
            <a:ext cx="4668951" cy="31513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5952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KHỞI ĐỘNG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43100" y="1237601"/>
            <a:ext cx="3276600" cy="533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LUẬT CHƠI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78876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716566" y="4267200"/>
            <a:ext cx="2136952" cy="143256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5648" y="4267200"/>
            <a:ext cx="2136952" cy="143021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5688" y="4267200"/>
            <a:ext cx="2136952" cy="143256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67000" y="3212710"/>
            <a:ext cx="3712270" cy="6096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3 MIỀN ĐỊA HÌNH</a:t>
            </a:r>
            <a:endParaRPr lang="en-US" sz="2800" dirty="0">
              <a:solidFill>
                <a:srgbClr val="0070C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8" name="Straight Connector 17"/>
          <p:cNvCxnSpPr>
            <a:stCxn id="16" idx="3"/>
            <a:endCxn id="15" idx="0"/>
          </p:cNvCxnSpPr>
          <p:nvPr/>
        </p:nvCxnSpPr>
        <p:spPr>
          <a:xfrm>
            <a:off x="6379270" y="3517510"/>
            <a:ext cx="734894" cy="74969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6" idx="1"/>
            <a:endCxn id="13" idx="0"/>
          </p:cNvCxnSpPr>
          <p:nvPr/>
        </p:nvCxnSpPr>
        <p:spPr>
          <a:xfrm flipH="1">
            <a:off x="1785042" y="3517510"/>
            <a:ext cx="881958" cy="74969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2"/>
          </p:cNvCxnSpPr>
          <p:nvPr/>
        </p:nvCxnSpPr>
        <p:spPr>
          <a:xfrm>
            <a:off x="4523135" y="3822310"/>
            <a:ext cx="0" cy="44489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77027" y="2784207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13" grpId="0" animBg="1"/>
      <p:bldP spid="14" grpId="0" animBg="1"/>
      <p:bldP spid="15" grpId="0" animBg="1"/>
      <p:bldP spid="1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54409" y="91130"/>
            <a:ext cx="79638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242283" y="71812"/>
            <a:ext cx="1866804" cy="1639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7080" y="891384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87" y="1512770"/>
            <a:ext cx="3852150" cy="451690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992845" y="2916492"/>
            <a:ext cx="3970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071" y="4984964"/>
            <a:ext cx="7692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đồng bằng: rộng và bằng phẳng.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122" y="5380866"/>
            <a:ext cx="7449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Địa hình các – xtơ khá phổ biến.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5070" y="5806355"/>
            <a:ext cx="786760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Bờ biển đa dạng: nơi thấp phẳng, nơi nhiều vịnh đảo.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2283" y="3439712"/>
            <a:ext cx="8010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Vùng núi: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71450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Núi thấp </a:t>
            </a:r>
            <a:r>
              <a:rPr lang="it-IT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chiếm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ưu thế. 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71450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Hướng núi: vòng cung, cao ở phía bắc, thấp dần phía tây nam.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232769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90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1170975" y="90375"/>
            <a:ext cx="9448800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0425" y="945283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025" y="1600200"/>
            <a:ext cx="3523576" cy="493300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0" y="3055208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1999" y="3578428"/>
            <a:ext cx="77540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núi: 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68275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Núi cao và núi trung bình chiếm ưu thế.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68275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Địa hình bị chia cắt mạnh và hiểm trở nhất cả nước.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68275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Các dãy núi xen kẽ các thung lũng theo hướng TB – ĐN. Có nhiều sơn nguyên, cao nguyên. ĐH lòng chảo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2418" y="5517420"/>
            <a:ext cx="6752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Ven biển: Nhiều cồn cát, đầm phá, bãi tắm đẹp.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624" y="6181446"/>
            <a:ext cx="4457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ĐB nhỏ và bị chia cắt.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6590" y="2438378"/>
            <a:ext cx="159530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2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28651" y="88696"/>
            <a:ext cx="80400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66804" y="1017441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479" y="1688656"/>
            <a:ext cx="3553321" cy="486454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52241" y="2901264"/>
            <a:ext cx="7653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6590" y="2372749"/>
            <a:ext cx="159530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" y="3394941"/>
            <a:ext cx="8410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núi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: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Trường Sơn Nam là dãy núi lớn, hình cánh cung, có sự bất đối xứng giữa sườn đông và sường tây.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                   +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Các CN badan rộng lớn, địa hình bằng phẳng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398" y="4595270"/>
            <a:ext cx="84100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Vùng đồng bằng: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ĐB sông Cửu Long rộng lớn, có hệ thống kênh rạch chằng chịt, nhiều vùng trũng ngập nước vào mùa lũ.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ĐB ven biển NTB nhỏ hẹp, bị chia cắt bở các nhánh núi lấn ra biển.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948" y="6396335"/>
            <a:ext cx="8302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Vùng biển với thềm lục địa rộng lớn, giàu tài nguyên.</a:t>
            </a:r>
            <a:endParaRPr lang="en-US" sz="22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6" y="160258"/>
            <a:ext cx="84972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63643" y="1015166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1. </a:t>
            </a:r>
            <a:endParaRPr lang="en-US" sz="280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2525494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4517075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757" y="3036108"/>
            <a:ext cx="8264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trải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vĩ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giáp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455" y="3764484"/>
            <a:ext cx="8484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K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ết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quả tác động qua lại giữa nội lực và ngoại lực trong điều kiện thiên nhiên nhiệt đới ẩm gió mùa.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455" y="4904305"/>
            <a:ext cx="848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du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71" y="5365970"/>
            <a:ext cx="8521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tới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hoạch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NN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586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6" y="31692"/>
            <a:ext cx="79638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28800" y="917724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376153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764855"/>
            <a:ext cx="3276600" cy="490491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07799" y="3029859"/>
            <a:ext cx="832660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Phần lãnh thổ phía Bắc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it-IT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Toàn </a:t>
            </a:r>
            <a:r>
              <a:rPr lang="it-IT" sz="2400" i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bộ lãnh thổ phía Bắc đến dãy Bạch Mã)</a:t>
            </a:r>
            <a:endParaRPr lang="en-US" sz="2400" i="1" dirty="0">
              <a:solidFill>
                <a:srgbClr val="FF00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370" y="3755645"/>
            <a:ext cx="8263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hậu đặc trưng là nhiệt đới ẩm gió mùa có 1 mùa đông lạnh.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4659985"/>
            <a:ext cx="348044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Nhiệt độ TB năm cao trên 20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5147491"/>
            <a:ext cx="374653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Có 2 – 3 tháng nhiệt độ dưới 18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113" y="5725678"/>
            <a:ext cx="3748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Biên độ nhiệt trung bình năm lớn.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518" y="4934442"/>
            <a:ext cx="2718881" cy="170862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713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9" grpId="0"/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41530" y="21465"/>
            <a:ext cx="82686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28800" y="945283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2438400"/>
            <a:ext cx="25146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764855"/>
            <a:ext cx="3276600" cy="490491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80491" y="3024684"/>
            <a:ext cx="807266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Phần lãnh thổ phía Nam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it-IT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Từ dãy núi Bạch Mã trở vào Nam)</a:t>
            </a:r>
            <a:endParaRPr lang="en-US" sz="2400" i="1" dirty="0">
              <a:solidFill>
                <a:srgbClr val="FF00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67000" y="3843466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đặc trưng là cận xích đạo gió mùa.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5059" y="4674463"/>
            <a:ext cx="587934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Nền nhiệt cao, nhiệt độ TB năm cao trên 25</a:t>
            </a:r>
            <a:r>
              <a:rPr lang="it-IT" sz="2400" b="0" baseline="30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0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5420253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Biên độ nhiệt trung bình năm nhỏ.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98023" y="5923774"/>
            <a:ext cx="3547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Có 2 mùa: mùa khô – mùa mưa.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91" y="4154600"/>
            <a:ext cx="2234109" cy="20938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37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6" y="160258"/>
            <a:ext cx="81924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28800" y="951832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425" y="1708755"/>
            <a:ext cx="3276600" cy="490491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457199" y="2510469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399" y="3048437"/>
            <a:ext cx="8778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nằm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tuyến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bán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cầu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châu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Á.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8943" y="4332513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399" y="3870847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trải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vĩ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399" y="4870481"/>
            <a:ext cx="8778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rau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vụ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du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399" y="5486400"/>
            <a:ext cx="8930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tới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hoạch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NN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5814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6" y="160258"/>
            <a:ext cx="877611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015166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 VẬT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749" y="2489590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62" y="3061626"/>
            <a:ext cx="8134729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Phần lãnh thổ phía Bắc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it-IT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Toàn </a:t>
            </a:r>
            <a:r>
              <a:rPr lang="it-IT" sz="2400" i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bộ lãnh thổ phía Bắc đến dãy Bạch Mã)</a:t>
            </a:r>
            <a:endParaRPr lang="en-US" sz="2400" i="1" dirty="0">
              <a:solidFill>
                <a:srgbClr val="FF00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62" y="3944304"/>
            <a:ext cx="4413388" cy="452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HST tiêu biểu là rừng nhiệt đới gió mùa. 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62" y="4500961"/>
            <a:ext cx="6956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Các HST khác như nhiệt đới ẩm lá rộng thường xanh, rừng ngập mặn, rừng cận nhiệt đới lá rộng thường xanh, rừng lá kim núi cao...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62" y="5587599"/>
            <a:ext cx="6956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Thành phần loài: nhiệt đới chiếm ưu thế, ngoài ra còn có loài cận nhiệt và ôn đới.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1263543"/>
            <a:ext cx="2183820" cy="179808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601" y="2714727"/>
            <a:ext cx="2183820" cy="179808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850" y="4697981"/>
            <a:ext cx="2187083" cy="17899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00" y="4711427"/>
            <a:ext cx="2191207" cy="178996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200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6" y="160258"/>
            <a:ext cx="880437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7000" y="910230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 VẬT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992" y="198549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09" y="2601001"/>
            <a:ext cx="775469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it-IT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Phần lãnh thổ phía Nam</a:t>
            </a:r>
            <a:r>
              <a:rPr lang="en-US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it-IT" sz="2400" i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Từ dãy núi Bạch Mã trở vào Nam)</a:t>
            </a:r>
            <a:endParaRPr lang="en-US" sz="2400" i="1" dirty="0">
              <a:solidFill>
                <a:srgbClr val="FF00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75" y="3540888"/>
            <a:ext cx="7371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HST tiêu biểu là rừng cận xích đạo gió mùa.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033191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Thành phần loài thuộc vùng Xích đạo và nhiệt đới.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507038"/>
            <a:ext cx="7980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Trong rừng xuất hiện nhiều loài cây chịu hạn, rụng lá về mùa khô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5205565"/>
            <a:ext cx="777240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Thực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vật: họ dầu, săng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lẻ...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;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vật: voi, hổ, báo, trăn, rắn, cá sấu... Vùng đầm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lầy: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trăn, rắn, cá sấu...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619" y="6007685"/>
            <a:ext cx="7746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Vùng ven biển, vùng cửa sông ĐBSCL phát triển rừng ngập mặn, rừng tràm.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881" y="1330108"/>
            <a:ext cx="2155799" cy="177501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799" y="2601001"/>
            <a:ext cx="2155799" cy="177501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1667" y="3842356"/>
            <a:ext cx="2155798" cy="179103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871" y="4757397"/>
            <a:ext cx="2205654" cy="177901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153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00" y="1219199"/>
            <a:ext cx="5867400" cy="48667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74127"/>
            <a:ext cx="51261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BINGO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540536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2: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chân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583145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1: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thể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lệch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thấp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128595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3: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Loại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khoáng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bố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thềm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lục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115304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4: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Nhân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tố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làm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lạnh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kéo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2 – 3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365" y="5157246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5: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như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12" y="1116070"/>
            <a:ext cx="5693188" cy="49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5" y="160258"/>
            <a:ext cx="8817743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75426" y="945283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 VẬT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2332739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844906"/>
            <a:ext cx="8319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nằm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tuyến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bán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cầu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châu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Á.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068" y="4161211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69954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trải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vĩ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52" y="4699179"/>
            <a:ext cx="8692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rau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vụ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du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385" y="5358421"/>
            <a:ext cx="758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tới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hoạch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xuất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NN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292384"/>
            <a:ext cx="2269145" cy="14881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0034" y="1276069"/>
            <a:ext cx="2438400" cy="15946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4161211"/>
            <a:ext cx="2301649" cy="168313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884" y="2718370"/>
            <a:ext cx="2425741" cy="159883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166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6" y="160258"/>
            <a:ext cx="81162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40417" y="913086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04800" y="2841823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400" b="0" dirty="0" err="1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biển</a:t>
            </a:r>
            <a:r>
              <a:rPr lang="en-US" sz="2400" b="0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400" b="0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thềm</a:t>
            </a:r>
            <a:r>
              <a:rPr lang="en-US" sz="2400" b="0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lục</a:t>
            </a:r>
            <a:r>
              <a:rPr lang="en-US" sz="2400" b="0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địa</a:t>
            </a: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Mở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Lan,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hẹp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endParaRPr lang="en-US" sz="2400" b="0" dirty="0"/>
          </a:p>
        </p:txBody>
      </p:sp>
      <p:sp>
        <p:nvSpPr>
          <p:cNvPr id="8" name="Rectangle 7"/>
          <p:cNvSpPr/>
          <p:nvPr/>
        </p:nvSpPr>
        <p:spPr>
          <a:xfrm>
            <a:off x="304800" y="225551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214" y="3955220"/>
            <a:ext cx="232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 err="1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đồng</a:t>
            </a:r>
            <a:r>
              <a:rPr lang="en-US" sz="2400" b="0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0" dirty="0" err="1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bằng</a:t>
            </a: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:  </a:t>
            </a:r>
            <a:endParaRPr lang="en-US" sz="2400" b="0" dirty="0"/>
          </a:p>
        </p:txBody>
      </p:sp>
      <p:sp>
        <p:nvSpPr>
          <p:cNvPr id="11" name="Rectangle 10"/>
          <p:cNvSpPr/>
          <p:nvPr/>
        </p:nvSpPr>
        <p:spPr>
          <a:xfrm>
            <a:off x="304799" y="4336839"/>
            <a:ext cx="8264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ĐB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Hồng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Cửu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Long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bồi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tụ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mở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bãi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triều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thấp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phẳng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thềm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lục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mở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rộng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thấp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bằng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phẳng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798" y="5570438"/>
            <a:ext cx="8264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ĐB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ven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hẹp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ngang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bị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chia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cắt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đường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bờ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khúc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khuỷ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cồn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phổ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biến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kém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màu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mỡ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8" grpId="0"/>
      <p:bldP spid="4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78876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401050"/>
            <a:ext cx="2069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đồi</a:t>
            </a:r>
            <a:r>
              <a: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smtClean="0">
                <a:solidFill>
                  <a:srgbClr val="0070C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:  </a:t>
            </a:r>
            <a:endParaRPr lang="en-US" sz="2400" b="0" dirty="0"/>
          </a:p>
        </p:txBody>
      </p:sp>
      <p:sp>
        <p:nvSpPr>
          <p:cNvPr id="11" name="Rectangle 10"/>
          <p:cNvSpPr/>
          <p:nvPr/>
        </p:nvSpPr>
        <p:spPr>
          <a:xfrm>
            <a:off x="2916558" y="3022625"/>
            <a:ext cx="54401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pPr indent="171450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Núi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thấp chiếm ưu thế.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71450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Hướng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núi: vòng cung, cao ở phía bắc, thấp dần phía tây nam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4534747"/>
            <a:ext cx="7570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Núi cao và núi trung bình chiếm ưu thế.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Địa hình bị chia cắt mạnh và hiểm trở nhất cả nước.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Các dãy núi xen kẽ các thung lũng theo hướng TB – ĐN. Có nhiều sơn nguyên, cao nguyên. ĐH lòng chảo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161306" y="160258"/>
            <a:ext cx="83448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276069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04800" y="273230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3345790"/>
            <a:ext cx="2069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đồi</a:t>
            </a:r>
            <a:r>
              <a: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smtClean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:  </a:t>
            </a:r>
            <a:endParaRPr lang="en-US" sz="2400" b="0" dirty="0"/>
          </a:p>
        </p:txBody>
      </p:sp>
      <p:sp>
        <p:nvSpPr>
          <p:cNvPr id="14" name="Rectangle 13"/>
          <p:cNvSpPr/>
          <p:nvPr/>
        </p:nvSpPr>
        <p:spPr>
          <a:xfrm>
            <a:off x="2669232" y="3341498"/>
            <a:ext cx="5788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pPr indent="171450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Núi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thấp chiếm ưu thế.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Gồm các dãy núi chạy song song và so le nhau.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indent="171450"/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+ Hướng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núi: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 bắc – đông nam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4920234"/>
            <a:ext cx="75700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Nam: </a:t>
            </a:r>
          </a:p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Trường Sơn Nam là dãy núi lớn, hình cánh cung, có sự bất đối xứng giữa sườn đông và sường tây.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Các CN badan rộng lớn, địa hình bằng phẳng.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63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6" y="160258"/>
            <a:ext cx="78876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3643" y="995848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 HÌNH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43" y="1870073"/>
            <a:ext cx="3502733" cy="461982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457199" y="2618498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6947" y="4059618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6947" y="3156466"/>
            <a:ext cx="75254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K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ết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quả tác động qua lại giữa nội lực và ngoại lực trong điều kiện thiên nhiên nhiệt đới ẩm gió mùa.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974" y="4597586"/>
            <a:ext cx="8123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du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…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1956" y="5490865"/>
            <a:ext cx="7673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cắt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xẻ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trở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GTVT,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lưu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bố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dân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cư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y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giáo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dục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10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  <p:bldP spid="17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6" y="160258"/>
            <a:ext cx="81162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7355" y="970027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380" y="1348314"/>
            <a:ext cx="2875958" cy="192828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6990" y="3098491"/>
            <a:ext cx="2619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8465" y="2402984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621" y="3759151"/>
            <a:ext cx="41224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  <a:tabLst>
                <a:tab pos="118745" algn="l"/>
                <a:tab pos="237490" algn="l"/>
                <a:tab pos="3206115" algn="l"/>
                <a:tab pos="4274820" algn="l"/>
              </a:tabLs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Khí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hậu nhiệt đới biểu hiện rõ rệt: 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44" y="4647968"/>
            <a:ext cx="4180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Tổng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n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hiệt độ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TB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năm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7500</a:t>
            </a:r>
            <a:r>
              <a:rPr lang="en-US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402025"/>
            <a:ext cx="421491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marR="0" indent="-1905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18745" algn="l"/>
                <a:tab pos="237490" algn="l"/>
                <a:tab pos="3206115" algn="l"/>
                <a:tab pos="4274820" algn="l"/>
              </a:tabLst>
            </a:pP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Mùa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nóng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nhiệt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TB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25</a:t>
            </a:r>
            <a:r>
              <a:rPr lang="en-US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44" y="6248370"/>
            <a:ext cx="2629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Độ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ẩm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thay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đổi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tuỳ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nơi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14916" y="3560156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241311" y="3098491"/>
            <a:ext cx="3782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41949" y="4016955"/>
            <a:ext cx="200567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hậu mát mẻ.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71157" y="4484441"/>
            <a:ext cx="375230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Tổng nhiệt độ dao động từ 4500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 – 7500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27939" y="5549148"/>
            <a:ext cx="363874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Mùa hè mát mẻ, mưa nhiều, độ ẩm cao.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23464" y="3528319"/>
            <a:ext cx="3647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Ôn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8022221" y="3681244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290981" y="4275488"/>
            <a:ext cx="34854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hậu ôn đới, tổng nhiệt độ dưới 4500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90981" y="5274377"/>
            <a:ext cx="348545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Nhiệt độ quanh năm dưới 15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C, mùa đông dưới 5</a:t>
            </a:r>
            <a:r>
              <a:rPr lang="it-IT" sz="2400" b="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8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5" y="160258"/>
            <a:ext cx="7867301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33600" y="970027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 HẬU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380" y="1348314"/>
            <a:ext cx="2875958" cy="192828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228600" y="2312456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5620" y="3032846"/>
            <a:ext cx="431239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Do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sự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phân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theo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quy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luật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đai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cao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: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6073" y="3413887"/>
            <a:ext cx="535032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Càng lên cao nhiệt độ càng giảm (cứ lên cao 100 m nhiệt độ giảm 0,60C). 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5620" y="4852231"/>
            <a:ext cx="535032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Càng lên cao độ ẩm và lượng mưa càng tăng, đến một giới hạn nào đó bắt đầu giảm.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943600" y="2992069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223891" y="2718465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49031" y="3413887"/>
            <a:ext cx="405343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Phát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triển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du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trồng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rừng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..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328" y="5384464"/>
            <a:ext cx="2467272" cy="12738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5384464"/>
            <a:ext cx="2514600" cy="12384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1427" y="3540446"/>
            <a:ext cx="1674360" cy="111421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5943600" y="4374291"/>
            <a:ext cx="4247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tai: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lũ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quét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lũ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ống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rét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đậm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rét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hại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4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30" grpId="0"/>
      <p:bldP spid="31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6" y="160258"/>
            <a:ext cx="82686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03690" y="945283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6.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 VẬT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0206" y="2963534"/>
            <a:ext cx="2619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370" y="2219025"/>
            <a:ext cx="179889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Biểu hiện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964518" y="3237883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57514" y="3207064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4197" y="3628792"/>
            <a:ext cx="3602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Rừng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NĐ lá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rộng thường xanh hình thành ở các vùng núi thấp, mưa nhiều, ẩm ướt.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9413" y="5159393"/>
            <a:ext cx="3805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HST rừng </a:t>
            </a:r>
            <a:r>
              <a:rPr lang="it-IT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NĐ gió </a:t>
            </a:r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mùa, rừng ngậm mặn.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14916" y="2590800"/>
            <a:ext cx="3987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55400" y="3514372"/>
            <a:ext cx="3780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Phổ biến các loài cận nhiệt đới xe kẽ một số loài nhiệt đới.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27450" y="4754737"/>
            <a:ext cx="3848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Trong rừng xuất hiện các loài chim, thú cận nhiệt như gấu, sóc...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57745" y="3421797"/>
            <a:ext cx="3848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Ôn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57745" y="4204606"/>
            <a:ext cx="3445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Chủ yếu loài ôn đới: đỗ quyên, lãnh sam, thiết sam...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790" y="5510320"/>
            <a:ext cx="1985966" cy="11183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826" y="1423144"/>
            <a:ext cx="2712665" cy="18478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745" y="5510320"/>
            <a:ext cx="1686355" cy="11183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373" y="5971508"/>
            <a:ext cx="1054845" cy="8216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521" y="5971508"/>
            <a:ext cx="1054845" cy="8216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669" y="5971508"/>
            <a:ext cx="1054845" cy="8216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6002327"/>
            <a:ext cx="1054845" cy="8216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948" y="6002327"/>
            <a:ext cx="1054845" cy="8216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096" y="6002327"/>
            <a:ext cx="1054845" cy="8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61306" y="160258"/>
            <a:ext cx="7887694" cy="854908"/>
          </a:xfrm>
          <a:prstGeom prst="rect">
            <a:avLst/>
          </a:prstGeom>
          <a:noFill/>
        </p:spPr>
        <p:txBody>
          <a:bodyPr wrap="square"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BÁO CÁO SẢN PHẨM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915" t="10119" r="5623" b="12207"/>
          <a:stretch/>
        </p:blipFill>
        <p:spPr>
          <a:xfrm>
            <a:off x="0" y="125711"/>
            <a:ext cx="1866804" cy="16391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1200" y="1015166"/>
            <a:ext cx="6705600" cy="1342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 DUNG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6.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ự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 VẬT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826" y="1423144"/>
            <a:ext cx="2712665" cy="184785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457200" y="2794478"/>
            <a:ext cx="2045753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Nguyên nhân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9600" y="3525153"/>
            <a:ext cx="531652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Do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sự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phân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theo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quy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luật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đai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cao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: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000" y="4223864"/>
            <a:ext cx="535032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Càng lên cao nhiệt độ càng giảm (cứ lên cao 100 m nhiệt độ giảm 0,60C). 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5634" y="5621264"/>
            <a:ext cx="535032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vi-VN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Càng lên cao độ ẩm và lượng mưa càng tăng, đến một giới hạn nào đó bắt đầu giảm.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5926128" y="2977886"/>
            <a:ext cx="0" cy="276444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290802" y="3223061"/>
            <a:ext cx="1362874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t-IT" sz="280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Ý nghĩa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47344" y="3852918"/>
            <a:ext cx="5350327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600"/>
              </a:spcAft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Phát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triển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du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lịch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trồng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rừng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..</a:t>
            </a:r>
            <a:r>
              <a:rPr lang="vi-VN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35626" y="4430319"/>
            <a:ext cx="5398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vật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bị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suy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giảm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nghiêm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trọng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385" y="5261316"/>
            <a:ext cx="2458590" cy="134299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306" y="5106542"/>
            <a:ext cx="2166185" cy="147271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27307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212" y="33027"/>
            <a:ext cx="2258137" cy="2358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33027"/>
            <a:ext cx="5410200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LUYỆN TẬP – VẬN DỤNG</a:t>
            </a:r>
            <a:endParaRPr lang="en-US" sz="4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1"/>
            <a:ext cx="3048000" cy="68752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2362200"/>
            <a:ext cx="6629400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24500" y="2971800"/>
            <a:ext cx="6096000" cy="31947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ỗi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cử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khoá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Note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qui: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von…</a:t>
            </a:r>
            <a:endParaRPr lang="en-US" sz="2400" b="0" dirty="0" smtClean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5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=&gt; CHIẾN THẮNG</a:t>
            </a:r>
            <a:endParaRPr lang="en-US" sz="2400" b="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079" y="60960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GAME </a:t>
            </a:r>
            <a:r>
              <a:rPr lang="en-US" sz="4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HIỂU Ý ĐỒNG ĐỘI</a:t>
            </a:r>
            <a:endParaRPr lang="en-US" sz="4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36" y="2834472"/>
            <a:ext cx="4616463" cy="347587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6042212" y="1781858"/>
            <a:ext cx="3810000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LUẬT CHƠI</a:t>
            </a:r>
            <a:endParaRPr lang="en-US" sz="4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4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00" y="1219199"/>
            <a:ext cx="5867400" cy="48667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71800" y="74127"/>
            <a:ext cx="51261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GAME 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BINGO</a:t>
            </a:r>
            <a:endParaRPr lang="vi-V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3439649"/>
            <a:ext cx="560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8: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Loại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chiếm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diện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270646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9: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lập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2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sườn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thể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rõ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nhất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đâu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177135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10: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phía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kiểu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2506849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7: </a:t>
            </a:r>
            <a:r>
              <a:rPr lang="en-US" sz="2400" b="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iền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yếu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 </a:t>
            </a:r>
            <a:endParaRPr lang="en-US" sz="2400" b="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" y="1660408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6: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Ôn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núi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400" b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đâu</a:t>
            </a:r>
            <a:r>
              <a: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  <a:r>
              <a: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12" y="1116070"/>
            <a:ext cx="5693188" cy="49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94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212" y="33027"/>
            <a:ext cx="2258137" cy="23584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364767"/>
            <a:ext cx="5410200" cy="8309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LUYỆN TẬP – VẬN DỤNG</a:t>
            </a:r>
            <a:endParaRPr lang="en-US" sz="4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-144463"/>
            <a:ext cx="3048000" cy="70196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79751" y="2133600"/>
            <a:ext cx="5709298" cy="4180546"/>
            <a:chOff x="5679751" y="2133600"/>
            <a:chExt cx="5709298" cy="4180546"/>
          </a:xfrm>
        </p:grpSpPr>
        <p:sp>
          <p:nvSpPr>
            <p:cNvPr id="18" name="Rectangle 17"/>
            <p:cNvSpPr/>
            <p:nvPr/>
          </p:nvSpPr>
          <p:spPr>
            <a:xfrm>
              <a:off x="5679751" y="2133600"/>
              <a:ext cx="5709298" cy="418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745136" y="2234011"/>
              <a:ext cx="1601721" cy="7289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40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TỪ KHOÁ</a:t>
              </a:r>
              <a:endPara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43950" y="3093562"/>
              <a:ext cx="142218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1. Lá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kim.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443643" y="4232415"/>
              <a:ext cx="15616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3. Núi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cao.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762402" y="4259716"/>
              <a:ext cx="20313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8. Lũ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lụt	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00800" y="4823093"/>
              <a:ext cx="12218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4. Rừng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43643" y="5494360"/>
              <a:ext cx="997389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5.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Bão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762402" y="3678337"/>
              <a:ext cx="1168910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7.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Nóng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00800" y="3616430"/>
              <a:ext cx="203132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2. Lạnh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giá.	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28549" y="3078206"/>
              <a:ext cx="1762021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6. Phân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hoá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762402" y="5491039"/>
              <a:ext cx="1810111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10. Tuyết </a:t>
              </a:r>
              <a:r>
                <a:rPr lang="it-IT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rơi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780331" y="4875701"/>
              <a:ext cx="1920719" cy="601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32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9. Đồng bằng</a:t>
              </a:r>
              <a:endParaRPr lang="en-US" sz="32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9" name="Đồng hồ đếm ngược 5 phút - 5 minutes timer - Hail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4658" y="4620885"/>
            <a:ext cx="2644624" cy="1447800"/>
          </a:xfrm>
          <a:prstGeom prst="rect">
            <a:avLst/>
          </a:prstGeom>
        </p:spPr>
      </p:pic>
      <p:sp>
        <p:nvSpPr>
          <p:cNvPr id="20" name="AutoShape 2" descr="Trò chơi đoán ý đồng đội, đoán chữ thú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94" y="1011260"/>
            <a:ext cx="4838700" cy="34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11430000" cy="4857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5268866"/>
            <a:ext cx="3352800" cy="1462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THÁCH THỨC CHO EM</a:t>
            </a:r>
            <a:endParaRPr lang="en-US" sz="4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4118" y="5295059"/>
            <a:ext cx="77724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Hoàn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thiện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hành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vở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Tìm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hiểu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hí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KT – XH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nơi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”</a:t>
            </a:r>
            <a:r>
              <a:rPr lang="en-US" sz="32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52400"/>
            <a:ext cx="11734800" cy="50275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61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" y="0"/>
            <a:ext cx="12179122" cy="68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007239"/>
            <a:ext cx="56388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229" y="499407"/>
            <a:ext cx="569833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cs typeface="Arial" charset="0"/>
              </a:rPr>
              <a:t>ĐÁP ÁN GAME BINGO</a:t>
            </a:r>
            <a:endParaRPr lang="vi-VN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79" y="2438400"/>
            <a:ext cx="5639641" cy="38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" y="1676400"/>
            <a:ext cx="10820400" cy="2590800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0600" y="2186970"/>
            <a:ext cx="10363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vi-VN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THỰC HÀNH:</a:t>
            </a:r>
            <a:endParaRPr lang="en-US" sz="3600" dirty="0">
              <a:solidFill>
                <a:srgbClr val="FFFF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VIẾT BÁO </a:t>
            </a:r>
            <a:r>
              <a:rPr lang="en-US" sz="44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CÁO VỀ SỰ PHÂN HOÁ TỰ NHIÊN VIỆT NAM</a:t>
            </a:r>
            <a:endParaRPr lang="en-US" sz="4400" dirty="0">
              <a:solidFill>
                <a:srgbClr val="FFFF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1905000"/>
            <a:ext cx="10515600" cy="2133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00600" y="457200"/>
            <a:ext cx="5448323" cy="10156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NỘI DUNG THỰC HÀNH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048000" cy="68507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ahnschrift Light Condensed" panose="020B0502040204020203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41862" y="2488525"/>
            <a:ext cx="7992752" cy="9404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 Condensed" panose="020B05020402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440662" y="2539930"/>
            <a:ext cx="8379061" cy="838200"/>
            <a:chOff x="3638174" y="5955451"/>
            <a:chExt cx="7817931" cy="838200"/>
          </a:xfrm>
        </p:grpSpPr>
        <p:sp>
          <p:nvSpPr>
            <p:cNvPr id="13" name="Oval 12"/>
            <p:cNvSpPr/>
            <p:nvPr/>
          </p:nvSpPr>
          <p:spPr>
            <a:xfrm>
              <a:off x="3638174" y="5955451"/>
              <a:ext cx="802016" cy="838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1</a:t>
              </a:r>
              <a:endParaRPr lang="en-US" sz="3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86781" y="6142244"/>
              <a:ext cx="72693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>
                  <a:latin typeface="Bahnschrift Condensed" panose="020B0502040204020203" pitchFamily="34" charset="0"/>
                </a:rPr>
                <a:t>THU THẬP TÀI LIỆU VỀ SỰ PHÂN HOÁ THIÊN NHIÊN VN</a:t>
              </a:r>
              <a:endParaRPr lang="en-US" sz="3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5105399" y="1472863"/>
            <a:ext cx="5170716" cy="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00600" y="1625263"/>
            <a:ext cx="5170716" cy="0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826971" y="3844653"/>
            <a:ext cx="7992752" cy="9651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Light Condensed" panose="020B0502040204020203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392052" y="3962152"/>
            <a:ext cx="8502000" cy="847699"/>
            <a:chOff x="3464305" y="3359011"/>
            <a:chExt cx="7829024" cy="785171"/>
          </a:xfrm>
        </p:grpSpPr>
        <p:sp>
          <p:nvSpPr>
            <p:cNvPr id="29" name="Oval 28"/>
            <p:cNvSpPr/>
            <p:nvPr/>
          </p:nvSpPr>
          <p:spPr>
            <a:xfrm>
              <a:off x="3464305" y="3359011"/>
              <a:ext cx="753995" cy="78517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 Condensed" panose="020B0502040204020203" pitchFamily="34" charset="0"/>
                </a:rPr>
                <a:t>2</a:t>
              </a:r>
              <a:endParaRPr lang="en-US" sz="3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58109" y="3495029"/>
              <a:ext cx="7135220" cy="513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>
                  <a:latin typeface="Bahnschrift Condensed" panose="020B0502040204020203" pitchFamily="34" charset="0"/>
                </a:rPr>
                <a:t>VIẾT VÀ TRÌNH BÀY BÁO CÁO VỀ SỰ PHÂN HOÁ THIÊN NHIÊN VN</a:t>
              </a:r>
              <a:endParaRPr lang="en-US" sz="3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64" y="971729"/>
            <a:ext cx="2889336" cy="4876800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1" y="838200"/>
            <a:ext cx="3173608" cy="51816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66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0" y="61531"/>
            <a:ext cx="12160349" cy="1157123"/>
            <a:chOff x="-172759" y="12610"/>
            <a:chExt cx="12163239" cy="1156356"/>
          </a:xfrm>
        </p:grpSpPr>
        <p:sp>
          <p:nvSpPr>
            <p:cNvPr id="25" name="TextBox 24"/>
            <p:cNvSpPr txBox="1"/>
            <p:nvPr/>
          </p:nvSpPr>
          <p:spPr>
            <a:xfrm>
              <a:off x="2113784" y="79540"/>
              <a:ext cx="8993737" cy="854341"/>
            </a:xfrm>
            <a:prstGeom prst="rect">
              <a:avLst/>
            </a:prstGeom>
            <a:noFill/>
          </p:spPr>
          <p:txBody>
            <a:bodyPr wrap="square" lIns="115121" tIns="57560" rIns="115121" bIns="57560">
              <a:spAutoFit/>
            </a:bodyPr>
            <a:lstStyle/>
            <a:p>
              <a:pPr algn="ctr" eaLnBrk="1" hangingPunct="1">
                <a:defRPr/>
              </a:pPr>
              <a:r>
                <a:rPr lang="en-US" sz="48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  <a:cs typeface="Arial" charset="0"/>
                </a:rPr>
                <a:t>CHUẨN BỊ VIẾT BÁO CÁO</a:t>
              </a:r>
              <a:endParaRPr lang="vi-VN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31733" y="965613"/>
              <a:ext cx="12022213" cy="80891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latin typeface="Bahnschrift Condensed" panose="020B0502040204020203" pitchFamily="34" charset="0"/>
              </a:endParaRPr>
            </a:p>
          </p:txBody>
        </p:sp>
        <p:pic>
          <p:nvPicPr>
            <p:cNvPr id="9242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8" t="1160" r="5865" b="3938"/>
            <a:stretch>
              <a:fillRect/>
            </a:stretch>
          </p:blipFill>
          <p:spPr bwMode="auto">
            <a:xfrm>
              <a:off x="-172759" y="12610"/>
              <a:ext cx="2139258" cy="1156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20686" y="1423742"/>
            <a:ext cx="5544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Thu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thập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thông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tin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về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sự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phân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thiên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nhiên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Việt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Nam</a:t>
            </a:r>
            <a:endParaRPr lang="en-US" sz="2800" dirty="0">
              <a:solidFill>
                <a:srgbClr val="7030A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14564" y="1377575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Nội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dung </a:t>
            </a:r>
            <a:r>
              <a:rPr lang="en-US" sz="2800" dirty="0" err="1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bài</a:t>
            </a:r>
            <a:r>
              <a:rPr lang="en-US" sz="2800" dirty="0" smtClean="0">
                <a:solidFill>
                  <a:srgbClr val="7030A0"/>
                </a:solidFill>
                <a:latin typeface="Bahnschrift SemiCondensed" panose="020B0502040204020203" pitchFamily="34" charset="0"/>
              </a:rPr>
              <a:t> 1, 2, 3</a:t>
            </a:r>
            <a:endParaRPr lang="en-US" sz="2800" dirty="0">
              <a:solidFill>
                <a:srgbClr val="7030A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75696" y="1055638"/>
            <a:ext cx="57196" cy="527783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0983" y="2625899"/>
            <a:ext cx="4944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- Thu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thập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tư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liệu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từ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các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sách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tạp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chí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báo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về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sự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phân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hoá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tự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nhiên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Việt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Nam.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0960" y="4258944"/>
            <a:ext cx="4944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- Thu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thập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các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hình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ảnh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video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về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khí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hậu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,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sinh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vật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b="0" dirty="0" err="1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Việt</a:t>
            </a:r>
            <a:r>
              <a:rPr lang="en-US" sz="2800" b="0" dirty="0" smtClean="0">
                <a:solidFill>
                  <a:srgbClr val="002060"/>
                </a:solidFill>
                <a:latin typeface="Bahnschrift SemiCondensed" panose="020B0502040204020203" pitchFamily="34" charset="0"/>
              </a:rPr>
              <a:t> Nam.</a:t>
            </a:r>
            <a:endParaRPr lang="en-US" sz="2800" i="1" dirty="0" smtClean="0">
              <a:solidFill>
                <a:srgbClr val="00206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296932"/>
            <a:ext cx="12192000" cy="5610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860" y="2165299"/>
            <a:ext cx="3180540" cy="419487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59977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1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160" r="5865" b="3938"/>
          <a:stretch>
            <a:fillRect/>
          </a:stretch>
        </p:blipFill>
        <p:spPr bwMode="auto">
          <a:xfrm>
            <a:off x="0" y="61531"/>
            <a:ext cx="2138750" cy="115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3725200" y="34344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VIẾT BÁO CÁO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4216" y="1409570"/>
            <a:ext cx="3051895" cy="1333630"/>
            <a:chOff x="409052" y="1009516"/>
            <a:chExt cx="2740358" cy="9541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052" y="1109567"/>
              <a:ext cx="1102399" cy="82163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212547" y="1009516"/>
              <a:ext cx="19368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HOẠT ĐỘNG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042186" y="805818"/>
            <a:ext cx="9149814" cy="6006579"/>
            <a:chOff x="3276112" y="805818"/>
            <a:chExt cx="8685333" cy="6006579"/>
          </a:xfrm>
        </p:grpSpPr>
        <p:sp>
          <p:nvSpPr>
            <p:cNvPr id="16" name="Rectangle 15"/>
            <p:cNvSpPr/>
            <p:nvPr/>
          </p:nvSpPr>
          <p:spPr>
            <a:xfrm>
              <a:off x="3276112" y="1411357"/>
              <a:ext cx="8685333" cy="54010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293522" y="1549418"/>
              <a:ext cx="8667923" cy="5262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indent="-285750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NHIỆM VỤ: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bốc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địa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hình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chiều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–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nam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400" b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KH</a:t>
              </a:r>
              <a:r>
                <a:rPr lang="en-US" sz="2400" b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chiều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–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nam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sinh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vật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chiều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–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nam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địa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hình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độ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cao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400" b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KH</a:t>
              </a:r>
              <a:r>
                <a:rPr lang="en-US" sz="2400" b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độ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cao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-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Nhóm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….: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sự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hoá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sinh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vật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VN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theo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độ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cao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</a:p>
            <a:p>
              <a:pPr marL="285750" marR="0" indent="-285750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 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PHẨM: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PPT, infographic,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sườn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GV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chí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400" b="0" dirty="0" smtClean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  <a:p>
              <a:pPr marL="285750" marR="0" indent="-285750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v"/>
              </a:pP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 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GIAN: HS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400" b="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400" b="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74913" y="805818"/>
              <a:ext cx="4642774" cy="60553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CHUYỂN GIAO NHIỆM VỤ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9491" y="2939348"/>
            <a:ext cx="2812696" cy="1708852"/>
            <a:chOff x="561512" y="2359280"/>
            <a:chExt cx="2812696" cy="1037855"/>
          </a:xfrm>
        </p:grpSpPr>
        <p:sp>
          <p:nvSpPr>
            <p:cNvPr id="19" name="TextBox 18"/>
            <p:cNvSpPr txBox="1"/>
            <p:nvPr/>
          </p:nvSpPr>
          <p:spPr>
            <a:xfrm>
              <a:off x="1573064" y="2359280"/>
              <a:ext cx="1801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PHƯƠNG TIỆN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SGK,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tài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liệu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512" y="2418913"/>
              <a:ext cx="978222" cy="97822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89575" y="4876800"/>
            <a:ext cx="2647678" cy="1224736"/>
            <a:chOff x="377862" y="5192084"/>
            <a:chExt cx="2647678" cy="122473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862" y="5192084"/>
              <a:ext cx="1235183" cy="122473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542161" y="5279335"/>
              <a:ext cx="14833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NHIỆM VỤ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Bốc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thăm</a:t>
              </a:r>
              <a:endPara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60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40992" y="1015166"/>
            <a:ext cx="12019357" cy="8094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latin typeface="Bahnschrift Condensed" panose="020B0502040204020203" pitchFamily="34" charset="0"/>
            </a:endParaRPr>
          </a:p>
        </p:txBody>
      </p:sp>
      <p:pic>
        <p:nvPicPr>
          <p:cNvPr id="4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160" r="5865" b="3938"/>
          <a:stretch>
            <a:fillRect/>
          </a:stretch>
        </p:blipFill>
        <p:spPr bwMode="auto">
          <a:xfrm>
            <a:off x="0" y="61531"/>
            <a:ext cx="2138750" cy="115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3725200" y="128505"/>
            <a:ext cx="5978728" cy="854908"/>
          </a:xfrm>
          <a:prstGeom prst="rect">
            <a:avLst/>
          </a:prstGeom>
          <a:noFill/>
        </p:spPr>
        <p:txBody>
          <a:bodyPr lIns="115121" tIns="57560" rIns="115121" bIns="57560">
            <a:spAutoFit/>
          </a:bodyPr>
          <a:lstStyle/>
          <a:p>
            <a:pPr algn="ctr" eaLnBrk="1" hangingPunct="1">
              <a:defRPr/>
            </a:pPr>
            <a:r>
              <a:rPr lang="en-US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cs typeface="Arial" charset="0"/>
              </a:rPr>
              <a:t>VIẾT BÁO CÁO</a:t>
            </a:r>
            <a:endParaRPr lang="vi-VN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5894" y="1923447"/>
            <a:ext cx="3050204" cy="982992"/>
            <a:chOff x="499899" y="1114706"/>
            <a:chExt cx="3050204" cy="9829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899" y="1114706"/>
              <a:ext cx="1269436" cy="94612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13240" y="1143591"/>
              <a:ext cx="19368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HOẠT ĐỘNG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5314" y="3429000"/>
            <a:ext cx="3015759" cy="1162050"/>
            <a:chOff x="429319" y="2314941"/>
            <a:chExt cx="3015759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1643934" y="2418912"/>
              <a:ext cx="1801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PHƯƠNG TIỆN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 SGK,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tài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liệu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319" y="2314941"/>
              <a:ext cx="1162050" cy="1162050"/>
            </a:xfrm>
            <a:prstGeom prst="rect">
              <a:avLst/>
            </a:prstGeom>
          </p:spPr>
        </p:pic>
      </p:grpSp>
      <p:cxnSp>
        <p:nvCxnSpPr>
          <p:cNvPr id="19" name="Straight Connector 18"/>
          <p:cNvCxnSpPr/>
          <p:nvPr/>
        </p:nvCxnSpPr>
        <p:spPr>
          <a:xfrm>
            <a:off x="3411073" y="1704820"/>
            <a:ext cx="0" cy="396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495800" y="1701650"/>
            <a:ext cx="6553200" cy="3479950"/>
            <a:chOff x="4495800" y="1701650"/>
            <a:chExt cx="6553200" cy="3479950"/>
          </a:xfrm>
        </p:grpSpPr>
        <p:sp>
          <p:nvSpPr>
            <p:cNvPr id="2" name="Rectangle 1"/>
            <p:cNvSpPr/>
            <p:nvPr/>
          </p:nvSpPr>
          <p:spPr>
            <a:xfrm>
              <a:off x="4495800" y="1923447"/>
              <a:ext cx="6553200" cy="3258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746812" y="2528986"/>
              <a:ext cx="6096000" cy="21975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indent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 THIỆU CHUNG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marL="0" marR="0" indent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4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 PHÂN HOÁ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*Biểu hiện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pPr marL="0" marR="0" indent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*Nguyên nhân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  <a:p>
              <a:r>
                <a:rPr lang="it-IT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Times New Roman" panose="02020603050405020304" pitchFamily="18" charset="0"/>
                </a:rPr>
                <a:t>*Ý nghĩa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739893" y="1701650"/>
              <a:ext cx="4642774" cy="60553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NỘI DUNG BÀI BÁO CÁO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6977" y="2617573"/>
              <a:ext cx="4231341" cy="222486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82965" y="4842439"/>
            <a:ext cx="2687718" cy="1320862"/>
            <a:chOff x="474486" y="5164196"/>
            <a:chExt cx="2687718" cy="132086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486" y="5164196"/>
              <a:ext cx="1332129" cy="132086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678825" y="5268168"/>
              <a:ext cx="14833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NHIỆM VỤ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Bốc</a:t>
              </a:r>
              <a:r>
                <a:rPr lang="en-US" sz="2800" dirty="0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Bahnschrift Condensed" panose="020B0502040204020203" pitchFamily="34" charset="0"/>
                  <a:cs typeface="Times New Roman" panose="02020603050405020304" pitchFamily="18" charset="0"/>
                </a:rPr>
                <a:t>thăm</a:t>
              </a:r>
              <a:endParaRPr lang="en-US" sz="2800" dirty="0" smtClean="0">
                <a:solidFill>
                  <a:srgbClr val="002060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323858" y="5438224"/>
            <a:ext cx="6382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Các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nhóm báo cáo, nhóm khác nhận xét và bổ </a:t>
            </a: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sung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it-IT" sz="2800" dirty="0" smtClean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Chấm </a:t>
            </a:r>
            <a:r>
              <a:rPr lang="it-IT" sz="2800" dirty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điểm theo tiêu chí.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24520" y="5462212"/>
            <a:ext cx="1899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schemeClr val="accent4">
                    <a:lumMod val="50000"/>
                  </a:schemeClr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BÁO CÁO, THẢO LUẬN: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5178237" y="5414237"/>
            <a:ext cx="0" cy="100208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9476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2412</TotalTime>
  <Words>2775</Words>
  <Application>Microsoft Office PowerPoint</Application>
  <PresentationFormat>Custom</PresentationFormat>
  <Paragraphs>275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Admin</dc:creator>
  <cp:lastModifiedBy>Nguyen </cp:lastModifiedBy>
  <cp:revision>495</cp:revision>
  <dcterms:created xsi:type="dcterms:W3CDTF">2021-08-27T10:30:53Z</dcterms:created>
  <dcterms:modified xsi:type="dcterms:W3CDTF">2024-09-14T01:44:20Z</dcterms:modified>
</cp:coreProperties>
</file>