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3"/>
    <p:sldId id="257" r:id="rId4"/>
    <p:sldId id="267" r:id="rId5"/>
    <p:sldId id="355" r:id="rId6"/>
    <p:sldId id="356" r:id="rId7"/>
    <p:sldId id="357" r:id="rId8"/>
    <p:sldId id="358" r:id="rId9"/>
    <p:sldId id="359" r:id="rId10"/>
    <p:sldId id="268" r:id="rId11"/>
    <p:sldId id="302" r:id="rId12"/>
    <p:sldId id="259" r:id="rId14"/>
    <p:sldId id="270" r:id="rId15"/>
    <p:sldId id="271" r:id="rId16"/>
    <p:sldId id="360" r:id="rId17"/>
    <p:sldId id="361" r:id="rId18"/>
    <p:sldId id="362" r:id="rId19"/>
    <p:sldId id="272" r:id="rId20"/>
    <p:sldId id="363" r:id="rId21"/>
    <p:sldId id="364" r:id="rId22"/>
    <p:sldId id="365" r:id="rId23"/>
    <p:sldId id="366" r:id="rId24"/>
    <p:sldId id="367" r:id="rId25"/>
    <p:sldId id="368" r:id="rId26"/>
    <p:sldId id="369" r:id="rId27"/>
    <p:sldId id="370" r:id="rId28"/>
    <p:sldId id="273" r:id="rId29"/>
    <p:sldId id="371" r:id="rId30"/>
    <p:sldId id="303" r:id="rId31"/>
    <p:sldId id="372" r:id="rId32"/>
    <p:sldId id="280" r:id="rId33"/>
    <p:sldId id="311" r:id="rId34"/>
    <p:sldId id="313" r:id="rId35"/>
    <p:sldId id="314" r:id="rId36"/>
    <p:sldId id="373" r:id="rId37"/>
    <p:sldId id="281" r:id="rId38"/>
    <p:sldId id="374" r:id="rId39"/>
    <p:sldId id="375" r:id="rId40"/>
    <p:sldId id="316" r:id="rId41"/>
    <p:sldId id="317" r:id="rId42"/>
    <p:sldId id="376" r:id="rId43"/>
    <p:sldId id="328" r:id="rId44"/>
    <p:sldId id="287" r:id="rId45"/>
    <p:sldId id="275" r:id="rId46"/>
    <p:sldId id="329" r:id="rId47"/>
    <p:sldId id="330" r:id="rId48"/>
    <p:sldId id="331" r:id="rId49"/>
    <p:sldId id="332" r:id="rId50"/>
    <p:sldId id="290" r:id="rId51"/>
    <p:sldId id="291" r:id="rId52"/>
    <p:sldId id="294" r:id="rId53"/>
    <p:sldId id="333" r:id="rId54"/>
    <p:sldId id="264" r:id="rId55"/>
    <p:sldId id="293" r:id="rId56"/>
  </p:sldIdLst>
  <p:sldSz cx="18288000" cy="10287000"/>
  <p:notesSz cx="6858000" cy="9144000"/>
  <p:embeddedFontLst>
    <p:embeddedFont>
      <p:font typeface="Calibri" panose="020F0502020204030204" pitchFamily="34" charset="0"/>
      <p:regular r:id="rId60"/>
      <p:bold r:id="rId61"/>
      <p:italic r:id="rId62"/>
      <p:boldItalic r:id="rId63"/>
    </p:embeddedFont>
    <p:embeddedFont>
      <p:font typeface="Tahoma" panose="020B0604030504040204" charset="0"/>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EE6"/>
    <a:srgbClr val="E5E5E5"/>
    <a:srgbClr val="434C9E"/>
    <a:srgbClr val="FFCC99"/>
    <a:srgbClr val="FCF4E9"/>
    <a:srgbClr val="EECEC7"/>
    <a:srgbClr val="68BBE3"/>
    <a:srgbClr val="F47A75"/>
    <a:srgbClr val="FC9F0B"/>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744" y="384"/>
      </p:cViewPr>
      <p:guideLst>
        <p:guide orient="horz" pos="209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4.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592C1-8E97-4E65-ADDE-84319EE7D86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CFDB2-472A-45C4-AFCF-55EC93A2E06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CFDB2-472A-45C4-AFCF-55EC93A2E06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svg"/><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sv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svg"/><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7.svg"/><Relationship Id="rId7" Type="http://schemas.openxmlformats.org/officeDocument/2006/relationships/image" Target="../media/image8.png"/><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1.svg"/><Relationship Id="rId3" Type="http://schemas.openxmlformats.org/officeDocument/2006/relationships/image" Target="../media/image6.png"/><Relationship Id="rId2" Type="http://schemas.openxmlformats.org/officeDocument/2006/relationships/image" Target="../media/image5.svg"/><Relationship Id="rId16" Type="http://schemas.openxmlformats.org/officeDocument/2006/relationships/slideLayout" Target="../slideLayouts/slideLayout7.xml"/><Relationship Id="rId15" Type="http://schemas.openxmlformats.org/officeDocument/2006/relationships/image" Target="../media/image12.jpeg"/><Relationship Id="rId14" Type="http://schemas.openxmlformats.org/officeDocument/2006/relationships/image" Target="../media/image9.svg"/><Relationship Id="rId13" Type="http://schemas.openxmlformats.org/officeDocument/2006/relationships/image" Target="../media/image11.png"/><Relationship Id="rId12" Type="http://schemas.openxmlformats.org/officeDocument/2006/relationships/image" Target="../media/image2.svg"/><Relationship Id="rId11" Type="http://schemas.openxmlformats.org/officeDocument/2006/relationships/image" Target="../media/image10.png"/><Relationship Id="rId10" Type="http://schemas.openxmlformats.org/officeDocument/2006/relationships/image" Target="../media/image8.sv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media" Target="../media/media1.mp4"/><Relationship Id="rId1" Type="http://schemas.openxmlformats.org/officeDocument/2006/relationships/video" Target="../media/media1.mp4"/></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media/media2.mp4"/></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6.png"/><Relationship Id="rId2" Type="http://schemas.microsoft.com/office/2007/relationships/media" Target="../media/media3.mp4"/><Relationship Id="rId1" Type="http://schemas.openxmlformats.org/officeDocument/2006/relationships/video" Target="../media/media3.mp4"/></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27.png"/><Relationship Id="rId2" Type="http://schemas.microsoft.com/office/2007/relationships/media" Target="../media/media4.mp4"/><Relationship Id="rId1" Type="http://schemas.openxmlformats.org/officeDocument/2006/relationships/video" Target="../media/media4.mp4"/></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image" Target="../media/image19.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2.svg"/><Relationship Id="rId7" Type="http://schemas.openxmlformats.org/officeDocument/2006/relationships/image" Target="../media/image17.png"/><Relationship Id="rId6" Type="http://schemas.openxmlformats.org/officeDocument/2006/relationships/image" Target="../media/image9.svg"/><Relationship Id="rId5" Type="http://schemas.openxmlformats.org/officeDocument/2006/relationships/image" Target="../media/image11.png"/><Relationship Id="rId4" Type="http://schemas.openxmlformats.org/officeDocument/2006/relationships/image" Target="../media/image11.svg"/><Relationship Id="rId3" Type="http://schemas.openxmlformats.org/officeDocument/2006/relationships/image" Target="../media/image16.png"/><Relationship Id="rId2" Type="http://schemas.openxmlformats.org/officeDocument/2006/relationships/image" Target="../media/image10.svg"/><Relationship Id="rId14" Type="http://schemas.openxmlformats.org/officeDocument/2006/relationships/slideLayout" Target="../slideLayouts/slideLayout7.xml"/><Relationship Id="rId13" Type="http://schemas.openxmlformats.org/officeDocument/2006/relationships/image" Target="../media/image19.png"/><Relationship Id="rId12" Type="http://schemas.openxmlformats.org/officeDocument/2006/relationships/image" Target="../media/image3.svg"/><Relationship Id="rId11" Type="http://schemas.openxmlformats.org/officeDocument/2006/relationships/image" Target="../media/image3.png"/><Relationship Id="rId10" Type="http://schemas.openxmlformats.org/officeDocument/2006/relationships/image" Target="../media/image13.sv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85800" y="6502420"/>
            <a:ext cx="2011863" cy="349061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6172200"/>
            <a:ext cx="2543695" cy="4114800"/>
          </a:xfrm>
          <a:prstGeom prst="rect">
            <a:avLst/>
          </a:prstGeom>
        </p:spPr>
      </p:pic>
      <p:sp>
        <p:nvSpPr>
          <p:cNvPr id="6" name="Rectangle 5"/>
          <p:cNvSpPr/>
          <p:nvPr/>
        </p:nvSpPr>
        <p:spPr>
          <a:xfrm>
            <a:off x="1858734" y="3391829"/>
            <a:ext cx="14249399" cy="3416320"/>
          </a:xfrm>
          <a:prstGeom prst="rect">
            <a:avLst/>
          </a:prstGeom>
        </p:spPr>
        <p:txBody>
          <a:bodyPr wrap="square">
            <a:spAutoFit/>
          </a:bodyPr>
          <a:lstStyle/>
          <a:p>
            <a:pPr algn="ctr">
              <a:lnSpc>
                <a:spcPct val="150000"/>
              </a:lnSpc>
            </a:pPr>
            <a:r>
              <a:rPr lang="en-US" sz="7200" b="1" dirty="0">
                <a:latin typeface="Arial" panose="020B0604020202020204" pitchFamily="34" charset="0"/>
                <a:cs typeface="Arial" panose="020B0604020202020204" pitchFamily="34" charset="0"/>
                <a:sym typeface="+mn-ea"/>
              </a:rPr>
              <a:t>CHÀO MỪNG CÁC EM ĐẾN VỚI</a:t>
            </a:r>
            <a:endParaRPr lang="en-US" sz="7200" b="1" dirty="0">
              <a:latin typeface="Arial" panose="020B0604020202020204" pitchFamily="34" charset="0"/>
              <a:cs typeface="Arial" panose="020B0604020202020204" pitchFamily="34" charset="0"/>
              <a:sym typeface="+mn-ea"/>
            </a:endParaRPr>
          </a:p>
          <a:p>
            <a:pPr algn="ctr">
              <a:lnSpc>
                <a:spcPct val="150000"/>
              </a:lnSpc>
            </a:pPr>
            <a:r>
              <a:rPr lang="en-US" sz="7200" b="1" dirty="0">
                <a:latin typeface="Arial" panose="020B0604020202020204" pitchFamily="34" charset="0"/>
                <a:cs typeface="Arial" panose="020B0604020202020204" pitchFamily="34" charset="0"/>
                <a:sym typeface="+mn-ea"/>
              </a:rPr>
              <a:t> BÀI HỌC NGÀY HÔM NAY!</a:t>
            </a:r>
            <a:endParaRPr lang="en-US" sz="7200" b="1" dirty="0">
              <a:latin typeface="Arial" panose="020B0604020202020204" pitchFamily="34" charset="0"/>
              <a:cs typeface="Arial" panose="020B0604020202020204" pitchFamily="34" charset="0"/>
              <a:sym typeface="+mn-ea"/>
            </a:endParaRPr>
          </a:p>
        </p:txBody>
      </p:sp>
      <p:grpSp>
        <p:nvGrpSpPr>
          <p:cNvPr id="7" name="Google Shape;1334;p54"/>
          <p:cNvGrpSpPr/>
          <p:nvPr/>
        </p:nvGrpSpPr>
        <p:grpSpPr>
          <a:xfrm rot="11561143">
            <a:off x="399431" y="129252"/>
            <a:ext cx="3230636" cy="2865695"/>
            <a:chOff x="5854150" y="1414663"/>
            <a:chExt cx="796725" cy="792450"/>
          </a:xfrm>
        </p:grpSpPr>
        <p:sp>
          <p:nvSpPr>
            <p:cNvPr id="8"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grpSp>
        <p:nvGrpSpPr>
          <p:cNvPr id="80" name="Google Shape;1334;p54"/>
          <p:cNvGrpSpPr/>
          <p:nvPr/>
        </p:nvGrpSpPr>
        <p:grpSpPr>
          <a:xfrm rot="10023324" flipH="1">
            <a:off x="14417897" y="137514"/>
            <a:ext cx="3625405" cy="3248859"/>
            <a:chOff x="5854150" y="1414663"/>
            <a:chExt cx="796725" cy="792450"/>
          </a:xfrm>
        </p:grpSpPr>
        <p:sp>
          <p:nvSpPr>
            <p:cNvPr id="81"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1"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2"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3"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4"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5"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6"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7"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8"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9"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0"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1"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2"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3"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4"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5"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6"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7"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8"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9"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0"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1"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2"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3"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4"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5"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6"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7"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8"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9"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0"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1"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2"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3"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4"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5"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6"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7"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8"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9"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0"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1"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2"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3"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4"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5"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6"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7"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8"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9"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0"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1"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2"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3"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4"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5"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6"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7"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8"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9"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0"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1"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2"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63800" y="-419100"/>
            <a:ext cx="3456940" cy="3456940"/>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 y="2705100"/>
            <a:ext cx="7785100" cy="1887855"/>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302250"/>
            <a:ext cx="7785100" cy="1887855"/>
          </a:xfrm>
          <a:prstGeom prst="rect">
            <a:avLst/>
          </a:prstGeom>
        </p:spPr>
      </p:pic>
      <p:sp>
        <p:nvSpPr>
          <p:cNvPr id="20" name="Text Box 19"/>
          <p:cNvSpPr txBox="1"/>
          <p:nvPr/>
        </p:nvSpPr>
        <p:spPr>
          <a:xfrm>
            <a:off x="750570" y="3009900"/>
            <a:ext cx="7399655" cy="1106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Calibri" panose="020F0502020204030204" pitchFamily="34" charset="0"/>
              </a:rPr>
              <a:t>1. Trạng thái tự nhiên</a:t>
            </a:r>
            <a:endParaRPr lang="en-US" sz="4400" b="1">
              <a:latin typeface="Arial" panose="020B0604020202020204" pitchFamily="34" charset="0"/>
              <a:cs typeface="Calibri" panose="020F0502020204030204" pitchFamily="34" charset="0"/>
            </a:endParaRPr>
          </a:p>
        </p:txBody>
      </p:sp>
      <p:sp>
        <p:nvSpPr>
          <p:cNvPr id="21" name="Text Box 20"/>
          <p:cNvSpPr txBox="1"/>
          <p:nvPr/>
        </p:nvSpPr>
        <p:spPr>
          <a:xfrm>
            <a:off x="1029335" y="5524500"/>
            <a:ext cx="7365365" cy="1106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Arial" panose="020B0604020202020204" pitchFamily="34" charset="0"/>
              </a:rPr>
              <a:t>3. Tính chất vật lý</a:t>
            </a:r>
            <a:endParaRPr lang="en-US" sz="4400" b="1">
              <a:latin typeface="Arial" panose="020B0604020202020204" pitchFamily="34" charset="0"/>
              <a:cs typeface="Arial" panose="020B0604020202020204" pitchFamily="34" charset="0"/>
            </a:endParaRPr>
          </a:p>
        </p:txBody>
      </p:sp>
      <p:sp>
        <p:nvSpPr>
          <p:cNvPr id="22" name="Text Box 21"/>
          <p:cNvSpPr txBox="1"/>
          <p:nvPr/>
        </p:nvSpPr>
        <p:spPr>
          <a:xfrm>
            <a:off x="5029200" y="876300"/>
            <a:ext cx="8484235" cy="922020"/>
          </a:xfrm>
          <a:prstGeom prst="rect">
            <a:avLst/>
          </a:prstGeom>
          <a:noFill/>
          <a:ln w="9525">
            <a:noFill/>
          </a:ln>
        </p:spPr>
        <p:txBody>
          <a:bodyPr wrap="square">
            <a:spAutoFit/>
          </a:bodyPr>
          <a:p>
            <a:pPr indent="0" algn="ctr"/>
            <a:r>
              <a:rPr lang="en-US" sz="5400" b="1">
                <a:solidFill>
                  <a:schemeClr val="tx1"/>
                </a:solidFill>
                <a:latin typeface="Arial" panose="020B0604020202020204" pitchFamily="34" charset="0"/>
                <a:cs typeface="Calibri" panose="020F0502020204030204" pitchFamily="34" charset="0"/>
              </a:rPr>
              <a:t>II. NỘI DUNG BÀI HỌC</a:t>
            </a:r>
            <a:endParaRPr lang="en-US" sz="5400" b="1">
              <a:solidFill>
                <a:schemeClr val="tx1"/>
              </a:solidFill>
              <a:latin typeface="Arial" panose="020B060402020202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319135"/>
            <a:ext cx="4632960" cy="1969770"/>
          </a:xfrm>
          <a:prstGeom prst="rect">
            <a:avLst/>
          </a:prstGeom>
        </p:spPr>
      </p:pic>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96400" y="2619375"/>
            <a:ext cx="7785100" cy="1887855"/>
          </a:xfrm>
          <a:prstGeom prst="rect">
            <a:avLst/>
          </a:prstGeom>
        </p:spPr>
      </p:pic>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48800" y="5259705"/>
            <a:ext cx="7785100" cy="1887855"/>
          </a:xfrm>
          <a:prstGeom prst="rect">
            <a:avLst/>
          </a:prstGeom>
        </p:spPr>
      </p:pic>
      <p:sp>
        <p:nvSpPr>
          <p:cNvPr id="6" name="Text Box 5"/>
          <p:cNvSpPr txBox="1"/>
          <p:nvPr/>
        </p:nvSpPr>
        <p:spPr>
          <a:xfrm>
            <a:off x="9658985" y="2467610"/>
            <a:ext cx="7365365" cy="2122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Arial" panose="020B0604020202020204" pitchFamily="34" charset="0"/>
              </a:rPr>
              <a:t>2. Cấu tạo nguyên tử, phân tử</a:t>
            </a:r>
            <a:endParaRPr lang="en-US" sz="4400" b="1">
              <a:latin typeface="Arial" panose="020B0604020202020204" pitchFamily="34" charset="0"/>
              <a:cs typeface="Arial" panose="020B0604020202020204" pitchFamily="34" charset="0"/>
            </a:endParaRPr>
          </a:p>
        </p:txBody>
      </p:sp>
      <p:sp>
        <p:nvSpPr>
          <p:cNvPr id="7" name="Text Box 6"/>
          <p:cNvSpPr txBox="1"/>
          <p:nvPr/>
        </p:nvSpPr>
        <p:spPr>
          <a:xfrm>
            <a:off x="9658350" y="5524500"/>
            <a:ext cx="7365365" cy="1106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Arial" panose="020B0604020202020204" pitchFamily="34" charset="0"/>
              </a:rPr>
              <a:t>4. Tính chất hóa học</a:t>
            </a:r>
            <a:endParaRPr lang="en-US" sz="4400" b="1">
              <a:latin typeface="Arial" panose="020B0604020202020204" pitchFamily="34" charset="0"/>
              <a:cs typeface="Arial" panose="020B0604020202020204" pitchFamily="34" charset="0"/>
            </a:endParaRPr>
          </a:p>
        </p:txBody>
      </p:sp>
      <p:pic>
        <p:nvPicPr>
          <p:cNvPr id="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6400" y="7900035"/>
            <a:ext cx="7785100" cy="1887855"/>
          </a:xfrm>
          <a:prstGeom prst="rect">
            <a:avLst/>
          </a:prstGeom>
        </p:spPr>
      </p:pic>
      <p:sp>
        <p:nvSpPr>
          <p:cNvPr id="9" name="Text Box 8"/>
          <p:cNvSpPr txBox="1"/>
          <p:nvPr/>
        </p:nvSpPr>
        <p:spPr>
          <a:xfrm>
            <a:off x="5753735" y="8203565"/>
            <a:ext cx="7365365" cy="1106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Arial" panose="020B0604020202020204" pitchFamily="34" charset="0"/>
              </a:rPr>
              <a:t>5. Điều chế Chlorine</a:t>
            </a:r>
            <a:endParaRPr lang="en-US" sz="4400" b="1">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6" grpId="0"/>
      <p:bldP spid="21"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9" name="Rectangle 8"/>
          <p:cNvSpPr/>
          <p:nvPr/>
        </p:nvSpPr>
        <p:spPr>
          <a:xfrm>
            <a:off x="3429000" y="845820"/>
            <a:ext cx="12280265" cy="1337945"/>
          </a:xfrm>
          <a:prstGeom prst="rect">
            <a:avLst/>
          </a:prstGeom>
        </p:spPr>
        <p:txBody>
          <a:bodyPr wrap="square">
            <a:spAutoFit/>
          </a:bodyPr>
          <a:lstStyle/>
          <a:p>
            <a:pPr algn="ctr">
              <a:lnSpc>
                <a:spcPct val="150000"/>
              </a:lnSpc>
              <a:spcBef>
                <a:spcPts val="500"/>
              </a:spcBef>
              <a:spcAft>
                <a:spcPts val="800"/>
              </a:spcAft>
            </a:pPr>
            <a:r>
              <a:rPr lang="en-US" sz="5400" b="1" smtClean="0">
                <a:effectLst/>
                <a:latin typeface="Arial" panose="020B0604020202020204" pitchFamily="34" charset="0"/>
                <a:ea typeface="Calibri" panose="020F0502020204030204" pitchFamily="34" charset="0"/>
                <a:cs typeface="Arial" panose="020B0604020202020204" pitchFamily="34" charset="0"/>
              </a:rPr>
              <a:t>1. Trạng thái tự nhiên</a:t>
            </a:r>
            <a:endParaRPr lang="en-US" sz="5400" b="1" smtClean="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7658100"/>
            <a:ext cx="5473065" cy="2326640"/>
          </a:xfrm>
          <a:prstGeom prst="rect">
            <a:avLst/>
          </a:prstGeom>
        </p:spPr>
      </p:pic>
      <p:sp>
        <p:nvSpPr>
          <p:cNvPr id="3" name="Rounded Rectangle 2"/>
          <p:cNvSpPr/>
          <p:nvPr/>
        </p:nvSpPr>
        <p:spPr>
          <a:xfrm>
            <a:off x="5556250" y="3186430"/>
            <a:ext cx="8766810" cy="1892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Làm việc nhóm</a:t>
            </a:r>
            <a:endParaRPr lang="en-US" sz="4400" b="1" smtClean="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172916" y="5753317"/>
            <a:ext cx="4377865" cy="4377865"/>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00177" y="3284774"/>
            <a:ext cx="2626325" cy="1876628"/>
          </a:xfrm>
          <a:prstGeom prst="rect">
            <a:avLst/>
          </a:prstGeom>
        </p:spPr>
      </p:pic>
      <p:sp>
        <p:nvSpPr>
          <p:cNvPr id="4" name="Rounded Rectangle 3"/>
          <p:cNvSpPr/>
          <p:nvPr/>
        </p:nvSpPr>
        <p:spPr>
          <a:xfrm>
            <a:off x="4800600" y="608203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a:solidFill>
                  <a:schemeClr val="tx1"/>
                </a:solidFill>
                <a:latin typeface="Arial" panose="020B0604020202020204" pitchFamily="34" charset="0"/>
                <a:cs typeface="Arial" panose="020B0604020202020204" pitchFamily="34" charset="0"/>
              </a:rPr>
              <a:t>Em hãy hoàn thành Phiếu học tập số 1</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40" name="Text Box 239"/>
          <p:cNvSpPr txBox="1"/>
          <p:nvPr/>
        </p:nvSpPr>
        <p:spPr>
          <a:xfrm>
            <a:off x="2819400" y="1937385"/>
            <a:ext cx="13119735" cy="829945"/>
          </a:xfrm>
          <a:prstGeom prst="rect">
            <a:avLst/>
          </a:prstGeom>
          <a:noFill/>
          <a:ln w="9525">
            <a:noFill/>
          </a:ln>
        </p:spPr>
        <p:txBody>
          <a:bodyPr wrap="square">
            <a:spAutoFit/>
          </a:bodyPr>
          <a:p>
            <a:pPr indent="0" algn="ctr"/>
            <a:r>
              <a:rPr lang="en-US" sz="4800" b="1">
                <a:latin typeface="Arial" panose="020B0604020202020204" pitchFamily="34" charset="0"/>
                <a:cs typeface="Calibri" panose="020F0502020204030204" pitchFamily="34" charset="0"/>
              </a:rPr>
              <a:t>Phiếu học tập số 1</a:t>
            </a:r>
            <a:endParaRPr lang="en-US" sz="4800" b="1">
              <a:latin typeface="Arial" panose="020B0604020202020204" pitchFamily="34" charset="0"/>
              <a:cs typeface="Calibri" panose="020F0502020204030204" pitchFamily="34" charset="0"/>
            </a:endParaRPr>
          </a:p>
        </p:txBody>
      </p:sp>
      <p:grpSp>
        <p:nvGrpSpPr>
          <p:cNvPr id="18" name="Google Shape;1334;p54"/>
          <p:cNvGrpSpPr/>
          <p:nvPr/>
        </p:nvGrpSpPr>
        <p:grpSpPr>
          <a:xfrm rot="11561143">
            <a:off x="333375" y="568960"/>
            <a:ext cx="2117725" cy="2275840"/>
            <a:chOff x="5854150" y="1414663"/>
            <a:chExt cx="796725" cy="792450"/>
          </a:xfrm>
        </p:grpSpPr>
        <p:sp>
          <p:nvSpPr>
            <p:cNvPr id="19"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13" name="Picture 84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18124">
            <a:off x="16732250" y="8623935"/>
            <a:ext cx="2247900" cy="2208530"/>
          </a:xfrm>
          <a:prstGeom prst="rect">
            <a:avLst/>
          </a:prstGeom>
        </p:spPr>
      </p:pic>
      <p:graphicFrame>
        <p:nvGraphicFramePr>
          <p:cNvPr id="3" name="Table 2"/>
          <p:cNvGraphicFramePr/>
          <p:nvPr/>
        </p:nvGraphicFramePr>
        <p:xfrm>
          <a:off x="854075" y="4152900"/>
          <a:ext cx="16567150" cy="4361180"/>
        </p:xfrm>
        <a:graphic>
          <a:graphicData uri="http://schemas.openxmlformats.org/drawingml/2006/table">
            <a:tbl>
              <a:tblPr firstRow="1" bandRow="1">
                <a:tableStyleId>{5940675A-B579-460E-94D1-54222C63F5DA}</a:tableStyleId>
              </a:tblPr>
              <a:tblGrid>
                <a:gridCol w="3313430"/>
                <a:gridCol w="3313430"/>
                <a:gridCol w="3313430"/>
                <a:gridCol w="3313430"/>
                <a:gridCol w="3313430"/>
              </a:tblGrid>
              <a:tr h="1454150">
                <a:tc>
                  <a:txBody>
                    <a:bodyPr/>
                    <a:p>
                      <a:pPr indent="0" algn="ctr">
                        <a:lnSpc>
                          <a:spcPct val="150000"/>
                        </a:lnSpc>
                        <a:buNone/>
                      </a:pPr>
                      <a:r>
                        <a:rPr lang="en-US" sz="4400" b="1">
                          <a:latin typeface="Arial" panose="020B0604020202020204" pitchFamily="34" charset="0"/>
                          <a:cs typeface="Arial" panose="020B0604020202020204" pitchFamily="34" charset="0"/>
                        </a:rPr>
                        <a:t>Nội dung</a:t>
                      </a:r>
                      <a:endParaRPr lang="en-US" sz="4400" b="1">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solidFill>
                            <a:srgbClr val="000000"/>
                          </a:solidFill>
                          <a:latin typeface="Arial" panose="020B0604020202020204" pitchFamily="34" charset="0"/>
                          <a:cs typeface="Arial" panose="020B0604020202020204" pitchFamily="34" charset="0"/>
                        </a:rPr>
                        <a:t>F</a:t>
                      </a:r>
                      <a:r>
                        <a:rPr lang="en-US" sz="4400" b="0" baseline="-25000">
                          <a:solidFill>
                            <a:srgbClr val="000000"/>
                          </a:solidFill>
                          <a:latin typeface="Arial" panose="020B0604020202020204" pitchFamily="34" charset="0"/>
                          <a:cs typeface="Arial" panose="020B0604020202020204" pitchFamily="34" charset="0"/>
                        </a:rPr>
                        <a:t>2</a:t>
                      </a:r>
                      <a:endParaRPr lang="en-US" sz="44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solidFill>
                            <a:srgbClr val="000000"/>
                          </a:solidFill>
                          <a:latin typeface="Arial" panose="020B0604020202020204" pitchFamily="34" charset="0"/>
                          <a:cs typeface="Arial" panose="020B0604020202020204" pitchFamily="34" charset="0"/>
                        </a:rPr>
                        <a:t>Cl</a:t>
                      </a:r>
                      <a:r>
                        <a:rPr lang="en-US" sz="4400" b="0" baseline="-25000">
                          <a:solidFill>
                            <a:srgbClr val="000000"/>
                          </a:solidFill>
                          <a:latin typeface="Arial" panose="020B0604020202020204" pitchFamily="34" charset="0"/>
                          <a:cs typeface="Arial" panose="020B0604020202020204" pitchFamily="34" charset="0"/>
                        </a:rPr>
                        <a:t>2</a:t>
                      </a:r>
                      <a:endParaRPr lang="en-US" sz="44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solidFill>
                            <a:srgbClr val="000000"/>
                          </a:solidFill>
                          <a:latin typeface="Arial" panose="020B0604020202020204" pitchFamily="34" charset="0"/>
                          <a:cs typeface="Arial" panose="020B0604020202020204" pitchFamily="34" charset="0"/>
                        </a:rPr>
                        <a:t>Br</a:t>
                      </a:r>
                      <a:r>
                        <a:rPr lang="en-US" sz="4400" b="0" baseline="-25000">
                          <a:solidFill>
                            <a:srgbClr val="000000"/>
                          </a:solidFill>
                          <a:latin typeface="Arial" panose="020B0604020202020204" pitchFamily="34" charset="0"/>
                          <a:cs typeface="Arial" panose="020B0604020202020204" pitchFamily="34" charset="0"/>
                        </a:rPr>
                        <a:t>2</a:t>
                      </a:r>
                      <a:endParaRPr lang="en-US" sz="44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solidFill>
                            <a:srgbClr val="000000"/>
                          </a:solidFill>
                          <a:latin typeface="Arial" panose="020B0604020202020204" pitchFamily="34" charset="0"/>
                          <a:cs typeface="Arial" panose="020B0604020202020204" pitchFamily="34" charset="0"/>
                        </a:rPr>
                        <a:t>I</a:t>
                      </a:r>
                      <a:r>
                        <a:rPr lang="en-US" sz="4400" b="0" baseline="-25000">
                          <a:solidFill>
                            <a:srgbClr val="000000"/>
                          </a:solidFill>
                          <a:latin typeface="Arial" panose="020B0604020202020204" pitchFamily="34" charset="0"/>
                          <a:cs typeface="Arial" panose="020B0604020202020204" pitchFamily="34" charset="0"/>
                        </a:rPr>
                        <a:t>2</a:t>
                      </a:r>
                      <a:endParaRPr lang="en-US" sz="44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07030">
                <a:tc>
                  <a:txBody>
                    <a:bodyPr/>
                    <a:p>
                      <a:pPr indent="0" algn="ctr">
                        <a:lnSpc>
                          <a:spcPct val="150000"/>
                        </a:lnSpc>
                        <a:buNone/>
                      </a:pPr>
                      <a:r>
                        <a:rPr lang="en-US" sz="4400" b="1">
                          <a:latin typeface="Arial" panose="020B0604020202020204" pitchFamily="34" charset="0"/>
                          <a:cs typeface="Arial" panose="020B0604020202020204" pitchFamily="34" charset="0"/>
                        </a:rPr>
                        <a:t>Trạng thái tự nhiên</a:t>
                      </a:r>
                      <a:endParaRPr lang="en-US" sz="4400" b="1">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latin typeface="Arial" panose="020B0604020202020204" pitchFamily="34" charset="0"/>
                          <a:cs typeface="Arial" panose="020B0604020202020204" pitchFamily="34" charset="0"/>
                        </a:rPr>
                        <a:t> </a:t>
                      </a:r>
                      <a:endParaRPr lang="en-US" sz="4400" b="0">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latin typeface="Arial" panose="020B0604020202020204" pitchFamily="34" charset="0"/>
                          <a:cs typeface="Arial" panose="020B0604020202020204" pitchFamily="34" charset="0"/>
                        </a:rPr>
                        <a:t> </a:t>
                      </a:r>
                      <a:endParaRPr lang="en-US" sz="4400" b="0">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400" b="0">
                          <a:latin typeface="Arial" panose="020B0604020202020204" pitchFamily="34" charset="0"/>
                          <a:cs typeface="Arial" panose="020B0604020202020204" pitchFamily="34" charset="0"/>
                        </a:rPr>
                        <a:t> </a:t>
                      </a:r>
                      <a:endParaRPr lang="en-US" sz="4400" b="0">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400" b="0">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395605" y="572135"/>
          <a:ext cx="17496155" cy="9142730"/>
        </p:xfrm>
        <a:graphic>
          <a:graphicData uri="http://schemas.openxmlformats.org/drawingml/2006/table">
            <a:tbl>
              <a:tblPr firstRow="1" bandRow="1">
                <a:tableStyleId>{5940675A-B579-460E-94D1-54222C63F5DA}</a:tableStyleId>
              </a:tblPr>
              <a:tblGrid>
                <a:gridCol w="2072005"/>
                <a:gridCol w="3866515"/>
                <a:gridCol w="3566160"/>
                <a:gridCol w="4999990"/>
                <a:gridCol w="2991485"/>
              </a:tblGrid>
              <a:tr h="1645920">
                <a:tc>
                  <a:txBody>
                    <a:bodyPr/>
                    <a:p>
                      <a:pPr indent="0" algn="ctr">
                        <a:lnSpc>
                          <a:spcPct val="150000"/>
                        </a:lnSpc>
                        <a:buNone/>
                      </a:pPr>
                      <a:r>
                        <a:rPr lang="en-US" sz="3600" b="1">
                          <a:latin typeface="Arial" panose="020B0604020202020204" pitchFamily="34" charset="0"/>
                          <a:cs typeface="Arial" panose="020B0604020202020204" pitchFamily="34" charset="0"/>
                        </a:rPr>
                        <a:t>Nội dung</a:t>
                      </a:r>
                      <a:endParaRPr lang="en-US" sz="3600" b="1">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600" b="1">
                          <a:solidFill>
                            <a:srgbClr val="000000"/>
                          </a:solidFill>
                          <a:latin typeface="Arial" panose="020B0604020202020204" pitchFamily="34" charset="0"/>
                          <a:cs typeface="Arial" panose="020B0604020202020204" pitchFamily="34" charset="0"/>
                        </a:rPr>
                        <a:t>F</a:t>
                      </a:r>
                      <a:r>
                        <a:rPr lang="en-US" sz="3600" b="1" baseline="-25000">
                          <a:solidFill>
                            <a:srgbClr val="000000"/>
                          </a:solidFill>
                          <a:latin typeface="Arial" panose="020B0604020202020204" pitchFamily="34" charset="0"/>
                          <a:cs typeface="Arial" panose="020B0604020202020204" pitchFamily="34" charset="0"/>
                        </a:rPr>
                        <a:t>2</a:t>
                      </a:r>
                      <a:endParaRPr lang="en-US" sz="36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600" b="1">
                          <a:solidFill>
                            <a:srgbClr val="000000"/>
                          </a:solidFill>
                          <a:latin typeface="Arial" panose="020B0604020202020204" pitchFamily="34" charset="0"/>
                          <a:cs typeface="Arial" panose="020B0604020202020204" pitchFamily="34" charset="0"/>
                        </a:rPr>
                        <a:t>Cl</a:t>
                      </a:r>
                      <a:r>
                        <a:rPr lang="en-US" sz="3600" b="1" baseline="-25000">
                          <a:solidFill>
                            <a:srgbClr val="000000"/>
                          </a:solidFill>
                          <a:latin typeface="Arial" panose="020B0604020202020204" pitchFamily="34" charset="0"/>
                          <a:cs typeface="Arial" panose="020B0604020202020204" pitchFamily="34" charset="0"/>
                        </a:rPr>
                        <a:t>2</a:t>
                      </a:r>
                      <a:endParaRPr lang="en-US" sz="36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600" b="1">
                          <a:solidFill>
                            <a:srgbClr val="000000"/>
                          </a:solidFill>
                          <a:latin typeface="Arial" panose="020B0604020202020204" pitchFamily="34" charset="0"/>
                          <a:cs typeface="Arial" panose="020B0604020202020204" pitchFamily="34" charset="0"/>
                        </a:rPr>
                        <a:t>Br</a:t>
                      </a:r>
                      <a:r>
                        <a:rPr lang="en-US" sz="3600" b="1" baseline="-25000">
                          <a:solidFill>
                            <a:srgbClr val="000000"/>
                          </a:solidFill>
                          <a:latin typeface="Arial" panose="020B0604020202020204" pitchFamily="34" charset="0"/>
                          <a:cs typeface="Arial" panose="020B0604020202020204" pitchFamily="34" charset="0"/>
                        </a:rPr>
                        <a:t>2</a:t>
                      </a:r>
                      <a:endParaRPr lang="en-US" sz="36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600" b="1">
                          <a:solidFill>
                            <a:srgbClr val="000000"/>
                          </a:solidFill>
                          <a:latin typeface="Arial" panose="020B0604020202020204" pitchFamily="34" charset="0"/>
                          <a:cs typeface="Arial" panose="020B0604020202020204" pitchFamily="34" charset="0"/>
                        </a:rPr>
                        <a:t>I</a:t>
                      </a:r>
                      <a:r>
                        <a:rPr lang="en-US" sz="3600" b="1" baseline="-25000">
                          <a:solidFill>
                            <a:srgbClr val="000000"/>
                          </a:solidFill>
                          <a:latin typeface="Arial" panose="020B0604020202020204" pitchFamily="34" charset="0"/>
                          <a:cs typeface="Arial" panose="020B0604020202020204" pitchFamily="34" charset="0"/>
                        </a:rPr>
                        <a:t>2</a:t>
                      </a:r>
                      <a:endParaRPr lang="en-US" sz="36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496810">
                <a:tc>
                  <a:txBody>
                    <a:bodyPr/>
                    <a:p>
                      <a:pPr indent="0" algn="ctr">
                        <a:lnSpc>
                          <a:spcPct val="150000"/>
                        </a:lnSpc>
                        <a:buNone/>
                      </a:pPr>
                      <a:r>
                        <a:rPr lang="en-US" sz="3600" b="1">
                          <a:latin typeface="Arial" panose="020B0604020202020204" pitchFamily="34" charset="0"/>
                          <a:cs typeface="Arial" panose="020B0604020202020204" pitchFamily="34" charset="0"/>
                        </a:rPr>
                        <a:t>Trạng thái tự nhiên</a:t>
                      </a:r>
                      <a:endParaRPr lang="en-US" sz="3600" b="1">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600" b="0">
                          <a:solidFill>
                            <a:srgbClr val="000000"/>
                          </a:solidFill>
                          <a:latin typeface="Arial" panose="020B0604020202020204" pitchFamily="34" charset="0"/>
                          <a:cs typeface="Arial" panose="020B0604020202020204" pitchFamily="34" charset="0"/>
                        </a:rPr>
                        <a:t>- Chỉ tồn tại dạng hợp chất. - Hợp chất của Flo có trong men răng, trong lá cây, khoáng vật: Florit (CaF</a:t>
                      </a:r>
                      <a:r>
                        <a:rPr lang="en-US" sz="3600" b="0" baseline="-25000">
                          <a:solidFill>
                            <a:srgbClr val="000000"/>
                          </a:solidFill>
                          <a:latin typeface="Arial" panose="020B0604020202020204" pitchFamily="34" charset="0"/>
                          <a:cs typeface="Arial" panose="020B0604020202020204" pitchFamily="34" charset="0"/>
                        </a:rPr>
                        <a:t>2</a:t>
                      </a:r>
                      <a:r>
                        <a:rPr lang="en-US" sz="3600" b="0">
                          <a:solidFill>
                            <a:srgbClr val="000000"/>
                          </a:solidFill>
                          <a:latin typeface="Arial" panose="020B0604020202020204" pitchFamily="34" charset="0"/>
                          <a:cs typeface="Arial" panose="020B0604020202020204" pitchFamily="34" charset="0"/>
                        </a:rPr>
                        <a:t>), Criolit (Na</a:t>
                      </a:r>
                      <a:r>
                        <a:rPr lang="en-US" sz="3600" b="0" baseline="-25000">
                          <a:solidFill>
                            <a:srgbClr val="000000"/>
                          </a:solidFill>
                          <a:latin typeface="Arial" panose="020B0604020202020204" pitchFamily="34" charset="0"/>
                          <a:cs typeface="Arial" panose="020B0604020202020204" pitchFamily="34" charset="0"/>
                        </a:rPr>
                        <a:t>3</a:t>
                      </a:r>
                      <a:r>
                        <a:rPr lang="en-US" sz="3600" b="0">
                          <a:solidFill>
                            <a:srgbClr val="000000"/>
                          </a:solidFill>
                          <a:latin typeface="Arial" panose="020B0604020202020204" pitchFamily="34" charset="0"/>
                          <a:cs typeface="Arial" panose="020B0604020202020204" pitchFamily="34" charset="0"/>
                        </a:rPr>
                        <a:t>AlF</a:t>
                      </a:r>
                      <a:r>
                        <a:rPr lang="en-US" sz="3600" b="0" baseline="-25000">
                          <a:solidFill>
                            <a:srgbClr val="000000"/>
                          </a:solidFill>
                          <a:latin typeface="Arial" panose="020B0604020202020204" pitchFamily="34" charset="0"/>
                          <a:cs typeface="Arial" panose="020B0604020202020204" pitchFamily="34" charset="0"/>
                        </a:rPr>
                        <a:t>6</a:t>
                      </a:r>
                      <a:r>
                        <a:rPr lang="en-US" sz="3600" b="0">
                          <a:solidFill>
                            <a:srgbClr val="000000"/>
                          </a:solidFill>
                          <a:latin typeface="Arial" panose="020B0604020202020204" pitchFamily="34" charset="0"/>
                          <a:cs typeface="Arial" panose="020B0604020202020204" pitchFamily="34" charset="0"/>
                        </a:rPr>
                        <a:t>)</a:t>
                      </a:r>
                      <a:endParaRPr lang="en-US" sz="36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600" b="0">
                          <a:solidFill>
                            <a:srgbClr val="000000"/>
                          </a:solidFill>
                          <a:latin typeface="Arial" panose="020B0604020202020204" pitchFamily="34" charset="0"/>
                          <a:cs typeface="Arial" panose="020B0604020202020204" pitchFamily="34" charset="0"/>
                        </a:rPr>
                        <a:t>- Tồn tại dạng hợp chất, chủ yếu là muối Clorua NaCl, Cacnalit KCl.MgCl</a:t>
                      </a:r>
                      <a:r>
                        <a:rPr lang="en-US" sz="3600" b="0" baseline="-25000">
                          <a:solidFill>
                            <a:srgbClr val="000000"/>
                          </a:solidFill>
                          <a:latin typeface="Arial" panose="020B0604020202020204" pitchFamily="34" charset="0"/>
                          <a:cs typeface="Arial" panose="020B0604020202020204" pitchFamily="34" charset="0"/>
                        </a:rPr>
                        <a:t>2</a:t>
                      </a:r>
                      <a:r>
                        <a:rPr lang="en-US" sz="3600" b="0">
                          <a:solidFill>
                            <a:srgbClr val="000000"/>
                          </a:solidFill>
                          <a:latin typeface="Arial" panose="020B0604020202020204" pitchFamily="34" charset="0"/>
                          <a:cs typeface="Arial" panose="020B0604020202020204" pitchFamily="34" charset="0"/>
                        </a:rPr>
                        <a:t>.6H</a:t>
                      </a:r>
                      <a:r>
                        <a:rPr lang="en-US" sz="3600" b="0" baseline="-25000">
                          <a:solidFill>
                            <a:srgbClr val="000000"/>
                          </a:solidFill>
                          <a:latin typeface="Arial" panose="020B0604020202020204" pitchFamily="34" charset="0"/>
                          <a:cs typeface="Arial" panose="020B0604020202020204" pitchFamily="34" charset="0"/>
                        </a:rPr>
                        <a:t>2</a:t>
                      </a:r>
                      <a:r>
                        <a:rPr lang="en-US" sz="3600" b="0">
                          <a:solidFill>
                            <a:srgbClr val="000000"/>
                          </a:solidFill>
                          <a:latin typeface="Arial" panose="020B0604020202020204" pitchFamily="34" charset="0"/>
                          <a:cs typeface="Arial" panose="020B0604020202020204" pitchFamily="34" charset="0"/>
                        </a:rPr>
                        <a:t>O và xinvinit NaCl.KCl</a:t>
                      </a:r>
                      <a:endParaRPr lang="en-US" sz="36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600" b="0">
                          <a:solidFill>
                            <a:srgbClr val="000000"/>
                          </a:solidFill>
                          <a:latin typeface="Arial" panose="020B0604020202020204" pitchFamily="34" charset="0"/>
                          <a:cs typeface="Arial" panose="020B0604020202020204" pitchFamily="34" charset="0"/>
                        </a:rPr>
                        <a:t>- Tồn tại trong tự nhiên dạng hợp chất: KBr, NaBr…</a:t>
                      </a:r>
                      <a:endParaRPr lang="en-US" sz="3600" b="0">
                        <a:solidFill>
                          <a:srgbClr val="000000"/>
                        </a:solidFill>
                        <a:latin typeface="Arial" panose="020B0604020202020204" pitchFamily="34" charset="0"/>
                        <a:cs typeface="Arial" panose="020B0604020202020204" pitchFamily="34" charset="0"/>
                      </a:endParaRPr>
                    </a:p>
                    <a:p>
                      <a:pPr indent="0">
                        <a:lnSpc>
                          <a:spcPct val="150000"/>
                        </a:lnSpc>
                        <a:buNone/>
                      </a:pPr>
                      <a:r>
                        <a:rPr lang="en-US" sz="3600" b="0">
                          <a:solidFill>
                            <a:srgbClr val="000000"/>
                          </a:solidFill>
                          <a:latin typeface="Arial" panose="020B0604020202020204" pitchFamily="34" charset="0"/>
                          <a:cs typeface="Arial" panose="020B0604020202020204" pitchFamily="34" charset="0"/>
                        </a:rPr>
                        <a:t>- Hàm lượng Bromine trong tự nhiên ít hơn Chlorine và Flourine.Muối Br</a:t>
                      </a:r>
                      <a:r>
                        <a:rPr lang="en-US" sz="3600" b="0" baseline="30000">
                          <a:solidFill>
                            <a:srgbClr val="000000"/>
                          </a:solidFill>
                          <a:latin typeface="Arial" panose="020B0604020202020204" pitchFamily="34" charset="0"/>
                          <a:cs typeface="Arial" panose="020B0604020202020204" pitchFamily="34" charset="0"/>
                        </a:rPr>
                        <a:t>-</a:t>
                      </a:r>
                      <a:r>
                        <a:rPr lang="en-US" sz="3600" b="0">
                          <a:solidFill>
                            <a:srgbClr val="000000"/>
                          </a:solidFill>
                          <a:latin typeface="Arial" panose="020B0604020202020204" pitchFamily="34" charset="0"/>
                          <a:cs typeface="Arial" panose="020B0604020202020204" pitchFamily="34" charset="0"/>
                        </a:rPr>
                        <a:t>có trong nước biển</a:t>
                      </a:r>
                      <a:endParaRPr lang="en-US" sz="36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600" b="0">
                          <a:solidFill>
                            <a:srgbClr val="000000"/>
                          </a:solidFill>
                          <a:latin typeface="Arial" panose="020B0604020202020204" pitchFamily="34" charset="0"/>
                          <a:cs typeface="Arial" panose="020B0604020202020204" pitchFamily="34" charset="0"/>
                        </a:rPr>
                        <a:t>- Tồn tại dạng hợp chất muối iodine, có trong 1 số loài rong biển, tuyến giáp của người.</a:t>
                      </a:r>
                      <a:endParaRPr lang="en-US" sz="36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Rectangles 2"/>
          <p:cNvSpPr/>
          <p:nvPr/>
        </p:nvSpPr>
        <p:spPr>
          <a:xfrm>
            <a:off x="2514600" y="2247900"/>
            <a:ext cx="3657600" cy="73152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Rectangles 3"/>
          <p:cNvSpPr/>
          <p:nvPr/>
        </p:nvSpPr>
        <p:spPr>
          <a:xfrm>
            <a:off x="6400800" y="2247900"/>
            <a:ext cx="3423920" cy="73152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9982200" y="2247900"/>
            <a:ext cx="4790440" cy="73152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14930755" y="2247900"/>
            <a:ext cx="2856865" cy="73152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9" name="Rectangle 8"/>
          <p:cNvSpPr/>
          <p:nvPr/>
        </p:nvSpPr>
        <p:spPr>
          <a:xfrm>
            <a:off x="3312160" y="845820"/>
            <a:ext cx="12280265" cy="1337945"/>
          </a:xfrm>
          <a:prstGeom prst="rect">
            <a:avLst/>
          </a:prstGeom>
        </p:spPr>
        <p:txBody>
          <a:bodyPr wrap="square">
            <a:spAutoFit/>
          </a:bodyPr>
          <a:lstStyle/>
          <a:p>
            <a:pPr algn="ctr">
              <a:lnSpc>
                <a:spcPct val="150000"/>
              </a:lnSpc>
              <a:spcBef>
                <a:spcPts val="500"/>
              </a:spcBef>
              <a:spcAft>
                <a:spcPts val="800"/>
              </a:spcAft>
            </a:pPr>
            <a:r>
              <a:rPr lang="en-US" sz="5400" b="1" smtClean="0">
                <a:effectLst/>
                <a:latin typeface="Arial" panose="020B0604020202020204" pitchFamily="34" charset="0"/>
                <a:ea typeface="Calibri" panose="020F0502020204030204" pitchFamily="34" charset="0"/>
                <a:cs typeface="Arial" panose="020B0604020202020204" pitchFamily="34" charset="0"/>
              </a:rPr>
              <a:t>2. Cấu tạo nguyên tử, phân tử</a:t>
            </a:r>
            <a:endParaRPr lang="en-US" sz="5400" b="1" smtClean="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7658100"/>
            <a:ext cx="5473065" cy="2326640"/>
          </a:xfrm>
          <a:prstGeom prst="rect">
            <a:avLst/>
          </a:prstGeom>
        </p:spPr>
      </p:pic>
      <p:sp>
        <p:nvSpPr>
          <p:cNvPr id="3" name="Rounded Rectangle 2"/>
          <p:cNvSpPr/>
          <p:nvPr/>
        </p:nvSpPr>
        <p:spPr>
          <a:xfrm>
            <a:off x="3823335" y="3186430"/>
            <a:ext cx="10382885" cy="1892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Làm việc nhóm</a:t>
            </a:r>
            <a:endParaRPr lang="en-US" sz="4400" b="1" smtClean="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172916" y="5753317"/>
            <a:ext cx="4377865" cy="4377865"/>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83337" y="3284774"/>
            <a:ext cx="2626325" cy="1876628"/>
          </a:xfrm>
          <a:prstGeom prst="rect">
            <a:avLst/>
          </a:prstGeom>
        </p:spPr>
      </p:pic>
      <p:sp>
        <p:nvSpPr>
          <p:cNvPr id="4" name="Rounded Rectangle 3"/>
          <p:cNvSpPr/>
          <p:nvPr/>
        </p:nvSpPr>
        <p:spPr>
          <a:xfrm>
            <a:off x="3886200" y="6082030"/>
            <a:ext cx="1032002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a:solidFill>
                  <a:schemeClr val="tx1"/>
                </a:solidFill>
                <a:latin typeface="Arial" panose="020B0604020202020204" pitchFamily="34" charset="0"/>
                <a:cs typeface="Arial" panose="020B0604020202020204" pitchFamily="34" charset="0"/>
              </a:rPr>
              <a:t>Em hãy hoàn thành Phiếu học tập số 2 và 3</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5943600" y="647700"/>
            <a:ext cx="6539865" cy="12585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Phiếu học tập số 2</a:t>
            </a:r>
            <a:endParaRPr lang="en-US" sz="4000" b="1"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1024255" y="2552700"/>
          <a:ext cx="16239490" cy="6897370"/>
        </p:xfrm>
        <a:graphic>
          <a:graphicData uri="http://schemas.openxmlformats.org/drawingml/2006/table">
            <a:tbl>
              <a:tblPr firstRow="1" bandRow="1">
                <a:tableStyleId>{5940675A-B579-460E-94D1-54222C63F5DA}</a:tableStyleId>
              </a:tblPr>
              <a:tblGrid>
                <a:gridCol w="3084195"/>
                <a:gridCol w="5157470"/>
                <a:gridCol w="4904740"/>
                <a:gridCol w="3093085"/>
              </a:tblGrid>
              <a:tr h="2322195">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Nguyên tử halogen</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Lớp electronngoài cùng</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Bán kính nguyên tử</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Độ âm điện</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7571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Fluorine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2364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Chlorine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123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Bromine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4580">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Iodine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08" name="Text Box 107"/>
          <p:cNvSpPr txBox="1"/>
          <p:nvPr/>
        </p:nvSpPr>
        <p:spPr>
          <a:xfrm>
            <a:off x="1677670" y="942975"/>
            <a:ext cx="14932660" cy="8401685"/>
          </a:xfrm>
          <a:prstGeom prst="rect">
            <a:avLst/>
          </a:prstGeom>
          <a:noFill/>
          <a:ln w="9525">
            <a:noFill/>
          </a:ln>
        </p:spPr>
        <p:txBody>
          <a:bodyPr wrap="square">
            <a:spAutoFit/>
          </a:bodyPr>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Calibri" panose="020F0502020204030204" pitchFamily="34" charset="0"/>
              </a:rPr>
              <a:t>Giải thích tại sao nguyên tử có xu hướng nhận 1 e từ nguyên tử kim loại hoặc góp chung e với nguyên tử phi kim để hình thành liên kết.</a:t>
            </a:r>
            <a:endParaRPr lang="en-US" sz="4000" b="0">
              <a:solidFill>
                <a:srgbClr val="000000"/>
              </a:solidFill>
              <a:latin typeface="Arial" panose="020B0604020202020204" pitchFamily="34" charset="0"/>
              <a:cs typeface="Calibri" panose="020F0502020204030204" pitchFamily="34" charset="0"/>
            </a:endParaRPr>
          </a:p>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Calibri" panose="020F0502020204030204" pitchFamily="34" charset="0"/>
              </a:rPr>
              <a:t>Nêu và giải thích xu hướng biến đổi bán kính nguyên tử, độ âm điện của các nguyên tử halogen. Từ đó dự đoán xu hướng biến đổi tính oxi hóa từ F đến I.</a:t>
            </a:r>
            <a:endParaRPr lang="en-US" sz="4000" b="0">
              <a:solidFill>
                <a:srgbClr val="000000"/>
              </a:solidFill>
              <a:latin typeface="Arial" panose="020B0604020202020204" pitchFamily="34" charset="0"/>
              <a:cs typeface="Calibri" panose="020F0502020204030204" pitchFamily="34" charset="0"/>
            </a:endParaRPr>
          </a:p>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Calibri" panose="020F0502020204030204" pitchFamily="34" charset="0"/>
              </a:rPr>
              <a:t>Dựa vào cấu hình electron lớp ngoài cùng và độ âm điện, giải thích tại sao nguyên tử fluorine chỉ có số oxi hóa -1 trong các hợp chất?</a:t>
            </a:r>
            <a:endParaRPr lang="en-US" sz="4000" b="0">
              <a:solidFill>
                <a:srgbClr val="000000"/>
              </a:solidFill>
              <a:latin typeface="Arial" panose="020B0604020202020204" pitchFamily="34" charset="0"/>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barn(inVertical)">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barn(inVertical)">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barn(inVertical)">
                                      <p:cBhvr>
                                        <p:cTn id="17" dur="500"/>
                                        <p:tgtEl>
                                          <p:spTgt spid="1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5943600" y="647700"/>
            <a:ext cx="6539865" cy="12585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ĐÁP ÁN</a:t>
            </a:r>
            <a:endParaRPr lang="en-US" sz="4000" b="1" dirty="0">
              <a:solidFill>
                <a:schemeClr val="tx1"/>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1024255" y="2552700"/>
          <a:ext cx="16239490" cy="6897370"/>
        </p:xfrm>
        <a:graphic>
          <a:graphicData uri="http://schemas.openxmlformats.org/drawingml/2006/table">
            <a:tbl>
              <a:tblPr firstRow="1" bandRow="1">
                <a:tableStyleId>{5940675A-B579-460E-94D1-54222C63F5DA}</a:tableStyleId>
              </a:tblPr>
              <a:tblGrid>
                <a:gridCol w="3084195"/>
                <a:gridCol w="5157470"/>
                <a:gridCol w="4904740"/>
                <a:gridCol w="3093085"/>
              </a:tblGrid>
              <a:tr h="2322195">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Nguyên tử halogen</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Lớp electronngoài cùng</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Bán kính nguyên tử</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i="1">
                          <a:solidFill>
                            <a:srgbClr val="000000"/>
                          </a:solidFill>
                          <a:latin typeface="Arial" panose="020B0604020202020204" pitchFamily="34" charset="0"/>
                          <a:cs typeface="Arial" panose="020B0604020202020204" pitchFamily="34" charset="0"/>
                        </a:rPr>
                        <a:t>Độ âm điện</a:t>
                      </a:r>
                      <a:endParaRPr lang="en-US" sz="4000" b="1"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7571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Fluorine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2s</a:t>
                      </a:r>
                      <a:r>
                        <a:rPr lang="en-US" sz="4000" b="0" baseline="30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2p</a:t>
                      </a:r>
                      <a:r>
                        <a:rPr lang="en-US" sz="4000" b="0" baseline="30000">
                          <a:solidFill>
                            <a:srgbClr val="000000"/>
                          </a:solidFill>
                          <a:latin typeface="Arial" panose="020B0604020202020204" pitchFamily="34" charset="0"/>
                          <a:cs typeface="Arial" panose="020B0604020202020204" pitchFamily="34" charset="0"/>
                        </a:rPr>
                        <a:t>5</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72</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3,98</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2364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Chlorine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3s</a:t>
                      </a:r>
                      <a:r>
                        <a:rPr lang="en-US" sz="4000" b="0" baseline="30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3p</a:t>
                      </a:r>
                      <a:r>
                        <a:rPr lang="en-US" sz="4000" b="0" baseline="30000">
                          <a:solidFill>
                            <a:srgbClr val="000000"/>
                          </a:solidFill>
                          <a:latin typeface="Arial" panose="020B0604020202020204" pitchFamily="34" charset="0"/>
                          <a:cs typeface="Arial" panose="020B0604020202020204" pitchFamily="34" charset="0"/>
                        </a:rPr>
                        <a:t>5</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100</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3,16</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1235">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Bromine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4s</a:t>
                      </a:r>
                      <a:r>
                        <a:rPr lang="en-US" sz="4000" b="0" baseline="30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4p</a:t>
                      </a:r>
                      <a:r>
                        <a:rPr lang="en-US" sz="4000" b="0" baseline="30000">
                          <a:solidFill>
                            <a:srgbClr val="000000"/>
                          </a:solidFill>
                          <a:latin typeface="Arial" panose="020B0604020202020204" pitchFamily="34" charset="0"/>
                          <a:cs typeface="Arial" panose="020B0604020202020204" pitchFamily="34" charset="0"/>
                        </a:rPr>
                        <a:t>5</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114</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2,96</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4580">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Iodine</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5s</a:t>
                      </a:r>
                      <a:r>
                        <a:rPr lang="en-US" sz="4000" b="0" baseline="30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2p</a:t>
                      </a:r>
                      <a:r>
                        <a:rPr lang="en-US" sz="4000" b="0" baseline="30000">
                          <a:solidFill>
                            <a:srgbClr val="000000"/>
                          </a:solidFill>
                          <a:latin typeface="Arial" panose="020B0604020202020204" pitchFamily="34" charset="0"/>
                          <a:cs typeface="Arial" panose="020B0604020202020204" pitchFamily="34" charset="0"/>
                        </a:rPr>
                        <a:t>5</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133</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i="1">
                          <a:solidFill>
                            <a:srgbClr val="000000"/>
                          </a:solidFill>
                          <a:latin typeface="Arial" panose="020B0604020202020204" pitchFamily="34" charset="0"/>
                          <a:cs typeface="Arial" panose="020B0604020202020204" pitchFamily="34" charset="0"/>
                        </a:rPr>
                        <a:t>2,66</a:t>
                      </a:r>
                      <a:endParaRPr lang="en-US" sz="40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2" name="Rectangles 1"/>
          <p:cNvSpPr/>
          <p:nvPr/>
        </p:nvSpPr>
        <p:spPr>
          <a:xfrm>
            <a:off x="4495800" y="5067300"/>
            <a:ext cx="4038600"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Rectangles 4"/>
          <p:cNvSpPr/>
          <p:nvPr/>
        </p:nvSpPr>
        <p:spPr>
          <a:xfrm>
            <a:off x="9753600" y="5067300"/>
            <a:ext cx="4038600"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Rectangles 5"/>
          <p:cNvSpPr/>
          <p:nvPr/>
        </p:nvSpPr>
        <p:spPr>
          <a:xfrm>
            <a:off x="4572000" y="6286500"/>
            <a:ext cx="4038600"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Rectangles 6"/>
          <p:cNvSpPr/>
          <p:nvPr/>
        </p:nvSpPr>
        <p:spPr>
          <a:xfrm>
            <a:off x="4572000" y="7429500"/>
            <a:ext cx="4038600" cy="82169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4495800" y="8496300"/>
            <a:ext cx="4038600" cy="87757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9753600" y="6286500"/>
            <a:ext cx="4038600"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9829800" y="7458710"/>
            <a:ext cx="4038600" cy="76581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1" name="Rectangles 10"/>
          <p:cNvSpPr/>
          <p:nvPr/>
        </p:nvSpPr>
        <p:spPr>
          <a:xfrm>
            <a:off x="9753600" y="8454390"/>
            <a:ext cx="4038600" cy="89344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ectangles 11"/>
          <p:cNvSpPr/>
          <p:nvPr/>
        </p:nvSpPr>
        <p:spPr>
          <a:xfrm>
            <a:off x="14630400" y="5067300"/>
            <a:ext cx="2173605"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14554200" y="6286500"/>
            <a:ext cx="2392680" cy="99060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Rectangles 13"/>
          <p:cNvSpPr/>
          <p:nvPr/>
        </p:nvSpPr>
        <p:spPr>
          <a:xfrm>
            <a:off x="14630400" y="7446645"/>
            <a:ext cx="2392680" cy="75946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Rectangles 14"/>
          <p:cNvSpPr/>
          <p:nvPr/>
        </p:nvSpPr>
        <p:spPr>
          <a:xfrm>
            <a:off x="14630400" y="8521700"/>
            <a:ext cx="2392680" cy="75946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0" nodeType="clickEffect">
                                  <p:stCondLst>
                                    <p:cond delay="0"/>
                                  </p:stCondLst>
                                  <p:childTnLst>
                                    <p:animEffect transition="out" filter="checkerboard(across)">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0" nodeType="clickEffect">
                                  <p:stCondLst>
                                    <p:cond delay="0"/>
                                  </p:stCondLst>
                                  <p:childTnLst>
                                    <p:animEffect transition="out" filter="checkerboard(across)">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grpId="0" nodeType="clickEffect">
                                  <p:stCondLst>
                                    <p:cond delay="0"/>
                                  </p:stCondLst>
                                  <p:childTnLst>
                                    <p:animEffect transition="out" filter="checkerboard(across)">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grpId="0" nodeType="clickEffect">
                                  <p:stCondLst>
                                    <p:cond delay="0"/>
                                  </p:stCondLst>
                                  <p:childTnLst>
                                    <p:animEffect transition="out" filter="checkerboard(across)">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xit" presetSubtype="10" fill="hold" grpId="0" nodeType="clickEffect">
                                  <p:stCondLst>
                                    <p:cond delay="0"/>
                                  </p:stCondLst>
                                  <p:childTnLst>
                                    <p:animEffect transition="out" filter="checkerboard(across)">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 presetClass="exit" presetSubtype="10" fill="hold" grpId="0" nodeType="clickEffect">
                                  <p:stCondLst>
                                    <p:cond delay="0"/>
                                  </p:stCondLst>
                                  <p:childTnLst>
                                    <p:animEffect transition="out" filter="checkerboard(across)">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animBg="1"/>
      <p:bldP spid="6" grpId="0" animBg="1"/>
      <p:bldP spid="7" grpId="0" animBg="1"/>
      <p:bldP spid="8" grpId="0" animBg="1"/>
      <p:bldP spid="5" grpId="0" animBg="1"/>
      <p:bldP spid="9" grpId="0" animBg="1"/>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08" name="Text Box 107"/>
          <p:cNvSpPr txBox="1"/>
          <p:nvPr/>
        </p:nvSpPr>
        <p:spPr>
          <a:xfrm>
            <a:off x="1069975" y="1943100"/>
            <a:ext cx="16147415" cy="6554470"/>
          </a:xfrm>
          <a:prstGeom prst="rect">
            <a:avLst/>
          </a:prstGeom>
          <a:noFill/>
          <a:ln w="9525">
            <a:noFill/>
          </a:ln>
        </p:spPr>
        <p:txBody>
          <a:bodyPr wrap="square">
            <a:spAutoFit/>
          </a:bodyPr>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Calibri" panose="020F0502020204030204" pitchFamily="34" charset="0"/>
              </a:rPr>
              <a:t>Nguyên tử halogen có 7 electron ở lớp ngoài cùng, dễ nhận thêm 1 electron để đạt được cấu hình electron bền cùng khí hiếm gần nhất.</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Khi liên kết với kim loại, kim loại sẽ nhường electron và nguyên tử halogen sẽ nhận 1 electron trở thành ion mang điện tích âm.</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Khi liên kết với phi kim, 2 phi kim kết hợp với nhau tạo thành phân tử, chúng sẽ góp electron để tạo thành các cặp electron dùng chung  </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Wingdings" panose="05000000000000000000" charset="0"/>
              <a:buChar char="Ø"/>
            </a:pPr>
            <a:r>
              <a:rPr lang="en-US" sz="4000" b="0">
                <a:solidFill>
                  <a:srgbClr val="000000"/>
                </a:solidFill>
                <a:latin typeface="Arial" panose="020B0604020202020204" pitchFamily="34" charset="0"/>
                <a:cs typeface="Calibri" panose="020F0502020204030204" pitchFamily="34" charset="0"/>
              </a:rPr>
              <a:t>Halogen sẽ góp chung 1 electron để đạt cấu hình electron bền vững.</a:t>
            </a:r>
            <a:endParaRPr lang="en-US" sz="4000" b="0">
              <a:solidFill>
                <a:srgbClr val="000000"/>
              </a:solidFill>
              <a:latin typeface="Arial" panose="020B0604020202020204" pitchFamily="34" charset="0"/>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barn(inVertical)">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barn(inVertical)">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barn(inVertical)">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barn(inVertical)">
                                      <p:cBhvr>
                                        <p:cTn id="22" dur="500"/>
                                        <p:tgtEl>
                                          <p:spTgt spid="1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08" name="Text Box 107"/>
          <p:cNvSpPr txBox="1"/>
          <p:nvPr/>
        </p:nvSpPr>
        <p:spPr>
          <a:xfrm>
            <a:off x="990600" y="1404620"/>
            <a:ext cx="16727170" cy="7477760"/>
          </a:xfrm>
          <a:prstGeom prst="rect">
            <a:avLst/>
          </a:prstGeom>
          <a:noFill/>
          <a:ln w="9525">
            <a:noFill/>
          </a:ln>
        </p:spPr>
        <p:txBody>
          <a:bodyPr wrap="square">
            <a:spAutoFit/>
          </a:bodyPr>
          <a:p>
            <a:pPr indent="0" algn="just">
              <a:lnSpc>
                <a:spcPct val="150000"/>
              </a:lnSpc>
              <a:buFont typeface="+mj-lt"/>
              <a:buNone/>
            </a:pPr>
            <a:r>
              <a:rPr lang="en-US" sz="4000" b="0">
                <a:solidFill>
                  <a:srgbClr val="000000"/>
                </a:solidFill>
                <a:latin typeface="Arial" panose="020B0604020202020204" pitchFamily="34" charset="0"/>
                <a:cs typeface="Calibri" panose="020F0502020204030204" pitchFamily="34" charset="0"/>
              </a:rPr>
              <a:t>b. </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Bán kính nguyên tử: Đi từ trên xuống dưới, số lớp electron tăng  Lực hút giữa hạt nhân và lớp electron ngoài cùng giảm dần </a:t>
            </a:r>
            <a:r>
              <a:rPr lang="en-US" sz="4000">
                <a:solidFill>
                  <a:srgbClr val="000000"/>
                </a:solidFill>
                <a:latin typeface="Arial" panose="020B0604020202020204" pitchFamily="34" charset="0"/>
                <a:cs typeface="Arial" panose="020B0604020202020204" pitchFamily="34" charset="0"/>
                <a:sym typeface="+mn-ea"/>
              </a:rPr>
              <a:t>→</a:t>
            </a:r>
            <a:r>
              <a:rPr lang="en-US" sz="4000" b="0">
                <a:solidFill>
                  <a:srgbClr val="000000"/>
                </a:solidFill>
                <a:latin typeface="Arial" panose="020B0604020202020204" pitchFamily="34" charset="0"/>
                <a:cs typeface="Calibri" panose="020F0502020204030204" pitchFamily="34" charset="0"/>
              </a:rPr>
              <a:t> Bán kính tăng dần.</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Độ âm điện: Đi từ trên xuống dưới, số lớp electron tăng  Lực hút giữa hạt nhân với các electron lớp ngoài cùng giảm nên độ âm điện giảm.</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Từ F đến I, độ âm điện giảm dần </a:t>
            </a:r>
            <a:r>
              <a:rPr lang="en-US" sz="4000" b="0">
                <a:solidFill>
                  <a:srgbClr val="000000"/>
                </a:solidFill>
                <a:latin typeface="Arial" panose="020B0604020202020204" pitchFamily="34" charset="0"/>
                <a:cs typeface="Arial" panose="020B0604020202020204" pitchFamily="34" charset="0"/>
              </a:rPr>
              <a:t>→</a:t>
            </a:r>
            <a:r>
              <a:rPr lang="en-US" sz="4000" b="0">
                <a:solidFill>
                  <a:srgbClr val="000000"/>
                </a:solidFill>
                <a:latin typeface="Arial" panose="020B0604020202020204" pitchFamily="34" charset="0"/>
                <a:cs typeface="Calibri" panose="020F0502020204030204" pitchFamily="34" charset="0"/>
              </a:rPr>
              <a:t> Khả năng hút (nhận) electron giảm dần </a:t>
            </a:r>
            <a:r>
              <a:rPr lang="en-US" sz="4000" b="0">
                <a:solidFill>
                  <a:srgbClr val="000000"/>
                </a:solidFill>
                <a:latin typeface="Arial" panose="020B0604020202020204" pitchFamily="34" charset="0"/>
                <a:cs typeface="Arial" panose="020B0604020202020204" pitchFamily="34" charset="0"/>
              </a:rPr>
              <a:t>→</a:t>
            </a:r>
            <a:r>
              <a:rPr lang="en-US" sz="4000" b="0">
                <a:solidFill>
                  <a:srgbClr val="000000"/>
                </a:solidFill>
                <a:latin typeface="Arial" panose="020B0604020202020204" pitchFamily="34" charset="0"/>
                <a:cs typeface="Calibri" panose="020F0502020204030204" pitchFamily="34" charset="0"/>
              </a:rPr>
              <a:t> Tính oxi hóa giảm dần.</a:t>
            </a:r>
            <a:endParaRPr lang="en-US" sz="4000" b="0">
              <a:solidFill>
                <a:srgbClr val="000000"/>
              </a:solidFill>
              <a:latin typeface="Arial" panose="020B0604020202020204" pitchFamily="34" charset="0"/>
              <a:cs typeface="Calibri" panose="020F050202020403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barn(inVertical)">
                                      <p:cBhvr>
                                        <p:cTn id="7" dur="500"/>
                                        <p:tgtEl>
                                          <p:spTgt spid="10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8">
                                            <p:txEl>
                                              <p:pRg st="1" end="1"/>
                                            </p:txEl>
                                          </p:spTgt>
                                        </p:tgtEl>
                                        <p:attrNameLst>
                                          <p:attrName>style.visibility</p:attrName>
                                        </p:attrNameLst>
                                      </p:cBhvr>
                                      <p:to>
                                        <p:strVal val="visible"/>
                                      </p:to>
                                    </p:set>
                                    <p:animEffect transition="in" filter="barn(inVertical)">
                                      <p:cBhvr>
                                        <p:cTn id="10" dur="500"/>
                                        <p:tgtEl>
                                          <p:spTgt spid="10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8">
                                            <p:txEl>
                                              <p:pRg st="2" end="2"/>
                                            </p:txEl>
                                          </p:spTgt>
                                        </p:tgtEl>
                                        <p:attrNameLst>
                                          <p:attrName>style.visibility</p:attrName>
                                        </p:attrNameLst>
                                      </p:cBhvr>
                                      <p:to>
                                        <p:strVal val="visible"/>
                                      </p:to>
                                    </p:set>
                                    <p:animEffect transition="in" filter="barn(inVertical)">
                                      <p:cBhvr>
                                        <p:cTn id="15" dur="500"/>
                                        <p:tgtEl>
                                          <p:spTgt spid="10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8">
                                            <p:txEl>
                                              <p:pRg st="3" end="3"/>
                                            </p:txEl>
                                          </p:spTgt>
                                        </p:tgtEl>
                                        <p:attrNameLst>
                                          <p:attrName>style.visibility</p:attrName>
                                        </p:attrNameLst>
                                      </p:cBhvr>
                                      <p:to>
                                        <p:strVal val="visible"/>
                                      </p:to>
                                    </p:set>
                                    <p:animEffect transition="in" filter="barn(inVertical)">
                                      <p:cBhvr>
                                        <p:cTn id="20" dur="500"/>
                                        <p:tgtEl>
                                          <p:spTgt spid="1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404053" y="119355"/>
            <a:ext cx="2673835" cy="276008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06600" y="6965814"/>
            <a:ext cx="3129519" cy="3185261"/>
          </a:xfrm>
          <a:prstGeom prst="rect">
            <a:avLst/>
          </a:prstGeom>
        </p:spPr>
      </p:pic>
      <p:sp>
        <p:nvSpPr>
          <p:cNvPr id="7" name="Rounded Rectangle 6"/>
          <p:cNvSpPr/>
          <p:nvPr/>
        </p:nvSpPr>
        <p:spPr>
          <a:xfrm>
            <a:off x="1522098" y="2849449"/>
            <a:ext cx="14899002" cy="4116365"/>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flipH="1">
            <a:off x="1828800" y="3390724"/>
            <a:ext cx="14285598" cy="2861310"/>
          </a:xfrm>
          <a:prstGeom prst="rect">
            <a:avLst/>
          </a:prstGeom>
          <a:noFill/>
        </p:spPr>
        <p:txBody>
          <a:bodyPr wrap="square" rtlCol="0">
            <a:spAutoFit/>
          </a:bodyPr>
          <a:lstStyle/>
          <a:p>
            <a:pPr algn="ctr">
              <a:lnSpc>
                <a:spcPct val="150000"/>
              </a:lnSpc>
            </a:pPr>
            <a:r>
              <a:rPr lang="en-US" sz="6000" b="1" dirty="0" smtClean="0">
                <a:latin typeface="Arial" panose="020B0604020202020204" pitchFamily="34" charset="0"/>
                <a:cs typeface="Arial" panose="020B0604020202020204" pitchFamily="34" charset="0"/>
              </a:rPr>
              <a:t>CHƯƠNG 7: </a:t>
            </a:r>
            <a:endParaRPr lang="en-US" sz="6000" b="1" dirty="0" smtClean="0">
              <a:latin typeface="Arial" panose="020B0604020202020204" pitchFamily="34" charset="0"/>
              <a:cs typeface="Arial" panose="020B0604020202020204" pitchFamily="34" charset="0"/>
            </a:endParaRPr>
          </a:p>
          <a:p>
            <a:pPr algn="ctr">
              <a:lnSpc>
                <a:spcPct val="150000"/>
              </a:lnSpc>
            </a:pPr>
            <a:r>
              <a:rPr lang="en-US" sz="6000" b="1" dirty="0" smtClean="0">
                <a:latin typeface="Arial" panose="020B0604020202020204" pitchFamily="34" charset="0"/>
                <a:cs typeface="Arial" panose="020B0604020202020204" pitchFamily="34" charset="0"/>
              </a:rPr>
              <a:t>NGUYÊN TỐ NHÓM HALOGEN</a:t>
            </a:r>
            <a:endParaRPr lang="en-US" sz="6000" b="1"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08" name="Text Box 107"/>
          <p:cNvSpPr txBox="1"/>
          <p:nvPr/>
        </p:nvSpPr>
        <p:spPr>
          <a:xfrm>
            <a:off x="1905000" y="2247900"/>
            <a:ext cx="14846935" cy="5631180"/>
          </a:xfrm>
          <a:prstGeom prst="rect">
            <a:avLst/>
          </a:prstGeom>
          <a:noFill/>
          <a:ln w="9525">
            <a:noFill/>
          </a:ln>
        </p:spPr>
        <p:txBody>
          <a:bodyPr wrap="square">
            <a:spAutoFit/>
          </a:bodyPr>
          <a:p>
            <a:pPr indent="0" algn="just">
              <a:lnSpc>
                <a:spcPct val="150000"/>
              </a:lnSpc>
              <a:buFont typeface="+mj-lt"/>
              <a:buNone/>
            </a:pPr>
            <a:r>
              <a:rPr lang="en-US" sz="4000" b="0">
                <a:solidFill>
                  <a:srgbClr val="000000"/>
                </a:solidFill>
                <a:latin typeface="Arial" panose="020B0604020202020204" pitchFamily="34" charset="0"/>
                <a:cs typeface="Calibri" panose="020F0502020204030204" pitchFamily="34" charset="0"/>
              </a:rPr>
              <a:t>c, </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Nguyên tử fluorine có 7 electron ở lớp ngoài cùng, không có phân lớp d trống và có độ âm điện lớn nhất.</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Khi tham gia liên kết hóa học, fluorine chỉ nhận 1 electron từ các nguyên tử khác.</a:t>
            </a:r>
            <a:endParaRPr lang="en-US" sz="4000" b="0">
              <a:solidFill>
                <a:srgbClr val="000000"/>
              </a:solidFill>
              <a:latin typeface="Arial" panose="020B0604020202020204" pitchFamily="34" charset="0"/>
              <a:cs typeface="Calibri" panose="020F0502020204030204" pitchFamily="34" charset="0"/>
            </a:endParaRPr>
          </a:p>
          <a:p>
            <a:pPr marL="571500" indent="-571500" algn="just">
              <a:lnSpc>
                <a:spcPct val="150000"/>
              </a:lnSpc>
              <a:buFont typeface="Arial" panose="020B0604020202020204" pitchFamily="34" charset="0"/>
              <a:buChar char="•"/>
            </a:pPr>
            <a:r>
              <a:rPr lang="en-US" sz="4000" b="0">
                <a:solidFill>
                  <a:srgbClr val="000000"/>
                </a:solidFill>
                <a:latin typeface="Arial" panose="020B0604020202020204" pitchFamily="34" charset="0"/>
                <a:cs typeface="Calibri" panose="020F0502020204030204" pitchFamily="34" charset="0"/>
              </a:rPr>
              <a:t>Fluorine chỉ có số oxi hóa -1 trong các hợp chất.</a:t>
            </a:r>
            <a:endParaRPr lang="en-US" sz="4000" b="0">
              <a:solidFill>
                <a:srgbClr val="000000"/>
              </a:solidFill>
              <a:latin typeface="Arial" panose="020B0604020202020204" pitchFamily="34" charset="0"/>
              <a:cs typeface="Calibri" panose="020F0502020204030204" pitchFamily="34"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392400" y="6172200"/>
            <a:ext cx="2543695" cy="4114800"/>
          </a:xfrm>
          <a:prstGeom prst="rect">
            <a:avLst/>
          </a:prstGeom>
        </p:spPr>
      </p:pic>
      <p:grpSp>
        <p:nvGrpSpPr>
          <p:cNvPr id="7" name="Google Shape;1334;p54"/>
          <p:cNvGrpSpPr/>
          <p:nvPr/>
        </p:nvGrpSpPr>
        <p:grpSpPr>
          <a:xfrm rot="12521142">
            <a:off x="59071" y="138142"/>
            <a:ext cx="3230636" cy="2865695"/>
            <a:chOff x="5854150" y="1414663"/>
            <a:chExt cx="796725" cy="792450"/>
          </a:xfrm>
        </p:grpSpPr>
        <p:sp>
          <p:nvSpPr>
            <p:cNvPr id="8"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barn(inVertical)">
                                      <p:cBhvr>
                                        <p:cTn id="7" dur="500"/>
                                        <p:tgtEl>
                                          <p:spTgt spid="10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8">
                                            <p:txEl>
                                              <p:pRg st="1" end="1"/>
                                            </p:txEl>
                                          </p:spTgt>
                                        </p:tgtEl>
                                        <p:attrNameLst>
                                          <p:attrName>style.visibility</p:attrName>
                                        </p:attrNameLst>
                                      </p:cBhvr>
                                      <p:to>
                                        <p:strVal val="visible"/>
                                      </p:to>
                                    </p:set>
                                    <p:animEffect transition="in" filter="barn(inVertical)">
                                      <p:cBhvr>
                                        <p:cTn id="10" dur="500"/>
                                        <p:tgtEl>
                                          <p:spTgt spid="10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8">
                                            <p:txEl>
                                              <p:pRg st="2" end="2"/>
                                            </p:txEl>
                                          </p:spTgt>
                                        </p:tgtEl>
                                        <p:attrNameLst>
                                          <p:attrName>style.visibility</p:attrName>
                                        </p:attrNameLst>
                                      </p:cBhvr>
                                      <p:to>
                                        <p:strVal val="visible"/>
                                      </p:to>
                                    </p:set>
                                    <p:animEffect transition="in" filter="barn(inVertical)">
                                      <p:cBhvr>
                                        <p:cTn id="15" dur="500"/>
                                        <p:tgtEl>
                                          <p:spTgt spid="10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8">
                                            <p:txEl>
                                              <p:pRg st="3" end="3"/>
                                            </p:txEl>
                                          </p:spTgt>
                                        </p:tgtEl>
                                        <p:attrNameLst>
                                          <p:attrName>style.visibility</p:attrName>
                                        </p:attrNameLst>
                                      </p:cBhvr>
                                      <p:to>
                                        <p:strVal val="visible"/>
                                      </p:to>
                                    </p:set>
                                    <p:animEffect transition="in" filter="barn(inVertical)">
                                      <p:cBhvr>
                                        <p:cTn id="20" dur="500"/>
                                        <p:tgtEl>
                                          <p:spTgt spid="1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5943600" y="647700"/>
            <a:ext cx="6539865" cy="12585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Phiếu học tập số 3</a:t>
            </a:r>
            <a:endParaRPr lang="en-US" sz="4000" b="1" dirty="0">
              <a:solidFill>
                <a:schemeClr val="tx1"/>
              </a:solidFill>
              <a:latin typeface="Arial" panose="020B0604020202020204" pitchFamily="34" charset="0"/>
              <a:cs typeface="Arial" panose="020B0604020202020204" pitchFamily="34" charset="0"/>
            </a:endParaRPr>
          </a:p>
        </p:txBody>
      </p:sp>
      <p:sp>
        <p:nvSpPr>
          <p:cNvPr id="108" name="Text Box 107"/>
          <p:cNvSpPr txBox="1"/>
          <p:nvPr/>
        </p:nvSpPr>
        <p:spPr>
          <a:xfrm>
            <a:off x="1447800" y="2247900"/>
            <a:ext cx="15181580" cy="7477760"/>
          </a:xfrm>
          <a:prstGeom prst="rect">
            <a:avLst/>
          </a:prstGeom>
          <a:noFill/>
          <a:ln w="9525">
            <a:noFill/>
          </a:ln>
        </p:spPr>
        <p:txBody>
          <a:bodyPr wrap="square">
            <a:spAutoFit/>
          </a:bodyPr>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Tahoma" panose="020B0604030504040204" charset="0"/>
              </a:rPr>
              <a:t>Mô tả sự hình thành liên kết trong phân tử halogen bằng công thức electron.</a:t>
            </a:r>
            <a:endParaRPr lang="en-US" sz="4000" b="0">
              <a:solidFill>
                <a:srgbClr val="000000"/>
              </a:solidFill>
              <a:latin typeface="Arial" panose="020B0604020202020204" pitchFamily="34" charset="0"/>
              <a:cs typeface="Tahoma" panose="020B0604030504040204" charset="0"/>
            </a:endParaRPr>
          </a:p>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Tahoma" panose="020B0604030504040204" charset="0"/>
              </a:rPr>
              <a:t>Liên kết trong phân tử halogen là liên kết cộng hóa trị phân cực hay không phân cực?</a:t>
            </a:r>
            <a:endParaRPr lang="en-US" sz="4000" b="0">
              <a:solidFill>
                <a:srgbClr val="000000"/>
              </a:solidFill>
              <a:latin typeface="Arial" panose="020B0604020202020204" pitchFamily="34" charset="0"/>
              <a:cs typeface="Tahoma" panose="020B0604030504040204" charset="0"/>
            </a:endParaRPr>
          </a:p>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Tahoma" panose="020B0604030504040204" charset="0"/>
              </a:rPr>
              <a:t>Dựa vào bán kính nguyên tử (Hình 6.2), hãy dự đoán xu hướng biến đổi độ dài liên kết trong dãy các phân tử halogen.</a:t>
            </a:r>
            <a:endParaRPr lang="en-US" sz="4000" b="0">
              <a:solidFill>
                <a:srgbClr val="000000"/>
              </a:solidFill>
              <a:latin typeface="Arial" panose="020B0604020202020204" pitchFamily="34" charset="0"/>
              <a:cs typeface="Tahoma" panose="020B0604030504040204" charset="0"/>
            </a:endParaRPr>
          </a:p>
          <a:p>
            <a:pPr marL="742950" indent="-742950" algn="just">
              <a:lnSpc>
                <a:spcPct val="150000"/>
              </a:lnSpc>
              <a:buFont typeface="+mj-lt"/>
              <a:buAutoNum type="alphaLcPeriod"/>
            </a:pPr>
            <a:r>
              <a:rPr lang="en-US" sz="4000" b="0">
                <a:solidFill>
                  <a:srgbClr val="000000"/>
                </a:solidFill>
                <a:latin typeface="Arial" panose="020B0604020202020204" pitchFamily="34" charset="0"/>
                <a:cs typeface="Tahoma" panose="020B0604030504040204" charset="0"/>
              </a:rPr>
              <a:t>Số oxi hóa đặc trưng của các halogen trong hợp chất là bao nhiêu. Ngoài ra chúng còn có những số oxi hóa nào?</a:t>
            </a:r>
            <a:endParaRPr lang="en-US" sz="4000" b="0">
              <a:solidFill>
                <a:srgbClr val="000000"/>
              </a:solidFill>
              <a:latin typeface="Arial" panose="020B0604020202020204" pitchFamily="34" charset="0"/>
              <a:cs typeface="Tahoma" panose="020B060403050404020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0" end="0"/>
                                            </p:txEl>
                                          </p:spTgt>
                                        </p:tgtEl>
                                        <p:attrNameLst>
                                          <p:attrName>style.visibility</p:attrName>
                                        </p:attrNameLst>
                                      </p:cBhvr>
                                      <p:to>
                                        <p:strVal val="visible"/>
                                      </p:to>
                                    </p:set>
                                    <p:animEffect transition="in" filter="barn(inVertical)">
                                      <p:cBhvr>
                                        <p:cTn id="12" dur="500"/>
                                        <p:tgtEl>
                                          <p:spTgt spid="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xEl>
                                              <p:pRg st="1" end="1"/>
                                            </p:txEl>
                                          </p:spTgt>
                                        </p:tgtEl>
                                        <p:attrNameLst>
                                          <p:attrName>style.visibility</p:attrName>
                                        </p:attrNameLst>
                                      </p:cBhvr>
                                      <p:to>
                                        <p:strVal val="visible"/>
                                      </p:to>
                                    </p:set>
                                    <p:animEffect transition="in" filter="barn(inVertical)">
                                      <p:cBhvr>
                                        <p:cTn id="17" dur="500"/>
                                        <p:tgtEl>
                                          <p:spTgt spid="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8">
                                            <p:txEl>
                                              <p:pRg st="2" end="2"/>
                                            </p:txEl>
                                          </p:spTgt>
                                        </p:tgtEl>
                                        <p:attrNameLst>
                                          <p:attrName>style.visibility</p:attrName>
                                        </p:attrNameLst>
                                      </p:cBhvr>
                                      <p:to>
                                        <p:strVal val="visible"/>
                                      </p:to>
                                    </p:set>
                                    <p:animEffect transition="in" filter="barn(inVertical)">
                                      <p:cBhvr>
                                        <p:cTn id="22" dur="500"/>
                                        <p:tgtEl>
                                          <p:spTgt spid="1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8">
                                            <p:txEl>
                                              <p:pRg st="3" end="3"/>
                                            </p:txEl>
                                          </p:spTgt>
                                        </p:tgtEl>
                                        <p:attrNameLst>
                                          <p:attrName>style.visibility</p:attrName>
                                        </p:attrNameLst>
                                      </p:cBhvr>
                                      <p:to>
                                        <p:strVal val="visible"/>
                                      </p:to>
                                    </p:set>
                                    <p:animEffect transition="in" filter="barn(inVertical)">
                                      <p:cBhvr>
                                        <p:cTn id="27" dur="500"/>
                                        <p:tgtEl>
                                          <p:spTgt spid="10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5943600" y="647700"/>
            <a:ext cx="6539865" cy="12585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ĐÁP ÁN</a:t>
            </a:r>
            <a:endParaRPr lang="en-US" sz="4000" b="1" dirty="0">
              <a:solidFill>
                <a:schemeClr val="tx1"/>
              </a:solidFill>
              <a:latin typeface="Arial" panose="020B0604020202020204" pitchFamily="34" charset="0"/>
              <a:cs typeface="Arial" panose="020B0604020202020204" pitchFamily="34" charset="0"/>
            </a:endParaRPr>
          </a:p>
        </p:txBody>
      </p:sp>
      <p:sp>
        <p:nvSpPr>
          <p:cNvPr id="108" name="Text Box 107"/>
          <p:cNvSpPr txBox="1"/>
          <p:nvPr/>
        </p:nvSpPr>
        <p:spPr>
          <a:xfrm>
            <a:off x="1143000" y="2138680"/>
            <a:ext cx="15979775" cy="1938020"/>
          </a:xfrm>
          <a:prstGeom prst="rect">
            <a:avLst/>
          </a:prstGeom>
          <a:noFill/>
          <a:ln w="9525">
            <a:noFill/>
          </a:ln>
        </p:spPr>
        <p:txBody>
          <a:bodyPr wrap="square">
            <a:spAutoFit/>
          </a:bodyPr>
          <a:p>
            <a:pPr indent="0">
              <a:lnSpc>
                <a:spcPct val="150000"/>
              </a:lnSpc>
            </a:pPr>
            <a:r>
              <a:rPr lang="en-US" sz="4000">
                <a:solidFill>
                  <a:srgbClr val="000000"/>
                </a:solidFill>
                <a:latin typeface="Arial" panose="020B0604020202020204" pitchFamily="34" charset="0"/>
                <a:cs typeface="Times New Roman" panose="02020603050405020304" pitchFamily="18" charset="0"/>
              </a:rPr>
              <a:t>a. </a:t>
            </a:r>
            <a:r>
              <a:rPr lang="en-US" sz="4000" b="0">
                <a:solidFill>
                  <a:srgbClr val="000000"/>
                </a:solidFill>
                <a:latin typeface="Arial" panose="020B0604020202020204" pitchFamily="34" charset="0"/>
                <a:cs typeface="Tahoma" panose="020B0604030504040204" charset="0"/>
              </a:rPr>
              <a:t>Khi 2 nguyên tử halogen liên kết với nhau, mỗi nguyên tử sẽ góp 1 electron tạo thành 1 cặp electron dùng chung.</a:t>
            </a:r>
            <a:endParaRPr lang="en-US" sz="4000" b="0">
              <a:solidFill>
                <a:srgbClr val="000000"/>
              </a:solidFill>
              <a:latin typeface="Arial" panose="020B0604020202020204" pitchFamily="34" charset="0"/>
              <a:cs typeface="Tahoma" panose="020B0604030504040204" charset="0"/>
            </a:endParaRPr>
          </a:p>
        </p:txBody>
      </p:sp>
      <p:pic>
        <p:nvPicPr>
          <p:cNvPr id="2" name="Picture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981200" y="4076700"/>
            <a:ext cx="13724255" cy="1963420"/>
          </a:xfrm>
          <a:prstGeom prst="rect">
            <a:avLst/>
          </a:prstGeom>
        </p:spPr>
      </p:pic>
      <p:sp>
        <p:nvSpPr>
          <p:cNvPr id="10" name="Text Box 9"/>
          <p:cNvSpPr txBox="1"/>
          <p:nvPr/>
        </p:nvSpPr>
        <p:spPr>
          <a:xfrm>
            <a:off x="1151255" y="5981700"/>
            <a:ext cx="15911830" cy="3784600"/>
          </a:xfrm>
          <a:prstGeom prst="rect">
            <a:avLst/>
          </a:prstGeom>
          <a:noFill/>
          <a:ln w="9525">
            <a:noFill/>
          </a:ln>
        </p:spPr>
        <p:txBody>
          <a:bodyPr wrap="square">
            <a:spAutoFit/>
          </a:bodyPr>
          <a:p>
            <a:pPr indent="0" algn="just">
              <a:lnSpc>
                <a:spcPct val="150000"/>
              </a:lnSpc>
            </a:pPr>
            <a:r>
              <a:rPr lang="en-US" sz="4000">
                <a:latin typeface="Arial" panose="020B0604020202020204" pitchFamily="34" charset="0"/>
                <a:cs typeface="Arial" panose="020B0604020202020204" pitchFamily="34" charset="0"/>
              </a:rPr>
              <a:t>b. Trong phân tử halogen, liên kết hình thành giữa 2 nguyên tử giống nhau nên hiệu độ âm điện bằng 0, cặp electron dùng chung không bị hút về phía nguyên tử nào. Vậy liên kết trong phân tử halogen là liên kết cộng hóa trị không phân cực.</a:t>
            </a:r>
            <a:endParaRPr lang="en-US" sz="400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0" end="0"/>
                                            </p:txEl>
                                          </p:spTgt>
                                        </p:tgtEl>
                                        <p:attrNameLst>
                                          <p:attrName>style.visibility</p:attrName>
                                        </p:attrNameLst>
                                      </p:cBhvr>
                                      <p:to>
                                        <p:strVal val="visible"/>
                                      </p:to>
                                    </p:set>
                                    <p:animEffect transition="in" filter="barn(inVertical)">
                                      <p:cBhvr>
                                        <p:cTn id="12" dur="500"/>
                                        <p:tgtEl>
                                          <p:spTgt spid="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08" name="Text Box 107"/>
          <p:cNvSpPr txBox="1"/>
          <p:nvPr/>
        </p:nvSpPr>
        <p:spPr>
          <a:xfrm>
            <a:off x="838200" y="1409700"/>
            <a:ext cx="15979775" cy="2861310"/>
          </a:xfrm>
          <a:prstGeom prst="rect">
            <a:avLst/>
          </a:prstGeom>
          <a:noFill/>
          <a:ln w="9525">
            <a:noFill/>
          </a:ln>
        </p:spPr>
        <p:txBody>
          <a:bodyPr wrap="square">
            <a:spAutoFit/>
          </a:bodyPr>
          <a:p>
            <a:pPr indent="0">
              <a:lnSpc>
                <a:spcPct val="150000"/>
              </a:lnSpc>
            </a:pPr>
            <a:r>
              <a:rPr lang="en-US" sz="4000">
                <a:solidFill>
                  <a:srgbClr val="000000"/>
                </a:solidFill>
                <a:latin typeface="Arial" panose="020B0604020202020204" pitchFamily="34" charset="0"/>
              </a:rPr>
              <a:t>c. Bán kính tăng dần từ F &lt; Cl &lt; Br &lt; I </a:t>
            </a:r>
            <a:endParaRPr lang="en-US" sz="4000">
              <a:solidFill>
                <a:srgbClr val="000000"/>
              </a:solidFill>
              <a:latin typeface="Arial" panose="020B0604020202020204" pitchFamily="34" charset="0"/>
            </a:endParaRPr>
          </a:p>
          <a:p>
            <a:pPr indent="0">
              <a:lnSpc>
                <a:spcPct val="150000"/>
              </a:lnSpc>
            </a:pPr>
            <a:r>
              <a:rPr lang="en-US" sz="4000">
                <a:solidFill>
                  <a:srgbClr val="000000"/>
                </a:solidFill>
                <a:latin typeface="Arial" panose="020B0604020202020204" pitchFamily="34" charset="0"/>
              </a:rPr>
              <a:t>Độ âm điện giảm dần từ F &gt; Cl &gt; Br &gt; I.</a:t>
            </a:r>
            <a:endParaRPr lang="en-US" sz="4000">
              <a:solidFill>
                <a:srgbClr val="000000"/>
              </a:solidFill>
              <a:latin typeface="Arial" panose="020B0604020202020204" pitchFamily="34" charset="0"/>
            </a:endParaRPr>
          </a:p>
          <a:p>
            <a:pPr indent="0">
              <a:lnSpc>
                <a:spcPct val="150000"/>
              </a:lnSpc>
            </a:pPr>
            <a:r>
              <a:rPr lang="en-US" sz="4000">
                <a:solidFill>
                  <a:srgbClr val="0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rPr>
              <a:t>Dự đoán: độ dài liên kết X – X (X: halogen) tăng dần từ F</a:t>
            </a:r>
            <a:r>
              <a:rPr lang="en-US" sz="4000" baseline="-25000">
                <a:solidFill>
                  <a:srgbClr val="000000"/>
                </a:solidFill>
                <a:latin typeface="Arial" panose="020B0604020202020204" pitchFamily="34" charset="0"/>
              </a:rPr>
              <a:t>2</a:t>
            </a:r>
            <a:r>
              <a:rPr lang="en-US" sz="4000">
                <a:solidFill>
                  <a:srgbClr val="000000"/>
                </a:solidFill>
                <a:latin typeface="Arial" panose="020B0604020202020204" pitchFamily="34" charset="0"/>
              </a:rPr>
              <a:t> đến I</a:t>
            </a:r>
            <a:r>
              <a:rPr lang="en-US" sz="4000" baseline="-25000">
                <a:solidFill>
                  <a:srgbClr val="000000"/>
                </a:solidFill>
                <a:latin typeface="Arial" panose="020B0604020202020204" pitchFamily="34" charset="0"/>
              </a:rPr>
              <a:t>2</a:t>
            </a:r>
            <a:r>
              <a:rPr lang="en-US" sz="4000">
                <a:solidFill>
                  <a:srgbClr val="000000"/>
                </a:solidFill>
                <a:latin typeface="Arial" panose="020B0604020202020204" pitchFamily="34" charset="0"/>
              </a:rPr>
              <a:t>.</a:t>
            </a:r>
            <a:endParaRPr lang="en-US" sz="4000">
              <a:solidFill>
                <a:srgbClr val="000000"/>
              </a:solidFill>
              <a:latin typeface="Arial" panose="020B0604020202020204" pitchFamily="34" charset="0"/>
            </a:endParaRPr>
          </a:p>
        </p:txBody>
      </p:sp>
      <p:sp>
        <p:nvSpPr>
          <p:cNvPr id="10" name="Text Box 9"/>
          <p:cNvSpPr txBox="1"/>
          <p:nvPr/>
        </p:nvSpPr>
        <p:spPr>
          <a:xfrm>
            <a:off x="838200" y="4991100"/>
            <a:ext cx="16917035" cy="3784600"/>
          </a:xfrm>
          <a:prstGeom prst="rect">
            <a:avLst/>
          </a:prstGeom>
          <a:noFill/>
          <a:ln w="9525">
            <a:noFill/>
          </a:ln>
        </p:spPr>
        <p:txBody>
          <a:bodyPr wrap="square">
            <a:spAutoFit/>
          </a:bodyPr>
          <a:p>
            <a:pPr indent="0">
              <a:lnSpc>
                <a:spcPct val="150000"/>
              </a:lnSpc>
            </a:pPr>
            <a:r>
              <a:rPr lang="en-US" sz="4000">
                <a:latin typeface="Arial" panose="020B0604020202020204" pitchFamily="34" charset="0"/>
                <a:cs typeface="Arial" panose="020B0604020202020204" pitchFamily="34" charset="0"/>
              </a:rPr>
              <a:t>d. Số oxi hóa đặc trưng của các nguyên tố halogen trong hợp chất là -1</a:t>
            </a:r>
            <a:endParaRPr lang="en-US" sz="4000">
              <a:latin typeface="Arial" panose="020B0604020202020204" pitchFamily="34" charset="0"/>
              <a:cs typeface="Arial" panose="020B0604020202020204" pitchFamily="34" charset="0"/>
            </a:endParaRPr>
          </a:p>
          <a:p>
            <a:pPr indent="0">
              <a:lnSpc>
                <a:spcPct val="150000"/>
              </a:lnSpc>
            </a:pPr>
            <a:r>
              <a:rPr lang="en-US" sz="4000">
                <a:latin typeface="Arial" panose="020B0604020202020204" pitchFamily="34" charset="0"/>
                <a:cs typeface="Arial" panose="020B0604020202020204" pitchFamily="34" charset="0"/>
              </a:rPr>
              <a:t>Khi liên kết với các nguyên tố có độ âm điện lớn các halogen có các số oxi hóa dương: +1,+3, +5, +7 ( trừ Fluorine có độ âm điện lớn nhất nên luôn có số oxi hóa -1 trong mọi hợp chất)</a:t>
            </a:r>
            <a:endParaRPr lang="en-US" sz="400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barn(inVertical)">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barn(inVertical)">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barn(inVertical)">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9" name="Rectangle 8"/>
          <p:cNvSpPr/>
          <p:nvPr/>
        </p:nvSpPr>
        <p:spPr>
          <a:xfrm>
            <a:off x="3312160" y="845820"/>
            <a:ext cx="12280265" cy="1337945"/>
          </a:xfrm>
          <a:prstGeom prst="rect">
            <a:avLst/>
          </a:prstGeom>
        </p:spPr>
        <p:txBody>
          <a:bodyPr wrap="square">
            <a:spAutoFit/>
          </a:bodyPr>
          <a:lstStyle/>
          <a:p>
            <a:pPr algn="ctr">
              <a:lnSpc>
                <a:spcPct val="150000"/>
              </a:lnSpc>
              <a:spcBef>
                <a:spcPts val="500"/>
              </a:spcBef>
              <a:spcAft>
                <a:spcPts val="800"/>
              </a:spcAft>
            </a:pPr>
            <a:r>
              <a:rPr lang="en-US" sz="5400" b="1" smtClean="0">
                <a:effectLst/>
                <a:latin typeface="Arial" panose="020B0604020202020204" pitchFamily="34" charset="0"/>
                <a:ea typeface="Calibri" panose="020F0502020204030204" pitchFamily="34" charset="0"/>
                <a:cs typeface="Arial" panose="020B0604020202020204" pitchFamily="34" charset="0"/>
              </a:rPr>
              <a:t>3. Cấu tạo nguyên tử, phân tử</a:t>
            </a:r>
            <a:endParaRPr lang="en-US" sz="5400" b="1" smtClean="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7658100"/>
            <a:ext cx="5473065" cy="2326640"/>
          </a:xfrm>
          <a:prstGeom prst="rect">
            <a:avLst/>
          </a:prstGeom>
        </p:spPr>
      </p:pic>
      <p:sp>
        <p:nvSpPr>
          <p:cNvPr id="3" name="Rounded Rectangle 2"/>
          <p:cNvSpPr/>
          <p:nvPr/>
        </p:nvSpPr>
        <p:spPr>
          <a:xfrm>
            <a:off x="3823335" y="3186430"/>
            <a:ext cx="10382885" cy="1892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Làm việc nhóm</a:t>
            </a:r>
            <a:endParaRPr lang="en-US" sz="4400" b="1" smtClean="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172916" y="5753317"/>
            <a:ext cx="4377865" cy="4377865"/>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83337" y="3284774"/>
            <a:ext cx="2626325" cy="1876628"/>
          </a:xfrm>
          <a:prstGeom prst="rect">
            <a:avLst/>
          </a:prstGeom>
        </p:spPr>
      </p:pic>
      <p:sp>
        <p:nvSpPr>
          <p:cNvPr id="4" name="Rounded Rectangle 3"/>
          <p:cNvSpPr/>
          <p:nvPr/>
        </p:nvSpPr>
        <p:spPr>
          <a:xfrm>
            <a:off x="3604260" y="6082030"/>
            <a:ext cx="1082167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a:solidFill>
                  <a:schemeClr val="tx1"/>
                </a:solidFill>
                <a:latin typeface="Arial" panose="020B0604020202020204" pitchFamily="34" charset="0"/>
                <a:cs typeface="Arial" panose="020B0604020202020204" pitchFamily="34" charset="0"/>
              </a:rPr>
              <a:t>Em hãy quan sát bảng 21.2 và trả lời câu hỏi</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aphicFrame>
        <p:nvGraphicFramePr>
          <p:cNvPr id="5" name="Table 4"/>
          <p:cNvGraphicFramePr/>
          <p:nvPr/>
        </p:nvGraphicFramePr>
        <p:xfrm>
          <a:off x="1097280" y="1028700"/>
          <a:ext cx="16093440" cy="6601460"/>
        </p:xfrm>
        <a:graphic>
          <a:graphicData uri="http://schemas.openxmlformats.org/drawingml/2006/table">
            <a:tbl>
              <a:tblPr firstRow="1" bandRow="1">
                <a:tableStyleId>{5940675A-B579-460E-94D1-54222C63F5DA}</a:tableStyleId>
              </a:tblPr>
              <a:tblGrid>
                <a:gridCol w="1832610"/>
                <a:gridCol w="2467610"/>
                <a:gridCol w="2614930"/>
                <a:gridCol w="2575560"/>
                <a:gridCol w="1967230"/>
                <a:gridCol w="4635500"/>
              </a:tblGrid>
              <a:tr h="1958340">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Đơn chất</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Trạng thái</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Màu sắc</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t</a:t>
                      </a:r>
                      <a:r>
                        <a:rPr lang="en-US" sz="4000" b="1" baseline="-25000">
                          <a:solidFill>
                            <a:srgbClr val="000000"/>
                          </a:solidFill>
                          <a:latin typeface="Arial" panose="020B0604020202020204" pitchFamily="34" charset="0"/>
                          <a:cs typeface="Arial" panose="020B0604020202020204" pitchFamily="34" charset="0"/>
                        </a:rPr>
                        <a:t>nc</a:t>
                      </a:r>
                      <a:r>
                        <a:rPr lang="en-US" sz="4000" b="1">
                          <a:solidFill>
                            <a:srgbClr val="000000"/>
                          </a:solidFill>
                          <a:latin typeface="Arial" panose="020B0604020202020204" pitchFamily="34" charset="0"/>
                          <a:cs typeface="Arial" panose="020B0604020202020204" pitchFamily="34" charset="0"/>
                        </a:rPr>
                        <a:t>(</a:t>
                      </a:r>
                      <a:r>
                        <a:rPr lang="en-US" sz="4000" b="1" baseline="30000">
                          <a:solidFill>
                            <a:srgbClr val="000000"/>
                          </a:solidFill>
                          <a:latin typeface="Arial" panose="020B0604020202020204" pitchFamily="34" charset="0"/>
                          <a:cs typeface="Arial" panose="020B0604020202020204" pitchFamily="34" charset="0"/>
                        </a:rPr>
                        <a:t>o</a:t>
                      </a:r>
                      <a:r>
                        <a:rPr lang="en-US" sz="4000" b="1">
                          <a:solidFill>
                            <a:srgbClr val="000000"/>
                          </a:solidFill>
                          <a:latin typeface="Arial" panose="020B0604020202020204" pitchFamily="34" charset="0"/>
                          <a:cs typeface="Arial" panose="020B0604020202020204" pitchFamily="34" charset="0"/>
                        </a:rPr>
                        <a:t>C)</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t</a:t>
                      </a:r>
                      <a:r>
                        <a:rPr lang="en-US" sz="4000" b="1" baseline="-25000">
                          <a:solidFill>
                            <a:srgbClr val="000000"/>
                          </a:solidFill>
                          <a:latin typeface="Arial" panose="020B0604020202020204" pitchFamily="34" charset="0"/>
                          <a:cs typeface="Arial" panose="020B0604020202020204" pitchFamily="34" charset="0"/>
                        </a:rPr>
                        <a:t>s</a:t>
                      </a:r>
                      <a:r>
                        <a:rPr lang="en-US" sz="4000" b="1">
                          <a:solidFill>
                            <a:srgbClr val="000000"/>
                          </a:solidFill>
                          <a:latin typeface="Arial" panose="020B0604020202020204" pitchFamily="34" charset="0"/>
                          <a:cs typeface="Arial" panose="020B0604020202020204" pitchFamily="34" charset="0"/>
                        </a:rPr>
                        <a:t>(</a:t>
                      </a:r>
                      <a:r>
                        <a:rPr lang="en-US" sz="4000" b="1" baseline="30000">
                          <a:solidFill>
                            <a:srgbClr val="000000"/>
                          </a:solidFill>
                          <a:latin typeface="Arial" panose="020B0604020202020204" pitchFamily="34" charset="0"/>
                          <a:cs typeface="Arial" panose="020B0604020202020204" pitchFamily="34" charset="0"/>
                        </a:rPr>
                        <a:t>o</a:t>
                      </a:r>
                      <a:r>
                        <a:rPr lang="en-US" sz="4000" b="1">
                          <a:solidFill>
                            <a:srgbClr val="000000"/>
                          </a:solidFill>
                          <a:latin typeface="Arial" panose="020B0604020202020204" pitchFamily="34" charset="0"/>
                          <a:cs typeface="Arial" panose="020B0604020202020204" pitchFamily="34" charset="0"/>
                        </a:rPr>
                        <a:t>C)</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Độ tan trong nước (mol/L) (ở 25 </a:t>
                      </a:r>
                      <a:r>
                        <a:rPr lang="en-US" sz="4000" b="1" baseline="30000">
                          <a:solidFill>
                            <a:srgbClr val="000000"/>
                          </a:solidFill>
                          <a:latin typeface="Arial" panose="020B0604020202020204" pitchFamily="34" charset="0"/>
                          <a:cs typeface="Arial" panose="020B0604020202020204" pitchFamily="34" charset="0"/>
                        </a:rPr>
                        <a:t>o</a:t>
                      </a:r>
                      <a:r>
                        <a:rPr lang="en-US" sz="4000" b="1">
                          <a:solidFill>
                            <a:srgbClr val="000000"/>
                          </a:solidFill>
                          <a:latin typeface="Arial" panose="020B0604020202020204" pitchFamily="34" charset="0"/>
                          <a:cs typeface="Arial" panose="020B0604020202020204" pitchFamily="34" charset="0"/>
                        </a:rPr>
                        <a:t>C)</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6515">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F</a:t>
                      </a:r>
                      <a:r>
                        <a:rPr lang="en-US" sz="4000" b="1" baseline="-25000">
                          <a:solidFill>
                            <a:srgbClr val="000000"/>
                          </a:solidFill>
                          <a:latin typeface="Arial" panose="020B0604020202020204" pitchFamily="34" charset="0"/>
                          <a:cs typeface="Arial" panose="020B0604020202020204" pitchFamily="34" charset="0"/>
                        </a:rPr>
                        <a:t>2</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Khí</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Lục nhạt</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-219,6</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-118,1</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26515">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Cl</a:t>
                      </a:r>
                      <a:r>
                        <a:rPr lang="en-US" sz="4000" b="1" baseline="-25000">
                          <a:solidFill>
                            <a:srgbClr val="000000"/>
                          </a:solidFill>
                          <a:latin typeface="Arial" panose="020B0604020202020204" pitchFamily="34" charset="0"/>
                          <a:cs typeface="Arial" panose="020B0604020202020204" pitchFamily="34" charset="0"/>
                        </a:rPr>
                        <a:t>2</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Khí</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Vàng lục</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-101,0</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-34,1</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0,091</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5045">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Br</a:t>
                      </a:r>
                      <a:r>
                        <a:rPr lang="en-US" sz="4000" b="1" baseline="-25000">
                          <a:solidFill>
                            <a:srgbClr val="000000"/>
                          </a:solidFill>
                          <a:latin typeface="Arial" panose="020B0604020202020204" pitchFamily="34" charset="0"/>
                          <a:cs typeface="Arial" panose="020B0604020202020204" pitchFamily="34" charset="0"/>
                        </a:rPr>
                        <a:t>2</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Lỏng</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Nâu đỏ</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-7,3</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59,2</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0,21</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95045">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I</a:t>
                      </a:r>
                      <a:r>
                        <a:rPr lang="en-US" sz="4000" b="1" baseline="-25000">
                          <a:solidFill>
                            <a:srgbClr val="000000"/>
                          </a:solidFill>
                          <a:latin typeface="Arial" panose="020B0604020202020204" pitchFamily="34" charset="0"/>
                          <a:cs typeface="Arial" panose="020B0604020202020204" pitchFamily="34" charset="0"/>
                        </a:rPr>
                        <a:t>2</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Rắn</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Tím đen</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113,6</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185,5</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0">
                          <a:solidFill>
                            <a:srgbClr val="000000"/>
                          </a:solidFill>
                          <a:latin typeface="Arial" panose="020B0604020202020204" pitchFamily="34" charset="0"/>
                          <a:cs typeface="Arial" panose="020B0604020202020204" pitchFamily="34" charset="0"/>
                        </a:rPr>
                        <a:t>0,0013</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1" name="Text Box 110"/>
          <p:cNvSpPr txBox="1"/>
          <p:nvPr/>
        </p:nvSpPr>
        <p:spPr>
          <a:xfrm>
            <a:off x="2621915" y="8420100"/>
            <a:ext cx="13043535" cy="1014730"/>
          </a:xfrm>
          <a:prstGeom prst="rect">
            <a:avLst/>
          </a:prstGeom>
          <a:noFill/>
          <a:ln w="9525">
            <a:noFill/>
          </a:ln>
        </p:spPr>
        <p:txBody>
          <a:bodyPr wrap="square">
            <a:spAutoFit/>
          </a:bodyPr>
          <a:p>
            <a:pPr indent="0" algn="ctr">
              <a:lnSpc>
                <a:spcPct val="150000"/>
              </a:lnSpc>
            </a:pPr>
            <a:r>
              <a:rPr lang="en-US" sz="4000" b="1" i="1">
                <a:solidFill>
                  <a:srgbClr val="000000"/>
                </a:solidFill>
                <a:latin typeface="Arial" panose="020B0604020202020204" pitchFamily="34" charset="0"/>
                <a:cs typeface="Times New Roman" panose="02020603050405020304" pitchFamily="18" charset="0"/>
              </a:rPr>
              <a:t>Bảng 21.2. </a:t>
            </a:r>
            <a:r>
              <a:rPr lang="en-US" sz="4000" b="0" i="1">
                <a:solidFill>
                  <a:srgbClr val="000000"/>
                </a:solidFill>
                <a:latin typeface="Arial" panose="020B0604020202020204" pitchFamily="34" charset="0"/>
                <a:cs typeface="Times New Roman" panose="02020603050405020304" pitchFamily="18" charset="0"/>
              </a:rPr>
              <a:t>Một số tính chất vật lí của đơn chất halogen</a:t>
            </a:r>
            <a:endParaRPr lang="en-US" sz="400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barn(inVertical)">
                                      <p:cBhvr>
                                        <p:cTn id="12"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1676400" y="1790700"/>
            <a:ext cx="15381605" cy="511302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4630400" y="6360160"/>
            <a:ext cx="3922395" cy="3922395"/>
          </a:xfrm>
          <a:prstGeom prst="rect">
            <a:avLst/>
          </a:prstGeom>
        </p:spPr>
      </p:pic>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32" y="571419"/>
            <a:ext cx="2626325" cy="1876628"/>
          </a:xfrm>
          <a:prstGeom prst="rect">
            <a:avLst/>
          </a:prstGeom>
        </p:spPr>
      </p:pic>
      <p:sp>
        <p:nvSpPr>
          <p:cNvPr id="240" name="Text Box 239"/>
          <p:cNvSpPr txBox="1"/>
          <p:nvPr/>
        </p:nvSpPr>
        <p:spPr>
          <a:xfrm>
            <a:off x="2161540" y="2696210"/>
            <a:ext cx="14411960" cy="3415030"/>
          </a:xfrm>
          <a:prstGeom prst="rect">
            <a:avLst/>
          </a:prstGeom>
          <a:noFill/>
          <a:ln w="9525">
            <a:noFill/>
          </a:ln>
        </p:spPr>
        <p:txBody>
          <a:bodyPr wrap="square">
            <a:spAutoFit/>
          </a:bodyPr>
          <a:p>
            <a:pPr marL="742950" indent="-742950" algn="just">
              <a:lnSpc>
                <a:spcPct val="150000"/>
              </a:lnSpc>
              <a:buFont typeface="+mj-lt"/>
              <a:buAutoNum type="alphaLcPeriod"/>
            </a:pPr>
            <a:r>
              <a:rPr lang="en-US" sz="3600" b="0">
                <a:solidFill>
                  <a:srgbClr val="000000"/>
                </a:solidFill>
                <a:latin typeface="Arial" panose="020B0604020202020204" pitchFamily="34" charset="0"/>
                <a:cs typeface="Arial" panose="020B0604020202020204" pitchFamily="34" charset="0"/>
              </a:rPr>
              <a:t>xu hướng biến đổi trạng thái, màu sắc, nhiệt độ nóng chảy, nhiệt độ sôi, bán kính nguyên tử, độ âm điện, khả năng tan trong nước của các nguyên tố trong nhóm halogen? </a:t>
            </a:r>
            <a:endParaRPr lang="en-US" sz="3600" b="0">
              <a:solidFill>
                <a:srgbClr val="000000"/>
              </a:solidFill>
              <a:latin typeface="Arial" panose="020B0604020202020204" pitchFamily="34" charset="0"/>
              <a:cs typeface="Arial" panose="020B0604020202020204" pitchFamily="34" charset="0"/>
            </a:endParaRPr>
          </a:p>
          <a:p>
            <a:pPr marL="742950" indent="-742950" algn="just">
              <a:lnSpc>
                <a:spcPct val="150000"/>
              </a:lnSpc>
              <a:buFont typeface="+mj-lt"/>
              <a:buAutoNum type="alphaLcPeriod"/>
            </a:pPr>
            <a:r>
              <a:rPr lang="en-US" sz="3600" b="0">
                <a:solidFill>
                  <a:srgbClr val="000000"/>
                </a:solidFill>
                <a:latin typeface="Arial" panose="020B0604020202020204" pitchFamily="34" charset="0"/>
                <a:cs typeface="Arial" panose="020B0604020202020204" pitchFamily="34" charset="0"/>
              </a:rPr>
              <a:t>Cần lưu ý gì khi làm việc với bromine và các halogen khác ?</a:t>
            </a:r>
            <a:endParaRPr lang="en-US" sz="3600" b="0">
              <a:solidFill>
                <a:srgbClr val="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658100"/>
            <a:ext cx="6171565" cy="262382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0">
                                            <p:txEl>
                                              <p:pRg st="0" end="0"/>
                                            </p:txEl>
                                          </p:spTgt>
                                        </p:tgtEl>
                                        <p:attrNameLst>
                                          <p:attrName>style.visibility</p:attrName>
                                        </p:attrNameLst>
                                      </p:cBhvr>
                                      <p:to>
                                        <p:strVal val="visible"/>
                                      </p:to>
                                    </p:set>
                                    <p:animEffect transition="in" filter="barn(inVertical)">
                                      <p:cBhvr>
                                        <p:cTn id="15" dur="500"/>
                                        <p:tgtEl>
                                          <p:spTgt spid="24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0">
                                            <p:txEl>
                                              <p:pRg st="1" end="1"/>
                                            </p:txEl>
                                          </p:spTgt>
                                        </p:tgtEl>
                                        <p:attrNameLst>
                                          <p:attrName>style.visibility</p:attrName>
                                        </p:attrNameLst>
                                      </p:cBhvr>
                                      <p:to>
                                        <p:strVal val="visible"/>
                                      </p:to>
                                    </p:set>
                                    <p:animEffect transition="in" filter="barn(inVertical)">
                                      <p:cBhvr>
                                        <p:cTn id="20" dur="500"/>
                                        <p:tgtEl>
                                          <p:spTgt spid="240">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5943600" y="647700"/>
            <a:ext cx="6539865" cy="12585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ĐÁP ÁN</a:t>
            </a:r>
            <a:endParaRPr lang="en-US" sz="4000" b="1" dirty="0">
              <a:solidFill>
                <a:schemeClr val="tx1"/>
              </a:solidFill>
              <a:latin typeface="Arial" panose="020B0604020202020204" pitchFamily="34" charset="0"/>
              <a:cs typeface="Arial" panose="020B0604020202020204" pitchFamily="34" charset="0"/>
            </a:endParaRPr>
          </a:p>
        </p:txBody>
      </p:sp>
      <p:sp>
        <p:nvSpPr>
          <p:cNvPr id="108" name="Text Box 107"/>
          <p:cNvSpPr txBox="1"/>
          <p:nvPr/>
        </p:nvSpPr>
        <p:spPr>
          <a:xfrm>
            <a:off x="685800" y="2095500"/>
            <a:ext cx="17144365" cy="7477760"/>
          </a:xfrm>
          <a:prstGeom prst="rect">
            <a:avLst/>
          </a:prstGeom>
          <a:noFill/>
          <a:ln w="9525">
            <a:noFill/>
          </a:ln>
        </p:spPr>
        <p:txBody>
          <a:bodyPr wrap="square">
            <a:spAutoFit/>
          </a:bodyPr>
          <a:p>
            <a:pPr indent="0">
              <a:lnSpc>
                <a:spcPct val="150000"/>
              </a:lnSpc>
            </a:pPr>
            <a:r>
              <a:rPr lang="en-US" sz="4000" b="1">
                <a:solidFill>
                  <a:srgbClr val="000000"/>
                </a:solidFill>
                <a:latin typeface="Arial" panose="020B0604020202020204" pitchFamily="34" charset="0"/>
                <a:cs typeface="Tahoma" panose="020B0604030504040204" charset="0"/>
              </a:rPr>
              <a:t>a. Sự biến đổi tính chất vật lý:</a:t>
            </a:r>
            <a:endParaRPr lang="en-US" sz="4000" b="1">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Trạng thái: </a:t>
            </a:r>
            <a:r>
              <a:rPr lang="en-US" sz="4000" b="0">
                <a:solidFill>
                  <a:srgbClr val="000000"/>
                </a:solidFill>
                <a:latin typeface="Arial" panose="020B0604020202020204" pitchFamily="34" charset="0"/>
                <a:cs typeface="Tahoma" panose="020B0604030504040204" charset="0"/>
              </a:rPr>
              <a:t>từ khí  lỏng rắn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Màu sắc: </a:t>
            </a:r>
            <a:r>
              <a:rPr lang="en-US" sz="4000" b="0">
                <a:solidFill>
                  <a:srgbClr val="000000"/>
                </a:solidFill>
                <a:latin typeface="Arial" panose="020B0604020202020204" pitchFamily="34" charset="0"/>
                <a:cs typeface="Tahoma" panose="020B0604030504040204" charset="0"/>
              </a:rPr>
              <a:t>đậm dần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Nhiệt độ nóng chảy: </a:t>
            </a:r>
            <a:r>
              <a:rPr lang="en-US" sz="4000" b="0">
                <a:solidFill>
                  <a:srgbClr val="000000"/>
                </a:solidFill>
                <a:latin typeface="Arial" panose="020B0604020202020204" pitchFamily="34" charset="0"/>
                <a:cs typeface="Tahoma" panose="020B0604030504040204" charset="0"/>
              </a:rPr>
              <a:t>tăng dần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Nhiệt độ sôi: </a:t>
            </a:r>
            <a:r>
              <a:rPr lang="en-US" sz="4000" b="0">
                <a:solidFill>
                  <a:srgbClr val="000000"/>
                </a:solidFill>
                <a:latin typeface="Arial" panose="020B0604020202020204" pitchFamily="34" charset="0"/>
                <a:cs typeface="Tahoma" panose="020B0604030504040204" charset="0"/>
              </a:rPr>
              <a:t>tăng dần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Bán kính nguyên tử: </a:t>
            </a:r>
            <a:r>
              <a:rPr lang="en-US" sz="4000" b="0">
                <a:solidFill>
                  <a:srgbClr val="000000"/>
                </a:solidFill>
                <a:latin typeface="Arial" panose="020B0604020202020204" pitchFamily="34" charset="0"/>
                <a:cs typeface="Tahoma" panose="020B0604030504040204" charset="0"/>
              </a:rPr>
              <a:t>tăng dần.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i="1">
                <a:solidFill>
                  <a:srgbClr val="000000"/>
                </a:solidFill>
                <a:latin typeface="Arial" panose="020B0604020202020204" pitchFamily="34" charset="0"/>
                <a:cs typeface="Tahoma" panose="020B0604030504040204" charset="0"/>
              </a:rPr>
              <a:t>Độ âm điện:</a:t>
            </a:r>
            <a:r>
              <a:rPr lang="en-US" sz="4000" b="0">
                <a:solidFill>
                  <a:srgbClr val="000000"/>
                </a:solidFill>
                <a:latin typeface="Arial" panose="020B0604020202020204" pitchFamily="34" charset="0"/>
                <a:cs typeface="Tahoma" panose="020B0604030504040204" charset="0"/>
              </a:rPr>
              <a:t> Giảm dần.</a:t>
            </a:r>
            <a:endParaRPr lang="en-US" sz="4000" b="0">
              <a:solidFill>
                <a:srgbClr val="000000"/>
              </a:solidFill>
              <a:latin typeface="Arial" panose="020B0604020202020204" pitchFamily="34" charset="0"/>
              <a:cs typeface="Tahoma" panose="020B0604030504040204" charset="0"/>
            </a:endParaRPr>
          </a:p>
          <a:p>
            <a:pPr marL="571500" indent="-571500">
              <a:lnSpc>
                <a:spcPct val="150000"/>
              </a:lnSpc>
              <a:buFont typeface="Arial" panose="020B0604020202020204" pitchFamily="34" charset="0"/>
              <a:buChar char="•"/>
            </a:pPr>
            <a:r>
              <a:rPr lang="en-US" sz="4000" b="0">
                <a:solidFill>
                  <a:srgbClr val="000000"/>
                </a:solidFill>
                <a:latin typeface="Arial" panose="020B0604020202020204" pitchFamily="34" charset="0"/>
                <a:cs typeface="Tahoma" panose="020B0604030504040204" charset="0"/>
              </a:rPr>
              <a:t>Khả năng tan: tan ít trong nước nhưng tan nhiều trong dung môi hữu cơ.</a:t>
            </a:r>
            <a:endParaRPr lang="en-US" sz="4000" b="0">
              <a:solidFill>
                <a:srgbClr val="000000"/>
              </a:solidFill>
              <a:latin typeface="Arial" panose="020B0604020202020204" pitchFamily="34" charset="0"/>
              <a:cs typeface="Tahoma" panose="020B0604030504040204" charset="0"/>
            </a:endParaRPr>
          </a:p>
        </p:txBody>
      </p:sp>
      <p:pic>
        <p:nvPicPr>
          <p:cNvPr id="4"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11277600" y="3314700"/>
            <a:ext cx="5260975" cy="390017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8">
                                            <p:txEl>
                                              <p:pRg st="0" end="0"/>
                                            </p:txEl>
                                          </p:spTgt>
                                        </p:tgtEl>
                                        <p:attrNameLst>
                                          <p:attrName>style.visibility</p:attrName>
                                        </p:attrNameLst>
                                      </p:cBhvr>
                                      <p:to>
                                        <p:strVal val="visible"/>
                                      </p:to>
                                    </p:set>
                                    <p:animEffect transition="in" filter="barn(inVertical)">
                                      <p:cBhvr>
                                        <p:cTn id="12" dur="500"/>
                                        <p:tgtEl>
                                          <p:spTgt spid="10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xEl>
                                              <p:pRg st="1" end="1"/>
                                            </p:txEl>
                                          </p:spTgt>
                                        </p:tgtEl>
                                        <p:attrNameLst>
                                          <p:attrName>style.visibility</p:attrName>
                                        </p:attrNameLst>
                                      </p:cBhvr>
                                      <p:to>
                                        <p:strVal val="visible"/>
                                      </p:to>
                                    </p:set>
                                    <p:animEffect transition="in" filter="barn(inVertical)">
                                      <p:cBhvr>
                                        <p:cTn id="17" dur="500"/>
                                        <p:tgtEl>
                                          <p:spTgt spid="10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8">
                                            <p:txEl>
                                              <p:pRg st="2" end="2"/>
                                            </p:txEl>
                                          </p:spTgt>
                                        </p:tgtEl>
                                        <p:attrNameLst>
                                          <p:attrName>style.visibility</p:attrName>
                                        </p:attrNameLst>
                                      </p:cBhvr>
                                      <p:to>
                                        <p:strVal val="visible"/>
                                      </p:to>
                                    </p:set>
                                    <p:animEffect transition="in" filter="barn(inVertical)">
                                      <p:cBhvr>
                                        <p:cTn id="22" dur="500"/>
                                        <p:tgtEl>
                                          <p:spTgt spid="10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8">
                                            <p:txEl>
                                              <p:pRg st="3" end="3"/>
                                            </p:txEl>
                                          </p:spTgt>
                                        </p:tgtEl>
                                        <p:attrNameLst>
                                          <p:attrName>style.visibility</p:attrName>
                                        </p:attrNameLst>
                                      </p:cBhvr>
                                      <p:to>
                                        <p:strVal val="visible"/>
                                      </p:to>
                                    </p:set>
                                    <p:animEffect transition="in" filter="barn(inVertical)">
                                      <p:cBhvr>
                                        <p:cTn id="27" dur="500"/>
                                        <p:tgtEl>
                                          <p:spTgt spid="10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8">
                                            <p:txEl>
                                              <p:pRg st="4" end="4"/>
                                            </p:txEl>
                                          </p:spTgt>
                                        </p:tgtEl>
                                        <p:attrNameLst>
                                          <p:attrName>style.visibility</p:attrName>
                                        </p:attrNameLst>
                                      </p:cBhvr>
                                      <p:to>
                                        <p:strVal val="visible"/>
                                      </p:to>
                                    </p:set>
                                    <p:animEffect transition="in" filter="barn(inVertical)">
                                      <p:cBhvr>
                                        <p:cTn id="32" dur="500"/>
                                        <p:tgtEl>
                                          <p:spTgt spid="10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8">
                                            <p:txEl>
                                              <p:pRg st="5" end="5"/>
                                            </p:txEl>
                                          </p:spTgt>
                                        </p:tgtEl>
                                        <p:attrNameLst>
                                          <p:attrName>style.visibility</p:attrName>
                                        </p:attrNameLst>
                                      </p:cBhvr>
                                      <p:to>
                                        <p:strVal val="visible"/>
                                      </p:to>
                                    </p:set>
                                    <p:animEffect transition="in" filter="barn(inVertical)">
                                      <p:cBhvr>
                                        <p:cTn id="37" dur="500"/>
                                        <p:tgtEl>
                                          <p:spTgt spid="10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8">
                                            <p:txEl>
                                              <p:pRg st="6" end="6"/>
                                            </p:txEl>
                                          </p:spTgt>
                                        </p:tgtEl>
                                        <p:attrNameLst>
                                          <p:attrName>style.visibility</p:attrName>
                                        </p:attrNameLst>
                                      </p:cBhvr>
                                      <p:to>
                                        <p:strVal val="visible"/>
                                      </p:to>
                                    </p:set>
                                    <p:animEffect transition="in" filter="barn(inVertical)">
                                      <p:cBhvr>
                                        <p:cTn id="42" dur="500"/>
                                        <p:tgtEl>
                                          <p:spTgt spid="10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8">
                                            <p:txEl>
                                              <p:pRg st="7" end="7"/>
                                            </p:txEl>
                                          </p:spTgt>
                                        </p:tgtEl>
                                        <p:attrNameLst>
                                          <p:attrName>style.visibility</p:attrName>
                                        </p:attrNameLst>
                                      </p:cBhvr>
                                      <p:to>
                                        <p:strVal val="visible"/>
                                      </p:to>
                                    </p:set>
                                    <p:animEffect transition="in" filter="barn(inVertical)">
                                      <p:cBhvr>
                                        <p:cTn id="47" dur="500"/>
                                        <p:tgtEl>
                                          <p:spTgt spid="10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4630400" y="6360160"/>
            <a:ext cx="3922395" cy="3922395"/>
          </a:xfrm>
          <a:prstGeom prst="rect">
            <a:avLst/>
          </a:prstGeom>
        </p:spPr>
      </p:pic>
      <p:sp>
        <p:nvSpPr>
          <p:cNvPr id="6" name="Rounded Rectangle 5"/>
          <p:cNvSpPr/>
          <p:nvPr/>
        </p:nvSpPr>
        <p:spPr>
          <a:xfrm>
            <a:off x="1905000" y="2951480"/>
            <a:ext cx="14338935" cy="4383405"/>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just">
              <a:lnSpc>
                <a:spcPct val="150000"/>
              </a:lnSpc>
              <a:buFont typeface="+mj-lt"/>
              <a:buNone/>
            </a:pPr>
            <a:r>
              <a:rPr lang="en-US" sz="4400">
                <a:solidFill>
                  <a:srgbClr val="000000"/>
                </a:solidFill>
                <a:latin typeface="Arial" panose="020B0604020202020204" pitchFamily="34" charset="0"/>
                <a:cs typeface="Arial" panose="020B0604020202020204" pitchFamily="34" charset="0"/>
                <a:sym typeface="+mn-ea"/>
              </a:rPr>
              <a:t>b. Bromine gây bỏng sâu khi tiếp xúc với da. Hít thở halogen với nồng độ vượt ngưỡng cho phép sẽ làm tổn thương niêm mạc tế bào hô hấp, phế quản.</a:t>
            </a:r>
            <a:endParaRPr lang="en-US" sz="4400">
              <a:solidFill>
                <a:schemeClr val="tx1"/>
              </a:solidFill>
              <a:latin typeface="Arial" panose="020B0604020202020204" pitchFamily="34" charset="0"/>
              <a:cs typeface="Arial" panose="020B0604020202020204" pitchFamily="34" charset="0"/>
            </a:endParaRPr>
          </a:p>
        </p:txBody>
      </p:sp>
      <p:grpSp>
        <p:nvGrpSpPr>
          <p:cNvPr id="27" name="Google Shape;1334;p54"/>
          <p:cNvGrpSpPr/>
          <p:nvPr/>
        </p:nvGrpSpPr>
        <p:grpSpPr>
          <a:xfrm rot="20902651" flipH="1">
            <a:off x="343119" y="149039"/>
            <a:ext cx="2695040" cy="2364037"/>
            <a:chOff x="5854150" y="1414663"/>
            <a:chExt cx="796725" cy="792450"/>
          </a:xfrm>
        </p:grpSpPr>
        <p:sp>
          <p:nvSpPr>
            <p:cNvPr id="28"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1"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2"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3"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4"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5"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6"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7"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8"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9"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9" name="Rectangle 8"/>
          <p:cNvSpPr/>
          <p:nvPr/>
        </p:nvSpPr>
        <p:spPr>
          <a:xfrm>
            <a:off x="3312160" y="845820"/>
            <a:ext cx="12280265" cy="1337945"/>
          </a:xfrm>
          <a:prstGeom prst="rect">
            <a:avLst/>
          </a:prstGeom>
        </p:spPr>
        <p:txBody>
          <a:bodyPr wrap="square">
            <a:spAutoFit/>
          </a:bodyPr>
          <a:lstStyle/>
          <a:p>
            <a:pPr algn="ctr">
              <a:lnSpc>
                <a:spcPct val="150000"/>
              </a:lnSpc>
              <a:spcBef>
                <a:spcPts val="500"/>
              </a:spcBef>
              <a:spcAft>
                <a:spcPts val="800"/>
              </a:spcAft>
            </a:pPr>
            <a:r>
              <a:rPr lang="en-US" sz="5400" b="1" smtClean="0">
                <a:effectLst/>
                <a:latin typeface="Arial" panose="020B0604020202020204" pitchFamily="34" charset="0"/>
                <a:ea typeface="Calibri" panose="020F0502020204030204" pitchFamily="34" charset="0"/>
                <a:cs typeface="Arial" panose="020B0604020202020204" pitchFamily="34" charset="0"/>
              </a:rPr>
              <a:t>4. Tính chất hóa học</a:t>
            </a:r>
            <a:endParaRPr lang="en-US" sz="5400" b="1" smtClean="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7658100"/>
            <a:ext cx="5473065" cy="2326640"/>
          </a:xfrm>
          <a:prstGeom prst="rect">
            <a:avLst/>
          </a:prstGeom>
        </p:spPr>
      </p:pic>
      <p:sp>
        <p:nvSpPr>
          <p:cNvPr id="3" name="Rounded Rectangle 2"/>
          <p:cNvSpPr/>
          <p:nvPr/>
        </p:nvSpPr>
        <p:spPr>
          <a:xfrm>
            <a:off x="3823335" y="3186430"/>
            <a:ext cx="10382885" cy="1892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Làm việc nhóm</a:t>
            </a:r>
            <a:endParaRPr lang="en-US" sz="4400" b="1" smtClean="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205936" y="5607267"/>
            <a:ext cx="4377865" cy="4377865"/>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83337" y="3284774"/>
            <a:ext cx="2626325" cy="1876628"/>
          </a:xfrm>
          <a:prstGeom prst="rect">
            <a:avLst/>
          </a:prstGeom>
        </p:spPr>
      </p:pic>
      <p:sp>
        <p:nvSpPr>
          <p:cNvPr id="4" name="Rounded Rectangle 3"/>
          <p:cNvSpPr/>
          <p:nvPr/>
        </p:nvSpPr>
        <p:spPr>
          <a:xfrm>
            <a:off x="3604260" y="6082030"/>
            <a:ext cx="1082167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a:solidFill>
                  <a:schemeClr val="tx1"/>
                </a:solidFill>
                <a:latin typeface="Arial" panose="020B0604020202020204" pitchFamily="34" charset="0"/>
                <a:cs typeface="Arial" panose="020B0604020202020204" pitchFamily="34" charset="0"/>
              </a:rPr>
              <a:t>Hãy quan sát các video và điền vào bảng sau</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141819">
            <a:off x="1321533" y="-1491987"/>
            <a:ext cx="2938299" cy="4116706"/>
          </a:xfrm>
          <a:prstGeom prst="rect">
            <a:avLst/>
          </a:prstGeom>
        </p:spPr>
      </p:pic>
      <p:pic>
        <p:nvPicPr>
          <p:cNvPr id="3" name="Picture 3"/>
          <p:cNvPicPr>
            <a:picLocks noChangeAspect="1"/>
          </p:cNvPicPr>
          <p:nvPr/>
        </p:nvPicPr>
        <p:blipFill>
          <a:blip r:embed="rId3"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70443">
            <a:off x="-1109768" y="7591961"/>
            <a:ext cx="5128311" cy="4790697"/>
          </a:xfrm>
          <a:prstGeom prst="rect">
            <a:avLst/>
          </a:prstGeom>
        </p:spPr>
      </p:pic>
      <p:pic>
        <p:nvPicPr>
          <p:cNvPr id="7" name="Picture 7"/>
          <p:cNvPicPr>
            <a:picLocks noChangeAspect="1"/>
          </p:cNvPicPr>
          <p:nvPr/>
        </p:nvPicPr>
        <p:blipFill>
          <a:blip r:embed="rId5"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934923" y="8419951"/>
            <a:ext cx="5528872" cy="4116706"/>
          </a:xfrm>
          <a:prstGeom prst="rect">
            <a:avLst/>
          </a:prstGeom>
        </p:spPr>
      </p:pic>
      <p:pic>
        <p:nvPicPr>
          <p:cNvPr id="8" name="Picture 8"/>
          <p:cNvPicPr>
            <a:picLocks noChangeAspect="1"/>
          </p:cNvPicPr>
          <p:nvPr/>
        </p:nvPicPr>
        <p:blipFill>
          <a:blip r:embed="rId1">
            <a:alphaModFix amt="9999"/>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4630814" y="-2506857"/>
            <a:ext cx="3050809" cy="4274339"/>
          </a:xfrm>
          <a:prstGeom prst="rect">
            <a:avLst/>
          </a:prstGeom>
        </p:spPr>
      </p:pic>
      <p:pic>
        <p:nvPicPr>
          <p:cNvPr id="9" name="Picture 9"/>
          <p:cNvPicPr>
            <a:picLocks noChangeAspect="1"/>
          </p:cNvPicPr>
          <p:nvPr/>
        </p:nvPicPr>
        <p:blipFill>
          <a:blip r:embed="rId7"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46350">
            <a:off x="9356089" y="-776138"/>
            <a:ext cx="2383533" cy="1552276"/>
          </a:xfrm>
          <a:prstGeom prst="rect">
            <a:avLst/>
          </a:prstGeom>
        </p:spPr>
      </p:pic>
      <p:pic>
        <p:nvPicPr>
          <p:cNvPr id="10" name="Picture 10"/>
          <p:cNvPicPr>
            <a:picLocks noChangeAspect="1"/>
          </p:cNvPicPr>
          <p:nvPr/>
        </p:nvPicPr>
        <p:blipFill>
          <a:blip r:embed="rId9">
            <a:alphaModFix amt="999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48510" y="9976647"/>
            <a:ext cx="676764" cy="630236"/>
          </a:xfrm>
          <a:prstGeom prst="rect">
            <a:avLst/>
          </a:prstGeom>
        </p:spPr>
      </p:pic>
      <p:pic>
        <p:nvPicPr>
          <p:cNvPr id="11" name="Picture 11"/>
          <p:cNvPicPr>
            <a:picLocks noChangeAspect="1"/>
          </p:cNvPicPr>
          <p:nvPr/>
        </p:nvPicPr>
        <p:blipFill>
          <a:blip r:embed="rId11">
            <a:alphaModFix amt="9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270333">
            <a:off x="4619734" y="787845"/>
            <a:ext cx="749269" cy="529172"/>
          </a:xfrm>
          <a:prstGeom prst="rect">
            <a:avLst/>
          </a:prstGeom>
        </p:spPr>
      </p:pic>
      <p:pic>
        <p:nvPicPr>
          <p:cNvPr id="842" name="Picture 84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18124">
            <a:off x="15583397" y="131819"/>
            <a:ext cx="1572683" cy="1545161"/>
          </a:xfrm>
          <a:prstGeom prst="rect">
            <a:avLst/>
          </a:prstGeom>
        </p:spPr>
      </p:pic>
      <p:sp>
        <p:nvSpPr>
          <p:cNvPr id="850" name="TextBox 849"/>
          <p:cNvSpPr txBox="1"/>
          <p:nvPr/>
        </p:nvSpPr>
        <p:spPr>
          <a:xfrm>
            <a:off x="7315227" y="857204"/>
            <a:ext cx="4687502" cy="1015663"/>
          </a:xfrm>
          <a:prstGeom prst="rect">
            <a:avLst/>
          </a:prstGeom>
          <a:noFill/>
        </p:spPr>
        <p:txBody>
          <a:bodyPr wrap="none" rtlCol="0">
            <a:spAutoFit/>
          </a:bodyPr>
          <a:lstStyle/>
          <a:p>
            <a:r>
              <a:rPr lang="en-US" sz="6000" b="1" dirty="0" smtClean="0">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sp>
        <p:nvSpPr>
          <p:cNvPr id="5" name="Text Box 4"/>
          <p:cNvSpPr txBox="1"/>
          <p:nvPr/>
        </p:nvSpPr>
        <p:spPr>
          <a:xfrm>
            <a:off x="685800" y="4686300"/>
            <a:ext cx="8898255" cy="1106805"/>
          </a:xfrm>
          <a:prstGeom prst="rect">
            <a:avLst/>
          </a:prstGeom>
          <a:noFill/>
          <a:ln w="9525">
            <a:noFill/>
          </a:ln>
        </p:spPr>
        <p:txBody>
          <a:bodyPr wrap="square">
            <a:spAutoFit/>
          </a:bodyPr>
          <a:p>
            <a:pPr indent="0" algn="ctr">
              <a:lnSpc>
                <a:spcPct val="150000"/>
              </a:lnSpc>
            </a:pPr>
            <a:r>
              <a:rPr lang="en-US" sz="4400" b="1">
                <a:latin typeface="Arial" panose="020B0604020202020204" pitchFamily="34" charset="0"/>
                <a:cs typeface="Calibri" panose="020F0502020204030204" pitchFamily="34" charset="0"/>
              </a:rPr>
              <a:t>Trò chơi: AI NHANH HƠN AI</a:t>
            </a:r>
            <a:endParaRPr lang="en-US" sz="4400" b="1">
              <a:latin typeface="Arial" panose="020B0604020202020204" pitchFamily="34" charset="0"/>
              <a:cs typeface="Calibri" panose="020F0502020204030204" pitchFamily="34" charset="0"/>
            </a:endParaRPr>
          </a:p>
        </p:txBody>
      </p:sp>
      <p:pic>
        <p:nvPicPr>
          <p:cNvPr id="107" name="Picture 106"/>
          <p:cNvPicPr/>
          <p:nvPr/>
        </p:nvPicPr>
        <p:blipFill>
          <a:blip r:embed="rId15"/>
          <a:srcRect b="15816"/>
          <a:stretch>
            <a:fillRect/>
          </a:stretch>
        </p:blipFill>
        <p:spPr>
          <a:xfrm>
            <a:off x="10124440" y="2781300"/>
            <a:ext cx="7557135" cy="5088890"/>
          </a:xfrm>
          <a:prstGeom prst="rect">
            <a:avLst/>
          </a:prstGeom>
          <a:noFill/>
          <a:ln w="9525">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50"/>
                                        </p:tgtEl>
                                        <p:attrNameLst>
                                          <p:attrName>style.visibility</p:attrName>
                                        </p:attrNameLst>
                                      </p:cBhvr>
                                      <p:to>
                                        <p:strVal val="visible"/>
                                      </p:to>
                                    </p:set>
                                    <p:animEffect transition="in" filter="barn(inVertical)">
                                      <p:cBhvr>
                                        <p:cTn id="7" dur="500"/>
                                        <p:tgtEl>
                                          <p:spTgt spid="85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842"/>
                                        </p:tgtEl>
                                        <p:attrNameLst>
                                          <p:attrName>style.visibility</p:attrName>
                                        </p:attrNameLst>
                                      </p:cBhvr>
                                      <p:to>
                                        <p:strVal val="visible"/>
                                      </p:to>
                                    </p:set>
                                    <p:animEffect transition="in" filter="barn(inVertical)">
                                      <p:cBhvr>
                                        <p:cTn id="31" dur="500"/>
                                        <p:tgtEl>
                                          <p:spTgt spid="84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7"/>
                                        </p:tgtEl>
                                        <p:attrNameLst>
                                          <p:attrName>style.visibility</p:attrName>
                                        </p:attrNameLst>
                                      </p:cBhvr>
                                      <p:to>
                                        <p:strVal val="visible"/>
                                      </p:to>
                                    </p:set>
                                    <p:animEffect transition="in" filter="barn(inVertical)">
                                      <p:cBhvr>
                                        <p:cTn id="4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graphicFrame>
        <p:nvGraphicFramePr>
          <p:cNvPr id="2" name="Table 1"/>
          <p:cNvGraphicFramePr/>
          <p:nvPr/>
        </p:nvGraphicFramePr>
        <p:xfrm>
          <a:off x="1066800" y="1866900"/>
          <a:ext cx="16340455" cy="6742430"/>
        </p:xfrm>
        <a:graphic>
          <a:graphicData uri="http://schemas.openxmlformats.org/drawingml/2006/table">
            <a:tbl>
              <a:tblPr firstRow="1" bandRow="1">
                <a:tableStyleId>{5940675A-B579-460E-94D1-54222C63F5DA}</a:tableStyleId>
              </a:tblPr>
              <a:tblGrid>
                <a:gridCol w="5887085"/>
                <a:gridCol w="5090795"/>
                <a:gridCol w="5362575"/>
              </a:tblGrid>
              <a:tr h="1083945">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Thí nghiệm</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Hiện tượng</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4000" b="1">
                          <a:solidFill>
                            <a:srgbClr val="000000"/>
                          </a:solidFill>
                          <a:latin typeface="Arial" panose="020B0604020202020204" pitchFamily="34" charset="0"/>
                          <a:cs typeface="Arial" panose="020B0604020202020204" pitchFamily="34" charset="0"/>
                        </a:rPr>
                        <a:t>Giải thích</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4580">
                <a:tc>
                  <a:txBody>
                    <a:bodyPr/>
                    <a:p>
                      <a:pPr indent="0">
                        <a:lnSpc>
                          <a:spcPct val="150000"/>
                        </a:lnSpc>
                        <a:buNone/>
                      </a:pPr>
                      <a:r>
                        <a:rPr lang="en-US" sz="4000" b="0">
                          <a:solidFill>
                            <a:srgbClr val="000000"/>
                          </a:solidFill>
                          <a:latin typeface="Arial" panose="020B0604020202020204" pitchFamily="34" charset="0"/>
                          <a:cs typeface="Arial" panose="020B0604020202020204" pitchFamily="34" charset="0"/>
                        </a:rPr>
                        <a:t>1. Fe + Cl</a:t>
                      </a:r>
                      <a:r>
                        <a:rPr lang="en-US" sz="4000" b="0" baseline="-25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(t</a:t>
                      </a:r>
                      <a:r>
                        <a:rPr lang="en-US" sz="4000" b="0" baseline="30000">
                          <a:solidFill>
                            <a:srgbClr val="000000"/>
                          </a:solidFill>
                          <a:latin typeface="Arial" panose="020B0604020202020204" pitchFamily="34" charset="0"/>
                          <a:cs typeface="Arial" panose="020B0604020202020204" pitchFamily="34" charset="0"/>
                        </a:rPr>
                        <a:t>o</a:t>
                      </a:r>
                      <a:r>
                        <a:rPr lang="en-US" sz="4000" b="0">
                          <a:solidFill>
                            <a:srgbClr val="000000"/>
                          </a:solidFill>
                          <a:latin typeface="Arial" panose="020B0604020202020204" pitchFamily="34" charset="0"/>
                          <a:cs typeface="Arial" panose="020B0604020202020204" pitchFamily="34" charset="0"/>
                        </a:rPr>
                        <a:t>)</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37740">
                <a:tc>
                  <a:txBody>
                    <a:bodyPr/>
                    <a:p>
                      <a:pPr indent="0">
                        <a:lnSpc>
                          <a:spcPct val="150000"/>
                        </a:lnSpc>
                        <a:buNone/>
                      </a:pPr>
                      <a:r>
                        <a:rPr lang="en-US" sz="4000" b="0">
                          <a:solidFill>
                            <a:srgbClr val="000000"/>
                          </a:solidFill>
                          <a:latin typeface="Arial" panose="020B0604020202020204" pitchFamily="34" charset="0"/>
                          <a:cs typeface="Arial" panose="020B0604020202020204" pitchFamily="34" charset="0"/>
                        </a:rPr>
                        <a:t>2. Cl</a:t>
                      </a:r>
                      <a:r>
                        <a:rPr lang="en-US" sz="4000" b="0" baseline="-25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 H</a:t>
                      </a:r>
                      <a:r>
                        <a:rPr lang="en-US" sz="4000" b="0" baseline="-25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O và tính tẩy màu của khí Cl</a:t>
                      </a:r>
                      <a:r>
                        <a:rPr lang="en-US" sz="4000" b="0" baseline="-25000">
                          <a:solidFill>
                            <a:srgbClr val="000000"/>
                          </a:solidFill>
                          <a:latin typeface="Arial" panose="020B0604020202020204" pitchFamily="34" charset="0"/>
                          <a:cs typeface="Arial" panose="020B0604020202020204" pitchFamily="34" charset="0"/>
                        </a:rPr>
                        <a:t>2 </a:t>
                      </a:r>
                      <a:r>
                        <a:rPr lang="en-US" sz="4000" b="0">
                          <a:solidFill>
                            <a:srgbClr val="000000"/>
                          </a:solidFill>
                          <a:latin typeface="Arial" panose="020B0604020202020204" pitchFamily="34" charset="0"/>
                          <a:cs typeface="Arial" panose="020B0604020202020204" pitchFamily="34" charset="0"/>
                        </a:rPr>
                        <a:t>ẩm.</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52220">
                <a:tc>
                  <a:txBody>
                    <a:bodyPr/>
                    <a:p>
                      <a:pPr indent="0">
                        <a:lnSpc>
                          <a:spcPct val="150000"/>
                        </a:lnSpc>
                        <a:buNone/>
                      </a:pPr>
                      <a:r>
                        <a:rPr lang="en-US" sz="4000" b="0">
                          <a:solidFill>
                            <a:srgbClr val="000000"/>
                          </a:solidFill>
                          <a:latin typeface="Arial" panose="020B0604020202020204" pitchFamily="34" charset="0"/>
                          <a:cs typeface="Arial" panose="020B0604020202020204" pitchFamily="34" charset="0"/>
                        </a:rPr>
                        <a:t>3. Cl</a:t>
                      </a:r>
                      <a:r>
                        <a:rPr lang="en-US" sz="4000" b="0" baseline="-25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 dd NaBr; dd NaI</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83945">
                <a:tc>
                  <a:txBody>
                    <a:bodyPr/>
                    <a:p>
                      <a:pPr indent="0">
                        <a:lnSpc>
                          <a:spcPct val="150000"/>
                        </a:lnSpc>
                        <a:buNone/>
                      </a:pPr>
                      <a:r>
                        <a:rPr lang="en-US" sz="4000" b="0">
                          <a:solidFill>
                            <a:srgbClr val="000000"/>
                          </a:solidFill>
                          <a:latin typeface="Arial" panose="020B0604020202020204" pitchFamily="34" charset="0"/>
                          <a:cs typeface="Arial" panose="020B0604020202020204" pitchFamily="34" charset="0"/>
                        </a:rPr>
                        <a:t>4. Br</a:t>
                      </a:r>
                      <a:r>
                        <a:rPr lang="en-US" sz="4000" b="0" baseline="-25000">
                          <a:solidFill>
                            <a:srgbClr val="000000"/>
                          </a:solidFill>
                          <a:latin typeface="Arial" panose="020B0604020202020204" pitchFamily="34" charset="0"/>
                          <a:cs typeface="Arial" panose="020B0604020202020204" pitchFamily="34" charset="0"/>
                        </a:rPr>
                        <a:t>2</a:t>
                      </a:r>
                      <a:r>
                        <a:rPr lang="en-US" sz="4000" b="0">
                          <a:solidFill>
                            <a:srgbClr val="000000"/>
                          </a:solidFill>
                          <a:latin typeface="Arial" panose="020B0604020202020204" pitchFamily="34" charset="0"/>
                          <a:cs typeface="Arial" panose="020B0604020202020204" pitchFamily="34" charset="0"/>
                        </a:rPr>
                        <a:t>+ dd NaI</a:t>
                      </a:r>
                      <a:endParaRPr lang="en-US" sz="40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4000" b="1">
                          <a:solidFill>
                            <a:srgbClr val="000000"/>
                          </a:solidFill>
                          <a:latin typeface="Arial" panose="020B0604020202020204" pitchFamily="34" charset="0"/>
                          <a:cs typeface="Arial" panose="020B0604020202020204" pitchFamily="34" charset="0"/>
                        </a:rPr>
                        <a:t> </a:t>
                      </a: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endParaRPr lang="en-US" sz="40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3" name="videoplayback">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00200" y="20320"/>
            <a:ext cx="15071090" cy="10245725"/>
          </a:xfrm>
          <a:prstGeom prst="rect">
            <a:avLst/>
          </a:prstGeom>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4" name="thí nghiệm hóa 9, 10 clo tác dụng với nước, khả năng tẩy màu của nước clo">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838200" y="-38100"/>
            <a:ext cx="16807815" cy="10286365"/>
          </a:xfrm>
          <a:prstGeom prst="rect">
            <a:avLst/>
          </a:prstGeom>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2" name="videoplayback">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590800" y="38100"/>
            <a:ext cx="12478385" cy="10107930"/>
          </a:xfrm>
          <a:prstGeom prst="rect">
            <a:avLst/>
          </a:prstGeom>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2" name="videoplayback (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438400" y="-38100"/>
            <a:ext cx="13040360" cy="10287635"/>
          </a:xfrm>
          <a:prstGeom prst="rect">
            <a:avLst/>
          </a:prstGeom>
        </p:spPr>
      </p:pic>
    </p:spTree>
  </p:cSld>
  <p:clrMapOvr>
    <a:masterClrMapping/>
  </p:clrMapOvr>
  <p:transition spd="med">
    <p:random/>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 name="Rectangle 1"/>
          <p:cNvSpPr/>
          <p:nvPr/>
        </p:nvSpPr>
        <p:spPr>
          <a:xfrm>
            <a:off x="304800" y="571500"/>
            <a:ext cx="17082135" cy="1014730"/>
          </a:xfrm>
          <a:prstGeom prst="rect">
            <a:avLst/>
          </a:prstGeom>
        </p:spPr>
        <p:txBody>
          <a:bodyPr wrap="square">
            <a:spAutoFit/>
          </a:bodyPr>
          <a:lstStyle/>
          <a:p>
            <a:pPr indent="0" algn="ctr">
              <a:lnSpc>
                <a:spcPct val="150000"/>
              </a:lnSpc>
              <a:buFont typeface="Arial" panose="020B0604020202020204" pitchFamily="34" charset="0"/>
              <a:buNone/>
            </a:pPr>
            <a:r>
              <a:rPr lang="en-US" sz="4000" b="1">
                <a:latin typeface="Arial" panose="020B0604020202020204" pitchFamily="34" charset="0"/>
                <a:cs typeface="Arial" panose="020B0604020202020204" pitchFamily="34" charset="0"/>
              </a:rPr>
              <a:t>Từ thông tin đã điền vào bảng, hãy trả lời các câu hỏi sau:</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1208405" y="2171700"/>
            <a:ext cx="16178530" cy="747776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1. Xác định vai trò của 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trong các phản ứng hóa học trên. Kết luận về vai trò của 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trong các phản ứng hóa học.</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2. Ở thí nghiệm 3 và 4, hãy chọn ra một thuốc thử để chứng tỏ có sự tạo thành I</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3. Thông qua phản ứng ở các thí nghiệm 3 và 4 hãy so sánh tính oxi hóa của 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Br</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I</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Ngoài ra, mức độ phản ứng của các halogen với hydrogen cũng phù hợp với xu hướng biến đổi tính oxi hóa của các halogen. Viết các PTHH minh họa, ghi rõ điều kiện của phản ứng.</a:t>
            </a:r>
            <a:endParaRPr lang="en-US" sz="400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ectangle 2"/>
          <p:cNvSpPr/>
          <p:nvPr/>
        </p:nvSpPr>
        <p:spPr>
          <a:xfrm>
            <a:off x="1666240" y="1515745"/>
            <a:ext cx="14875510" cy="747776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4. Giải thích xu hướng phản ứng của các đơn chất halogen với hydrogen theo khả năng hoạt động của các halogen.</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5. Dựa vào số liệu năng lượng liên kết H-X, giải thích xu hướng phản ứng giảm dần từ F</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đến I</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6. Chlorine tác dụng với dung dịch kiềm ở điều kiện thường, tạo thành nước Javel (được dùng để làm chất tẩy rửa, khử trùng) còn khi đun nóng tạo thành muối chlorate. Viết PTHH và xác định vai trò của chlorine trong phản ứng đó.</a:t>
            </a:r>
            <a:endParaRPr lang="en-US" sz="4000">
              <a:latin typeface="Arial" panose="020B0604020202020204" pitchFamily="34" charset="0"/>
              <a:cs typeface="Arial" panose="020B0604020202020204" pitchFamily="34" charset="0"/>
            </a:endParaRPr>
          </a:p>
        </p:txBody>
      </p:sp>
      <p:grpSp>
        <p:nvGrpSpPr>
          <p:cNvPr id="27" name="Google Shape;1334;p54"/>
          <p:cNvGrpSpPr/>
          <p:nvPr/>
        </p:nvGrpSpPr>
        <p:grpSpPr>
          <a:xfrm rot="5602651" flipH="1">
            <a:off x="228819" y="34739"/>
            <a:ext cx="2695040" cy="2364037"/>
            <a:chOff x="5854150" y="1414663"/>
            <a:chExt cx="796725" cy="792450"/>
          </a:xfrm>
        </p:grpSpPr>
        <p:sp>
          <p:nvSpPr>
            <p:cNvPr id="28"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1"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2"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3"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4"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5"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6"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7"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8"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9"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725400" y="8249285"/>
            <a:ext cx="4793615" cy="203771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3" name="Rounded Rectangle 2"/>
          <p:cNvSpPr/>
          <p:nvPr/>
        </p:nvSpPr>
        <p:spPr>
          <a:xfrm>
            <a:off x="6934200" y="419100"/>
            <a:ext cx="5008880" cy="73406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ĐÁP ÁN</a:t>
            </a:r>
            <a:endParaRPr lang="en-US" sz="4000" b="1"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p:nvPr/>
        </p:nvGraphicFramePr>
        <p:xfrm>
          <a:off x="285115" y="1638300"/>
          <a:ext cx="18002885" cy="8138160"/>
        </p:xfrm>
        <a:graphic>
          <a:graphicData uri="http://schemas.openxmlformats.org/drawingml/2006/table">
            <a:tbl>
              <a:tblPr firstRow="1" bandRow="1">
                <a:tableStyleId>{5940675A-B579-460E-94D1-54222C63F5DA}</a:tableStyleId>
              </a:tblPr>
              <a:tblGrid>
                <a:gridCol w="2810510"/>
                <a:gridCol w="6978650"/>
                <a:gridCol w="8213725"/>
              </a:tblGrid>
              <a:tr h="822960">
                <a:tc>
                  <a:txBody>
                    <a:bodyPr/>
                    <a:p>
                      <a:pPr indent="0" algn="ctr">
                        <a:lnSpc>
                          <a:spcPct val="150000"/>
                        </a:lnSpc>
                        <a:buNone/>
                      </a:pPr>
                      <a:r>
                        <a:rPr lang="en-US" sz="3200" b="1">
                          <a:solidFill>
                            <a:srgbClr val="000000"/>
                          </a:solidFill>
                          <a:latin typeface="Arial" panose="020B0604020202020204" pitchFamily="34" charset="0"/>
                          <a:cs typeface="Arial" panose="020B0604020202020204" pitchFamily="34" charset="0"/>
                        </a:rPr>
                        <a:t>Thí nghiệm</a:t>
                      </a:r>
                      <a:endParaRPr lang="en-US" sz="32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200" b="1">
                          <a:solidFill>
                            <a:srgbClr val="000000"/>
                          </a:solidFill>
                          <a:latin typeface="Arial" panose="020B0604020202020204" pitchFamily="34" charset="0"/>
                          <a:cs typeface="Arial" panose="020B0604020202020204" pitchFamily="34" charset="0"/>
                        </a:rPr>
                        <a:t>Hiện tượng</a:t>
                      </a:r>
                      <a:endParaRPr lang="en-US" sz="32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lnSpc>
                          <a:spcPct val="150000"/>
                        </a:lnSpc>
                        <a:buNone/>
                      </a:pPr>
                      <a:r>
                        <a:rPr lang="en-US" sz="3200" b="1">
                          <a:solidFill>
                            <a:srgbClr val="000000"/>
                          </a:solidFill>
                          <a:latin typeface="Arial" panose="020B0604020202020204" pitchFamily="34" charset="0"/>
                          <a:cs typeface="Arial" panose="020B0604020202020204" pitchFamily="34" charset="0"/>
                        </a:rPr>
                        <a:t>Giải thích</a:t>
                      </a:r>
                      <a:endParaRPr lang="en-US" sz="3200" b="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5950">
                <a:tc>
                  <a:txBody>
                    <a:bodyPr/>
                    <a:p>
                      <a:pPr indent="0">
                        <a:lnSpc>
                          <a:spcPct val="150000"/>
                        </a:lnSpc>
                        <a:buNone/>
                      </a:pPr>
                      <a:r>
                        <a:rPr lang="en-US" sz="3200" b="0" i="1">
                          <a:solidFill>
                            <a:srgbClr val="000000"/>
                          </a:solidFill>
                          <a:latin typeface="Arial" panose="020B0604020202020204" pitchFamily="34" charset="0"/>
                          <a:cs typeface="Arial" panose="020B0604020202020204" pitchFamily="34" charset="0"/>
                        </a:rPr>
                        <a:t>1. Fe + Cl</a:t>
                      </a:r>
                      <a:r>
                        <a:rPr lang="en-US" sz="3200" b="0" i="1" baseline="-25000">
                          <a:solidFill>
                            <a:srgbClr val="000000"/>
                          </a:solidFill>
                          <a:latin typeface="Arial" panose="020B0604020202020204" pitchFamily="34" charset="0"/>
                          <a:cs typeface="Arial" panose="020B0604020202020204" pitchFamily="34" charset="0"/>
                        </a:rPr>
                        <a:t>2</a:t>
                      </a:r>
                      <a:r>
                        <a:rPr lang="en-US" sz="3200" b="0" i="1">
                          <a:solidFill>
                            <a:srgbClr val="000000"/>
                          </a:solidFill>
                          <a:latin typeface="Arial" panose="020B0604020202020204" pitchFamily="34" charset="0"/>
                          <a:cs typeface="Arial" panose="020B0604020202020204" pitchFamily="34" charset="0"/>
                        </a:rPr>
                        <a:t>(t</a:t>
                      </a:r>
                      <a:r>
                        <a:rPr lang="en-US" sz="3200" b="0" i="1" baseline="30000">
                          <a:solidFill>
                            <a:srgbClr val="000000"/>
                          </a:solidFill>
                          <a:latin typeface="Arial" panose="020B0604020202020204" pitchFamily="34" charset="0"/>
                          <a:cs typeface="Arial" panose="020B0604020202020204" pitchFamily="34" charset="0"/>
                        </a:rPr>
                        <a:t>o</a:t>
                      </a:r>
                      <a:r>
                        <a:rPr lang="en-US" sz="3200" b="0" i="1">
                          <a:solidFill>
                            <a:srgbClr val="000000"/>
                          </a:solidFill>
                          <a:latin typeface="Arial" panose="020B0604020202020204" pitchFamily="34" charset="0"/>
                          <a:cs typeface="Arial" panose="020B0604020202020204" pitchFamily="34" charset="0"/>
                        </a:rPr>
                        <a:t>)</a:t>
                      </a:r>
                      <a:endParaRPr lang="en-US" sz="32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Dây sắt (iron) nung đỏ bốc cháy trong khí 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tạo thành khói màu nâu đỏ</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2Fe + 3Cl</a:t>
                      </a:r>
                      <a:r>
                        <a:rPr lang="en-US" sz="3200" b="0" baseline="-25000">
                          <a:solidFill>
                            <a:srgbClr val="000000"/>
                          </a:solidFill>
                          <a:latin typeface="Arial" panose="020B0604020202020204" pitchFamily="34" charset="0"/>
                          <a:cs typeface="Arial" panose="020B0604020202020204" pitchFamily="34" charset="0"/>
                        </a:rPr>
                        <a:t>2 </a:t>
                      </a:r>
                      <a:r>
                        <a:rPr lang="en-US" sz="3200">
                          <a:solidFill>
                            <a:srgbClr val="000000"/>
                          </a:solidFill>
                          <a:latin typeface="Arial" panose="020B0604020202020204" pitchFamily="34" charset="0"/>
                          <a:cs typeface="Arial" panose="020B0604020202020204" pitchFamily="34" charset="0"/>
                          <a:sym typeface="+mn-ea"/>
                        </a:rPr>
                        <a:t>→</a:t>
                      </a:r>
                      <a:r>
                        <a:rPr lang="en-US" sz="3200" b="0">
                          <a:solidFill>
                            <a:srgbClr val="000000"/>
                          </a:solidFill>
                          <a:latin typeface="Arial" panose="020B0604020202020204" pitchFamily="34" charset="0"/>
                          <a:cs typeface="Arial" panose="020B0604020202020204" pitchFamily="34" charset="0"/>
                        </a:rPr>
                        <a:t>2FeCl</a:t>
                      </a:r>
                      <a:r>
                        <a:rPr lang="en-US" sz="3200" b="0" baseline="-25000">
                          <a:solidFill>
                            <a:srgbClr val="000000"/>
                          </a:solidFill>
                          <a:latin typeface="Arial" panose="020B0604020202020204" pitchFamily="34" charset="0"/>
                          <a:cs typeface="Arial" panose="020B0604020202020204" pitchFamily="34" charset="0"/>
                        </a:rPr>
                        <a:t>3</a:t>
                      </a:r>
                      <a:endParaRPr lang="en-US" sz="3200" b="0" baseline="-2500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 Vai trò của 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Chất oxi hóa</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9755">
                <a:tc>
                  <a:txBody>
                    <a:bodyPr/>
                    <a:p>
                      <a:pPr indent="0">
                        <a:lnSpc>
                          <a:spcPct val="150000"/>
                        </a:lnSpc>
                        <a:buNone/>
                      </a:pPr>
                      <a:r>
                        <a:rPr lang="en-US" sz="3200" b="0" i="1">
                          <a:solidFill>
                            <a:srgbClr val="000000"/>
                          </a:solidFill>
                          <a:latin typeface="Arial" panose="020B0604020202020204" pitchFamily="34" charset="0"/>
                          <a:cs typeface="Arial" panose="020B0604020202020204" pitchFamily="34" charset="0"/>
                        </a:rPr>
                        <a:t>2. Cl</a:t>
                      </a:r>
                      <a:r>
                        <a:rPr lang="en-US" sz="3200" b="0" i="1" baseline="-25000">
                          <a:solidFill>
                            <a:srgbClr val="000000"/>
                          </a:solidFill>
                          <a:latin typeface="Arial" panose="020B0604020202020204" pitchFamily="34" charset="0"/>
                          <a:cs typeface="Arial" panose="020B0604020202020204" pitchFamily="34" charset="0"/>
                        </a:rPr>
                        <a:t>2</a:t>
                      </a:r>
                      <a:r>
                        <a:rPr lang="en-US" sz="3200" b="0" i="1">
                          <a:solidFill>
                            <a:srgbClr val="000000"/>
                          </a:solidFill>
                          <a:latin typeface="Arial" panose="020B0604020202020204" pitchFamily="34" charset="0"/>
                          <a:cs typeface="Arial" panose="020B0604020202020204" pitchFamily="34" charset="0"/>
                        </a:rPr>
                        <a:t>+ H</a:t>
                      </a:r>
                      <a:r>
                        <a:rPr lang="en-US" sz="3200" b="0" i="1" baseline="-25000">
                          <a:solidFill>
                            <a:srgbClr val="000000"/>
                          </a:solidFill>
                          <a:latin typeface="Arial" panose="020B0604020202020204" pitchFamily="34" charset="0"/>
                          <a:cs typeface="Arial" panose="020B0604020202020204" pitchFamily="34" charset="0"/>
                        </a:rPr>
                        <a:t>2</a:t>
                      </a:r>
                      <a:r>
                        <a:rPr lang="en-US" sz="3200" b="0" i="1">
                          <a:solidFill>
                            <a:srgbClr val="000000"/>
                          </a:solidFill>
                          <a:latin typeface="Arial" panose="020B0604020202020204" pitchFamily="34" charset="0"/>
                          <a:cs typeface="Arial" panose="020B0604020202020204" pitchFamily="34" charset="0"/>
                        </a:rPr>
                        <a:t>O và tính tẩy màu của khí Cl</a:t>
                      </a:r>
                      <a:r>
                        <a:rPr lang="en-US" sz="3200" b="0" i="1" baseline="-25000">
                          <a:solidFill>
                            <a:srgbClr val="000000"/>
                          </a:solidFill>
                          <a:latin typeface="Arial" panose="020B0604020202020204" pitchFamily="34" charset="0"/>
                          <a:cs typeface="Arial" panose="020B0604020202020204" pitchFamily="34" charset="0"/>
                        </a:rPr>
                        <a:t>2 </a:t>
                      </a:r>
                      <a:r>
                        <a:rPr lang="en-US" sz="3200" b="0" i="1">
                          <a:solidFill>
                            <a:srgbClr val="000000"/>
                          </a:solidFill>
                          <a:latin typeface="Arial" panose="020B0604020202020204" pitchFamily="34" charset="0"/>
                          <a:cs typeface="Arial" panose="020B0604020202020204" pitchFamily="34" charset="0"/>
                        </a:rPr>
                        <a:t>ẩm</a:t>
                      </a:r>
                      <a:endParaRPr lang="en-US" sz="32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Mẩu giấy màu bị nhạt màu cho đến mất màu.</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H</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O  → HCl  + HClO </a:t>
                      </a:r>
                      <a:endParaRPr lang="en-US" sz="3200" b="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 HClO có tính oxi hóa mạnh có tính tẩy màu.</a:t>
                      </a:r>
                      <a:endParaRPr lang="en-US" sz="3200" b="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 Vai trò của 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Chất oxi hóa và chất khử</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22325">
                <a:tc>
                  <a:txBody>
                    <a:bodyPr/>
                    <a:p>
                      <a:pPr indent="0">
                        <a:lnSpc>
                          <a:spcPct val="150000"/>
                        </a:lnSpc>
                        <a:buNone/>
                      </a:pPr>
                      <a:r>
                        <a:rPr lang="en-US" sz="3200" b="0" i="1">
                          <a:solidFill>
                            <a:srgbClr val="000000"/>
                          </a:solidFill>
                          <a:latin typeface="Arial" panose="020B0604020202020204" pitchFamily="34" charset="0"/>
                          <a:cs typeface="Arial" panose="020B0604020202020204" pitchFamily="34" charset="0"/>
                        </a:rPr>
                        <a:t>3. Cl</a:t>
                      </a:r>
                      <a:r>
                        <a:rPr lang="en-US" sz="3200" b="0" i="1" baseline="-25000">
                          <a:solidFill>
                            <a:srgbClr val="000000"/>
                          </a:solidFill>
                          <a:latin typeface="Arial" panose="020B0604020202020204" pitchFamily="34" charset="0"/>
                          <a:cs typeface="Arial" panose="020B0604020202020204" pitchFamily="34" charset="0"/>
                        </a:rPr>
                        <a:t>2</a:t>
                      </a:r>
                      <a:r>
                        <a:rPr lang="en-US" sz="3200" b="0" i="1">
                          <a:solidFill>
                            <a:srgbClr val="000000"/>
                          </a:solidFill>
                          <a:latin typeface="Arial" panose="020B0604020202020204" pitchFamily="34" charset="0"/>
                          <a:cs typeface="Arial" panose="020B0604020202020204" pitchFamily="34" charset="0"/>
                        </a:rPr>
                        <a:t>+ dd NaBr; dd NaI (hồ tinh bột)</a:t>
                      </a:r>
                      <a:endParaRPr lang="en-US" sz="32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 Dung dịch có màu vàng nâu.</a:t>
                      </a:r>
                      <a:endParaRPr lang="en-US" sz="3200" b="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 Dung dịch có màu xanh khi cho thêm hồ tinh bột vào.</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+ 2NaBr → 2NaCl + Br</a:t>
                      </a:r>
                      <a:r>
                        <a:rPr lang="en-US" sz="3200" b="0" baseline="-25000">
                          <a:solidFill>
                            <a:srgbClr val="000000"/>
                          </a:solidFill>
                          <a:latin typeface="Arial" panose="020B0604020202020204" pitchFamily="34" charset="0"/>
                          <a:cs typeface="Arial" panose="020B0604020202020204" pitchFamily="34" charset="0"/>
                        </a:rPr>
                        <a:t>2</a:t>
                      </a:r>
                      <a:endParaRPr lang="en-US" sz="3200" b="0" baseline="-2500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+ 2NaI → 2NaCl + I</a:t>
                      </a:r>
                      <a:r>
                        <a:rPr lang="en-US" sz="3200" b="0" baseline="-25000">
                          <a:solidFill>
                            <a:srgbClr val="000000"/>
                          </a:solidFill>
                          <a:latin typeface="Arial" panose="020B0604020202020204" pitchFamily="34" charset="0"/>
                          <a:cs typeface="Arial" panose="020B0604020202020204" pitchFamily="34" charset="0"/>
                        </a:rPr>
                        <a:t>2</a:t>
                      </a:r>
                      <a:endParaRPr lang="en-US" sz="3200" b="0" baseline="-2500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Vai trò của 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Chất oxi hóa</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16585">
                <a:tc>
                  <a:txBody>
                    <a:bodyPr/>
                    <a:p>
                      <a:pPr indent="0">
                        <a:lnSpc>
                          <a:spcPct val="150000"/>
                        </a:lnSpc>
                        <a:buNone/>
                      </a:pPr>
                      <a:r>
                        <a:rPr lang="en-US" sz="3200" b="0" i="1">
                          <a:solidFill>
                            <a:srgbClr val="000000"/>
                          </a:solidFill>
                          <a:latin typeface="Arial" panose="020B0604020202020204" pitchFamily="34" charset="0"/>
                          <a:cs typeface="Arial" panose="020B0604020202020204" pitchFamily="34" charset="0"/>
                        </a:rPr>
                        <a:t>4. Br</a:t>
                      </a:r>
                      <a:r>
                        <a:rPr lang="en-US" sz="3200" b="0" i="1" baseline="-25000">
                          <a:solidFill>
                            <a:srgbClr val="000000"/>
                          </a:solidFill>
                          <a:latin typeface="Arial" panose="020B0604020202020204" pitchFamily="34" charset="0"/>
                          <a:cs typeface="Arial" panose="020B0604020202020204" pitchFamily="34" charset="0"/>
                        </a:rPr>
                        <a:t>2</a:t>
                      </a:r>
                      <a:r>
                        <a:rPr lang="en-US" sz="3200" b="0" i="1">
                          <a:solidFill>
                            <a:srgbClr val="000000"/>
                          </a:solidFill>
                          <a:latin typeface="Arial" panose="020B0604020202020204" pitchFamily="34" charset="0"/>
                          <a:cs typeface="Arial" panose="020B0604020202020204" pitchFamily="34" charset="0"/>
                        </a:rPr>
                        <a:t>+ dd NaI (hồ tinh bột)</a:t>
                      </a:r>
                      <a:endParaRPr lang="en-US" sz="3200" b="0" i="1">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 Dung dịch có màu xanh khi cho thêm hồ tinh bột vào.</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50000"/>
                        </a:lnSpc>
                        <a:buNone/>
                      </a:pPr>
                      <a:r>
                        <a:rPr lang="en-US" sz="3200" b="0">
                          <a:solidFill>
                            <a:srgbClr val="000000"/>
                          </a:solidFill>
                          <a:latin typeface="Arial" panose="020B0604020202020204" pitchFamily="34" charset="0"/>
                          <a:cs typeface="Arial" panose="020B0604020202020204" pitchFamily="34" charset="0"/>
                        </a:rPr>
                        <a:t>Br</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+ 2NaI → 2NaBr + I</a:t>
                      </a:r>
                      <a:r>
                        <a:rPr lang="en-US" sz="3200" b="0" baseline="-25000">
                          <a:solidFill>
                            <a:srgbClr val="000000"/>
                          </a:solidFill>
                          <a:latin typeface="Arial" panose="020B0604020202020204" pitchFamily="34" charset="0"/>
                          <a:cs typeface="Arial" panose="020B0604020202020204" pitchFamily="34" charset="0"/>
                        </a:rPr>
                        <a:t>2</a:t>
                      </a:r>
                      <a:endParaRPr lang="en-US" sz="3200" b="0" baseline="-25000">
                        <a:solidFill>
                          <a:srgbClr val="000000"/>
                        </a:solidFill>
                        <a:latin typeface="Arial" panose="020B0604020202020204" pitchFamily="34" charset="0"/>
                        <a:cs typeface="Arial" panose="020B0604020202020204" pitchFamily="34" charset="0"/>
                      </a:endParaRPr>
                    </a:p>
                    <a:p>
                      <a:pPr indent="0">
                        <a:lnSpc>
                          <a:spcPct val="150000"/>
                        </a:lnSpc>
                        <a:buNone/>
                      </a:pPr>
                      <a:r>
                        <a:rPr lang="en-US" sz="3200" b="0">
                          <a:solidFill>
                            <a:srgbClr val="000000"/>
                          </a:solidFill>
                          <a:latin typeface="Arial" panose="020B0604020202020204" pitchFamily="34" charset="0"/>
                          <a:cs typeface="Arial" panose="020B0604020202020204" pitchFamily="34" charset="0"/>
                        </a:rPr>
                        <a:t>-Vai trò của Cl</a:t>
                      </a:r>
                      <a:r>
                        <a:rPr lang="en-US" sz="3200" b="0" baseline="-25000">
                          <a:solidFill>
                            <a:srgbClr val="000000"/>
                          </a:solidFill>
                          <a:latin typeface="Arial" panose="020B0604020202020204" pitchFamily="34" charset="0"/>
                          <a:cs typeface="Arial" panose="020B0604020202020204" pitchFamily="34" charset="0"/>
                        </a:rPr>
                        <a:t>2</a:t>
                      </a:r>
                      <a:r>
                        <a:rPr lang="en-US" sz="3200" b="0">
                          <a:solidFill>
                            <a:srgbClr val="000000"/>
                          </a:solidFill>
                          <a:latin typeface="Arial" panose="020B0604020202020204" pitchFamily="34" charset="0"/>
                          <a:cs typeface="Arial" panose="020B0604020202020204" pitchFamily="34" charset="0"/>
                        </a:rPr>
                        <a:t>: Chất oxi hóa</a:t>
                      </a:r>
                      <a:endParaRPr lang="en-US" sz="3200" b="0">
                        <a:solidFill>
                          <a:srgbClr val="000000"/>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Rectangles 6"/>
          <p:cNvSpPr/>
          <p:nvPr/>
        </p:nvSpPr>
        <p:spPr>
          <a:xfrm>
            <a:off x="3124200" y="2552700"/>
            <a:ext cx="6858000" cy="132715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ectangles 7"/>
          <p:cNvSpPr/>
          <p:nvPr/>
        </p:nvSpPr>
        <p:spPr>
          <a:xfrm>
            <a:off x="3124200" y="4065270"/>
            <a:ext cx="6858000" cy="138303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Rectangles 8"/>
          <p:cNvSpPr/>
          <p:nvPr/>
        </p:nvSpPr>
        <p:spPr>
          <a:xfrm>
            <a:off x="3167380" y="6286500"/>
            <a:ext cx="6772275" cy="199199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 name="Rectangles 9"/>
          <p:cNvSpPr/>
          <p:nvPr/>
        </p:nvSpPr>
        <p:spPr>
          <a:xfrm>
            <a:off x="3166745" y="8448040"/>
            <a:ext cx="6772275" cy="129349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Rectangles 11"/>
          <p:cNvSpPr/>
          <p:nvPr/>
        </p:nvSpPr>
        <p:spPr>
          <a:xfrm>
            <a:off x="10134600" y="2628900"/>
            <a:ext cx="6858000" cy="125158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3" name="Rectangles 12"/>
          <p:cNvSpPr/>
          <p:nvPr/>
        </p:nvSpPr>
        <p:spPr>
          <a:xfrm>
            <a:off x="10134600" y="4030980"/>
            <a:ext cx="8074025" cy="2051050"/>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Rectangles 13"/>
          <p:cNvSpPr/>
          <p:nvPr/>
        </p:nvSpPr>
        <p:spPr>
          <a:xfrm>
            <a:off x="10134600" y="6362700"/>
            <a:ext cx="6815455" cy="191579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Rectangles 14"/>
          <p:cNvSpPr/>
          <p:nvPr/>
        </p:nvSpPr>
        <p:spPr>
          <a:xfrm>
            <a:off x="10116820" y="8496300"/>
            <a:ext cx="6832600" cy="1224915"/>
          </a:xfrm>
          <a:prstGeom prst="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 presetClass="exit" presetSubtype="10" fill="hold" grpId="0" nodeType="clickEffect">
                                  <p:stCondLst>
                                    <p:cond delay="0"/>
                                  </p:stCondLst>
                                  <p:childTnLst>
                                    <p:animEffect transition="out" filter="checkerboard(across)">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0" nodeType="clickEffect">
                                  <p:stCondLst>
                                    <p:cond delay="0"/>
                                  </p:stCondLst>
                                  <p:childTnLst>
                                    <p:animEffect transition="out" filter="checkerboard(across)">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animBg="1"/>
      <p:bldP spid="12" grpId="0" bldLvl="0" animBg="1"/>
      <p:bldP spid="8" grpId="0" bldLvl="0" animBg="1"/>
      <p:bldP spid="13" grpId="0" bldLvl="0" animBg="1"/>
      <p:bldP spid="9" grpId="0" bldLvl="0" animBg="1"/>
      <p:bldP spid="14" grpId="0" bldLvl="0" animBg="1"/>
      <p:bldP spid="10" grpId="0" bldLvl="0" animBg="1"/>
      <p:bldP spid="1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p:cNvSpPr/>
              <p:nvPr/>
            </p:nvSpPr>
            <p:spPr>
              <a:xfrm>
                <a:off x="920750" y="1181100"/>
                <a:ext cx="17367250" cy="8130540"/>
              </a:xfrm>
              <a:prstGeom prst="rect">
                <a:avLst/>
              </a:prstGeom>
            </p:spPr>
            <p:txBody>
              <a:bodyPr wrap="square">
                <a:spAutoFit/>
              </a:bodyPr>
              <a:lstStyle/>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1. Vai trò của Cl</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Chất oxi hóa</a:t>
                </a:r>
                <a:r>
                  <a:rPr lang="en-US" sz="4000" dirty="0">
                    <a:latin typeface="Arial" panose="020B0604020202020204" pitchFamily="34" charset="0"/>
                    <a:cs typeface="Arial" panose="020B0604020202020204" pitchFamily="34" charset="0"/>
                  </a:rPr>
                  <a:t>  → </a:t>
                </a:r>
                <a:r>
                  <a:rPr sz="4000" dirty="0">
                    <a:latin typeface="Arial" panose="020B0604020202020204" pitchFamily="34" charset="0"/>
                    <a:cs typeface="Arial" panose="020B0604020202020204" pitchFamily="34" charset="0"/>
                  </a:rPr>
                  <a:t>Cl</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có tính oxi hóa mạnh</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2. Hồ tinh bột.</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3. Tính oxi hóa giảm dần từ C</a:t>
                </a:r>
                <a:r>
                  <a:rPr sz="4000" baseline="-25000" dirty="0">
                    <a:latin typeface="Arial" panose="020B0604020202020204" pitchFamily="34" charset="0"/>
                    <a:cs typeface="Arial" panose="020B0604020202020204" pitchFamily="34" charset="0"/>
                  </a:rPr>
                  <a:t>l2</a:t>
                </a:r>
                <a:r>
                  <a:rPr sz="4000" dirty="0">
                    <a:latin typeface="Arial" panose="020B0604020202020204" pitchFamily="34" charset="0"/>
                    <a:cs typeface="Arial" panose="020B0604020202020204" pitchFamily="34" charset="0"/>
                  </a:rPr>
                  <a:t> đến I</a:t>
                </a:r>
                <a:r>
                  <a:rPr sz="4000" baseline="-25000" dirty="0">
                    <a:latin typeface="Arial" panose="020B0604020202020204" pitchFamily="34" charset="0"/>
                    <a:cs typeface="Arial" panose="020B0604020202020204" pitchFamily="34" charset="0"/>
                  </a:rPr>
                  <a:t>2</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 PTHH:</a:t>
                </a:r>
                <a:r>
                  <a:rPr lang="en-US" sz="4000" dirty="0">
                    <a:latin typeface="Arial" panose="020B0604020202020204" pitchFamily="34" charset="0"/>
                    <a:cs typeface="Arial" panose="020B0604020202020204" pitchFamily="34" charset="0"/>
                  </a:rPr>
                  <a:t> </a:t>
                </a:r>
                <a:r>
                  <a:rPr sz="4000" dirty="0">
                    <a:latin typeface="Arial" panose="020B0604020202020204" pitchFamily="34" charset="0"/>
                    <a:cs typeface="Arial" panose="020B0604020202020204" pitchFamily="34" charset="0"/>
                  </a:rPr>
                  <a:t>H</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 F</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(xảy ra ngay trong bóng tối) → 2HF</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H</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 Cl</a:t>
                </a:r>
                <a:r>
                  <a:rPr sz="4000" baseline="-25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14:m>
                  <m:oMath xmlns:m="http://schemas.openxmlformats.org/officeDocument/2006/math">
                    <m:box>
                      <m:boxPr>
                        <m:noBreak m:val="on"/>
                        <m:ctrlPr>
                          <a:rPr lang="en-US" sz="4000" i="1" dirty="0">
                            <a:latin typeface="Cambria Math" panose="02040503050406030204" charset="0"/>
                            <a:cs typeface="Cambria Math" panose="02040503050406030204" charset="0"/>
                          </a:rPr>
                        </m:ctrlPr>
                      </m:boxPr>
                      <m:e>
                        <m:groupChr>
                          <m:groupChrPr>
                            <m:chr m:val="→"/>
                            <m:vertJc m:val="bot"/>
                            <m:ctrlPr>
                              <a:rPr lang="en-US" sz="4000" i="1" dirty="0">
                                <a:latin typeface="Cambria Math" panose="02040503050406030204" charset="0"/>
                                <a:cs typeface="Cambria Math" panose="02040503050406030204" charset="0"/>
                              </a:rPr>
                            </m:ctrlPr>
                          </m:groupChrPr>
                          <m:e>
                            <m:sSup>
                              <m:sSupPr>
                                <m:ctrlPr>
                                  <a:rPr lang="en-US" sz="4000" i="1" dirty="0">
                                    <a:latin typeface="Cambria Math" panose="02040503050406030204" charset="0"/>
                                    <a:cs typeface="Cambria Math" panose="02040503050406030204" charset="0"/>
                                  </a:rPr>
                                </m:ctrlPr>
                              </m:sSupPr>
                              <m:e>
                                <m:r>
                                  <a:rPr lang="en-US" sz="4000" i="1" dirty="0">
                                    <a:latin typeface="Cambria Math" panose="02040503050406030204" charset="0"/>
                                    <a:cs typeface="Cambria Math" panose="02040503050406030204" charset="0"/>
                                  </a:rPr>
                                  <m:t>𝑡</m:t>
                                </m:r>
                              </m:e>
                              <m:sup>
                                <m:r>
                                  <a:rPr lang="en-US" sz="4000" i="1" dirty="0">
                                    <a:latin typeface="Cambria Math" panose="02040503050406030204" charset="0"/>
                                    <a:cs typeface="Cambria Math" panose="02040503050406030204" charset="0"/>
                                  </a:rPr>
                                  <m:t>𝑜</m:t>
                                </m:r>
                              </m:sup>
                            </m:sSup>
                          </m:e>
                        </m:groupChr>
                      </m:e>
                    </m:box>
                  </m:oMath>
                </a14:m>
                <a:r>
                  <a:rPr sz="4000" dirty="0">
                    <a:latin typeface="Arial" panose="020B0604020202020204" pitchFamily="34" charset="0"/>
                    <a:cs typeface="Arial" panose="020B0604020202020204" pitchFamily="34" charset="0"/>
                  </a:rPr>
                  <a:t> 2HCl</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(khi chiếu ánh sáng phản ứng vẫn xảy ra)</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H</a:t>
                </a:r>
                <a:r>
                  <a:rPr sz="4000" baseline="-25000" dirty="0">
                    <a:latin typeface="Arial" panose="020B0604020202020204" pitchFamily="34" charset="0"/>
                    <a:cs typeface="Arial" panose="020B0604020202020204" pitchFamily="34" charset="0"/>
                  </a:rPr>
                  <a:t>2 </a:t>
                </a:r>
                <a:r>
                  <a:rPr sz="4000" dirty="0">
                    <a:latin typeface="Arial" panose="020B0604020202020204" pitchFamily="34" charset="0"/>
                    <a:cs typeface="Arial" panose="020B0604020202020204" pitchFamily="34" charset="0"/>
                  </a:rPr>
                  <a:t>+ Br</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a:t>
                </a:r>
                <a14:m>
                  <m:oMath xmlns:m="http://schemas.openxmlformats.org/officeDocument/2006/math">
                    <m:box>
                      <m:boxPr>
                        <m:noBreak m:val="on"/>
                        <m:ctrlPr>
                          <a:rPr lang="en-US" sz="4000" i="1" dirty="0">
                            <a:latin typeface="Cambria Math" panose="02040503050406030204" charset="0"/>
                            <a:cs typeface="Cambria Math" panose="02040503050406030204" charset="0"/>
                          </a:rPr>
                        </m:ctrlPr>
                      </m:boxPr>
                      <m:e>
                        <m:groupChr>
                          <m:groupChrPr>
                            <m:chr m:val="→"/>
                            <m:vertJc m:val="bot"/>
                            <m:ctrlPr>
                              <a:rPr lang="en-US" sz="4000" i="1" dirty="0">
                                <a:latin typeface="Cambria Math" panose="02040503050406030204" charset="0"/>
                                <a:cs typeface="Cambria Math" panose="02040503050406030204" charset="0"/>
                              </a:rPr>
                            </m:ctrlPr>
                          </m:groupChrPr>
                          <m:e>
                            <m:sSup>
                              <m:sSupPr>
                                <m:ctrlPr>
                                  <a:rPr lang="en-US" sz="4000" i="1" dirty="0">
                                    <a:latin typeface="Cambria Math" panose="02040503050406030204" charset="0"/>
                                    <a:cs typeface="Cambria Math" panose="02040503050406030204" charset="0"/>
                                  </a:rPr>
                                </m:ctrlPr>
                              </m:sSupPr>
                              <m:e>
                                <m:r>
                                  <a:rPr lang="en-US" sz="4000" i="1" dirty="0">
                                    <a:latin typeface="Cambria Math" panose="02040503050406030204" charset="0"/>
                                    <a:cs typeface="Cambria Math" panose="02040503050406030204" charset="0"/>
                                  </a:rPr>
                                  <m:t>𝑡</m:t>
                                </m:r>
                              </m:e>
                              <m:sup>
                                <m:r>
                                  <a:rPr lang="en-US" sz="4000" i="1" dirty="0">
                                    <a:latin typeface="Cambria Math" panose="02040503050406030204" charset="0"/>
                                    <a:cs typeface="Cambria Math" panose="02040503050406030204" charset="0"/>
                                  </a:rPr>
                                  <m:t>𝑜</m:t>
                                </m:r>
                              </m:sup>
                            </m:sSup>
                          </m:e>
                        </m:groupChr>
                      </m:e>
                    </m:box>
                  </m:oMath>
                </a14:m>
                <a:r>
                  <a:rPr lang="en-US" sz="4000" dirty="0">
                    <a:latin typeface="Arial" panose="020B0604020202020204" pitchFamily="34" charset="0"/>
                    <a:cs typeface="Arial" panose="020B0604020202020204" pitchFamily="34" charset="0"/>
                  </a:rPr>
                  <a:t> </a:t>
                </a:r>
                <a:r>
                  <a:rPr sz="4000" dirty="0">
                    <a:latin typeface="Arial" panose="020B0604020202020204" pitchFamily="34" charset="0"/>
                    <a:cs typeface="Arial" panose="020B0604020202020204" pitchFamily="34" charset="0"/>
                  </a:rPr>
                  <a:t>2HBr</a:t>
                </a:r>
                <a:endParaRPr sz="4000" dirty="0">
                  <a:latin typeface="Arial" panose="020B0604020202020204" pitchFamily="34" charset="0"/>
                  <a:cs typeface="Arial" panose="020B0604020202020204" pitchFamily="34" charset="0"/>
                </a:endParaRPr>
              </a:p>
              <a:p>
                <a:pPr indent="0" algn="just">
                  <a:lnSpc>
                    <a:spcPct val="150000"/>
                  </a:lnSpc>
                  <a:buFont typeface="Arial" panose="020B0604020202020204" pitchFamily="34" charset="0"/>
                  <a:buNone/>
                </a:pPr>
                <a:r>
                  <a:rPr sz="4000" dirty="0">
                    <a:latin typeface="Arial" panose="020B0604020202020204" pitchFamily="34" charset="0"/>
                    <a:cs typeface="Arial" panose="020B0604020202020204" pitchFamily="34" charset="0"/>
                  </a:rPr>
                  <a:t>H</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+I</a:t>
                </a:r>
                <a:r>
                  <a:rPr sz="4000" baseline="-25000" dirty="0">
                    <a:latin typeface="Arial" panose="020B0604020202020204" pitchFamily="34" charset="0"/>
                    <a:cs typeface="Arial" panose="020B0604020202020204" pitchFamily="34" charset="0"/>
                  </a:rPr>
                  <a:t>2</a:t>
                </a:r>
                <a:r>
                  <a:rPr sz="4000" dirty="0">
                    <a:latin typeface="Arial" panose="020B0604020202020204" pitchFamily="34" charset="0"/>
                    <a:cs typeface="Arial" panose="020B0604020202020204" pitchFamily="34" charset="0"/>
                  </a:rPr>
                  <a:t> (300oC, Pt) ↔ </a:t>
                </a:r>
                <a:r>
                  <a:rPr sz="4000" dirty="0">
                    <a:latin typeface="Arial" panose="020B0604020202020204" pitchFamily="34" charset="0"/>
                    <a:cs typeface="Arial" panose="020B0604020202020204" pitchFamily="34" charset="0"/>
                  </a:rPr>
                  <a:t>2HI</a:t>
                </a:r>
                <a:endParaRPr sz="4000" dirty="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20750" y="1181100"/>
                <a:ext cx="17367250" cy="8130540"/>
              </a:xfrm>
              <a:prstGeom prst="rect">
                <a:avLst/>
              </a:prstGeom>
              <a:blipFill rotWithShape="1">
                <a:blip r:embed="rId1"/>
                <a:stretch>
                  <a:fillRect/>
                </a:stretch>
              </a:blipFill>
            </p:spPr>
            <p:txBody>
              <a:bodyPr/>
              <a:lstStyle/>
              <a:p>
                <a:r>
                  <a:rPr lang="en-US" altLang="en-US">
                    <a:noFill/>
                  </a:rPr>
                  <a:t> </a:t>
                </a:r>
              </a:p>
            </p:txBody>
          </p:sp>
        </mc:Fallback>
      </mc:AlternateContent>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648916" y="5677117"/>
            <a:ext cx="4377865" cy="437786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 y="6210300"/>
            <a:ext cx="4001770" cy="3922395"/>
          </a:xfrm>
          <a:prstGeom prst="rect">
            <a:avLst/>
          </a:prstGeom>
        </p:spPr>
      </p:pic>
      <mc:AlternateContent xmlns:mc="http://schemas.openxmlformats.org/markup-compatibility/2006">
        <mc:Choice xmlns:a14="http://schemas.microsoft.com/office/drawing/2010/main" Requires="a14">
          <p:sp>
            <p:nvSpPr>
              <p:cNvPr id="4" name="Text Box 3"/>
              <p:cNvSpPr txBox="1"/>
              <p:nvPr/>
            </p:nvSpPr>
            <p:spPr>
              <a:xfrm>
                <a:off x="1371600" y="571500"/>
                <a:ext cx="15549880" cy="8727440"/>
              </a:xfrm>
              <a:prstGeom prst="rect">
                <a:avLst/>
              </a:prstGeom>
              <a:noFill/>
              <a:ln w="9525">
                <a:noFill/>
              </a:ln>
            </p:spPr>
            <p:txBody>
              <a:bodyPr wrap="square">
                <a:spAutoFit/>
              </a:bodyPr>
              <a:p>
                <a:pPr indent="0" algn="just">
                  <a:lnSpc>
                    <a:spcPct val="150000"/>
                  </a:lnSpc>
                </a:pPr>
                <a:r>
                  <a:rPr lang="en-US" sz="4000" b="1">
                    <a:solidFill>
                      <a:srgbClr val="000000"/>
                    </a:solidFill>
                    <a:latin typeface="Arial" panose="020B0604020202020204" pitchFamily="34" charset="0"/>
                    <a:cs typeface="Times New Roman" panose="02020603050405020304" pitchFamily="18" charset="0"/>
                  </a:rPr>
                  <a:t>4. </a:t>
                </a:r>
                <a:r>
                  <a:rPr lang="en-US" sz="4000" b="0">
                    <a:solidFill>
                      <a:srgbClr val="000000"/>
                    </a:solidFill>
                    <a:latin typeface="Arial" panose="020B0604020202020204" pitchFamily="34" charset="0"/>
                    <a:cs typeface="Times New Roman" panose="02020603050405020304" pitchFamily="18" charset="0"/>
                  </a:rPr>
                  <a:t>Xu hướng phản ứng của các đơn chất halogen với hydrogen giảm dần từ F</a:t>
                </a:r>
                <a:r>
                  <a:rPr lang="en-US" sz="4000" b="0" baseline="-25000">
                    <a:solidFill>
                      <a:srgbClr val="000000"/>
                    </a:solidFill>
                    <a:latin typeface="Arial" panose="020B0604020202020204" pitchFamily="34" charset="0"/>
                    <a:cs typeface="Times New Roman" panose="02020603050405020304" pitchFamily="18" charset="0"/>
                  </a:rPr>
                  <a:t>2</a:t>
                </a:r>
                <a:r>
                  <a:rPr lang="en-US" sz="4000" b="0">
                    <a:solidFill>
                      <a:srgbClr val="000000"/>
                    </a:solidFill>
                    <a:latin typeface="Arial" panose="020B0604020202020204" pitchFamily="34" charset="0"/>
                    <a:cs typeface="Times New Roman" panose="02020603050405020304" pitchFamily="18" charset="0"/>
                  </a:rPr>
                  <a:t> đến I</a:t>
                </a:r>
                <a:r>
                  <a:rPr lang="en-US" sz="4000" b="0" baseline="-25000">
                    <a:solidFill>
                      <a:srgbClr val="000000"/>
                    </a:solidFill>
                    <a:latin typeface="Arial" panose="020B0604020202020204" pitchFamily="34" charset="0"/>
                    <a:cs typeface="Times New Roman" panose="02020603050405020304" pitchFamily="18" charset="0"/>
                  </a:rPr>
                  <a:t>2</a:t>
                </a:r>
                <a:r>
                  <a:rPr lang="en-US" sz="4000" b="0">
                    <a:solidFill>
                      <a:srgbClr val="000000"/>
                    </a:solidFill>
                    <a:latin typeface="Arial" panose="020B0604020202020204" pitchFamily="34" charset="0"/>
                    <a:cs typeface="Times New Roman" panose="02020603050405020304" pitchFamily="18" charset="0"/>
                  </a:rPr>
                  <a:t> (giải thích dựa vào hiệu giữa năng lượng liên kết của các chất tham gia và tạo thành sau phản ứng).</a:t>
                </a:r>
                <a:endParaRPr lang="en-US" sz="4000" b="0">
                  <a:solidFill>
                    <a:srgbClr val="000000"/>
                  </a:solidFill>
                  <a:latin typeface="Arial" panose="020B0604020202020204" pitchFamily="34" charset="0"/>
                  <a:cs typeface="Times New Roman" panose="02020603050405020304" pitchFamily="18" charset="0"/>
                </a:endParaRPr>
              </a:p>
              <a:p>
                <a:pPr indent="0" algn="just">
                  <a:lnSpc>
                    <a:spcPct val="150000"/>
                  </a:lnSpc>
                </a:pPr>
                <a:r>
                  <a:rPr lang="en-US" sz="4000" b="1">
                    <a:solidFill>
                      <a:srgbClr val="000000"/>
                    </a:solidFill>
                    <a:latin typeface="Arial" panose="020B0604020202020204" pitchFamily="34" charset="0"/>
                    <a:cs typeface="Times New Roman" panose="02020603050405020304" pitchFamily="18" charset="0"/>
                  </a:rPr>
                  <a:t>5.</a:t>
                </a:r>
                <a:r>
                  <a:rPr lang="en-US" sz="4000" b="0">
                    <a:solidFill>
                      <a:srgbClr val="000000"/>
                    </a:solidFill>
                    <a:latin typeface="Arial" panose="020B0604020202020204" pitchFamily="34" charset="0"/>
                    <a:cs typeface="Times New Roman" panose="02020603050405020304" pitchFamily="18" charset="0"/>
                  </a:rPr>
                  <a:t> Năng lượng liên kết H-X giảm dần từ F đến I nên xu hướng phản ứng giảm dần tử F</a:t>
                </a:r>
                <a:r>
                  <a:rPr lang="en-US" sz="4000" b="0" baseline="-25000">
                    <a:solidFill>
                      <a:srgbClr val="000000"/>
                    </a:solidFill>
                    <a:latin typeface="Arial" panose="020B0604020202020204" pitchFamily="34" charset="0"/>
                    <a:cs typeface="Times New Roman" panose="02020603050405020304" pitchFamily="18" charset="0"/>
                  </a:rPr>
                  <a:t>2</a:t>
                </a:r>
                <a:r>
                  <a:rPr lang="en-US" sz="4000" b="0">
                    <a:solidFill>
                      <a:srgbClr val="000000"/>
                    </a:solidFill>
                    <a:latin typeface="Arial" panose="020B0604020202020204" pitchFamily="34" charset="0"/>
                    <a:cs typeface="Times New Roman" panose="02020603050405020304" pitchFamily="18" charset="0"/>
                  </a:rPr>
                  <a:t> đến I</a:t>
                </a:r>
                <a:r>
                  <a:rPr lang="en-US" sz="4000" b="0" baseline="-25000">
                    <a:solidFill>
                      <a:srgbClr val="000000"/>
                    </a:solidFill>
                    <a:latin typeface="Arial" panose="020B0604020202020204" pitchFamily="34" charset="0"/>
                    <a:cs typeface="Times New Roman" panose="02020603050405020304" pitchFamily="18" charset="0"/>
                  </a:rPr>
                  <a:t>2</a:t>
                </a:r>
                <a:r>
                  <a:rPr lang="en-US" sz="4000" b="0">
                    <a:solidFill>
                      <a:srgbClr val="000000"/>
                    </a:solidFill>
                    <a:latin typeface="Arial" panose="020B0604020202020204" pitchFamily="34" charset="0"/>
                    <a:cs typeface="Times New Roman" panose="02020603050405020304" pitchFamily="18" charset="0"/>
                  </a:rPr>
                  <a:t>.</a:t>
                </a:r>
                <a:endParaRPr lang="en-US" sz="4000" b="0">
                  <a:solidFill>
                    <a:srgbClr val="000000"/>
                  </a:solidFill>
                  <a:latin typeface="Arial" panose="020B0604020202020204" pitchFamily="34" charset="0"/>
                  <a:cs typeface="Times New Roman" panose="02020603050405020304" pitchFamily="18" charset="0"/>
                </a:endParaRPr>
              </a:p>
              <a:p>
                <a:pPr indent="0" algn="just">
                  <a:lnSpc>
                    <a:spcPct val="150000"/>
                  </a:lnSpc>
                </a:pPr>
                <a:r>
                  <a:rPr lang="en-US" sz="4000" b="1">
                    <a:latin typeface="Arial" panose="020B0604020202020204" pitchFamily="34" charset="0"/>
                    <a:cs typeface="Arial" panose="020B0604020202020204" pitchFamily="34" charset="0"/>
                  </a:rPr>
                  <a:t>6. </a:t>
                </a:r>
                <a:endParaRPr lang="en-US" sz="4000" b="1">
                  <a:latin typeface="Arial" panose="020B0604020202020204" pitchFamily="34" charset="0"/>
                  <a:cs typeface="Arial" panose="020B0604020202020204" pitchFamily="34" charset="0"/>
                </a:endParaRPr>
              </a:p>
              <a:p>
                <a:pPr indent="0" algn="ctr">
                  <a:lnSpc>
                    <a:spcPct val="150000"/>
                  </a:lnSpc>
                </a:pPr>
                <a:r>
                  <a:rPr lang="en-US" sz="4000">
                    <a:latin typeface="Arial" panose="020B0604020202020204" pitchFamily="34" charset="0"/>
                    <a:cs typeface="Arial" panose="020B0604020202020204" pitchFamily="34" charset="0"/>
                  </a:rPr>
                  <a:t>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+ 2NaOH → NaCl + NaClO + H</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p>
                <a:pPr indent="0" algn="ctr">
                  <a:lnSpc>
                    <a:spcPct val="150000"/>
                  </a:lnSpc>
                </a:pPr>
                <a:r>
                  <a:rPr lang="en-US" sz="4000">
                    <a:latin typeface="Arial" panose="020B0604020202020204" pitchFamily="34" charset="0"/>
                    <a:cs typeface="Arial" panose="020B0604020202020204" pitchFamily="34" charset="0"/>
                  </a:rPr>
                  <a:t>3Cl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+ 6KOH </a:t>
                </a:r>
                <a:r>
                  <a:rPr sz="4000" dirty="0">
                    <a:latin typeface="Arial" panose="020B0604020202020204" pitchFamily="34" charset="0"/>
                    <a:cs typeface="Arial" panose="020B0604020202020204" pitchFamily="34" charset="0"/>
                    <a:sym typeface="+mn-ea"/>
                  </a:rPr>
                  <a:t> </a:t>
                </a:r>
                <a14:m>
                  <m:oMath xmlns:m="http://schemas.openxmlformats.org/officeDocument/2006/math">
                    <m:box>
                      <m:boxPr>
                        <m:noBreak m:val="on"/>
                        <m:ctrlPr>
                          <a:rPr lang="en-US" sz="4000" i="1" dirty="0">
                            <a:latin typeface="Cambria Math" panose="02040503050406030204" charset="0"/>
                            <a:cs typeface="Cambria Math" panose="02040503050406030204" charset="0"/>
                          </a:rPr>
                        </m:ctrlPr>
                      </m:boxPr>
                      <m:e>
                        <m:groupChr>
                          <m:groupChrPr>
                            <m:chr m:val="→"/>
                            <m:vertJc m:val="bot"/>
                            <m:ctrlPr>
                              <a:rPr lang="en-US" sz="4000" i="1" dirty="0">
                                <a:latin typeface="Cambria Math" panose="02040503050406030204" charset="0"/>
                                <a:cs typeface="Cambria Math" panose="02040503050406030204" charset="0"/>
                              </a:rPr>
                            </m:ctrlPr>
                          </m:groupChrPr>
                          <m:e>
                            <m:sSup>
                              <m:sSupPr>
                                <m:ctrlPr>
                                  <a:rPr lang="en-US" sz="4000" i="1" dirty="0">
                                    <a:latin typeface="Cambria Math" panose="02040503050406030204" charset="0"/>
                                    <a:cs typeface="Cambria Math" panose="02040503050406030204" charset="0"/>
                                  </a:rPr>
                                </m:ctrlPr>
                              </m:sSupPr>
                              <m:e>
                                <m:r>
                                  <a:rPr lang="en-US" sz="4000" i="1" dirty="0">
                                    <a:latin typeface="Cambria Math" panose="02040503050406030204" charset="0"/>
                                    <a:cs typeface="Cambria Math" panose="02040503050406030204" charset="0"/>
                                  </a:rPr>
                                  <m:t>𝑡</m:t>
                                </m:r>
                              </m:e>
                              <m:sup>
                                <m:r>
                                  <a:rPr lang="en-US" sz="4000" i="1" dirty="0">
                                    <a:latin typeface="Cambria Math" panose="02040503050406030204" charset="0"/>
                                    <a:cs typeface="Cambria Math" panose="02040503050406030204" charset="0"/>
                                  </a:rPr>
                                  <m:t>𝑜</m:t>
                                </m:r>
                              </m:sup>
                            </m:sSup>
                          </m:e>
                        </m:groupChr>
                      </m:e>
                    </m:box>
                  </m:oMath>
                </a14:m>
                <a:r>
                  <a:rPr lang="en-US" sz="4000">
                    <a:latin typeface="Arial" panose="020B0604020202020204" pitchFamily="34" charset="0"/>
                    <a:cs typeface="Arial" panose="020B0604020202020204" pitchFamily="34" charset="0"/>
                  </a:rPr>
                  <a:t>  5KCl + KClO</a:t>
                </a:r>
                <a:r>
                  <a:rPr lang="en-US" sz="4000" baseline="-25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+ 3H</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p>
                <a:pPr indent="0" algn="ctr">
                  <a:lnSpc>
                    <a:spcPct val="150000"/>
                  </a:lnSpc>
                </a:pPr>
                <a:r>
                  <a:rPr lang="en-US" sz="4000">
                    <a:latin typeface="Arial" panose="020B0604020202020204" pitchFamily="34" charset="0"/>
                    <a:cs typeface="Arial" panose="020B0604020202020204" pitchFamily="34" charset="0"/>
                  </a:rPr>
                  <a:t>Vai trò: 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vừa là chất oxi hóa vừa là chất khử.</a:t>
                </a:r>
                <a:endParaRPr lang="en-US" sz="4000">
                  <a:latin typeface="Arial" panose="020B0604020202020204" pitchFamily="34" charset="0"/>
                  <a:cs typeface="Arial" panose="020B0604020202020204" pitchFamily="34" charset="0"/>
                </a:endParaRPr>
              </a:p>
            </p:txBody>
          </p:sp>
        </mc:Choice>
        <mc:Fallback>
          <p:sp>
            <p:nvSpPr>
              <p:cNvPr id="4" name="Text Box 3"/>
              <p:cNvSpPr txBox="1">
                <a:spLocks noRot="1" noChangeAspect="1" noMove="1" noResize="1" noEditPoints="1" noAdjustHandles="1" noChangeArrowheads="1" noChangeShapeType="1" noTextEdit="1"/>
              </p:cNvSpPr>
              <p:nvPr/>
            </p:nvSpPr>
            <p:spPr>
              <a:xfrm>
                <a:off x="1371600" y="571500"/>
                <a:ext cx="15549880" cy="8727440"/>
              </a:xfrm>
              <a:prstGeom prst="rect">
                <a:avLst/>
              </a:prstGeom>
              <a:blipFill rotWithShape="1">
                <a:blip r:embed="rId2"/>
                <a:stretch>
                  <a:fillRect/>
                </a:stretch>
              </a:blipFill>
              <a:ln w="9525">
                <a:noFill/>
              </a:ln>
            </p:spPr>
            <p:txBody>
              <a:bodyPr/>
              <a:lstStyle/>
              <a:p>
                <a:r>
                  <a:rPr lang="en-US" altLang="en-US">
                    <a:noFill/>
                  </a:rPr>
                  <a:t> </a:t>
                </a:r>
              </a:p>
            </p:txBody>
          </p:sp>
        </mc:Fallback>
      </mc:AlternateContent>
      <p:sp>
        <p:nvSpPr>
          <p:cNvPr id="5" name="Rounded Rectangle 4"/>
          <p:cNvSpPr/>
          <p:nvPr/>
        </p:nvSpPr>
        <p:spPr>
          <a:xfrm>
            <a:off x="3886200" y="6134100"/>
            <a:ext cx="10134600" cy="2286000"/>
          </a:xfrm>
          <a:prstGeom prst="round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8" name="Rounded Rectangle 7"/>
          <p:cNvSpPr/>
          <p:nvPr/>
        </p:nvSpPr>
        <p:spPr>
          <a:xfrm>
            <a:off x="3657600" y="8458835"/>
            <a:ext cx="11111865" cy="1415415"/>
          </a:xfrm>
          <a:prstGeom prst="roundRect">
            <a:avLst/>
          </a:prstGeom>
          <a:solidFill>
            <a:srgbClr val="FAE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3" name="Picture 84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18124">
            <a:off x="15546705" y="0"/>
            <a:ext cx="2752090" cy="2703830"/>
          </a:xfrm>
          <a:prstGeom prst="rect">
            <a:avLst/>
          </a:prstGeom>
        </p:spPr>
      </p:pic>
      <p:sp>
        <p:nvSpPr>
          <p:cNvPr id="3" name="Rounded Rectangle 2"/>
          <p:cNvSpPr/>
          <p:nvPr/>
        </p:nvSpPr>
        <p:spPr>
          <a:xfrm>
            <a:off x="2931160" y="2095500"/>
            <a:ext cx="12288520" cy="25190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Câu 1: </a:t>
            </a:r>
            <a:r>
              <a:rPr lang="en-US" sz="4400" smtClean="0">
                <a:solidFill>
                  <a:schemeClr val="tx1"/>
                </a:solidFill>
                <a:latin typeface="Arial" panose="020B0604020202020204" pitchFamily="34" charset="0"/>
                <a:cs typeface="Arial" panose="020B0604020202020204" pitchFamily="34" charset="0"/>
              </a:rPr>
              <a:t>Nguyên tố trong tiếng Hy Lạp có nghĩa là hôi thối là nguyên tố nào?</a:t>
            </a:r>
            <a:endParaRPr lang="en-US" sz="4400" smtClean="0">
              <a:solidFill>
                <a:schemeClr val="tx1"/>
              </a:solidFill>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32" y="876219"/>
            <a:ext cx="2626325" cy="1876628"/>
          </a:xfrm>
          <a:prstGeom prst="rect">
            <a:avLst/>
          </a:prstGeom>
        </p:spPr>
      </p:pic>
      <p:sp>
        <p:nvSpPr>
          <p:cNvPr id="2" name="Rounded Rectangle 1"/>
          <p:cNvSpPr/>
          <p:nvPr/>
        </p:nvSpPr>
        <p:spPr>
          <a:xfrm>
            <a:off x="6324600" y="613410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a:solidFill>
                  <a:srgbClr val="FF0000"/>
                </a:solidFill>
                <a:latin typeface="Arial" panose="020B0604020202020204" pitchFamily="34" charset="0"/>
                <a:cs typeface="Arial" panose="020B0604020202020204" pitchFamily="34" charset="0"/>
              </a:rPr>
              <a:t>Đáp án:</a:t>
            </a:r>
            <a:r>
              <a:rPr lang="en-US" sz="4400">
                <a:solidFill>
                  <a:schemeClr val="tx1"/>
                </a:solidFill>
                <a:latin typeface="Arial" panose="020B0604020202020204" pitchFamily="34" charset="0"/>
                <a:cs typeface="Arial" panose="020B0604020202020204" pitchFamily="34" charset="0"/>
              </a:rPr>
              <a:t> </a:t>
            </a:r>
            <a:r>
              <a:rPr lang="en-US" sz="4400" b="1">
                <a:solidFill>
                  <a:schemeClr val="tx1"/>
                </a:solidFill>
                <a:latin typeface="Arial" panose="020B0604020202020204" pitchFamily="34" charset="0"/>
                <a:cs typeface="Arial" panose="020B0604020202020204" pitchFamily="34" charset="0"/>
              </a:rPr>
              <a:t>Nguyên tố Bromine </a:t>
            </a:r>
            <a:endParaRPr lang="en-US" sz="4400" b="1">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134100"/>
            <a:ext cx="4001770" cy="39223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9" name="Rectangle 8"/>
          <p:cNvSpPr/>
          <p:nvPr/>
        </p:nvSpPr>
        <p:spPr>
          <a:xfrm>
            <a:off x="3048000" y="793750"/>
            <a:ext cx="12280265" cy="1337945"/>
          </a:xfrm>
          <a:prstGeom prst="rect">
            <a:avLst/>
          </a:prstGeom>
        </p:spPr>
        <p:txBody>
          <a:bodyPr wrap="square">
            <a:spAutoFit/>
          </a:bodyPr>
          <a:lstStyle/>
          <a:p>
            <a:pPr algn="ctr">
              <a:lnSpc>
                <a:spcPct val="150000"/>
              </a:lnSpc>
              <a:spcBef>
                <a:spcPts val="500"/>
              </a:spcBef>
              <a:spcAft>
                <a:spcPts val="800"/>
              </a:spcAft>
            </a:pPr>
            <a:r>
              <a:rPr lang="en-US" sz="5400" b="1" smtClean="0">
                <a:effectLst/>
                <a:latin typeface="Arial" panose="020B0604020202020204" pitchFamily="34" charset="0"/>
                <a:ea typeface="Calibri" panose="020F0502020204030204" pitchFamily="34" charset="0"/>
                <a:cs typeface="Arial" panose="020B0604020202020204" pitchFamily="34" charset="0"/>
              </a:rPr>
              <a:t>5. Điều chế Chlorine</a:t>
            </a:r>
            <a:endParaRPr lang="en-US" sz="5400" b="1" smtClean="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600" y="7658100"/>
            <a:ext cx="5473065" cy="2326640"/>
          </a:xfrm>
          <a:prstGeom prst="rect">
            <a:avLst/>
          </a:prstGeom>
        </p:spPr>
      </p:pic>
      <p:sp>
        <p:nvSpPr>
          <p:cNvPr id="3" name="Rounded Rectangle 2"/>
          <p:cNvSpPr/>
          <p:nvPr/>
        </p:nvSpPr>
        <p:spPr>
          <a:xfrm>
            <a:off x="3876675" y="2653030"/>
            <a:ext cx="10382885" cy="1892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Làm việc nhóm</a:t>
            </a:r>
            <a:endParaRPr lang="en-US" sz="4400" b="1" smtClean="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205936" y="5607267"/>
            <a:ext cx="4377865" cy="4377865"/>
          </a:xfrm>
          <a:prstGeom prst="rect">
            <a:avLst/>
          </a:prstGeom>
        </p:spPr>
      </p:pic>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83337" y="3284774"/>
            <a:ext cx="2626325" cy="1876628"/>
          </a:xfrm>
          <a:prstGeom prst="rect">
            <a:avLst/>
          </a:prstGeom>
        </p:spPr>
      </p:pic>
      <p:sp>
        <p:nvSpPr>
          <p:cNvPr id="4" name="Rounded Rectangle 3"/>
          <p:cNvSpPr/>
          <p:nvPr/>
        </p:nvSpPr>
        <p:spPr>
          <a:xfrm>
            <a:off x="3657600" y="5067300"/>
            <a:ext cx="10821670" cy="240792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a:solidFill>
                  <a:schemeClr val="tx1"/>
                </a:solidFill>
                <a:latin typeface="Arial" panose="020B0604020202020204" pitchFamily="34" charset="0"/>
                <a:cs typeface="Arial" panose="020B0604020202020204" pitchFamily="34" charset="0"/>
              </a:rPr>
              <a:t>Nêu phương pháp điều chế Cl</a:t>
            </a:r>
            <a:r>
              <a:rPr lang="en-US" sz="4000" baseline="-2500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 trong phòng thí nghiệm và công nghiệp, viết PTHH.</a:t>
            </a:r>
            <a:endParaRPr lang="en-US" sz="4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bldLvl="0" animBg="1"/>
      <p:bldP spid="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1"/>
              <p:cNvSpPr/>
              <p:nvPr/>
            </p:nvSpPr>
            <p:spPr>
              <a:xfrm>
                <a:off x="1925955" y="2095500"/>
                <a:ext cx="14589125" cy="5299710"/>
              </a:xfrm>
              <a:prstGeom prst="rect">
                <a:avLst/>
              </a:prstGeom>
            </p:spPr>
            <p:txBody>
              <a:bodyPr wrap="square">
                <a:spAutoFit/>
              </a:bodyPr>
              <a:lstStyle/>
              <a:p>
                <a:pPr marL="571500" indent="-571500">
                  <a:lnSpc>
                    <a:spcPct val="150000"/>
                  </a:lnSpc>
                  <a:buFont typeface="Wingdings" panose="05000000000000000000" charset="0"/>
                  <a:buChar char="Ø"/>
                </a:pPr>
                <a:r>
                  <a:rPr lang="en-US" sz="4000" b="1">
                    <a:latin typeface="Arial" panose="020B0604020202020204" pitchFamily="34" charset="0"/>
                    <a:cs typeface="Arial" panose="020B0604020202020204" pitchFamily="34" charset="0"/>
                  </a:rPr>
                  <a:t>Trong phòng thí nghiệm </a:t>
                </a:r>
                <a:endParaRPr lang="en-US" sz="4000" b="1">
                  <a:latin typeface="Arial" panose="020B0604020202020204" pitchFamily="34" charset="0"/>
                  <a:cs typeface="Arial" panose="020B0604020202020204" pitchFamily="34" charset="0"/>
                </a:endParaRPr>
              </a:p>
              <a:p>
                <a:pPr indent="0" algn="ctr">
                  <a:lnSpc>
                    <a:spcPct val="150000"/>
                  </a:lnSpc>
                  <a:buFont typeface="Wingdings" panose="05000000000000000000" charset="0"/>
                  <a:buNone/>
                </a:pPr>
                <a:r>
                  <a:rPr lang="en-US" sz="4000" b="1">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MnO</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  4HCl </a:t>
                </a:r>
                <a14:m>
                  <m:oMathPara xmlns:m="http://schemas.openxmlformats.org/officeDocument/2006/math">
                    <m:oMathParaPr>
                      <m:jc m:val="centerGroup"/>
                    </m:oMathParaPr>
                    <m:oMath xmlns:m="http://schemas.openxmlformats.org/officeDocument/2006/math">
                      <m:box>
                        <m:boxPr>
                          <m:noBreak m:val="on"/>
                          <m:ctrlPr>
                            <a:rPr lang="en-US" sz="4000" i="1" dirty="0">
                              <a:latin typeface="Cambria Math" panose="02040503050406030204" charset="0"/>
                              <a:cs typeface="Cambria Math" panose="02040503050406030204" charset="0"/>
                            </a:rPr>
                          </m:ctrlPr>
                        </m:boxPr>
                        <m:e>
                          <m:groupChr>
                            <m:groupChrPr>
                              <m:chr m:val="→"/>
                              <m:vertJc m:val="bot"/>
                              <m:ctrlPr>
                                <a:rPr lang="en-US" sz="4000" i="1" dirty="0">
                                  <a:latin typeface="Cambria Math" panose="02040503050406030204" charset="0"/>
                                  <a:cs typeface="Cambria Math" panose="02040503050406030204" charset="0"/>
                                </a:rPr>
                              </m:ctrlPr>
                            </m:groupChrPr>
                            <m:e>
                              <m:sSup>
                                <m:sSupPr>
                                  <m:ctrlPr>
                                    <a:rPr lang="en-US" sz="4000" i="1" dirty="0">
                                      <a:latin typeface="Cambria Math" panose="02040503050406030204" charset="0"/>
                                      <a:cs typeface="Cambria Math" panose="02040503050406030204" charset="0"/>
                                    </a:rPr>
                                  </m:ctrlPr>
                                </m:sSupPr>
                                <m:e>
                                  <m:r>
                                    <a:rPr lang="en-US" sz="4000" i="1" dirty="0">
                                      <a:latin typeface="Cambria Math" panose="02040503050406030204" charset="0"/>
                                      <a:cs typeface="Cambria Math" panose="02040503050406030204" charset="0"/>
                                    </a:rPr>
                                    <m:t>𝑡</m:t>
                                  </m:r>
                                </m:e>
                                <m:sup>
                                  <m:r>
                                    <a:rPr lang="en-US" sz="4000" i="1" dirty="0">
                                      <a:latin typeface="Cambria Math" panose="02040503050406030204" charset="0"/>
                                      <a:cs typeface="Cambria Math" panose="02040503050406030204" charset="0"/>
                                    </a:rPr>
                                    <m:t>𝑜</m:t>
                                  </m:r>
                                </m:sup>
                              </m:sSup>
                            </m:e>
                          </m:groupChr>
                        </m:e>
                      </m:box>
                    </m:oMath>
                  </m:oMathPara>
                </a14:m>
                <a:r>
                  <a:rPr lang="en-US" sz="4000" dirty="0">
                    <a:latin typeface="Arial" panose="020B0604020202020204" pitchFamily="34" charset="0"/>
                    <a:cs typeface="Arial" panose="020B0604020202020204" pitchFamily="34" charset="0"/>
                    <a:sym typeface="+mn-ea"/>
                  </a:rPr>
                  <a:t>  MnCl</a:t>
                </a:r>
                <a:r>
                  <a:rPr lang="en-US" sz="4000" baseline="-25000" dirty="0">
                    <a:latin typeface="Arial" panose="020B0604020202020204" pitchFamily="34" charset="0"/>
                    <a:cs typeface="Arial" panose="020B0604020202020204" pitchFamily="34" charset="0"/>
                    <a:sym typeface="+mn-ea"/>
                  </a:rPr>
                  <a:t>2</a:t>
                </a:r>
                <a:r>
                  <a:rPr lang="en-US" sz="4000" dirty="0">
                    <a:latin typeface="Arial" panose="020B0604020202020204" pitchFamily="34" charset="0"/>
                    <a:cs typeface="Arial" panose="020B0604020202020204" pitchFamily="34" charset="0"/>
                    <a:sym typeface="+mn-ea"/>
                  </a:rPr>
                  <a:t> +  Cl</a:t>
                </a:r>
                <a:r>
                  <a:rPr lang="en-US" sz="4000" baseline="-25000" dirty="0">
                    <a:latin typeface="Arial" panose="020B0604020202020204" pitchFamily="34" charset="0"/>
                    <a:cs typeface="Arial" panose="020B0604020202020204" pitchFamily="34" charset="0"/>
                    <a:sym typeface="+mn-ea"/>
                  </a:rPr>
                  <a:t>2</a:t>
                </a:r>
                <a:r>
                  <a:rPr lang="en-US" sz="4000" dirty="0">
                    <a:latin typeface="Arial" panose="020B0604020202020204" pitchFamily="34" charset="0"/>
                    <a:cs typeface="Arial" panose="020B0604020202020204" pitchFamily="34" charset="0"/>
                    <a:sym typeface="+mn-ea"/>
                  </a:rPr>
                  <a:t> ↑+  2H</a:t>
                </a:r>
                <a:r>
                  <a:rPr lang="en-US" sz="4000" baseline="-25000" dirty="0">
                    <a:latin typeface="Arial" panose="020B0604020202020204" pitchFamily="34" charset="0"/>
                    <a:cs typeface="Arial" panose="020B0604020202020204" pitchFamily="34" charset="0"/>
                    <a:sym typeface="+mn-ea"/>
                  </a:rPr>
                  <a:t>2</a:t>
                </a:r>
                <a:r>
                  <a:rPr lang="en-US" sz="4000" dirty="0">
                    <a:latin typeface="Arial" panose="020B0604020202020204" pitchFamily="34" charset="0"/>
                    <a:cs typeface="Arial" panose="020B0604020202020204" pitchFamily="34" charset="0"/>
                    <a:sym typeface="+mn-ea"/>
                  </a:rPr>
                  <a:t>O </a:t>
                </a:r>
                <a:endParaRPr lang="en-US" sz="4000" dirty="0">
                  <a:latin typeface="Arial" panose="020B0604020202020204" pitchFamily="34" charset="0"/>
                  <a:cs typeface="Arial" panose="020B0604020202020204" pitchFamily="34" charset="0"/>
                  <a:sym typeface="+mn-ea"/>
                </a:endParaRPr>
              </a:p>
              <a:p>
                <a:pPr indent="0" algn="ctr">
                  <a:lnSpc>
                    <a:spcPct val="150000"/>
                  </a:lnSpc>
                  <a:buFont typeface="Wingdings" panose="05000000000000000000" charset="0"/>
                  <a:buNone/>
                </a:pPr>
                <a:r>
                  <a:rPr lang="en-US" sz="4000">
                    <a:latin typeface="Arial" panose="020B0604020202020204" pitchFamily="34" charset="0"/>
                    <a:cs typeface="Arial" panose="020B0604020202020204" pitchFamily="34" charset="0"/>
                  </a:rPr>
                  <a:t>2KMnO</a:t>
                </a:r>
                <a:r>
                  <a:rPr lang="en-US" sz="4000" baseline="-25000">
                    <a:latin typeface="Arial" panose="020B0604020202020204" pitchFamily="34" charset="0"/>
                    <a:cs typeface="Arial" panose="020B0604020202020204" pitchFamily="34" charset="0"/>
                  </a:rPr>
                  <a:t>4</a:t>
                </a:r>
                <a:r>
                  <a:rPr lang="en-US" sz="4000">
                    <a:latin typeface="Arial" panose="020B0604020202020204" pitchFamily="34" charset="0"/>
                    <a:cs typeface="Arial" panose="020B0604020202020204" pitchFamily="34" charset="0"/>
                  </a:rPr>
                  <a:t>  +  16HCl  →  2MnCl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  2KCl  +  5Cl</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 ↑+  8H</a:t>
                </a:r>
                <a:r>
                  <a:rPr lang="en-US" sz="4000" baseline="-25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p>
                <a:pPr marL="571500" indent="-571500" algn="l">
                  <a:lnSpc>
                    <a:spcPct val="150000"/>
                  </a:lnSpc>
                  <a:buFont typeface="Wingdings" panose="05000000000000000000" charset="0"/>
                  <a:buChar char="Ø"/>
                </a:pPr>
                <a:r>
                  <a:rPr lang="en-US" sz="4000" b="1">
                    <a:solidFill>
                      <a:schemeClr val="tx1"/>
                    </a:solidFill>
                    <a:latin typeface="Arial" panose="020B0604020202020204" pitchFamily="34" charset="0"/>
                    <a:cs typeface="Arial" panose="020B0604020202020204" pitchFamily="34" charset="0"/>
                  </a:rPr>
                  <a:t>Trong công nghiệp </a:t>
                </a:r>
                <a:endParaRPr lang="en-US" sz="4000" b="1">
                  <a:solidFill>
                    <a:schemeClr val="tx1"/>
                  </a:solidFill>
                  <a:latin typeface="Arial" panose="020B0604020202020204" pitchFamily="34" charset="0"/>
                  <a:cs typeface="Arial" panose="020B0604020202020204" pitchFamily="34" charset="0"/>
                </a:endParaRPr>
              </a:p>
              <a:p>
                <a:pPr indent="0" algn="ctr">
                  <a:lnSpc>
                    <a:spcPct val="150000"/>
                  </a:lnSpc>
                  <a:buFont typeface="Wingdings" panose="05000000000000000000" charset="0"/>
                  <a:buNone/>
                </a:pPr>
                <a:r>
                  <a:rPr lang="en-US" sz="4000">
                    <a:solidFill>
                      <a:schemeClr val="tx1"/>
                    </a:solidFill>
                    <a:latin typeface="Arial" panose="020B0604020202020204" pitchFamily="34" charset="0"/>
                    <a:cs typeface="Arial" panose="020B0604020202020204" pitchFamily="34" charset="0"/>
                  </a:rPr>
                  <a:t>2NaCl + 2H</a:t>
                </a:r>
                <a:r>
                  <a:rPr lang="en-US" sz="4000" baseline="-25000">
                    <a:solidFill>
                      <a:schemeClr val="tx1"/>
                    </a:solidFill>
                    <a:latin typeface="Arial" panose="020B0604020202020204" pitchFamily="34" charset="0"/>
                    <a:cs typeface="Arial" panose="020B0604020202020204" pitchFamily="34" charset="0"/>
                  </a:rPr>
                  <a:t>2</a:t>
                </a:r>
                <a:r>
                  <a:rPr lang="en-US" sz="4000">
                    <a:solidFill>
                      <a:schemeClr val="tx1"/>
                    </a:solidFill>
                    <a:latin typeface="Arial" panose="020B0604020202020204" pitchFamily="34" charset="0"/>
                    <a:cs typeface="Arial" panose="020B0604020202020204" pitchFamily="34" charset="0"/>
                  </a:rPr>
                  <a:t>O </a:t>
                </a:r>
                <a14:m>
                  <m:oMathPara xmlns:m="http://schemas.openxmlformats.org/officeDocument/2006/math">
                    <m:oMathParaPr>
                      <m:jc m:val="centerGroup"/>
                    </m:oMathParaPr>
                    <m:oMath xmlns:m="http://schemas.openxmlformats.org/officeDocument/2006/math">
                      <m:box>
                        <m:boxPr>
                          <m:noBreak m:val="on"/>
                          <m:ctrlPr>
                            <a:rPr lang="en-US" sz="4000" i="1" dirty="0">
                              <a:latin typeface="Cambria Math" panose="02040503050406030204" charset="0"/>
                              <a:cs typeface="Cambria Math" panose="02040503050406030204" charset="0"/>
                            </a:rPr>
                          </m:ctrlPr>
                        </m:boxPr>
                        <m:e>
                          <m:groupChr>
                            <m:groupChrPr>
                              <m:chr m:val="→"/>
                              <m:vertJc m:val="bot"/>
                              <m:ctrlPr>
                                <a:rPr lang="en-US" sz="4000" i="1" dirty="0">
                                  <a:latin typeface="Cambria Math" panose="02040503050406030204" charset="0"/>
                                  <a:cs typeface="Cambria Math" panose="02040503050406030204" charset="0"/>
                                </a:rPr>
                              </m:ctrlPr>
                            </m:groupChrPr>
                            <m:e>
                              <m:r>
                                <a:rPr lang="en-US" sz="4000" i="1" dirty="0">
                                  <a:latin typeface="Cambria Math" panose="02040503050406030204" charset="0"/>
                                  <a:cs typeface="Cambria Math" panose="02040503050406030204" charset="0"/>
                                </a:rPr>
                                <m:t>đ</m:t>
                              </m:r>
                              <m:r>
                                <a:rPr lang="en-US" sz="4000" i="1" dirty="0">
                                  <a:latin typeface="Cambria Math" panose="02040503050406030204" charset="0"/>
                                  <a:cs typeface="Cambria Math" panose="02040503050406030204" charset="0"/>
                                </a:rPr>
                                <m:t>𝑝</m:t>
                              </m:r>
                              <m:r>
                                <a:rPr lang="en-US" sz="4000" i="1" dirty="0">
                                  <a:latin typeface="Cambria Math" panose="02040503050406030204" charset="0"/>
                                  <a:cs typeface="Cambria Math" panose="02040503050406030204" charset="0"/>
                                </a:rPr>
                                <m:t>, </m:t>
                              </m:r>
                              <m:r>
                                <a:rPr lang="en-US" sz="4000" i="1" dirty="0">
                                  <a:latin typeface="Cambria Math" panose="02040503050406030204" charset="0"/>
                                  <a:cs typeface="Cambria Math" panose="02040503050406030204" charset="0"/>
                                </a:rPr>
                                <m:t>𝑐𝑚𝑛</m:t>
                              </m:r>
                            </m:e>
                          </m:groupChr>
                        </m:e>
                      </m:box>
                    </m:oMath>
                  </m:oMathPara>
                </a14:m>
                <a:r>
                  <a:rPr lang="en-US" sz="4000" dirty="0">
                    <a:latin typeface="Arial" panose="020B0604020202020204" pitchFamily="34" charset="0"/>
                    <a:cs typeface="Arial" panose="020B0604020202020204" pitchFamily="34" charset="0"/>
                    <a:sym typeface="+mn-ea"/>
                  </a:rPr>
                  <a:t> 2NaOH + H</a:t>
                </a:r>
                <a:r>
                  <a:rPr lang="en-US" sz="4000" baseline="-25000" dirty="0">
                    <a:latin typeface="Arial" panose="020B0604020202020204" pitchFamily="34" charset="0"/>
                    <a:cs typeface="Arial" panose="020B0604020202020204" pitchFamily="34" charset="0"/>
                    <a:sym typeface="+mn-ea"/>
                  </a:rPr>
                  <a:t>2</a:t>
                </a:r>
                <a:r>
                  <a:rPr lang="en-US" sz="4000" dirty="0">
                    <a:latin typeface="Arial" panose="020B0604020202020204" pitchFamily="34" charset="0"/>
                    <a:cs typeface="Arial" panose="020B0604020202020204" pitchFamily="34" charset="0"/>
                    <a:sym typeface="+mn-ea"/>
                  </a:rPr>
                  <a:t> ↑+  Cl</a:t>
                </a:r>
                <a:r>
                  <a:rPr lang="en-US" sz="4000" baseline="-25000" dirty="0">
                    <a:latin typeface="Arial" panose="020B0604020202020204" pitchFamily="34" charset="0"/>
                    <a:cs typeface="Arial" panose="020B0604020202020204" pitchFamily="34" charset="0"/>
                    <a:sym typeface="+mn-ea"/>
                  </a:rPr>
                  <a:t>2</a:t>
                </a:r>
                <a:r>
                  <a:rPr lang="en-US" sz="4000" dirty="0">
                    <a:latin typeface="Arial" panose="020B0604020202020204" pitchFamily="34" charset="0"/>
                    <a:cs typeface="Arial" panose="020B0604020202020204" pitchFamily="34" charset="0"/>
                    <a:sym typeface="+mn-ea"/>
                  </a:rPr>
                  <a:t> ↑</a:t>
                </a:r>
                <a:endParaRPr lang="en-US" sz="4000" dirty="0">
                  <a:latin typeface="Arial" panose="020B0604020202020204" pitchFamily="34" charset="0"/>
                  <a:cs typeface="Arial" panose="020B0604020202020204" pitchFamily="34" charset="0"/>
                  <a:sym typeface="+mn-ea"/>
                </a:endParaRPr>
              </a:p>
            </p:txBody>
          </p:sp>
        </mc:Choice>
        <mc:Fallback>
          <p:sp>
            <p:nvSpPr>
              <p:cNvPr id="2" name="Rectangle 1"/>
              <p:cNvSpPr>
                <a:spLocks noRot="1" noChangeAspect="1" noMove="1" noResize="1" noEditPoints="1" noAdjustHandles="1" noChangeArrowheads="1" noChangeShapeType="1" noTextEdit="1"/>
              </p:cNvSpPr>
              <p:nvPr/>
            </p:nvSpPr>
            <p:spPr>
              <a:xfrm>
                <a:off x="1925955" y="2095500"/>
                <a:ext cx="14589125" cy="5299710"/>
              </a:xfrm>
              <a:prstGeom prst="rect">
                <a:avLst/>
              </a:prstGeom>
              <a:blipFill rotWithShape="1">
                <a:blip r:embed="rId1"/>
                <a:stretch>
                  <a:fillRect b="-108"/>
                </a:stretch>
              </a:blipFill>
            </p:spPr>
            <p:txBody>
              <a:bodyPr/>
              <a:lstStyle/>
              <a:p>
                <a:r>
                  <a:rPr lang="en-US" altLang="en-US">
                    <a:noFill/>
                  </a:rPr>
                  <a:t> </a:t>
                </a:r>
              </a:p>
            </p:txBody>
          </p:sp>
        </mc:Fallback>
      </mc:AlternateContent>
      <p:grpSp>
        <p:nvGrpSpPr>
          <p:cNvPr id="12" name="Google Shape;1334;p54"/>
          <p:cNvGrpSpPr/>
          <p:nvPr/>
        </p:nvGrpSpPr>
        <p:grpSpPr>
          <a:xfrm rot="11434695">
            <a:off x="393700" y="-93345"/>
            <a:ext cx="2233295" cy="2000250"/>
            <a:chOff x="5854150" y="1414663"/>
            <a:chExt cx="796725" cy="792450"/>
          </a:xfrm>
        </p:grpSpPr>
        <p:sp>
          <p:nvSpPr>
            <p:cNvPr id="13"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14935200" y="248420"/>
            <a:ext cx="2877191" cy="21327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78" y="7888120"/>
            <a:ext cx="5643267" cy="239888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1" name="Rounded Rectangle 10"/>
          <p:cNvSpPr/>
          <p:nvPr/>
        </p:nvSpPr>
        <p:spPr>
          <a:xfrm>
            <a:off x="3200400" y="3491865"/>
            <a:ext cx="12012295" cy="330327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p:cNvSpPr txBox="1"/>
          <p:nvPr/>
        </p:nvSpPr>
        <p:spPr>
          <a:xfrm>
            <a:off x="5791200" y="4636135"/>
            <a:ext cx="7064375" cy="1014730"/>
          </a:xfrm>
          <a:prstGeom prst="rect">
            <a:avLst/>
          </a:prstGeom>
          <a:noFill/>
        </p:spPr>
        <p:txBody>
          <a:bodyPr wrap="square" rtlCol="0">
            <a:spAutoFit/>
          </a:bodyPr>
          <a:p>
            <a:pPr algn="ctr"/>
            <a:r>
              <a:rPr lang="en-US" sz="6000" b="1" dirty="0" smtClean="0">
                <a:latin typeface="Arial" panose="020B0604020202020204" pitchFamily="34" charset="0"/>
                <a:cs typeface="Arial" panose="020B0604020202020204" pitchFamily="34" charset="0"/>
              </a:rPr>
              <a:t>LUYỆN TẬP</a:t>
            </a:r>
            <a:endParaRPr lang="en-US" sz="6000" b="1" dirty="0">
              <a:latin typeface="Arial" panose="020B0604020202020204" pitchFamily="34" charset="0"/>
              <a:cs typeface="Arial" panose="020B0604020202020204" pitchFamily="34" charset="0"/>
            </a:endParaRPr>
          </a:p>
        </p:txBody>
      </p:sp>
      <p:pic>
        <p:nvPicPr>
          <p:cNvPr id="4"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flipH="1">
            <a:off x="475615" y="99195"/>
            <a:ext cx="2877191" cy="2132718"/>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833" y="7888120"/>
            <a:ext cx="5643267" cy="2398880"/>
          </a:xfrm>
          <a:prstGeom prst="rect">
            <a:avLst/>
          </a:prstGeom>
        </p:spPr>
      </p:pic>
      <p:grpSp>
        <p:nvGrpSpPr>
          <p:cNvPr id="8" name="Google Shape;1334;p54"/>
          <p:cNvGrpSpPr/>
          <p:nvPr/>
        </p:nvGrpSpPr>
        <p:grpSpPr>
          <a:xfrm rot="10023324" flipH="1">
            <a:off x="14417897" y="137514"/>
            <a:ext cx="3625405" cy="3248859"/>
            <a:chOff x="5854150" y="1414663"/>
            <a:chExt cx="796725" cy="792450"/>
          </a:xfrm>
        </p:grpSpPr>
        <p:sp>
          <p:nvSpPr>
            <p:cNvPr id="13"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pic>
        <p:nvPicPr>
          <p:cNvPr id="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352800" y="3619500"/>
            <a:ext cx="1912150" cy="136631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barn(inVertical)">
                                      <p:cBhvr>
                                        <p:cTn id="1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7" name="Oval 6"/>
          <p:cNvSpPr/>
          <p:nvPr/>
        </p:nvSpPr>
        <p:spPr>
          <a:xfrm>
            <a:off x="823013" y="511302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endParaRPr lang="en-US" sz="4400">
              <a:latin typeface="Arial" panose="020B0604020202020204" pitchFamily="34" charset="0"/>
              <a:cs typeface="Arial" panose="020B0604020202020204" pitchFamily="34" charset="0"/>
            </a:endParaRPr>
          </a:p>
        </p:txBody>
      </p:sp>
      <p:sp>
        <p:nvSpPr>
          <p:cNvPr id="11" name="Rounded Rectangle 10"/>
          <p:cNvSpPr/>
          <p:nvPr/>
        </p:nvSpPr>
        <p:spPr>
          <a:xfrm>
            <a:off x="2607014" y="4686300"/>
            <a:ext cx="5916848" cy="1981200"/>
          </a:xfrm>
          <a:prstGeom prst="roundRect">
            <a:avLst/>
          </a:prstGeom>
          <a:solidFill>
            <a:srgbClr val="FFDFF2"/>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 ns</a:t>
            </a:r>
            <a:r>
              <a:rPr lang="en-US" sz="4400" baseline="30000" smtClean="0">
                <a:latin typeface="Arial" panose="020B0604020202020204" pitchFamily="34" charset="0"/>
                <a:cs typeface="Arial" panose="020B0604020202020204" pitchFamily="34" charset="0"/>
              </a:rPr>
              <a:t>2</a:t>
            </a:r>
            <a:r>
              <a:rPr lang="en-US" sz="4400" smtClean="0">
                <a:latin typeface="Arial" panose="020B0604020202020204" pitchFamily="34" charset="0"/>
                <a:cs typeface="Arial" panose="020B0604020202020204" pitchFamily="34" charset="0"/>
              </a:rPr>
              <a:t>np</a:t>
            </a:r>
            <a:r>
              <a:rPr lang="en-US" sz="4400" baseline="30000" smtClean="0">
                <a:latin typeface="Arial" panose="020B0604020202020204" pitchFamily="34" charset="0"/>
                <a:cs typeface="Arial" panose="020B0604020202020204" pitchFamily="34" charset="0"/>
              </a:rPr>
              <a:t>4</a:t>
            </a:r>
            <a:r>
              <a:rPr lang="en-US" sz="4400" smtClean="0">
                <a:latin typeface="Arial" panose="020B0604020202020204" pitchFamily="34" charset="0"/>
                <a:cs typeface="Arial" panose="020B0604020202020204" pitchFamily="34" charset="0"/>
              </a:rPr>
              <a:t>.</a:t>
            </a:r>
            <a:endParaRPr lang="en-US" sz="4400" smtClean="0">
              <a:latin typeface="Arial" panose="020B0604020202020204" pitchFamily="34" charset="0"/>
              <a:cs typeface="Arial" panose="020B0604020202020204" pitchFamily="34" charset="0"/>
            </a:endParaRPr>
          </a:p>
        </p:txBody>
      </p:sp>
      <p:sp>
        <p:nvSpPr>
          <p:cNvPr id="15" name="Rounded Rectangle 14"/>
          <p:cNvSpPr/>
          <p:nvPr/>
        </p:nvSpPr>
        <p:spPr>
          <a:xfrm>
            <a:off x="904293" y="419100"/>
            <a:ext cx="16240707" cy="3429001"/>
          </a:xfrm>
          <a:prstGeom prst="roundRect">
            <a:avLst/>
          </a:prstGeom>
          <a:solidFill>
            <a:srgbClr val="C6EBEE"/>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752601" y="958831"/>
            <a:ext cx="14935200" cy="2306955"/>
          </a:xfrm>
          <a:prstGeom prst="rect">
            <a:avLst/>
          </a:prstGeom>
          <a:noFill/>
          <a:ln w="9525">
            <a:noFill/>
          </a:ln>
        </p:spPr>
        <p:txBody>
          <a:bodyPr wrap="square">
            <a:spAutoFit/>
          </a:bodyPr>
          <a:lstStyle/>
          <a:p>
            <a:pPr indent="0" algn="ctr">
              <a:lnSpc>
                <a:spcPct val="150000"/>
              </a:lnSpc>
            </a:pPr>
            <a:r>
              <a:rPr lang="en-US" sz="4800" b="1">
                <a:solidFill>
                  <a:srgbClr val="000000"/>
                </a:solidFill>
                <a:latin typeface="Arial" panose="020B0604020202020204" pitchFamily="34" charset="0"/>
                <a:cs typeface="Arial" panose="020B0604020202020204" pitchFamily="34" charset="0"/>
              </a:rPr>
              <a:t>Câu 1: </a:t>
            </a:r>
            <a:r>
              <a:rPr lang="en-US" sz="4800">
                <a:solidFill>
                  <a:srgbClr val="000000"/>
                </a:solidFill>
                <a:latin typeface="Arial" panose="020B0604020202020204" pitchFamily="34" charset="0"/>
                <a:cs typeface="Arial" panose="020B0604020202020204" pitchFamily="34" charset="0"/>
              </a:rPr>
              <a:t>Cấu hình electron lớp ngoài cùng của các nguyên tố nhóm halogen là</a:t>
            </a:r>
            <a:endParaRPr lang="en-US" sz="4800">
              <a:solidFill>
                <a:srgbClr val="000000"/>
              </a:solidFill>
              <a:latin typeface="Arial" panose="020B0604020202020204" pitchFamily="34" charset="0"/>
              <a:cs typeface="Arial" panose="020B0604020202020204" pitchFamily="34" charset="0"/>
            </a:endParaRPr>
          </a:p>
        </p:txBody>
      </p:sp>
      <p:sp>
        <p:nvSpPr>
          <p:cNvPr id="18" name="Oval 17"/>
          <p:cNvSpPr/>
          <p:nvPr/>
        </p:nvSpPr>
        <p:spPr>
          <a:xfrm>
            <a:off x="9753600" y="526542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endParaRPr lang="en-US" sz="4400">
              <a:latin typeface="Arial" panose="020B0604020202020204" pitchFamily="34" charset="0"/>
              <a:cs typeface="Arial" panose="020B0604020202020204" pitchFamily="34" charset="0"/>
            </a:endParaRPr>
          </a:p>
        </p:txBody>
      </p:sp>
      <p:sp>
        <p:nvSpPr>
          <p:cNvPr id="19" name="Rounded Rectangle 18"/>
          <p:cNvSpPr/>
          <p:nvPr/>
        </p:nvSpPr>
        <p:spPr>
          <a:xfrm>
            <a:off x="11353800" y="4686300"/>
            <a:ext cx="5791200" cy="1981200"/>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ns</a:t>
            </a:r>
            <a:r>
              <a:rPr lang="en-US" sz="4400" baseline="30000" smtClean="0">
                <a:latin typeface="Arial" panose="020B0604020202020204" pitchFamily="34" charset="0"/>
                <a:cs typeface="Arial" panose="020B0604020202020204" pitchFamily="34" charset="0"/>
              </a:rPr>
              <a:t>2</a:t>
            </a:r>
            <a:r>
              <a:rPr lang="en-US" sz="4400" smtClean="0">
                <a:latin typeface="Arial" panose="020B0604020202020204" pitchFamily="34" charset="0"/>
                <a:cs typeface="Arial" panose="020B0604020202020204" pitchFamily="34" charset="0"/>
              </a:rPr>
              <a:t>np</a:t>
            </a:r>
            <a:r>
              <a:rPr lang="en-US" sz="4400" baseline="30000" smtClean="0">
                <a:latin typeface="Arial" panose="020B0604020202020204" pitchFamily="34" charset="0"/>
                <a:cs typeface="Arial" panose="020B0604020202020204" pitchFamily="34" charset="0"/>
              </a:rPr>
              <a:t>3</a:t>
            </a:r>
            <a:endParaRPr lang="en-US" sz="4400" baseline="30000" smtClean="0">
              <a:latin typeface="Arial" panose="020B0604020202020204" pitchFamily="34" charset="0"/>
              <a:cs typeface="Arial" panose="020B0604020202020204" pitchFamily="34" charset="0"/>
            </a:endParaRPr>
          </a:p>
        </p:txBody>
      </p:sp>
      <p:sp>
        <p:nvSpPr>
          <p:cNvPr id="21" name="Oval 20"/>
          <p:cNvSpPr/>
          <p:nvPr/>
        </p:nvSpPr>
        <p:spPr>
          <a:xfrm>
            <a:off x="904293" y="803783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
        <p:nvSpPr>
          <p:cNvPr id="22" name="Rounded Rectangle 21"/>
          <p:cNvSpPr/>
          <p:nvPr/>
        </p:nvSpPr>
        <p:spPr>
          <a:xfrm>
            <a:off x="2571803" y="7496174"/>
            <a:ext cx="596482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ns</a:t>
            </a:r>
            <a:r>
              <a:rPr lang="en-US" sz="4400" baseline="30000" smtClean="0">
                <a:latin typeface="Arial" panose="020B0604020202020204" pitchFamily="34" charset="0"/>
                <a:cs typeface="Arial" panose="020B0604020202020204" pitchFamily="34" charset="0"/>
              </a:rPr>
              <a:t>2</a:t>
            </a:r>
            <a:r>
              <a:rPr lang="en-US" sz="4400" smtClean="0">
                <a:latin typeface="Arial" panose="020B0604020202020204" pitchFamily="34" charset="0"/>
                <a:cs typeface="Arial" panose="020B0604020202020204" pitchFamily="34" charset="0"/>
              </a:rPr>
              <a:t>np</a:t>
            </a:r>
            <a:r>
              <a:rPr lang="en-US" sz="4400" baseline="30000" smtClean="0">
                <a:latin typeface="Arial" panose="020B0604020202020204" pitchFamily="34" charset="0"/>
                <a:cs typeface="Arial" panose="020B0604020202020204" pitchFamily="34" charset="0"/>
              </a:rPr>
              <a:t>5</a:t>
            </a:r>
            <a:endParaRPr lang="en-US" sz="4400" baseline="30000" smtClean="0">
              <a:latin typeface="Arial" panose="020B0604020202020204" pitchFamily="34" charset="0"/>
              <a:cs typeface="Arial" panose="020B0604020202020204" pitchFamily="34" charset="0"/>
            </a:endParaRPr>
          </a:p>
        </p:txBody>
      </p:sp>
      <p:sp>
        <p:nvSpPr>
          <p:cNvPr id="24" name="Oval 23"/>
          <p:cNvSpPr/>
          <p:nvPr/>
        </p:nvSpPr>
        <p:spPr>
          <a:xfrm>
            <a:off x="9716135" y="805688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endParaRPr lang="en-US" sz="4400">
              <a:latin typeface="Arial" panose="020B0604020202020204" pitchFamily="34" charset="0"/>
              <a:cs typeface="Arial" panose="020B0604020202020204" pitchFamily="34" charset="0"/>
            </a:endParaRPr>
          </a:p>
        </p:txBody>
      </p:sp>
      <p:sp>
        <p:nvSpPr>
          <p:cNvPr id="25" name="Rounded Rectangle 24"/>
          <p:cNvSpPr/>
          <p:nvPr/>
        </p:nvSpPr>
        <p:spPr>
          <a:xfrm>
            <a:off x="11430000" y="7496174"/>
            <a:ext cx="571500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ns</a:t>
            </a:r>
            <a:r>
              <a:rPr lang="en-US" sz="4400" baseline="30000" smtClean="0">
                <a:latin typeface="Arial" panose="020B0604020202020204" pitchFamily="34" charset="0"/>
                <a:cs typeface="Arial" panose="020B0604020202020204" pitchFamily="34" charset="0"/>
              </a:rPr>
              <a:t>2</a:t>
            </a:r>
            <a:r>
              <a:rPr lang="en-US" sz="4400" smtClean="0">
                <a:latin typeface="Arial" panose="020B0604020202020204" pitchFamily="34" charset="0"/>
                <a:cs typeface="Arial" panose="020B0604020202020204" pitchFamily="34" charset="0"/>
              </a:rPr>
              <a:t>np</a:t>
            </a:r>
            <a:r>
              <a:rPr lang="en-US" sz="4400" baseline="30000" smtClean="0">
                <a:latin typeface="Arial" panose="020B0604020202020204" pitchFamily="34" charset="0"/>
                <a:cs typeface="Arial" panose="020B0604020202020204" pitchFamily="34" charset="0"/>
              </a:rPr>
              <a:t>6</a:t>
            </a:r>
            <a:endParaRPr lang="en-US" sz="4400" baseline="30000" smtClean="0">
              <a:latin typeface="Arial" panose="020B0604020202020204" pitchFamily="34" charset="0"/>
              <a:cs typeface="Arial" panose="020B0604020202020204" pitchFamily="34" charset="0"/>
            </a:endParaRPr>
          </a:p>
        </p:txBody>
      </p:sp>
      <p:sp>
        <p:nvSpPr>
          <p:cNvPr id="4" name="Oval 3"/>
          <p:cNvSpPr/>
          <p:nvPr/>
        </p:nvSpPr>
        <p:spPr>
          <a:xfrm>
            <a:off x="904293" y="8056881"/>
            <a:ext cx="1112826" cy="1196340"/>
          </a:xfrm>
          <a:prstGeom prst="ellipse">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P spid="100" grpId="0"/>
      <p:bldP spid="18" grpId="0" animBg="1"/>
      <p:bldP spid="19" grpId="0" animBg="1"/>
      <p:bldP spid="21" grpId="0" animBg="1"/>
      <p:bldP spid="22" grpId="0" animBg="1"/>
      <p:bldP spid="24" grpId="0" animBg="1"/>
      <p:bldP spid="25" grpId="0" animBg="1"/>
      <p:bldP spid="4"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7" name="Oval 6"/>
          <p:cNvSpPr/>
          <p:nvPr/>
        </p:nvSpPr>
        <p:spPr>
          <a:xfrm>
            <a:off x="823013" y="511302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endParaRPr lang="en-US" sz="4400">
              <a:latin typeface="Arial" panose="020B0604020202020204" pitchFamily="34" charset="0"/>
              <a:cs typeface="Arial" panose="020B0604020202020204" pitchFamily="34" charset="0"/>
            </a:endParaRPr>
          </a:p>
        </p:txBody>
      </p:sp>
      <p:sp>
        <p:nvSpPr>
          <p:cNvPr id="11" name="Rounded Rectangle 10"/>
          <p:cNvSpPr/>
          <p:nvPr/>
        </p:nvSpPr>
        <p:spPr>
          <a:xfrm>
            <a:off x="2607014" y="4686300"/>
            <a:ext cx="5916848" cy="1981200"/>
          </a:xfrm>
          <a:prstGeom prst="roundRect">
            <a:avLst/>
          </a:prstGeom>
          <a:solidFill>
            <a:srgbClr val="FFDFF2"/>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 Ở điều kịên thường là chất khí.	</a:t>
            </a:r>
            <a:endParaRPr lang="en-US" sz="4400" smtClean="0">
              <a:latin typeface="Arial" panose="020B0604020202020204" pitchFamily="34" charset="0"/>
              <a:cs typeface="Arial" panose="020B0604020202020204" pitchFamily="34" charset="0"/>
            </a:endParaRPr>
          </a:p>
        </p:txBody>
      </p:sp>
      <p:sp>
        <p:nvSpPr>
          <p:cNvPr id="15" name="Rounded Rectangle 14"/>
          <p:cNvSpPr/>
          <p:nvPr/>
        </p:nvSpPr>
        <p:spPr>
          <a:xfrm>
            <a:off x="904293" y="419100"/>
            <a:ext cx="16240707" cy="3429001"/>
          </a:xfrm>
          <a:prstGeom prst="roundRect">
            <a:avLst/>
          </a:prstGeom>
          <a:solidFill>
            <a:srgbClr val="C6EBEE"/>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752601" y="958831"/>
            <a:ext cx="14935200" cy="2306955"/>
          </a:xfrm>
          <a:prstGeom prst="rect">
            <a:avLst/>
          </a:prstGeom>
          <a:noFill/>
          <a:ln w="9525">
            <a:noFill/>
          </a:ln>
        </p:spPr>
        <p:txBody>
          <a:bodyPr wrap="square">
            <a:spAutoFit/>
          </a:bodyPr>
          <a:lstStyle/>
          <a:p>
            <a:pPr indent="0" algn="ctr">
              <a:lnSpc>
                <a:spcPct val="150000"/>
              </a:lnSpc>
            </a:pPr>
            <a:r>
              <a:rPr lang="en-US" sz="4800" b="1">
                <a:solidFill>
                  <a:srgbClr val="000000"/>
                </a:solidFill>
                <a:latin typeface="Arial" panose="020B0604020202020204" pitchFamily="34" charset="0"/>
                <a:cs typeface="Arial" panose="020B0604020202020204" pitchFamily="34" charset="0"/>
              </a:rPr>
              <a:t>Câu 2: </a:t>
            </a:r>
            <a:r>
              <a:rPr lang="en-US" sz="4800">
                <a:solidFill>
                  <a:srgbClr val="000000"/>
                </a:solidFill>
                <a:latin typeface="Arial" panose="020B0604020202020204" pitchFamily="34" charset="0"/>
                <a:cs typeface="Arial" panose="020B0604020202020204" pitchFamily="34" charset="0"/>
              </a:rPr>
              <a:t>Đặc điểm nào dưới đây là đặc điểm chung của các đơn chất halogen?</a:t>
            </a:r>
            <a:endParaRPr lang="en-US" sz="4800">
              <a:solidFill>
                <a:srgbClr val="000000"/>
              </a:solidFill>
              <a:latin typeface="Arial" panose="020B0604020202020204" pitchFamily="34" charset="0"/>
              <a:cs typeface="Arial" panose="020B0604020202020204" pitchFamily="34" charset="0"/>
            </a:endParaRPr>
          </a:p>
        </p:txBody>
      </p:sp>
      <p:sp>
        <p:nvSpPr>
          <p:cNvPr id="18" name="Oval 17"/>
          <p:cNvSpPr/>
          <p:nvPr/>
        </p:nvSpPr>
        <p:spPr>
          <a:xfrm>
            <a:off x="9753600" y="526542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endParaRPr lang="en-US" sz="4400">
              <a:latin typeface="Arial" panose="020B0604020202020204" pitchFamily="34" charset="0"/>
              <a:cs typeface="Arial" panose="020B0604020202020204" pitchFamily="34" charset="0"/>
            </a:endParaRPr>
          </a:p>
        </p:txBody>
      </p:sp>
      <p:sp>
        <p:nvSpPr>
          <p:cNvPr id="19" name="Rounded Rectangle 18"/>
          <p:cNvSpPr/>
          <p:nvPr/>
        </p:nvSpPr>
        <p:spPr>
          <a:xfrm>
            <a:off x="11353800" y="4686300"/>
            <a:ext cx="5791200" cy="1981200"/>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Tác dụng mạnh với nước.</a:t>
            </a:r>
            <a:endParaRPr lang="en-US" sz="4400" smtClean="0">
              <a:latin typeface="Arial" panose="020B0604020202020204" pitchFamily="34" charset="0"/>
              <a:cs typeface="Arial" panose="020B0604020202020204" pitchFamily="34" charset="0"/>
            </a:endParaRPr>
          </a:p>
        </p:txBody>
      </p:sp>
      <p:sp>
        <p:nvSpPr>
          <p:cNvPr id="21" name="Oval 20"/>
          <p:cNvSpPr/>
          <p:nvPr/>
        </p:nvSpPr>
        <p:spPr>
          <a:xfrm>
            <a:off x="904293" y="803783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
        <p:nvSpPr>
          <p:cNvPr id="22" name="Rounded Rectangle 21"/>
          <p:cNvSpPr/>
          <p:nvPr/>
        </p:nvSpPr>
        <p:spPr>
          <a:xfrm>
            <a:off x="2571803" y="7496174"/>
            <a:ext cx="596482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Vừa có tính oxi hoá, vừa có tính khử.</a:t>
            </a:r>
            <a:endParaRPr lang="en-US" sz="4400" smtClean="0">
              <a:latin typeface="Arial" panose="020B0604020202020204" pitchFamily="34" charset="0"/>
              <a:cs typeface="Arial" panose="020B0604020202020204" pitchFamily="34" charset="0"/>
            </a:endParaRPr>
          </a:p>
        </p:txBody>
      </p:sp>
      <p:sp>
        <p:nvSpPr>
          <p:cNvPr id="24" name="Oval 23"/>
          <p:cNvSpPr/>
          <p:nvPr/>
        </p:nvSpPr>
        <p:spPr>
          <a:xfrm>
            <a:off x="9716135" y="805688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endParaRPr lang="en-US" sz="4400">
              <a:latin typeface="Arial" panose="020B0604020202020204" pitchFamily="34" charset="0"/>
              <a:cs typeface="Arial" panose="020B0604020202020204" pitchFamily="34" charset="0"/>
            </a:endParaRPr>
          </a:p>
        </p:txBody>
      </p:sp>
      <p:sp>
        <p:nvSpPr>
          <p:cNvPr id="25" name="Rounded Rectangle 24"/>
          <p:cNvSpPr/>
          <p:nvPr/>
        </p:nvSpPr>
        <p:spPr>
          <a:xfrm>
            <a:off x="11430000" y="7496174"/>
            <a:ext cx="571500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Có tính oxi hoá mạnh.</a:t>
            </a:r>
            <a:endParaRPr lang="en-US" sz="4400" smtClean="0">
              <a:latin typeface="Arial" panose="020B0604020202020204" pitchFamily="34" charset="0"/>
              <a:cs typeface="Arial" panose="020B0604020202020204" pitchFamily="34" charset="0"/>
            </a:endParaRPr>
          </a:p>
        </p:txBody>
      </p:sp>
      <p:sp>
        <p:nvSpPr>
          <p:cNvPr id="4" name="Oval 3"/>
          <p:cNvSpPr/>
          <p:nvPr/>
        </p:nvSpPr>
        <p:spPr>
          <a:xfrm>
            <a:off x="9716188" y="8056881"/>
            <a:ext cx="1112826" cy="1196340"/>
          </a:xfrm>
          <a:prstGeom prst="ellipse">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D</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P spid="15" grpId="0" bldLvl="0" animBg="1"/>
      <p:bldP spid="100" grpId="0"/>
      <p:bldP spid="18" grpId="0" bldLvl="0" animBg="1"/>
      <p:bldP spid="19" grpId="0" bldLvl="0" animBg="1"/>
      <p:bldP spid="21" grpId="0" bldLvl="0" animBg="1"/>
      <p:bldP spid="22" grpId="0" bldLvl="0" animBg="1"/>
      <p:bldP spid="24" grpId="0" bldLvl="0" animBg="1"/>
      <p:bldP spid="25" grpId="0" bldLvl="0" animBg="1"/>
      <p:bldP spid="4"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7" name="Oval 6"/>
          <p:cNvSpPr/>
          <p:nvPr/>
        </p:nvSpPr>
        <p:spPr>
          <a:xfrm>
            <a:off x="823013" y="511302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endParaRPr lang="en-US" sz="4400">
              <a:latin typeface="Arial" panose="020B0604020202020204" pitchFamily="34" charset="0"/>
              <a:cs typeface="Arial" panose="020B0604020202020204" pitchFamily="34" charset="0"/>
            </a:endParaRPr>
          </a:p>
        </p:txBody>
      </p:sp>
      <p:sp>
        <p:nvSpPr>
          <p:cNvPr id="11" name="Rounded Rectangle 10"/>
          <p:cNvSpPr/>
          <p:nvPr/>
        </p:nvSpPr>
        <p:spPr>
          <a:xfrm>
            <a:off x="2607014" y="4686300"/>
            <a:ext cx="5916848" cy="1981200"/>
          </a:xfrm>
          <a:prstGeom prst="roundRect">
            <a:avLst/>
          </a:prstGeom>
          <a:solidFill>
            <a:srgbClr val="FFDFF2"/>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 Nhiệt độ thường và bóng tối.</a:t>
            </a:r>
            <a:endParaRPr lang="en-US" sz="4400" smtClean="0">
              <a:latin typeface="Arial" panose="020B0604020202020204" pitchFamily="34" charset="0"/>
              <a:cs typeface="Arial" panose="020B0604020202020204" pitchFamily="34" charset="0"/>
            </a:endParaRPr>
          </a:p>
        </p:txBody>
      </p:sp>
      <p:sp>
        <p:nvSpPr>
          <p:cNvPr id="15" name="Rounded Rectangle 14"/>
          <p:cNvSpPr/>
          <p:nvPr/>
        </p:nvSpPr>
        <p:spPr>
          <a:xfrm>
            <a:off x="904293" y="419100"/>
            <a:ext cx="16240707" cy="3429001"/>
          </a:xfrm>
          <a:prstGeom prst="roundRect">
            <a:avLst/>
          </a:prstGeom>
          <a:solidFill>
            <a:srgbClr val="C6EBEE"/>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752601" y="958831"/>
            <a:ext cx="14935200" cy="2306955"/>
          </a:xfrm>
          <a:prstGeom prst="rect">
            <a:avLst/>
          </a:prstGeom>
          <a:noFill/>
          <a:ln w="9525">
            <a:noFill/>
          </a:ln>
        </p:spPr>
        <p:txBody>
          <a:bodyPr wrap="square">
            <a:spAutoFit/>
          </a:bodyPr>
          <a:lstStyle/>
          <a:p>
            <a:pPr indent="0" algn="ctr">
              <a:lnSpc>
                <a:spcPct val="150000"/>
              </a:lnSpc>
            </a:pPr>
            <a:r>
              <a:rPr lang="en-US" sz="4800" b="1">
                <a:solidFill>
                  <a:srgbClr val="000000"/>
                </a:solidFill>
                <a:latin typeface="Arial" panose="020B0604020202020204" pitchFamily="34" charset="0"/>
                <a:cs typeface="Arial" panose="020B0604020202020204" pitchFamily="34" charset="0"/>
              </a:rPr>
              <a:t>Câu 3: </a:t>
            </a:r>
            <a:r>
              <a:rPr lang="en-US" sz="4800">
                <a:solidFill>
                  <a:srgbClr val="000000"/>
                </a:solidFill>
                <a:latin typeface="Arial" panose="020B0604020202020204" pitchFamily="34" charset="0"/>
                <a:cs typeface="Arial" panose="020B0604020202020204" pitchFamily="34" charset="0"/>
              </a:rPr>
              <a:t>Phản ứng giữa H</a:t>
            </a:r>
            <a:r>
              <a:rPr lang="en-US" sz="4800" baseline="-25000">
                <a:solidFill>
                  <a:srgbClr val="000000"/>
                </a:solidFill>
                <a:latin typeface="Arial" panose="020B0604020202020204" pitchFamily="34" charset="0"/>
                <a:cs typeface="Arial" panose="020B0604020202020204" pitchFamily="34" charset="0"/>
              </a:rPr>
              <a:t>2</a:t>
            </a:r>
            <a:r>
              <a:rPr lang="en-US" sz="4800">
                <a:solidFill>
                  <a:srgbClr val="000000"/>
                </a:solidFill>
                <a:latin typeface="Arial" panose="020B0604020202020204" pitchFamily="34" charset="0"/>
                <a:cs typeface="Arial" panose="020B0604020202020204" pitchFamily="34" charset="0"/>
              </a:rPr>
              <a:t> và Cl</a:t>
            </a:r>
            <a:r>
              <a:rPr lang="en-US" sz="4800" baseline="-25000">
                <a:solidFill>
                  <a:srgbClr val="000000"/>
                </a:solidFill>
                <a:latin typeface="Arial" panose="020B0604020202020204" pitchFamily="34" charset="0"/>
                <a:cs typeface="Arial" panose="020B0604020202020204" pitchFamily="34" charset="0"/>
              </a:rPr>
              <a:t>2</a:t>
            </a:r>
            <a:r>
              <a:rPr lang="en-US" sz="4800">
                <a:solidFill>
                  <a:srgbClr val="000000"/>
                </a:solidFill>
                <a:latin typeface="Arial" panose="020B0604020202020204" pitchFamily="34" charset="0"/>
                <a:cs typeface="Arial" panose="020B0604020202020204" pitchFamily="34" charset="0"/>
              </a:rPr>
              <a:t> có thể xảy ra trong điều kiện</a:t>
            </a:r>
            <a:endParaRPr lang="en-US" sz="4800">
              <a:solidFill>
                <a:srgbClr val="000000"/>
              </a:solidFill>
              <a:latin typeface="Arial" panose="020B0604020202020204" pitchFamily="34" charset="0"/>
              <a:cs typeface="Arial" panose="020B0604020202020204" pitchFamily="34" charset="0"/>
            </a:endParaRPr>
          </a:p>
        </p:txBody>
      </p:sp>
      <p:sp>
        <p:nvSpPr>
          <p:cNvPr id="18" name="Oval 17"/>
          <p:cNvSpPr/>
          <p:nvPr/>
        </p:nvSpPr>
        <p:spPr>
          <a:xfrm>
            <a:off x="9753600" y="526542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endParaRPr lang="en-US" sz="4400">
              <a:latin typeface="Arial" panose="020B0604020202020204" pitchFamily="34" charset="0"/>
              <a:cs typeface="Arial" panose="020B0604020202020204" pitchFamily="34" charset="0"/>
            </a:endParaRPr>
          </a:p>
        </p:txBody>
      </p:sp>
      <p:sp>
        <p:nvSpPr>
          <p:cNvPr id="19" name="Rounded Rectangle 18"/>
          <p:cNvSpPr/>
          <p:nvPr/>
        </p:nvSpPr>
        <p:spPr>
          <a:xfrm>
            <a:off x="11353800" y="4686300"/>
            <a:ext cx="5791200" cy="1981200"/>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Ánh sáng khuếch tán.</a:t>
            </a:r>
            <a:endParaRPr lang="en-US" sz="4400" smtClean="0">
              <a:latin typeface="Arial" panose="020B0604020202020204" pitchFamily="34" charset="0"/>
              <a:cs typeface="Arial" panose="020B0604020202020204" pitchFamily="34" charset="0"/>
            </a:endParaRPr>
          </a:p>
        </p:txBody>
      </p:sp>
      <p:sp>
        <p:nvSpPr>
          <p:cNvPr id="21" name="Oval 20"/>
          <p:cNvSpPr/>
          <p:nvPr/>
        </p:nvSpPr>
        <p:spPr>
          <a:xfrm>
            <a:off x="904293" y="803783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
        <p:nvSpPr>
          <p:cNvPr id="22" name="Rounded Rectangle 21"/>
          <p:cNvSpPr/>
          <p:nvPr/>
        </p:nvSpPr>
        <p:spPr>
          <a:xfrm>
            <a:off x="2571803" y="7496174"/>
            <a:ext cx="596482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Nhiệt độ tuyệt đối 273K.</a:t>
            </a:r>
            <a:endParaRPr lang="en-US" sz="4400" smtClean="0">
              <a:latin typeface="Arial" panose="020B0604020202020204" pitchFamily="34" charset="0"/>
              <a:cs typeface="Arial" panose="020B0604020202020204" pitchFamily="34" charset="0"/>
            </a:endParaRPr>
          </a:p>
        </p:txBody>
      </p:sp>
      <p:sp>
        <p:nvSpPr>
          <p:cNvPr id="24" name="Oval 23"/>
          <p:cNvSpPr/>
          <p:nvPr/>
        </p:nvSpPr>
        <p:spPr>
          <a:xfrm>
            <a:off x="9716135" y="805688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endParaRPr lang="en-US" sz="4400">
              <a:latin typeface="Arial" panose="020B0604020202020204" pitchFamily="34" charset="0"/>
              <a:cs typeface="Arial" panose="020B0604020202020204" pitchFamily="34" charset="0"/>
            </a:endParaRPr>
          </a:p>
        </p:txBody>
      </p:sp>
      <p:sp>
        <p:nvSpPr>
          <p:cNvPr id="25" name="Rounded Rectangle 24"/>
          <p:cNvSpPr/>
          <p:nvPr/>
        </p:nvSpPr>
        <p:spPr>
          <a:xfrm>
            <a:off x="11430000" y="7496174"/>
            <a:ext cx="571500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Xúc tác MnO</a:t>
            </a:r>
            <a:r>
              <a:rPr lang="en-US" sz="4400" baseline="-25000" smtClean="0">
                <a:latin typeface="Arial" panose="020B0604020202020204" pitchFamily="34" charset="0"/>
                <a:cs typeface="Arial" panose="020B0604020202020204" pitchFamily="34" charset="0"/>
              </a:rPr>
              <a:t>2</a:t>
            </a:r>
            <a:r>
              <a:rPr lang="en-US" sz="4400" smtClean="0">
                <a:latin typeface="Arial" panose="020B0604020202020204" pitchFamily="34" charset="0"/>
                <a:cs typeface="Arial" panose="020B0604020202020204" pitchFamily="34" charset="0"/>
              </a:rPr>
              <a:t>, nhiệt độ.</a:t>
            </a:r>
            <a:endParaRPr lang="en-US" sz="4400" smtClean="0">
              <a:latin typeface="Arial" panose="020B0604020202020204" pitchFamily="34" charset="0"/>
              <a:cs typeface="Arial" panose="020B0604020202020204" pitchFamily="34" charset="0"/>
            </a:endParaRPr>
          </a:p>
        </p:txBody>
      </p:sp>
      <p:sp>
        <p:nvSpPr>
          <p:cNvPr id="4" name="Oval 3"/>
          <p:cNvSpPr/>
          <p:nvPr/>
        </p:nvSpPr>
        <p:spPr>
          <a:xfrm>
            <a:off x="9753653" y="5295901"/>
            <a:ext cx="1112826" cy="1196340"/>
          </a:xfrm>
          <a:prstGeom prst="ellipse">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B</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P spid="15" grpId="0" bldLvl="0" animBg="1"/>
      <p:bldP spid="100" grpId="0"/>
      <p:bldP spid="18" grpId="0" bldLvl="0" animBg="1"/>
      <p:bldP spid="19" grpId="0" bldLvl="0" animBg="1"/>
      <p:bldP spid="21" grpId="0" bldLvl="0" animBg="1"/>
      <p:bldP spid="22" grpId="0" bldLvl="0" animBg="1"/>
      <p:bldP spid="24" grpId="0" bldLvl="0" animBg="1"/>
      <p:bldP spid="25" grpId="0" bldLvl="0" animBg="1"/>
      <p:bldP spid="4"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7" name="Oval 6"/>
          <p:cNvSpPr/>
          <p:nvPr/>
        </p:nvSpPr>
        <p:spPr>
          <a:xfrm>
            <a:off x="823013" y="511302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endParaRPr lang="en-US" sz="4400">
              <a:latin typeface="Arial" panose="020B0604020202020204" pitchFamily="34" charset="0"/>
              <a:cs typeface="Arial" panose="020B0604020202020204" pitchFamily="34" charset="0"/>
            </a:endParaRPr>
          </a:p>
        </p:txBody>
      </p:sp>
      <p:sp>
        <p:nvSpPr>
          <p:cNvPr id="11" name="Rounded Rectangle 10"/>
          <p:cNvSpPr/>
          <p:nvPr/>
        </p:nvSpPr>
        <p:spPr>
          <a:xfrm>
            <a:off x="2607014" y="4686300"/>
            <a:ext cx="5916848" cy="1981200"/>
          </a:xfrm>
          <a:prstGeom prst="roundRect">
            <a:avLst/>
          </a:prstGeom>
          <a:solidFill>
            <a:srgbClr val="FFDFF2"/>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 NaCl, NaClO, NaOH.</a:t>
            </a:r>
            <a:endParaRPr lang="en-US" sz="4400" smtClean="0">
              <a:latin typeface="Arial" panose="020B0604020202020204" pitchFamily="34" charset="0"/>
              <a:cs typeface="Arial" panose="020B0604020202020204" pitchFamily="34" charset="0"/>
            </a:endParaRPr>
          </a:p>
        </p:txBody>
      </p:sp>
      <p:sp>
        <p:nvSpPr>
          <p:cNvPr id="15" name="Rounded Rectangle 14"/>
          <p:cNvSpPr/>
          <p:nvPr/>
        </p:nvSpPr>
        <p:spPr>
          <a:xfrm>
            <a:off x="904293" y="419100"/>
            <a:ext cx="16240707" cy="3429001"/>
          </a:xfrm>
          <a:prstGeom prst="roundRect">
            <a:avLst/>
          </a:prstGeom>
          <a:solidFill>
            <a:srgbClr val="C6EBEE"/>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600201" y="442576"/>
            <a:ext cx="14935200" cy="3415030"/>
          </a:xfrm>
          <a:prstGeom prst="rect">
            <a:avLst/>
          </a:prstGeom>
          <a:noFill/>
          <a:ln w="9525">
            <a:noFill/>
          </a:ln>
        </p:spPr>
        <p:txBody>
          <a:bodyPr wrap="square">
            <a:spAutoFit/>
          </a:bodyPr>
          <a:lstStyle/>
          <a:p>
            <a:pPr indent="0" algn="ctr">
              <a:lnSpc>
                <a:spcPct val="150000"/>
              </a:lnSpc>
            </a:pPr>
            <a:r>
              <a:rPr lang="en-US" sz="4800" b="1">
                <a:solidFill>
                  <a:srgbClr val="000000"/>
                </a:solidFill>
                <a:latin typeface="Arial" panose="020B0604020202020204" pitchFamily="34" charset="0"/>
                <a:cs typeface="Arial" panose="020B0604020202020204" pitchFamily="34" charset="0"/>
              </a:rPr>
              <a:t>Câu 4: </a:t>
            </a:r>
            <a:r>
              <a:rPr lang="en-US" sz="4800">
                <a:solidFill>
                  <a:srgbClr val="000000"/>
                </a:solidFill>
                <a:latin typeface="Arial" panose="020B0604020202020204" pitchFamily="34" charset="0"/>
                <a:cs typeface="Arial" panose="020B0604020202020204" pitchFamily="34" charset="0"/>
              </a:rPr>
              <a:t>Sục khí clo vào lượng dung dịch NaOH ở nhiệt độ thường thu được nước Javen dùng làm chất tẩy rửa khử trùng, nước Javen có chứa các chất tan là: </a:t>
            </a:r>
            <a:endParaRPr lang="en-US" sz="4800">
              <a:solidFill>
                <a:srgbClr val="000000"/>
              </a:solidFill>
              <a:latin typeface="Arial" panose="020B0604020202020204" pitchFamily="34" charset="0"/>
              <a:cs typeface="Arial" panose="020B0604020202020204" pitchFamily="34" charset="0"/>
            </a:endParaRPr>
          </a:p>
        </p:txBody>
      </p:sp>
      <p:sp>
        <p:nvSpPr>
          <p:cNvPr id="18" name="Oval 17"/>
          <p:cNvSpPr/>
          <p:nvPr/>
        </p:nvSpPr>
        <p:spPr>
          <a:xfrm>
            <a:off x="9753600" y="526542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endParaRPr lang="en-US" sz="4400">
              <a:latin typeface="Arial" panose="020B0604020202020204" pitchFamily="34" charset="0"/>
              <a:cs typeface="Arial" panose="020B0604020202020204" pitchFamily="34" charset="0"/>
            </a:endParaRPr>
          </a:p>
        </p:txBody>
      </p:sp>
      <p:sp>
        <p:nvSpPr>
          <p:cNvPr id="19" name="Rounded Rectangle 18"/>
          <p:cNvSpPr/>
          <p:nvPr/>
        </p:nvSpPr>
        <p:spPr>
          <a:xfrm>
            <a:off x="11353800" y="4686300"/>
            <a:ext cx="5791200" cy="1981200"/>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NaCl, NaClO.</a:t>
            </a:r>
            <a:endParaRPr lang="en-US" sz="4400" smtClean="0">
              <a:latin typeface="Arial" panose="020B0604020202020204" pitchFamily="34" charset="0"/>
              <a:cs typeface="Arial" panose="020B0604020202020204" pitchFamily="34" charset="0"/>
            </a:endParaRPr>
          </a:p>
        </p:txBody>
      </p:sp>
      <p:sp>
        <p:nvSpPr>
          <p:cNvPr id="21" name="Oval 20"/>
          <p:cNvSpPr/>
          <p:nvPr/>
        </p:nvSpPr>
        <p:spPr>
          <a:xfrm>
            <a:off x="904293" y="803783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
        <p:nvSpPr>
          <p:cNvPr id="22" name="Rounded Rectangle 21"/>
          <p:cNvSpPr/>
          <p:nvPr/>
        </p:nvSpPr>
        <p:spPr>
          <a:xfrm>
            <a:off x="2571803" y="7496174"/>
            <a:ext cx="596482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NaCl, NaClO</a:t>
            </a:r>
            <a:r>
              <a:rPr lang="en-US" sz="4400" baseline="-25000" smtClean="0">
                <a:latin typeface="Arial" panose="020B0604020202020204" pitchFamily="34" charset="0"/>
                <a:cs typeface="Arial" panose="020B0604020202020204" pitchFamily="34" charset="0"/>
              </a:rPr>
              <a:t>3</a:t>
            </a:r>
            <a:r>
              <a:rPr lang="en-US" sz="4400" smtClean="0">
                <a:latin typeface="Arial" panose="020B0604020202020204" pitchFamily="34" charset="0"/>
                <a:cs typeface="Arial" panose="020B0604020202020204" pitchFamily="34" charset="0"/>
              </a:rPr>
              <a:t>, NaOH.</a:t>
            </a:r>
            <a:endParaRPr lang="en-US" sz="4400" smtClean="0">
              <a:latin typeface="Arial" panose="020B0604020202020204" pitchFamily="34" charset="0"/>
              <a:cs typeface="Arial" panose="020B0604020202020204" pitchFamily="34" charset="0"/>
            </a:endParaRPr>
          </a:p>
        </p:txBody>
      </p:sp>
      <p:sp>
        <p:nvSpPr>
          <p:cNvPr id="24" name="Oval 23"/>
          <p:cNvSpPr/>
          <p:nvPr/>
        </p:nvSpPr>
        <p:spPr>
          <a:xfrm>
            <a:off x="9716135" y="805688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endParaRPr lang="en-US" sz="4400">
              <a:latin typeface="Arial" panose="020B0604020202020204" pitchFamily="34" charset="0"/>
              <a:cs typeface="Arial" panose="020B0604020202020204" pitchFamily="34" charset="0"/>
            </a:endParaRPr>
          </a:p>
        </p:txBody>
      </p:sp>
      <p:sp>
        <p:nvSpPr>
          <p:cNvPr id="25" name="Rounded Rectangle 24"/>
          <p:cNvSpPr/>
          <p:nvPr/>
        </p:nvSpPr>
        <p:spPr>
          <a:xfrm>
            <a:off x="11430000" y="7496174"/>
            <a:ext cx="571500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Chỉ có NaClO</a:t>
            </a:r>
            <a:endParaRPr lang="en-US" sz="4400" smtClean="0">
              <a:latin typeface="Arial" panose="020B0604020202020204" pitchFamily="34" charset="0"/>
              <a:cs typeface="Arial" panose="020B0604020202020204" pitchFamily="34" charset="0"/>
            </a:endParaRPr>
          </a:p>
        </p:txBody>
      </p:sp>
      <p:sp>
        <p:nvSpPr>
          <p:cNvPr id="4" name="Oval 3"/>
          <p:cNvSpPr/>
          <p:nvPr/>
        </p:nvSpPr>
        <p:spPr>
          <a:xfrm>
            <a:off x="823648" y="5143501"/>
            <a:ext cx="1112826" cy="1196340"/>
          </a:xfrm>
          <a:prstGeom prst="ellipse">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A</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P spid="15" grpId="0" bldLvl="0" animBg="1"/>
      <p:bldP spid="100" grpId="0"/>
      <p:bldP spid="18" grpId="0" bldLvl="0" animBg="1"/>
      <p:bldP spid="19" grpId="0" bldLvl="0" animBg="1"/>
      <p:bldP spid="21" grpId="0" bldLvl="0" animBg="1"/>
      <p:bldP spid="22" grpId="0" bldLvl="0" animBg="1"/>
      <p:bldP spid="24" grpId="0" bldLvl="0" animBg="1"/>
      <p:bldP spid="25" grpId="0" bldLvl="0" animBg="1"/>
      <p:bldP spid="4"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7" name="Oval 6"/>
          <p:cNvSpPr/>
          <p:nvPr/>
        </p:nvSpPr>
        <p:spPr>
          <a:xfrm>
            <a:off x="823013" y="511302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A</a:t>
            </a:r>
            <a:endParaRPr lang="en-US" sz="4400">
              <a:latin typeface="Arial" panose="020B0604020202020204" pitchFamily="34" charset="0"/>
              <a:cs typeface="Arial" panose="020B0604020202020204" pitchFamily="34" charset="0"/>
            </a:endParaRPr>
          </a:p>
        </p:txBody>
      </p:sp>
      <p:sp>
        <p:nvSpPr>
          <p:cNvPr id="11" name="Rounded Rectangle 10"/>
          <p:cNvSpPr/>
          <p:nvPr/>
        </p:nvSpPr>
        <p:spPr>
          <a:xfrm>
            <a:off x="2607014" y="4686300"/>
            <a:ext cx="5916848" cy="1981200"/>
          </a:xfrm>
          <a:prstGeom prst="roundRect">
            <a:avLst/>
          </a:prstGeom>
          <a:solidFill>
            <a:srgbClr val="FFDFF2"/>
          </a:solidFill>
          <a:ln>
            <a:solidFill>
              <a:srgbClr val="C7B5DB"/>
            </a:solidFill>
          </a:ln>
          <a:scene3d>
            <a:camera prst="orthographicFront"/>
            <a:lightRig rig="threePt" dir="t"/>
          </a:scene3d>
          <a:sp3d prstMaterial="flat"/>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 NaCl</a:t>
            </a:r>
            <a:endParaRPr lang="en-US" sz="4400" smtClean="0">
              <a:latin typeface="Arial" panose="020B0604020202020204" pitchFamily="34" charset="0"/>
              <a:cs typeface="Arial" panose="020B0604020202020204" pitchFamily="34" charset="0"/>
            </a:endParaRPr>
          </a:p>
        </p:txBody>
      </p:sp>
      <p:sp>
        <p:nvSpPr>
          <p:cNvPr id="15" name="Rounded Rectangle 14"/>
          <p:cNvSpPr/>
          <p:nvPr/>
        </p:nvSpPr>
        <p:spPr>
          <a:xfrm>
            <a:off x="904293" y="419100"/>
            <a:ext cx="16240707" cy="3429001"/>
          </a:xfrm>
          <a:prstGeom prst="roundRect">
            <a:avLst/>
          </a:prstGeom>
          <a:solidFill>
            <a:srgbClr val="C6EBEE"/>
          </a:solidFill>
          <a:ln>
            <a:solidFill>
              <a:schemeClr val="tx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0" name="Text Box 99"/>
          <p:cNvSpPr txBox="1"/>
          <p:nvPr/>
        </p:nvSpPr>
        <p:spPr>
          <a:xfrm>
            <a:off x="1752601" y="958831"/>
            <a:ext cx="14935200" cy="2306955"/>
          </a:xfrm>
          <a:prstGeom prst="rect">
            <a:avLst/>
          </a:prstGeom>
          <a:noFill/>
          <a:ln w="9525">
            <a:noFill/>
          </a:ln>
        </p:spPr>
        <p:txBody>
          <a:bodyPr wrap="square">
            <a:spAutoFit/>
          </a:bodyPr>
          <a:lstStyle/>
          <a:p>
            <a:pPr indent="0" algn="ctr">
              <a:lnSpc>
                <a:spcPct val="150000"/>
              </a:lnSpc>
            </a:pPr>
            <a:r>
              <a:rPr lang="en-US" sz="4800" b="1">
                <a:solidFill>
                  <a:srgbClr val="000000"/>
                </a:solidFill>
                <a:latin typeface="Arial" panose="020B0604020202020204" pitchFamily="34" charset="0"/>
                <a:cs typeface="Arial" panose="020B0604020202020204" pitchFamily="34" charset="0"/>
              </a:rPr>
              <a:t>Câu 5:</a:t>
            </a:r>
            <a:r>
              <a:rPr lang="en-US" sz="4800">
                <a:solidFill>
                  <a:srgbClr val="000000"/>
                </a:solidFill>
                <a:latin typeface="Arial" panose="020B0604020202020204" pitchFamily="34" charset="0"/>
                <a:cs typeface="Arial" panose="020B0604020202020204" pitchFamily="34" charset="0"/>
              </a:rPr>
              <a:t> Trong phòng thí nghiệm, clo được điều chế bằng cách cho HCl đặc phản ứng với</a:t>
            </a:r>
            <a:endParaRPr lang="en-US" sz="4800">
              <a:solidFill>
                <a:srgbClr val="000000"/>
              </a:solidFill>
              <a:latin typeface="Arial" panose="020B0604020202020204" pitchFamily="34" charset="0"/>
              <a:cs typeface="Arial" panose="020B0604020202020204" pitchFamily="34" charset="0"/>
            </a:endParaRPr>
          </a:p>
        </p:txBody>
      </p:sp>
      <p:sp>
        <p:nvSpPr>
          <p:cNvPr id="18" name="Oval 17"/>
          <p:cNvSpPr/>
          <p:nvPr/>
        </p:nvSpPr>
        <p:spPr>
          <a:xfrm>
            <a:off x="9753600" y="526542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B</a:t>
            </a:r>
            <a:endParaRPr lang="en-US" sz="4400">
              <a:latin typeface="Arial" panose="020B0604020202020204" pitchFamily="34" charset="0"/>
              <a:cs typeface="Arial" panose="020B0604020202020204" pitchFamily="34" charset="0"/>
            </a:endParaRPr>
          </a:p>
        </p:txBody>
      </p:sp>
      <p:sp>
        <p:nvSpPr>
          <p:cNvPr id="19" name="Rounded Rectangle 18"/>
          <p:cNvSpPr/>
          <p:nvPr/>
        </p:nvSpPr>
        <p:spPr>
          <a:xfrm>
            <a:off x="11353800" y="4686300"/>
            <a:ext cx="5791200" cy="1981200"/>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Fe</a:t>
            </a:r>
            <a:endParaRPr lang="en-US" sz="4400" baseline="30000" smtClean="0">
              <a:latin typeface="Arial" panose="020B0604020202020204" pitchFamily="34" charset="0"/>
              <a:cs typeface="Arial" panose="020B0604020202020204" pitchFamily="34" charset="0"/>
            </a:endParaRPr>
          </a:p>
        </p:txBody>
      </p:sp>
      <p:sp>
        <p:nvSpPr>
          <p:cNvPr id="21" name="Oval 20"/>
          <p:cNvSpPr/>
          <p:nvPr/>
        </p:nvSpPr>
        <p:spPr>
          <a:xfrm>
            <a:off x="904293" y="8037831"/>
            <a:ext cx="1112826"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C</a:t>
            </a:r>
            <a:endParaRPr lang="en-US" sz="4400" dirty="0">
              <a:latin typeface="Arial" panose="020B0604020202020204" pitchFamily="34" charset="0"/>
              <a:cs typeface="Arial" panose="020B0604020202020204" pitchFamily="34" charset="0"/>
            </a:endParaRPr>
          </a:p>
        </p:txBody>
      </p:sp>
      <p:sp>
        <p:nvSpPr>
          <p:cNvPr id="22" name="Rounded Rectangle 21"/>
          <p:cNvSpPr/>
          <p:nvPr/>
        </p:nvSpPr>
        <p:spPr>
          <a:xfrm>
            <a:off x="2571803" y="7496174"/>
            <a:ext cx="596482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F</a:t>
            </a:r>
            <a:r>
              <a:rPr lang="en-US" sz="4400" baseline="-25000" smtClean="0">
                <a:latin typeface="Arial" panose="020B0604020202020204" pitchFamily="34" charset="0"/>
                <a:cs typeface="Arial" panose="020B0604020202020204" pitchFamily="34" charset="0"/>
              </a:rPr>
              <a:t>2</a:t>
            </a:r>
            <a:endParaRPr lang="en-US" sz="4400" baseline="-25000" smtClean="0">
              <a:latin typeface="Arial" panose="020B0604020202020204" pitchFamily="34" charset="0"/>
              <a:cs typeface="Arial" panose="020B0604020202020204" pitchFamily="34" charset="0"/>
            </a:endParaRPr>
          </a:p>
        </p:txBody>
      </p:sp>
      <p:sp>
        <p:nvSpPr>
          <p:cNvPr id="24" name="Oval 23"/>
          <p:cNvSpPr/>
          <p:nvPr/>
        </p:nvSpPr>
        <p:spPr>
          <a:xfrm>
            <a:off x="9716135" y="8056880"/>
            <a:ext cx="1103630" cy="1196340"/>
          </a:xfrm>
          <a:prstGeom prst="ellipse">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latin typeface="Arial" panose="020B0604020202020204" pitchFamily="34" charset="0"/>
                <a:cs typeface="Arial" panose="020B0604020202020204" pitchFamily="34" charset="0"/>
              </a:rPr>
              <a:t>D</a:t>
            </a:r>
            <a:endParaRPr lang="en-US" sz="4400">
              <a:latin typeface="Arial" panose="020B0604020202020204" pitchFamily="34" charset="0"/>
              <a:cs typeface="Arial" panose="020B0604020202020204" pitchFamily="34" charset="0"/>
            </a:endParaRPr>
          </a:p>
        </p:txBody>
      </p:sp>
      <p:sp>
        <p:nvSpPr>
          <p:cNvPr id="25" name="Rounded Rectangle 24"/>
          <p:cNvSpPr/>
          <p:nvPr/>
        </p:nvSpPr>
        <p:spPr>
          <a:xfrm>
            <a:off x="11430000" y="7496174"/>
            <a:ext cx="5715000" cy="2066925"/>
          </a:xfrm>
          <a:prstGeom prst="roundRect">
            <a:avLst/>
          </a:prstGeom>
          <a:solidFill>
            <a:srgbClr val="FFDFF2"/>
          </a:solidFill>
          <a:ln>
            <a:solidFill>
              <a:srgbClr val="C7B5DB"/>
            </a:solid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400" smtClean="0">
                <a:latin typeface="Arial" panose="020B0604020202020204" pitchFamily="34" charset="0"/>
                <a:cs typeface="Arial" panose="020B0604020202020204" pitchFamily="34" charset="0"/>
              </a:rPr>
              <a:t>KMnO</a:t>
            </a:r>
            <a:r>
              <a:rPr lang="en-US" sz="4400" baseline="-25000" smtClean="0">
                <a:latin typeface="Arial" panose="020B0604020202020204" pitchFamily="34" charset="0"/>
                <a:cs typeface="Arial" panose="020B0604020202020204" pitchFamily="34" charset="0"/>
              </a:rPr>
              <a:t>4</a:t>
            </a:r>
            <a:endParaRPr lang="en-US" sz="4400" baseline="-25000" smtClean="0">
              <a:latin typeface="Arial" panose="020B0604020202020204" pitchFamily="34" charset="0"/>
              <a:cs typeface="Arial" panose="020B0604020202020204" pitchFamily="34" charset="0"/>
            </a:endParaRPr>
          </a:p>
        </p:txBody>
      </p:sp>
      <p:sp>
        <p:nvSpPr>
          <p:cNvPr id="4" name="Oval 3"/>
          <p:cNvSpPr/>
          <p:nvPr/>
        </p:nvSpPr>
        <p:spPr>
          <a:xfrm>
            <a:off x="9707298" y="8030846"/>
            <a:ext cx="1112826" cy="1196340"/>
          </a:xfrm>
          <a:prstGeom prst="ellipse">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a:latin typeface="Arial" panose="020B0604020202020204" pitchFamily="34" charset="0"/>
                <a:cs typeface="Arial" panose="020B0604020202020204" pitchFamily="34" charset="0"/>
              </a:rPr>
              <a:t>D</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1" grpId="0" bldLvl="0" animBg="1"/>
      <p:bldP spid="15" grpId="0" bldLvl="0" animBg="1"/>
      <p:bldP spid="100" grpId="0"/>
      <p:bldP spid="18" grpId="0" bldLvl="0" animBg="1"/>
      <p:bldP spid="19" grpId="0" bldLvl="0" animBg="1"/>
      <p:bldP spid="21" grpId="0" bldLvl="0" animBg="1"/>
      <p:bldP spid="22" grpId="0" bldLvl="0" animBg="1"/>
      <p:bldP spid="24" grpId="0" bldLvl="0" animBg="1"/>
      <p:bldP spid="25" grpId="0" bldLvl="0" animBg="1"/>
      <p:bldP spid="4"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5" name="TextBox 4"/>
          <p:cNvSpPr txBox="1"/>
          <p:nvPr/>
        </p:nvSpPr>
        <p:spPr>
          <a:xfrm>
            <a:off x="5791484" y="799883"/>
            <a:ext cx="7211762" cy="1015663"/>
          </a:xfrm>
          <a:prstGeom prst="rect">
            <a:avLst/>
          </a:prstGeom>
          <a:noFill/>
        </p:spPr>
        <p:txBody>
          <a:bodyPr wrap="square" rtlCol="0">
            <a:spAutoFit/>
          </a:bodyPr>
          <a:lstStyle/>
          <a:p>
            <a:pPr algn="ctr"/>
            <a:r>
              <a:rPr lang="en-US" sz="6000" b="1" dirty="0" smtClean="0">
                <a:latin typeface="Arial" panose="020B0604020202020204" pitchFamily="34" charset="0"/>
                <a:cs typeface="Arial" panose="020B0604020202020204" pitchFamily="34" charset="0"/>
              </a:rPr>
              <a:t>VẬN DỤNG</a:t>
            </a:r>
            <a:endParaRPr lang="en-US" sz="6000" b="1" dirty="0">
              <a:latin typeface="Arial" panose="020B0604020202020204" pitchFamily="34" charset="0"/>
              <a:cs typeface="Arial" panose="020B0604020202020204" pitchFamily="34" charset="0"/>
            </a:endParaRPr>
          </a:p>
        </p:txBody>
      </p:sp>
      <p:sp>
        <p:nvSpPr>
          <p:cNvPr id="6" name="TextBox 5"/>
          <p:cNvSpPr txBox="1"/>
          <p:nvPr/>
        </p:nvSpPr>
        <p:spPr>
          <a:xfrm flipH="1">
            <a:off x="1297305" y="2247900"/>
            <a:ext cx="15692755" cy="2861310"/>
          </a:xfrm>
          <a:prstGeom prst="rect">
            <a:avLst/>
          </a:prstGeom>
          <a:noFill/>
        </p:spPr>
        <p:txBody>
          <a:bodyPr wrap="square" rtlCol="0">
            <a:spAutoFit/>
          </a:bodyPr>
          <a:lstStyle/>
          <a:p>
            <a:pPr algn="just">
              <a:lnSpc>
                <a:spcPct val="150000"/>
              </a:lnSpc>
            </a:pPr>
            <a:r>
              <a:rPr sz="4000" smtClean="0">
                <a:latin typeface="Arial" panose="020B0604020202020204" pitchFamily="34" charset="0"/>
                <a:cs typeface="Arial" panose="020B0604020202020204" pitchFamily="34" charset="0"/>
              </a:rPr>
              <a:t>1. Tại sao nước Javel có khả năng diệt trùng, tẩy trắng?</a:t>
            </a:r>
            <a:endParaRPr sz="4000" smtClean="0">
              <a:latin typeface="Arial" panose="020B0604020202020204" pitchFamily="34" charset="0"/>
              <a:cs typeface="Arial" panose="020B0604020202020204" pitchFamily="34" charset="0"/>
            </a:endParaRPr>
          </a:p>
          <a:p>
            <a:pPr algn="just">
              <a:lnSpc>
                <a:spcPct val="150000"/>
              </a:lnSpc>
            </a:pPr>
            <a:r>
              <a:rPr sz="4000" smtClean="0">
                <a:latin typeface="Arial" panose="020B0604020202020204" pitchFamily="34" charset="0"/>
                <a:cs typeface="Arial" panose="020B0604020202020204" pitchFamily="34" charset="0"/>
              </a:rPr>
              <a:t>2. Nêu những ảnh hưởng của nước Javel đến sức khỏe con người.</a:t>
            </a:r>
            <a:endParaRPr sz="4000" smtClean="0">
              <a:latin typeface="Arial" panose="020B0604020202020204" pitchFamily="34" charset="0"/>
              <a:cs typeface="Arial" panose="020B0604020202020204" pitchFamily="34" charset="0"/>
            </a:endParaRPr>
          </a:p>
          <a:p>
            <a:pPr algn="just">
              <a:lnSpc>
                <a:spcPct val="150000"/>
              </a:lnSpc>
            </a:pPr>
            <a:r>
              <a:rPr sz="4000" smtClean="0">
                <a:latin typeface="Arial" panose="020B0604020202020204" pitchFamily="34" charset="0"/>
                <a:cs typeface="Arial" panose="020B0604020202020204" pitchFamily="34" charset="0"/>
              </a:rPr>
              <a:t>3. Nêu cách tẩy trắng quần áo bằng nước Javel sao cho an toàn.</a:t>
            </a:r>
            <a:endParaRPr sz="4000" smtClean="0">
              <a:latin typeface="Arial" panose="020B0604020202020204" pitchFamily="34" charset="0"/>
              <a:cs typeface="Arial" panose="020B0604020202020204" pitchFamily="34" charset="0"/>
            </a:endParaRPr>
          </a:p>
        </p:txBody>
      </p:sp>
      <p:pic>
        <p:nvPicPr>
          <p:cNvPr id="244" name="Picture 243"/>
          <p:cNvPicPr/>
          <p:nvPr/>
        </p:nvPicPr>
        <p:blipFill>
          <a:blip r:embed="rId1"/>
          <a:stretch>
            <a:fillRect/>
          </a:stretch>
        </p:blipFill>
        <p:spPr>
          <a:xfrm>
            <a:off x="3048000" y="6308725"/>
            <a:ext cx="4923155" cy="3060700"/>
          </a:xfrm>
          <a:prstGeom prst="rect">
            <a:avLst/>
          </a:prstGeom>
          <a:noFill/>
          <a:ln w="9525">
            <a:noFill/>
          </a:ln>
        </p:spPr>
      </p:pic>
      <p:pic>
        <p:nvPicPr>
          <p:cNvPr id="245" name="Picture 244"/>
          <p:cNvPicPr/>
          <p:nvPr/>
        </p:nvPicPr>
        <p:blipFill>
          <a:blip r:embed="rId2"/>
          <a:stretch>
            <a:fillRect/>
          </a:stretch>
        </p:blipFill>
        <p:spPr>
          <a:xfrm>
            <a:off x="10591800" y="6210300"/>
            <a:ext cx="4935220" cy="3159125"/>
          </a:xfrm>
          <a:prstGeom prst="rect">
            <a:avLst/>
          </a:prstGeom>
          <a:noFill/>
          <a:ln w="9525">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barn(inVertical)">
                                      <p:cBhvr>
                                        <p:cTn id="17" dur="5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5"/>
                                        </p:tgtEl>
                                        <p:attrNameLst>
                                          <p:attrName>style.visibility</p:attrName>
                                        </p:attrNameLst>
                                      </p:cBhvr>
                                      <p:to>
                                        <p:strVal val="visible"/>
                                      </p:to>
                                    </p:set>
                                    <p:animEffect transition="in" filter="barn(inVertical)">
                                      <p:cBhvr>
                                        <p:cTn id="22"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46" name="Text Box 245"/>
          <p:cNvSpPr txBox="1"/>
          <p:nvPr/>
        </p:nvSpPr>
        <p:spPr>
          <a:xfrm>
            <a:off x="783590" y="1638300"/>
            <a:ext cx="16845915" cy="3784600"/>
          </a:xfrm>
          <a:prstGeom prst="rect">
            <a:avLst/>
          </a:prstGeom>
          <a:noFill/>
          <a:ln w="9525">
            <a:noFill/>
          </a:ln>
        </p:spPr>
        <p:txBody>
          <a:bodyPr wrap="square">
            <a:spAutoFit/>
          </a:bodyPr>
          <a:p>
            <a:pPr indent="0">
              <a:lnSpc>
                <a:spcPct val="150000"/>
              </a:lnSpc>
            </a:pPr>
            <a:r>
              <a:rPr lang="en-US" sz="4000">
                <a:latin typeface="Arial" panose="020B0604020202020204" pitchFamily="34" charset="0"/>
              </a:rPr>
              <a:t>1. Nước Javel có chứa NaClO là muối của axit yếu nên dễ phản ứng với CO</a:t>
            </a:r>
            <a:r>
              <a:rPr lang="en-US" sz="4000" baseline="-25000">
                <a:latin typeface="Arial" panose="020B0604020202020204" pitchFamily="34" charset="0"/>
              </a:rPr>
              <a:t>2</a:t>
            </a:r>
            <a:r>
              <a:rPr lang="en-US" sz="4000">
                <a:latin typeface="Arial" panose="020B0604020202020204" pitchFamily="34" charset="0"/>
              </a:rPr>
              <a:t> của không khí để tạo ra axit HClO.</a:t>
            </a:r>
            <a:endParaRPr lang="en-US" sz="4000">
              <a:latin typeface="Arial" panose="020B0604020202020204" pitchFamily="34" charset="0"/>
            </a:endParaRPr>
          </a:p>
          <a:p>
            <a:pPr indent="0" algn="ctr">
              <a:lnSpc>
                <a:spcPct val="150000"/>
              </a:lnSpc>
            </a:pPr>
            <a:r>
              <a:rPr lang="en-US" sz="4000">
                <a:latin typeface="Arial" panose="020B0604020202020204" pitchFamily="34" charset="0"/>
              </a:rPr>
              <a:t>NaClO + CO</a:t>
            </a:r>
            <a:r>
              <a:rPr lang="en-US" sz="4000" baseline="-25000">
                <a:latin typeface="Arial" panose="020B0604020202020204" pitchFamily="34" charset="0"/>
              </a:rPr>
              <a:t>2</a:t>
            </a:r>
            <a:r>
              <a:rPr lang="en-US" sz="4000">
                <a:latin typeface="Arial" panose="020B0604020202020204" pitchFamily="34" charset="0"/>
              </a:rPr>
              <a:t> + H</a:t>
            </a:r>
            <a:r>
              <a:rPr lang="en-US" sz="4000" baseline="-25000">
                <a:latin typeface="Arial" panose="020B0604020202020204" pitchFamily="34" charset="0"/>
              </a:rPr>
              <a:t>2</a:t>
            </a:r>
            <a:r>
              <a:rPr lang="en-US" sz="4000">
                <a:latin typeface="Arial" panose="020B0604020202020204" pitchFamily="34" charset="0"/>
              </a:rPr>
              <a:t>O → NaHCO</a:t>
            </a:r>
            <a:r>
              <a:rPr lang="en-US" sz="4000" baseline="-25000">
                <a:latin typeface="Arial" panose="020B0604020202020204" pitchFamily="34" charset="0"/>
              </a:rPr>
              <a:t>3</a:t>
            </a:r>
            <a:r>
              <a:rPr lang="en-US" sz="4000">
                <a:latin typeface="Arial" panose="020B0604020202020204" pitchFamily="34" charset="0"/>
              </a:rPr>
              <a:t> + HClO</a:t>
            </a:r>
            <a:endParaRPr lang="en-US" sz="4000">
              <a:latin typeface="Arial" panose="020B0604020202020204" pitchFamily="34" charset="0"/>
            </a:endParaRPr>
          </a:p>
          <a:p>
            <a:pPr indent="0">
              <a:lnSpc>
                <a:spcPct val="150000"/>
              </a:lnSpc>
            </a:pPr>
            <a:r>
              <a:rPr lang="en-US" sz="4000">
                <a:latin typeface="Arial" panose="020B0604020202020204" pitchFamily="34" charset="0"/>
              </a:rPr>
              <a:t>Do có tính oxi hóa mạnh nên axit HClO có tác dụng sát trùng và tẩy trắng.</a:t>
            </a:r>
            <a:endParaRPr lang="en-US" sz="4000">
              <a:latin typeface="Arial" panose="020B0604020202020204" pitchFamily="34" charset="0"/>
            </a:endParaRPr>
          </a:p>
        </p:txBody>
      </p:sp>
      <p:sp>
        <p:nvSpPr>
          <p:cNvPr id="112" name="Text Box 111"/>
          <p:cNvSpPr txBox="1"/>
          <p:nvPr/>
        </p:nvSpPr>
        <p:spPr>
          <a:xfrm>
            <a:off x="783590" y="5905500"/>
            <a:ext cx="16721455" cy="3784600"/>
          </a:xfrm>
          <a:prstGeom prst="rect">
            <a:avLst/>
          </a:prstGeom>
          <a:noFill/>
          <a:ln w="9525">
            <a:noFill/>
          </a:ln>
        </p:spPr>
        <p:txBody>
          <a:bodyPr wrap="square">
            <a:spAutoFit/>
          </a:bodyPr>
          <a:p>
            <a:pPr indent="0" algn="just">
              <a:lnSpc>
                <a:spcPct val="150000"/>
              </a:lnSpc>
            </a:pPr>
            <a:r>
              <a:rPr lang="en-US" sz="4000" b="0">
                <a:solidFill>
                  <a:srgbClr val="000000"/>
                </a:solidFill>
                <a:latin typeface="Arial" panose="020B0604020202020204" pitchFamily="34" charset="0"/>
                <a:cs typeface="Times New Roman" panose="02020603050405020304" pitchFamily="18" charset="0"/>
              </a:rPr>
              <a:t>2. Nước Javen được cảnh báo là một trong những chất có tính oxi hóa mạnh có thể gây tổn hại cho sức khỏe con người. Đặc biệt, thông qua con đường hô hấp và tiếp xúc. Nó có thể gây kích ứng da, hại mắt, độc cho thần kinh, gây ung thư.</a:t>
            </a:r>
            <a:endParaRPr lang="en-US" sz="4000" b="0">
              <a:solidFill>
                <a:srgbClr val="000000"/>
              </a:solidFill>
              <a:latin typeface="Arial" panose="020B0604020202020204" pitchFamily="34" charset="0"/>
              <a:cs typeface="Times New Roman" panose="02020603050405020304" pitchFamily="18" charset="0"/>
            </a:endParaRPr>
          </a:p>
        </p:txBody>
      </p:sp>
      <p:sp>
        <p:nvSpPr>
          <p:cNvPr id="3" name="Rounded Rectangle 2"/>
          <p:cNvSpPr/>
          <p:nvPr/>
        </p:nvSpPr>
        <p:spPr>
          <a:xfrm>
            <a:off x="6934200" y="647700"/>
            <a:ext cx="5008880" cy="73406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000" b="1" dirty="0">
                <a:solidFill>
                  <a:schemeClr val="tx1"/>
                </a:solidFill>
                <a:latin typeface="Arial" panose="020B0604020202020204" pitchFamily="34" charset="0"/>
                <a:cs typeface="Arial" panose="020B0604020202020204" pitchFamily="34" charset="0"/>
              </a:rPr>
              <a:t>ĐÁP ÁN</a:t>
            </a:r>
            <a:endParaRPr lang="en-US" sz="40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barn(inVertical)">
                                      <p:cBhvr>
                                        <p:cTn id="12" dur="500"/>
                                        <p:tgtEl>
                                          <p:spTgt spid="2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barn(inVertical)">
                                      <p:cBhvr>
                                        <p:cTn id="1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112" grpId="0"/>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3" name="Picture 84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18124">
            <a:off x="15546705" y="0"/>
            <a:ext cx="2752090" cy="2703830"/>
          </a:xfrm>
          <a:prstGeom prst="rect">
            <a:avLst/>
          </a:prstGeom>
        </p:spPr>
      </p:pic>
      <p:sp>
        <p:nvSpPr>
          <p:cNvPr id="3" name="Rounded Rectangle 2"/>
          <p:cNvSpPr/>
          <p:nvPr/>
        </p:nvSpPr>
        <p:spPr>
          <a:xfrm>
            <a:off x="2931160" y="2095500"/>
            <a:ext cx="12288520" cy="25190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Câu 2: </a:t>
            </a:r>
            <a:r>
              <a:rPr lang="en-US" sz="4400" smtClean="0">
                <a:solidFill>
                  <a:schemeClr val="tx1"/>
                </a:solidFill>
                <a:latin typeface="Arial" panose="020B0604020202020204" pitchFamily="34" charset="0"/>
                <a:cs typeface="Arial" panose="020B0604020202020204" pitchFamily="34" charset="0"/>
              </a:rPr>
              <a:t>Kí hiệu hóa học của nguyên tố Fluorine là gì?</a:t>
            </a:r>
            <a:endParaRPr lang="en-US" sz="4400" smtClean="0">
              <a:solidFill>
                <a:schemeClr val="tx1"/>
              </a:solidFill>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32" y="876219"/>
            <a:ext cx="2626325" cy="1876628"/>
          </a:xfrm>
          <a:prstGeom prst="rect">
            <a:avLst/>
          </a:prstGeom>
        </p:spPr>
      </p:pic>
      <p:sp>
        <p:nvSpPr>
          <p:cNvPr id="2" name="Rounded Rectangle 1"/>
          <p:cNvSpPr/>
          <p:nvPr/>
        </p:nvSpPr>
        <p:spPr>
          <a:xfrm>
            <a:off x="6324600" y="613410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a:solidFill>
                  <a:srgbClr val="FF0000"/>
                </a:solidFill>
                <a:latin typeface="Arial" panose="020B0604020202020204" pitchFamily="34" charset="0"/>
                <a:cs typeface="Arial" panose="020B0604020202020204" pitchFamily="34" charset="0"/>
              </a:rPr>
              <a:t>Đáp án:</a:t>
            </a:r>
            <a:r>
              <a:rPr lang="en-US" sz="4400">
                <a:solidFill>
                  <a:schemeClr val="tx1"/>
                </a:solidFill>
                <a:latin typeface="Arial" panose="020B0604020202020204" pitchFamily="34" charset="0"/>
                <a:cs typeface="Arial" panose="020B0604020202020204" pitchFamily="34" charset="0"/>
              </a:rPr>
              <a:t> </a:t>
            </a:r>
            <a:r>
              <a:rPr lang="en-US" sz="4400" b="1">
                <a:solidFill>
                  <a:schemeClr val="tx1"/>
                </a:solidFill>
                <a:latin typeface="Arial" panose="020B0604020202020204" pitchFamily="34" charset="0"/>
                <a:cs typeface="Arial" panose="020B0604020202020204" pitchFamily="34" charset="0"/>
              </a:rPr>
              <a:t>F</a:t>
            </a:r>
            <a:endParaRPr lang="en-US" sz="4400" b="1">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134100"/>
            <a:ext cx="4001770" cy="39223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112" name="Text Box 111"/>
          <p:cNvSpPr txBox="1"/>
          <p:nvPr/>
        </p:nvSpPr>
        <p:spPr>
          <a:xfrm>
            <a:off x="1420495" y="527050"/>
            <a:ext cx="15447645" cy="9232265"/>
          </a:xfrm>
          <a:prstGeom prst="rect">
            <a:avLst/>
          </a:prstGeom>
          <a:noFill/>
          <a:ln w="9525">
            <a:noFill/>
          </a:ln>
        </p:spPr>
        <p:txBody>
          <a:bodyPr wrap="square">
            <a:spAutoFit/>
          </a:bodyPr>
          <a:p>
            <a:pPr indent="0" algn="just">
              <a:lnSpc>
                <a:spcPct val="150000"/>
              </a:lnSpc>
              <a:buFont typeface="Wingdings" panose="05000000000000000000" charset="0"/>
              <a:buNone/>
            </a:pPr>
            <a:r>
              <a:rPr lang="en-US" sz="3600" b="1">
                <a:solidFill>
                  <a:srgbClr val="000000"/>
                </a:solidFill>
                <a:latin typeface="Arial" panose="020B0604020202020204" pitchFamily="34" charset="0"/>
                <a:cs typeface="Times New Roman" panose="02020603050405020304" pitchFamily="18" charset="0"/>
              </a:rPr>
              <a:t>3.</a:t>
            </a:r>
            <a:r>
              <a:rPr lang="en-US" sz="3600" b="0">
                <a:solidFill>
                  <a:srgbClr val="000000"/>
                </a:solidFill>
                <a:latin typeface="Arial" panose="020B0604020202020204" pitchFamily="34" charset="0"/>
                <a:cs typeface="Times New Roman" panose="02020603050405020304" pitchFamily="18" charset="0"/>
              </a:rPr>
              <a:t> </a:t>
            </a:r>
            <a:r>
              <a:rPr lang="en-US" sz="3600" b="1">
                <a:solidFill>
                  <a:srgbClr val="000000"/>
                </a:solidFill>
                <a:latin typeface="Arial" panose="020B0604020202020204" pitchFamily="34" charset="0"/>
                <a:cs typeface="Times New Roman" panose="02020603050405020304" pitchFamily="18" charset="0"/>
              </a:rPr>
              <a:t>Cách tẩy trắng quần áo bằng nước Javen</a:t>
            </a:r>
            <a:endParaRPr lang="en-US" sz="3600" b="1">
              <a:solidFill>
                <a:srgbClr val="000000"/>
              </a:solidFill>
              <a:latin typeface="Arial" panose="020B0604020202020204" pitchFamily="34" charset="0"/>
              <a:cs typeface="Times New Roman" panose="02020603050405020304" pitchFamily="18" charset="0"/>
            </a:endParaRPr>
          </a:p>
          <a:p>
            <a:pPr marL="571500" indent="-571500" algn="just">
              <a:lnSpc>
                <a:spcPct val="150000"/>
              </a:lnSpc>
              <a:buFont typeface="Wingdings" panose="05000000000000000000" charset="0"/>
              <a:buChar char="v"/>
            </a:pPr>
            <a:r>
              <a:rPr lang="en-US" sz="3600" b="1">
                <a:solidFill>
                  <a:srgbClr val="000000"/>
                </a:solidFill>
                <a:latin typeface="Arial" panose="020B0604020202020204" pitchFamily="34" charset="0"/>
                <a:cs typeface="Times New Roman" panose="02020603050405020304" pitchFamily="18" charset="0"/>
              </a:rPr>
              <a:t>Bước 1: Chuẩn bị</a:t>
            </a:r>
            <a:r>
              <a:rPr lang="en-US" sz="3600" b="0">
                <a:solidFill>
                  <a:srgbClr val="000000"/>
                </a:solidFill>
                <a:latin typeface="Arial" panose="020B0604020202020204" pitchFamily="34" charset="0"/>
                <a:cs typeface="Times New Roman" panose="02020603050405020304" pitchFamily="18" charset="0"/>
              </a:rPr>
              <a:t>Nước javel, xà phòng, quần áo trắng cần tẩy, chậu, găng tay, khẩu trang</a:t>
            </a:r>
            <a:endParaRPr lang="en-US" sz="3600" b="0">
              <a:solidFill>
                <a:srgbClr val="000000"/>
              </a:solidFill>
              <a:latin typeface="Arial" panose="020B0604020202020204" pitchFamily="34" charset="0"/>
              <a:cs typeface="Times New Roman" panose="02020603050405020304" pitchFamily="18" charset="0"/>
            </a:endParaRPr>
          </a:p>
          <a:p>
            <a:pPr marL="571500" indent="-571500" algn="just">
              <a:lnSpc>
                <a:spcPct val="150000"/>
              </a:lnSpc>
              <a:buFont typeface="Wingdings" panose="05000000000000000000" charset="0"/>
              <a:buChar char="v"/>
            </a:pPr>
            <a:r>
              <a:rPr lang="en-US" sz="3600" b="1">
                <a:solidFill>
                  <a:srgbClr val="000000"/>
                </a:solidFill>
                <a:latin typeface="Arial" panose="020B0604020202020204" pitchFamily="34" charset="0"/>
                <a:cs typeface="Times New Roman" panose="02020603050405020304" pitchFamily="18" charset="0"/>
              </a:rPr>
              <a:t>Bước 2: Tiến hành</a:t>
            </a:r>
            <a:endParaRPr lang="en-US" sz="3600" b="1">
              <a:solidFill>
                <a:srgbClr val="000000"/>
              </a:solidFill>
              <a:latin typeface="Arial" panose="020B0604020202020204" pitchFamily="34" charset="0"/>
              <a:cs typeface="Times New Roman" panose="02020603050405020304" pitchFamily="18" charset="0"/>
            </a:endParaRPr>
          </a:p>
          <a:p>
            <a:pPr marL="742950" indent="-742950" algn="just">
              <a:lnSpc>
                <a:spcPct val="150000"/>
              </a:lnSpc>
              <a:buFont typeface="+mj-lt"/>
              <a:buAutoNum type="arabicPeriod"/>
            </a:pPr>
            <a:r>
              <a:rPr lang="en-US" sz="3600" b="0">
                <a:solidFill>
                  <a:srgbClr val="000000"/>
                </a:solidFill>
                <a:latin typeface="Arial" panose="020B0604020202020204" pitchFamily="34" charset="0"/>
                <a:cs typeface="Times New Roman" panose="02020603050405020304" pitchFamily="18" charset="0"/>
              </a:rPr>
              <a:t>Làm ướt quần áo trắng. </a:t>
            </a:r>
            <a:endParaRPr lang="en-US" sz="3600" b="0">
              <a:solidFill>
                <a:srgbClr val="000000"/>
              </a:solidFill>
              <a:latin typeface="Arial" panose="020B0604020202020204" pitchFamily="34" charset="0"/>
              <a:cs typeface="Times New Roman" panose="02020603050405020304" pitchFamily="18" charset="0"/>
            </a:endParaRPr>
          </a:p>
          <a:p>
            <a:pPr marL="742950" indent="-742950" algn="just">
              <a:lnSpc>
                <a:spcPct val="150000"/>
              </a:lnSpc>
              <a:buFont typeface="+mj-lt"/>
              <a:buAutoNum type="arabicPeriod"/>
            </a:pPr>
            <a:r>
              <a:rPr lang="en-US" sz="3600" b="0">
                <a:solidFill>
                  <a:srgbClr val="000000"/>
                </a:solidFill>
                <a:latin typeface="Arial" panose="020B0604020202020204" pitchFamily="34" charset="0"/>
                <a:cs typeface="Times New Roman" panose="02020603050405020304" pitchFamily="18" charset="0"/>
              </a:rPr>
              <a:t>Pha loãng nước Javen với nước đã pha sẵn bột xà phòng theo tỉ lệ sử dụng của nhà sản xuất in trên mác sản phẩm, khuấy đều.</a:t>
            </a:r>
            <a:endParaRPr lang="en-US" sz="3600" b="0">
              <a:solidFill>
                <a:srgbClr val="000000"/>
              </a:solidFill>
              <a:latin typeface="Arial" panose="020B0604020202020204" pitchFamily="34" charset="0"/>
              <a:cs typeface="Times New Roman" panose="02020603050405020304" pitchFamily="18" charset="0"/>
            </a:endParaRPr>
          </a:p>
          <a:p>
            <a:pPr marL="742950" indent="-742950" algn="just">
              <a:lnSpc>
                <a:spcPct val="150000"/>
              </a:lnSpc>
              <a:buFont typeface="+mj-lt"/>
              <a:buAutoNum type="arabicPeriod"/>
            </a:pPr>
            <a:r>
              <a:rPr lang="en-US" sz="3600" b="0">
                <a:solidFill>
                  <a:srgbClr val="000000"/>
                </a:solidFill>
                <a:latin typeface="Arial" panose="020B0604020202020204" pitchFamily="34" charset="0"/>
                <a:cs typeface="Times New Roman" panose="02020603050405020304" pitchFamily="18" charset="0"/>
              </a:rPr>
              <a:t>Cho quần áo trắng cần tẩy vào ngâm với dung dịch vừa pha trong chậu, thời gian ngâm từ 3- 5 phút.</a:t>
            </a:r>
            <a:endParaRPr lang="en-US" sz="3600" b="0">
              <a:solidFill>
                <a:srgbClr val="000000"/>
              </a:solidFill>
              <a:latin typeface="Arial" panose="020B0604020202020204" pitchFamily="34" charset="0"/>
              <a:cs typeface="Times New Roman" panose="02020603050405020304" pitchFamily="18" charset="0"/>
            </a:endParaRPr>
          </a:p>
          <a:p>
            <a:pPr marL="742950" indent="-742950" algn="just">
              <a:lnSpc>
                <a:spcPct val="150000"/>
              </a:lnSpc>
              <a:buFont typeface="+mj-lt"/>
              <a:buAutoNum type="arabicPeriod"/>
            </a:pPr>
            <a:r>
              <a:rPr lang="en-US" sz="3600" b="0">
                <a:solidFill>
                  <a:srgbClr val="000000"/>
                </a:solidFill>
                <a:latin typeface="Arial" panose="020B0604020202020204" pitchFamily="34" charset="0"/>
                <a:cs typeface="Times New Roman" panose="02020603050405020304" pitchFamily="18" charset="0"/>
              </a:rPr>
              <a:t>Giặt, xả lại bằng nước sạch nhiều lần cho hết mùi. </a:t>
            </a:r>
            <a:endParaRPr lang="en-US" sz="3600" b="0">
              <a:solidFill>
                <a:srgbClr val="000000"/>
              </a:solidFill>
              <a:latin typeface="Arial" panose="020B0604020202020204" pitchFamily="34" charset="0"/>
              <a:cs typeface="Times New Roman" panose="02020603050405020304" pitchFamily="18" charset="0"/>
            </a:endParaRPr>
          </a:p>
          <a:p>
            <a:pPr marL="742950" indent="-742950" algn="just">
              <a:lnSpc>
                <a:spcPct val="150000"/>
              </a:lnSpc>
              <a:buFont typeface="+mj-lt"/>
              <a:buAutoNum type="arabicPeriod"/>
            </a:pPr>
            <a:r>
              <a:rPr lang="en-US" sz="3600" b="0">
                <a:solidFill>
                  <a:srgbClr val="000000"/>
                </a:solidFill>
                <a:latin typeface="Arial" panose="020B0604020202020204" pitchFamily="34" charset="0"/>
                <a:cs typeface="Times New Roman" panose="02020603050405020304" pitchFamily="18" charset="0"/>
              </a:rPr>
              <a:t>Phơi khô quần áo.</a:t>
            </a:r>
            <a:endParaRPr lang="en-US" sz="3600" b="0">
              <a:solidFill>
                <a:srgbClr val="000000"/>
              </a:solidFill>
              <a:latin typeface="Arial" panose="020B0604020202020204" pitchFamily="34"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barn(inVertical)">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barn(inVertical)">
                                      <p:cBhvr>
                                        <p:cTn id="12" dur="5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barn(inVertical)">
                                      <p:cBhvr>
                                        <p:cTn id="17" dur="5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2">
                                            <p:txEl>
                                              <p:pRg st="3" end="3"/>
                                            </p:txEl>
                                          </p:spTgt>
                                        </p:tgtEl>
                                        <p:attrNameLst>
                                          <p:attrName>style.visibility</p:attrName>
                                        </p:attrNameLst>
                                      </p:cBhvr>
                                      <p:to>
                                        <p:strVal val="visible"/>
                                      </p:to>
                                    </p:set>
                                    <p:animEffect transition="in" filter="barn(inVertical)">
                                      <p:cBhvr>
                                        <p:cTn id="22" dur="500"/>
                                        <p:tgtEl>
                                          <p:spTgt spid="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2">
                                            <p:txEl>
                                              <p:pRg st="4" end="4"/>
                                            </p:txEl>
                                          </p:spTgt>
                                        </p:tgtEl>
                                        <p:attrNameLst>
                                          <p:attrName>style.visibility</p:attrName>
                                        </p:attrNameLst>
                                      </p:cBhvr>
                                      <p:to>
                                        <p:strVal val="visible"/>
                                      </p:to>
                                    </p:set>
                                    <p:animEffect transition="in" filter="barn(inVertical)">
                                      <p:cBhvr>
                                        <p:cTn id="27" dur="500"/>
                                        <p:tgtEl>
                                          <p:spTgt spid="1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2">
                                            <p:txEl>
                                              <p:pRg st="5" end="5"/>
                                            </p:txEl>
                                          </p:spTgt>
                                        </p:tgtEl>
                                        <p:attrNameLst>
                                          <p:attrName>style.visibility</p:attrName>
                                        </p:attrNameLst>
                                      </p:cBhvr>
                                      <p:to>
                                        <p:strVal val="visible"/>
                                      </p:to>
                                    </p:set>
                                    <p:animEffect transition="in" filter="barn(inVertical)">
                                      <p:cBhvr>
                                        <p:cTn id="32" dur="500"/>
                                        <p:tgtEl>
                                          <p:spTgt spid="1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2">
                                            <p:txEl>
                                              <p:pRg st="6" end="6"/>
                                            </p:txEl>
                                          </p:spTgt>
                                        </p:tgtEl>
                                        <p:attrNameLst>
                                          <p:attrName>style.visibility</p:attrName>
                                        </p:attrNameLst>
                                      </p:cBhvr>
                                      <p:to>
                                        <p:strVal val="visible"/>
                                      </p:to>
                                    </p:set>
                                    <p:animEffect transition="in" filter="barn(inVertical)">
                                      <p:cBhvr>
                                        <p:cTn id="37" dur="500"/>
                                        <p:tgtEl>
                                          <p:spTgt spid="1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2">
                                            <p:txEl>
                                              <p:pRg st="7" end="7"/>
                                            </p:txEl>
                                          </p:spTgt>
                                        </p:tgtEl>
                                        <p:attrNameLst>
                                          <p:attrName>style.visibility</p:attrName>
                                        </p:attrNameLst>
                                      </p:cBhvr>
                                      <p:to>
                                        <p:strVal val="visible"/>
                                      </p:to>
                                    </p:set>
                                    <p:animEffect transition="in" filter="barn(inVertical)">
                                      <p:cBhvr>
                                        <p:cTn id="42" dur="500"/>
                                        <p:tgtEl>
                                          <p:spTgt spid="1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246" name="Text Box 245"/>
          <p:cNvSpPr txBox="1"/>
          <p:nvPr/>
        </p:nvSpPr>
        <p:spPr>
          <a:xfrm>
            <a:off x="1004570" y="480695"/>
            <a:ext cx="16278860" cy="9324975"/>
          </a:xfrm>
          <a:prstGeom prst="rect">
            <a:avLst/>
          </a:prstGeom>
          <a:noFill/>
          <a:ln w="9525">
            <a:noFill/>
          </a:ln>
        </p:spPr>
        <p:txBody>
          <a:bodyPr wrap="square">
            <a:spAutoFit/>
          </a:bodyPr>
          <a:p>
            <a:pPr indent="0" algn="ctr">
              <a:lnSpc>
                <a:spcPct val="150000"/>
              </a:lnSpc>
            </a:pPr>
            <a:r>
              <a:rPr lang="en-US" sz="4000" b="1" i="1">
                <a:latin typeface="Arial" panose="020B0604020202020204" pitchFamily="34" charset="0"/>
              </a:rPr>
              <a:t>Những lưu ý khi sử dụng javen tẩy trắng quần áo</a:t>
            </a:r>
            <a:endParaRPr lang="en-US" sz="4000" b="1" i="1">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Đeo găng tay, khẩu trang để tránh tiếp xúc với dung dịch Javen. </a:t>
            </a:r>
            <a:endParaRPr lang="en-US" sz="4000">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Trong trường hợp lỡ bắn vào mắt, nên rửa ngay trực tiếp ngay nước sạch. Rồi đến ngay cơ sở ý tế khám, điều trị kịp thời.</a:t>
            </a:r>
            <a:endParaRPr lang="en-US" sz="4000">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Đọc kỹ các hướng dẫn sử dụng trên mác sản phẩm, sử dụng đúng liều lượng theo hướng dẫn trên bao bì</a:t>
            </a:r>
            <a:endParaRPr lang="en-US" sz="4000">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Không đổ thuốc tẩy trực tiếp Javen lên quần áo</a:t>
            </a:r>
            <a:endParaRPr lang="en-US" sz="4000">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Sau sử dụng xong, đóng chặt nắp chai kỹ càng để nơi khô ráo, thoáng mát, tránh ánh nắng, tránh xa tầm tay trẻ em.</a:t>
            </a:r>
            <a:endParaRPr lang="en-US" sz="4000">
              <a:latin typeface="Arial" panose="020B0604020202020204" pitchFamily="34" charset="0"/>
            </a:endParaRPr>
          </a:p>
          <a:p>
            <a:pPr marL="571500" indent="-571500" algn="just">
              <a:lnSpc>
                <a:spcPct val="150000"/>
              </a:lnSpc>
              <a:buFont typeface="Arial" panose="020B0604020202020204" pitchFamily="34" charset="0"/>
              <a:buChar char="•"/>
            </a:pPr>
            <a:r>
              <a:rPr lang="en-US" sz="4000">
                <a:latin typeface="Arial" panose="020B0604020202020204" pitchFamily="34" charset="0"/>
              </a:rPr>
              <a:t>Không sử dụng Javen để tẩy quần áo màu</a:t>
            </a:r>
            <a:endParaRPr lang="en-US" sz="4000">
              <a:latin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animEffect transition="in" filter="barn(inVertical)">
                                      <p:cBhvr>
                                        <p:cTn id="7" dur="500"/>
                                        <p:tgtEl>
                                          <p:spTgt spid="2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6">
                                            <p:txEl>
                                              <p:pRg st="1" end="1"/>
                                            </p:txEl>
                                          </p:spTgt>
                                        </p:tgtEl>
                                        <p:attrNameLst>
                                          <p:attrName>style.visibility</p:attrName>
                                        </p:attrNameLst>
                                      </p:cBhvr>
                                      <p:to>
                                        <p:strVal val="visible"/>
                                      </p:to>
                                    </p:set>
                                    <p:animEffect transition="in" filter="barn(inVertical)">
                                      <p:cBhvr>
                                        <p:cTn id="12" dur="500"/>
                                        <p:tgtEl>
                                          <p:spTgt spid="2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6">
                                            <p:txEl>
                                              <p:pRg st="2" end="2"/>
                                            </p:txEl>
                                          </p:spTgt>
                                        </p:tgtEl>
                                        <p:attrNameLst>
                                          <p:attrName>style.visibility</p:attrName>
                                        </p:attrNameLst>
                                      </p:cBhvr>
                                      <p:to>
                                        <p:strVal val="visible"/>
                                      </p:to>
                                    </p:set>
                                    <p:animEffect transition="in" filter="barn(inVertical)">
                                      <p:cBhvr>
                                        <p:cTn id="17" dur="500"/>
                                        <p:tgtEl>
                                          <p:spTgt spid="2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6">
                                            <p:txEl>
                                              <p:pRg st="3" end="3"/>
                                            </p:txEl>
                                          </p:spTgt>
                                        </p:tgtEl>
                                        <p:attrNameLst>
                                          <p:attrName>style.visibility</p:attrName>
                                        </p:attrNameLst>
                                      </p:cBhvr>
                                      <p:to>
                                        <p:strVal val="visible"/>
                                      </p:to>
                                    </p:set>
                                    <p:animEffect transition="in" filter="barn(inVertical)">
                                      <p:cBhvr>
                                        <p:cTn id="22" dur="500"/>
                                        <p:tgtEl>
                                          <p:spTgt spid="2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6">
                                            <p:txEl>
                                              <p:pRg st="4" end="4"/>
                                            </p:txEl>
                                          </p:spTgt>
                                        </p:tgtEl>
                                        <p:attrNameLst>
                                          <p:attrName>style.visibility</p:attrName>
                                        </p:attrNameLst>
                                      </p:cBhvr>
                                      <p:to>
                                        <p:strVal val="visible"/>
                                      </p:to>
                                    </p:set>
                                    <p:animEffect transition="in" filter="barn(inVertical)">
                                      <p:cBhvr>
                                        <p:cTn id="27" dur="500"/>
                                        <p:tgtEl>
                                          <p:spTgt spid="2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6">
                                            <p:txEl>
                                              <p:pRg st="5" end="5"/>
                                            </p:txEl>
                                          </p:spTgt>
                                        </p:tgtEl>
                                        <p:attrNameLst>
                                          <p:attrName>style.visibility</p:attrName>
                                        </p:attrNameLst>
                                      </p:cBhvr>
                                      <p:to>
                                        <p:strVal val="visible"/>
                                      </p:to>
                                    </p:set>
                                    <p:animEffect transition="in" filter="barn(inVertical)">
                                      <p:cBhvr>
                                        <p:cTn id="32" dur="500"/>
                                        <p:tgtEl>
                                          <p:spTgt spid="2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6">
                                            <p:txEl>
                                              <p:pRg st="6" end="6"/>
                                            </p:txEl>
                                          </p:spTgt>
                                        </p:tgtEl>
                                        <p:attrNameLst>
                                          <p:attrName>style.visibility</p:attrName>
                                        </p:attrNameLst>
                                      </p:cBhvr>
                                      <p:to>
                                        <p:strVal val="visible"/>
                                      </p:to>
                                    </p:set>
                                    <p:animEffect transition="in" filter="barn(inVertical)">
                                      <p:cBhvr>
                                        <p:cTn id="37" dur="500"/>
                                        <p:tgtEl>
                                          <p:spTgt spid="2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85800" y="3420865"/>
            <a:ext cx="6495447" cy="4114800"/>
          </a:xfrm>
          <a:prstGeom prst="rect">
            <a:avLst/>
          </a:prstGeom>
        </p:spPr>
      </p:pic>
      <p:sp>
        <p:nvSpPr>
          <p:cNvPr id="6" name="TextBox 5"/>
          <p:cNvSpPr txBox="1"/>
          <p:nvPr/>
        </p:nvSpPr>
        <p:spPr>
          <a:xfrm>
            <a:off x="4883285" y="1245140"/>
            <a:ext cx="8527915" cy="923330"/>
          </a:xfrm>
          <a:prstGeom prst="rect">
            <a:avLst/>
          </a:prstGeom>
          <a:noFill/>
        </p:spPr>
        <p:txBody>
          <a:bodyPr wrap="square" rtlCol="0">
            <a:spAutoFit/>
          </a:bodyPr>
          <a:lstStyle/>
          <a:p>
            <a:pPr algn="ctr"/>
            <a:r>
              <a:rPr lang="en-US" sz="5400" b="1" dirty="0" smtClean="0">
                <a:latin typeface="Arial" panose="020B0604020202020204" pitchFamily="34" charset="0"/>
                <a:cs typeface="Arial" panose="020B0604020202020204" pitchFamily="34" charset="0"/>
              </a:rPr>
              <a:t>HƯỚNG DẪN VỀ NHÀ</a:t>
            </a:r>
            <a:endParaRPr lang="en-US" sz="54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0871" y="8083182"/>
            <a:ext cx="5174857" cy="2199765"/>
          </a:xfrm>
          <a:prstGeom prst="rect">
            <a:avLst/>
          </a:prstGeom>
        </p:spPr>
      </p:pic>
      <p:sp>
        <p:nvSpPr>
          <p:cNvPr id="14" name="Rounded Rectangle 13"/>
          <p:cNvSpPr/>
          <p:nvPr/>
        </p:nvSpPr>
        <p:spPr>
          <a:xfrm>
            <a:off x="7854950" y="3009900"/>
            <a:ext cx="8839200" cy="1092993"/>
          </a:xfrm>
          <a:prstGeom prst="roundRect">
            <a:avLst/>
          </a:prstGeom>
          <a:solidFill>
            <a:schemeClr val="accent1">
              <a:lumMod val="20000"/>
              <a:lumOff val="80000"/>
            </a:schemeClr>
          </a:solidFill>
          <a:ln w="38100">
            <a:solidFill>
              <a:srgbClr val="434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Ghi nhớ kiến thức trong bài</a:t>
            </a:r>
            <a:endParaRPr lang="en-US" sz="3600">
              <a:solidFill>
                <a:schemeClr val="tx1">
                  <a:lumMod val="95000"/>
                  <a:lumOff val="5000"/>
                </a:schemeClr>
              </a:solidFill>
              <a:latin typeface="Arial" panose="020B0604020202020204" pitchFamily="34" charset="0"/>
              <a:cs typeface="Arial" panose="020B0604020202020204" pitchFamily="34" charset="0"/>
            </a:endParaRPr>
          </a:p>
        </p:txBody>
      </p:sp>
      <p:sp>
        <p:nvSpPr>
          <p:cNvPr id="15" name="Rounded Rectangle 14"/>
          <p:cNvSpPr/>
          <p:nvPr/>
        </p:nvSpPr>
        <p:spPr>
          <a:xfrm>
            <a:off x="7855085" y="4686300"/>
            <a:ext cx="8839200" cy="1092993"/>
          </a:xfrm>
          <a:prstGeom prst="roundRect">
            <a:avLst/>
          </a:prstGeom>
          <a:solidFill>
            <a:schemeClr val="accent1">
              <a:lumMod val="20000"/>
              <a:lumOff val="80000"/>
            </a:schemeClr>
          </a:solidFill>
          <a:ln w="38100">
            <a:solidFill>
              <a:srgbClr val="434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latin typeface="Arial" panose="020B0604020202020204" pitchFamily="34" charset="0"/>
                <a:cs typeface="Arial" panose="020B0604020202020204" pitchFamily="34" charset="0"/>
              </a:rPr>
              <a:t>Hoàn</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thành</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các</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bài</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tập</a:t>
            </a:r>
            <a:r>
              <a:rPr lang="en-US" sz="3600" dirty="0">
                <a:solidFill>
                  <a:schemeClr val="tx1">
                    <a:lumMod val="95000"/>
                    <a:lumOff val="5000"/>
                  </a:schemeClr>
                </a:solidFill>
                <a:latin typeface="Arial" panose="020B0604020202020204" pitchFamily="34" charset="0"/>
                <a:cs typeface="Arial" panose="020B0604020202020204" pitchFamily="34" charset="0"/>
              </a:rPr>
              <a:t> </a:t>
            </a:r>
            <a:r>
              <a:rPr lang="en-US" sz="3600" dirty="0" err="1">
                <a:solidFill>
                  <a:schemeClr val="tx1">
                    <a:lumMod val="95000"/>
                    <a:lumOff val="5000"/>
                  </a:schemeClr>
                </a:solidFill>
                <a:latin typeface="Arial" panose="020B0604020202020204" pitchFamily="34" charset="0"/>
                <a:cs typeface="Arial" panose="020B0604020202020204" pitchFamily="34" charset="0"/>
              </a:rPr>
              <a:t>trong</a:t>
            </a:r>
            <a:r>
              <a:rPr lang="en-US" sz="3600" dirty="0">
                <a:solidFill>
                  <a:schemeClr val="tx1">
                    <a:lumMod val="95000"/>
                    <a:lumOff val="5000"/>
                  </a:schemeClr>
                </a:solidFill>
                <a:latin typeface="Arial" panose="020B0604020202020204" pitchFamily="34" charset="0"/>
                <a:cs typeface="Arial" panose="020B0604020202020204" pitchFamily="34" charset="0"/>
              </a:rPr>
              <a:t> SBT</a:t>
            </a:r>
            <a:endParaRPr lang="en-US" sz="36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17" name="Rounded Rectangle 16"/>
          <p:cNvSpPr/>
          <p:nvPr/>
        </p:nvSpPr>
        <p:spPr>
          <a:xfrm>
            <a:off x="7854950" y="6286500"/>
            <a:ext cx="8839200" cy="1092993"/>
          </a:xfrm>
          <a:prstGeom prst="roundRect">
            <a:avLst/>
          </a:prstGeom>
          <a:solidFill>
            <a:schemeClr val="accent1">
              <a:lumMod val="20000"/>
              <a:lumOff val="80000"/>
            </a:schemeClr>
          </a:solidFill>
          <a:ln w="38100">
            <a:solidFill>
              <a:srgbClr val="434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Arial" panose="020B0604020202020204" pitchFamily="34" charset="0"/>
                <a:cs typeface="Arial" panose="020B0604020202020204" pitchFamily="34" charset="0"/>
              </a:rPr>
              <a:t>Chuẩn bị Bài 22.</a:t>
            </a:r>
            <a:endParaRPr lang="en-US" sz="360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ldLvl="0" animBg="1"/>
      <p:bldP spid="15" grpId="0" bldLvl="0" animBg="1"/>
      <p:bldP spid="17"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6" name="Rectangle 5"/>
          <p:cNvSpPr/>
          <p:nvPr/>
        </p:nvSpPr>
        <p:spPr>
          <a:xfrm>
            <a:off x="2261298" y="3085308"/>
            <a:ext cx="14249399" cy="3211007"/>
          </a:xfrm>
          <a:prstGeom prst="rect">
            <a:avLst/>
          </a:prstGeom>
        </p:spPr>
        <p:txBody>
          <a:bodyPr wrap="square">
            <a:spAutoFit/>
          </a:bodyPr>
          <a:lstStyle/>
          <a:p>
            <a:pPr lvl="0" algn="ctr">
              <a:lnSpc>
                <a:spcPct val="150000"/>
              </a:lnSpc>
            </a:pPr>
            <a:r>
              <a:rPr lang="vi-VN" sz="7200" b="1" dirty="0">
                <a:solidFill>
                  <a:schemeClr val="tx2">
                    <a:lumMod val="25000"/>
                  </a:schemeClr>
                </a:solidFill>
              </a:rPr>
              <a:t>CẢM ƠN CÁC EM </a:t>
            </a:r>
            <a:br>
              <a:rPr lang="vi-VN" sz="7200" b="1" dirty="0">
                <a:solidFill>
                  <a:schemeClr val="tx2">
                    <a:lumMod val="25000"/>
                  </a:schemeClr>
                </a:solidFill>
              </a:rPr>
            </a:br>
            <a:r>
              <a:rPr lang="vi-VN" sz="7200" b="1" dirty="0">
                <a:solidFill>
                  <a:schemeClr val="tx2">
                    <a:lumMod val="25000"/>
                  </a:schemeClr>
                </a:solidFill>
              </a:rPr>
              <a:t>ĐÃ LẮNG NGHE BÀI GIẢNG!</a:t>
            </a:r>
            <a:endParaRPr lang="vi-VN" sz="7200" b="1" dirty="0">
              <a:solidFill>
                <a:schemeClr val="tx2">
                  <a:lumMod val="25000"/>
                </a:schemeClr>
              </a:solidFill>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5343014"/>
            <a:ext cx="5334000" cy="4943986"/>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1200" y="6057900"/>
            <a:ext cx="5181600" cy="5181600"/>
          </a:xfrm>
          <a:prstGeom prst="rect">
            <a:avLst/>
          </a:prstGeom>
        </p:spPr>
      </p:pic>
      <p:grpSp>
        <p:nvGrpSpPr>
          <p:cNvPr id="10" name="Google Shape;1334;p54"/>
          <p:cNvGrpSpPr/>
          <p:nvPr/>
        </p:nvGrpSpPr>
        <p:grpSpPr>
          <a:xfrm rot="11561143">
            <a:off x="399431" y="129252"/>
            <a:ext cx="3230636" cy="2865695"/>
            <a:chOff x="5854150" y="1414663"/>
            <a:chExt cx="796725" cy="792450"/>
          </a:xfrm>
        </p:grpSpPr>
        <p:sp>
          <p:nvSpPr>
            <p:cNvPr id="11"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6"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7"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8"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9"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grpSp>
        <p:nvGrpSpPr>
          <p:cNvPr id="83" name="Google Shape;1334;p54"/>
          <p:cNvGrpSpPr/>
          <p:nvPr/>
        </p:nvGrpSpPr>
        <p:grpSpPr>
          <a:xfrm rot="10023324" flipH="1">
            <a:off x="14417897" y="137514"/>
            <a:ext cx="3625405" cy="3248859"/>
            <a:chOff x="5854150" y="1414663"/>
            <a:chExt cx="796725" cy="792450"/>
          </a:xfrm>
        </p:grpSpPr>
        <p:sp>
          <p:nvSpPr>
            <p:cNvPr id="84"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1"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2"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3"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4"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5"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6"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7"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8"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9"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0"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1"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2"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3"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4"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5"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6"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7"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8"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09"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0"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1"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2"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3"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4"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5"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6"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7"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8"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9"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0"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1"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2"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3"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4"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5"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6"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7"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8"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29"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0"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1"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2"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3"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4"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5"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6"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7"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8"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9"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0"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1"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2"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3"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4"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5"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6"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7"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8"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49"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0"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1"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2"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3"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4"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55"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3" name="Picture 84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18124">
            <a:off x="15546705" y="0"/>
            <a:ext cx="2752090" cy="2703830"/>
          </a:xfrm>
          <a:prstGeom prst="rect">
            <a:avLst/>
          </a:prstGeom>
        </p:spPr>
      </p:pic>
      <p:sp>
        <p:nvSpPr>
          <p:cNvPr id="3" name="Rounded Rectangle 2"/>
          <p:cNvSpPr/>
          <p:nvPr/>
        </p:nvSpPr>
        <p:spPr>
          <a:xfrm>
            <a:off x="2931160" y="2095500"/>
            <a:ext cx="12288520" cy="25190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Câu 3:</a:t>
            </a:r>
            <a:r>
              <a:rPr lang="en-US" sz="4400" smtClean="0">
                <a:solidFill>
                  <a:schemeClr val="tx1"/>
                </a:solidFill>
                <a:latin typeface="Arial" panose="020B0604020202020204" pitchFamily="34" charset="0"/>
                <a:cs typeface="Arial" panose="020B0604020202020204" pitchFamily="34" charset="0"/>
              </a:rPr>
              <a:t> Nguyên tố halogen nào có ở tuyến giáp (ở dạng hợp chất hữu cơ)?</a:t>
            </a:r>
            <a:endParaRPr lang="en-US" sz="4400" smtClean="0">
              <a:solidFill>
                <a:schemeClr val="tx1"/>
              </a:solidFill>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32" y="876219"/>
            <a:ext cx="2626325" cy="1876628"/>
          </a:xfrm>
          <a:prstGeom prst="rect">
            <a:avLst/>
          </a:prstGeom>
        </p:spPr>
      </p:pic>
      <p:sp>
        <p:nvSpPr>
          <p:cNvPr id="2" name="Rounded Rectangle 1"/>
          <p:cNvSpPr/>
          <p:nvPr/>
        </p:nvSpPr>
        <p:spPr>
          <a:xfrm>
            <a:off x="6324600" y="613410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a:solidFill>
                  <a:srgbClr val="FF0000"/>
                </a:solidFill>
                <a:latin typeface="Arial" panose="020B0604020202020204" pitchFamily="34" charset="0"/>
                <a:cs typeface="Arial" panose="020B0604020202020204" pitchFamily="34" charset="0"/>
              </a:rPr>
              <a:t>Đáp án: </a:t>
            </a:r>
            <a:r>
              <a:rPr lang="en-US" sz="4400" b="1">
                <a:solidFill>
                  <a:schemeClr val="tx1"/>
                </a:solidFill>
                <a:latin typeface="Arial" panose="020B0604020202020204" pitchFamily="34" charset="0"/>
                <a:cs typeface="Arial" panose="020B0604020202020204" pitchFamily="34" charset="0"/>
              </a:rPr>
              <a:t>Nguyên tố Iodine</a:t>
            </a:r>
            <a:r>
              <a:rPr lang="en-US" sz="4400">
                <a:solidFill>
                  <a:schemeClr val="tx1"/>
                </a:solidFill>
                <a:latin typeface="Arial" panose="020B0604020202020204" pitchFamily="34" charset="0"/>
                <a:cs typeface="Arial" panose="020B0604020202020204" pitchFamily="34" charset="0"/>
              </a:rPr>
              <a:t> </a:t>
            </a:r>
            <a:endParaRPr lang="en-US" sz="440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134100"/>
            <a:ext cx="4001770" cy="39223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3" name="Picture 84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18124">
            <a:off x="15546705" y="0"/>
            <a:ext cx="2752090" cy="2703830"/>
          </a:xfrm>
          <a:prstGeom prst="rect">
            <a:avLst/>
          </a:prstGeom>
        </p:spPr>
      </p:pic>
      <p:sp>
        <p:nvSpPr>
          <p:cNvPr id="3" name="Rounded Rectangle 2"/>
          <p:cNvSpPr/>
          <p:nvPr/>
        </p:nvSpPr>
        <p:spPr>
          <a:xfrm>
            <a:off x="2438400" y="2095500"/>
            <a:ext cx="13343255" cy="25190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Câu 4:</a:t>
            </a:r>
            <a:r>
              <a:rPr lang="en-US" sz="4400" smtClean="0">
                <a:solidFill>
                  <a:schemeClr val="tx1"/>
                </a:solidFill>
                <a:latin typeface="Arial" panose="020B0604020202020204" pitchFamily="34" charset="0"/>
                <a:cs typeface="Arial" panose="020B0604020202020204" pitchFamily="34" charset="0"/>
              </a:rPr>
              <a:t> Trong cơ thể người, nguyên tố halogen nào có trong nhiều máu và dịch vị dạ dày?</a:t>
            </a:r>
            <a:endParaRPr lang="en-US" sz="4400" smtClean="0">
              <a:solidFill>
                <a:schemeClr val="tx1"/>
              </a:solidFill>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32" y="876219"/>
            <a:ext cx="2626325" cy="1876628"/>
          </a:xfrm>
          <a:prstGeom prst="rect">
            <a:avLst/>
          </a:prstGeom>
        </p:spPr>
      </p:pic>
      <p:sp>
        <p:nvSpPr>
          <p:cNvPr id="2" name="Rounded Rectangle 1"/>
          <p:cNvSpPr/>
          <p:nvPr/>
        </p:nvSpPr>
        <p:spPr>
          <a:xfrm>
            <a:off x="6324600" y="613410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a:solidFill>
                  <a:srgbClr val="FF0000"/>
                </a:solidFill>
                <a:latin typeface="Arial" panose="020B0604020202020204" pitchFamily="34" charset="0"/>
                <a:cs typeface="Arial" panose="020B0604020202020204" pitchFamily="34" charset="0"/>
              </a:rPr>
              <a:t>Đáp án: </a:t>
            </a:r>
            <a:r>
              <a:rPr lang="en-US" sz="4400">
                <a:solidFill>
                  <a:schemeClr val="tx1"/>
                </a:solidFill>
                <a:latin typeface="Arial" panose="020B0604020202020204" pitchFamily="34" charset="0"/>
                <a:cs typeface="Arial" panose="020B0604020202020204" pitchFamily="34" charset="0"/>
              </a:rPr>
              <a:t> </a:t>
            </a:r>
            <a:r>
              <a:rPr lang="en-US" sz="4400" b="1">
                <a:solidFill>
                  <a:schemeClr val="tx1"/>
                </a:solidFill>
                <a:latin typeface="Arial" panose="020B0604020202020204" pitchFamily="34" charset="0"/>
                <a:cs typeface="Arial" panose="020B0604020202020204" pitchFamily="34" charset="0"/>
              </a:rPr>
              <a:t>Nguyên tố Chlorine</a:t>
            </a:r>
            <a:endParaRPr lang="en-US" sz="4400" b="1">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134100"/>
            <a:ext cx="4001770" cy="39223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pic>
        <p:nvPicPr>
          <p:cNvPr id="13" name="Picture 84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018124">
            <a:off x="15546705" y="0"/>
            <a:ext cx="2752090" cy="2703830"/>
          </a:xfrm>
          <a:prstGeom prst="rect">
            <a:avLst/>
          </a:prstGeom>
        </p:spPr>
      </p:pic>
      <p:sp>
        <p:nvSpPr>
          <p:cNvPr id="3" name="Rounded Rectangle 2"/>
          <p:cNvSpPr/>
          <p:nvPr/>
        </p:nvSpPr>
        <p:spPr>
          <a:xfrm>
            <a:off x="533400" y="2324100"/>
            <a:ext cx="17164050" cy="25190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smtClean="0">
                <a:solidFill>
                  <a:schemeClr val="tx1"/>
                </a:solidFill>
                <a:latin typeface="Arial" panose="020B0604020202020204" pitchFamily="34" charset="0"/>
                <a:cs typeface="Arial" panose="020B0604020202020204" pitchFamily="34" charset="0"/>
              </a:rPr>
              <a:t>Câu 5: </a:t>
            </a:r>
            <a:r>
              <a:rPr lang="en-US" sz="4400" smtClean="0">
                <a:solidFill>
                  <a:schemeClr val="tx1"/>
                </a:solidFill>
                <a:latin typeface="Arial" panose="020B0604020202020204" pitchFamily="34" charset="0"/>
                <a:cs typeface="Arial" panose="020B0604020202020204" pitchFamily="34" charset="0"/>
              </a:rPr>
              <a:t> Nhóm VIIA trong Bảng tuần hoàn có hai nguyên tố là nguyên tố phóng xạ. Em cho biết tên và kí hiệu hóa học của chúng?</a:t>
            </a:r>
            <a:endParaRPr lang="en-US" sz="4400" smtClean="0">
              <a:solidFill>
                <a:schemeClr val="tx1"/>
              </a:solidFill>
              <a:latin typeface="Arial" panose="020B0604020202020204" pitchFamily="34" charset="0"/>
              <a:cs typeface="Arial" panose="020B0604020202020204" pitchFamily="34" charset="0"/>
            </a:endParaRP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81032" y="800019"/>
            <a:ext cx="2626325" cy="1876628"/>
          </a:xfrm>
          <a:prstGeom prst="rect">
            <a:avLst/>
          </a:prstGeom>
        </p:spPr>
      </p:pic>
      <p:sp>
        <p:nvSpPr>
          <p:cNvPr id="2" name="Rounded Rectangle 1"/>
          <p:cNvSpPr/>
          <p:nvPr/>
        </p:nvSpPr>
        <p:spPr>
          <a:xfrm>
            <a:off x="6324600" y="6591300"/>
            <a:ext cx="9522460" cy="1576070"/>
          </a:xfrm>
          <a:prstGeom prst="round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en-US" sz="4400" b="1">
                <a:solidFill>
                  <a:srgbClr val="FF0000"/>
                </a:solidFill>
                <a:latin typeface="Arial" panose="020B0604020202020204" pitchFamily="34" charset="0"/>
                <a:cs typeface="Arial" panose="020B0604020202020204" pitchFamily="34" charset="0"/>
              </a:rPr>
              <a:t>Đáp án: </a:t>
            </a:r>
            <a:r>
              <a:rPr lang="en-US" sz="4400">
                <a:solidFill>
                  <a:schemeClr val="tx1"/>
                </a:solidFill>
                <a:latin typeface="Arial" panose="020B0604020202020204" pitchFamily="34" charset="0"/>
                <a:cs typeface="Arial" panose="020B0604020202020204" pitchFamily="34" charset="0"/>
              </a:rPr>
              <a:t> </a:t>
            </a:r>
            <a:r>
              <a:rPr lang="en-US" sz="4400" b="1">
                <a:solidFill>
                  <a:schemeClr val="tx1"/>
                </a:solidFill>
                <a:latin typeface="Arial" panose="020B0604020202020204" pitchFamily="34" charset="0"/>
                <a:cs typeface="Arial" panose="020B0604020202020204" pitchFamily="34" charset="0"/>
              </a:rPr>
              <a:t>Nguyên tố Chlorine</a:t>
            </a:r>
            <a:endParaRPr lang="en-US" sz="4400" b="1">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134100"/>
            <a:ext cx="4001770" cy="392239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EEE6"/>
        </a:solidFill>
        <a:effectLst/>
      </p:bgPr>
    </p:bg>
    <p:spTree>
      <p:nvGrpSpPr>
        <p:cNvPr id="1" name=""/>
        <p:cNvGrpSpPr/>
        <p:nvPr/>
      </p:nvGrpSpPr>
      <p:grpSpPr>
        <a:xfrm>
          <a:off x="0" y="0"/>
          <a:ext cx="0" cy="0"/>
          <a:chOff x="0" y="0"/>
          <a:chExt cx="0" cy="0"/>
        </a:xfrm>
      </p:grpSpPr>
      <p:sp>
        <p:nvSpPr>
          <p:cNvPr id="6" name="TextBox 5"/>
          <p:cNvSpPr txBox="1"/>
          <p:nvPr/>
        </p:nvSpPr>
        <p:spPr>
          <a:xfrm flipH="1">
            <a:off x="2011045" y="3924300"/>
            <a:ext cx="14020800" cy="1753235"/>
          </a:xfrm>
          <a:prstGeom prst="rect">
            <a:avLst/>
          </a:prstGeom>
          <a:noFill/>
        </p:spPr>
        <p:txBody>
          <a:bodyPr wrap="square" rtlCol="0">
            <a:spAutoFit/>
          </a:bodyPr>
          <a:lstStyle/>
          <a:p>
            <a:pPr algn="ctr">
              <a:lnSpc>
                <a:spcPct val="150000"/>
              </a:lnSpc>
            </a:pPr>
            <a:r>
              <a:rPr lang="en-US" sz="7200" b="1" dirty="0" smtClean="0">
                <a:latin typeface="Arial" panose="020B0604020202020204" pitchFamily="34" charset="0"/>
                <a:cs typeface="Arial" panose="020B0604020202020204" pitchFamily="34" charset="0"/>
              </a:rPr>
              <a:t>BÀI 21: NHÓM HALOGEN</a:t>
            </a:r>
            <a:endParaRPr lang="en-US" sz="7200" b="1" dirty="0" smtClean="0">
              <a:latin typeface="Arial" panose="020B0604020202020204" pitchFamily="34" charset="0"/>
              <a:cs typeface="Arial" panose="020B0604020202020204" pitchFamily="34" charset="0"/>
            </a:endParaRPr>
          </a:p>
        </p:txBody>
      </p:sp>
      <p:pic>
        <p:nvPicPr>
          <p:cNvPr id="5"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28600" y="5476348"/>
            <a:ext cx="3429000" cy="4924952"/>
          </a:xfrm>
          <a:prstGeom prst="rect">
            <a:avLst/>
          </a:prstGeom>
        </p:spPr>
      </p:pic>
      <p:pic>
        <p:nvPicPr>
          <p:cNvPr id="11" name="Picture 83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175477" y="8202688"/>
            <a:ext cx="1797019" cy="2083501"/>
          </a:xfrm>
          <a:prstGeom prst="rect">
            <a:avLst/>
          </a:prstGeom>
        </p:spPr>
      </p:pic>
      <p:pic>
        <p:nvPicPr>
          <p:cNvPr id="13" name="Picture 84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18124">
            <a:off x="12541313" y="1756151"/>
            <a:ext cx="1572683" cy="1545161"/>
          </a:xfrm>
          <a:prstGeom prst="rect">
            <a:avLst/>
          </a:prstGeom>
        </p:spPr>
      </p:pic>
      <p:pic>
        <p:nvPicPr>
          <p:cNvPr id="14" name="Picture 84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25692" y="140805"/>
            <a:ext cx="2096588" cy="2059898"/>
          </a:xfrm>
          <a:prstGeom prst="rect">
            <a:avLst/>
          </a:prstGeom>
        </p:spPr>
      </p:pic>
      <p:pic>
        <p:nvPicPr>
          <p:cNvPr id="15" name="Picture 84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8900">
            <a:off x="5348686" y="1805644"/>
            <a:ext cx="1689376" cy="1299284"/>
          </a:xfrm>
          <a:prstGeom prst="rect">
            <a:avLst/>
          </a:prstGeom>
        </p:spPr>
      </p:pic>
      <p:pic>
        <p:nvPicPr>
          <p:cNvPr id="16"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496281" y="7425092"/>
            <a:ext cx="1834747" cy="1893932"/>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3999" y="8086424"/>
            <a:ext cx="5174857" cy="2199765"/>
          </a:xfrm>
          <a:prstGeom prst="rect">
            <a:avLst/>
          </a:prstGeom>
        </p:spPr>
      </p:pic>
      <p:grpSp>
        <p:nvGrpSpPr>
          <p:cNvPr id="18" name="Google Shape;1334;p54"/>
          <p:cNvGrpSpPr/>
          <p:nvPr/>
        </p:nvGrpSpPr>
        <p:grpSpPr>
          <a:xfrm rot="11561143">
            <a:off x="399431" y="129252"/>
            <a:ext cx="3230636" cy="2865695"/>
            <a:chOff x="5854150" y="1414663"/>
            <a:chExt cx="796725" cy="792450"/>
          </a:xfrm>
        </p:grpSpPr>
        <p:sp>
          <p:nvSpPr>
            <p:cNvPr id="19" name="Google Shape;1335;p54"/>
            <p:cNvSpPr/>
            <p:nvPr/>
          </p:nvSpPr>
          <p:spPr>
            <a:xfrm>
              <a:off x="6016975" y="2048588"/>
              <a:ext cx="31175" cy="112600"/>
            </a:xfrm>
            <a:custGeom>
              <a:avLst/>
              <a:gdLst/>
              <a:ahLst/>
              <a:cxnLst/>
              <a:rect l="l" t="t" r="r" b="b"/>
              <a:pathLst>
                <a:path w="1247" h="4504" fill="none" extrusionOk="0">
                  <a:moveTo>
                    <a:pt x="1" y="4503"/>
                  </a:moveTo>
                  <a:lnTo>
                    <a:pt x="1247"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0" name="Google Shape;1336;p54"/>
            <p:cNvSpPr/>
            <p:nvPr/>
          </p:nvSpPr>
          <p:spPr>
            <a:xfrm>
              <a:off x="5999275" y="2146138"/>
              <a:ext cx="33800" cy="28650"/>
            </a:xfrm>
            <a:custGeom>
              <a:avLst/>
              <a:gdLst/>
              <a:ahLst/>
              <a:cxnLst/>
              <a:rect l="l" t="t" r="r" b="b"/>
              <a:pathLst>
                <a:path w="1352" h="1146" extrusionOk="0">
                  <a:moveTo>
                    <a:pt x="702" y="0"/>
                  </a:moveTo>
                  <a:cubicBezTo>
                    <a:pt x="290" y="0"/>
                    <a:pt x="1" y="465"/>
                    <a:pt x="226" y="856"/>
                  </a:cubicBezTo>
                  <a:cubicBezTo>
                    <a:pt x="333" y="1052"/>
                    <a:pt x="524" y="1145"/>
                    <a:pt x="716" y="1145"/>
                  </a:cubicBezTo>
                  <a:cubicBezTo>
                    <a:pt x="956" y="1145"/>
                    <a:pt x="1197" y="998"/>
                    <a:pt x="1271" y="722"/>
                  </a:cubicBezTo>
                  <a:cubicBezTo>
                    <a:pt x="1352" y="414"/>
                    <a:pt x="1178" y="106"/>
                    <a:pt x="869" y="25"/>
                  </a:cubicBezTo>
                  <a:cubicBezTo>
                    <a:pt x="812" y="8"/>
                    <a:pt x="756" y="0"/>
                    <a:pt x="702"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Google Shape;1337;p54"/>
            <p:cNvSpPr/>
            <p:nvPr/>
          </p:nvSpPr>
          <p:spPr>
            <a:xfrm>
              <a:off x="6029700" y="2035063"/>
              <a:ext cx="34850" cy="28775"/>
            </a:xfrm>
            <a:custGeom>
              <a:avLst/>
              <a:gdLst/>
              <a:ahLst/>
              <a:cxnLst/>
              <a:rect l="l" t="t" r="r" b="b"/>
              <a:pathLst>
                <a:path w="1394" h="1151" extrusionOk="0">
                  <a:moveTo>
                    <a:pt x="726" y="1"/>
                  </a:moveTo>
                  <a:cubicBezTo>
                    <a:pt x="633" y="1"/>
                    <a:pt x="537" y="23"/>
                    <a:pt x="443" y="73"/>
                  </a:cubicBezTo>
                  <a:cubicBezTo>
                    <a:pt x="1" y="327"/>
                    <a:pt x="81" y="997"/>
                    <a:pt x="577" y="1131"/>
                  </a:cubicBezTo>
                  <a:cubicBezTo>
                    <a:pt x="628" y="1145"/>
                    <a:pt x="678" y="1151"/>
                    <a:pt x="728" y="1151"/>
                  </a:cubicBezTo>
                  <a:cubicBezTo>
                    <a:pt x="981" y="1151"/>
                    <a:pt x="1209" y="987"/>
                    <a:pt x="1287" y="729"/>
                  </a:cubicBezTo>
                  <a:cubicBezTo>
                    <a:pt x="1394" y="335"/>
                    <a:pt x="1086"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2" name="Google Shape;1338;p54"/>
            <p:cNvSpPr/>
            <p:nvPr/>
          </p:nvSpPr>
          <p:spPr>
            <a:xfrm>
              <a:off x="5982125" y="2153663"/>
              <a:ext cx="63400" cy="53450"/>
            </a:xfrm>
            <a:custGeom>
              <a:avLst/>
              <a:gdLst/>
              <a:ahLst/>
              <a:cxnLst/>
              <a:rect l="l" t="t" r="r" b="b"/>
              <a:pathLst>
                <a:path w="2536" h="2138" extrusionOk="0">
                  <a:moveTo>
                    <a:pt x="1197" y="0"/>
                  </a:moveTo>
                  <a:cubicBezTo>
                    <a:pt x="749" y="0"/>
                    <a:pt x="304" y="275"/>
                    <a:pt x="162" y="783"/>
                  </a:cubicBezTo>
                  <a:cubicBezTo>
                    <a:pt x="1" y="1346"/>
                    <a:pt x="336" y="1935"/>
                    <a:pt x="899" y="2096"/>
                  </a:cubicBezTo>
                  <a:cubicBezTo>
                    <a:pt x="999" y="2124"/>
                    <a:pt x="1098" y="2137"/>
                    <a:pt x="1193" y="2137"/>
                  </a:cubicBezTo>
                  <a:cubicBezTo>
                    <a:pt x="1966" y="2137"/>
                    <a:pt x="2536" y="1281"/>
                    <a:pt x="2118" y="542"/>
                  </a:cubicBezTo>
                  <a:cubicBezTo>
                    <a:pt x="1911" y="174"/>
                    <a:pt x="1553" y="0"/>
                    <a:pt x="1197"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 name="Google Shape;1339;p54"/>
            <p:cNvSpPr/>
            <p:nvPr/>
          </p:nvSpPr>
          <p:spPr>
            <a:xfrm>
              <a:off x="5904400" y="2013763"/>
              <a:ext cx="121325" cy="31500"/>
            </a:xfrm>
            <a:custGeom>
              <a:avLst/>
              <a:gdLst/>
              <a:ahLst/>
              <a:cxnLst/>
              <a:rect l="l" t="t" r="r" b="b"/>
              <a:pathLst>
                <a:path w="4853" h="1260" fill="none" extrusionOk="0">
                  <a:moveTo>
                    <a:pt x="1" y="1260"/>
                  </a:moveTo>
                  <a:lnTo>
                    <a:pt x="4852"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4" name="Google Shape;1340;p54"/>
            <p:cNvSpPr/>
            <p:nvPr/>
          </p:nvSpPr>
          <p:spPr>
            <a:xfrm>
              <a:off x="6008675" y="1999538"/>
              <a:ext cx="34450" cy="28775"/>
            </a:xfrm>
            <a:custGeom>
              <a:avLst/>
              <a:gdLst/>
              <a:ahLst/>
              <a:cxnLst/>
              <a:rect l="l" t="t" r="r" b="b"/>
              <a:pathLst>
                <a:path w="1378" h="1151" extrusionOk="0">
                  <a:moveTo>
                    <a:pt x="650" y="1"/>
                  </a:moveTo>
                  <a:cubicBezTo>
                    <a:pt x="303" y="1"/>
                    <a:pt x="0" y="330"/>
                    <a:pt x="105" y="716"/>
                  </a:cubicBezTo>
                  <a:cubicBezTo>
                    <a:pt x="173" y="976"/>
                    <a:pt x="402" y="1150"/>
                    <a:pt x="658" y="1150"/>
                  </a:cubicBezTo>
                  <a:cubicBezTo>
                    <a:pt x="705" y="1150"/>
                    <a:pt x="753" y="1144"/>
                    <a:pt x="802" y="1132"/>
                  </a:cubicBezTo>
                  <a:cubicBezTo>
                    <a:pt x="1298" y="998"/>
                    <a:pt x="1378" y="341"/>
                    <a:pt x="949" y="87"/>
                  </a:cubicBezTo>
                  <a:cubicBezTo>
                    <a:pt x="851" y="27"/>
                    <a:pt x="749" y="1"/>
                    <a:pt x="650"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5" name="Google Shape;1341;p54"/>
            <p:cNvSpPr/>
            <p:nvPr/>
          </p:nvSpPr>
          <p:spPr>
            <a:xfrm>
              <a:off x="5854150" y="2023888"/>
              <a:ext cx="63450" cy="53250"/>
            </a:xfrm>
            <a:custGeom>
              <a:avLst/>
              <a:gdLst/>
              <a:ahLst/>
              <a:cxnLst/>
              <a:rect l="l" t="t" r="r" b="b"/>
              <a:pathLst>
                <a:path w="2538" h="2130" extrusionOk="0">
                  <a:moveTo>
                    <a:pt x="1203" y="0"/>
                  </a:moveTo>
                  <a:cubicBezTo>
                    <a:pt x="1113" y="0"/>
                    <a:pt x="1020" y="12"/>
                    <a:pt x="925" y="37"/>
                  </a:cubicBezTo>
                  <a:cubicBezTo>
                    <a:pt x="349" y="185"/>
                    <a:pt x="1" y="761"/>
                    <a:pt x="162" y="1337"/>
                  </a:cubicBezTo>
                  <a:cubicBezTo>
                    <a:pt x="290" y="1850"/>
                    <a:pt x="737" y="2130"/>
                    <a:pt x="1190" y="2130"/>
                  </a:cubicBezTo>
                  <a:cubicBezTo>
                    <a:pt x="1540" y="2130"/>
                    <a:pt x="1894" y="1962"/>
                    <a:pt x="2105" y="1605"/>
                  </a:cubicBezTo>
                  <a:cubicBezTo>
                    <a:pt x="2537" y="873"/>
                    <a:pt x="1979" y="0"/>
                    <a:pt x="1203"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6" name="Google Shape;1342;p54"/>
            <p:cNvSpPr/>
            <p:nvPr/>
          </p:nvSpPr>
          <p:spPr>
            <a:xfrm>
              <a:off x="6104425" y="1967513"/>
              <a:ext cx="99175" cy="25825"/>
            </a:xfrm>
            <a:custGeom>
              <a:avLst/>
              <a:gdLst/>
              <a:ahLst/>
              <a:cxnLst/>
              <a:rect l="l" t="t" r="r" b="b"/>
              <a:pathLst>
                <a:path w="3967" h="1033" fill="none" extrusionOk="0">
                  <a:moveTo>
                    <a:pt x="3967" y="1"/>
                  </a:moveTo>
                  <a:lnTo>
                    <a:pt x="0" y="103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7" name="Google Shape;1343;p54"/>
            <p:cNvSpPr/>
            <p:nvPr/>
          </p:nvSpPr>
          <p:spPr>
            <a:xfrm>
              <a:off x="6187175" y="1953338"/>
              <a:ext cx="34200" cy="28675"/>
            </a:xfrm>
            <a:custGeom>
              <a:avLst/>
              <a:gdLst/>
              <a:ahLst/>
              <a:cxnLst/>
              <a:rect l="l" t="t" r="r" b="b"/>
              <a:pathLst>
                <a:path w="1368" h="1147" extrusionOk="0">
                  <a:moveTo>
                    <a:pt x="637" y="1"/>
                  </a:moveTo>
                  <a:cubicBezTo>
                    <a:pt x="591" y="1"/>
                    <a:pt x="544" y="6"/>
                    <a:pt x="496" y="18"/>
                  </a:cubicBezTo>
                  <a:cubicBezTo>
                    <a:pt x="188" y="99"/>
                    <a:pt x="0" y="407"/>
                    <a:pt x="81" y="715"/>
                  </a:cubicBezTo>
                  <a:cubicBezTo>
                    <a:pt x="156" y="995"/>
                    <a:pt x="398" y="1146"/>
                    <a:pt x="640" y="1146"/>
                  </a:cubicBezTo>
                  <a:cubicBezTo>
                    <a:pt x="827" y="1146"/>
                    <a:pt x="1015" y="1055"/>
                    <a:pt x="1126" y="863"/>
                  </a:cubicBezTo>
                  <a:cubicBezTo>
                    <a:pt x="1367" y="464"/>
                    <a:pt x="1054" y="1"/>
                    <a:pt x="63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8" name="Google Shape;1344;p54"/>
            <p:cNvSpPr/>
            <p:nvPr/>
          </p:nvSpPr>
          <p:spPr>
            <a:xfrm>
              <a:off x="6087000" y="1978788"/>
              <a:ext cx="34550" cy="28575"/>
            </a:xfrm>
            <a:custGeom>
              <a:avLst/>
              <a:gdLst/>
              <a:ahLst/>
              <a:cxnLst/>
              <a:rect l="l" t="t" r="r" b="b"/>
              <a:pathLst>
                <a:path w="1382" h="1143" extrusionOk="0">
                  <a:moveTo>
                    <a:pt x="735" y="0"/>
                  </a:moveTo>
                  <a:cubicBezTo>
                    <a:pt x="687" y="0"/>
                    <a:pt x="639" y="6"/>
                    <a:pt x="590" y="19"/>
                  </a:cubicBezTo>
                  <a:cubicBezTo>
                    <a:pt x="94" y="139"/>
                    <a:pt x="0" y="809"/>
                    <a:pt x="443" y="1064"/>
                  </a:cubicBezTo>
                  <a:cubicBezTo>
                    <a:pt x="537" y="1118"/>
                    <a:pt x="635" y="1143"/>
                    <a:pt x="730" y="1143"/>
                  </a:cubicBezTo>
                  <a:cubicBezTo>
                    <a:pt x="1079" y="1143"/>
                    <a:pt x="1382" y="811"/>
                    <a:pt x="1287" y="421"/>
                  </a:cubicBezTo>
                  <a:cubicBezTo>
                    <a:pt x="1219" y="172"/>
                    <a:pt x="990" y="0"/>
                    <a:pt x="73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9" name="Google Shape;1345;p54"/>
            <p:cNvSpPr/>
            <p:nvPr/>
          </p:nvSpPr>
          <p:spPr>
            <a:xfrm>
              <a:off x="5947625" y="1890463"/>
              <a:ext cx="80775" cy="81775"/>
            </a:xfrm>
            <a:custGeom>
              <a:avLst/>
              <a:gdLst/>
              <a:ahLst/>
              <a:cxnLst/>
              <a:rect l="l" t="t" r="r" b="b"/>
              <a:pathLst>
                <a:path w="3231" h="3271" fill="none" extrusionOk="0">
                  <a:moveTo>
                    <a:pt x="1" y="0"/>
                  </a:moveTo>
                  <a:lnTo>
                    <a:pt x="3230"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0" name="Google Shape;1346;p54"/>
            <p:cNvSpPr/>
            <p:nvPr/>
          </p:nvSpPr>
          <p:spPr>
            <a:xfrm>
              <a:off x="6011950" y="1957238"/>
              <a:ext cx="30175" cy="28625"/>
            </a:xfrm>
            <a:custGeom>
              <a:avLst/>
              <a:gdLst/>
              <a:ahLst/>
              <a:cxnLst/>
              <a:rect l="l" t="t" r="r" b="b"/>
              <a:pathLst>
                <a:path w="1207" h="1145" extrusionOk="0">
                  <a:moveTo>
                    <a:pt x="631" y="1"/>
                  </a:moveTo>
                  <a:cubicBezTo>
                    <a:pt x="490" y="1"/>
                    <a:pt x="346" y="53"/>
                    <a:pt x="228" y="170"/>
                  </a:cubicBezTo>
                  <a:cubicBezTo>
                    <a:pt x="1" y="398"/>
                    <a:pt x="1" y="760"/>
                    <a:pt x="228" y="975"/>
                  </a:cubicBezTo>
                  <a:cubicBezTo>
                    <a:pt x="346" y="1092"/>
                    <a:pt x="490" y="1144"/>
                    <a:pt x="631" y="1144"/>
                  </a:cubicBezTo>
                  <a:cubicBezTo>
                    <a:pt x="925" y="1144"/>
                    <a:pt x="1207" y="917"/>
                    <a:pt x="1207" y="572"/>
                  </a:cubicBezTo>
                  <a:cubicBezTo>
                    <a:pt x="1207" y="228"/>
                    <a:pt x="925" y="1"/>
                    <a:pt x="6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1347;p54"/>
            <p:cNvSpPr/>
            <p:nvPr/>
          </p:nvSpPr>
          <p:spPr>
            <a:xfrm>
              <a:off x="5896700" y="1848163"/>
              <a:ext cx="71400" cy="53375"/>
            </a:xfrm>
            <a:custGeom>
              <a:avLst/>
              <a:gdLst/>
              <a:ahLst/>
              <a:cxnLst/>
              <a:rect l="l" t="t" r="r" b="b"/>
              <a:pathLst>
                <a:path w="2856" h="2135" extrusionOk="0">
                  <a:moveTo>
                    <a:pt x="1441" y="1"/>
                  </a:moveTo>
                  <a:cubicBezTo>
                    <a:pt x="1167" y="1"/>
                    <a:pt x="892" y="104"/>
                    <a:pt x="684" y="312"/>
                  </a:cubicBezTo>
                  <a:cubicBezTo>
                    <a:pt x="1" y="969"/>
                    <a:pt x="470" y="2121"/>
                    <a:pt x="1421" y="2135"/>
                  </a:cubicBezTo>
                  <a:cubicBezTo>
                    <a:pt x="2373" y="2135"/>
                    <a:pt x="2855" y="996"/>
                    <a:pt x="2198" y="312"/>
                  </a:cubicBezTo>
                  <a:cubicBezTo>
                    <a:pt x="1991" y="104"/>
                    <a:pt x="1716" y="1"/>
                    <a:pt x="1441"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2" name="Google Shape;1348;p54"/>
            <p:cNvSpPr/>
            <p:nvPr/>
          </p:nvSpPr>
          <p:spPr>
            <a:xfrm>
              <a:off x="6174450" y="2009388"/>
              <a:ext cx="31175" cy="113275"/>
            </a:xfrm>
            <a:custGeom>
              <a:avLst/>
              <a:gdLst/>
              <a:ahLst/>
              <a:cxnLst/>
              <a:rect l="l" t="t" r="r" b="b"/>
              <a:pathLst>
                <a:path w="1247" h="4531" fill="none" extrusionOk="0">
                  <a:moveTo>
                    <a:pt x="0" y="4530"/>
                  </a:moveTo>
                  <a:lnTo>
                    <a:pt x="1246"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3" name="Google Shape;1349;p54"/>
            <p:cNvSpPr/>
            <p:nvPr/>
          </p:nvSpPr>
          <p:spPr>
            <a:xfrm>
              <a:off x="6156375" y="2107688"/>
              <a:ext cx="34175" cy="28600"/>
            </a:xfrm>
            <a:custGeom>
              <a:avLst/>
              <a:gdLst/>
              <a:ahLst/>
              <a:cxnLst/>
              <a:rect l="l" t="t" r="r" b="b"/>
              <a:pathLst>
                <a:path w="1367" h="1144" extrusionOk="0">
                  <a:moveTo>
                    <a:pt x="726" y="1"/>
                  </a:moveTo>
                  <a:cubicBezTo>
                    <a:pt x="306" y="1"/>
                    <a:pt x="0" y="459"/>
                    <a:pt x="227" y="853"/>
                  </a:cubicBezTo>
                  <a:cubicBezTo>
                    <a:pt x="341" y="1050"/>
                    <a:pt x="534" y="1143"/>
                    <a:pt x="726" y="1143"/>
                  </a:cubicBezTo>
                  <a:cubicBezTo>
                    <a:pt x="964" y="1143"/>
                    <a:pt x="1198" y="1000"/>
                    <a:pt x="1273" y="732"/>
                  </a:cubicBezTo>
                  <a:cubicBezTo>
                    <a:pt x="1366" y="424"/>
                    <a:pt x="1179" y="102"/>
                    <a:pt x="884" y="22"/>
                  </a:cubicBezTo>
                  <a:cubicBezTo>
                    <a:pt x="830" y="8"/>
                    <a:pt x="777"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4" name="Google Shape;1350;p54"/>
            <p:cNvSpPr/>
            <p:nvPr/>
          </p:nvSpPr>
          <p:spPr>
            <a:xfrm>
              <a:off x="6187500" y="1995538"/>
              <a:ext cx="34850" cy="28775"/>
            </a:xfrm>
            <a:custGeom>
              <a:avLst/>
              <a:gdLst/>
              <a:ahLst/>
              <a:cxnLst/>
              <a:rect l="l" t="t" r="r" b="b"/>
              <a:pathLst>
                <a:path w="1394" h="1151" extrusionOk="0">
                  <a:moveTo>
                    <a:pt x="721" y="0"/>
                  </a:moveTo>
                  <a:cubicBezTo>
                    <a:pt x="629" y="0"/>
                    <a:pt x="534" y="23"/>
                    <a:pt x="443" y="72"/>
                  </a:cubicBezTo>
                  <a:cubicBezTo>
                    <a:pt x="1" y="327"/>
                    <a:pt x="81" y="997"/>
                    <a:pt x="577" y="1131"/>
                  </a:cubicBezTo>
                  <a:cubicBezTo>
                    <a:pt x="628" y="1144"/>
                    <a:pt x="678" y="1151"/>
                    <a:pt x="728" y="1151"/>
                  </a:cubicBezTo>
                  <a:cubicBezTo>
                    <a:pt x="981" y="1151"/>
                    <a:pt x="1209" y="987"/>
                    <a:pt x="1287" y="729"/>
                  </a:cubicBezTo>
                  <a:cubicBezTo>
                    <a:pt x="1394" y="335"/>
                    <a:pt x="1077" y="0"/>
                    <a:pt x="72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5" name="Google Shape;1351;p54"/>
            <p:cNvSpPr/>
            <p:nvPr/>
          </p:nvSpPr>
          <p:spPr>
            <a:xfrm>
              <a:off x="6139600" y="2114263"/>
              <a:ext cx="63400" cy="53300"/>
            </a:xfrm>
            <a:custGeom>
              <a:avLst/>
              <a:gdLst/>
              <a:ahLst/>
              <a:cxnLst/>
              <a:rect l="l" t="t" r="r" b="b"/>
              <a:pathLst>
                <a:path w="2536" h="2132" extrusionOk="0">
                  <a:moveTo>
                    <a:pt x="1193" y="1"/>
                  </a:moveTo>
                  <a:cubicBezTo>
                    <a:pt x="746" y="1"/>
                    <a:pt x="303" y="271"/>
                    <a:pt x="161" y="778"/>
                  </a:cubicBezTo>
                  <a:cubicBezTo>
                    <a:pt x="0" y="1354"/>
                    <a:pt x="335" y="1943"/>
                    <a:pt x="898" y="2091"/>
                  </a:cubicBezTo>
                  <a:cubicBezTo>
                    <a:pt x="1000" y="2119"/>
                    <a:pt x="1100" y="2132"/>
                    <a:pt x="1196" y="2132"/>
                  </a:cubicBezTo>
                  <a:cubicBezTo>
                    <a:pt x="1976" y="2132"/>
                    <a:pt x="2535" y="1276"/>
                    <a:pt x="2118" y="536"/>
                  </a:cubicBezTo>
                  <a:cubicBezTo>
                    <a:pt x="1909" y="173"/>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6" name="Google Shape;1352;p54"/>
            <p:cNvSpPr/>
            <p:nvPr/>
          </p:nvSpPr>
          <p:spPr>
            <a:xfrm>
              <a:off x="6262225" y="1927988"/>
              <a:ext cx="99175" cy="25825"/>
            </a:xfrm>
            <a:custGeom>
              <a:avLst/>
              <a:gdLst/>
              <a:ahLst/>
              <a:cxnLst/>
              <a:rect l="l" t="t" r="r" b="b"/>
              <a:pathLst>
                <a:path w="3967" h="1033" fill="none" extrusionOk="0">
                  <a:moveTo>
                    <a:pt x="3967" y="0"/>
                  </a:moveTo>
                  <a:lnTo>
                    <a:pt x="0" y="1032"/>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7" name="Google Shape;1353;p54"/>
            <p:cNvSpPr/>
            <p:nvPr/>
          </p:nvSpPr>
          <p:spPr>
            <a:xfrm>
              <a:off x="6344625" y="1913813"/>
              <a:ext cx="34200" cy="28675"/>
            </a:xfrm>
            <a:custGeom>
              <a:avLst/>
              <a:gdLst/>
              <a:ahLst/>
              <a:cxnLst/>
              <a:rect l="l" t="t" r="r" b="b"/>
              <a:pathLst>
                <a:path w="1368" h="1147" extrusionOk="0">
                  <a:moveTo>
                    <a:pt x="641" y="0"/>
                  </a:moveTo>
                  <a:cubicBezTo>
                    <a:pt x="594" y="0"/>
                    <a:pt x="546" y="6"/>
                    <a:pt x="497" y="18"/>
                  </a:cubicBezTo>
                  <a:cubicBezTo>
                    <a:pt x="188" y="98"/>
                    <a:pt x="1" y="420"/>
                    <a:pt x="81" y="715"/>
                  </a:cubicBezTo>
                  <a:cubicBezTo>
                    <a:pt x="157" y="994"/>
                    <a:pt x="398" y="1146"/>
                    <a:pt x="640" y="1146"/>
                  </a:cubicBezTo>
                  <a:cubicBezTo>
                    <a:pt x="828" y="1146"/>
                    <a:pt x="1015" y="1055"/>
                    <a:pt x="1126" y="862"/>
                  </a:cubicBezTo>
                  <a:cubicBezTo>
                    <a:pt x="1368" y="464"/>
                    <a:pt x="1066" y="0"/>
                    <a:pt x="64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8" name="Google Shape;1354;p54"/>
            <p:cNvSpPr/>
            <p:nvPr/>
          </p:nvSpPr>
          <p:spPr>
            <a:xfrm>
              <a:off x="6244450" y="1939238"/>
              <a:ext cx="34825" cy="28725"/>
            </a:xfrm>
            <a:custGeom>
              <a:avLst/>
              <a:gdLst/>
              <a:ahLst/>
              <a:cxnLst/>
              <a:rect l="l" t="t" r="r" b="b"/>
              <a:pathLst>
                <a:path w="1393" h="1149" extrusionOk="0">
                  <a:moveTo>
                    <a:pt x="735" y="1"/>
                  </a:moveTo>
                  <a:cubicBezTo>
                    <a:pt x="687" y="1"/>
                    <a:pt x="639" y="7"/>
                    <a:pt x="591" y="19"/>
                  </a:cubicBezTo>
                  <a:cubicBezTo>
                    <a:pt x="95" y="153"/>
                    <a:pt x="1" y="810"/>
                    <a:pt x="443" y="1065"/>
                  </a:cubicBezTo>
                  <a:cubicBezTo>
                    <a:pt x="539" y="1123"/>
                    <a:pt x="640" y="1149"/>
                    <a:pt x="737" y="1149"/>
                  </a:cubicBezTo>
                  <a:cubicBezTo>
                    <a:pt x="1087" y="1149"/>
                    <a:pt x="1392" y="812"/>
                    <a:pt x="1287" y="435"/>
                  </a:cubicBezTo>
                  <a:cubicBezTo>
                    <a:pt x="1220" y="175"/>
                    <a:pt x="990" y="1"/>
                    <a:pt x="73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9" name="Google Shape;1355;p54"/>
            <p:cNvSpPr/>
            <p:nvPr/>
          </p:nvSpPr>
          <p:spPr>
            <a:xfrm>
              <a:off x="6105425" y="1850938"/>
              <a:ext cx="80425" cy="81750"/>
            </a:xfrm>
            <a:custGeom>
              <a:avLst/>
              <a:gdLst/>
              <a:ahLst/>
              <a:cxnLst/>
              <a:rect l="l" t="t" r="r" b="b"/>
              <a:pathLst>
                <a:path w="3217" h="3270" fill="none" extrusionOk="0">
                  <a:moveTo>
                    <a:pt x="0" y="0"/>
                  </a:moveTo>
                  <a:lnTo>
                    <a:pt x="3217" y="327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0" name="Google Shape;1356;p54"/>
            <p:cNvSpPr/>
            <p:nvPr/>
          </p:nvSpPr>
          <p:spPr>
            <a:xfrm>
              <a:off x="6086675" y="1837188"/>
              <a:ext cx="38200" cy="28500"/>
            </a:xfrm>
            <a:custGeom>
              <a:avLst/>
              <a:gdLst/>
              <a:ahLst/>
              <a:cxnLst/>
              <a:rect l="l" t="t" r="r" b="b"/>
              <a:pathLst>
                <a:path w="1528" h="1140" extrusionOk="0">
                  <a:moveTo>
                    <a:pt x="764" y="1"/>
                  </a:moveTo>
                  <a:cubicBezTo>
                    <a:pt x="255" y="1"/>
                    <a:pt x="0" y="617"/>
                    <a:pt x="362" y="979"/>
                  </a:cubicBezTo>
                  <a:cubicBezTo>
                    <a:pt x="476" y="1086"/>
                    <a:pt x="623" y="1140"/>
                    <a:pt x="771" y="1140"/>
                  </a:cubicBezTo>
                  <a:cubicBezTo>
                    <a:pt x="918" y="1140"/>
                    <a:pt x="1065" y="1086"/>
                    <a:pt x="1179" y="979"/>
                  </a:cubicBezTo>
                  <a:cubicBezTo>
                    <a:pt x="1528" y="617"/>
                    <a:pt x="1273" y="1"/>
                    <a:pt x="76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1" name="Google Shape;1357;p54"/>
            <p:cNvSpPr/>
            <p:nvPr/>
          </p:nvSpPr>
          <p:spPr>
            <a:xfrm>
              <a:off x="6169425" y="1917713"/>
              <a:ext cx="30175" cy="28625"/>
            </a:xfrm>
            <a:custGeom>
              <a:avLst/>
              <a:gdLst/>
              <a:ahLst/>
              <a:cxnLst/>
              <a:rect l="l" t="t" r="r" b="b"/>
              <a:pathLst>
                <a:path w="1207" h="1145" extrusionOk="0">
                  <a:moveTo>
                    <a:pt x="631" y="0"/>
                  </a:moveTo>
                  <a:cubicBezTo>
                    <a:pt x="489" y="0"/>
                    <a:pt x="345" y="53"/>
                    <a:pt x="228" y="170"/>
                  </a:cubicBezTo>
                  <a:cubicBezTo>
                    <a:pt x="0" y="398"/>
                    <a:pt x="0" y="760"/>
                    <a:pt x="228" y="974"/>
                  </a:cubicBezTo>
                  <a:cubicBezTo>
                    <a:pt x="345" y="1092"/>
                    <a:pt x="489" y="1144"/>
                    <a:pt x="631" y="1144"/>
                  </a:cubicBezTo>
                  <a:cubicBezTo>
                    <a:pt x="925" y="1144"/>
                    <a:pt x="1206" y="916"/>
                    <a:pt x="1206" y="572"/>
                  </a:cubicBezTo>
                  <a:cubicBezTo>
                    <a:pt x="1206" y="228"/>
                    <a:pt x="925"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2" name="Google Shape;1358;p54"/>
            <p:cNvSpPr/>
            <p:nvPr/>
          </p:nvSpPr>
          <p:spPr>
            <a:xfrm>
              <a:off x="6054500" y="1808663"/>
              <a:ext cx="71300" cy="53350"/>
            </a:xfrm>
            <a:custGeom>
              <a:avLst/>
              <a:gdLst/>
              <a:ahLst/>
              <a:cxnLst/>
              <a:rect l="l" t="t" r="r" b="b"/>
              <a:pathLst>
                <a:path w="2852" h="2134" extrusionOk="0">
                  <a:moveTo>
                    <a:pt x="1426" y="1"/>
                  </a:moveTo>
                  <a:cubicBezTo>
                    <a:pt x="1155" y="1"/>
                    <a:pt x="883" y="105"/>
                    <a:pt x="671" y="311"/>
                  </a:cubicBezTo>
                  <a:cubicBezTo>
                    <a:pt x="1" y="968"/>
                    <a:pt x="456" y="2120"/>
                    <a:pt x="1408" y="2133"/>
                  </a:cubicBezTo>
                  <a:cubicBezTo>
                    <a:pt x="1413" y="2133"/>
                    <a:pt x="1419" y="2134"/>
                    <a:pt x="1424" y="2134"/>
                  </a:cubicBezTo>
                  <a:cubicBezTo>
                    <a:pt x="2365" y="2134"/>
                    <a:pt x="2851" y="990"/>
                    <a:pt x="2185" y="324"/>
                  </a:cubicBezTo>
                  <a:cubicBezTo>
                    <a:pt x="1976" y="108"/>
                    <a:pt x="1702"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3" name="Google Shape;1359;p54"/>
            <p:cNvSpPr/>
            <p:nvPr/>
          </p:nvSpPr>
          <p:spPr>
            <a:xfrm>
              <a:off x="6407275" y="1780238"/>
              <a:ext cx="25500" cy="92825"/>
            </a:xfrm>
            <a:custGeom>
              <a:avLst/>
              <a:gdLst/>
              <a:ahLst/>
              <a:cxnLst/>
              <a:rect l="l" t="t" r="r" b="b"/>
              <a:pathLst>
                <a:path w="1020" h="3713" fill="none" extrusionOk="0">
                  <a:moveTo>
                    <a:pt x="1" y="3713"/>
                  </a:moveTo>
                  <a:lnTo>
                    <a:pt x="1019"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4" name="Google Shape;1360;p54"/>
            <p:cNvSpPr/>
            <p:nvPr/>
          </p:nvSpPr>
          <p:spPr>
            <a:xfrm>
              <a:off x="6389200" y="1857763"/>
              <a:ext cx="34175" cy="28600"/>
            </a:xfrm>
            <a:custGeom>
              <a:avLst/>
              <a:gdLst/>
              <a:ahLst/>
              <a:cxnLst/>
              <a:rect l="l" t="t" r="r" b="b"/>
              <a:pathLst>
                <a:path w="1367" h="1144" extrusionOk="0">
                  <a:moveTo>
                    <a:pt x="726" y="1"/>
                  </a:moveTo>
                  <a:cubicBezTo>
                    <a:pt x="306" y="1"/>
                    <a:pt x="1" y="459"/>
                    <a:pt x="228" y="853"/>
                  </a:cubicBezTo>
                  <a:cubicBezTo>
                    <a:pt x="341" y="1050"/>
                    <a:pt x="535" y="1143"/>
                    <a:pt x="726" y="1143"/>
                  </a:cubicBezTo>
                  <a:cubicBezTo>
                    <a:pt x="964" y="1143"/>
                    <a:pt x="1199" y="999"/>
                    <a:pt x="1273" y="732"/>
                  </a:cubicBezTo>
                  <a:cubicBezTo>
                    <a:pt x="1367" y="424"/>
                    <a:pt x="1179" y="102"/>
                    <a:pt x="885" y="22"/>
                  </a:cubicBezTo>
                  <a:cubicBezTo>
                    <a:pt x="831" y="7"/>
                    <a:pt x="778" y="1"/>
                    <a:pt x="72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5" name="Google Shape;1361;p54"/>
            <p:cNvSpPr/>
            <p:nvPr/>
          </p:nvSpPr>
          <p:spPr>
            <a:xfrm>
              <a:off x="6414325" y="1766588"/>
              <a:ext cx="34825" cy="28700"/>
            </a:xfrm>
            <a:custGeom>
              <a:avLst/>
              <a:gdLst/>
              <a:ahLst/>
              <a:cxnLst/>
              <a:rect l="l" t="t" r="r" b="b"/>
              <a:pathLst>
                <a:path w="1393" h="1148" extrusionOk="0">
                  <a:moveTo>
                    <a:pt x="737" y="0"/>
                  </a:moveTo>
                  <a:cubicBezTo>
                    <a:pt x="644" y="0"/>
                    <a:pt x="548" y="24"/>
                    <a:pt x="456" y="78"/>
                  </a:cubicBezTo>
                  <a:cubicBezTo>
                    <a:pt x="0" y="332"/>
                    <a:pt x="81" y="989"/>
                    <a:pt x="576" y="1123"/>
                  </a:cubicBezTo>
                  <a:cubicBezTo>
                    <a:pt x="631" y="1139"/>
                    <a:pt x="685" y="1147"/>
                    <a:pt x="738" y="1147"/>
                  </a:cubicBezTo>
                  <a:cubicBezTo>
                    <a:pt x="987" y="1147"/>
                    <a:pt x="1209" y="977"/>
                    <a:pt x="1287" y="734"/>
                  </a:cubicBezTo>
                  <a:cubicBezTo>
                    <a:pt x="1393" y="342"/>
                    <a:pt x="1088" y="0"/>
                    <a:pt x="73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6" name="Google Shape;1362;p54"/>
            <p:cNvSpPr/>
            <p:nvPr/>
          </p:nvSpPr>
          <p:spPr>
            <a:xfrm>
              <a:off x="6489350" y="1696813"/>
              <a:ext cx="112600" cy="28175"/>
            </a:xfrm>
            <a:custGeom>
              <a:avLst/>
              <a:gdLst/>
              <a:ahLst/>
              <a:cxnLst/>
              <a:rect l="l" t="t" r="r" b="b"/>
              <a:pathLst>
                <a:path w="4504" h="1127" fill="none" extrusionOk="0">
                  <a:moveTo>
                    <a:pt x="4504" y="1"/>
                  </a:moveTo>
                  <a:lnTo>
                    <a:pt x="1" y="1126"/>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7" name="Google Shape;1363;p54"/>
            <p:cNvSpPr/>
            <p:nvPr/>
          </p:nvSpPr>
          <p:spPr>
            <a:xfrm>
              <a:off x="6585500" y="1682888"/>
              <a:ext cx="34175" cy="28625"/>
            </a:xfrm>
            <a:custGeom>
              <a:avLst/>
              <a:gdLst/>
              <a:ahLst/>
              <a:cxnLst/>
              <a:rect l="l" t="t" r="r" b="b"/>
              <a:pathLst>
                <a:path w="1367" h="1145" extrusionOk="0">
                  <a:moveTo>
                    <a:pt x="651" y="1"/>
                  </a:moveTo>
                  <a:cubicBezTo>
                    <a:pt x="601" y="1"/>
                    <a:pt x="550" y="7"/>
                    <a:pt x="497" y="22"/>
                  </a:cubicBezTo>
                  <a:cubicBezTo>
                    <a:pt x="189" y="89"/>
                    <a:pt x="1" y="397"/>
                    <a:pt x="81" y="705"/>
                  </a:cubicBezTo>
                  <a:cubicBezTo>
                    <a:pt x="150" y="988"/>
                    <a:pt x="394" y="1144"/>
                    <a:pt x="640" y="1144"/>
                  </a:cubicBezTo>
                  <a:cubicBezTo>
                    <a:pt x="825" y="1144"/>
                    <a:pt x="1012" y="1056"/>
                    <a:pt x="1127" y="866"/>
                  </a:cubicBezTo>
                  <a:cubicBezTo>
                    <a:pt x="1366" y="471"/>
                    <a:pt x="1071"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8" name="Google Shape;1364;p54"/>
            <p:cNvSpPr/>
            <p:nvPr/>
          </p:nvSpPr>
          <p:spPr>
            <a:xfrm>
              <a:off x="6471600" y="1710413"/>
              <a:ext cx="34550" cy="28775"/>
            </a:xfrm>
            <a:custGeom>
              <a:avLst/>
              <a:gdLst/>
              <a:ahLst/>
              <a:cxnLst/>
              <a:rect l="l" t="t" r="r" b="b"/>
              <a:pathLst>
                <a:path w="1382" h="1151" extrusionOk="0">
                  <a:moveTo>
                    <a:pt x="734" y="1"/>
                  </a:moveTo>
                  <a:cubicBezTo>
                    <a:pt x="687" y="1"/>
                    <a:pt x="639" y="7"/>
                    <a:pt x="590" y="20"/>
                  </a:cubicBezTo>
                  <a:cubicBezTo>
                    <a:pt x="94" y="140"/>
                    <a:pt x="1" y="797"/>
                    <a:pt x="443" y="1065"/>
                  </a:cubicBezTo>
                  <a:cubicBezTo>
                    <a:pt x="538" y="1124"/>
                    <a:pt x="638" y="1151"/>
                    <a:pt x="735" y="1151"/>
                  </a:cubicBezTo>
                  <a:cubicBezTo>
                    <a:pt x="1077" y="1151"/>
                    <a:pt x="1381" y="821"/>
                    <a:pt x="1287" y="435"/>
                  </a:cubicBezTo>
                  <a:cubicBezTo>
                    <a:pt x="1219" y="175"/>
                    <a:pt x="990" y="1"/>
                    <a:pt x="734"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49" name="Google Shape;1365;p54"/>
            <p:cNvSpPr/>
            <p:nvPr/>
          </p:nvSpPr>
          <p:spPr>
            <a:xfrm>
              <a:off x="6587775" y="1663813"/>
              <a:ext cx="63100" cy="53375"/>
            </a:xfrm>
            <a:custGeom>
              <a:avLst/>
              <a:gdLst/>
              <a:ahLst/>
              <a:cxnLst/>
              <a:rect l="l" t="t" r="r" b="b"/>
              <a:pathLst>
                <a:path w="2524" h="2135" extrusionOk="0">
                  <a:moveTo>
                    <a:pt x="1349" y="1"/>
                  </a:moveTo>
                  <a:cubicBezTo>
                    <a:pt x="998" y="1"/>
                    <a:pt x="644" y="171"/>
                    <a:pt x="433" y="530"/>
                  </a:cubicBezTo>
                  <a:cubicBezTo>
                    <a:pt x="0" y="1263"/>
                    <a:pt x="547" y="2135"/>
                    <a:pt x="1331" y="2135"/>
                  </a:cubicBezTo>
                  <a:cubicBezTo>
                    <a:pt x="1422" y="2135"/>
                    <a:pt x="1516" y="2123"/>
                    <a:pt x="1612" y="2098"/>
                  </a:cubicBezTo>
                  <a:cubicBezTo>
                    <a:pt x="2188" y="1951"/>
                    <a:pt x="2523" y="1374"/>
                    <a:pt x="2376" y="798"/>
                  </a:cubicBezTo>
                  <a:cubicBezTo>
                    <a:pt x="2240" y="279"/>
                    <a:pt x="1797" y="1"/>
                    <a:pt x="1349"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0" name="Google Shape;1366;p54"/>
            <p:cNvSpPr/>
            <p:nvPr/>
          </p:nvSpPr>
          <p:spPr>
            <a:xfrm>
              <a:off x="6457200" y="1578213"/>
              <a:ext cx="31525" cy="113950"/>
            </a:xfrm>
            <a:custGeom>
              <a:avLst/>
              <a:gdLst/>
              <a:ahLst/>
              <a:cxnLst/>
              <a:rect l="l" t="t" r="r" b="b"/>
              <a:pathLst>
                <a:path w="1261" h="4558" fill="none" extrusionOk="0">
                  <a:moveTo>
                    <a:pt x="1260" y="1"/>
                  </a:moveTo>
                  <a:lnTo>
                    <a:pt x="0" y="455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1" name="Google Shape;1367;p54"/>
            <p:cNvSpPr/>
            <p:nvPr/>
          </p:nvSpPr>
          <p:spPr>
            <a:xfrm>
              <a:off x="6472600" y="1564613"/>
              <a:ext cx="33875" cy="28575"/>
            </a:xfrm>
            <a:custGeom>
              <a:avLst/>
              <a:gdLst/>
              <a:ahLst/>
              <a:cxnLst/>
              <a:rect l="l" t="t" r="r" b="b"/>
              <a:pathLst>
                <a:path w="1355" h="1143" extrusionOk="0">
                  <a:moveTo>
                    <a:pt x="639" y="1"/>
                  </a:moveTo>
                  <a:cubicBezTo>
                    <a:pt x="397" y="1"/>
                    <a:pt x="156" y="148"/>
                    <a:pt x="81" y="424"/>
                  </a:cubicBezTo>
                  <a:cubicBezTo>
                    <a:pt x="1" y="719"/>
                    <a:pt x="175" y="1041"/>
                    <a:pt x="483" y="1121"/>
                  </a:cubicBezTo>
                  <a:cubicBezTo>
                    <a:pt x="537" y="1136"/>
                    <a:pt x="590" y="1142"/>
                    <a:pt x="641" y="1142"/>
                  </a:cubicBezTo>
                  <a:cubicBezTo>
                    <a:pt x="1059" y="1142"/>
                    <a:pt x="1355" y="684"/>
                    <a:pt x="1140" y="290"/>
                  </a:cubicBezTo>
                  <a:cubicBezTo>
                    <a:pt x="1027" y="94"/>
                    <a:pt x="833" y="1"/>
                    <a:pt x="63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2" name="Google Shape;1368;p54"/>
            <p:cNvSpPr/>
            <p:nvPr/>
          </p:nvSpPr>
          <p:spPr>
            <a:xfrm>
              <a:off x="6440800" y="1677238"/>
              <a:ext cx="34850" cy="28775"/>
            </a:xfrm>
            <a:custGeom>
              <a:avLst/>
              <a:gdLst/>
              <a:ahLst/>
              <a:cxnLst/>
              <a:rect l="l" t="t" r="r" b="b"/>
              <a:pathLst>
                <a:path w="1394" h="1151" extrusionOk="0">
                  <a:moveTo>
                    <a:pt x="666" y="0"/>
                  </a:moveTo>
                  <a:cubicBezTo>
                    <a:pt x="414" y="0"/>
                    <a:pt x="185" y="164"/>
                    <a:pt x="107" y="422"/>
                  </a:cubicBezTo>
                  <a:cubicBezTo>
                    <a:pt x="1" y="816"/>
                    <a:pt x="309" y="1151"/>
                    <a:pt x="661" y="1151"/>
                  </a:cubicBezTo>
                  <a:cubicBezTo>
                    <a:pt x="753" y="1151"/>
                    <a:pt x="847" y="1128"/>
                    <a:pt x="938" y="1079"/>
                  </a:cubicBezTo>
                  <a:cubicBezTo>
                    <a:pt x="1393" y="824"/>
                    <a:pt x="1300" y="154"/>
                    <a:pt x="817" y="20"/>
                  </a:cubicBezTo>
                  <a:cubicBezTo>
                    <a:pt x="767" y="7"/>
                    <a:pt x="716" y="0"/>
                    <a:pt x="666"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3" name="Google Shape;1369;p54"/>
            <p:cNvSpPr/>
            <p:nvPr/>
          </p:nvSpPr>
          <p:spPr>
            <a:xfrm>
              <a:off x="6459825" y="1533988"/>
              <a:ext cx="63400" cy="53425"/>
            </a:xfrm>
            <a:custGeom>
              <a:avLst/>
              <a:gdLst/>
              <a:ahLst/>
              <a:cxnLst/>
              <a:rect l="l" t="t" r="r" b="b"/>
              <a:pathLst>
                <a:path w="2536" h="2137" extrusionOk="0">
                  <a:moveTo>
                    <a:pt x="1340" y="0"/>
                  </a:moveTo>
                  <a:cubicBezTo>
                    <a:pt x="560" y="0"/>
                    <a:pt x="1" y="856"/>
                    <a:pt x="418" y="1596"/>
                  </a:cubicBezTo>
                  <a:cubicBezTo>
                    <a:pt x="626" y="1963"/>
                    <a:pt x="983" y="2137"/>
                    <a:pt x="1339" y="2137"/>
                  </a:cubicBezTo>
                  <a:cubicBezTo>
                    <a:pt x="1787" y="2137"/>
                    <a:pt x="2233" y="1862"/>
                    <a:pt x="2375" y="1354"/>
                  </a:cubicBezTo>
                  <a:cubicBezTo>
                    <a:pt x="2535" y="778"/>
                    <a:pt x="2200" y="189"/>
                    <a:pt x="1638" y="41"/>
                  </a:cubicBezTo>
                  <a:cubicBezTo>
                    <a:pt x="1536" y="13"/>
                    <a:pt x="1436" y="0"/>
                    <a:pt x="1340"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4" name="Google Shape;1370;p54"/>
            <p:cNvSpPr/>
            <p:nvPr/>
          </p:nvSpPr>
          <p:spPr>
            <a:xfrm>
              <a:off x="6352675" y="1642538"/>
              <a:ext cx="60325" cy="61350"/>
            </a:xfrm>
            <a:custGeom>
              <a:avLst/>
              <a:gdLst/>
              <a:ahLst/>
              <a:cxnLst/>
              <a:rect l="l" t="t" r="r" b="b"/>
              <a:pathLst>
                <a:path w="2413" h="2454" fill="none" extrusionOk="0">
                  <a:moveTo>
                    <a:pt x="0" y="1"/>
                  </a:moveTo>
                  <a:lnTo>
                    <a:pt x="2413" y="2453"/>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5" name="Google Shape;1371;p54"/>
            <p:cNvSpPr/>
            <p:nvPr/>
          </p:nvSpPr>
          <p:spPr>
            <a:xfrm>
              <a:off x="6333900" y="1628463"/>
              <a:ext cx="38225" cy="28775"/>
            </a:xfrm>
            <a:custGeom>
              <a:avLst/>
              <a:gdLst/>
              <a:ahLst/>
              <a:cxnLst/>
              <a:rect l="l" t="t" r="r" b="b"/>
              <a:pathLst>
                <a:path w="1529" h="1151" extrusionOk="0">
                  <a:moveTo>
                    <a:pt x="765" y="1"/>
                  </a:moveTo>
                  <a:cubicBezTo>
                    <a:pt x="256" y="1"/>
                    <a:pt x="1" y="617"/>
                    <a:pt x="363" y="979"/>
                  </a:cubicBezTo>
                  <a:cubicBezTo>
                    <a:pt x="477" y="1093"/>
                    <a:pt x="624" y="1150"/>
                    <a:pt x="770" y="1150"/>
                  </a:cubicBezTo>
                  <a:cubicBezTo>
                    <a:pt x="916" y="1150"/>
                    <a:pt x="1060" y="1093"/>
                    <a:pt x="1167" y="979"/>
                  </a:cubicBezTo>
                  <a:cubicBezTo>
                    <a:pt x="1529" y="617"/>
                    <a:pt x="1274" y="1"/>
                    <a:pt x="765"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6" name="Google Shape;1372;p54"/>
            <p:cNvSpPr/>
            <p:nvPr/>
          </p:nvSpPr>
          <p:spPr>
            <a:xfrm>
              <a:off x="6396550" y="1688888"/>
              <a:ext cx="30175" cy="28625"/>
            </a:xfrm>
            <a:custGeom>
              <a:avLst/>
              <a:gdLst/>
              <a:ahLst/>
              <a:cxnLst/>
              <a:rect l="l" t="t" r="r" b="b"/>
              <a:pathLst>
                <a:path w="1207" h="1145" extrusionOk="0">
                  <a:moveTo>
                    <a:pt x="631" y="0"/>
                  </a:moveTo>
                  <a:cubicBezTo>
                    <a:pt x="490" y="0"/>
                    <a:pt x="346" y="53"/>
                    <a:pt x="229" y="170"/>
                  </a:cubicBezTo>
                  <a:cubicBezTo>
                    <a:pt x="1" y="385"/>
                    <a:pt x="1" y="747"/>
                    <a:pt x="229" y="974"/>
                  </a:cubicBezTo>
                  <a:cubicBezTo>
                    <a:pt x="346" y="1092"/>
                    <a:pt x="490" y="1144"/>
                    <a:pt x="631" y="1144"/>
                  </a:cubicBezTo>
                  <a:cubicBezTo>
                    <a:pt x="926" y="1144"/>
                    <a:pt x="1207" y="916"/>
                    <a:pt x="1207" y="572"/>
                  </a:cubicBezTo>
                  <a:cubicBezTo>
                    <a:pt x="1207" y="228"/>
                    <a:pt x="926" y="0"/>
                    <a:pt x="63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7" name="Google Shape;1373;p54"/>
            <p:cNvSpPr/>
            <p:nvPr/>
          </p:nvSpPr>
          <p:spPr>
            <a:xfrm>
              <a:off x="6206275" y="1638188"/>
              <a:ext cx="84100" cy="82775"/>
            </a:xfrm>
            <a:custGeom>
              <a:avLst/>
              <a:gdLst/>
              <a:ahLst/>
              <a:cxnLst/>
              <a:rect l="l" t="t" r="r" b="b"/>
              <a:pathLst>
                <a:path w="3364" h="3311" fill="none" extrusionOk="0">
                  <a:moveTo>
                    <a:pt x="0" y="3311"/>
                  </a:moveTo>
                  <a:lnTo>
                    <a:pt x="336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8" name="Google Shape;1374;p54"/>
            <p:cNvSpPr/>
            <p:nvPr/>
          </p:nvSpPr>
          <p:spPr>
            <a:xfrm>
              <a:off x="6192525" y="1705963"/>
              <a:ext cx="29850" cy="28875"/>
            </a:xfrm>
            <a:custGeom>
              <a:avLst/>
              <a:gdLst/>
              <a:ahLst/>
              <a:cxnLst/>
              <a:rect l="l" t="t" r="r" b="b"/>
              <a:pathLst>
                <a:path w="1194" h="1155" extrusionOk="0">
                  <a:moveTo>
                    <a:pt x="576" y="1"/>
                  </a:moveTo>
                  <a:cubicBezTo>
                    <a:pt x="282" y="1"/>
                    <a:pt x="1" y="229"/>
                    <a:pt x="1" y="573"/>
                  </a:cubicBezTo>
                  <a:cubicBezTo>
                    <a:pt x="1" y="920"/>
                    <a:pt x="287" y="1155"/>
                    <a:pt x="584" y="1155"/>
                  </a:cubicBezTo>
                  <a:cubicBezTo>
                    <a:pt x="723" y="1155"/>
                    <a:pt x="864" y="1103"/>
                    <a:pt x="979" y="988"/>
                  </a:cubicBezTo>
                  <a:cubicBezTo>
                    <a:pt x="1193" y="760"/>
                    <a:pt x="1193" y="399"/>
                    <a:pt x="979" y="171"/>
                  </a:cubicBezTo>
                  <a:cubicBezTo>
                    <a:pt x="862" y="53"/>
                    <a:pt x="717" y="1"/>
                    <a:pt x="57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9" name="Google Shape;1375;p54"/>
            <p:cNvSpPr/>
            <p:nvPr/>
          </p:nvSpPr>
          <p:spPr>
            <a:xfrm>
              <a:off x="6270600" y="1624463"/>
              <a:ext cx="38200" cy="28500"/>
            </a:xfrm>
            <a:custGeom>
              <a:avLst/>
              <a:gdLst/>
              <a:ahLst/>
              <a:cxnLst/>
              <a:rect l="l" t="t" r="r" b="b"/>
              <a:pathLst>
                <a:path w="1528" h="1140" extrusionOk="0">
                  <a:moveTo>
                    <a:pt x="764" y="0"/>
                  </a:moveTo>
                  <a:cubicBezTo>
                    <a:pt x="255" y="0"/>
                    <a:pt x="0" y="617"/>
                    <a:pt x="362" y="978"/>
                  </a:cubicBezTo>
                  <a:cubicBezTo>
                    <a:pt x="476" y="1086"/>
                    <a:pt x="623" y="1139"/>
                    <a:pt x="769" y="1139"/>
                  </a:cubicBezTo>
                  <a:cubicBezTo>
                    <a:pt x="915" y="1139"/>
                    <a:pt x="1059" y="1086"/>
                    <a:pt x="1166" y="978"/>
                  </a:cubicBezTo>
                  <a:cubicBezTo>
                    <a:pt x="1528" y="617"/>
                    <a:pt x="1273" y="0"/>
                    <a:pt x="76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0" name="Google Shape;1376;p54"/>
            <p:cNvSpPr/>
            <p:nvPr/>
          </p:nvSpPr>
          <p:spPr>
            <a:xfrm>
              <a:off x="6163725" y="1707113"/>
              <a:ext cx="56200" cy="53550"/>
            </a:xfrm>
            <a:custGeom>
              <a:avLst/>
              <a:gdLst/>
              <a:ahLst/>
              <a:cxnLst/>
              <a:rect l="l" t="t" r="r" b="b"/>
              <a:pathLst>
                <a:path w="2248" h="2142" extrusionOk="0">
                  <a:moveTo>
                    <a:pt x="1170" y="1"/>
                  </a:moveTo>
                  <a:cubicBezTo>
                    <a:pt x="909" y="1"/>
                    <a:pt x="644" y="97"/>
                    <a:pt x="429" y="312"/>
                  </a:cubicBezTo>
                  <a:cubicBezTo>
                    <a:pt x="0" y="728"/>
                    <a:pt x="0" y="1398"/>
                    <a:pt x="416" y="1827"/>
                  </a:cubicBezTo>
                  <a:cubicBezTo>
                    <a:pt x="629" y="2044"/>
                    <a:pt x="894" y="2142"/>
                    <a:pt x="1156" y="2142"/>
                  </a:cubicBezTo>
                  <a:cubicBezTo>
                    <a:pt x="1700" y="2142"/>
                    <a:pt x="2229" y="1719"/>
                    <a:pt x="2238" y="1076"/>
                  </a:cubicBezTo>
                  <a:cubicBezTo>
                    <a:pt x="2247" y="430"/>
                    <a:pt x="1719" y="1"/>
                    <a:pt x="117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1" name="Google Shape;1377;p54"/>
            <p:cNvSpPr/>
            <p:nvPr/>
          </p:nvSpPr>
          <p:spPr>
            <a:xfrm>
              <a:off x="6189175" y="1510888"/>
              <a:ext cx="96525" cy="68700"/>
            </a:xfrm>
            <a:custGeom>
              <a:avLst/>
              <a:gdLst/>
              <a:ahLst/>
              <a:cxnLst/>
              <a:rect l="l" t="t" r="r" b="b"/>
              <a:pathLst>
                <a:path w="3861" h="2748" fill="none" extrusionOk="0">
                  <a:moveTo>
                    <a:pt x="1" y="0"/>
                  </a:moveTo>
                  <a:lnTo>
                    <a:pt x="3860" y="2747"/>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2" name="Google Shape;1378;p54"/>
            <p:cNvSpPr/>
            <p:nvPr/>
          </p:nvSpPr>
          <p:spPr>
            <a:xfrm>
              <a:off x="6171100" y="1496963"/>
              <a:ext cx="37400" cy="28675"/>
            </a:xfrm>
            <a:custGeom>
              <a:avLst/>
              <a:gdLst/>
              <a:ahLst/>
              <a:cxnLst/>
              <a:rect l="l" t="t" r="r" b="b"/>
              <a:pathLst>
                <a:path w="1496" h="1147" extrusionOk="0">
                  <a:moveTo>
                    <a:pt x="754" y="0"/>
                  </a:moveTo>
                  <a:cubicBezTo>
                    <a:pt x="722" y="0"/>
                    <a:pt x="690" y="3"/>
                    <a:pt x="657" y="8"/>
                  </a:cubicBezTo>
                  <a:cubicBezTo>
                    <a:pt x="147" y="88"/>
                    <a:pt x="0" y="745"/>
                    <a:pt x="416" y="1040"/>
                  </a:cubicBezTo>
                  <a:cubicBezTo>
                    <a:pt x="514" y="1113"/>
                    <a:pt x="629" y="1147"/>
                    <a:pt x="744" y="1147"/>
                  </a:cubicBezTo>
                  <a:cubicBezTo>
                    <a:pt x="925" y="1147"/>
                    <a:pt x="1105" y="1061"/>
                    <a:pt x="1220" y="906"/>
                  </a:cubicBezTo>
                  <a:cubicBezTo>
                    <a:pt x="1495" y="517"/>
                    <a:pt x="1209" y="0"/>
                    <a:pt x="754"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3" name="Google Shape;1379;p54"/>
            <p:cNvSpPr/>
            <p:nvPr/>
          </p:nvSpPr>
          <p:spPr>
            <a:xfrm>
              <a:off x="6268925" y="1564813"/>
              <a:ext cx="32000" cy="28825"/>
            </a:xfrm>
            <a:custGeom>
              <a:avLst/>
              <a:gdLst/>
              <a:ahLst/>
              <a:cxnLst/>
              <a:rect l="l" t="t" r="r" b="b"/>
              <a:pathLst>
                <a:path w="1280" h="1153" extrusionOk="0">
                  <a:moveTo>
                    <a:pt x="648" y="1"/>
                  </a:moveTo>
                  <a:cubicBezTo>
                    <a:pt x="477" y="1"/>
                    <a:pt x="305" y="77"/>
                    <a:pt x="188" y="242"/>
                  </a:cubicBezTo>
                  <a:cubicBezTo>
                    <a:pt x="0" y="497"/>
                    <a:pt x="54" y="858"/>
                    <a:pt x="322" y="1046"/>
                  </a:cubicBezTo>
                  <a:cubicBezTo>
                    <a:pt x="425" y="1120"/>
                    <a:pt x="538" y="1152"/>
                    <a:pt x="648" y="1152"/>
                  </a:cubicBezTo>
                  <a:cubicBezTo>
                    <a:pt x="978" y="1152"/>
                    <a:pt x="1280" y="855"/>
                    <a:pt x="1220" y="483"/>
                  </a:cubicBezTo>
                  <a:cubicBezTo>
                    <a:pt x="1163" y="176"/>
                    <a:pt x="907" y="1"/>
                    <a:pt x="648"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4" name="Google Shape;1380;p54"/>
            <p:cNvSpPr/>
            <p:nvPr/>
          </p:nvSpPr>
          <p:spPr>
            <a:xfrm>
              <a:off x="6139875" y="1473613"/>
              <a:ext cx="69425" cy="53450"/>
            </a:xfrm>
            <a:custGeom>
              <a:avLst/>
              <a:gdLst/>
              <a:ahLst/>
              <a:cxnLst/>
              <a:rect l="l" t="t" r="r" b="b"/>
              <a:pathLst>
                <a:path w="2777" h="2138" extrusionOk="0">
                  <a:moveTo>
                    <a:pt x="1374" y="0"/>
                  </a:moveTo>
                  <a:cubicBezTo>
                    <a:pt x="1045" y="0"/>
                    <a:pt x="722" y="155"/>
                    <a:pt x="512" y="446"/>
                  </a:cubicBezTo>
                  <a:cubicBezTo>
                    <a:pt x="0" y="1170"/>
                    <a:pt x="535" y="2137"/>
                    <a:pt x="1368" y="2137"/>
                  </a:cubicBezTo>
                  <a:cubicBezTo>
                    <a:pt x="1429" y="2137"/>
                    <a:pt x="1493" y="2132"/>
                    <a:pt x="1557" y="2121"/>
                  </a:cubicBezTo>
                  <a:cubicBezTo>
                    <a:pt x="2495" y="1960"/>
                    <a:pt x="2777" y="754"/>
                    <a:pt x="2000" y="205"/>
                  </a:cubicBezTo>
                  <a:cubicBezTo>
                    <a:pt x="1808" y="67"/>
                    <a:pt x="1590" y="0"/>
                    <a:pt x="1374"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5" name="Google Shape;1381;p54"/>
            <p:cNvSpPr/>
            <p:nvPr/>
          </p:nvSpPr>
          <p:spPr>
            <a:xfrm>
              <a:off x="6342625" y="1458963"/>
              <a:ext cx="50275" cy="105875"/>
            </a:xfrm>
            <a:custGeom>
              <a:avLst/>
              <a:gdLst/>
              <a:ahLst/>
              <a:cxnLst/>
              <a:rect l="l" t="t" r="r" b="b"/>
              <a:pathLst>
                <a:path w="2011" h="4235" fill="none" extrusionOk="0">
                  <a:moveTo>
                    <a:pt x="2010" y="0"/>
                  </a:moveTo>
                  <a:lnTo>
                    <a:pt x="0" y="4235"/>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6" name="Google Shape;1382;p54"/>
            <p:cNvSpPr/>
            <p:nvPr/>
          </p:nvSpPr>
          <p:spPr>
            <a:xfrm>
              <a:off x="6376450" y="1445113"/>
              <a:ext cx="33150" cy="28650"/>
            </a:xfrm>
            <a:custGeom>
              <a:avLst/>
              <a:gdLst/>
              <a:ahLst/>
              <a:cxnLst/>
              <a:rect l="l" t="t" r="r" b="b"/>
              <a:pathLst>
                <a:path w="1326" h="1146" extrusionOk="0">
                  <a:moveTo>
                    <a:pt x="651" y="1"/>
                  </a:moveTo>
                  <a:cubicBezTo>
                    <a:pt x="444" y="1"/>
                    <a:pt x="237" y="108"/>
                    <a:pt x="135" y="326"/>
                  </a:cubicBezTo>
                  <a:cubicBezTo>
                    <a:pt x="1" y="608"/>
                    <a:pt x="121" y="956"/>
                    <a:pt x="403" y="1090"/>
                  </a:cubicBezTo>
                  <a:cubicBezTo>
                    <a:pt x="486" y="1128"/>
                    <a:pt x="570" y="1146"/>
                    <a:pt x="651" y="1146"/>
                  </a:cubicBezTo>
                  <a:cubicBezTo>
                    <a:pt x="1023" y="1146"/>
                    <a:pt x="1326" y="776"/>
                    <a:pt x="1194" y="380"/>
                  </a:cubicBezTo>
                  <a:cubicBezTo>
                    <a:pt x="1103" y="128"/>
                    <a:pt x="877" y="1"/>
                    <a:pt x="65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7" name="Google Shape;1383;p54"/>
            <p:cNvSpPr/>
            <p:nvPr/>
          </p:nvSpPr>
          <p:spPr>
            <a:xfrm>
              <a:off x="6325275" y="1549713"/>
              <a:ext cx="35450" cy="28750"/>
            </a:xfrm>
            <a:custGeom>
              <a:avLst/>
              <a:gdLst/>
              <a:ahLst/>
              <a:cxnLst/>
              <a:rect l="l" t="t" r="r" b="b"/>
              <a:pathLst>
                <a:path w="1418" h="1150" extrusionOk="0">
                  <a:moveTo>
                    <a:pt x="707" y="1"/>
                  </a:moveTo>
                  <a:cubicBezTo>
                    <a:pt x="492" y="1"/>
                    <a:pt x="282" y="123"/>
                    <a:pt x="185" y="337"/>
                  </a:cubicBezTo>
                  <a:cubicBezTo>
                    <a:pt x="1" y="728"/>
                    <a:pt x="302" y="1150"/>
                    <a:pt x="696" y="1150"/>
                  </a:cubicBezTo>
                  <a:cubicBezTo>
                    <a:pt x="761" y="1150"/>
                    <a:pt x="828" y="1138"/>
                    <a:pt x="895" y="1114"/>
                  </a:cubicBezTo>
                  <a:cubicBezTo>
                    <a:pt x="1378" y="953"/>
                    <a:pt x="1418" y="283"/>
                    <a:pt x="949" y="55"/>
                  </a:cubicBezTo>
                  <a:cubicBezTo>
                    <a:pt x="872" y="18"/>
                    <a:pt x="789" y="1"/>
                    <a:pt x="707"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8" name="Google Shape;1384;p54"/>
            <p:cNvSpPr/>
            <p:nvPr/>
          </p:nvSpPr>
          <p:spPr>
            <a:xfrm>
              <a:off x="6369550" y="1414663"/>
              <a:ext cx="62200" cy="53450"/>
            </a:xfrm>
            <a:custGeom>
              <a:avLst/>
              <a:gdLst/>
              <a:ahLst/>
              <a:cxnLst/>
              <a:rect l="l" t="t" r="r" b="b"/>
              <a:pathLst>
                <a:path w="2488" h="2138" extrusionOk="0">
                  <a:moveTo>
                    <a:pt x="1256" y="0"/>
                  </a:moveTo>
                  <a:cubicBezTo>
                    <a:pt x="571" y="0"/>
                    <a:pt x="0" y="690"/>
                    <a:pt x="263" y="1424"/>
                  </a:cubicBezTo>
                  <a:cubicBezTo>
                    <a:pt x="432" y="1895"/>
                    <a:pt x="852" y="2137"/>
                    <a:pt x="1273" y="2137"/>
                  </a:cubicBezTo>
                  <a:cubicBezTo>
                    <a:pt x="1654" y="2137"/>
                    <a:pt x="2036" y="1938"/>
                    <a:pt x="2233" y="1531"/>
                  </a:cubicBezTo>
                  <a:cubicBezTo>
                    <a:pt x="2488" y="995"/>
                    <a:pt x="2260" y="365"/>
                    <a:pt x="1724" y="110"/>
                  </a:cubicBezTo>
                  <a:cubicBezTo>
                    <a:pt x="1568" y="35"/>
                    <a:pt x="1409" y="0"/>
                    <a:pt x="1256"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9" name="Google Shape;1385;p54"/>
            <p:cNvSpPr/>
            <p:nvPr/>
          </p:nvSpPr>
          <p:spPr>
            <a:xfrm>
              <a:off x="6351325" y="1963488"/>
              <a:ext cx="30850" cy="111250"/>
            </a:xfrm>
            <a:custGeom>
              <a:avLst/>
              <a:gdLst/>
              <a:ahLst/>
              <a:cxnLst/>
              <a:rect l="l" t="t" r="r" b="b"/>
              <a:pathLst>
                <a:path w="1234" h="4450" fill="none" extrusionOk="0">
                  <a:moveTo>
                    <a:pt x="1" y="4450"/>
                  </a:moveTo>
                  <a:lnTo>
                    <a:pt x="1234" y="1"/>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0" name="Google Shape;1386;p54"/>
            <p:cNvSpPr/>
            <p:nvPr/>
          </p:nvSpPr>
          <p:spPr>
            <a:xfrm>
              <a:off x="6333575" y="2059463"/>
              <a:ext cx="33850" cy="28875"/>
            </a:xfrm>
            <a:custGeom>
              <a:avLst/>
              <a:gdLst/>
              <a:ahLst/>
              <a:cxnLst/>
              <a:rect l="l" t="t" r="r" b="b"/>
              <a:pathLst>
                <a:path w="1354" h="1155" extrusionOk="0">
                  <a:moveTo>
                    <a:pt x="717" y="0"/>
                  </a:moveTo>
                  <a:cubicBezTo>
                    <a:pt x="298" y="0"/>
                    <a:pt x="1" y="470"/>
                    <a:pt x="228" y="866"/>
                  </a:cubicBezTo>
                  <a:cubicBezTo>
                    <a:pt x="335" y="1062"/>
                    <a:pt x="526" y="1155"/>
                    <a:pt x="718" y="1155"/>
                  </a:cubicBezTo>
                  <a:cubicBezTo>
                    <a:pt x="958" y="1155"/>
                    <a:pt x="1199" y="1008"/>
                    <a:pt x="1274" y="732"/>
                  </a:cubicBezTo>
                  <a:cubicBezTo>
                    <a:pt x="1354" y="423"/>
                    <a:pt x="1180" y="115"/>
                    <a:pt x="872" y="21"/>
                  </a:cubicBezTo>
                  <a:cubicBezTo>
                    <a:pt x="819" y="7"/>
                    <a:pt x="767" y="0"/>
                    <a:pt x="717"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1" name="Google Shape;1387;p54"/>
            <p:cNvSpPr/>
            <p:nvPr/>
          </p:nvSpPr>
          <p:spPr>
            <a:xfrm>
              <a:off x="6363725" y="1949838"/>
              <a:ext cx="34850" cy="28575"/>
            </a:xfrm>
            <a:custGeom>
              <a:avLst/>
              <a:gdLst/>
              <a:ahLst/>
              <a:cxnLst/>
              <a:rect l="l" t="t" r="r" b="b"/>
              <a:pathLst>
                <a:path w="1394" h="1143" extrusionOk="0">
                  <a:moveTo>
                    <a:pt x="731" y="1"/>
                  </a:moveTo>
                  <a:cubicBezTo>
                    <a:pt x="636" y="1"/>
                    <a:pt x="538" y="25"/>
                    <a:pt x="443" y="78"/>
                  </a:cubicBezTo>
                  <a:cubicBezTo>
                    <a:pt x="1" y="332"/>
                    <a:pt x="81" y="989"/>
                    <a:pt x="577" y="1123"/>
                  </a:cubicBezTo>
                  <a:cubicBezTo>
                    <a:pt x="628" y="1136"/>
                    <a:pt x="679" y="1143"/>
                    <a:pt x="729" y="1143"/>
                  </a:cubicBezTo>
                  <a:cubicBezTo>
                    <a:pt x="981" y="1143"/>
                    <a:pt x="1209" y="981"/>
                    <a:pt x="1287" y="734"/>
                  </a:cubicBezTo>
                  <a:cubicBezTo>
                    <a:pt x="1393" y="342"/>
                    <a:pt x="1088" y="1"/>
                    <a:pt x="731"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2" name="Google Shape;1388;p54"/>
            <p:cNvSpPr/>
            <p:nvPr/>
          </p:nvSpPr>
          <p:spPr>
            <a:xfrm>
              <a:off x="6316150" y="2068388"/>
              <a:ext cx="63400" cy="53600"/>
            </a:xfrm>
            <a:custGeom>
              <a:avLst/>
              <a:gdLst/>
              <a:ahLst/>
              <a:cxnLst/>
              <a:rect l="l" t="t" r="r" b="b"/>
              <a:pathLst>
                <a:path w="2536" h="2144" extrusionOk="0">
                  <a:moveTo>
                    <a:pt x="1193" y="1"/>
                  </a:moveTo>
                  <a:cubicBezTo>
                    <a:pt x="743" y="1"/>
                    <a:pt x="296" y="275"/>
                    <a:pt x="161" y="790"/>
                  </a:cubicBezTo>
                  <a:cubicBezTo>
                    <a:pt x="1" y="1353"/>
                    <a:pt x="336" y="1942"/>
                    <a:pt x="899" y="2103"/>
                  </a:cubicBezTo>
                  <a:cubicBezTo>
                    <a:pt x="999" y="2131"/>
                    <a:pt x="1098" y="2144"/>
                    <a:pt x="1193" y="2144"/>
                  </a:cubicBezTo>
                  <a:cubicBezTo>
                    <a:pt x="1975" y="2144"/>
                    <a:pt x="2536" y="1276"/>
                    <a:pt x="2118" y="535"/>
                  </a:cubicBezTo>
                  <a:cubicBezTo>
                    <a:pt x="1910" y="174"/>
                    <a:pt x="1550" y="1"/>
                    <a:pt x="1193"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3" name="Google Shape;1389;p54"/>
            <p:cNvSpPr/>
            <p:nvPr/>
          </p:nvSpPr>
          <p:spPr>
            <a:xfrm>
              <a:off x="6426375" y="1952113"/>
              <a:ext cx="81100" cy="82100"/>
            </a:xfrm>
            <a:custGeom>
              <a:avLst/>
              <a:gdLst/>
              <a:ahLst/>
              <a:cxnLst/>
              <a:rect l="l" t="t" r="r" b="b"/>
              <a:pathLst>
                <a:path w="3244" h="3284" fill="none" extrusionOk="0">
                  <a:moveTo>
                    <a:pt x="3244" y="3283"/>
                  </a:moveTo>
                  <a:lnTo>
                    <a:pt x="1" y="0"/>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4" name="Google Shape;1390;p54"/>
            <p:cNvSpPr/>
            <p:nvPr/>
          </p:nvSpPr>
          <p:spPr>
            <a:xfrm>
              <a:off x="6487675" y="2019538"/>
              <a:ext cx="38575" cy="28750"/>
            </a:xfrm>
            <a:custGeom>
              <a:avLst/>
              <a:gdLst/>
              <a:ahLst/>
              <a:cxnLst/>
              <a:rect l="l" t="t" r="r" b="b"/>
              <a:pathLst>
                <a:path w="1543" h="1150" extrusionOk="0">
                  <a:moveTo>
                    <a:pt x="771" y="0"/>
                  </a:moveTo>
                  <a:cubicBezTo>
                    <a:pt x="624" y="0"/>
                    <a:pt x="477" y="57"/>
                    <a:pt x="363" y="171"/>
                  </a:cubicBezTo>
                  <a:cubicBezTo>
                    <a:pt x="1" y="533"/>
                    <a:pt x="256" y="1149"/>
                    <a:pt x="778" y="1149"/>
                  </a:cubicBezTo>
                  <a:cubicBezTo>
                    <a:pt x="1287" y="1149"/>
                    <a:pt x="1542" y="533"/>
                    <a:pt x="1180" y="171"/>
                  </a:cubicBezTo>
                  <a:cubicBezTo>
                    <a:pt x="1066" y="57"/>
                    <a:pt x="919" y="0"/>
                    <a:pt x="771"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5" name="Google Shape;1391;p54"/>
            <p:cNvSpPr/>
            <p:nvPr/>
          </p:nvSpPr>
          <p:spPr>
            <a:xfrm>
              <a:off x="6412650" y="1938138"/>
              <a:ext cx="30175" cy="28950"/>
            </a:xfrm>
            <a:custGeom>
              <a:avLst/>
              <a:gdLst/>
              <a:ahLst/>
              <a:cxnLst/>
              <a:rect l="l" t="t" r="r" b="b"/>
              <a:pathLst>
                <a:path w="1207" h="1158" extrusionOk="0">
                  <a:moveTo>
                    <a:pt x="586" y="1"/>
                  </a:moveTo>
                  <a:cubicBezTo>
                    <a:pt x="288" y="1"/>
                    <a:pt x="0" y="229"/>
                    <a:pt x="0" y="573"/>
                  </a:cubicBezTo>
                  <a:cubicBezTo>
                    <a:pt x="0" y="926"/>
                    <a:pt x="289" y="1157"/>
                    <a:pt x="588" y="1157"/>
                  </a:cubicBezTo>
                  <a:cubicBezTo>
                    <a:pt x="730" y="1157"/>
                    <a:pt x="875" y="1105"/>
                    <a:pt x="992" y="988"/>
                  </a:cubicBezTo>
                  <a:cubicBezTo>
                    <a:pt x="1206" y="760"/>
                    <a:pt x="1206" y="398"/>
                    <a:pt x="992" y="171"/>
                  </a:cubicBezTo>
                  <a:cubicBezTo>
                    <a:pt x="874" y="53"/>
                    <a:pt x="729" y="1"/>
                    <a:pt x="586"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6" name="Google Shape;1392;p54"/>
            <p:cNvSpPr/>
            <p:nvPr/>
          </p:nvSpPr>
          <p:spPr>
            <a:xfrm>
              <a:off x="6486450" y="2022788"/>
              <a:ext cx="71275" cy="53225"/>
            </a:xfrm>
            <a:custGeom>
              <a:avLst/>
              <a:gdLst/>
              <a:ahLst/>
              <a:cxnLst/>
              <a:rect l="l" t="t" r="r" b="b"/>
              <a:pathLst>
                <a:path w="2851" h="2129" extrusionOk="0">
                  <a:moveTo>
                    <a:pt x="1414" y="1"/>
                  </a:moveTo>
                  <a:cubicBezTo>
                    <a:pt x="473" y="1"/>
                    <a:pt x="0" y="1144"/>
                    <a:pt x="666" y="1810"/>
                  </a:cubicBezTo>
                  <a:cubicBezTo>
                    <a:pt x="877" y="2021"/>
                    <a:pt x="1154" y="2128"/>
                    <a:pt x="1432" y="2128"/>
                  </a:cubicBezTo>
                  <a:cubicBezTo>
                    <a:pt x="1700" y="2128"/>
                    <a:pt x="1970" y="2028"/>
                    <a:pt x="2181" y="1823"/>
                  </a:cubicBezTo>
                  <a:cubicBezTo>
                    <a:pt x="2851" y="1153"/>
                    <a:pt x="2382" y="1"/>
                    <a:pt x="1430" y="1"/>
                  </a:cubicBezTo>
                  <a:cubicBezTo>
                    <a:pt x="1425" y="1"/>
                    <a:pt x="1419" y="1"/>
                    <a:pt x="1414"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7" name="Google Shape;1393;p54"/>
            <p:cNvSpPr/>
            <p:nvPr/>
          </p:nvSpPr>
          <p:spPr>
            <a:xfrm>
              <a:off x="6280650" y="1803688"/>
              <a:ext cx="81750" cy="83125"/>
            </a:xfrm>
            <a:custGeom>
              <a:avLst/>
              <a:gdLst/>
              <a:ahLst/>
              <a:cxnLst/>
              <a:rect l="l" t="t" r="r" b="b"/>
              <a:pathLst>
                <a:path w="3270" h="3325" fill="none" extrusionOk="0">
                  <a:moveTo>
                    <a:pt x="0" y="1"/>
                  </a:moveTo>
                  <a:lnTo>
                    <a:pt x="3270" y="3324"/>
                  </a:lnTo>
                </a:path>
              </a:pathLst>
            </a:custGeom>
            <a:noFill/>
            <a:ln w="9375" cap="flat" cmpd="sng">
              <a:solidFill>
                <a:srgbClr val="383536"/>
              </a:solidFill>
              <a:prstDash val="solid"/>
              <a:miter lim="1340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8" name="Google Shape;1394;p54"/>
            <p:cNvSpPr/>
            <p:nvPr/>
          </p:nvSpPr>
          <p:spPr>
            <a:xfrm>
              <a:off x="6261875" y="1789963"/>
              <a:ext cx="38225" cy="28500"/>
            </a:xfrm>
            <a:custGeom>
              <a:avLst/>
              <a:gdLst/>
              <a:ahLst/>
              <a:cxnLst/>
              <a:rect l="l" t="t" r="r" b="b"/>
              <a:pathLst>
                <a:path w="1529" h="1140" extrusionOk="0">
                  <a:moveTo>
                    <a:pt x="765" y="0"/>
                  </a:moveTo>
                  <a:cubicBezTo>
                    <a:pt x="255" y="0"/>
                    <a:pt x="1" y="617"/>
                    <a:pt x="363" y="978"/>
                  </a:cubicBezTo>
                  <a:cubicBezTo>
                    <a:pt x="470" y="1086"/>
                    <a:pt x="614" y="1139"/>
                    <a:pt x="760" y="1139"/>
                  </a:cubicBezTo>
                  <a:cubicBezTo>
                    <a:pt x="905" y="1139"/>
                    <a:pt x="1053" y="1086"/>
                    <a:pt x="1167" y="978"/>
                  </a:cubicBezTo>
                  <a:cubicBezTo>
                    <a:pt x="1528" y="617"/>
                    <a:pt x="1274" y="0"/>
                    <a:pt x="765" y="0"/>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9" name="Google Shape;1395;p54"/>
            <p:cNvSpPr/>
            <p:nvPr/>
          </p:nvSpPr>
          <p:spPr>
            <a:xfrm>
              <a:off x="6345975" y="1871813"/>
              <a:ext cx="30175" cy="28950"/>
            </a:xfrm>
            <a:custGeom>
              <a:avLst/>
              <a:gdLst/>
              <a:ahLst/>
              <a:cxnLst/>
              <a:rect l="l" t="t" r="r" b="b"/>
              <a:pathLst>
                <a:path w="1207" h="1158" extrusionOk="0">
                  <a:moveTo>
                    <a:pt x="629" y="1"/>
                  </a:moveTo>
                  <a:cubicBezTo>
                    <a:pt x="488" y="1"/>
                    <a:pt x="345" y="53"/>
                    <a:pt x="228" y="170"/>
                  </a:cubicBezTo>
                  <a:cubicBezTo>
                    <a:pt x="0" y="398"/>
                    <a:pt x="0" y="760"/>
                    <a:pt x="228" y="988"/>
                  </a:cubicBezTo>
                  <a:cubicBezTo>
                    <a:pt x="346" y="1105"/>
                    <a:pt x="490" y="1158"/>
                    <a:pt x="631" y="1158"/>
                  </a:cubicBezTo>
                  <a:cubicBezTo>
                    <a:pt x="925" y="1158"/>
                    <a:pt x="1206" y="930"/>
                    <a:pt x="1206" y="586"/>
                  </a:cubicBezTo>
                  <a:cubicBezTo>
                    <a:pt x="1206" y="232"/>
                    <a:pt x="924" y="1"/>
                    <a:pt x="629" y="1"/>
                  </a:cubicBezTo>
                  <a:close/>
                </a:path>
              </a:pathLst>
            </a:custGeom>
            <a:solidFill>
              <a:srgbClr val="38353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0" name="Google Shape;1396;p54"/>
            <p:cNvSpPr/>
            <p:nvPr/>
          </p:nvSpPr>
          <p:spPr>
            <a:xfrm>
              <a:off x="6230725" y="1762888"/>
              <a:ext cx="71275" cy="53225"/>
            </a:xfrm>
            <a:custGeom>
              <a:avLst/>
              <a:gdLst/>
              <a:ahLst/>
              <a:cxnLst/>
              <a:rect l="l" t="t" r="r" b="b"/>
              <a:pathLst>
                <a:path w="2851" h="2129" extrusionOk="0">
                  <a:moveTo>
                    <a:pt x="1426" y="1"/>
                  </a:moveTo>
                  <a:cubicBezTo>
                    <a:pt x="1157" y="1"/>
                    <a:pt x="888" y="102"/>
                    <a:pt x="684" y="306"/>
                  </a:cubicBezTo>
                  <a:cubicBezTo>
                    <a:pt x="0" y="976"/>
                    <a:pt x="469" y="2128"/>
                    <a:pt x="1421" y="2128"/>
                  </a:cubicBezTo>
                  <a:cubicBezTo>
                    <a:pt x="1426" y="2129"/>
                    <a:pt x="1432" y="2129"/>
                    <a:pt x="1437" y="2129"/>
                  </a:cubicBezTo>
                  <a:cubicBezTo>
                    <a:pt x="2378" y="2129"/>
                    <a:pt x="2851" y="986"/>
                    <a:pt x="2185" y="319"/>
                  </a:cubicBezTo>
                  <a:cubicBezTo>
                    <a:pt x="1981" y="108"/>
                    <a:pt x="1704" y="1"/>
                    <a:pt x="1426"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1" name="Google Shape;1397;p54"/>
            <p:cNvSpPr/>
            <p:nvPr/>
          </p:nvSpPr>
          <p:spPr>
            <a:xfrm>
              <a:off x="6000900" y="1951338"/>
              <a:ext cx="126775" cy="107025"/>
            </a:xfrm>
            <a:custGeom>
              <a:avLst/>
              <a:gdLst/>
              <a:ahLst/>
              <a:cxnLst/>
              <a:rect l="l" t="t" r="r" b="b"/>
              <a:pathLst>
                <a:path w="5071" h="4281" extrusionOk="0">
                  <a:moveTo>
                    <a:pt x="2393" y="1"/>
                  </a:moveTo>
                  <a:cubicBezTo>
                    <a:pt x="1497" y="1"/>
                    <a:pt x="606" y="549"/>
                    <a:pt x="322" y="1572"/>
                  </a:cubicBezTo>
                  <a:cubicBezTo>
                    <a:pt x="0" y="2698"/>
                    <a:pt x="670" y="3877"/>
                    <a:pt x="1810" y="4199"/>
                  </a:cubicBezTo>
                  <a:cubicBezTo>
                    <a:pt x="2010" y="4255"/>
                    <a:pt x="2208" y="4281"/>
                    <a:pt x="2398" y="4281"/>
                  </a:cubicBezTo>
                  <a:cubicBezTo>
                    <a:pt x="3950" y="4281"/>
                    <a:pt x="5071" y="2556"/>
                    <a:pt x="4235" y="1077"/>
                  </a:cubicBezTo>
                  <a:cubicBezTo>
                    <a:pt x="3820" y="347"/>
                    <a:pt x="3105" y="1"/>
                    <a:pt x="2393"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2" name="Google Shape;1398;p54"/>
            <p:cNvSpPr/>
            <p:nvPr/>
          </p:nvSpPr>
          <p:spPr>
            <a:xfrm>
              <a:off x="6017975" y="1980063"/>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60"/>
                    <a:pt x="534" y="978"/>
                    <a:pt x="611" y="978"/>
                  </a:cubicBezTo>
                  <a:cubicBezTo>
                    <a:pt x="919" y="978"/>
                    <a:pt x="1183" y="688"/>
                    <a:pt x="1086" y="356"/>
                  </a:cubicBezTo>
                  <a:cubicBezTo>
                    <a:pt x="1031" y="147"/>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3" name="Google Shape;1399;p54"/>
            <p:cNvSpPr/>
            <p:nvPr/>
          </p:nvSpPr>
          <p:spPr>
            <a:xfrm>
              <a:off x="6158700" y="1911813"/>
              <a:ext cx="126425" cy="107025"/>
            </a:xfrm>
            <a:custGeom>
              <a:avLst/>
              <a:gdLst/>
              <a:ahLst/>
              <a:cxnLst/>
              <a:rect l="l" t="t" r="r" b="b"/>
              <a:pathLst>
                <a:path w="5057" h="4281" extrusionOk="0">
                  <a:moveTo>
                    <a:pt x="2380" y="0"/>
                  </a:moveTo>
                  <a:cubicBezTo>
                    <a:pt x="1484" y="0"/>
                    <a:pt x="592" y="549"/>
                    <a:pt x="308" y="1572"/>
                  </a:cubicBezTo>
                  <a:cubicBezTo>
                    <a:pt x="0" y="2698"/>
                    <a:pt x="657" y="3877"/>
                    <a:pt x="1796" y="4199"/>
                  </a:cubicBezTo>
                  <a:cubicBezTo>
                    <a:pt x="1997" y="4254"/>
                    <a:pt x="2194" y="4280"/>
                    <a:pt x="2385" y="4280"/>
                  </a:cubicBezTo>
                  <a:cubicBezTo>
                    <a:pt x="3937" y="4280"/>
                    <a:pt x="5057" y="2556"/>
                    <a:pt x="4222" y="1076"/>
                  </a:cubicBezTo>
                  <a:cubicBezTo>
                    <a:pt x="3806" y="346"/>
                    <a:pt x="3092" y="0"/>
                    <a:pt x="2380" y="0"/>
                  </a:cubicBezTo>
                  <a:close/>
                </a:path>
              </a:pathLst>
            </a:custGeom>
            <a:solidFill>
              <a:srgbClr val="E6F0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4" name="Google Shape;1400;p54"/>
            <p:cNvSpPr/>
            <p:nvPr/>
          </p:nvSpPr>
          <p:spPr>
            <a:xfrm>
              <a:off x="6180475" y="1932938"/>
              <a:ext cx="29550" cy="24500"/>
            </a:xfrm>
            <a:custGeom>
              <a:avLst/>
              <a:gdLst/>
              <a:ahLst/>
              <a:cxnLst/>
              <a:rect l="l" t="t" r="r" b="b"/>
              <a:pathLst>
                <a:path w="1182" h="980" extrusionOk="0">
                  <a:moveTo>
                    <a:pt x="608" y="1"/>
                  </a:moveTo>
                  <a:cubicBezTo>
                    <a:pt x="566" y="1"/>
                    <a:pt x="524" y="6"/>
                    <a:pt x="483" y="17"/>
                  </a:cubicBezTo>
                  <a:cubicBezTo>
                    <a:pt x="67" y="137"/>
                    <a:pt x="0" y="700"/>
                    <a:pt x="376" y="915"/>
                  </a:cubicBezTo>
                  <a:cubicBezTo>
                    <a:pt x="457" y="960"/>
                    <a:pt x="541" y="980"/>
                    <a:pt x="621" y="980"/>
                  </a:cubicBezTo>
                  <a:cubicBezTo>
                    <a:pt x="925" y="980"/>
                    <a:pt x="1181" y="691"/>
                    <a:pt x="1086" y="352"/>
                  </a:cubicBezTo>
                  <a:cubicBezTo>
                    <a:pt x="1030" y="139"/>
                    <a:pt x="823"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5" name="Google Shape;1401;p54"/>
            <p:cNvSpPr/>
            <p:nvPr/>
          </p:nvSpPr>
          <p:spPr>
            <a:xfrm>
              <a:off x="6334925" y="1865838"/>
              <a:ext cx="118625" cy="106900"/>
            </a:xfrm>
            <a:custGeom>
              <a:avLst/>
              <a:gdLst/>
              <a:ahLst/>
              <a:cxnLst/>
              <a:rect l="l" t="t" r="r" b="b"/>
              <a:pathLst>
                <a:path w="4745" h="4276" extrusionOk="0">
                  <a:moveTo>
                    <a:pt x="2367" y="0"/>
                  </a:moveTo>
                  <a:cubicBezTo>
                    <a:pt x="1849" y="0"/>
                    <a:pt x="1331" y="189"/>
                    <a:pt x="925" y="570"/>
                  </a:cubicBezTo>
                  <a:cubicBezTo>
                    <a:pt x="54" y="1374"/>
                    <a:pt x="0" y="2728"/>
                    <a:pt x="804" y="3585"/>
                  </a:cubicBezTo>
                  <a:cubicBezTo>
                    <a:pt x="1227" y="4043"/>
                    <a:pt x="1802" y="4275"/>
                    <a:pt x="2377" y="4275"/>
                  </a:cubicBezTo>
                  <a:cubicBezTo>
                    <a:pt x="2895" y="4275"/>
                    <a:pt x="3413" y="4087"/>
                    <a:pt x="3819" y="3706"/>
                  </a:cubicBezTo>
                  <a:cubicBezTo>
                    <a:pt x="4690" y="2902"/>
                    <a:pt x="4744" y="1548"/>
                    <a:pt x="3940" y="691"/>
                  </a:cubicBezTo>
                  <a:cubicBezTo>
                    <a:pt x="3517" y="232"/>
                    <a:pt x="2942" y="0"/>
                    <a:pt x="2367" y="0"/>
                  </a:cubicBezTo>
                  <a:close/>
                </a:path>
              </a:pathLst>
            </a:custGeom>
            <a:solidFill>
              <a:srgbClr val="88AFA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6" name="Google Shape;1402;p54"/>
            <p:cNvSpPr/>
            <p:nvPr/>
          </p:nvSpPr>
          <p:spPr>
            <a:xfrm>
              <a:off x="6354000" y="1882538"/>
              <a:ext cx="29550" cy="24325"/>
            </a:xfrm>
            <a:custGeom>
              <a:avLst/>
              <a:gdLst/>
              <a:ahLst/>
              <a:cxnLst/>
              <a:rect l="l" t="t" r="r" b="b"/>
              <a:pathLst>
                <a:path w="1182" h="973" extrusionOk="0">
                  <a:moveTo>
                    <a:pt x="630" y="1"/>
                  </a:moveTo>
                  <a:cubicBezTo>
                    <a:pt x="582" y="1"/>
                    <a:pt x="533" y="8"/>
                    <a:pt x="483" y="23"/>
                  </a:cubicBezTo>
                  <a:cubicBezTo>
                    <a:pt x="68" y="130"/>
                    <a:pt x="1" y="706"/>
                    <a:pt x="390" y="907"/>
                  </a:cubicBezTo>
                  <a:cubicBezTo>
                    <a:pt x="468" y="952"/>
                    <a:pt x="550" y="972"/>
                    <a:pt x="629" y="972"/>
                  </a:cubicBezTo>
                  <a:cubicBezTo>
                    <a:pt x="926" y="972"/>
                    <a:pt x="1182" y="686"/>
                    <a:pt x="1086" y="358"/>
                  </a:cubicBezTo>
                  <a:cubicBezTo>
                    <a:pt x="1032" y="139"/>
                    <a:pt x="843" y="1"/>
                    <a:pt x="630"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7" name="Google Shape;1403;p54"/>
            <p:cNvSpPr/>
            <p:nvPr/>
          </p:nvSpPr>
          <p:spPr>
            <a:xfrm>
              <a:off x="6385500" y="1682838"/>
              <a:ext cx="126775" cy="106850"/>
            </a:xfrm>
            <a:custGeom>
              <a:avLst/>
              <a:gdLst/>
              <a:ahLst/>
              <a:cxnLst/>
              <a:rect l="l" t="t" r="r" b="b"/>
              <a:pathLst>
                <a:path w="5071" h="4274" extrusionOk="0">
                  <a:moveTo>
                    <a:pt x="2384" y="1"/>
                  </a:moveTo>
                  <a:cubicBezTo>
                    <a:pt x="1492" y="1"/>
                    <a:pt x="605" y="545"/>
                    <a:pt x="322" y="1565"/>
                  </a:cubicBezTo>
                  <a:cubicBezTo>
                    <a:pt x="1" y="2704"/>
                    <a:pt x="671" y="3883"/>
                    <a:pt x="1810" y="4191"/>
                  </a:cubicBezTo>
                  <a:cubicBezTo>
                    <a:pt x="2012" y="4247"/>
                    <a:pt x="2210" y="4274"/>
                    <a:pt x="2402" y="4274"/>
                  </a:cubicBezTo>
                  <a:cubicBezTo>
                    <a:pt x="3952" y="4274"/>
                    <a:pt x="5070" y="2561"/>
                    <a:pt x="4235" y="1082"/>
                  </a:cubicBezTo>
                  <a:cubicBezTo>
                    <a:pt x="3818" y="350"/>
                    <a:pt x="3099" y="1"/>
                    <a:pt x="2384" y="1"/>
                  </a:cubicBezTo>
                  <a:close/>
                </a:path>
              </a:pathLst>
            </a:custGeom>
            <a:solidFill>
              <a:srgbClr val="C3CC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8" name="Google Shape;1404;p54"/>
            <p:cNvSpPr/>
            <p:nvPr/>
          </p:nvSpPr>
          <p:spPr>
            <a:xfrm>
              <a:off x="6404600" y="1735938"/>
              <a:ext cx="29550" cy="24500"/>
            </a:xfrm>
            <a:custGeom>
              <a:avLst/>
              <a:gdLst/>
              <a:ahLst/>
              <a:cxnLst/>
              <a:rect l="l" t="t" r="r" b="b"/>
              <a:pathLst>
                <a:path w="1182" h="980" extrusionOk="0">
                  <a:moveTo>
                    <a:pt x="608" y="1"/>
                  </a:moveTo>
                  <a:cubicBezTo>
                    <a:pt x="566" y="1"/>
                    <a:pt x="524" y="6"/>
                    <a:pt x="483" y="17"/>
                  </a:cubicBezTo>
                  <a:cubicBezTo>
                    <a:pt x="68" y="138"/>
                    <a:pt x="1" y="701"/>
                    <a:pt x="376" y="915"/>
                  </a:cubicBezTo>
                  <a:cubicBezTo>
                    <a:pt x="454" y="960"/>
                    <a:pt x="536" y="980"/>
                    <a:pt x="616" y="980"/>
                  </a:cubicBezTo>
                  <a:cubicBezTo>
                    <a:pt x="916" y="980"/>
                    <a:pt x="1181" y="691"/>
                    <a:pt x="1086" y="352"/>
                  </a:cubicBezTo>
                  <a:cubicBezTo>
                    <a:pt x="1019" y="139"/>
                    <a:pt x="820" y="1"/>
                    <a:pt x="608" y="1"/>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89" name="Google Shape;1405;p54"/>
            <p:cNvSpPr/>
            <p:nvPr/>
          </p:nvSpPr>
          <p:spPr>
            <a:xfrm>
              <a:off x="6255525" y="1552513"/>
              <a:ext cx="129050" cy="107025"/>
            </a:xfrm>
            <a:custGeom>
              <a:avLst/>
              <a:gdLst/>
              <a:ahLst/>
              <a:cxnLst/>
              <a:rect l="l" t="t" r="r" b="b"/>
              <a:pathLst>
                <a:path w="5162" h="4281" extrusionOk="0">
                  <a:moveTo>
                    <a:pt x="2695" y="0"/>
                  </a:moveTo>
                  <a:cubicBezTo>
                    <a:pt x="2350" y="0"/>
                    <a:pt x="1993" y="87"/>
                    <a:pt x="1648" y="278"/>
                  </a:cubicBezTo>
                  <a:cubicBezTo>
                    <a:pt x="0" y="1216"/>
                    <a:pt x="295" y="3696"/>
                    <a:pt x="2131" y="4205"/>
                  </a:cubicBezTo>
                  <a:cubicBezTo>
                    <a:pt x="2321" y="4256"/>
                    <a:pt x="2511" y="4281"/>
                    <a:pt x="2699" y="4281"/>
                  </a:cubicBezTo>
                  <a:cubicBezTo>
                    <a:pt x="3635" y="4281"/>
                    <a:pt x="4489" y="3667"/>
                    <a:pt x="4757" y="2717"/>
                  </a:cubicBezTo>
                  <a:cubicBezTo>
                    <a:pt x="5161" y="1262"/>
                    <a:pt x="4015" y="0"/>
                    <a:pt x="2695" y="0"/>
                  </a:cubicBezTo>
                  <a:close/>
                </a:path>
              </a:pathLst>
            </a:custGeom>
            <a:solidFill>
              <a:srgbClr val="D494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90" name="Google Shape;1406;p54"/>
            <p:cNvSpPr/>
            <p:nvPr/>
          </p:nvSpPr>
          <p:spPr>
            <a:xfrm>
              <a:off x="6277625" y="1603838"/>
              <a:ext cx="29575" cy="24450"/>
            </a:xfrm>
            <a:custGeom>
              <a:avLst/>
              <a:gdLst/>
              <a:ahLst/>
              <a:cxnLst/>
              <a:rect l="l" t="t" r="r" b="b"/>
              <a:pathLst>
                <a:path w="1183" h="978" extrusionOk="0">
                  <a:moveTo>
                    <a:pt x="619" y="0"/>
                  </a:moveTo>
                  <a:cubicBezTo>
                    <a:pt x="574" y="0"/>
                    <a:pt x="528" y="7"/>
                    <a:pt x="483" y="21"/>
                  </a:cubicBezTo>
                  <a:cubicBezTo>
                    <a:pt x="68" y="142"/>
                    <a:pt x="1" y="705"/>
                    <a:pt x="376" y="919"/>
                  </a:cubicBezTo>
                  <a:cubicBezTo>
                    <a:pt x="454" y="959"/>
                    <a:pt x="534" y="977"/>
                    <a:pt x="611" y="977"/>
                  </a:cubicBezTo>
                  <a:cubicBezTo>
                    <a:pt x="919" y="977"/>
                    <a:pt x="1182" y="688"/>
                    <a:pt x="1086" y="356"/>
                  </a:cubicBezTo>
                  <a:cubicBezTo>
                    <a:pt x="1031" y="146"/>
                    <a:pt x="830" y="0"/>
                    <a:pt x="619" y="0"/>
                  </a:cubicBezTo>
                  <a:close/>
                </a:path>
              </a:pathLst>
            </a:custGeom>
            <a:solidFill>
              <a:srgbClr val="627E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10721</Words>
  <Application>WPS Presentation</Application>
  <PresentationFormat>Custom</PresentationFormat>
  <Paragraphs>535</Paragraphs>
  <Slides>53</Slides>
  <Notes>14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53</vt:i4>
      </vt:variant>
    </vt:vector>
  </HeadingPairs>
  <TitlesOfParts>
    <vt:vector size="66" baseType="lpstr">
      <vt:lpstr>Arial</vt:lpstr>
      <vt:lpstr>SimSun</vt:lpstr>
      <vt:lpstr>Wingdings</vt:lpstr>
      <vt:lpstr>Arial</vt:lpstr>
      <vt:lpstr>Calibri</vt:lpstr>
      <vt:lpstr>Microsoft YaHei</vt:lpstr>
      <vt:lpstr>Arial Unicode MS</vt:lpstr>
      <vt:lpstr>Times New Roman</vt:lpstr>
      <vt:lpstr>等线</vt:lpstr>
      <vt:lpstr>Wingdings</vt:lpstr>
      <vt:lpstr>Tahoma</vt:lpstr>
      <vt:lpstr>Cambria Math</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Experiments Presentation How to Slideshows</dc:title>
  <dc:creator>ThisPC</dc:creator>
  <cp:lastModifiedBy>Thu Uyên Nguyễn</cp:lastModifiedBy>
  <cp:revision>73</cp:revision>
  <dcterms:created xsi:type="dcterms:W3CDTF">2006-08-16T00:00:00Z</dcterms:created>
  <dcterms:modified xsi:type="dcterms:W3CDTF">2023-03-04T02:03:31Z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83F0ADD07CAD4305A7EC918DC13EA6FC</vt:lpwstr>
  </property>
  <property fmtid="{D5CDD505-2E9C-101B-9397-08002B2CF9AE}" pid="3" name="KSOProductBuildVer">
    <vt:lpwstr>1033-11.2.0.11486</vt:lpwstr>
  </property>
</Properties>
</file>