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nva Sans Bold Italics" panose="020B0604020202020204" charset="0"/>
      <p:regular r:id="rId30"/>
    </p:embeddedFont>
    <p:embeddedFont>
      <p:font typeface="Open Sans" panose="020B0604020202020204" charset="0"/>
      <p:regular r:id="rId31"/>
    </p:embeddedFont>
    <p:embeddedFont>
      <p:font typeface="Open Sans Bold" panose="020B0604020202020204" charset="0"/>
      <p:regular r:id="rId32"/>
    </p:embeddedFont>
    <p:embeddedFont>
      <p:font typeface="Open Sans Light" panose="020B0604020202020204" charset="0"/>
      <p:regular r:id="rId33"/>
    </p:embeddedFont>
    <p:embeddedFont>
      <p:font typeface="Poppins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3" Type="http://schemas.openxmlformats.org/officeDocument/2006/relationships/image" Target="../media/image95.svg"/><Relationship Id="rId21" Type="http://schemas.openxmlformats.org/officeDocument/2006/relationships/image" Target="../media/image113.pn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svg"/><Relationship Id="rId20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24" Type="http://schemas.openxmlformats.org/officeDocument/2006/relationships/image" Target="../media/image116.svg"/><Relationship Id="rId5" Type="http://schemas.openxmlformats.org/officeDocument/2006/relationships/image" Target="../media/image97.sv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svg"/><Relationship Id="rId22" Type="http://schemas.openxmlformats.org/officeDocument/2006/relationships/image" Target="../media/image1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9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1.svg"/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1018" y="-163424"/>
            <a:ext cx="11588027" cy="10613848"/>
            <a:chOff x="0" y="0"/>
            <a:chExt cx="3051991" cy="2795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1991" cy="2795417"/>
            </a:xfrm>
            <a:custGeom>
              <a:avLst/>
              <a:gdLst/>
              <a:ahLst/>
              <a:cxnLst/>
              <a:rect l="l" t="t" r="r" b="b"/>
              <a:pathLst>
                <a:path w="3051991" h="2795417">
                  <a:moveTo>
                    <a:pt x="0" y="0"/>
                  </a:moveTo>
                  <a:lnTo>
                    <a:pt x="3051991" y="0"/>
                  </a:lnTo>
                  <a:lnTo>
                    <a:pt x="3051991" y="2795417"/>
                  </a:lnTo>
                  <a:lnTo>
                    <a:pt x="0" y="2795417"/>
                  </a:lnTo>
                  <a:close/>
                </a:path>
              </a:pathLst>
            </a:custGeom>
            <a:solidFill>
              <a:srgbClr val="F0F7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75031" y="1028700"/>
            <a:ext cx="7858580" cy="5743698"/>
          </a:xfrm>
          <a:custGeom>
            <a:avLst/>
            <a:gdLst/>
            <a:ahLst/>
            <a:cxnLst/>
            <a:rect l="l" t="t" r="r" b="b"/>
            <a:pathLst>
              <a:path w="7858580" h="5743698">
                <a:moveTo>
                  <a:pt x="0" y="0"/>
                </a:moveTo>
                <a:lnTo>
                  <a:pt x="7858581" y="0"/>
                </a:lnTo>
                <a:lnTo>
                  <a:pt x="7858581" y="5743698"/>
                </a:lnTo>
                <a:lnTo>
                  <a:pt x="0" y="5743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1588027" cy="6008638"/>
            <a:chOff x="0" y="0"/>
            <a:chExt cx="3051991" cy="15825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51991" cy="1582522"/>
            </a:xfrm>
            <a:custGeom>
              <a:avLst/>
              <a:gdLst/>
              <a:ahLst/>
              <a:cxnLst/>
              <a:rect l="l" t="t" r="r" b="b"/>
              <a:pathLst>
                <a:path w="3051991" h="1582522">
                  <a:moveTo>
                    <a:pt x="0" y="0"/>
                  </a:moveTo>
                  <a:lnTo>
                    <a:pt x="3051991" y="0"/>
                  </a:lnTo>
                  <a:lnTo>
                    <a:pt x="3051991" y="1582522"/>
                  </a:lnTo>
                  <a:lnTo>
                    <a:pt x="0" y="1582522"/>
                  </a:lnTo>
                  <a:close/>
                </a:path>
              </a:pathLst>
            </a:custGeom>
            <a:solidFill>
              <a:srgbClr val="09360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8657043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43993" y="-3402056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76743" y="7433930"/>
            <a:ext cx="1658568" cy="1227543"/>
          </a:xfrm>
          <a:custGeom>
            <a:avLst/>
            <a:gdLst/>
            <a:ahLst/>
            <a:cxnLst/>
            <a:rect l="l" t="t" r="r" b="b"/>
            <a:pathLst>
              <a:path w="8956006" h="5970671">
                <a:moveTo>
                  <a:pt x="0" y="0"/>
                </a:moveTo>
                <a:lnTo>
                  <a:pt x="8956006" y="0"/>
                </a:lnTo>
                <a:lnTo>
                  <a:pt x="8956006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03658" y="2378986"/>
            <a:ext cx="7819021" cy="362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55"/>
              </a:lnSpc>
            </a:pPr>
            <a:r>
              <a:rPr lang="en-US" sz="8491">
                <a:solidFill>
                  <a:srgbClr val="F0F7DA"/>
                </a:solidFill>
                <a:latin typeface="Poppins Bold"/>
              </a:rPr>
              <a:t>MIỄN DỊCH Ở NGƯỜI  VÀ ĐỘNG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747" r="18747"/>
            <a:stretch>
              <a:fillRect/>
            </a:stretch>
          </p:blipFill>
          <p:spPr>
            <a:xfrm>
              <a:off x="0" y="0"/>
              <a:ext cx="12128500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9" b="129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132" b="3132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399767" y="3944201"/>
            <a:ext cx="9213702" cy="2398597"/>
            <a:chOff x="0" y="0"/>
            <a:chExt cx="2426654" cy="6317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6654" cy="631729"/>
            </a:xfrm>
            <a:custGeom>
              <a:avLst/>
              <a:gdLst/>
              <a:ahLst/>
              <a:cxnLst/>
              <a:rect l="l" t="t" r="r" b="b"/>
              <a:pathLst>
                <a:path w="2426654" h="631729">
                  <a:moveTo>
                    <a:pt x="0" y="0"/>
                  </a:moveTo>
                  <a:lnTo>
                    <a:pt x="2426654" y="0"/>
                  </a:lnTo>
                  <a:lnTo>
                    <a:pt x="2426654" y="631729"/>
                  </a:lnTo>
                  <a:lnTo>
                    <a:pt x="0" y="631729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57359" y="4653773"/>
            <a:ext cx="8956110" cy="87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0"/>
              </a:lnSpc>
              <a:spcBef>
                <a:spcPct val="0"/>
              </a:spcBef>
            </a:pPr>
            <a:r>
              <a:rPr lang="en-US" sz="5093">
                <a:solidFill>
                  <a:srgbClr val="F0F7DA"/>
                </a:solidFill>
                <a:latin typeface="Open Sans Bold"/>
              </a:rPr>
              <a:t>4. Tiếp xúc với người bệnh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275" b="11275"/>
            <a:stretch>
              <a:fillRect/>
            </a:stretch>
          </p:blipFill>
          <p:spPr>
            <a:xfrm>
              <a:off x="0" y="0"/>
              <a:ext cx="16171333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8910" r="18910"/>
            <a:stretch>
              <a:fillRect/>
            </a:stretch>
          </p:blipFill>
          <p:spPr>
            <a:xfrm>
              <a:off x="16298333" y="0"/>
              <a:ext cx="8085667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5276" b="15276"/>
            <a:stretch>
              <a:fillRect/>
            </a:stretch>
          </p:blipFill>
          <p:spPr>
            <a:xfrm>
              <a:off x="0" y="6921500"/>
              <a:ext cx="16171333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2811" r="12811"/>
            <a:stretch>
              <a:fillRect/>
            </a:stretch>
          </p:blipFill>
          <p:spPr>
            <a:xfrm>
              <a:off x="16298333" y="6921500"/>
              <a:ext cx="8085667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4139920"/>
            <a:ext cx="9276332" cy="1897556"/>
            <a:chOff x="0" y="0"/>
            <a:chExt cx="2443149" cy="499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43149" cy="499768"/>
            </a:xfrm>
            <a:custGeom>
              <a:avLst/>
              <a:gdLst/>
              <a:ahLst/>
              <a:cxnLst/>
              <a:rect l="l" t="t" r="r" b="b"/>
              <a:pathLst>
                <a:path w="2443149" h="499768">
                  <a:moveTo>
                    <a:pt x="0" y="0"/>
                  </a:moveTo>
                  <a:lnTo>
                    <a:pt x="2443149" y="0"/>
                  </a:lnTo>
                  <a:lnTo>
                    <a:pt x="2443149" y="499768"/>
                  </a:lnTo>
                  <a:lnTo>
                    <a:pt x="0" y="499768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04481" y="4279073"/>
            <a:ext cx="8524770" cy="154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0F7DA"/>
                </a:solidFill>
                <a:latin typeface="Open Sans Bold"/>
              </a:rPr>
              <a:t>5. Làm việc trong môi trường độc hại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60" b="2460"/>
            <a:stretch>
              <a:fillRect/>
            </a:stretch>
          </p:blipFill>
          <p:spPr>
            <a:xfrm>
              <a:off x="0" y="0"/>
              <a:ext cx="12128500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48" r="3248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805" b="9805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144000" y="3505790"/>
            <a:ext cx="9276332" cy="1897556"/>
            <a:chOff x="0" y="0"/>
            <a:chExt cx="2443149" cy="4997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43149" cy="499768"/>
            </a:xfrm>
            <a:custGeom>
              <a:avLst/>
              <a:gdLst/>
              <a:ahLst/>
              <a:cxnLst/>
              <a:rect l="l" t="t" r="r" b="b"/>
              <a:pathLst>
                <a:path w="2443149" h="499768">
                  <a:moveTo>
                    <a:pt x="0" y="0"/>
                  </a:moveTo>
                  <a:lnTo>
                    <a:pt x="2443149" y="0"/>
                  </a:lnTo>
                  <a:lnTo>
                    <a:pt x="2443149" y="499768"/>
                  </a:lnTo>
                  <a:lnTo>
                    <a:pt x="0" y="499768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73391" y="3786694"/>
            <a:ext cx="6817550" cy="1001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7"/>
              </a:lnSpc>
              <a:spcBef>
                <a:spcPct val="0"/>
              </a:spcBef>
            </a:pPr>
            <a:r>
              <a:rPr lang="en-US" sz="5869">
                <a:solidFill>
                  <a:srgbClr val="F0F7DA"/>
                </a:solidFill>
                <a:latin typeface="Open Sans Bold"/>
              </a:rPr>
              <a:t>6. Thức quá khuya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323902" cy="8229600"/>
            <a:chOff x="0" y="0"/>
            <a:chExt cx="11098536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59" r="5559"/>
            <a:stretch>
              <a:fillRect/>
            </a:stretch>
          </p:blipFill>
          <p:spPr>
            <a:xfrm>
              <a:off x="0" y="0"/>
              <a:ext cx="11098536" cy="109728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858354" y="1634912"/>
            <a:ext cx="2864220" cy="1833101"/>
          </a:xfrm>
          <a:custGeom>
            <a:avLst/>
            <a:gdLst/>
            <a:ahLst/>
            <a:cxnLst/>
            <a:rect l="l" t="t" r="r" b="b"/>
            <a:pathLst>
              <a:path w="2864220" h="1833101">
                <a:moveTo>
                  <a:pt x="0" y="0"/>
                </a:moveTo>
                <a:lnTo>
                  <a:pt x="2864220" y="0"/>
                </a:lnTo>
                <a:lnTo>
                  <a:pt x="2864220" y="1833101"/>
                </a:lnTo>
                <a:lnTo>
                  <a:pt x="0" y="183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656104" y="2544088"/>
            <a:ext cx="7459308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6082">
                <a:solidFill>
                  <a:srgbClr val="F0F7D9"/>
                </a:solidFill>
                <a:latin typeface="Open Sans Bold"/>
              </a:rPr>
              <a:t>YẾU TỐ  </a:t>
            </a:r>
          </a:p>
          <a:p>
            <a:pPr marL="0" lvl="0" indent="0" algn="ctr">
              <a:lnSpc>
                <a:spcPts val="7299"/>
              </a:lnSpc>
              <a:spcBef>
                <a:spcPct val="0"/>
              </a:spcBef>
            </a:pPr>
            <a:r>
              <a:rPr lang="en-US" sz="6082">
                <a:solidFill>
                  <a:srgbClr val="F0F7D9"/>
                </a:solidFill>
                <a:latin typeface="Open Sans Bold"/>
              </a:rPr>
              <a:t>BÊN TRONG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98909" y="6130847"/>
            <a:ext cx="697369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77AB59"/>
                </a:solidFill>
                <a:latin typeface="Open Sans"/>
              </a:rPr>
              <a:t>Tác động từ bên trong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0" cy="10287000"/>
          </a:xfrm>
          <a:prstGeom prst="line">
            <a:avLst/>
          </a:prstGeom>
          <a:ln w="66675" cap="flat">
            <a:solidFill>
              <a:srgbClr val="09360A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9177338" cy="1678351"/>
            <a:chOff x="0" y="0"/>
            <a:chExt cx="2417077" cy="4420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7076" cy="442035"/>
            </a:xfrm>
            <a:custGeom>
              <a:avLst/>
              <a:gdLst/>
              <a:ahLst/>
              <a:cxnLst/>
              <a:rect l="l" t="t" r="r" b="b"/>
              <a:pathLst>
                <a:path w="2417076" h="442035">
                  <a:moveTo>
                    <a:pt x="0" y="0"/>
                  </a:moveTo>
                  <a:lnTo>
                    <a:pt x="2417076" y="0"/>
                  </a:lnTo>
                  <a:lnTo>
                    <a:pt x="2417076" y="442035"/>
                  </a:lnTo>
                  <a:lnTo>
                    <a:pt x="0" y="44203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10662" y="8608649"/>
            <a:ext cx="9177338" cy="1678351"/>
            <a:chOff x="0" y="0"/>
            <a:chExt cx="2417077" cy="4420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17076" cy="442035"/>
            </a:xfrm>
            <a:custGeom>
              <a:avLst/>
              <a:gdLst/>
              <a:ahLst/>
              <a:cxnLst/>
              <a:rect l="l" t="t" r="r" b="b"/>
              <a:pathLst>
                <a:path w="2417076" h="442035">
                  <a:moveTo>
                    <a:pt x="0" y="0"/>
                  </a:moveTo>
                  <a:lnTo>
                    <a:pt x="2417076" y="0"/>
                  </a:lnTo>
                  <a:lnTo>
                    <a:pt x="2417076" y="442035"/>
                  </a:lnTo>
                  <a:lnTo>
                    <a:pt x="0" y="44203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89675" y="2419806"/>
            <a:ext cx="7798829" cy="5186221"/>
          </a:xfrm>
          <a:custGeom>
            <a:avLst/>
            <a:gdLst/>
            <a:ahLst/>
            <a:cxnLst/>
            <a:rect l="l" t="t" r="r" b="b"/>
            <a:pathLst>
              <a:path w="7798829" h="5186221">
                <a:moveTo>
                  <a:pt x="0" y="0"/>
                </a:moveTo>
                <a:lnTo>
                  <a:pt x="7798829" y="0"/>
                </a:lnTo>
                <a:lnTo>
                  <a:pt x="7798829" y="5186221"/>
                </a:lnTo>
                <a:lnTo>
                  <a:pt x="0" y="518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03160" y="577124"/>
            <a:ext cx="7792342" cy="5203011"/>
          </a:xfrm>
          <a:custGeom>
            <a:avLst/>
            <a:gdLst/>
            <a:ahLst/>
            <a:cxnLst/>
            <a:rect l="l" t="t" r="r" b="b"/>
            <a:pathLst>
              <a:path w="7792342" h="5203011">
                <a:moveTo>
                  <a:pt x="0" y="0"/>
                </a:moveTo>
                <a:lnTo>
                  <a:pt x="7792342" y="0"/>
                </a:lnTo>
                <a:lnTo>
                  <a:pt x="7792342" y="5203012"/>
                </a:lnTo>
                <a:lnTo>
                  <a:pt x="0" y="5203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19367" y="355981"/>
            <a:ext cx="6215545" cy="86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8901" lvl="1" indent="-544450" algn="ctr">
              <a:lnSpc>
                <a:spcPts val="7060"/>
              </a:lnSpc>
              <a:spcBef>
                <a:spcPct val="0"/>
              </a:spcBef>
              <a:buFont typeface="Arial"/>
              <a:buChar char="•"/>
            </a:pPr>
            <a:r>
              <a:rPr lang="en-US" sz="5043">
                <a:solidFill>
                  <a:srgbClr val="F0F7DA"/>
                </a:solidFill>
                <a:latin typeface="Open Sans Bold"/>
              </a:rPr>
              <a:t>Yếu tố di truyền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10662" y="8959383"/>
            <a:ext cx="9177338" cy="87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  <a:spcBef>
                <a:spcPct val="0"/>
              </a:spcBef>
            </a:pPr>
            <a:r>
              <a:rPr lang="en-US" sz="5040">
                <a:solidFill>
                  <a:srgbClr val="F0F7DA"/>
                </a:solidFill>
                <a:latin typeface="Open Sans Bold"/>
              </a:rPr>
              <a:t>2. Tuổi tác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72778" y="8570549"/>
            <a:ext cx="575280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 Light"/>
              </a:rPr>
              <a:t>Một yếu tố ảnh hưởng rất lớn đến quá trình gây bệnh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62479" y="7013735"/>
            <a:ext cx="522520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 Light"/>
              </a:rPr>
              <a:t>Gây thoái hóa mô thần kinh, thoái hóa võng mạc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38" y="0"/>
            <a:ext cx="9177338" cy="1678351"/>
            <a:chOff x="0" y="0"/>
            <a:chExt cx="2417077" cy="4420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7076" cy="442035"/>
            </a:xfrm>
            <a:custGeom>
              <a:avLst/>
              <a:gdLst/>
              <a:ahLst/>
              <a:cxnLst/>
              <a:rect l="l" t="t" r="r" b="b"/>
              <a:pathLst>
                <a:path w="2417076" h="442035">
                  <a:moveTo>
                    <a:pt x="0" y="0"/>
                  </a:moveTo>
                  <a:lnTo>
                    <a:pt x="2417076" y="0"/>
                  </a:lnTo>
                  <a:lnTo>
                    <a:pt x="2417076" y="442035"/>
                  </a:lnTo>
                  <a:lnTo>
                    <a:pt x="0" y="44203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2626" y="293899"/>
            <a:ext cx="7682614" cy="97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1"/>
              </a:lnSpc>
              <a:spcBef>
                <a:spcPct val="0"/>
              </a:spcBef>
            </a:pPr>
            <a:r>
              <a:rPr lang="en-US" sz="5744">
                <a:solidFill>
                  <a:srgbClr val="F0F7DA"/>
                </a:solidFill>
                <a:latin typeface="Open Sans Bold"/>
              </a:rPr>
              <a:t>3. Một số yếu tố khác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5171" y="1945766"/>
            <a:ext cx="17310570" cy="763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3935" lvl="1" indent="-436968">
              <a:lnSpc>
                <a:spcPts val="6395"/>
              </a:lnSpc>
              <a:buFont typeface="Arial"/>
              <a:buChar char="•"/>
            </a:pPr>
            <a:r>
              <a:rPr lang="en-US" sz="4047" spc="133">
                <a:solidFill>
                  <a:srgbClr val="000000"/>
                </a:solidFill>
                <a:latin typeface="Open Sans Light"/>
              </a:rPr>
              <a:t>Các yếu tố liên quan đến chế độ ăn uống và ít vận động: Cao huyết áp, hàm lượng cholesterol cao, đường huyết cao, thừa cân và béo phì (chỉ số khối cơ thể cao)</a:t>
            </a:r>
          </a:p>
          <a:p>
            <a:pPr>
              <a:lnSpc>
                <a:spcPts val="7501"/>
              </a:lnSpc>
            </a:pPr>
            <a:r>
              <a:rPr lang="en-US" sz="4747" spc="156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marL="873935" lvl="1" indent="-436968">
              <a:lnSpc>
                <a:spcPts val="6395"/>
              </a:lnSpc>
              <a:buFont typeface="Arial"/>
              <a:buChar char="•"/>
            </a:pPr>
            <a:r>
              <a:rPr lang="en-US" sz="4047" spc="133">
                <a:solidFill>
                  <a:srgbClr val="000000"/>
                </a:solidFill>
                <a:latin typeface="Open Sans Light"/>
              </a:rPr>
              <a:t>Các yếu tố liên quan tới sức khỏe tình dục và sinh sản: Qhtd không an toàn, thiếu biện pháp tránh thai.</a:t>
            </a:r>
          </a:p>
          <a:p>
            <a:pPr>
              <a:lnSpc>
                <a:spcPts val="7501"/>
              </a:lnSpc>
            </a:pPr>
            <a:endParaRPr lang="en-US" sz="4047" spc="133">
              <a:solidFill>
                <a:srgbClr val="000000"/>
              </a:solidFill>
              <a:latin typeface="Open Sans Light"/>
            </a:endParaRPr>
          </a:p>
          <a:p>
            <a:pPr marL="867366" lvl="1" indent="-433683">
              <a:lnSpc>
                <a:spcPts val="6347"/>
              </a:lnSpc>
              <a:buFont typeface="Arial"/>
              <a:buChar char="•"/>
            </a:pPr>
            <a:r>
              <a:rPr lang="en-US" sz="4017" spc="132">
                <a:solidFill>
                  <a:srgbClr val="000000"/>
                </a:solidFill>
                <a:latin typeface="Open Sans Light"/>
              </a:rPr>
              <a:t>Chất gây nghiện: hút thuốc lá,...</a:t>
            </a:r>
          </a:p>
          <a:p>
            <a:pPr>
              <a:lnSpc>
                <a:spcPts val="7501"/>
              </a:lnSpc>
            </a:pPr>
            <a:endParaRPr lang="en-US" sz="4017" spc="132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151" y="637362"/>
            <a:ext cx="9720866" cy="3554200"/>
            <a:chOff x="0" y="0"/>
            <a:chExt cx="2560228" cy="9360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228" cy="936085"/>
            </a:xfrm>
            <a:custGeom>
              <a:avLst/>
              <a:gdLst/>
              <a:ahLst/>
              <a:cxnLst/>
              <a:rect l="l" t="t" r="r" b="b"/>
              <a:pathLst>
                <a:path w="2560228" h="936085">
                  <a:moveTo>
                    <a:pt x="0" y="0"/>
                  </a:moveTo>
                  <a:lnTo>
                    <a:pt x="2560228" y="0"/>
                  </a:lnTo>
                  <a:lnTo>
                    <a:pt x="2560228" y="936085"/>
                  </a:lnTo>
                  <a:lnTo>
                    <a:pt x="0" y="93608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51924" y="8551971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05381" y="-2243429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42456" y="314577"/>
            <a:ext cx="4828923" cy="4828923"/>
            <a:chOff x="0" y="0"/>
            <a:chExt cx="14840029" cy="14840029"/>
          </a:xfrm>
        </p:grpSpPr>
        <p:sp>
          <p:nvSpPr>
            <p:cNvPr id="8" name="Freeform 8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56467" y="4622574"/>
            <a:ext cx="5246370" cy="5246370"/>
            <a:chOff x="0" y="0"/>
            <a:chExt cx="13884457" cy="138844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63A887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5"/>
              <a:stretch>
                <a:fillRect l="-6735" r="-673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942374" y="6049704"/>
            <a:ext cx="8298949" cy="168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44"/>
              </a:lnSpc>
            </a:pPr>
            <a:r>
              <a:rPr lang="en-US" sz="3739">
                <a:solidFill>
                  <a:srgbClr val="234D20"/>
                </a:solidFill>
                <a:latin typeface="Poppins Bold"/>
              </a:rPr>
              <a:t>1, Khái niệm về miễn dịch</a:t>
            </a:r>
          </a:p>
          <a:p>
            <a:pPr algn="just">
              <a:lnSpc>
                <a:spcPts val="6844"/>
              </a:lnSpc>
            </a:pPr>
            <a:r>
              <a:rPr lang="en-US" sz="3739">
                <a:solidFill>
                  <a:srgbClr val="234D20"/>
                </a:solidFill>
                <a:latin typeface="Poppins Bold"/>
              </a:rPr>
              <a:t>2, Hệ miễn dịch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5015" y="989261"/>
            <a:ext cx="9105137" cy="264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539"/>
              </a:lnSpc>
            </a:pPr>
            <a:r>
              <a:rPr lang="en-US" sz="7337" spc="278">
                <a:solidFill>
                  <a:srgbClr val="F0F7DA"/>
                </a:solidFill>
                <a:latin typeface="Poppins Bold"/>
              </a:rPr>
              <a:t>KHÁI NIỆM</a:t>
            </a:r>
          </a:p>
          <a:p>
            <a:pPr algn="just">
              <a:lnSpc>
                <a:spcPts val="12198"/>
              </a:lnSpc>
            </a:pPr>
            <a:r>
              <a:rPr lang="en-US" sz="7437" spc="282">
                <a:solidFill>
                  <a:srgbClr val="F0F7DA"/>
                </a:solidFill>
                <a:latin typeface="Poppins Bold"/>
              </a:rPr>
              <a:t>               MIỄN DỊCH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38" y="0"/>
            <a:ext cx="9177338" cy="1678351"/>
            <a:chOff x="0" y="0"/>
            <a:chExt cx="2417077" cy="4420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7076" cy="442035"/>
            </a:xfrm>
            <a:custGeom>
              <a:avLst/>
              <a:gdLst/>
              <a:ahLst/>
              <a:cxnLst/>
              <a:rect l="l" t="t" r="r" b="b"/>
              <a:pathLst>
                <a:path w="2417076" h="442035">
                  <a:moveTo>
                    <a:pt x="0" y="0"/>
                  </a:moveTo>
                  <a:lnTo>
                    <a:pt x="2417076" y="0"/>
                  </a:lnTo>
                  <a:lnTo>
                    <a:pt x="2417076" y="442035"/>
                  </a:lnTo>
                  <a:lnTo>
                    <a:pt x="0" y="44203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654046"/>
            <a:ext cx="7510606" cy="5632954"/>
          </a:xfrm>
          <a:custGeom>
            <a:avLst/>
            <a:gdLst/>
            <a:ahLst/>
            <a:cxnLst/>
            <a:rect l="l" t="t" r="r" b="b"/>
            <a:pathLst>
              <a:path w="7510606" h="5632954">
                <a:moveTo>
                  <a:pt x="0" y="0"/>
                </a:moveTo>
                <a:lnTo>
                  <a:pt x="7510606" y="0"/>
                </a:lnTo>
                <a:lnTo>
                  <a:pt x="7510606" y="5632954"/>
                </a:lnTo>
                <a:lnTo>
                  <a:pt x="0" y="5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10606" y="4654046"/>
            <a:ext cx="7510606" cy="5632954"/>
          </a:xfrm>
          <a:custGeom>
            <a:avLst/>
            <a:gdLst/>
            <a:ahLst/>
            <a:cxnLst/>
            <a:rect l="l" t="t" r="r" b="b"/>
            <a:pathLst>
              <a:path w="7510606" h="5632954">
                <a:moveTo>
                  <a:pt x="0" y="0"/>
                </a:moveTo>
                <a:lnTo>
                  <a:pt x="7510606" y="0"/>
                </a:lnTo>
                <a:lnTo>
                  <a:pt x="7510606" y="5632954"/>
                </a:lnTo>
                <a:lnTo>
                  <a:pt x="0" y="5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48979" y="5438374"/>
            <a:ext cx="3700417" cy="3700417"/>
          </a:xfrm>
          <a:custGeom>
            <a:avLst/>
            <a:gdLst/>
            <a:ahLst/>
            <a:cxnLst/>
            <a:rect l="l" t="t" r="r" b="b"/>
            <a:pathLst>
              <a:path w="3700417" h="3700417">
                <a:moveTo>
                  <a:pt x="0" y="0"/>
                </a:moveTo>
                <a:lnTo>
                  <a:pt x="3700417" y="0"/>
                </a:lnTo>
                <a:lnTo>
                  <a:pt x="3700417" y="3700417"/>
                </a:lnTo>
                <a:lnTo>
                  <a:pt x="0" y="3700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65416" y="71624"/>
            <a:ext cx="1985702" cy="1985702"/>
          </a:xfrm>
          <a:custGeom>
            <a:avLst/>
            <a:gdLst/>
            <a:ahLst/>
            <a:cxnLst/>
            <a:rect l="l" t="t" r="r" b="b"/>
            <a:pathLst>
              <a:path w="1985702" h="1985702">
                <a:moveTo>
                  <a:pt x="0" y="0"/>
                </a:moveTo>
                <a:lnTo>
                  <a:pt x="1985703" y="0"/>
                </a:lnTo>
                <a:lnTo>
                  <a:pt x="1985703" y="1985702"/>
                </a:lnTo>
                <a:lnTo>
                  <a:pt x="0" y="1985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3867" y="279137"/>
            <a:ext cx="7369218" cy="74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393" lvl="1" indent="-470697" algn="ctr">
              <a:lnSpc>
                <a:spcPts val="6104"/>
              </a:lnSpc>
              <a:spcBef>
                <a:spcPct val="0"/>
              </a:spcBef>
              <a:buFont typeface="Arial"/>
              <a:buChar char="•"/>
            </a:pPr>
            <a:r>
              <a:rPr lang="en-US" sz="4360">
                <a:solidFill>
                  <a:srgbClr val="F0F7DA"/>
                </a:solidFill>
                <a:latin typeface="Open Sans Bold"/>
              </a:rPr>
              <a:t>Khái niệm về miễn dịch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3851" y="2000176"/>
            <a:ext cx="1445512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Miễn dịch là khả năng cơ thể chống lại các tác nhân gây bệnh, đảm bảo cho cơ thể khỏe mạnh, không mắc bệnh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3851" y="3533701"/>
            <a:ext cx="1484897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</a:rPr>
              <a:t>Hệ miễn dịch được coi là hệ phòng thủ tự nhiên của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9122" y="2150201"/>
            <a:ext cx="1148135" cy="1160798"/>
          </a:xfrm>
          <a:custGeom>
            <a:avLst/>
            <a:gdLst/>
            <a:ahLst/>
            <a:cxnLst/>
            <a:rect l="l" t="t" r="r" b="b"/>
            <a:pathLst>
              <a:path w="1148135" h="1160798">
                <a:moveTo>
                  <a:pt x="0" y="0"/>
                </a:moveTo>
                <a:lnTo>
                  <a:pt x="1148135" y="0"/>
                </a:lnTo>
                <a:lnTo>
                  <a:pt x="1148135" y="1160798"/>
                </a:lnTo>
                <a:lnTo>
                  <a:pt x="0" y="1160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65540" y="3180045"/>
            <a:ext cx="1343582" cy="1211666"/>
          </a:xfrm>
          <a:custGeom>
            <a:avLst/>
            <a:gdLst/>
            <a:ahLst/>
            <a:cxnLst/>
            <a:rect l="l" t="t" r="r" b="b"/>
            <a:pathLst>
              <a:path w="1343582" h="1211666">
                <a:moveTo>
                  <a:pt x="0" y="0"/>
                </a:moveTo>
                <a:lnTo>
                  <a:pt x="1343582" y="0"/>
                </a:lnTo>
                <a:lnTo>
                  <a:pt x="1343582" y="1211666"/>
                </a:lnTo>
                <a:lnTo>
                  <a:pt x="0" y="121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8593" y="4554325"/>
            <a:ext cx="2063989" cy="1178350"/>
          </a:xfrm>
          <a:custGeom>
            <a:avLst/>
            <a:gdLst/>
            <a:ahLst/>
            <a:cxnLst/>
            <a:rect l="l" t="t" r="r" b="b"/>
            <a:pathLst>
              <a:path w="2063989" h="1178350">
                <a:moveTo>
                  <a:pt x="0" y="0"/>
                </a:moveTo>
                <a:lnTo>
                  <a:pt x="2063989" y="0"/>
                </a:lnTo>
                <a:lnTo>
                  <a:pt x="2063989" y="1178350"/>
                </a:lnTo>
                <a:lnTo>
                  <a:pt x="0" y="1178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26285" y="4091870"/>
            <a:ext cx="599684" cy="599684"/>
          </a:xfrm>
          <a:custGeom>
            <a:avLst/>
            <a:gdLst/>
            <a:ahLst/>
            <a:cxnLst/>
            <a:rect l="l" t="t" r="r" b="b"/>
            <a:pathLst>
              <a:path w="599684" h="599684">
                <a:moveTo>
                  <a:pt x="0" y="0"/>
                </a:moveTo>
                <a:lnTo>
                  <a:pt x="599683" y="0"/>
                </a:lnTo>
                <a:lnTo>
                  <a:pt x="599683" y="599683"/>
                </a:lnTo>
                <a:lnTo>
                  <a:pt x="0" y="59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89092" y="5894600"/>
            <a:ext cx="1626980" cy="1005770"/>
          </a:xfrm>
          <a:custGeom>
            <a:avLst/>
            <a:gdLst/>
            <a:ahLst/>
            <a:cxnLst/>
            <a:rect l="l" t="t" r="r" b="b"/>
            <a:pathLst>
              <a:path w="1626980" h="1005770">
                <a:moveTo>
                  <a:pt x="0" y="0"/>
                </a:moveTo>
                <a:lnTo>
                  <a:pt x="1626980" y="0"/>
                </a:lnTo>
                <a:lnTo>
                  <a:pt x="1626980" y="1005770"/>
                </a:lnTo>
                <a:lnTo>
                  <a:pt x="0" y="1005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89868" y="5666328"/>
            <a:ext cx="1684335" cy="1339046"/>
          </a:xfrm>
          <a:custGeom>
            <a:avLst/>
            <a:gdLst/>
            <a:ahLst/>
            <a:cxnLst/>
            <a:rect l="l" t="t" r="r" b="b"/>
            <a:pathLst>
              <a:path w="1684335" h="1339046">
                <a:moveTo>
                  <a:pt x="0" y="0"/>
                </a:moveTo>
                <a:lnTo>
                  <a:pt x="1684334" y="0"/>
                </a:lnTo>
                <a:lnTo>
                  <a:pt x="1684334" y="1339046"/>
                </a:lnTo>
                <a:lnTo>
                  <a:pt x="0" y="13390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75092" y="6022724"/>
            <a:ext cx="852942" cy="749522"/>
          </a:xfrm>
          <a:custGeom>
            <a:avLst/>
            <a:gdLst/>
            <a:ahLst/>
            <a:cxnLst/>
            <a:rect l="l" t="t" r="r" b="b"/>
            <a:pathLst>
              <a:path w="852942" h="749522">
                <a:moveTo>
                  <a:pt x="0" y="0"/>
                </a:moveTo>
                <a:lnTo>
                  <a:pt x="852942" y="0"/>
                </a:lnTo>
                <a:lnTo>
                  <a:pt x="852942" y="749522"/>
                </a:lnTo>
                <a:lnTo>
                  <a:pt x="0" y="7495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75165" y="7226009"/>
            <a:ext cx="303305" cy="864342"/>
          </a:xfrm>
          <a:custGeom>
            <a:avLst/>
            <a:gdLst/>
            <a:ahLst/>
            <a:cxnLst/>
            <a:rect l="l" t="t" r="r" b="b"/>
            <a:pathLst>
              <a:path w="303305" h="864342">
                <a:moveTo>
                  <a:pt x="0" y="0"/>
                </a:moveTo>
                <a:lnTo>
                  <a:pt x="303305" y="0"/>
                </a:lnTo>
                <a:lnTo>
                  <a:pt x="303305" y="864342"/>
                </a:lnTo>
                <a:lnTo>
                  <a:pt x="0" y="8643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22137" y="7128641"/>
            <a:ext cx="443725" cy="1017135"/>
          </a:xfrm>
          <a:custGeom>
            <a:avLst/>
            <a:gdLst/>
            <a:ahLst/>
            <a:cxnLst/>
            <a:rect l="l" t="t" r="r" b="b"/>
            <a:pathLst>
              <a:path w="443725" h="1017135">
                <a:moveTo>
                  <a:pt x="0" y="0"/>
                </a:moveTo>
                <a:lnTo>
                  <a:pt x="443726" y="0"/>
                </a:lnTo>
                <a:lnTo>
                  <a:pt x="443726" y="1017135"/>
                </a:lnTo>
                <a:lnTo>
                  <a:pt x="0" y="10171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48422" y="7005374"/>
            <a:ext cx="1253486" cy="1305611"/>
          </a:xfrm>
          <a:custGeom>
            <a:avLst/>
            <a:gdLst/>
            <a:ahLst/>
            <a:cxnLst/>
            <a:rect l="l" t="t" r="r" b="b"/>
            <a:pathLst>
              <a:path w="1253486" h="1305611">
                <a:moveTo>
                  <a:pt x="0" y="0"/>
                </a:moveTo>
                <a:lnTo>
                  <a:pt x="1253486" y="0"/>
                </a:lnTo>
                <a:lnTo>
                  <a:pt x="1253486" y="1305612"/>
                </a:lnTo>
                <a:lnTo>
                  <a:pt x="0" y="13056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09562" y="8415990"/>
            <a:ext cx="1432843" cy="899109"/>
          </a:xfrm>
          <a:custGeom>
            <a:avLst/>
            <a:gdLst/>
            <a:ahLst/>
            <a:cxnLst/>
            <a:rect l="l" t="t" r="r" b="b"/>
            <a:pathLst>
              <a:path w="1432843" h="899109">
                <a:moveTo>
                  <a:pt x="0" y="0"/>
                </a:moveTo>
                <a:lnTo>
                  <a:pt x="1432842" y="0"/>
                </a:lnTo>
                <a:lnTo>
                  <a:pt x="1432842" y="899109"/>
                </a:lnTo>
                <a:lnTo>
                  <a:pt x="0" y="8991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58188" y="8252530"/>
            <a:ext cx="1221431" cy="1226029"/>
          </a:xfrm>
          <a:custGeom>
            <a:avLst/>
            <a:gdLst/>
            <a:ahLst/>
            <a:cxnLst/>
            <a:rect l="l" t="t" r="r" b="b"/>
            <a:pathLst>
              <a:path w="1221431" h="1226029">
                <a:moveTo>
                  <a:pt x="0" y="0"/>
                </a:moveTo>
                <a:lnTo>
                  <a:pt x="1221431" y="0"/>
                </a:lnTo>
                <a:lnTo>
                  <a:pt x="1221431" y="1226029"/>
                </a:lnTo>
                <a:lnTo>
                  <a:pt x="0" y="122602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0135" y="484788"/>
            <a:ext cx="1391885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234D20"/>
                </a:solidFill>
                <a:latin typeface="Open Sans Bold"/>
              </a:rPr>
              <a:t>⇒ Hệ miễn dịch trong cơ thể con người là rất quan trọng ⇒ Duy trì hệ miễn dịch khỏe mạnh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0135" y="1524317"/>
            <a:ext cx="785142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234D20"/>
                </a:solidFill>
                <a:latin typeface="Open Sans"/>
              </a:rPr>
              <a:t> Một số biện pháp để duy trì hệ miễn dịch khỏe mạnh: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8920" y="2682975"/>
            <a:ext cx="6070699" cy="698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542" lvl="1" indent="-219771" algn="just">
              <a:lnSpc>
                <a:spcPts val="2850"/>
              </a:lnSpc>
              <a:buFont typeface="Arial"/>
              <a:buChar char="•"/>
            </a:pPr>
            <a:r>
              <a:rPr lang="en-US" sz="2035">
                <a:solidFill>
                  <a:srgbClr val="234D20"/>
                </a:solidFill>
                <a:latin typeface="Open Sans Bold"/>
              </a:rPr>
              <a:t>Tập thể dục thường xuyên</a:t>
            </a:r>
          </a:p>
          <a:p>
            <a:pPr algn="just">
              <a:lnSpc>
                <a:spcPts val="2850"/>
              </a:lnSpc>
            </a:pPr>
            <a:endParaRPr lang="en-US" sz="2035">
              <a:solidFill>
                <a:srgbClr val="234D20"/>
              </a:solidFill>
              <a:latin typeface="Open Sans Bold"/>
            </a:endParaRPr>
          </a:p>
          <a:p>
            <a:pPr marL="439542" lvl="1" indent="-219771" algn="just">
              <a:lnSpc>
                <a:spcPts val="5089"/>
              </a:lnSpc>
              <a:buFont typeface="Arial"/>
              <a:buChar char="•"/>
            </a:pPr>
            <a:r>
              <a:rPr lang="en-US" sz="2035">
                <a:solidFill>
                  <a:srgbClr val="234D20"/>
                </a:solidFill>
                <a:latin typeface="Open Sans Bold"/>
              </a:rPr>
              <a:t>Ăn uống lành mạnh</a:t>
            </a:r>
          </a:p>
          <a:p>
            <a:pPr algn="just">
              <a:lnSpc>
                <a:spcPts val="5089"/>
              </a:lnSpc>
            </a:pPr>
            <a:endParaRPr lang="en-US" sz="2035">
              <a:solidFill>
                <a:srgbClr val="234D20"/>
              </a:solidFill>
              <a:latin typeface="Open Sans Bold"/>
            </a:endParaRPr>
          </a:p>
          <a:p>
            <a:pPr marL="439542" lvl="1" indent="-219771" algn="just">
              <a:lnSpc>
                <a:spcPts val="5089"/>
              </a:lnSpc>
              <a:buFont typeface="Arial"/>
              <a:buChar char="•"/>
            </a:pPr>
            <a:r>
              <a:rPr lang="en-US" sz="2035">
                <a:solidFill>
                  <a:srgbClr val="234D20"/>
                </a:solidFill>
                <a:latin typeface="Open Sans Bold"/>
              </a:rPr>
              <a:t>Ngủ đủ giấc</a:t>
            </a:r>
          </a:p>
          <a:p>
            <a:pPr algn="just">
              <a:lnSpc>
                <a:spcPts val="5089"/>
              </a:lnSpc>
            </a:pPr>
            <a:endParaRPr lang="en-US" sz="2035">
              <a:solidFill>
                <a:srgbClr val="234D20"/>
              </a:solidFill>
              <a:latin typeface="Open Sans Bold"/>
            </a:endParaRPr>
          </a:p>
          <a:p>
            <a:pPr marL="439542" lvl="1" indent="-219771" algn="just">
              <a:lnSpc>
                <a:spcPts val="5089"/>
              </a:lnSpc>
              <a:buFont typeface="Arial"/>
              <a:buChar char="•"/>
            </a:pPr>
            <a:r>
              <a:rPr lang="en-US" sz="2035">
                <a:solidFill>
                  <a:srgbClr val="234D20"/>
                </a:solidFill>
                <a:latin typeface="Open Sans Bold"/>
              </a:rPr>
              <a:t>Kiểm soát căng thẳng</a:t>
            </a:r>
          </a:p>
          <a:p>
            <a:pPr algn="just">
              <a:lnSpc>
                <a:spcPts val="5089"/>
              </a:lnSpc>
            </a:pPr>
            <a:endParaRPr lang="en-US" sz="2035">
              <a:solidFill>
                <a:srgbClr val="234D20"/>
              </a:solidFill>
              <a:latin typeface="Open Sans Bold"/>
            </a:endParaRPr>
          </a:p>
          <a:p>
            <a:pPr marL="439542" lvl="1" indent="-219771" algn="just">
              <a:lnSpc>
                <a:spcPts val="5089"/>
              </a:lnSpc>
              <a:buFont typeface="Arial"/>
              <a:buChar char="•"/>
            </a:pPr>
            <a:r>
              <a:rPr lang="en-US" sz="2035">
                <a:solidFill>
                  <a:srgbClr val="234D20"/>
                </a:solidFill>
                <a:latin typeface="Open Sans Bold"/>
              </a:rPr>
              <a:t>Không lạm dụng rượu bia và chất kích thích</a:t>
            </a:r>
          </a:p>
          <a:p>
            <a:pPr algn="just">
              <a:lnSpc>
                <a:spcPts val="3173"/>
              </a:lnSpc>
            </a:pPr>
            <a:endParaRPr lang="en-US" sz="2035">
              <a:solidFill>
                <a:srgbClr val="234D20"/>
              </a:solidFill>
              <a:latin typeface="Open Sans Bold"/>
            </a:endParaRPr>
          </a:p>
          <a:p>
            <a:pPr marL="439542" lvl="1" indent="-219771" algn="just">
              <a:lnSpc>
                <a:spcPts val="5089"/>
              </a:lnSpc>
              <a:buFont typeface="Arial"/>
              <a:buChar char="•"/>
            </a:pPr>
            <a:r>
              <a:rPr lang="en-US" sz="2035">
                <a:solidFill>
                  <a:srgbClr val="234D20"/>
                </a:solidFill>
                <a:latin typeface="Open Sans Bold"/>
              </a:rPr>
              <a:t>Sống lạc quan suy nghĩ tích cực.</a:t>
            </a:r>
          </a:p>
          <a:p>
            <a:pPr algn="just">
              <a:lnSpc>
                <a:spcPts val="7826"/>
              </a:lnSpc>
            </a:pPr>
            <a:endParaRPr lang="en-US" sz="2035">
              <a:solidFill>
                <a:srgbClr val="234D2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151" y="637362"/>
            <a:ext cx="9720866" cy="3554200"/>
            <a:chOff x="0" y="0"/>
            <a:chExt cx="2560228" cy="9360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228" cy="936085"/>
            </a:xfrm>
            <a:custGeom>
              <a:avLst/>
              <a:gdLst/>
              <a:ahLst/>
              <a:cxnLst/>
              <a:rect l="l" t="t" r="r" b="b"/>
              <a:pathLst>
                <a:path w="2560228" h="936085">
                  <a:moveTo>
                    <a:pt x="0" y="0"/>
                  </a:moveTo>
                  <a:lnTo>
                    <a:pt x="2560228" y="0"/>
                  </a:lnTo>
                  <a:lnTo>
                    <a:pt x="2560228" y="936085"/>
                  </a:lnTo>
                  <a:lnTo>
                    <a:pt x="0" y="93608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51924" y="8551971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05381" y="-2243429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683374" y="314577"/>
            <a:ext cx="4828923" cy="4828923"/>
            <a:chOff x="0" y="0"/>
            <a:chExt cx="14840029" cy="14840029"/>
          </a:xfrm>
        </p:grpSpPr>
        <p:sp>
          <p:nvSpPr>
            <p:cNvPr id="8" name="Freeform 8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41864" r="-2931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67151" y="4828923"/>
            <a:ext cx="5246370" cy="5246370"/>
            <a:chOff x="0" y="0"/>
            <a:chExt cx="13884457" cy="138844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63A887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5"/>
              <a:stretch>
                <a:fillRect l="-40549" r="-40549" b="-186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6501881" y="5424732"/>
            <a:ext cx="12362985" cy="4211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1"/>
              </a:lnSpc>
            </a:pPr>
            <a:r>
              <a:rPr lang="en-US" sz="3672">
                <a:solidFill>
                  <a:srgbClr val="234D20"/>
                </a:solidFill>
                <a:latin typeface="Poppins Bold"/>
              </a:rPr>
              <a:t>1.Kháng nguyên là gì?</a:t>
            </a:r>
          </a:p>
          <a:p>
            <a:pPr algn="just">
              <a:lnSpc>
                <a:spcPts val="6721"/>
              </a:lnSpc>
            </a:pPr>
            <a:r>
              <a:rPr lang="en-US" sz="3672">
                <a:solidFill>
                  <a:srgbClr val="234D20"/>
                </a:solidFill>
                <a:latin typeface="Poppins Bold"/>
              </a:rPr>
              <a:t>2. Tế bào B, tế bào T và kháng thể </a:t>
            </a:r>
          </a:p>
          <a:p>
            <a:pPr algn="just">
              <a:lnSpc>
                <a:spcPts val="6721"/>
              </a:lnSpc>
            </a:pPr>
            <a:r>
              <a:rPr lang="en-US" sz="3672">
                <a:solidFill>
                  <a:srgbClr val="234D20"/>
                </a:solidFill>
                <a:latin typeface="Poppins Bold"/>
              </a:rPr>
              <a:t>3. Cơ chế miễn dịch đặc hiệu</a:t>
            </a:r>
          </a:p>
          <a:p>
            <a:pPr algn="just">
              <a:lnSpc>
                <a:spcPts val="6721"/>
              </a:lnSpc>
            </a:pPr>
            <a:r>
              <a:rPr lang="en-US" sz="3672">
                <a:solidFill>
                  <a:srgbClr val="234D20"/>
                </a:solidFill>
                <a:latin typeface="Poppins Bold"/>
              </a:rPr>
              <a:t>4.Đáp ứng miễn dịch nguyên phát và thứ phát </a:t>
            </a:r>
          </a:p>
          <a:p>
            <a:pPr algn="just">
              <a:lnSpc>
                <a:spcPts val="6721"/>
              </a:lnSpc>
            </a:pPr>
            <a:r>
              <a:rPr lang="en-US" sz="3672">
                <a:solidFill>
                  <a:srgbClr val="234D20"/>
                </a:solidFill>
                <a:latin typeface="Poppins Bold"/>
              </a:rPr>
              <a:t>5. Dị ứng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330610"/>
            <a:ext cx="6020603" cy="214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06"/>
              </a:lnSpc>
            </a:pPr>
            <a:r>
              <a:rPr lang="en-US" sz="7237">
                <a:solidFill>
                  <a:srgbClr val="F0F7DA"/>
                </a:solidFill>
                <a:latin typeface="Poppins Bold"/>
              </a:rPr>
              <a:t>MIỄN DỊCH ĐẶC HIỆU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151" y="637362"/>
            <a:ext cx="9720866" cy="3554200"/>
            <a:chOff x="0" y="0"/>
            <a:chExt cx="2560228" cy="9360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0228" cy="936085"/>
            </a:xfrm>
            <a:custGeom>
              <a:avLst/>
              <a:gdLst/>
              <a:ahLst/>
              <a:cxnLst/>
              <a:rect l="l" t="t" r="r" b="b"/>
              <a:pathLst>
                <a:path w="2560228" h="936085">
                  <a:moveTo>
                    <a:pt x="0" y="0"/>
                  </a:moveTo>
                  <a:lnTo>
                    <a:pt x="2560228" y="0"/>
                  </a:lnTo>
                  <a:lnTo>
                    <a:pt x="2560228" y="936085"/>
                  </a:lnTo>
                  <a:lnTo>
                    <a:pt x="0" y="936085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51924" y="8551971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05381" y="-2243429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42456" y="314577"/>
            <a:ext cx="4828923" cy="4828923"/>
            <a:chOff x="0" y="0"/>
            <a:chExt cx="14840029" cy="14840029"/>
          </a:xfrm>
        </p:grpSpPr>
        <p:sp>
          <p:nvSpPr>
            <p:cNvPr id="8" name="Freeform 8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38492" r="-3849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56467" y="4622574"/>
            <a:ext cx="5246370" cy="5246370"/>
            <a:chOff x="0" y="0"/>
            <a:chExt cx="13884457" cy="138844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63A887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942374" y="6049704"/>
            <a:ext cx="8298949" cy="341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44"/>
              </a:lnSpc>
            </a:pPr>
            <a:r>
              <a:rPr lang="en-US" sz="3739">
                <a:solidFill>
                  <a:srgbClr val="234D20"/>
                </a:solidFill>
                <a:latin typeface="Poppins Bold"/>
              </a:rPr>
              <a:t>1.Khái niềm về bệnh</a:t>
            </a:r>
          </a:p>
          <a:p>
            <a:pPr algn="just">
              <a:lnSpc>
                <a:spcPts val="6844"/>
              </a:lnSpc>
            </a:pPr>
            <a:r>
              <a:rPr lang="en-US" sz="3739">
                <a:solidFill>
                  <a:srgbClr val="234D20"/>
                </a:solidFill>
                <a:latin typeface="Poppins Bold"/>
              </a:rPr>
              <a:t>2. Các yếu tố bên ngoài cơ thể</a:t>
            </a:r>
          </a:p>
          <a:p>
            <a:pPr algn="just">
              <a:lnSpc>
                <a:spcPts val="6844"/>
              </a:lnSpc>
            </a:pPr>
            <a:r>
              <a:rPr lang="en-US" sz="3739">
                <a:solidFill>
                  <a:srgbClr val="234D20"/>
                </a:solidFill>
                <a:latin typeface="Poppins Bold"/>
              </a:rPr>
              <a:t>3. Các yếu tố bên trong cơ thể</a:t>
            </a:r>
          </a:p>
          <a:p>
            <a:pPr algn="just">
              <a:lnSpc>
                <a:spcPts val="6844"/>
              </a:lnSpc>
            </a:pPr>
            <a:endParaRPr lang="en-US" sz="3739">
              <a:solidFill>
                <a:srgbClr val="234D20"/>
              </a:solidFill>
              <a:latin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5015" y="815593"/>
            <a:ext cx="9105137" cy="317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06"/>
              </a:lnSpc>
            </a:pPr>
            <a:r>
              <a:rPr lang="en-US" sz="7237">
                <a:solidFill>
                  <a:srgbClr val="F0F7DA"/>
                </a:solidFill>
                <a:latin typeface="Poppins Bold"/>
              </a:rPr>
              <a:t>NGUYÊN NHÂN GÂY BỆNH Ở NGƯỜI VÀ ĐỘNG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61002" y="5774388"/>
            <a:ext cx="4398298" cy="4691518"/>
          </a:xfrm>
          <a:custGeom>
            <a:avLst/>
            <a:gdLst/>
            <a:ahLst/>
            <a:cxnLst/>
            <a:rect l="l" t="t" r="r" b="b"/>
            <a:pathLst>
              <a:path w="4398298" h="4691518">
                <a:moveTo>
                  <a:pt x="0" y="0"/>
                </a:moveTo>
                <a:lnTo>
                  <a:pt x="4398298" y="0"/>
                </a:lnTo>
                <a:lnTo>
                  <a:pt x="4398298" y="4691518"/>
                </a:lnTo>
                <a:lnTo>
                  <a:pt x="0" y="4691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9805" y="4768194"/>
            <a:ext cx="9451180" cy="5697711"/>
          </a:xfrm>
          <a:custGeom>
            <a:avLst/>
            <a:gdLst/>
            <a:ahLst/>
            <a:cxnLst/>
            <a:rect l="l" t="t" r="r" b="b"/>
            <a:pathLst>
              <a:path w="9451180" h="5697711">
                <a:moveTo>
                  <a:pt x="0" y="0"/>
                </a:moveTo>
                <a:lnTo>
                  <a:pt x="9451180" y="0"/>
                </a:lnTo>
                <a:lnTo>
                  <a:pt x="9451180" y="5697712"/>
                </a:lnTo>
                <a:lnTo>
                  <a:pt x="0" y="5697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861002" y="990819"/>
            <a:ext cx="4152681" cy="4152681"/>
            <a:chOff x="0" y="0"/>
            <a:chExt cx="13884457" cy="13884457"/>
          </a:xfrm>
        </p:grpSpPr>
        <p:sp>
          <p:nvSpPr>
            <p:cNvPr id="5" name="Freeform 5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9B132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89" r="-2489" b="-544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93124" y="485456"/>
            <a:ext cx="11232839" cy="125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0"/>
              </a:lnSpc>
            </a:pPr>
            <a:r>
              <a:rPr lang="en-US" sz="9400" spc="310">
                <a:solidFill>
                  <a:srgbClr val="764652"/>
                </a:solidFill>
                <a:latin typeface="Canva Sans Bold Italics"/>
              </a:rPr>
              <a:t>1.Kháng nguyên: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762444"/>
            <a:ext cx="9933390" cy="282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4"/>
              </a:lnSpc>
            </a:pPr>
            <a:r>
              <a:rPr lang="en-US" sz="6456" spc="213">
                <a:solidFill>
                  <a:srgbClr val="764652"/>
                </a:solidFill>
                <a:latin typeface="Canva Sans Bold Italics"/>
              </a:rPr>
              <a:t>là những phân tử ngoại lai gây ra đáp ứng miễn dịch đặc hiệu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24361" y="7088988"/>
            <a:ext cx="3338988" cy="3198012"/>
          </a:xfrm>
          <a:custGeom>
            <a:avLst/>
            <a:gdLst/>
            <a:ahLst/>
            <a:cxnLst/>
            <a:rect l="l" t="t" r="r" b="b"/>
            <a:pathLst>
              <a:path w="3338988" h="3198012">
                <a:moveTo>
                  <a:pt x="0" y="0"/>
                </a:moveTo>
                <a:lnTo>
                  <a:pt x="3338989" y="0"/>
                </a:lnTo>
                <a:lnTo>
                  <a:pt x="3338989" y="3198012"/>
                </a:lnTo>
                <a:lnTo>
                  <a:pt x="0" y="3198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380" r="-26305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532392" y="0"/>
          <a:ext cx="13791970" cy="10287000"/>
        </p:xfrm>
        <a:graphic>
          <a:graphicData uri="http://schemas.openxmlformats.org/drawingml/2006/table">
            <a:tbl>
              <a:tblPr/>
              <a:tblGrid>
                <a:gridCol w="3640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1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FEFEFE"/>
                          </a:solidFill>
                          <a:latin typeface="Open Sans Bold"/>
                        </a:rPr>
                        <a:t>Loại tế bào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0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FEFEFE"/>
                          </a:solidFill>
                          <a:latin typeface="Open Sans Bold"/>
                        </a:rPr>
                        <a:t>Vai trò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3928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Trình diện kháng nguyên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Bắt giữ kháng nguyên và trình diện cho tế bào 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6559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Tế bào T hỗ trợ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Hoạt hóa và tăng sinh các loại tế bào T độc, tế bào T và B hỗ trợ nhớ.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3012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Tế bào T độc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Tiết ra chất độc để làm tan các tế bào có kháng nguyên lạ (tế bài nhiễm virus, các tế bào ung thư, các thể kí sinh).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Đại thực bào, tế bào giết tự nhiên,…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Làm tan các tế bào lây nhiễm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Tế bào B và T nhớ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"/>
                        </a:rPr>
                        <a:t>Ghi nhớ các kháng nguyên để khi chúng xâm nhập, cơ thể sẽ tạo ra đáp ứng miễn dịch thứ phát.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A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 rot="2215740">
            <a:off x="-245987" y="7983613"/>
            <a:ext cx="2549374" cy="2549374"/>
          </a:xfrm>
          <a:custGeom>
            <a:avLst/>
            <a:gdLst/>
            <a:ahLst/>
            <a:cxnLst/>
            <a:rect l="l" t="t" r="r" b="b"/>
            <a:pathLst>
              <a:path w="2549374" h="2549374">
                <a:moveTo>
                  <a:pt x="0" y="0"/>
                </a:moveTo>
                <a:lnTo>
                  <a:pt x="2549374" y="0"/>
                </a:lnTo>
                <a:lnTo>
                  <a:pt x="2549374" y="2549374"/>
                </a:lnTo>
                <a:lnTo>
                  <a:pt x="0" y="2549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3160">
            <a:off x="-472919" y="745441"/>
            <a:ext cx="2609009" cy="2609009"/>
          </a:xfrm>
          <a:custGeom>
            <a:avLst/>
            <a:gdLst/>
            <a:ahLst/>
            <a:cxnLst/>
            <a:rect l="l" t="t" r="r" b="b"/>
            <a:pathLst>
              <a:path w="2609009" h="2609009">
                <a:moveTo>
                  <a:pt x="0" y="0"/>
                </a:moveTo>
                <a:lnTo>
                  <a:pt x="2609009" y="0"/>
                </a:lnTo>
                <a:lnTo>
                  <a:pt x="2609009" y="2609009"/>
                </a:lnTo>
                <a:lnTo>
                  <a:pt x="0" y="260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4140" y="0"/>
            <a:ext cx="9653860" cy="10287000"/>
          </a:xfrm>
          <a:custGeom>
            <a:avLst/>
            <a:gdLst/>
            <a:ahLst/>
            <a:cxnLst/>
            <a:rect l="l" t="t" r="r" b="b"/>
            <a:pathLst>
              <a:path w="9653860" h="10287000">
                <a:moveTo>
                  <a:pt x="0" y="0"/>
                </a:moveTo>
                <a:lnTo>
                  <a:pt x="9653860" y="0"/>
                </a:lnTo>
                <a:lnTo>
                  <a:pt x="9653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3124" y="485456"/>
            <a:ext cx="5925299" cy="125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0"/>
              </a:lnSpc>
            </a:pPr>
            <a:r>
              <a:rPr lang="en-US" sz="9400" spc="310">
                <a:solidFill>
                  <a:srgbClr val="764652"/>
                </a:solidFill>
                <a:latin typeface="Canva Sans Bold Italics"/>
              </a:rPr>
              <a:t>3. Cơ chế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00203" y="2817375"/>
            <a:ext cx="6440950" cy="644092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8850" r="-6892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668" y="2577157"/>
            <a:ext cx="15130665" cy="7578397"/>
          </a:xfrm>
          <a:custGeom>
            <a:avLst/>
            <a:gdLst/>
            <a:ahLst/>
            <a:cxnLst/>
            <a:rect l="l" t="t" r="r" b="b"/>
            <a:pathLst>
              <a:path w="15130665" h="7578397">
                <a:moveTo>
                  <a:pt x="0" y="0"/>
                </a:moveTo>
                <a:lnTo>
                  <a:pt x="15130664" y="0"/>
                </a:lnTo>
                <a:lnTo>
                  <a:pt x="15130664" y="7578397"/>
                </a:lnTo>
                <a:lnTo>
                  <a:pt x="0" y="7578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4" b="-155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3124" y="456881"/>
            <a:ext cx="16866176" cy="212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8100" spc="267">
                <a:solidFill>
                  <a:srgbClr val="764652"/>
                </a:solidFill>
                <a:latin typeface="Canva Sans Bold Italics"/>
              </a:rPr>
              <a:t>4. Đáp ứng miễn dịch nguyên phát và thứ phát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689" y="6509163"/>
            <a:ext cx="5678021" cy="3861054"/>
          </a:xfrm>
          <a:custGeom>
            <a:avLst/>
            <a:gdLst/>
            <a:ahLst/>
            <a:cxnLst/>
            <a:rect l="l" t="t" r="r" b="b"/>
            <a:pathLst>
              <a:path w="5678021" h="3861054">
                <a:moveTo>
                  <a:pt x="0" y="0"/>
                </a:moveTo>
                <a:lnTo>
                  <a:pt x="5678021" y="0"/>
                </a:lnTo>
                <a:lnTo>
                  <a:pt x="5678021" y="3861054"/>
                </a:lnTo>
                <a:lnTo>
                  <a:pt x="0" y="3861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573786" y="5193996"/>
            <a:ext cx="5246391" cy="524637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533542" y="411474"/>
            <a:ext cx="9326880" cy="3569374"/>
            <a:chOff x="0" y="0"/>
            <a:chExt cx="4227830" cy="1617980"/>
          </a:xfrm>
        </p:grpSpPr>
        <p:sp>
          <p:nvSpPr>
            <p:cNvPr id="6" name="Freeform 6"/>
            <p:cNvSpPr/>
            <p:nvPr/>
          </p:nvSpPr>
          <p:spPr>
            <a:xfrm>
              <a:off x="-7620" y="0"/>
              <a:ext cx="4239261" cy="1624330"/>
            </a:xfrm>
            <a:custGeom>
              <a:avLst/>
              <a:gdLst/>
              <a:ahLst/>
              <a:cxnLst/>
              <a:rect l="l" t="t" r="r" b="b"/>
              <a:pathLst>
                <a:path w="4239261" h="162433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29" y="862330"/>
                    <a:pt x="4131309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1" y="497840"/>
                    <a:pt x="3373120" y="500380"/>
                    <a:pt x="3388361" y="500380"/>
                  </a:cubicBezTo>
                  <a:cubicBezTo>
                    <a:pt x="3403601" y="501650"/>
                    <a:pt x="3420111" y="500380"/>
                    <a:pt x="3422651" y="513080"/>
                  </a:cubicBezTo>
                  <a:cubicBezTo>
                    <a:pt x="3418841" y="533400"/>
                    <a:pt x="3403601" y="554990"/>
                    <a:pt x="3383281" y="570230"/>
                  </a:cubicBezTo>
                  <a:cubicBezTo>
                    <a:pt x="3364231" y="585470"/>
                    <a:pt x="3340101" y="601980"/>
                    <a:pt x="3322321" y="614680"/>
                  </a:cubicBezTo>
                  <a:lnTo>
                    <a:pt x="3343911" y="642620"/>
                  </a:lnTo>
                  <a:cubicBezTo>
                    <a:pt x="3357881" y="632460"/>
                    <a:pt x="3370581" y="621030"/>
                    <a:pt x="3382011" y="610870"/>
                  </a:cubicBezTo>
                  <a:cubicBezTo>
                    <a:pt x="3392171" y="600710"/>
                    <a:pt x="3402331" y="591820"/>
                    <a:pt x="3411221" y="581660"/>
                  </a:cubicBezTo>
                  <a:cubicBezTo>
                    <a:pt x="3429001" y="561340"/>
                    <a:pt x="3446781" y="541020"/>
                    <a:pt x="3463291" y="514350"/>
                  </a:cubicBezTo>
                  <a:cubicBezTo>
                    <a:pt x="3487421" y="492760"/>
                    <a:pt x="3510281" y="481330"/>
                    <a:pt x="3530601" y="478790"/>
                  </a:cubicBezTo>
                  <a:cubicBezTo>
                    <a:pt x="3550921" y="474980"/>
                    <a:pt x="3567431" y="480060"/>
                    <a:pt x="3571241" y="495300"/>
                  </a:cubicBezTo>
                  <a:cubicBezTo>
                    <a:pt x="3569971" y="547370"/>
                    <a:pt x="3540761" y="603250"/>
                    <a:pt x="3500121" y="648970"/>
                  </a:cubicBezTo>
                  <a:cubicBezTo>
                    <a:pt x="3459481" y="693420"/>
                    <a:pt x="3407411" y="730250"/>
                    <a:pt x="3361691" y="759460"/>
                  </a:cubicBezTo>
                  <a:cubicBezTo>
                    <a:pt x="3384551" y="744220"/>
                    <a:pt x="3394711" y="758190"/>
                    <a:pt x="3404871" y="773430"/>
                  </a:cubicBezTo>
                  <a:cubicBezTo>
                    <a:pt x="3416301" y="765810"/>
                    <a:pt x="3364231" y="803910"/>
                    <a:pt x="3293111" y="839470"/>
                  </a:cubicBezTo>
                  <a:cubicBezTo>
                    <a:pt x="3221991" y="873760"/>
                    <a:pt x="3145791" y="899160"/>
                    <a:pt x="3060701" y="911860"/>
                  </a:cubicBezTo>
                  <a:lnTo>
                    <a:pt x="3065781" y="947420"/>
                  </a:lnTo>
                  <a:cubicBezTo>
                    <a:pt x="3086101" y="944880"/>
                    <a:pt x="3105151" y="941070"/>
                    <a:pt x="3125471" y="935990"/>
                  </a:cubicBezTo>
                  <a:cubicBezTo>
                    <a:pt x="3129281" y="953770"/>
                    <a:pt x="3136901" y="988060"/>
                    <a:pt x="3140711" y="1004570"/>
                  </a:cubicBezTo>
                  <a:cubicBezTo>
                    <a:pt x="3121661" y="1010920"/>
                    <a:pt x="3098801" y="1017270"/>
                    <a:pt x="3073401" y="1022350"/>
                  </a:cubicBezTo>
                  <a:cubicBezTo>
                    <a:pt x="3048001" y="1028700"/>
                    <a:pt x="3021331" y="1031240"/>
                    <a:pt x="2994661" y="1035050"/>
                  </a:cubicBezTo>
                  <a:cubicBezTo>
                    <a:pt x="2938781" y="1041400"/>
                    <a:pt x="2881631" y="1043940"/>
                    <a:pt x="2830831" y="1046480"/>
                  </a:cubicBezTo>
                  <a:cubicBezTo>
                    <a:pt x="2805431" y="1047750"/>
                    <a:pt x="2781301" y="1049020"/>
                    <a:pt x="2760981" y="1051560"/>
                  </a:cubicBezTo>
                  <a:cubicBezTo>
                    <a:pt x="2750821" y="1052830"/>
                    <a:pt x="2740661" y="1054100"/>
                    <a:pt x="2731771" y="1056640"/>
                  </a:cubicBezTo>
                  <a:cubicBezTo>
                    <a:pt x="2722881" y="1057910"/>
                    <a:pt x="2713991" y="1060450"/>
                    <a:pt x="2707641" y="1064260"/>
                  </a:cubicBezTo>
                  <a:cubicBezTo>
                    <a:pt x="2678431" y="1075690"/>
                    <a:pt x="2664461" y="1096010"/>
                    <a:pt x="2674621" y="1129030"/>
                  </a:cubicBezTo>
                  <a:cubicBezTo>
                    <a:pt x="2697481" y="1132840"/>
                    <a:pt x="2719071" y="1136650"/>
                    <a:pt x="2741931" y="1139190"/>
                  </a:cubicBezTo>
                  <a:cubicBezTo>
                    <a:pt x="2739391" y="1156970"/>
                    <a:pt x="2734311" y="1191260"/>
                    <a:pt x="2734311" y="1191260"/>
                  </a:cubicBezTo>
                  <a:cubicBezTo>
                    <a:pt x="2802891" y="1209040"/>
                    <a:pt x="2885441" y="1224280"/>
                    <a:pt x="2971801" y="1230630"/>
                  </a:cubicBezTo>
                  <a:lnTo>
                    <a:pt x="3004821" y="1231900"/>
                  </a:lnTo>
                  <a:lnTo>
                    <a:pt x="3070861" y="1231900"/>
                  </a:lnTo>
                  <a:cubicBezTo>
                    <a:pt x="3082291" y="1231900"/>
                    <a:pt x="3092451" y="1230630"/>
                    <a:pt x="3103881" y="1230630"/>
                  </a:cubicBezTo>
                  <a:cubicBezTo>
                    <a:pt x="3147061" y="1229360"/>
                    <a:pt x="3191511" y="1224280"/>
                    <a:pt x="3232151" y="1217930"/>
                  </a:cubicBezTo>
                  <a:cubicBezTo>
                    <a:pt x="3232151" y="1217930"/>
                    <a:pt x="3241041" y="1252220"/>
                    <a:pt x="3246121" y="1268730"/>
                  </a:cubicBezTo>
                  <a:cubicBezTo>
                    <a:pt x="3205481" y="1278890"/>
                    <a:pt x="3162301" y="1289050"/>
                    <a:pt x="3120391" y="1294130"/>
                  </a:cubicBezTo>
                  <a:cubicBezTo>
                    <a:pt x="3152141" y="1290320"/>
                    <a:pt x="3178811" y="1287780"/>
                    <a:pt x="3201671" y="1287780"/>
                  </a:cubicBezTo>
                  <a:cubicBezTo>
                    <a:pt x="3213101" y="1287780"/>
                    <a:pt x="3224531" y="1287780"/>
                    <a:pt x="3234691" y="1289050"/>
                  </a:cubicBezTo>
                  <a:cubicBezTo>
                    <a:pt x="3244851" y="1290320"/>
                    <a:pt x="3253741" y="1291590"/>
                    <a:pt x="3263901" y="1292860"/>
                  </a:cubicBezTo>
                  <a:cubicBezTo>
                    <a:pt x="3281681" y="1296670"/>
                    <a:pt x="3296921" y="1299210"/>
                    <a:pt x="3312161" y="1303020"/>
                  </a:cubicBezTo>
                  <a:cubicBezTo>
                    <a:pt x="3326131" y="1306830"/>
                    <a:pt x="3338831" y="1309370"/>
                    <a:pt x="3351531" y="1309370"/>
                  </a:cubicBezTo>
                  <a:cubicBezTo>
                    <a:pt x="3426461" y="1320800"/>
                    <a:pt x="3540761" y="1285240"/>
                    <a:pt x="3655061" y="1212850"/>
                  </a:cubicBezTo>
                  <a:cubicBezTo>
                    <a:pt x="3684271" y="1195070"/>
                    <a:pt x="3712211" y="1174750"/>
                    <a:pt x="3740151" y="1153160"/>
                  </a:cubicBezTo>
                  <a:cubicBezTo>
                    <a:pt x="3754121" y="1143000"/>
                    <a:pt x="3768091" y="1131570"/>
                    <a:pt x="3782061" y="1120140"/>
                  </a:cubicBezTo>
                  <a:cubicBezTo>
                    <a:pt x="3788411" y="1113790"/>
                    <a:pt x="3796031" y="1108710"/>
                    <a:pt x="3802381" y="1102360"/>
                  </a:cubicBezTo>
                  <a:cubicBezTo>
                    <a:pt x="3808731" y="1096010"/>
                    <a:pt x="3816351" y="1090930"/>
                    <a:pt x="3823971" y="1083310"/>
                  </a:cubicBezTo>
                  <a:cubicBezTo>
                    <a:pt x="3884931" y="1028700"/>
                    <a:pt x="3939541" y="967740"/>
                    <a:pt x="3990341" y="902970"/>
                  </a:cubicBezTo>
                  <a:cubicBezTo>
                    <a:pt x="3997961" y="891540"/>
                    <a:pt x="4005581" y="883920"/>
                    <a:pt x="4013201" y="880110"/>
                  </a:cubicBezTo>
                  <a:cubicBezTo>
                    <a:pt x="4020821" y="875030"/>
                    <a:pt x="4027171" y="873760"/>
                    <a:pt x="4033521" y="873760"/>
                  </a:cubicBezTo>
                  <a:cubicBezTo>
                    <a:pt x="4046221" y="873760"/>
                    <a:pt x="4057651" y="880110"/>
                    <a:pt x="4065271" y="885190"/>
                  </a:cubicBezTo>
                  <a:cubicBezTo>
                    <a:pt x="4093211" y="833120"/>
                    <a:pt x="4117341" y="781050"/>
                    <a:pt x="4140201" y="727710"/>
                  </a:cubicBezTo>
                  <a:cubicBezTo>
                    <a:pt x="4145281" y="713740"/>
                    <a:pt x="4151631" y="699770"/>
                    <a:pt x="4156711" y="685800"/>
                  </a:cubicBezTo>
                  <a:cubicBezTo>
                    <a:pt x="4159251" y="679450"/>
                    <a:pt x="4161791" y="671830"/>
                    <a:pt x="4164331" y="665480"/>
                  </a:cubicBezTo>
                  <a:cubicBezTo>
                    <a:pt x="4166871" y="657860"/>
                    <a:pt x="4169411" y="651510"/>
                    <a:pt x="4171951" y="643890"/>
                  </a:cubicBezTo>
                  <a:cubicBezTo>
                    <a:pt x="4177031" y="628650"/>
                    <a:pt x="4182111" y="614680"/>
                    <a:pt x="4187191" y="600710"/>
                  </a:cubicBezTo>
                  <a:cubicBezTo>
                    <a:pt x="4192271" y="585470"/>
                    <a:pt x="4196081" y="570230"/>
                    <a:pt x="4199891" y="553720"/>
                  </a:cubicBezTo>
                  <a:lnTo>
                    <a:pt x="4206241" y="529590"/>
                  </a:lnTo>
                  <a:cubicBezTo>
                    <a:pt x="4208781" y="521970"/>
                    <a:pt x="4210051" y="513080"/>
                    <a:pt x="4211321" y="504190"/>
                  </a:cubicBezTo>
                  <a:cubicBezTo>
                    <a:pt x="4215131" y="487680"/>
                    <a:pt x="4217671" y="471170"/>
                    <a:pt x="4220211" y="453390"/>
                  </a:cubicBezTo>
                  <a:cubicBezTo>
                    <a:pt x="4222751" y="440690"/>
                    <a:pt x="4239261" y="582930"/>
                    <a:pt x="4235451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4"/>
              <a:stretch>
                <a:fillRect t="-36722" b="-367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557452" y="3260495"/>
            <a:ext cx="8313754" cy="396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3"/>
              </a:lnSpc>
            </a:pPr>
            <a:r>
              <a:rPr lang="en-US" sz="6837" spc="225">
                <a:solidFill>
                  <a:srgbClr val="764652"/>
                </a:solidFill>
                <a:latin typeface="Canva Sans Bold Italics"/>
              </a:rPr>
              <a:t>phản ứng quá mức của cơ thể đối với kháng nguyên nhất định.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82689" y="1357663"/>
            <a:ext cx="4896950" cy="5246370"/>
            <a:chOff x="0" y="0"/>
            <a:chExt cx="2456180" cy="2631440"/>
          </a:xfrm>
        </p:grpSpPr>
        <p:sp>
          <p:nvSpPr>
            <p:cNvPr id="9" name="Freeform 9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1" y="913130"/>
                  </a:cubicBezTo>
                  <a:cubicBezTo>
                    <a:pt x="2288541" y="916940"/>
                    <a:pt x="2303781" y="920750"/>
                    <a:pt x="2320291" y="924560"/>
                  </a:cubicBezTo>
                  <a:lnTo>
                    <a:pt x="2368551" y="937260"/>
                  </a:lnTo>
                  <a:cubicBezTo>
                    <a:pt x="2400301" y="944880"/>
                    <a:pt x="2433321" y="952500"/>
                    <a:pt x="2466341" y="957580"/>
                  </a:cubicBezTo>
                  <a:cubicBezTo>
                    <a:pt x="2435861" y="942340"/>
                    <a:pt x="2410461" y="927100"/>
                    <a:pt x="2383791" y="913130"/>
                  </a:cubicBezTo>
                  <a:cubicBezTo>
                    <a:pt x="2371091" y="906780"/>
                    <a:pt x="2357121" y="900430"/>
                    <a:pt x="2343151" y="895350"/>
                  </a:cubicBezTo>
                  <a:cubicBezTo>
                    <a:pt x="2329181" y="890270"/>
                    <a:pt x="2312671" y="887730"/>
                    <a:pt x="2296161" y="885190"/>
                  </a:cubicBezTo>
                  <a:cubicBezTo>
                    <a:pt x="2298701" y="875030"/>
                    <a:pt x="2305051" y="853440"/>
                    <a:pt x="2288541" y="849630"/>
                  </a:cubicBezTo>
                  <a:cubicBezTo>
                    <a:pt x="2264411" y="840740"/>
                    <a:pt x="2239011" y="833120"/>
                    <a:pt x="2213611" y="826770"/>
                  </a:cubicBezTo>
                  <a:cubicBezTo>
                    <a:pt x="2188211" y="820420"/>
                    <a:pt x="2162811" y="815340"/>
                    <a:pt x="2138681" y="810260"/>
                  </a:cubicBezTo>
                  <a:cubicBezTo>
                    <a:pt x="2114551" y="803910"/>
                    <a:pt x="2092961" y="797560"/>
                    <a:pt x="2075181" y="789940"/>
                  </a:cubicBezTo>
                  <a:cubicBezTo>
                    <a:pt x="2056131" y="781050"/>
                    <a:pt x="2040891" y="772160"/>
                    <a:pt x="2030731" y="759460"/>
                  </a:cubicBezTo>
                  <a:cubicBezTo>
                    <a:pt x="2015491" y="745490"/>
                    <a:pt x="2005331" y="711200"/>
                    <a:pt x="1954531" y="702310"/>
                  </a:cubicBezTo>
                  <a:lnTo>
                    <a:pt x="2005331" y="711200"/>
                  </a:lnTo>
                  <a:cubicBezTo>
                    <a:pt x="2006601" y="701040"/>
                    <a:pt x="2010411" y="679450"/>
                    <a:pt x="2010411" y="679450"/>
                  </a:cubicBezTo>
                  <a:cubicBezTo>
                    <a:pt x="1944371" y="655320"/>
                    <a:pt x="1859281" y="633730"/>
                    <a:pt x="1790701" y="614680"/>
                  </a:cubicBezTo>
                  <a:cubicBezTo>
                    <a:pt x="1790701" y="614680"/>
                    <a:pt x="1793241" y="593090"/>
                    <a:pt x="1794511" y="582930"/>
                  </a:cubicBezTo>
                  <a:lnTo>
                    <a:pt x="1758951" y="579120"/>
                  </a:lnTo>
                  <a:cubicBezTo>
                    <a:pt x="1752601" y="558800"/>
                    <a:pt x="1758951" y="546100"/>
                    <a:pt x="1774191" y="538480"/>
                  </a:cubicBezTo>
                  <a:cubicBezTo>
                    <a:pt x="1781811" y="534670"/>
                    <a:pt x="1791971" y="530860"/>
                    <a:pt x="1803401" y="529590"/>
                  </a:cubicBezTo>
                  <a:cubicBezTo>
                    <a:pt x="1814831" y="528320"/>
                    <a:pt x="1828801" y="527050"/>
                    <a:pt x="1842771" y="527050"/>
                  </a:cubicBezTo>
                  <a:cubicBezTo>
                    <a:pt x="1870711" y="527050"/>
                    <a:pt x="1903731" y="529590"/>
                    <a:pt x="1934211" y="530860"/>
                  </a:cubicBezTo>
                  <a:cubicBezTo>
                    <a:pt x="1941831" y="530860"/>
                    <a:pt x="1949451" y="532130"/>
                    <a:pt x="1957071" y="532130"/>
                  </a:cubicBezTo>
                  <a:cubicBezTo>
                    <a:pt x="1964691" y="533400"/>
                    <a:pt x="1971041" y="533400"/>
                    <a:pt x="1978661" y="534670"/>
                  </a:cubicBezTo>
                  <a:cubicBezTo>
                    <a:pt x="1992631" y="535940"/>
                    <a:pt x="2005331" y="537210"/>
                    <a:pt x="2016761" y="538480"/>
                  </a:cubicBezTo>
                  <a:cubicBezTo>
                    <a:pt x="2018031" y="528320"/>
                    <a:pt x="2021841" y="506730"/>
                    <a:pt x="2024381" y="495300"/>
                  </a:cubicBezTo>
                  <a:lnTo>
                    <a:pt x="1988821" y="488950"/>
                  </a:lnTo>
                  <a:lnTo>
                    <a:pt x="1992631" y="467360"/>
                  </a:lnTo>
                  <a:cubicBezTo>
                    <a:pt x="2019301" y="472440"/>
                    <a:pt x="2045971" y="476250"/>
                    <a:pt x="2071371" y="481330"/>
                  </a:cubicBezTo>
                  <a:cubicBezTo>
                    <a:pt x="2096771" y="486410"/>
                    <a:pt x="2122171" y="490220"/>
                    <a:pt x="2146301" y="495300"/>
                  </a:cubicBezTo>
                  <a:cubicBezTo>
                    <a:pt x="2170431" y="500380"/>
                    <a:pt x="2195831" y="505460"/>
                    <a:pt x="2221231" y="511810"/>
                  </a:cubicBezTo>
                  <a:cubicBezTo>
                    <a:pt x="2231391" y="514350"/>
                    <a:pt x="2241551" y="516890"/>
                    <a:pt x="2252981" y="518160"/>
                  </a:cubicBezTo>
                  <a:cubicBezTo>
                    <a:pt x="2242821" y="515620"/>
                    <a:pt x="2233931" y="514350"/>
                    <a:pt x="2227581" y="513080"/>
                  </a:cubicBezTo>
                  <a:cubicBezTo>
                    <a:pt x="2230121" y="502920"/>
                    <a:pt x="2232660" y="491490"/>
                    <a:pt x="2214881" y="487680"/>
                  </a:cubicBezTo>
                  <a:cubicBezTo>
                    <a:pt x="2232660" y="491490"/>
                    <a:pt x="2251710" y="496570"/>
                    <a:pt x="2272031" y="501650"/>
                  </a:cubicBezTo>
                  <a:cubicBezTo>
                    <a:pt x="2291081" y="506730"/>
                    <a:pt x="2311401" y="513080"/>
                    <a:pt x="2331721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1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1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1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1"/>
                    <a:pt x="66040" y="2477771"/>
                    <a:pt x="77470" y="2477771"/>
                  </a:cubicBezTo>
                  <a:cubicBezTo>
                    <a:pt x="64770" y="2476500"/>
                    <a:pt x="52070" y="2476500"/>
                    <a:pt x="39370" y="2475231"/>
                  </a:cubicBezTo>
                  <a:cubicBezTo>
                    <a:pt x="41910" y="2481581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1"/>
                  </a:cubicBezTo>
                  <a:cubicBezTo>
                    <a:pt x="66040" y="2503171"/>
                    <a:pt x="58420" y="2501900"/>
                    <a:pt x="49530" y="2501900"/>
                  </a:cubicBezTo>
                  <a:cubicBezTo>
                    <a:pt x="55880" y="2515871"/>
                    <a:pt x="63500" y="2528571"/>
                    <a:pt x="71120" y="2541271"/>
                  </a:cubicBezTo>
                  <a:cubicBezTo>
                    <a:pt x="101600" y="2567941"/>
                    <a:pt x="130810" y="2607310"/>
                    <a:pt x="147320" y="2608581"/>
                  </a:cubicBezTo>
                  <a:cubicBezTo>
                    <a:pt x="280670" y="2627631"/>
                    <a:pt x="414020" y="2641601"/>
                    <a:pt x="547370" y="2645410"/>
                  </a:cubicBezTo>
                  <a:cubicBezTo>
                    <a:pt x="547370" y="2630171"/>
                    <a:pt x="541020" y="2614931"/>
                    <a:pt x="551180" y="2607310"/>
                  </a:cubicBezTo>
                  <a:cubicBezTo>
                    <a:pt x="585470" y="2593340"/>
                    <a:pt x="613410" y="2644140"/>
                    <a:pt x="648970" y="2630171"/>
                  </a:cubicBezTo>
                  <a:cubicBezTo>
                    <a:pt x="650240" y="2621281"/>
                    <a:pt x="650240" y="2613660"/>
                    <a:pt x="651510" y="2604771"/>
                  </a:cubicBezTo>
                  <a:cubicBezTo>
                    <a:pt x="678180" y="2614931"/>
                    <a:pt x="706120" y="2628900"/>
                    <a:pt x="735330" y="2640331"/>
                  </a:cubicBezTo>
                  <a:cubicBezTo>
                    <a:pt x="787400" y="2636521"/>
                    <a:pt x="840740" y="2631441"/>
                    <a:pt x="892810" y="2622551"/>
                  </a:cubicBezTo>
                  <a:cubicBezTo>
                    <a:pt x="891540" y="2613661"/>
                    <a:pt x="890270" y="2604771"/>
                    <a:pt x="896620" y="2602231"/>
                  </a:cubicBezTo>
                  <a:cubicBezTo>
                    <a:pt x="918210" y="2595881"/>
                    <a:pt x="948690" y="2604771"/>
                    <a:pt x="979170" y="2607310"/>
                  </a:cubicBezTo>
                  <a:cubicBezTo>
                    <a:pt x="984250" y="2606040"/>
                    <a:pt x="988060" y="2604771"/>
                    <a:pt x="993140" y="2603500"/>
                  </a:cubicBezTo>
                  <a:cubicBezTo>
                    <a:pt x="996950" y="2598421"/>
                    <a:pt x="998220" y="2589530"/>
                    <a:pt x="998220" y="2584450"/>
                  </a:cubicBezTo>
                  <a:cubicBezTo>
                    <a:pt x="1012190" y="2585721"/>
                    <a:pt x="1024890" y="2588260"/>
                    <a:pt x="1036320" y="2590800"/>
                  </a:cubicBezTo>
                  <a:cubicBezTo>
                    <a:pt x="1188720" y="2541271"/>
                    <a:pt x="1344930" y="2484121"/>
                    <a:pt x="1512570" y="2426971"/>
                  </a:cubicBezTo>
                  <a:cubicBezTo>
                    <a:pt x="1548130" y="2404110"/>
                    <a:pt x="1583690" y="2381250"/>
                    <a:pt x="1617980" y="2371091"/>
                  </a:cubicBezTo>
                  <a:cubicBezTo>
                    <a:pt x="1668780" y="2360931"/>
                    <a:pt x="1733550" y="2377441"/>
                    <a:pt x="1783080" y="2381251"/>
                  </a:cubicBezTo>
                  <a:cubicBezTo>
                    <a:pt x="1775460" y="2293621"/>
                    <a:pt x="1896110" y="2250441"/>
                    <a:pt x="1871980" y="2161541"/>
                  </a:cubicBezTo>
                  <a:cubicBezTo>
                    <a:pt x="1905000" y="2162811"/>
                    <a:pt x="1954530" y="2166621"/>
                    <a:pt x="1957070" y="2141221"/>
                  </a:cubicBezTo>
                  <a:cubicBezTo>
                    <a:pt x="1964690" y="2066291"/>
                    <a:pt x="1990090" y="1981200"/>
                    <a:pt x="2077720" y="1935481"/>
                  </a:cubicBezTo>
                  <a:cubicBezTo>
                    <a:pt x="2112010" y="1925321"/>
                    <a:pt x="2165350" y="1955801"/>
                    <a:pt x="2176780" y="1941831"/>
                  </a:cubicBezTo>
                  <a:cubicBezTo>
                    <a:pt x="2189480" y="1926591"/>
                    <a:pt x="2165350" y="1907541"/>
                    <a:pt x="2153920" y="1891031"/>
                  </a:cubicBezTo>
                  <a:cubicBezTo>
                    <a:pt x="2252980" y="1911351"/>
                    <a:pt x="2352040" y="1934210"/>
                    <a:pt x="2448560" y="1959610"/>
                  </a:cubicBezTo>
                  <a:cubicBezTo>
                    <a:pt x="2472690" y="1958340"/>
                    <a:pt x="2481580" y="1950721"/>
                    <a:pt x="2484120" y="1938021"/>
                  </a:cubicBezTo>
                  <a:cubicBezTo>
                    <a:pt x="2487930" y="1925321"/>
                    <a:pt x="2486660" y="1910081"/>
                    <a:pt x="2490470" y="1896110"/>
                  </a:cubicBezTo>
                  <a:cubicBezTo>
                    <a:pt x="2452370" y="1877060"/>
                    <a:pt x="2407920" y="1866900"/>
                    <a:pt x="2366010" y="1855471"/>
                  </a:cubicBezTo>
                  <a:close/>
                </a:path>
              </a:pathLst>
            </a:custGeom>
            <a:blipFill>
              <a:blip r:embed="rId5"/>
              <a:stretch>
                <a:fillRect t="-8159" b="-815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546082" y="554349"/>
            <a:ext cx="5446018" cy="109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8100" spc="267">
                <a:solidFill>
                  <a:srgbClr val="764652"/>
                </a:solidFill>
                <a:latin typeface="Canva Sans Bold Italics"/>
              </a:rPr>
              <a:t>5. Dị ứng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459200" cy="10287000"/>
          </a:xfrm>
          <a:custGeom>
            <a:avLst/>
            <a:gdLst/>
            <a:ahLst/>
            <a:cxnLst/>
            <a:rect l="l" t="t" r="r" b="b"/>
            <a:pathLst>
              <a:path w="16459200" h="10287000">
                <a:moveTo>
                  <a:pt x="0" y="0"/>
                </a:moveTo>
                <a:lnTo>
                  <a:pt x="16459200" y="0"/>
                </a:lnTo>
                <a:lnTo>
                  <a:pt x="16459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7659"/>
            <a:ext cx="6250382" cy="70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1999" lvl="1" indent="-420999" algn="ctr">
              <a:lnSpc>
                <a:spcPts val="5459"/>
              </a:lnSpc>
              <a:spcBef>
                <a:spcPct val="0"/>
              </a:spcBef>
              <a:buFont typeface="Arial"/>
              <a:buChar char="•"/>
            </a:pPr>
            <a:r>
              <a:rPr lang="en-US" sz="3899">
                <a:solidFill>
                  <a:srgbClr val="F0F7DA"/>
                </a:solidFill>
                <a:latin typeface="Poppins Bold"/>
              </a:rPr>
              <a:t> Khái niệm về bệnh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60055" y="191052"/>
            <a:ext cx="6354496" cy="1239940"/>
            <a:chOff x="0" y="0"/>
            <a:chExt cx="1673612" cy="3265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612" cy="326569"/>
            </a:xfrm>
            <a:custGeom>
              <a:avLst/>
              <a:gdLst/>
              <a:ahLst/>
              <a:cxnLst/>
              <a:rect l="l" t="t" r="r" b="b"/>
              <a:pathLst>
                <a:path w="1673612" h="326569">
                  <a:moveTo>
                    <a:pt x="0" y="0"/>
                  </a:moveTo>
                  <a:lnTo>
                    <a:pt x="1673612" y="0"/>
                  </a:lnTo>
                  <a:lnTo>
                    <a:pt x="1673612" y="326569"/>
                  </a:lnTo>
                  <a:lnTo>
                    <a:pt x="0" y="326569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116631" y="0"/>
            <a:ext cx="8171369" cy="6008482"/>
          </a:xfrm>
          <a:custGeom>
            <a:avLst/>
            <a:gdLst/>
            <a:ahLst/>
            <a:cxnLst/>
            <a:rect l="l" t="t" r="r" b="b"/>
            <a:pathLst>
              <a:path w="8171369" h="6008482">
                <a:moveTo>
                  <a:pt x="0" y="0"/>
                </a:moveTo>
                <a:lnTo>
                  <a:pt x="8171369" y="0"/>
                </a:lnTo>
                <a:lnTo>
                  <a:pt x="8171369" y="6008482"/>
                </a:lnTo>
                <a:lnTo>
                  <a:pt x="0" y="6008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3" r="-753" b="-353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52007" y="3098337"/>
            <a:ext cx="4664624" cy="2910144"/>
          </a:xfrm>
          <a:custGeom>
            <a:avLst/>
            <a:gdLst/>
            <a:ahLst/>
            <a:cxnLst/>
            <a:rect l="l" t="t" r="r" b="b"/>
            <a:pathLst>
              <a:path w="4664624" h="2910144">
                <a:moveTo>
                  <a:pt x="0" y="0"/>
                </a:moveTo>
                <a:lnTo>
                  <a:pt x="4664624" y="0"/>
                </a:lnTo>
                <a:lnTo>
                  <a:pt x="4664624" y="2910145"/>
                </a:lnTo>
                <a:lnTo>
                  <a:pt x="0" y="291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0" b="-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2948054"/>
            <a:ext cx="5452007" cy="3060428"/>
          </a:xfrm>
          <a:custGeom>
            <a:avLst/>
            <a:gdLst/>
            <a:ahLst/>
            <a:cxnLst/>
            <a:rect l="l" t="t" r="r" b="b"/>
            <a:pathLst>
              <a:path w="5452007" h="3060428">
                <a:moveTo>
                  <a:pt x="0" y="0"/>
                </a:moveTo>
                <a:lnTo>
                  <a:pt x="5452007" y="0"/>
                </a:lnTo>
                <a:lnTo>
                  <a:pt x="5452007" y="3060428"/>
                </a:lnTo>
                <a:lnTo>
                  <a:pt x="0" y="3060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02" b="-180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10877" y="26440"/>
            <a:ext cx="936410" cy="1467310"/>
          </a:xfrm>
          <a:custGeom>
            <a:avLst/>
            <a:gdLst/>
            <a:ahLst/>
            <a:cxnLst/>
            <a:rect l="l" t="t" r="r" b="b"/>
            <a:pathLst>
              <a:path w="936410" h="1467310">
                <a:moveTo>
                  <a:pt x="0" y="0"/>
                </a:moveTo>
                <a:lnTo>
                  <a:pt x="936410" y="0"/>
                </a:lnTo>
                <a:lnTo>
                  <a:pt x="936410" y="1467309"/>
                </a:lnTo>
                <a:lnTo>
                  <a:pt x="0" y="1467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30855" y="2696197"/>
            <a:ext cx="1721926" cy="1782071"/>
          </a:xfrm>
          <a:custGeom>
            <a:avLst/>
            <a:gdLst/>
            <a:ahLst/>
            <a:cxnLst/>
            <a:rect l="l" t="t" r="r" b="b"/>
            <a:pathLst>
              <a:path w="1721926" h="1782071">
                <a:moveTo>
                  <a:pt x="0" y="0"/>
                </a:moveTo>
                <a:lnTo>
                  <a:pt x="1721926" y="0"/>
                </a:lnTo>
                <a:lnTo>
                  <a:pt x="1721926" y="1782071"/>
                </a:lnTo>
                <a:lnTo>
                  <a:pt x="0" y="1782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6037057"/>
            <a:ext cx="18692645" cy="0"/>
          </a:xfrm>
          <a:prstGeom prst="line">
            <a:avLst/>
          </a:prstGeom>
          <a:ln w="57150" cap="flat">
            <a:solidFill>
              <a:srgbClr val="09360A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789014" y="6236951"/>
            <a:ext cx="5640590" cy="3911358"/>
          </a:xfrm>
          <a:custGeom>
            <a:avLst/>
            <a:gdLst/>
            <a:ahLst/>
            <a:cxnLst/>
            <a:rect l="l" t="t" r="r" b="b"/>
            <a:pathLst>
              <a:path w="5640590" h="3911358">
                <a:moveTo>
                  <a:pt x="0" y="0"/>
                </a:moveTo>
                <a:lnTo>
                  <a:pt x="5640589" y="0"/>
                </a:lnTo>
                <a:lnTo>
                  <a:pt x="5640589" y="3911358"/>
                </a:lnTo>
                <a:lnTo>
                  <a:pt x="0" y="3911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42534" y="6290188"/>
            <a:ext cx="2975472" cy="3804884"/>
          </a:xfrm>
          <a:custGeom>
            <a:avLst/>
            <a:gdLst/>
            <a:ahLst/>
            <a:cxnLst/>
            <a:rect l="l" t="t" r="r" b="b"/>
            <a:pathLst>
              <a:path w="2975472" h="3804884">
                <a:moveTo>
                  <a:pt x="0" y="0"/>
                </a:moveTo>
                <a:lnTo>
                  <a:pt x="2975472" y="0"/>
                </a:lnTo>
                <a:lnTo>
                  <a:pt x="2975472" y="3804884"/>
                </a:lnTo>
                <a:lnTo>
                  <a:pt x="0" y="38048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4406" r="-5019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61096" y="365759"/>
            <a:ext cx="5853455" cy="71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F0F7DA"/>
                </a:solidFill>
                <a:latin typeface="Open Sans Bold"/>
              </a:rPr>
              <a:t>Khái niệm về bệnh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0055" y="1680890"/>
            <a:ext cx="9463050" cy="119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4459" lvl="1" indent="-267230">
              <a:lnSpc>
                <a:spcPts val="3465"/>
              </a:lnSpc>
              <a:buFont typeface="Arial"/>
              <a:buChar char="•"/>
            </a:pPr>
            <a:r>
              <a:rPr lang="en-US" sz="2475">
                <a:solidFill>
                  <a:srgbClr val="234D20"/>
                </a:solidFill>
                <a:latin typeface="Open Sans"/>
              </a:rPr>
              <a:t>Bệnh là sự sai lệch hoặc cấu trúc và chức năng của bất kì bộ phận, cơ quan hệ thống nào của cơ thể.</a:t>
            </a:r>
          </a:p>
          <a:p>
            <a:pPr>
              <a:lnSpc>
                <a:spcPts val="2659"/>
              </a:lnSpc>
            </a:pPr>
            <a:endParaRPr lang="en-US" sz="2475">
              <a:solidFill>
                <a:srgbClr val="234D20"/>
              </a:solidFill>
              <a:latin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58674" y="6894055"/>
            <a:ext cx="9364431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9360A"/>
                </a:solidFill>
                <a:latin typeface="Open Sans"/>
              </a:rPr>
              <a:t>Mỗi bệnh sẽ biểu hiện bằng 1 bộ triệu chứng ⇒ Bác sĩ có thể chẩn đoán xác định và chẩn đoán phân biệt, ngay cả khi chưa rõ nguyên nhân, bệnh lí học và tiên lượng.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5306" y="2786258"/>
            <a:ext cx="4808429" cy="4182127"/>
            <a:chOff x="0" y="0"/>
            <a:chExt cx="1266417" cy="1101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6417" cy="1101466"/>
            </a:xfrm>
            <a:custGeom>
              <a:avLst/>
              <a:gdLst/>
              <a:ahLst/>
              <a:cxnLst/>
              <a:rect l="l" t="t" r="r" b="b"/>
              <a:pathLst>
                <a:path w="1266417" h="1101466">
                  <a:moveTo>
                    <a:pt x="82114" y="0"/>
                  </a:moveTo>
                  <a:lnTo>
                    <a:pt x="1184304" y="0"/>
                  </a:lnTo>
                  <a:cubicBezTo>
                    <a:pt x="1206082" y="0"/>
                    <a:pt x="1226968" y="8651"/>
                    <a:pt x="1242367" y="24051"/>
                  </a:cubicBezTo>
                  <a:cubicBezTo>
                    <a:pt x="1257766" y="39450"/>
                    <a:pt x="1266417" y="60336"/>
                    <a:pt x="1266417" y="82114"/>
                  </a:cubicBezTo>
                  <a:lnTo>
                    <a:pt x="1266417" y="1019352"/>
                  </a:lnTo>
                  <a:cubicBezTo>
                    <a:pt x="1266417" y="1064702"/>
                    <a:pt x="1229654" y="1101466"/>
                    <a:pt x="1184304" y="1101466"/>
                  </a:cubicBezTo>
                  <a:lnTo>
                    <a:pt x="82114" y="1101466"/>
                  </a:lnTo>
                  <a:cubicBezTo>
                    <a:pt x="60336" y="1101466"/>
                    <a:pt x="39450" y="1092814"/>
                    <a:pt x="24051" y="1077415"/>
                  </a:cubicBezTo>
                  <a:cubicBezTo>
                    <a:pt x="8651" y="1062016"/>
                    <a:pt x="0" y="1041130"/>
                    <a:pt x="0" y="1019352"/>
                  </a:cubicBezTo>
                  <a:lnTo>
                    <a:pt x="0" y="82114"/>
                  </a:lnTo>
                  <a:cubicBezTo>
                    <a:pt x="0" y="36764"/>
                    <a:pt x="36764" y="0"/>
                    <a:pt x="82114" y="0"/>
                  </a:cubicBezTo>
                  <a:close/>
                </a:path>
              </a:pathLst>
            </a:custGeom>
            <a:solidFill>
              <a:srgbClr val="09360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91621" y="10359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Nguyên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nhân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gây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bệnh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cho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người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và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động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rất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nhiều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,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nhưng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chủ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yếu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là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2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yếu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tố</a:t>
              </a:r>
              <a:r>
                <a:rPr lang="en-US" sz="3099" dirty="0">
                  <a:solidFill>
                    <a:srgbClr val="F0F7DA"/>
                  </a:solidFill>
                  <a:latin typeface="Open Sans Bold"/>
                </a:rPr>
                <a:t> </a:t>
              </a:r>
              <a:r>
                <a:rPr lang="en-US" sz="3099" dirty="0" err="1">
                  <a:solidFill>
                    <a:srgbClr val="F0F7DA"/>
                  </a:solidFill>
                  <a:latin typeface="Open Sans Bold"/>
                </a:rPr>
                <a:t>chính</a:t>
              </a:r>
              <a:endParaRPr lang="en-US" sz="3099" dirty="0">
                <a:solidFill>
                  <a:srgbClr val="F0F7DA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941838">
            <a:off x="5923064" y="2923045"/>
            <a:ext cx="4829796" cy="2351632"/>
            <a:chOff x="0" y="0"/>
            <a:chExt cx="1272045" cy="6193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045" cy="619360"/>
            </a:xfrm>
            <a:custGeom>
              <a:avLst/>
              <a:gdLst/>
              <a:ahLst/>
              <a:cxnLst/>
              <a:rect l="l" t="t" r="r" b="b"/>
              <a:pathLst>
                <a:path w="1272045" h="619360">
                  <a:moveTo>
                    <a:pt x="1272045" y="309680"/>
                  </a:moveTo>
                  <a:lnTo>
                    <a:pt x="865645" y="0"/>
                  </a:lnTo>
                  <a:lnTo>
                    <a:pt x="865645" y="203200"/>
                  </a:lnTo>
                  <a:lnTo>
                    <a:pt x="0" y="203200"/>
                  </a:lnTo>
                  <a:lnTo>
                    <a:pt x="0" y="416160"/>
                  </a:lnTo>
                  <a:lnTo>
                    <a:pt x="865645" y="416160"/>
                  </a:lnTo>
                  <a:lnTo>
                    <a:pt x="865645" y="619360"/>
                  </a:lnTo>
                  <a:lnTo>
                    <a:pt x="1272045" y="309680"/>
                  </a:lnTo>
                  <a:close/>
                </a:path>
              </a:pathLst>
            </a:custGeom>
            <a:solidFill>
              <a:srgbClr val="09360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192428">
            <a:off x="5809163" y="4528779"/>
            <a:ext cx="4886716" cy="2331392"/>
            <a:chOff x="0" y="0"/>
            <a:chExt cx="1287036" cy="6140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7036" cy="614029"/>
            </a:xfrm>
            <a:custGeom>
              <a:avLst/>
              <a:gdLst/>
              <a:ahLst/>
              <a:cxnLst/>
              <a:rect l="l" t="t" r="r" b="b"/>
              <a:pathLst>
                <a:path w="1287036" h="614029">
                  <a:moveTo>
                    <a:pt x="1287036" y="307015"/>
                  </a:moveTo>
                  <a:lnTo>
                    <a:pt x="880636" y="0"/>
                  </a:lnTo>
                  <a:lnTo>
                    <a:pt x="880636" y="203200"/>
                  </a:lnTo>
                  <a:lnTo>
                    <a:pt x="0" y="203200"/>
                  </a:lnTo>
                  <a:lnTo>
                    <a:pt x="0" y="410829"/>
                  </a:lnTo>
                  <a:lnTo>
                    <a:pt x="880636" y="410829"/>
                  </a:lnTo>
                  <a:lnTo>
                    <a:pt x="880636" y="614029"/>
                  </a:lnTo>
                  <a:lnTo>
                    <a:pt x="1287036" y="307015"/>
                  </a:lnTo>
                  <a:close/>
                </a:path>
              </a:pathLst>
            </a:custGeom>
            <a:solidFill>
              <a:srgbClr val="09360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44200" y="2081669"/>
            <a:ext cx="6515100" cy="1880470"/>
            <a:chOff x="0" y="0"/>
            <a:chExt cx="1715911" cy="4952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15911" cy="495268"/>
            </a:xfrm>
            <a:custGeom>
              <a:avLst/>
              <a:gdLst/>
              <a:ahLst/>
              <a:cxnLst/>
              <a:rect l="l" t="t" r="r" b="b"/>
              <a:pathLst>
                <a:path w="1715911" h="495268">
                  <a:moveTo>
                    <a:pt x="60604" y="0"/>
                  </a:moveTo>
                  <a:lnTo>
                    <a:pt x="1655308" y="0"/>
                  </a:lnTo>
                  <a:cubicBezTo>
                    <a:pt x="1671381" y="0"/>
                    <a:pt x="1686795" y="6385"/>
                    <a:pt x="1698161" y="17750"/>
                  </a:cubicBezTo>
                  <a:cubicBezTo>
                    <a:pt x="1709526" y="29116"/>
                    <a:pt x="1715911" y="44530"/>
                    <a:pt x="1715911" y="60604"/>
                  </a:cubicBezTo>
                  <a:lnTo>
                    <a:pt x="1715911" y="434664"/>
                  </a:lnTo>
                  <a:cubicBezTo>
                    <a:pt x="1715911" y="450737"/>
                    <a:pt x="1709526" y="466152"/>
                    <a:pt x="1698161" y="477517"/>
                  </a:cubicBezTo>
                  <a:cubicBezTo>
                    <a:pt x="1686795" y="488883"/>
                    <a:pt x="1671381" y="495268"/>
                    <a:pt x="1655308" y="495268"/>
                  </a:cubicBezTo>
                  <a:lnTo>
                    <a:pt x="60604" y="495268"/>
                  </a:lnTo>
                  <a:cubicBezTo>
                    <a:pt x="44530" y="495268"/>
                    <a:pt x="29116" y="488883"/>
                    <a:pt x="17750" y="477517"/>
                  </a:cubicBezTo>
                  <a:cubicBezTo>
                    <a:pt x="6385" y="466152"/>
                    <a:pt x="0" y="450737"/>
                    <a:pt x="0" y="434664"/>
                  </a:cubicBezTo>
                  <a:lnTo>
                    <a:pt x="0" y="60604"/>
                  </a:lnTo>
                  <a:cubicBezTo>
                    <a:pt x="0" y="44530"/>
                    <a:pt x="6385" y="29116"/>
                    <a:pt x="17750" y="17750"/>
                  </a:cubicBezTo>
                  <a:cubicBezTo>
                    <a:pt x="29116" y="6385"/>
                    <a:pt x="44530" y="0"/>
                    <a:pt x="60604" y="0"/>
                  </a:cubicBezTo>
                  <a:close/>
                </a:path>
              </a:pathLst>
            </a:custGeom>
            <a:solidFill>
              <a:srgbClr val="09360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44200" y="5694475"/>
            <a:ext cx="6515100" cy="1880470"/>
            <a:chOff x="0" y="0"/>
            <a:chExt cx="1715911" cy="4952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5911" cy="495268"/>
            </a:xfrm>
            <a:custGeom>
              <a:avLst/>
              <a:gdLst/>
              <a:ahLst/>
              <a:cxnLst/>
              <a:rect l="l" t="t" r="r" b="b"/>
              <a:pathLst>
                <a:path w="1715911" h="495268">
                  <a:moveTo>
                    <a:pt x="60604" y="0"/>
                  </a:moveTo>
                  <a:lnTo>
                    <a:pt x="1655308" y="0"/>
                  </a:lnTo>
                  <a:cubicBezTo>
                    <a:pt x="1671381" y="0"/>
                    <a:pt x="1686795" y="6385"/>
                    <a:pt x="1698161" y="17750"/>
                  </a:cubicBezTo>
                  <a:cubicBezTo>
                    <a:pt x="1709526" y="29116"/>
                    <a:pt x="1715911" y="44530"/>
                    <a:pt x="1715911" y="60604"/>
                  </a:cubicBezTo>
                  <a:lnTo>
                    <a:pt x="1715911" y="434664"/>
                  </a:lnTo>
                  <a:cubicBezTo>
                    <a:pt x="1715911" y="450737"/>
                    <a:pt x="1709526" y="466152"/>
                    <a:pt x="1698161" y="477517"/>
                  </a:cubicBezTo>
                  <a:cubicBezTo>
                    <a:pt x="1686795" y="488883"/>
                    <a:pt x="1671381" y="495268"/>
                    <a:pt x="1655308" y="495268"/>
                  </a:cubicBezTo>
                  <a:lnTo>
                    <a:pt x="60604" y="495268"/>
                  </a:lnTo>
                  <a:cubicBezTo>
                    <a:pt x="44530" y="495268"/>
                    <a:pt x="29116" y="488883"/>
                    <a:pt x="17750" y="477517"/>
                  </a:cubicBezTo>
                  <a:cubicBezTo>
                    <a:pt x="6385" y="466152"/>
                    <a:pt x="0" y="450737"/>
                    <a:pt x="0" y="434664"/>
                  </a:cubicBezTo>
                  <a:lnTo>
                    <a:pt x="0" y="60604"/>
                  </a:lnTo>
                  <a:cubicBezTo>
                    <a:pt x="0" y="44530"/>
                    <a:pt x="6385" y="29116"/>
                    <a:pt x="17750" y="17750"/>
                  </a:cubicBezTo>
                  <a:cubicBezTo>
                    <a:pt x="29116" y="6385"/>
                    <a:pt x="44530" y="0"/>
                    <a:pt x="60604" y="0"/>
                  </a:cubicBezTo>
                  <a:close/>
                </a:path>
              </a:pathLst>
            </a:custGeom>
            <a:solidFill>
              <a:srgbClr val="09360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69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8148170"/>
            <a:ext cx="2174160" cy="2138830"/>
          </a:xfrm>
          <a:custGeom>
            <a:avLst/>
            <a:gdLst/>
            <a:ahLst/>
            <a:cxnLst/>
            <a:rect l="l" t="t" r="r" b="b"/>
            <a:pathLst>
              <a:path w="2174160" h="2138830">
                <a:moveTo>
                  <a:pt x="0" y="0"/>
                </a:moveTo>
                <a:lnTo>
                  <a:pt x="2174160" y="0"/>
                </a:lnTo>
                <a:lnTo>
                  <a:pt x="2174160" y="2138830"/>
                </a:lnTo>
                <a:lnTo>
                  <a:pt x="0" y="21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36335" y="8329808"/>
            <a:ext cx="1820371" cy="1110426"/>
          </a:xfrm>
          <a:custGeom>
            <a:avLst/>
            <a:gdLst/>
            <a:ahLst/>
            <a:cxnLst/>
            <a:rect l="l" t="t" r="r" b="b"/>
            <a:pathLst>
              <a:path w="1820371" h="1110426">
                <a:moveTo>
                  <a:pt x="0" y="0"/>
                </a:moveTo>
                <a:lnTo>
                  <a:pt x="1820371" y="0"/>
                </a:lnTo>
                <a:lnTo>
                  <a:pt x="1820371" y="1110426"/>
                </a:lnTo>
                <a:lnTo>
                  <a:pt x="0" y="1110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6706" y="7678625"/>
            <a:ext cx="2005188" cy="2608375"/>
          </a:xfrm>
          <a:custGeom>
            <a:avLst/>
            <a:gdLst/>
            <a:ahLst/>
            <a:cxnLst/>
            <a:rect l="l" t="t" r="r" b="b"/>
            <a:pathLst>
              <a:path w="2005188" h="2608375">
                <a:moveTo>
                  <a:pt x="0" y="0"/>
                </a:moveTo>
                <a:lnTo>
                  <a:pt x="2005188" y="0"/>
                </a:lnTo>
                <a:lnTo>
                  <a:pt x="2005188" y="2608375"/>
                </a:lnTo>
                <a:lnTo>
                  <a:pt x="0" y="260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424819" y="969716"/>
            <a:ext cx="1909637" cy="1816542"/>
          </a:xfrm>
          <a:custGeom>
            <a:avLst/>
            <a:gdLst/>
            <a:ahLst/>
            <a:cxnLst/>
            <a:rect l="l" t="t" r="r" b="b"/>
            <a:pathLst>
              <a:path w="1909637" h="1816542">
                <a:moveTo>
                  <a:pt x="0" y="0"/>
                </a:moveTo>
                <a:lnTo>
                  <a:pt x="1909637" y="0"/>
                </a:lnTo>
                <a:lnTo>
                  <a:pt x="1909637" y="1816542"/>
                </a:lnTo>
                <a:lnTo>
                  <a:pt x="0" y="18165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38873" y="24269"/>
            <a:ext cx="2123021" cy="2057400"/>
          </a:xfrm>
          <a:custGeom>
            <a:avLst/>
            <a:gdLst/>
            <a:ahLst/>
            <a:cxnLst/>
            <a:rect l="l" t="t" r="r" b="b"/>
            <a:pathLst>
              <a:path w="2123021" h="2057400">
                <a:moveTo>
                  <a:pt x="0" y="0"/>
                </a:moveTo>
                <a:lnTo>
                  <a:pt x="2123021" y="0"/>
                </a:lnTo>
                <a:lnTo>
                  <a:pt x="21230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470844" y="2562800"/>
            <a:ext cx="5208687" cy="82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0F7DA"/>
                </a:solidFill>
                <a:latin typeface="Open Sans Bold"/>
              </a:rPr>
              <a:t>Yếu tố bên ngoài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05606" y="6109369"/>
            <a:ext cx="5196692" cy="826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0"/>
              </a:lnSpc>
              <a:spcBef>
                <a:spcPct val="0"/>
              </a:spcBef>
            </a:pPr>
            <a:r>
              <a:rPr lang="en-US" sz="4921">
                <a:solidFill>
                  <a:srgbClr val="F0F7DA"/>
                </a:solidFill>
                <a:latin typeface="Open Sans Bold"/>
              </a:rPr>
              <a:t>Yếu tố bên trong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323902" cy="8229600"/>
            <a:chOff x="0" y="0"/>
            <a:chExt cx="11098536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8" b="738"/>
            <a:stretch>
              <a:fillRect/>
            </a:stretch>
          </p:blipFill>
          <p:spPr>
            <a:xfrm>
              <a:off x="0" y="0"/>
              <a:ext cx="11098536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9656104" y="2544088"/>
            <a:ext cx="7459308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6082">
                <a:solidFill>
                  <a:srgbClr val="F0F7D9"/>
                </a:solidFill>
                <a:latin typeface="Open Sans Bold"/>
              </a:rPr>
              <a:t>YẾU TỐ TỪ </a:t>
            </a:r>
          </a:p>
          <a:p>
            <a:pPr marL="0" lvl="0" indent="0" algn="ctr">
              <a:lnSpc>
                <a:spcPts val="7299"/>
              </a:lnSpc>
              <a:spcBef>
                <a:spcPct val="0"/>
              </a:spcBef>
            </a:pPr>
            <a:r>
              <a:rPr lang="en-US" sz="6082">
                <a:solidFill>
                  <a:srgbClr val="F0F7D9"/>
                </a:solidFill>
                <a:latin typeface="Open Sans Bold"/>
              </a:rPr>
              <a:t>BÊN NGOÀI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41714" y="5635547"/>
            <a:ext cx="6973698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77AB59"/>
                </a:solidFill>
                <a:latin typeface="Open Sans"/>
              </a:rPr>
              <a:t>Tác động từ bên ngoài cơ thể, sinh học, vật lí, hóa học, môi trường xung quanh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7890" y="0"/>
            <a:ext cx="9213702" cy="2398597"/>
            <a:chOff x="0" y="0"/>
            <a:chExt cx="2426654" cy="631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6654" cy="631729"/>
            </a:xfrm>
            <a:custGeom>
              <a:avLst/>
              <a:gdLst/>
              <a:ahLst/>
              <a:cxnLst/>
              <a:rect l="l" t="t" r="r" b="b"/>
              <a:pathLst>
                <a:path w="2426654" h="631729">
                  <a:moveTo>
                    <a:pt x="0" y="0"/>
                  </a:moveTo>
                  <a:lnTo>
                    <a:pt x="2426654" y="0"/>
                  </a:lnTo>
                  <a:lnTo>
                    <a:pt x="2426654" y="631729"/>
                  </a:lnTo>
                  <a:lnTo>
                    <a:pt x="0" y="631729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5315" y="2976497"/>
            <a:ext cx="3288672" cy="2815925"/>
          </a:xfrm>
          <a:custGeom>
            <a:avLst/>
            <a:gdLst/>
            <a:ahLst/>
            <a:cxnLst/>
            <a:rect l="l" t="t" r="r" b="b"/>
            <a:pathLst>
              <a:path w="3288672" h="2815925">
                <a:moveTo>
                  <a:pt x="0" y="0"/>
                </a:moveTo>
                <a:lnTo>
                  <a:pt x="3288672" y="0"/>
                </a:lnTo>
                <a:lnTo>
                  <a:pt x="3288672" y="2815925"/>
                </a:lnTo>
                <a:lnTo>
                  <a:pt x="0" y="2815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6861" y="6724031"/>
            <a:ext cx="5803731" cy="3264599"/>
          </a:xfrm>
          <a:custGeom>
            <a:avLst/>
            <a:gdLst/>
            <a:ahLst/>
            <a:cxnLst/>
            <a:rect l="l" t="t" r="r" b="b"/>
            <a:pathLst>
              <a:path w="5803731" h="3264599">
                <a:moveTo>
                  <a:pt x="0" y="0"/>
                </a:moveTo>
                <a:lnTo>
                  <a:pt x="5803731" y="0"/>
                </a:lnTo>
                <a:lnTo>
                  <a:pt x="5803731" y="3264599"/>
                </a:lnTo>
                <a:lnTo>
                  <a:pt x="0" y="326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3231" y="2399201"/>
            <a:ext cx="4585494" cy="3393222"/>
          </a:xfrm>
          <a:custGeom>
            <a:avLst/>
            <a:gdLst/>
            <a:ahLst/>
            <a:cxnLst/>
            <a:rect l="l" t="t" r="r" b="b"/>
            <a:pathLst>
              <a:path w="4585494" h="3393222">
                <a:moveTo>
                  <a:pt x="0" y="0"/>
                </a:moveTo>
                <a:lnTo>
                  <a:pt x="4585494" y="0"/>
                </a:lnTo>
                <a:lnTo>
                  <a:pt x="4585494" y="3393221"/>
                </a:lnTo>
                <a:lnTo>
                  <a:pt x="0" y="339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48" r="-5848"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9401592" y="0"/>
            <a:ext cx="0" cy="10287000"/>
          </a:xfrm>
          <a:prstGeom prst="line">
            <a:avLst/>
          </a:prstGeom>
          <a:ln w="66675" cap="flat">
            <a:solidFill>
              <a:srgbClr val="09360A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2601880">
            <a:off x="2932917" y="4187716"/>
            <a:ext cx="1482141" cy="1072699"/>
          </a:xfrm>
          <a:custGeom>
            <a:avLst/>
            <a:gdLst/>
            <a:ahLst/>
            <a:cxnLst/>
            <a:rect l="l" t="t" r="r" b="b"/>
            <a:pathLst>
              <a:path w="1482141" h="1072699">
                <a:moveTo>
                  <a:pt x="0" y="0"/>
                </a:moveTo>
                <a:lnTo>
                  <a:pt x="1482140" y="0"/>
                </a:lnTo>
                <a:lnTo>
                  <a:pt x="1482140" y="1072700"/>
                </a:lnTo>
                <a:lnTo>
                  <a:pt x="0" y="107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700000">
            <a:off x="-124023" y="5218450"/>
            <a:ext cx="1960757" cy="1357824"/>
          </a:xfrm>
          <a:custGeom>
            <a:avLst/>
            <a:gdLst/>
            <a:ahLst/>
            <a:cxnLst/>
            <a:rect l="l" t="t" r="r" b="b"/>
            <a:pathLst>
              <a:path w="1960757" h="1357824">
                <a:moveTo>
                  <a:pt x="0" y="0"/>
                </a:moveTo>
                <a:lnTo>
                  <a:pt x="1960757" y="0"/>
                </a:lnTo>
                <a:lnTo>
                  <a:pt x="1960757" y="1357824"/>
                </a:lnTo>
                <a:lnTo>
                  <a:pt x="0" y="1357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44480" y="0"/>
            <a:ext cx="4219801" cy="5152599"/>
          </a:xfrm>
          <a:custGeom>
            <a:avLst/>
            <a:gdLst/>
            <a:ahLst/>
            <a:cxnLst/>
            <a:rect l="l" t="t" r="r" b="b"/>
            <a:pathLst>
              <a:path w="4219801" h="5152599">
                <a:moveTo>
                  <a:pt x="0" y="0"/>
                </a:moveTo>
                <a:lnTo>
                  <a:pt x="4219801" y="0"/>
                </a:lnTo>
                <a:lnTo>
                  <a:pt x="4219801" y="5152599"/>
                </a:lnTo>
                <a:lnTo>
                  <a:pt x="0" y="5152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263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49349" y="6115669"/>
            <a:ext cx="7127396" cy="4001736"/>
          </a:xfrm>
          <a:custGeom>
            <a:avLst/>
            <a:gdLst/>
            <a:ahLst/>
            <a:cxnLst/>
            <a:rect l="l" t="t" r="r" b="b"/>
            <a:pathLst>
              <a:path w="7127396" h="4001736">
                <a:moveTo>
                  <a:pt x="0" y="0"/>
                </a:moveTo>
                <a:lnTo>
                  <a:pt x="7127397" y="0"/>
                </a:lnTo>
                <a:lnTo>
                  <a:pt x="7127397" y="4001736"/>
                </a:lnTo>
                <a:lnTo>
                  <a:pt x="0" y="4001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52549" y="1687739"/>
            <a:ext cx="1910943" cy="578060"/>
          </a:xfrm>
          <a:custGeom>
            <a:avLst/>
            <a:gdLst/>
            <a:ahLst/>
            <a:cxnLst/>
            <a:rect l="l" t="t" r="r" b="b"/>
            <a:pathLst>
              <a:path w="1910943" h="578060">
                <a:moveTo>
                  <a:pt x="0" y="0"/>
                </a:moveTo>
                <a:lnTo>
                  <a:pt x="1910943" y="0"/>
                </a:lnTo>
                <a:lnTo>
                  <a:pt x="1910943" y="578061"/>
                </a:lnTo>
                <a:lnTo>
                  <a:pt x="0" y="5780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302958">
            <a:off x="15186026" y="4129350"/>
            <a:ext cx="3267539" cy="988431"/>
          </a:xfrm>
          <a:custGeom>
            <a:avLst/>
            <a:gdLst/>
            <a:ahLst/>
            <a:cxnLst/>
            <a:rect l="l" t="t" r="r" b="b"/>
            <a:pathLst>
              <a:path w="3267539" h="988431">
                <a:moveTo>
                  <a:pt x="0" y="0"/>
                </a:moveTo>
                <a:lnTo>
                  <a:pt x="3267538" y="0"/>
                </a:lnTo>
                <a:lnTo>
                  <a:pt x="3267538" y="988430"/>
                </a:lnTo>
                <a:lnTo>
                  <a:pt x="0" y="988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87342" y="537327"/>
            <a:ext cx="2434735" cy="2300825"/>
          </a:xfrm>
          <a:custGeom>
            <a:avLst/>
            <a:gdLst/>
            <a:ahLst/>
            <a:cxnLst/>
            <a:rect l="l" t="t" r="r" b="b"/>
            <a:pathLst>
              <a:path w="2434735" h="2300825">
                <a:moveTo>
                  <a:pt x="0" y="0"/>
                </a:moveTo>
                <a:lnTo>
                  <a:pt x="2434736" y="0"/>
                </a:lnTo>
                <a:lnTo>
                  <a:pt x="2434736" y="2300825"/>
                </a:lnTo>
                <a:lnTo>
                  <a:pt x="0" y="2300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660312" y="299786"/>
            <a:ext cx="9819017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2198" lvl="1" indent="-626099" algn="ctr">
              <a:lnSpc>
                <a:spcPts val="8119"/>
              </a:lnSpc>
              <a:spcBef>
                <a:spcPct val="0"/>
              </a:spcBef>
              <a:buFont typeface="Arial"/>
              <a:buChar char="•"/>
            </a:pPr>
            <a:r>
              <a:rPr lang="en-US" sz="5799" dirty="0" err="1">
                <a:solidFill>
                  <a:srgbClr val="F0F7DA"/>
                </a:solidFill>
                <a:latin typeface="Open Sans Bold"/>
              </a:rPr>
              <a:t>Tiếp</a:t>
            </a:r>
            <a:r>
              <a:rPr lang="en-US" sz="5799" dirty="0">
                <a:solidFill>
                  <a:srgbClr val="F0F7DA"/>
                </a:solidFill>
                <a:latin typeface="Open Sans Bold"/>
              </a:rPr>
              <a:t> </a:t>
            </a:r>
            <a:r>
              <a:rPr lang="en-US" sz="5799" dirty="0" err="1">
                <a:solidFill>
                  <a:srgbClr val="F0F7DA"/>
                </a:solidFill>
                <a:latin typeface="Open Sans Bold"/>
              </a:rPr>
              <a:t>xúc</a:t>
            </a:r>
            <a:r>
              <a:rPr lang="en-US" sz="5799" dirty="0">
                <a:solidFill>
                  <a:srgbClr val="F0F7DA"/>
                </a:solidFill>
                <a:latin typeface="Open Sans Bold"/>
              </a:rPr>
              <a:t> </a:t>
            </a:r>
            <a:r>
              <a:rPr lang="en-US" sz="5799" dirty="0" err="1">
                <a:solidFill>
                  <a:srgbClr val="F0F7DA"/>
                </a:solidFill>
                <a:latin typeface="Open Sans Bold"/>
              </a:rPr>
              <a:t>với</a:t>
            </a:r>
            <a:r>
              <a:rPr lang="en-US" sz="5799" dirty="0">
                <a:solidFill>
                  <a:srgbClr val="F0F7DA"/>
                </a:solidFill>
                <a:latin typeface="Open Sans Bold"/>
              </a:rPr>
              <a:t> </a:t>
            </a:r>
            <a:r>
              <a:rPr lang="en-US" sz="5799" dirty="0" err="1">
                <a:solidFill>
                  <a:srgbClr val="F0F7DA"/>
                </a:solidFill>
                <a:latin typeface="Open Sans Bold"/>
              </a:rPr>
              <a:t>mầm</a:t>
            </a:r>
            <a:r>
              <a:rPr lang="en-US" sz="5799" dirty="0">
                <a:solidFill>
                  <a:srgbClr val="F0F7DA"/>
                </a:solidFill>
                <a:latin typeface="Open Sans Bold"/>
              </a:rPr>
              <a:t> </a:t>
            </a:r>
            <a:r>
              <a:rPr lang="en-US" sz="5799" dirty="0" err="1">
                <a:solidFill>
                  <a:srgbClr val="F0F7DA"/>
                </a:solidFill>
                <a:latin typeface="Open Sans Bold"/>
              </a:rPr>
              <a:t>bệnh</a:t>
            </a:r>
            <a:endParaRPr lang="en-US" sz="5799" dirty="0">
              <a:solidFill>
                <a:srgbClr val="F0F7DA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0225" y="6077569"/>
            <a:ext cx="499779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9360A"/>
                </a:solidFill>
                <a:latin typeface="Open Sans Bold"/>
              </a:rPr>
              <a:t>Do tiếp xúc với động vật mang mầm bệnh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74414" y="5436187"/>
            <a:ext cx="4818459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9360A"/>
                </a:solidFill>
                <a:latin typeface="Open Sans Bold"/>
              </a:rPr>
              <a:t>Do vi sinh vật và kí sinh trùng gây 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9479" y="2723863"/>
            <a:ext cx="6717082" cy="7077205"/>
            <a:chOff x="0" y="0"/>
            <a:chExt cx="8956110" cy="943627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592" r="14592"/>
            <a:stretch>
              <a:fillRect/>
            </a:stretch>
          </p:blipFill>
          <p:spPr>
            <a:xfrm>
              <a:off x="0" y="0"/>
              <a:ext cx="4414555" cy="465463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333" b="14333"/>
            <a:stretch>
              <a:fillRect/>
            </a:stretch>
          </p:blipFill>
          <p:spPr>
            <a:xfrm>
              <a:off x="4541555" y="0"/>
              <a:ext cx="4414555" cy="465463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1891" b="11891"/>
            <a:stretch>
              <a:fillRect/>
            </a:stretch>
          </p:blipFill>
          <p:spPr>
            <a:xfrm>
              <a:off x="0" y="4781637"/>
              <a:ext cx="8956110" cy="465463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87890" y="0"/>
            <a:ext cx="9213702" cy="2398597"/>
            <a:chOff x="0" y="0"/>
            <a:chExt cx="2426654" cy="6317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6654" cy="631729"/>
            </a:xfrm>
            <a:custGeom>
              <a:avLst/>
              <a:gdLst/>
              <a:ahLst/>
              <a:cxnLst/>
              <a:rect l="l" t="t" r="r" b="b"/>
              <a:pathLst>
                <a:path w="2426654" h="631729">
                  <a:moveTo>
                    <a:pt x="0" y="0"/>
                  </a:moveTo>
                  <a:lnTo>
                    <a:pt x="2426654" y="0"/>
                  </a:lnTo>
                  <a:lnTo>
                    <a:pt x="2426654" y="631729"/>
                  </a:lnTo>
                  <a:lnTo>
                    <a:pt x="0" y="631729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73041" y="2943771"/>
            <a:ext cx="2079321" cy="2079321"/>
          </a:xfrm>
          <a:custGeom>
            <a:avLst/>
            <a:gdLst/>
            <a:ahLst/>
            <a:cxnLst/>
            <a:rect l="l" t="t" r="r" b="b"/>
            <a:pathLst>
              <a:path w="2079321" h="2079321">
                <a:moveTo>
                  <a:pt x="0" y="0"/>
                </a:moveTo>
                <a:lnTo>
                  <a:pt x="2079320" y="0"/>
                </a:lnTo>
                <a:lnTo>
                  <a:pt x="2079320" y="2079320"/>
                </a:lnTo>
                <a:lnTo>
                  <a:pt x="0" y="2079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70918" y="65027"/>
            <a:ext cx="2434735" cy="2300825"/>
          </a:xfrm>
          <a:custGeom>
            <a:avLst/>
            <a:gdLst/>
            <a:ahLst/>
            <a:cxnLst/>
            <a:rect l="l" t="t" r="r" b="b"/>
            <a:pathLst>
              <a:path w="2434735" h="2300825">
                <a:moveTo>
                  <a:pt x="0" y="0"/>
                </a:moveTo>
                <a:lnTo>
                  <a:pt x="2434735" y="0"/>
                </a:lnTo>
                <a:lnTo>
                  <a:pt x="2434735" y="2300824"/>
                </a:lnTo>
                <a:lnTo>
                  <a:pt x="0" y="2300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93071" y="6262466"/>
            <a:ext cx="5657769" cy="4150058"/>
            <a:chOff x="0" y="0"/>
            <a:chExt cx="4198620" cy="3079750"/>
          </a:xfrm>
        </p:grpSpPr>
        <p:sp>
          <p:nvSpPr>
            <p:cNvPr id="12" name="Freeform 12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9"/>
              <a:stretch>
                <a:fillRect l="-4915" r="-491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409985" y="2398597"/>
            <a:ext cx="4876684" cy="4130838"/>
            <a:chOff x="0" y="0"/>
            <a:chExt cx="2374900" cy="2011680"/>
          </a:xfrm>
        </p:grpSpPr>
        <p:sp>
          <p:nvSpPr>
            <p:cNvPr id="14" name="Freeform 1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0"/>
              <a:stretch>
                <a:fillRect l="-17647" r="-1764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28700" y="5386192"/>
            <a:ext cx="2323150" cy="4596752"/>
            <a:chOff x="0" y="0"/>
            <a:chExt cx="2620010" cy="5184140"/>
          </a:xfrm>
        </p:grpSpPr>
        <p:sp>
          <p:nvSpPr>
            <p:cNvPr id="16" name="Freeform 1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14781" r="-1478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10125414" y="0"/>
            <a:ext cx="10021" cy="10287000"/>
          </a:xfrm>
          <a:prstGeom prst="line">
            <a:avLst/>
          </a:prstGeom>
          <a:ln w="85725" cap="flat">
            <a:solidFill>
              <a:srgbClr val="09360A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>
            <a:off x="14898144" y="5143500"/>
            <a:ext cx="1179241" cy="1036258"/>
          </a:xfrm>
          <a:custGeom>
            <a:avLst/>
            <a:gdLst/>
            <a:ahLst/>
            <a:cxnLst/>
            <a:rect l="l" t="t" r="r" b="b"/>
            <a:pathLst>
              <a:path w="1179241" h="1036258">
                <a:moveTo>
                  <a:pt x="0" y="0"/>
                </a:moveTo>
                <a:lnTo>
                  <a:pt x="1179241" y="0"/>
                </a:lnTo>
                <a:lnTo>
                  <a:pt x="1179241" y="1036258"/>
                </a:lnTo>
                <a:lnTo>
                  <a:pt x="0" y="10362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87890" y="297863"/>
            <a:ext cx="8931866" cy="173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F0F7DA"/>
                </a:solidFill>
                <a:latin typeface="Open Sans Bold"/>
              </a:rPr>
              <a:t>2. Không đảm bảo an toàn thực phẩm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177" y="0"/>
            <a:ext cx="18247823" cy="10287000"/>
            <a:chOff x="0" y="0"/>
            <a:chExt cx="480601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06011" cy="2709333"/>
            </a:xfrm>
            <a:custGeom>
              <a:avLst/>
              <a:gdLst/>
              <a:ahLst/>
              <a:cxnLst/>
              <a:rect l="l" t="t" r="r" b="b"/>
              <a:pathLst>
                <a:path w="4806011" h="2709333">
                  <a:moveTo>
                    <a:pt x="0" y="0"/>
                  </a:moveTo>
                  <a:lnTo>
                    <a:pt x="4806011" y="0"/>
                  </a:lnTo>
                  <a:lnTo>
                    <a:pt x="48060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34D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510249" y="2155856"/>
            <a:ext cx="2054327" cy="2594039"/>
            <a:chOff x="0" y="0"/>
            <a:chExt cx="2745740" cy="3467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5740" cy="3468370"/>
            </a:xfrm>
            <a:custGeom>
              <a:avLst/>
              <a:gdLst/>
              <a:ahLst/>
              <a:cxnLst/>
              <a:rect l="l" t="t" r="r" b="b"/>
              <a:pathLst>
                <a:path w="2745740" h="346837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2"/>
              <a:stretch>
                <a:fillRect l="-44833" r="-44833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870673" y="2155856"/>
            <a:ext cx="1787943" cy="2594039"/>
            <a:chOff x="0" y="0"/>
            <a:chExt cx="2312670" cy="33553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2670" cy="3355340"/>
            </a:xfrm>
            <a:custGeom>
              <a:avLst/>
              <a:gdLst/>
              <a:ahLst/>
              <a:cxnLst/>
              <a:rect l="l" t="t" r="r" b="b"/>
              <a:pathLst>
                <a:path w="2312670" h="335534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3"/>
              <a:stretch>
                <a:fillRect l="-62579" r="-6257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98095" y="2156045"/>
            <a:ext cx="1786831" cy="2593850"/>
            <a:chOff x="0" y="0"/>
            <a:chExt cx="2311400" cy="33553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11400" cy="3355340"/>
            </a:xfrm>
            <a:custGeom>
              <a:avLst/>
              <a:gdLst/>
              <a:ahLst/>
              <a:cxnLst/>
              <a:rect l="l" t="t" r="r" b="b"/>
              <a:pathLst>
                <a:path w="2311400" h="3355340">
                  <a:moveTo>
                    <a:pt x="2311400" y="0"/>
                  </a:moveTo>
                  <a:lnTo>
                    <a:pt x="1525270" y="0"/>
                  </a:lnTo>
                  <a:lnTo>
                    <a:pt x="1525270" y="1271270"/>
                  </a:lnTo>
                  <a:lnTo>
                    <a:pt x="783590" y="1271270"/>
                  </a:lnTo>
                  <a:lnTo>
                    <a:pt x="78359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10410"/>
                  </a:lnTo>
                  <a:lnTo>
                    <a:pt x="1525270" y="2010410"/>
                  </a:lnTo>
                  <a:lnTo>
                    <a:pt x="1525270" y="3355340"/>
                  </a:lnTo>
                  <a:lnTo>
                    <a:pt x="2311400" y="3355340"/>
                  </a:lnTo>
                  <a:close/>
                </a:path>
              </a:pathLst>
            </a:custGeom>
            <a:blipFill>
              <a:blip r:embed="rId4"/>
              <a:stretch>
                <a:fillRect l="-58737" r="-5873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013526" y="2155856"/>
            <a:ext cx="607763" cy="2594039"/>
            <a:chOff x="0" y="0"/>
            <a:chExt cx="786130" cy="33553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6130" cy="3355340"/>
            </a:xfrm>
            <a:custGeom>
              <a:avLst/>
              <a:gdLst/>
              <a:ahLst/>
              <a:cxnLst/>
              <a:rect l="l" t="t" r="r" b="b"/>
              <a:pathLst>
                <a:path w="786130" h="335534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5"/>
              <a:stretch>
                <a:fillRect l="-267712" r="-267712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934634" y="2155856"/>
            <a:ext cx="1686813" cy="2594039"/>
            <a:chOff x="0" y="0"/>
            <a:chExt cx="2181860" cy="33553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1860" cy="3355340"/>
            </a:xfrm>
            <a:custGeom>
              <a:avLst/>
              <a:gdLst/>
              <a:ahLst/>
              <a:cxnLst/>
              <a:rect l="l" t="t" r="r" b="b"/>
              <a:pathLst>
                <a:path w="2181860" h="335534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6"/>
              <a:stretch>
                <a:fillRect l="-91735" r="-9173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850047" y="2155856"/>
            <a:ext cx="2146317" cy="2594039"/>
            <a:chOff x="0" y="0"/>
            <a:chExt cx="2776220" cy="33553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74950" cy="3355340"/>
            </a:xfrm>
            <a:custGeom>
              <a:avLst/>
              <a:gdLst/>
              <a:ahLst/>
              <a:cxnLst/>
              <a:rect l="l" t="t" r="r" b="b"/>
              <a:pathLst>
                <a:path w="2774950" h="3355340">
                  <a:moveTo>
                    <a:pt x="2037080" y="3355340"/>
                  </a:moveTo>
                  <a:lnTo>
                    <a:pt x="2774950" y="3355340"/>
                  </a:lnTo>
                  <a:lnTo>
                    <a:pt x="2774950" y="0"/>
                  </a:lnTo>
                  <a:lnTo>
                    <a:pt x="1808480" y="0"/>
                  </a:lnTo>
                  <a:lnTo>
                    <a:pt x="1417320" y="1812290"/>
                  </a:lnTo>
                  <a:cubicBezTo>
                    <a:pt x="1412240" y="1832610"/>
                    <a:pt x="1407160" y="1855470"/>
                    <a:pt x="1402080" y="1883410"/>
                  </a:cubicBezTo>
                  <a:cubicBezTo>
                    <a:pt x="1397000" y="1856740"/>
                    <a:pt x="1391920" y="1833880"/>
                    <a:pt x="1388110" y="1813560"/>
                  </a:cubicBezTo>
                  <a:lnTo>
                    <a:pt x="99314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699770" y="3355340"/>
                  </a:lnTo>
                  <a:lnTo>
                    <a:pt x="699770" y="1781810"/>
                  </a:lnTo>
                  <a:lnTo>
                    <a:pt x="1037590" y="3355340"/>
                  </a:lnTo>
                  <a:lnTo>
                    <a:pt x="1704340" y="3355340"/>
                  </a:lnTo>
                  <a:lnTo>
                    <a:pt x="2037080" y="1790700"/>
                  </a:lnTo>
                  <a:lnTo>
                    <a:pt x="2037080" y="3355340"/>
                  </a:lnTo>
                  <a:close/>
                </a:path>
              </a:pathLst>
            </a:custGeom>
            <a:blipFill>
              <a:blip r:embed="rId7"/>
              <a:stretch>
                <a:fillRect l="-40831" r="-40831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03458" y="6319451"/>
            <a:ext cx="2081769" cy="2516026"/>
            <a:chOff x="0" y="0"/>
            <a:chExt cx="2776220" cy="33553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74950" cy="3355340"/>
            </a:xfrm>
            <a:custGeom>
              <a:avLst/>
              <a:gdLst/>
              <a:ahLst/>
              <a:cxnLst/>
              <a:rect l="l" t="t" r="r" b="b"/>
              <a:pathLst>
                <a:path w="2774950" h="3355340">
                  <a:moveTo>
                    <a:pt x="2037080" y="3355340"/>
                  </a:moveTo>
                  <a:lnTo>
                    <a:pt x="2774950" y="3355340"/>
                  </a:lnTo>
                  <a:lnTo>
                    <a:pt x="2774950" y="0"/>
                  </a:lnTo>
                  <a:lnTo>
                    <a:pt x="1808480" y="0"/>
                  </a:lnTo>
                  <a:lnTo>
                    <a:pt x="1417320" y="1812290"/>
                  </a:lnTo>
                  <a:cubicBezTo>
                    <a:pt x="1412240" y="1832610"/>
                    <a:pt x="1407160" y="1855470"/>
                    <a:pt x="1402080" y="1883410"/>
                  </a:cubicBezTo>
                  <a:cubicBezTo>
                    <a:pt x="1397000" y="1856740"/>
                    <a:pt x="1391920" y="1833880"/>
                    <a:pt x="1388110" y="1813560"/>
                  </a:cubicBezTo>
                  <a:lnTo>
                    <a:pt x="99314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699770" y="3355340"/>
                  </a:lnTo>
                  <a:lnTo>
                    <a:pt x="699770" y="1781810"/>
                  </a:lnTo>
                  <a:lnTo>
                    <a:pt x="1037590" y="3355340"/>
                  </a:lnTo>
                  <a:lnTo>
                    <a:pt x="1704340" y="3355340"/>
                  </a:lnTo>
                  <a:lnTo>
                    <a:pt x="2037080" y="1790700"/>
                  </a:lnTo>
                  <a:lnTo>
                    <a:pt x="2037080" y="3355340"/>
                  </a:lnTo>
                  <a:close/>
                </a:path>
              </a:pathLst>
            </a:custGeom>
            <a:blipFill>
              <a:blip r:embed="rId8"/>
              <a:stretch>
                <a:fillRect l="-40686" r="-4068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2572031" y="6359356"/>
            <a:ext cx="1992545" cy="2516026"/>
            <a:chOff x="0" y="0"/>
            <a:chExt cx="2745740" cy="3467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45740" cy="3468370"/>
            </a:xfrm>
            <a:custGeom>
              <a:avLst/>
              <a:gdLst/>
              <a:ahLst/>
              <a:cxnLst/>
              <a:rect l="l" t="t" r="r" b="b"/>
              <a:pathLst>
                <a:path w="2745740" h="346837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9"/>
              <a:stretch>
                <a:fillRect l="-50054" r="-5005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755076" y="6359356"/>
            <a:ext cx="589485" cy="2516026"/>
            <a:chOff x="0" y="0"/>
            <a:chExt cx="786130" cy="33553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86130" cy="3355340"/>
            </a:xfrm>
            <a:custGeom>
              <a:avLst/>
              <a:gdLst/>
              <a:ahLst/>
              <a:cxnLst/>
              <a:rect l="l" t="t" r="r" b="b"/>
              <a:pathLst>
                <a:path w="786130" h="335534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0"/>
              <a:stretch>
                <a:fillRect l="-266161" r="-266161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6443574" y="6352285"/>
            <a:ext cx="1692444" cy="2483192"/>
            <a:chOff x="0" y="0"/>
            <a:chExt cx="2286000" cy="3354070"/>
          </a:xfrm>
        </p:grpSpPr>
        <p:sp>
          <p:nvSpPr>
            <p:cNvPr id="24" name="Freeform 24"/>
            <p:cNvSpPr/>
            <p:nvPr/>
          </p:nvSpPr>
          <p:spPr>
            <a:xfrm>
              <a:off x="-2540" y="-1270"/>
              <a:ext cx="2288540" cy="3355340"/>
            </a:xfrm>
            <a:custGeom>
              <a:avLst/>
              <a:gdLst/>
              <a:ahLst/>
              <a:cxnLst/>
              <a:rect l="l" t="t" r="r" b="b"/>
              <a:pathLst>
                <a:path w="2288540" h="3355340">
                  <a:moveTo>
                    <a:pt x="2540" y="2540"/>
                  </a:moveTo>
                  <a:lnTo>
                    <a:pt x="2540" y="739140"/>
                  </a:lnTo>
                  <a:lnTo>
                    <a:pt x="751840" y="739140"/>
                  </a:lnTo>
                  <a:lnTo>
                    <a:pt x="751840" y="3355340"/>
                  </a:lnTo>
                  <a:lnTo>
                    <a:pt x="1539240" y="3355340"/>
                  </a:lnTo>
                  <a:lnTo>
                    <a:pt x="1539240" y="739140"/>
                  </a:lnTo>
                  <a:lnTo>
                    <a:pt x="2288540" y="739140"/>
                  </a:lnTo>
                  <a:lnTo>
                    <a:pt x="2288540" y="2540"/>
                  </a:lnTo>
                  <a:cubicBezTo>
                    <a:pt x="2288540" y="2540"/>
                    <a:pt x="0" y="0"/>
                    <a:pt x="2540" y="2540"/>
                  </a:cubicBezTo>
                  <a:close/>
                </a:path>
              </a:pathLst>
            </a:custGeom>
            <a:blipFill>
              <a:blip r:embed="rId11"/>
              <a:stretch>
                <a:fillRect l="-47810" r="-47810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8219968" y="6371701"/>
            <a:ext cx="1888241" cy="2483192"/>
            <a:chOff x="0" y="0"/>
            <a:chExt cx="2551430" cy="3355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550160" cy="3355340"/>
            </a:xfrm>
            <a:custGeom>
              <a:avLst/>
              <a:gdLst/>
              <a:ahLst/>
              <a:cxnLst/>
              <a:rect l="l" t="t" r="r" b="b"/>
              <a:pathLst>
                <a:path w="2550160" h="335534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12"/>
              <a:stretch>
                <a:fillRect l="-48834" r="-48834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0181567" y="6428023"/>
            <a:ext cx="1663918" cy="2459704"/>
            <a:chOff x="0" y="0"/>
            <a:chExt cx="2307590" cy="34112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07590" cy="3412490"/>
            </a:xfrm>
            <a:custGeom>
              <a:avLst/>
              <a:gdLst/>
              <a:ahLst/>
              <a:cxnLst/>
              <a:rect l="l" t="t" r="r" b="b"/>
              <a:pathLst>
                <a:path w="2307590" h="3412490">
                  <a:moveTo>
                    <a:pt x="2307590" y="2264410"/>
                  </a:moveTo>
                  <a:lnTo>
                    <a:pt x="2307590" y="0"/>
                  </a:lnTo>
                  <a:lnTo>
                    <a:pt x="1521460" y="0"/>
                  </a:lnTo>
                  <a:lnTo>
                    <a:pt x="1521460" y="2244090"/>
                  </a:lnTo>
                  <a:cubicBezTo>
                    <a:pt x="1521460" y="2397760"/>
                    <a:pt x="1488440" y="2512060"/>
                    <a:pt x="1423670" y="2585720"/>
                  </a:cubicBezTo>
                  <a:cubicBezTo>
                    <a:pt x="1360170" y="2656840"/>
                    <a:pt x="1271270" y="2689860"/>
                    <a:pt x="1150620" y="2689860"/>
                  </a:cubicBezTo>
                  <a:cubicBezTo>
                    <a:pt x="1029970" y="2689860"/>
                    <a:pt x="942340" y="2655570"/>
                    <a:pt x="880110" y="2585720"/>
                  </a:cubicBezTo>
                  <a:cubicBezTo>
                    <a:pt x="815340" y="2512060"/>
                    <a:pt x="783590" y="2397760"/>
                    <a:pt x="783590" y="2244090"/>
                  </a:cubicBezTo>
                  <a:lnTo>
                    <a:pt x="783590" y="0"/>
                  </a:lnTo>
                  <a:lnTo>
                    <a:pt x="0" y="0"/>
                  </a:lnTo>
                  <a:lnTo>
                    <a:pt x="0" y="2264410"/>
                  </a:lnTo>
                  <a:cubicBezTo>
                    <a:pt x="0" y="2446020"/>
                    <a:pt x="26670" y="2609850"/>
                    <a:pt x="78740" y="2750820"/>
                  </a:cubicBezTo>
                  <a:cubicBezTo>
                    <a:pt x="132080" y="2895600"/>
                    <a:pt x="209550" y="3017520"/>
                    <a:pt x="311150" y="3116580"/>
                  </a:cubicBezTo>
                  <a:cubicBezTo>
                    <a:pt x="411480" y="3214370"/>
                    <a:pt x="534670" y="3289300"/>
                    <a:pt x="678180" y="3338830"/>
                  </a:cubicBezTo>
                  <a:cubicBezTo>
                    <a:pt x="817880" y="3387090"/>
                    <a:pt x="976630" y="3412490"/>
                    <a:pt x="1151890" y="3412490"/>
                  </a:cubicBezTo>
                  <a:cubicBezTo>
                    <a:pt x="1325880" y="3412490"/>
                    <a:pt x="1485900" y="3388360"/>
                    <a:pt x="1625600" y="3340100"/>
                  </a:cubicBezTo>
                  <a:cubicBezTo>
                    <a:pt x="1769110" y="3290570"/>
                    <a:pt x="1893570" y="3215640"/>
                    <a:pt x="1995170" y="3117850"/>
                  </a:cubicBezTo>
                  <a:cubicBezTo>
                    <a:pt x="2096770" y="3020060"/>
                    <a:pt x="2175510" y="2896870"/>
                    <a:pt x="2228850" y="2753360"/>
                  </a:cubicBezTo>
                  <a:cubicBezTo>
                    <a:pt x="2280920" y="2609850"/>
                    <a:pt x="2307590" y="2446020"/>
                    <a:pt x="2307590" y="2264410"/>
                  </a:cubicBezTo>
                  <a:close/>
                </a:path>
              </a:pathLst>
            </a:custGeom>
            <a:blipFill>
              <a:blip r:embed="rId13"/>
              <a:stretch>
                <a:fillRect l="-68235" r="-68235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2048352" y="6428023"/>
            <a:ext cx="1938165" cy="2447359"/>
            <a:chOff x="0" y="0"/>
            <a:chExt cx="2745740" cy="3467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745740" cy="3468370"/>
            </a:xfrm>
            <a:custGeom>
              <a:avLst/>
              <a:gdLst/>
              <a:ahLst/>
              <a:cxnLst/>
              <a:rect l="l" t="t" r="r" b="b"/>
              <a:pathLst>
                <a:path w="2745740" h="346837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4"/>
              <a:stretch>
                <a:fillRect l="-43800" r="-43800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186542" y="6352285"/>
            <a:ext cx="1707287" cy="2477019"/>
            <a:chOff x="0" y="0"/>
            <a:chExt cx="2312670" cy="335534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12670" cy="3355340"/>
            </a:xfrm>
            <a:custGeom>
              <a:avLst/>
              <a:gdLst/>
              <a:ahLst/>
              <a:cxnLst/>
              <a:rect l="l" t="t" r="r" b="b"/>
              <a:pathLst>
                <a:path w="2312670" h="335534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5"/>
              <a:stretch>
                <a:fillRect l="-22289" r="-22289"/>
              </a:stretch>
            </a:blip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5996364" y="6371701"/>
            <a:ext cx="1892265" cy="2457604"/>
            <a:chOff x="0" y="0"/>
            <a:chExt cx="2669540" cy="34671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70810" cy="3468370"/>
            </a:xfrm>
            <a:custGeom>
              <a:avLst/>
              <a:gdLst/>
              <a:ahLst/>
              <a:cxnLst/>
              <a:rect l="l" t="t" r="r" b="b"/>
              <a:pathLst>
                <a:path w="2670810" h="3468370">
                  <a:moveTo>
                    <a:pt x="330200" y="3030220"/>
                  </a:moveTo>
                  <a:cubicBezTo>
                    <a:pt x="440690" y="3177540"/>
                    <a:pt x="579120" y="3289300"/>
                    <a:pt x="741680" y="3361690"/>
                  </a:cubicBezTo>
                  <a:cubicBezTo>
                    <a:pt x="900430" y="3432810"/>
                    <a:pt x="1083310" y="3468370"/>
                    <a:pt x="1283970" y="3468370"/>
                  </a:cubicBezTo>
                  <a:cubicBezTo>
                    <a:pt x="1461770" y="3468370"/>
                    <a:pt x="1629410" y="3430270"/>
                    <a:pt x="1784350" y="3356610"/>
                  </a:cubicBezTo>
                  <a:cubicBezTo>
                    <a:pt x="1879600" y="3310890"/>
                    <a:pt x="1967230" y="3249930"/>
                    <a:pt x="2045970" y="3176270"/>
                  </a:cubicBezTo>
                  <a:lnTo>
                    <a:pt x="2112010" y="3412490"/>
                  </a:lnTo>
                  <a:lnTo>
                    <a:pt x="2670810" y="3412490"/>
                  </a:lnTo>
                  <a:lnTo>
                    <a:pt x="2670810" y="1488440"/>
                  </a:lnTo>
                  <a:lnTo>
                    <a:pt x="1187450" y="1488440"/>
                  </a:lnTo>
                  <a:lnTo>
                    <a:pt x="1187450" y="2207260"/>
                  </a:lnTo>
                  <a:lnTo>
                    <a:pt x="1866900" y="2207260"/>
                  </a:lnTo>
                  <a:cubicBezTo>
                    <a:pt x="1860550" y="2268220"/>
                    <a:pt x="1849120" y="2325370"/>
                    <a:pt x="1832610" y="2378710"/>
                  </a:cubicBezTo>
                  <a:cubicBezTo>
                    <a:pt x="1807210" y="2458720"/>
                    <a:pt x="1771650" y="2527300"/>
                    <a:pt x="1727200" y="2581910"/>
                  </a:cubicBezTo>
                  <a:cubicBezTo>
                    <a:pt x="1684020" y="2635250"/>
                    <a:pt x="1634490" y="2675890"/>
                    <a:pt x="1574800" y="2705100"/>
                  </a:cubicBezTo>
                  <a:cubicBezTo>
                    <a:pt x="1516380" y="2734310"/>
                    <a:pt x="1452880" y="2748280"/>
                    <a:pt x="1383030" y="2748280"/>
                  </a:cubicBezTo>
                  <a:cubicBezTo>
                    <a:pt x="1282700" y="2748280"/>
                    <a:pt x="1195070" y="2729230"/>
                    <a:pt x="1125220" y="2693670"/>
                  </a:cubicBezTo>
                  <a:cubicBezTo>
                    <a:pt x="1054100" y="2656840"/>
                    <a:pt x="996950" y="2604770"/>
                    <a:pt x="949960" y="2533650"/>
                  </a:cubicBezTo>
                  <a:cubicBezTo>
                    <a:pt x="900430" y="2459990"/>
                    <a:pt x="863600" y="2366010"/>
                    <a:pt x="838200" y="2254250"/>
                  </a:cubicBezTo>
                  <a:cubicBezTo>
                    <a:pt x="812800" y="2137410"/>
                    <a:pt x="800100" y="2001520"/>
                    <a:pt x="800100" y="1850390"/>
                  </a:cubicBezTo>
                  <a:lnTo>
                    <a:pt x="800100" y="1620520"/>
                  </a:lnTo>
                  <a:cubicBezTo>
                    <a:pt x="800100" y="1471930"/>
                    <a:pt x="812800" y="1338580"/>
                    <a:pt x="838200" y="1221740"/>
                  </a:cubicBezTo>
                  <a:cubicBezTo>
                    <a:pt x="862330" y="1111250"/>
                    <a:pt x="899160" y="1017270"/>
                    <a:pt x="947420" y="942340"/>
                  </a:cubicBezTo>
                  <a:cubicBezTo>
                    <a:pt x="994410" y="871220"/>
                    <a:pt x="1051560" y="817880"/>
                    <a:pt x="1122680" y="779780"/>
                  </a:cubicBezTo>
                  <a:cubicBezTo>
                    <a:pt x="1193800" y="741680"/>
                    <a:pt x="1280160" y="722630"/>
                    <a:pt x="1379220" y="722630"/>
                  </a:cubicBezTo>
                  <a:cubicBezTo>
                    <a:pt x="1447800" y="722630"/>
                    <a:pt x="1513840" y="734060"/>
                    <a:pt x="1573530" y="756920"/>
                  </a:cubicBezTo>
                  <a:cubicBezTo>
                    <a:pt x="1631950" y="778510"/>
                    <a:pt x="1681480" y="811530"/>
                    <a:pt x="1725930" y="855980"/>
                  </a:cubicBezTo>
                  <a:cubicBezTo>
                    <a:pt x="1769110" y="900430"/>
                    <a:pt x="1804670" y="956310"/>
                    <a:pt x="1831340" y="1023620"/>
                  </a:cubicBezTo>
                  <a:cubicBezTo>
                    <a:pt x="1858010" y="1090930"/>
                    <a:pt x="1871980" y="1172210"/>
                    <a:pt x="1871980" y="1264920"/>
                  </a:cubicBezTo>
                  <a:lnTo>
                    <a:pt x="1871980" y="1372870"/>
                  </a:lnTo>
                  <a:lnTo>
                    <a:pt x="2669540" y="1372870"/>
                  </a:lnTo>
                  <a:lnTo>
                    <a:pt x="2669540" y="1264920"/>
                  </a:lnTo>
                  <a:cubicBezTo>
                    <a:pt x="2669540" y="1062990"/>
                    <a:pt x="2633980" y="881380"/>
                    <a:pt x="2565400" y="723900"/>
                  </a:cubicBezTo>
                  <a:cubicBezTo>
                    <a:pt x="2495550" y="565150"/>
                    <a:pt x="2400300" y="431800"/>
                    <a:pt x="2283460" y="323850"/>
                  </a:cubicBezTo>
                  <a:cubicBezTo>
                    <a:pt x="2166620" y="217170"/>
                    <a:pt x="2029460" y="135890"/>
                    <a:pt x="1875790" y="81280"/>
                  </a:cubicBezTo>
                  <a:cubicBezTo>
                    <a:pt x="1724660" y="26670"/>
                    <a:pt x="1564640" y="0"/>
                    <a:pt x="1399540" y="0"/>
                  </a:cubicBezTo>
                  <a:cubicBezTo>
                    <a:pt x="1181100" y="0"/>
                    <a:pt x="982980" y="35560"/>
                    <a:pt x="810260" y="106680"/>
                  </a:cubicBezTo>
                  <a:cubicBezTo>
                    <a:pt x="633730" y="179070"/>
                    <a:pt x="482600" y="290830"/>
                    <a:pt x="361950" y="438150"/>
                  </a:cubicBezTo>
                  <a:cubicBezTo>
                    <a:pt x="243840" y="58166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1840"/>
                    <a:pt x="27940" y="2274570"/>
                    <a:pt x="82550" y="2485390"/>
                  </a:cubicBezTo>
                  <a:cubicBezTo>
                    <a:pt x="138430" y="2702560"/>
                    <a:pt x="222250" y="2885440"/>
                    <a:pt x="330200" y="3030220"/>
                  </a:cubicBezTo>
                  <a:close/>
                </a:path>
              </a:pathLst>
            </a:custGeom>
            <a:blipFill>
              <a:blip r:embed="rId16"/>
              <a:stretch>
                <a:fillRect l="-20006" r="-20006"/>
              </a:stretch>
            </a:blip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 rot="-2700000">
            <a:off x="11320202" y="6119757"/>
            <a:ext cx="762549" cy="762549"/>
            <a:chOff x="0" y="0"/>
            <a:chExt cx="6317215" cy="631721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17"/>
              <a:stretch>
                <a:fillRect l="-25000" r="-25000"/>
              </a:stretch>
            </a:blip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 rot="-2700000">
            <a:off x="13317246" y="6122601"/>
            <a:ext cx="776278" cy="776278"/>
            <a:chOff x="0" y="0"/>
            <a:chExt cx="6317215" cy="631721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18"/>
              <a:stretch>
                <a:fillRect l="-25000" r="-25000"/>
              </a:stretch>
            </a:blip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 rot="-6145017">
            <a:off x="11950375" y="5041611"/>
            <a:ext cx="1094696" cy="1094696"/>
            <a:chOff x="0" y="0"/>
            <a:chExt cx="6317215" cy="631721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19"/>
              <a:stretch>
                <a:fillRect l="-35034" r="-35034"/>
              </a:stretch>
            </a:blip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 rot="363063">
            <a:off x="2799281" y="907182"/>
            <a:ext cx="972909" cy="972909"/>
            <a:chOff x="0" y="0"/>
            <a:chExt cx="6317215" cy="631721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20"/>
              <a:stretch>
                <a:fillRect l="-34459" r="-34459"/>
              </a:stretch>
            </a:blip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-5400000">
            <a:off x="3146414" y="907182"/>
            <a:ext cx="972909" cy="972909"/>
            <a:chOff x="0" y="0"/>
            <a:chExt cx="6317215" cy="631721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20"/>
              <a:stretch>
                <a:fillRect l="-34459" r="-34459"/>
              </a:stretch>
            </a:blipFill>
          </p:spPr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 rot="-5400000">
            <a:off x="3285735" y="5171150"/>
            <a:ext cx="972909" cy="972909"/>
            <a:chOff x="0" y="0"/>
            <a:chExt cx="6317215" cy="63172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 rot="363063">
            <a:off x="2893226" y="5122581"/>
            <a:ext cx="972909" cy="972909"/>
            <a:chOff x="0" y="0"/>
            <a:chExt cx="6317215" cy="631721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 rot="363063">
            <a:off x="11894054" y="955751"/>
            <a:ext cx="972909" cy="972909"/>
            <a:chOff x="0" y="0"/>
            <a:chExt cx="6317215" cy="631721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22"/>
              <a:stretch>
                <a:fillRect l="-24752" r="-24752"/>
              </a:stretch>
            </a:blipFill>
          </p:spPr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 rot="-5594119">
            <a:off x="12267359" y="933860"/>
            <a:ext cx="972909" cy="972909"/>
            <a:chOff x="0" y="0"/>
            <a:chExt cx="6317215" cy="631721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0"/>
              <a:ext cx="6317215" cy="6317215"/>
            </a:xfrm>
            <a:custGeom>
              <a:avLst/>
              <a:gdLst/>
              <a:ahLst/>
              <a:cxnLst/>
              <a:rect l="l" t="t" r="r" b="b"/>
              <a:pathLst>
                <a:path w="6317215" h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22"/>
              <a:stretch>
                <a:fillRect l="-24752" r="-24752"/>
              </a:stretch>
            </a:blipFill>
          </p:spPr>
        </p:sp>
      </p:grpSp>
      <p:grpSp>
        <p:nvGrpSpPr>
          <p:cNvPr id="62" name="Group 62"/>
          <p:cNvGrpSpPr/>
          <p:nvPr/>
        </p:nvGrpSpPr>
        <p:grpSpPr>
          <a:xfrm>
            <a:off x="13908504" y="517589"/>
            <a:ext cx="691584" cy="643183"/>
            <a:chOff x="0" y="0"/>
            <a:chExt cx="655474" cy="6096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55474" cy="609600"/>
            </a:xfrm>
            <a:custGeom>
              <a:avLst/>
              <a:gdLst/>
              <a:ahLst/>
              <a:cxnLst/>
              <a:rect l="l" t="t" r="r" b="b"/>
              <a:pathLst>
                <a:path w="655474" h="609600">
                  <a:moveTo>
                    <a:pt x="203200" y="0"/>
                  </a:moveTo>
                  <a:lnTo>
                    <a:pt x="655474" y="0"/>
                  </a:lnTo>
                  <a:lnTo>
                    <a:pt x="4522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0BAB6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555366" y="518422"/>
            <a:ext cx="570767" cy="642350"/>
            <a:chOff x="0" y="0"/>
            <a:chExt cx="681864" cy="76738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81864" cy="767380"/>
            </a:xfrm>
            <a:custGeom>
              <a:avLst/>
              <a:gdLst/>
              <a:ahLst/>
              <a:cxnLst/>
              <a:rect l="l" t="t" r="r" b="b"/>
              <a:pathLst>
                <a:path w="681864" h="767380">
                  <a:moveTo>
                    <a:pt x="478664" y="0"/>
                  </a:moveTo>
                  <a:lnTo>
                    <a:pt x="0" y="0"/>
                  </a:lnTo>
                  <a:lnTo>
                    <a:pt x="203200" y="767380"/>
                  </a:lnTo>
                  <a:lnTo>
                    <a:pt x="681864" y="767380"/>
                  </a:lnTo>
                  <a:lnTo>
                    <a:pt x="478664" y="0"/>
                  </a:lnTo>
                  <a:close/>
                </a:path>
              </a:pathLst>
            </a:custGeom>
            <a:solidFill>
              <a:srgbClr val="20BAB6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3156473" y="518422"/>
            <a:ext cx="619018" cy="642350"/>
            <a:chOff x="0" y="0"/>
            <a:chExt cx="587457" cy="6096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87457" cy="609600"/>
            </a:xfrm>
            <a:custGeom>
              <a:avLst/>
              <a:gdLst/>
              <a:ahLst/>
              <a:cxnLst/>
              <a:rect l="l" t="t" r="r" b="b"/>
              <a:pathLst>
                <a:path w="587457" h="609600">
                  <a:moveTo>
                    <a:pt x="203200" y="0"/>
                  </a:moveTo>
                  <a:lnTo>
                    <a:pt x="587457" y="0"/>
                  </a:lnTo>
                  <a:lnTo>
                    <a:pt x="38425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0BAB6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702</Words>
  <Application>Microsoft Office PowerPoint</Application>
  <PresentationFormat>Custom</PresentationFormat>
  <Paragraphs>79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Poppins Bold</vt:lpstr>
      <vt:lpstr>Open Sans</vt:lpstr>
      <vt:lpstr>Open Sans Bold</vt:lpstr>
      <vt:lpstr>Open Sans Light</vt:lpstr>
      <vt:lpstr>Canva Sans Bold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K57A2-MIỄN DỊCH Ở NGƯỜI VÀ ĐỘNG VẬT</dc:title>
  <dc:creator>Admin</dc:creator>
  <cp:lastModifiedBy>Admin</cp:lastModifiedBy>
  <cp:revision>5</cp:revision>
  <dcterms:created xsi:type="dcterms:W3CDTF">2006-08-16T00:00:00Z</dcterms:created>
  <dcterms:modified xsi:type="dcterms:W3CDTF">2025-05-16T06:39:37Z</dcterms:modified>
  <dc:identifier>DAFoTvXLyXg</dc:identifier>
</cp:coreProperties>
</file>