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sldIdLst>
    <p:sldId id="260" r:id="rId3"/>
    <p:sldId id="263" r:id="rId4"/>
    <p:sldId id="312" r:id="rId5"/>
    <p:sldId id="290" r:id="rId6"/>
    <p:sldId id="291" r:id="rId7"/>
    <p:sldId id="292" r:id="rId8"/>
    <p:sldId id="293" r:id="rId9"/>
    <p:sldId id="317" r:id="rId10"/>
    <p:sldId id="321" r:id="rId11"/>
    <p:sldId id="319" r:id="rId12"/>
    <p:sldId id="320" r:id="rId13"/>
    <p:sldId id="322" r:id="rId14"/>
    <p:sldId id="326" r:id="rId15"/>
    <p:sldId id="327" r:id="rId16"/>
    <p:sldId id="328" r:id="rId17"/>
    <p:sldId id="329" r:id="rId18"/>
    <p:sldId id="315" r:id="rId19"/>
    <p:sldId id="335" r:id="rId20"/>
    <p:sldId id="332" r:id="rId21"/>
    <p:sldId id="331" r:id="rId22"/>
    <p:sldId id="333" r:id="rId23"/>
    <p:sldId id="334" r:id="rId24"/>
    <p:sldId id="300" r:id="rId25"/>
    <p:sldId id="337" r:id="rId26"/>
    <p:sldId id="302" r:id="rId27"/>
    <p:sldId id="303" r:id="rId28"/>
    <p:sldId id="266" r:id="rId29"/>
    <p:sldId id="264"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AB8"/>
    <a:srgbClr val="006699"/>
    <a:srgbClr val="006666"/>
    <a:srgbClr val="FF0066"/>
    <a:srgbClr val="FF66FF"/>
    <a:srgbClr val="43A4C5"/>
    <a:srgbClr val="75C4E6"/>
    <a:srgbClr val="E6F7FF"/>
    <a:srgbClr val="41B1C4"/>
    <a:srgbClr val="79B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8" autoAdjust="0"/>
    <p:restoredTop sz="94000" autoAdjust="0"/>
  </p:normalViewPr>
  <p:slideViewPr>
    <p:cSldViewPr snapToGrid="0">
      <p:cViewPr varScale="1">
        <p:scale>
          <a:sx n="72" d="100"/>
          <a:sy n="72" d="100"/>
        </p:scale>
        <p:origin x="660" y="78"/>
      </p:cViewPr>
      <p:guideLst>
        <p:guide orient="horz" pos="2160"/>
        <p:guide pos="3840"/>
      </p:guideLst>
    </p:cSldViewPr>
  </p:slideViewPr>
  <p:notesTextViewPr>
    <p:cViewPr>
      <p:scale>
        <a:sx n="33" d="100"/>
        <a:sy n="33"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3e3ef6f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03e3ef6f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00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7176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2196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3868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8491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95067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9207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6687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0815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3629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0647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02165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77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66763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2687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29428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23777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15533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9256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27</a:t>
            </a:fld>
            <a:endParaRPr lang="zh-CN" altLang="en-US"/>
          </a:p>
        </p:txBody>
      </p:sp>
    </p:spTree>
    <p:extLst>
      <p:ext uri="{BB962C8B-B14F-4D97-AF65-F5344CB8AC3E}">
        <p14:creationId xmlns:p14="http://schemas.microsoft.com/office/powerpoint/2010/main" val="246938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28</a:t>
            </a:fld>
            <a:endParaRPr lang="zh-CN" altLang="en-US"/>
          </a:p>
        </p:txBody>
      </p:sp>
    </p:spTree>
    <p:extLst>
      <p:ext uri="{BB962C8B-B14F-4D97-AF65-F5344CB8AC3E}">
        <p14:creationId xmlns:p14="http://schemas.microsoft.com/office/powerpoint/2010/main" val="358798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latin typeface="Calibri"/>
                <a:ea typeface="宋体"/>
              </a:rPr>
              <a:pPr/>
              <a:t>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1191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6823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7679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1978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9241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108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106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2024/2/24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2024/2/24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marL="0" marR="0" lvl="0" indent="0" algn="l" defTabSz="866943" rtl="0" eaLnBrk="1" fontAlgn="base" latinLnBrk="0" hangingPunct="1">
              <a:lnSpc>
                <a:spcPct val="100000"/>
              </a:lnSpc>
              <a:spcBef>
                <a:spcPct val="0"/>
              </a:spcBef>
              <a:spcAft>
                <a:spcPct val="0"/>
              </a:spcAft>
              <a:buClrTx/>
              <a:buSzTx/>
              <a:buFont typeface="Arial"/>
              <a:buNone/>
              <a:tabLst/>
              <a:defRPr/>
            </a:pPr>
            <a:fld id="{43A93E93-166D-47F5-9EF1-ACEABE24AEEA}" type="datetimeFigureOut">
              <a:rPr kumimoji="0" lang="zh-CN" altLang="en-US" sz="1138"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宋体" panose="02010600030101010101" pitchFamily="2" charset="-122"/>
                <a:cs typeface="Arial"/>
                <a:sym typeface="Arial"/>
              </a:rPr>
              <a:pPr marL="0" marR="0" lvl="0" indent="0" algn="l" defTabSz="866943" rtl="0" eaLnBrk="1" fontAlgn="base" latinLnBrk="0" hangingPunct="1">
                <a:lnSpc>
                  <a:spcPct val="100000"/>
                </a:lnSpc>
                <a:spcBef>
                  <a:spcPct val="0"/>
                </a:spcBef>
                <a:spcAft>
                  <a:spcPct val="0"/>
                </a:spcAft>
                <a:buClrTx/>
                <a:buSzTx/>
                <a:buFont typeface="Arial"/>
                <a:buNone/>
                <a:tabLst/>
                <a:defRPr/>
              </a:pPr>
              <a:t>2024/2/24</a:t>
            </a:fld>
            <a:endParaRPr kumimoji="0" lang="zh-CN" altLang="en-US" sz="1138"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Arial"/>
              <a:sym typeface="Aria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marL="0" marR="0" lvl="0" indent="0" algn="ctr" defTabSz="866943" rtl="0" eaLnBrk="1" fontAlgn="base" latinLnBrk="0" hangingPunct="1">
              <a:lnSpc>
                <a:spcPct val="100000"/>
              </a:lnSpc>
              <a:spcBef>
                <a:spcPct val="0"/>
              </a:spcBef>
              <a:spcAft>
                <a:spcPct val="0"/>
              </a:spcAft>
              <a:buClrTx/>
              <a:buSzTx/>
              <a:buFont typeface="Arial"/>
              <a:buNone/>
              <a:tabLst/>
              <a:defRPr/>
            </a:pPr>
            <a:endParaRPr kumimoji="0" lang="zh-CN" altLang="en-US" sz="1138"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Arial"/>
              <a:sym typeface="Aria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marL="0" marR="0" lvl="0" indent="0" algn="r" defTabSz="866943" rtl="0" eaLnBrk="1" fontAlgn="base" latinLnBrk="0" hangingPunct="1">
              <a:lnSpc>
                <a:spcPct val="100000"/>
              </a:lnSpc>
              <a:spcBef>
                <a:spcPct val="0"/>
              </a:spcBef>
              <a:spcAft>
                <a:spcPct val="0"/>
              </a:spcAft>
              <a:buClrTx/>
              <a:buSzTx/>
              <a:buFont typeface="Arial"/>
              <a:buNone/>
              <a:tabLst/>
              <a:defRPr/>
            </a:pPr>
            <a:fld id="{118D5ACA-62CA-46DB-AD6B-12EDD6D51A23}" type="slidenum">
              <a:rPr kumimoji="0" lang="zh-CN" altLang="en-US" sz="1138"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宋体" panose="02010600030101010101" pitchFamily="2" charset="-122"/>
                <a:cs typeface="Arial"/>
                <a:sym typeface="Arial"/>
              </a:rPr>
              <a:pPr marL="0" marR="0" lvl="0" indent="0" algn="r" defTabSz="866943" rtl="0" eaLnBrk="1" fontAlgn="base" latinLnBrk="0" hangingPunct="1">
                <a:lnSpc>
                  <a:spcPct val="100000"/>
                </a:lnSpc>
                <a:spcBef>
                  <a:spcPct val="0"/>
                </a:spcBef>
                <a:spcAft>
                  <a:spcPct val="0"/>
                </a:spcAft>
                <a:buClrTx/>
                <a:buSzTx/>
                <a:buFont typeface="Arial"/>
                <a:buNone/>
                <a:tabLst/>
                <a:defRPr/>
              </a:pPr>
              <a:t>‹#›</a:t>
            </a:fld>
            <a:endParaRPr kumimoji="0" lang="zh-CN" altLang="en-US" sz="1138"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229864309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0"/>
          <p:cNvSpPr txBox="1">
            <a:spLocks noGrp="1"/>
          </p:cNvSpPr>
          <p:nvPr>
            <p:ph type="ctrTitle"/>
          </p:nvPr>
        </p:nvSpPr>
        <p:spPr>
          <a:xfrm>
            <a:off x="1820318" y="816177"/>
            <a:ext cx="8268202" cy="1850281"/>
          </a:xfrm>
          <a:prstGeom prst="rect">
            <a:avLst/>
          </a:prstGeom>
        </p:spPr>
        <p:txBody>
          <a:bodyPr spcFirstLastPara="1" wrap="square" lIns="121900" tIns="0" rIns="121900" bIns="121900" anchor="t" anchorCtr="0">
            <a:noAutofit/>
          </a:bodyPr>
          <a:lstStyle/>
          <a:p>
            <a:pPr>
              <a:lnSpc>
                <a:spcPct val="120000"/>
              </a:lnSpc>
            </a:pPr>
            <a:r>
              <a:rPr lang="en" sz="5500" b="1" dirty="0">
                <a:solidFill>
                  <a:srgbClr val="924424"/>
                </a:solidFill>
                <a:latin typeface="#9Slide03 BoosterNextFYBlack" panose="02000A03000000020004" pitchFamily="2" charset="0"/>
              </a:rPr>
              <a:t>BIỂN VÀ ĐẠI DƯƠNG</a:t>
            </a:r>
            <a:endParaRPr sz="5500" b="1" dirty="0">
              <a:solidFill>
                <a:srgbClr val="924424"/>
              </a:solidFill>
              <a:latin typeface="#9Slide03 BoosterNextFYBlack" panose="02000A03000000020004" pitchFamily="2" charset="0"/>
            </a:endParaRPr>
          </a:p>
        </p:txBody>
      </p:sp>
      <p:grpSp>
        <p:nvGrpSpPr>
          <p:cNvPr id="381" name="Google Shape;381;p40"/>
          <p:cNvGrpSpPr/>
          <p:nvPr/>
        </p:nvGrpSpPr>
        <p:grpSpPr>
          <a:xfrm>
            <a:off x="7289141" y="3351504"/>
            <a:ext cx="2927824" cy="2787299"/>
            <a:chOff x="7990500" y="932775"/>
            <a:chExt cx="1700246" cy="1618640"/>
          </a:xfrm>
        </p:grpSpPr>
        <p:sp>
          <p:nvSpPr>
            <p:cNvPr id="382" name="Google Shape;382;p40"/>
            <p:cNvSpPr/>
            <p:nvPr/>
          </p:nvSpPr>
          <p:spPr>
            <a:xfrm>
              <a:off x="8998372" y="1087529"/>
              <a:ext cx="558842" cy="1013061"/>
            </a:xfrm>
            <a:custGeom>
              <a:avLst/>
              <a:gdLst/>
              <a:ahLst/>
              <a:cxnLst/>
              <a:rect l="l" t="t" r="r" b="b"/>
              <a:pathLst>
                <a:path w="9353" h="16955" extrusionOk="0">
                  <a:moveTo>
                    <a:pt x="1" y="1"/>
                  </a:moveTo>
                  <a:lnTo>
                    <a:pt x="1" y="16955"/>
                  </a:lnTo>
                  <a:lnTo>
                    <a:pt x="9352" y="16955"/>
                  </a:lnTo>
                  <a:lnTo>
                    <a:pt x="1"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40"/>
            <p:cNvSpPr/>
            <p:nvPr/>
          </p:nvSpPr>
          <p:spPr>
            <a:xfrm>
              <a:off x="8281366" y="1087529"/>
              <a:ext cx="559678" cy="1013061"/>
            </a:xfrm>
            <a:custGeom>
              <a:avLst/>
              <a:gdLst/>
              <a:ahLst/>
              <a:cxnLst/>
              <a:rect l="l" t="t" r="r" b="b"/>
              <a:pathLst>
                <a:path w="9367" h="16955" extrusionOk="0">
                  <a:moveTo>
                    <a:pt x="9367" y="1"/>
                  </a:moveTo>
                  <a:lnTo>
                    <a:pt x="7560" y="3261"/>
                  </a:lnTo>
                  <a:lnTo>
                    <a:pt x="7303" y="3717"/>
                  </a:lnTo>
                  <a:lnTo>
                    <a:pt x="5652" y="6720"/>
                  </a:lnTo>
                  <a:lnTo>
                    <a:pt x="5396" y="7175"/>
                  </a:lnTo>
                  <a:lnTo>
                    <a:pt x="3730" y="10193"/>
                  </a:lnTo>
                  <a:lnTo>
                    <a:pt x="3474" y="10648"/>
                  </a:lnTo>
                  <a:lnTo>
                    <a:pt x="1822" y="13652"/>
                  </a:lnTo>
                  <a:lnTo>
                    <a:pt x="1566" y="14122"/>
                  </a:lnTo>
                  <a:lnTo>
                    <a:pt x="0" y="16955"/>
                  </a:lnTo>
                  <a:lnTo>
                    <a:pt x="9367" y="16955"/>
                  </a:lnTo>
                  <a:lnTo>
                    <a:pt x="9367"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40"/>
            <p:cNvSpPr/>
            <p:nvPr/>
          </p:nvSpPr>
          <p:spPr>
            <a:xfrm>
              <a:off x="8717724" y="1282375"/>
              <a:ext cx="123324" cy="27246"/>
            </a:xfrm>
            <a:custGeom>
              <a:avLst/>
              <a:gdLst/>
              <a:ahLst/>
              <a:cxnLst/>
              <a:rect l="l" t="t" r="r" b="b"/>
              <a:pathLst>
                <a:path w="2064" h="456" extrusionOk="0">
                  <a:moveTo>
                    <a:pt x="257" y="0"/>
                  </a:moveTo>
                  <a:lnTo>
                    <a:pt x="0" y="456"/>
                  </a:lnTo>
                  <a:lnTo>
                    <a:pt x="2064" y="456"/>
                  </a:lnTo>
                  <a:lnTo>
                    <a:pt x="2064"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40"/>
            <p:cNvSpPr/>
            <p:nvPr/>
          </p:nvSpPr>
          <p:spPr>
            <a:xfrm>
              <a:off x="8603720" y="1488993"/>
              <a:ext cx="237327" cy="27306"/>
            </a:xfrm>
            <a:custGeom>
              <a:avLst/>
              <a:gdLst/>
              <a:ahLst/>
              <a:cxnLst/>
              <a:rect l="l" t="t" r="r" b="b"/>
              <a:pathLst>
                <a:path w="3972" h="457" extrusionOk="0">
                  <a:moveTo>
                    <a:pt x="257" y="1"/>
                  </a:moveTo>
                  <a:lnTo>
                    <a:pt x="1" y="456"/>
                  </a:lnTo>
                  <a:lnTo>
                    <a:pt x="3972" y="456"/>
                  </a:lnTo>
                  <a:lnTo>
                    <a:pt x="3972"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40"/>
            <p:cNvSpPr/>
            <p:nvPr/>
          </p:nvSpPr>
          <p:spPr>
            <a:xfrm>
              <a:off x="8488879" y="1696507"/>
              <a:ext cx="352166" cy="27306"/>
            </a:xfrm>
            <a:custGeom>
              <a:avLst/>
              <a:gdLst/>
              <a:ahLst/>
              <a:cxnLst/>
              <a:rect l="l" t="t" r="r" b="b"/>
              <a:pathLst>
                <a:path w="5894" h="457" extrusionOk="0">
                  <a:moveTo>
                    <a:pt x="257" y="1"/>
                  </a:moveTo>
                  <a:lnTo>
                    <a:pt x="1" y="456"/>
                  </a:lnTo>
                  <a:lnTo>
                    <a:pt x="5894" y="456"/>
                  </a:lnTo>
                  <a:lnTo>
                    <a:pt x="5894"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40"/>
            <p:cNvSpPr/>
            <p:nvPr/>
          </p:nvSpPr>
          <p:spPr>
            <a:xfrm>
              <a:off x="8374935" y="1903243"/>
              <a:ext cx="466110" cy="28083"/>
            </a:xfrm>
            <a:custGeom>
              <a:avLst/>
              <a:gdLst/>
              <a:ahLst/>
              <a:cxnLst/>
              <a:rect l="l" t="t" r="r" b="b"/>
              <a:pathLst>
                <a:path w="7801" h="470" extrusionOk="0">
                  <a:moveTo>
                    <a:pt x="256" y="0"/>
                  </a:moveTo>
                  <a:lnTo>
                    <a:pt x="0" y="470"/>
                  </a:lnTo>
                  <a:lnTo>
                    <a:pt x="7801" y="470"/>
                  </a:lnTo>
                  <a:lnTo>
                    <a:pt x="780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40"/>
            <p:cNvSpPr/>
            <p:nvPr/>
          </p:nvSpPr>
          <p:spPr>
            <a:xfrm>
              <a:off x="8911614" y="955719"/>
              <a:ext cx="753627" cy="1347303"/>
            </a:xfrm>
            <a:custGeom>
              <a:avLst/>
              <a:gdLst/>
              <a:ahLst/>
              <a:cxnLst/>
              <a:rect l="l" t="t" r="r" b="b"/>
              <a:pathLst>
                <a:path w="12613" h="22549" extrusionOk="0">
                  <a:moveTo>
                    <a:pt x="229" y="1"/>
                  </a:moveTo>
                  <a:lnTo>
                    <a:pt x="1" y="115"/>
                  </a:lnTo>
                  <a:lnTo>
                    <a:pt x="12385" y="22549"/>
                  </a:lnTo>
                  <a:lnTo>
                    <a:pt x="12613" y="22420"/>
                  </a:lnTo>
                  <a:lnTo>
                    <a:pt x="22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40"/>
            <p:cNvSpPr/>
            <p:nvPr/>
          </p:nvSpPr>
          <p:spPr>
            <a:xfrm>
              <a:off x="8173396" y="955719"/>
              <a:ext cx="753627" cy="1347303"/>
            </a:xfrm>
            <a:custGeom>
              <a:avLst/>
              <a:gdLst/>
              <a:ahLst/>
              <a:cxnLst/>
              <a:rect l="l" t="t" r="r" b="b"/>
              <a:pathLst>
                <a:path w="12613" h="22549" extrusionOk="0">
                  <a:moveTo>
                    <a:pt x="12384" y="1"/>
                  </a:moveTo>
                  <a:lnTo>
                    <a:pt x="0" y="22420"/>
                  </a:lnTo>
                  <a:lnTo>
                    <a:pt x="228" y="22549"/>
                  </a:lnTo>
                  <a:lnTo>
                    <a:pt x="12612" y="115"/>
                  </a:lnTo>
                  <a:lnTo>
                    <a:pt x="1238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40"/>
            <p:cNvSpPr/>
            <p:nvPr/>
          </p:nvSpPr>
          <p:spPr>
            <a:xfrm>
              <a:off x="7990500" y="2294490"/>
              <a:ext cx="1700246" cy="46784"/>
            </a:xfrm>
            <a:custGeom>
              <a:avLst/>
              <a:gdLst/>
              <a:ahLst/>
              <a:cxnLst/>
              <a:rect l="l" t="t" r="r" b="b"/>
              <a:pathLst>
                <a:path w="28456" h="783" extrusionOk="0">
                  <a:moveTo>
                    <a:pt x="342" y="0"/>
                  </a:moveTo>
                  <a:cubicBezTo>
                    <a:pt x="142" y="0"/>
                    <a:pt x="0" y="156"/>
                    <a:pt x="0" y="342"/>
                  </a:cubicBezTo>
                  <a:lnTo>
                    <a:pt x="0" y="441"/>
                  </a:lnTo>
                  <a:cubicBezTo>
                    <a:pt x="0" y="627"/>
                    <a:pt x="142" y="783"/>
                    <a:pt x="342" y="783"/>
                  </a:cubicBezTo>
                  <a:lnTo>
                    <a:pt x="28114" y="783"/>
                  </a:lnTo>
                  <a:cubicBezTo>
                    <a:pt x="28313" y="783"/>
                    <a:pt x="28456" y="627"/>
                    <a:pt x="28456" y="441"/>
                  </a:cubicBezTo>
                  <a:lnTo>
                    <a:pt x="28456" y="342"/>
                  </a:lnTo>
                  <a:cubicBezTo>
                    <a:pt x="28456" y="156"/>
                    <a:pt x="28313" y="0"/>
                    <a:pt x="2811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40"/>
            <p:cNvSpPr/>
            <p:nvPr/>
          </p:nvSpPr>
          <p:spPr>
            <a:xfrm>
              <a:off x="8892913" y="932775"/>
              <a:ext cx="51086" cy="1361762"/>
            </a:xfrm>
            <a:custGeom>
              <a:avLst/>
              <a:gdLst/>
              <a:ahLst/>
              <a:cxnLst/>
              <a:rect l="l" t="t" r="r" b="b"/>
              <a:pathLst>
                <a:path w="855" h="22791" extrusionOk="0">
                  <a:moveTo>
                    <a:pt x="371" y="0"/>
                  </a:moveTo>
                  <a:cubicBezTo>
                    <a:pt x="171" y="0"/>
                    <a:pt x="1" y="186"/>
                    <a:pt x="1" y="385"/>
                  </a:cubicBezTo>
                  <a:lnTo>
                    <a:pt x="1" y="22790"/>
                  </a:lnTo>
                  <a:lnTo>
                    <a:pt x="855" y="22790"/>
                  </a:lnTo>
                  <a:lnTo>
                    <a:pt x="855" y="385"/>
                  </a:lnTo>
                  <a:cubicBezTo>
                    <a:pt x="855" y="186"/>
                    <a:pt x="684" y="0"/>
                    <a:pt x="4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40"/>
            <p:cNvSpPr/>
            <p:nvPr/>
          </p:nvSpPr>
          <p:spPr>
            <a:xfrm>
              <a:off x="9045157" y="2086976"/>
              <a:ext cx="252683" cy="207572"/>
            </a:xfrm>
            <a:custGeom>
              <a:avLst/>
              <a:gdLst/>
              <a:ahLst/>
              <a:cxnLst/>
              <a:rect l="l" t="t" r="r" b="b"/>
              <a:pathLst>
                <a:path w="4229" h="3474" extrusionOk="0">
                  <a:moveTo>
                    <a:pt x="0" y="0"/>
                  </a:moveTo>
                  <a:lnTo>
                    <a:pt x="0" y="3473"/>
                  </a:lnTo>
                  <a:lnTo>
                    <a:pt x="4228" y="3473"/>
                  </a:lnTo>
                  <a:lnTo>
                    <a:pt x="42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40"/>
            <p:cNvSpPr/>
            <p:nvPr/>
          </p:nvSpPr>
          <p:spPr>
            <a:xfrm>
              <a:off x="9023886" y="2056324"/>
              <a:ext cx="295165" cy="31488"/>
            </a:xfrm>
            <a:custGeom>
              <a:avLst/>
              <a:gdLst/>
              <a:ahLst/>
              <a:cxnLst/>
              <a:rect l="l" t="t" r="r" b="b"/>
              <a:pathLst>
                <a:path w="4940" h="527" extrusionOk="0">
                  <a:moveTo>
                    <a:pt x="242" y="1"/>
                  </a:moveTo>
                  <a:cubicBezTo>
                    <a:pt x="100" y="1"/>
                    <a:pt x="1" y="115"/>
                    <a:pt x="1" y="242"/>
                  </a:cubicBezTo>
                  <a:lnTo>
                    <a:pt x="1" y="299"/>
                  </a:lnTo>
                  <a:cubicBezTo>
                    <a:pt x="1" y="428"/>
                    <a:pt x="100" y="527"/>
                    <a:pt x="242" y="527"/>
                  </a:cubicBezTo>
                  <a:lnTo>
                    <a:pt x="4712" y="527"/>
                  </a:lnTo>
                  <a:cubicBezTo>
                    <a:pt x="4841" y="527"/>
                    <a:pt x="4940" y="428"/>
                    <a:pt x="4940" y="299"/>
                  </a:cubicBezTo>
                  <a:lnTo>
                    <a:pt x="4940" y="242"/>
                  </a:lnTo>
                  <a:cubicBezTo>
                    <a:pt x="4940" y="115"/>
                    <a:pt x="4841" y="1"/>
                    <a:pt x="47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40"/>
            <p:cNvSpPr/>
            <p:nvPr/>
          </p:nvSpPr>
          <p:spPr>
            <a:xfrm>
              <a:off x="9113153" y="2129459"/>
              <a:ext cx="116632" cy="116572"/>
            </a:xfrm>
            <a:custGeom>
              <a:avLst/>
              <a:gdLst/>
              <a:ahLst/>
              <a:cxnLst/>
              <a:rect l="l" t="t" r="r" b="b"/>
              <a:pathLst>
                <a:path w="1952" h="1951" extrusionOk="0">
                  <a:moveTo>
                    <a:pt x="243" y="1"/>
                  </a:moveTo>
                  <a:cubicBezTo>
                    <a:pt x="158" y="1"/>
                    <a:pt x="86" y="43"/>
                    <a:pt x="44" y="100"/>
                  </a:cubicBezTo>
                  <a:cubicBezTo>
                    <a:pt x="16" y="143"/>
                    <a:pt x="1" y="185"/>
                    <a:pt x="1" y="242"/>
                  </a:cubicBezTo>
                  <a:lnTo>
                    <a:pt x="1" y="1709"/>
                  </a:lnTo>
                  <a:cubicBezTo>
                    <a:pt x="1" y="1766"/>
                    <a:pt x="16" y="1808"/>
                    <a:pt x="44" y="1851"/>
                  </a:cubicBezTo>
                  <a:cubicBezTo>
                    <a:pt x="86" y="1908"/>
                    <a:pt x="158" y="1950"/>
                    <a:pt x="243" y="1950"/>
                  </a:cubicBezTo>
                  <a:lnTo>
                    <a:pt x="1709" y="1950"/>
                  </a:lnTo>
                  <a:cubicBezTo>
                    <a:pt x="1794" y="1950"/>
                    <a:pt x="1866" y="1908"/>
                    <a:pt x="1908" y="1837"/>
                  </a:cubicBezTo>
                  <a:cubicBezTo>
                    <a:pt x="1937" y="1808"/>
                    <a:pt x="1952" y="1751"/>
                    <a:pt x="1952" y="1709"/>
                  </a:cubicBezTo>
                  <a:lnTo>
                    <a:pt x="1952" y="242"/>
                  </a:lnTo>
                  <a:cubicBezTo>
                    <a:pt x="1952" y="185"/>
                    <a:pt x="1937" y="128"/>
                    <a:pt x="1895" y="86"/>
                  </a:cubicBezTo>
                  <a:cubicBezTo>
                    <a:pt x="1851" y="29"/>
                    <a:pt x="1794" y="1"/>
                    <a:pt x="17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40"/>
            <p:cNvSpPr/>
            <p:nvPr/>
          </p:nvSpPr>
          <p:spPr>
            <a:xfrm>
              <a:off x="8529689" y="2086976"/>
              <a:ext cx="253519" cy="207572"/>
            </a:xfrm>
            <a:custGeom>
              <a:avLst/>
              <a:gdLst/>
              <a:ahLst/>
              <a:cxnLst/>
              <a:rect l="l" t="t" r="r" b="b"/>
              <a:pathLst>
                <a:path w="4243" h="3474" extrusionOk="0">
                  <a:moveTo>
                    <a:pt x="1" y="0"/>
                  </a:moveTo>
                  <a:lnTo>
                    <a:pt x="1" y="3473"/>
                  </a:lnTo>
                  <a:lnTo>
                    <a:pt x="4243" y="3473"/>
                  </a:lnTo>
                  <a:lnTo>
                    <a:pt x="4243"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40"/>
            <p:cNvSpPr/>
            <p:nvPr/>
          </p:nvSpPr>
          <p:spPr>
            <a:xfrm>
              <a:off x="8508478" y="2056324"/>
              <a:ext cx="296061" cy="31488"/>
            </a:xfrm>
            <a:custGeom>
              <a:avLst/>
              <a:gdLst/>
              <a:ahLst/>
              <a:cxnLst/>
              <a:rect l="l" t="t" r="r" b="b"/>
              <a:pathLst>
                <a:path w="4955" h="527" extrusionOk="0">
                  <a:moveTo>
                    <a:pt x="242" y="1"/>
                  </a:moveTo>
                  <a:cubicBezTo>
                    <a:pt x="114" y="1"/>
                    <a:pt x="1" y="115"/>
                    <a:pt x="1" y="242"/>
                  </a:cubicBezTo>
                  <a:lnTo>
                    <a:pt x="1" y="299"/>
                  </a:lnTo>
                  <a:cubicBezTo>
                    <a:pt x="1" y="428"/>
                    <a:pt x="114" y="527"/>
                    <a:pt x="242" y="527"/>
                  </a:cubicBezTo>
                  <a:lnTo>
                    <a:pt x="4712" y="527"/>
                  </a:lnTo>
                  <a:cubicBezTo>
                    <a:pt x="4840" y="527"/>
                    <a:pt x="4954" y="428"/>
                    <a:pt x="4954" y="299"/>
                  </a:cubicBezTo>
                  <a:lnTo>
                    <a:pt x="4954" y="242"/>
                  </a:lnTo>
                  <a:cubicBezTo>
                    <a:pt x="4954" y="115"/>
                    <a:pt x="4840" y="1"/>
                    <a:pt x="47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40"/>
            <p:cNvSpPr/>
            <p:nvPr/>
          </p:nvSpPr>
          <p:spPr>
            <a:xfrm>
              <a:off x="8597745" y="2129459"/>
              <a:ext cx="116632" cy="116572"/>
            </a:xfrm>
            <a:custGeom>
              <a:avLst/>
              <a:gdLst/>
              <a:ahLst/>
              <a:cxnLst/>
              <a:rect l="l" t="t" r="r" b="b"/>
              <a:pathLst>
                <a:path w="1952" h="1951" extrusionOk="0">
                  <a:moveTo>
                    <a:pt x="243" y="1"/>
                  </a:moveTo>
                  <a:cubicBezTo>
                    <a:pt x="171" y="1"/>
                    <a:pt x="101" y="43"/>
                    <a:pt x="58" y="100"/>
                  </a:cubicBezTo>
                  <a:cubicBezTo>
                    <a:pt x="29" y="143"/>
                    <a:pt x="1" y="185"/>
                    <a:pt x="1" y="242"/>
                  </a:cubicBezTo>
                  <a:lnTo>
                    <a:pt x="1" y="1709"/>
                  </a:lnTo>
                  <a:cubicBezTo>
                    <a:pt x="1" y="1766"/>
                    <a:pt x="29" y="1808"/>
                    <a:pt x="58" y="1851"/>
                  </a:cubicBezTo>
                  <a:cubicBezTo>
                    <a:pt x="101" y="1908"/>
                    <a:pt x="171" y="1950"/>
                    <a:pt x="243" y="1950"/>
                  </a:cubicBezTo>
                  <a:lnTo>
                    <a:pt x="1724" y="1950"/>
                  </a:lnTo>
                  <a:cubicBezTo>
                    <a:pt x="1809" y="1950"/>
                    <a:pt x="1880" y="1908"/>
                    <a:pt x="1923" y="1837"/>
                  </a:cubicBezTo>
                  <a:cubicBezTo>
                    <a:pt x="1937" y="1808"/>
                    <a:pt x="1951" y="1751"/>
                    <a:pt x="1951" y="1709"/>
                  </a:cubicBezTo>
                  <a:lnTo>
                    <a:pt x="1951" y="242"/>
                  </a:lnTo>
                  <a:cubicBezTo>
                    <a:pt x="1951" y="185"/>
                    <a:pt x="1937" y="128"/>
                    <a:pt x="1908" y="86"/>
                  </a:cubicBezTo>
                  <a:cubicBezTo>
                    <a:pt x="1866" y="29"/>
                    <a:pt x="1794" y="1"/>
                    <a:pt x="172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40"/>
            <p:cNvSpPr/>
            <p:nvPr/>
          </p:nvSpPr>
          <p:spPr>
            <a:xfrm>
              <a:off x="8050908" y="2341215"/>
              <a:ext cx="1579432" cy="210201"/>
            </a:xfrm>
            <a:custGeom>
              <a:avLst/>
              <a:gdLst/>
              <a:ahLst/>
              <a:cxnLst/>
              <a:rect l="l" t="t" r="r" b="b"/>
              <a:pathLst>
                <a:path w="26434" h="3518" extrusionOk="0">
                  <a:moveTo>
                    <a:pt x="0" y="1"/>
                  </a:moveTo>
                  <a:cubicBezTo>
                    <a:pt x="0" y="1"/>
                    <a:pt x="2050" y="3517"/>
                    <a:pt x="6277" y="3517"/>
                  </a:cubicBezTo>
                  <a:lnTo>
                    <a:pt x="21366" y="3517"/>
                  </a:lnTo>
                  <a:cubicBezTo>
                    <a:pt x="21366" y="3517"/>
                    <a:pt x="25152" y="2791"/>
                    <a:pt x="264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9" name="Google Shape;399;p40"/>
          <p:cNvGrpSpPr/>
          <p:nvPr/>
        </p:nvGrpSpPr>
        <p:grpSpPr>
          <a:xfrm flipH="1">
            <a:off x="820858" y="3851645"/>
            <a:ext cx="3505767" cy="1310532"/>
            <a:chOff x="4126225" y="-2295850"/>
            <a:chExt cx="3307744" cy="1236507"/>
          </a:xfrm>
        </p:grpSpPr>
        <p:sp>
          <p:nvSpPr>
            <p:cNvPr id="400" name="Google Shape;400;p40"/>
            <p:cNvSpPr/>
            <p:nvPr/>
          </p:nvSpPr>
          <p:spPr>
            <a:xfrm>
              <a:off x="6283589" y="-2295850"/>
              <a:ext cx="268547" cy="372799"/>
            </a:xfrm>
            <a:custGeom>
              <a:avLst/>
              <a:gdLst/>
              <a:ahLst/>
              <a:cxnLst/>
              <a:rect l="l" t="t" r="r" b="b"/>
              <a:pathLst>
                <a:path w="3815" h="5296" extrusionOk="0">
                  <a:moveTo>
                    <a:pt x="0" y="0"/>
                  </a:moveTo>
                  <a:lnTo>
                    <a:pt x="0" y="5295"/>
                  </a:lnTo>
                  <a:lnTo>
                    <a:pt x="3815" y="5295"/>
                  </a:lnTo>
                  <a:lnTo>
                    <a:pt x="3815"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Google Shape;401;p40"/>
            <p:cNvSpPr/>
            <p:nvPr/>
          </p:nvSpPr>
          <p:spPr>
            <a:xfrm>
              <a:off x="6283589" y="-2238692"/>
              <a:ext cx="268547" cy="42095"/>
            </a:xfrm>
            <a:custGeom>
              <a:avLst/>
              <a:gdLst/>
              <a:ahLst/>
              <a:cxnLst/>
              <a:rect l="l" t="t" r="r" b="b"/>
              <a:pathLst>
                <a:path w="3815" h="598" extrusionOk="0">
                  <a:moveTo>
                    <a:pt x="0" y="0"/>
                  </a:moveTo>
                  <a:lnTo>
                    <a:pt x="0" y="598"/>
                  </a:lnTo>
                  <a:lnTo>
                    <a:pt x="3815" y="598"/>
                  </a:lnTo>
                  <a:lnTo>
                    <a:pt x="3815"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Google Shape;402;p40"/>
            <p:cNvSpPr/>
            <p:nvPr/>
          </p:nvSpPr>
          <p:spPr>
            <a:xfrm>
              <a:off x="6283589" y="-2180619"/>
              <a:ext cx="268547" cy="21118"/>
            </a:xfrm>
            <a:custGeom>
              <a:avLst/>
              <a:gdLst/>
              <a:ahLst/>
              <a:cxnLst/>
              <a:rect l="l" t="t" r="r" b="b"/>
              <a:pathLst>
                <a:path w="3815" h="300" extrusionOk="0">
                  <a:moveTo>
                    <a:pt x="0" y="1"/>
                  </a:moveTo>
                  <a:lnTo>
                    <a:pt x="0" y="299"/>
                  </a:lnTo>
                  <a:lnTo>
                    <a:pt x="3815" y="299"/>
                  </a:lnTo>
                  <a:lnTo>
                    <a:pt x="381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Google Shape;403;p40"/>
            <p:cNvSpPr/>
            <p:nvPr/>
          </p:nvSpPr>
          <p:spPr>
            <a:xfrm>
              <a:off x="4903771" y="-1920099"/>
              <a:ext cx="2144367" cy="566167"/>
            </a:xfrm>
            <a:custGeom>
              <a:avLst/>
              <a:gdLst/>
              <a:ahLst/>
              <a:cxnLst/>
              <a:rect l="l" t="t" r="r" b="b"/>
              <a:pathLst>
                <a:path w="30463" h="8043" extrusionOk="0">
                  <a:moveTo>
                    <a:pt x="5681" y="1"/>
                  </a:moveTo>
                  <a:lnTo>
                    <a:pt x="0" y="8043"/>
                  </a:lnTo>
                  <a:lnTo>
                    <a:pt x="30463" y="5794"/>
                  </a:lnTo>
                  <a:lnTo>
                    <a:pt x="2857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40"/>
            <p:cNvSpPr/>
            <p:nvPr/>
          </p:nvSpPr>
          <p:spPr>
            <a:xfrm>
              <a:off x="5609166" y="-1873007"/>
              <a:ext cx="355834" cy="418906"/>
            </a:xfrm>
            <a:custGeom>
              <a:avLst/>
              <a:gdLst/>
              <a:ahLst/>
              <a:cxnLst/>
              <a:rect l="l" t="t" r="r" b="b"/>
              <a:pathLst>
                <a:path w="5055" h="5951" extrusionOk="0">
                  <a:moveTo>
                    <a:pt x="1" y="0"/>
                  </a:moveTo>
                  <a:lnTo>
                    <a:pt x="1" y="5950"/>
                  </a:lnTo>
                  <a:lnTo>
                    <a:pt x="5054" y="5580"/>
                  </a:lnTo>
                  <a:lnTo>
                    <a:pt x="505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40"/>
            <p:cNvSpPr/>
            <p:nvPr/>
          </p:nvSpPr>
          <p:spPr>
            <a:xfrm>
              <a:off x="5000982" y="-1873007"/>
              <a:ext cx="553215" cy="464027"/>
            </a:xfrm>
            <a:custGeom>
              <a:avLst/>
              <a:gdLst/>
              <a:ahLst/>
              <a:cxnLst/>
              <a:rect l="l" t="t" r="r" b="b"/>
              <a:pathLst>
                <a:path w="7859" h="6592" extrusionOk="0">
                  <a:moveTo>
                    <a:pt x="4655" y="0"/>
                  </a:moveTo>
                  <a:lnTo>
                    <a:pt x="1" y="6591"/>
                  </a:lnTo>
                  <a:lnTo>
                    <a:pt x="1" y="6591"/>
                  </a:lnTo>
                  <a:lnTo>
                    <a:pt x="7858" y="6007"/>
                  </a:lnTo>
                  <a:lnTo>
                    <a:pt x="7858"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Google Shape;406;p40"/>
            <p:cNvSpPr/>
            <p:nvPr/>
          </p:nvSpPr>
          <p:spPr>
            <a:xfrm>
              <a:off x="4147272" y="-1648599"/>
              <a:ext cx="3265578" cy="589256"/>
            </a:xfrm>
            <a:custGeom>
              <a:avLst/>
              <a:gdLst/>
              <a:ahLst/>
              <a:cxnLst/>
              <a:rect l="l" t="t" r="r" b="b"/>
              <a:pathLst>
                <a:path w="46391" h="8371" extrusionOk="0">
                  <a:moveTo>
                    <a:pt x="1" y="1"/>
                  </a:moveTo>
                  <a:lnTo>
                    <a:pt x="3816" y="8371"/>
                  </a:lnTo>
                  <a:lnTo>
                    <a:pt x="40441" y="8371"/>
                  </a:lnTo>
                  <a:cubicBezTo>
                    <a:pt x="42662" y="8371"/>
                    <a:pt x="44584" y="6877"/>
                    <a:pt x="45138" y="4742"/>
                  </a:cubicBezTo>
                  <a:lnTo>
                    <a:pt x="46391" y="1"/>
                  </a:lnTo>
                  <a:lnTo>
                    <a:pt x="46391" y="1"/>
                  </a:lnTo>
                  <a:cubicBezTo>
                    <a:pt x="42050" y="1320"/>
                    <a:pt x="35448" y="1760"/>
                    <a:pt x="28575" y="1760"/>
                  </a:cubicBezTo>
                  <a:cubicBezTo>
                    <a:pt x="14830" y="1760"/>
                    <a:pt x="1" y="1"/>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Google Shape;407;p40"/>
            <p:cNvSpPr/>
            <p:nvPr/>
          </p:nvSpPr>
          <p:spPr>
            <a:xfrm>
              <a:off x="4126225" y="-1669012"/>
              <a:ext cx="3307744" cy="225960"/>
            </a:xfrm>
            <a:custGeom>
              <a:avLst/>
              <a:gdLst/>
              <a:ahLst/>
              <a:cxnLst/>
              <a:rect l="l" t="t" r="r" b="b"/>
              <a:pathLst>
                <a:path w="46990" h="3210" extrusionOk="0">
                  <a:moveTo>
                    <a:pt x="46704" y="0"/>
                  </a:moveTo>
                  <a:cubicBezTo>
                    <a:pt x="46671" y="0"/>
                    <a:pt x="46637" y="7"/>
                    <a:pt x="46605" y="21"/>
                  </a:cubicBezTo>
                  <a:cubicBezTo>
                    <a:pt x="42317" y="1320"/>
                    <a:pt x="35761" y="1754"/>
                    <a:pt x="28922" y="1754"/>
                  </a:cubicBezTo>
                  <a:cubicBezTo>
                    <a:pt x="15304" y="1754"/>
                    <a:pt x="560" y="35"/>
                    <a:pt x="342" y="6"/>
                  </a:cubicBezTo>
                  <a:cubicBezTo>
                    <a:pt x="330" y="4"/>
                    <a:pt x="317" y="4"/>
                    <a:pt x="304" y="4"/>
                  </a:cubicBezTo>
                  <a:cubicBezTo>
                    <a:pt x="215" y="4"/>
                    <a:pt x="122" y="45"/>
                    <a:pt x="72" y="120"/>
                  </a:cubicBezTo>
                  <a:cubicBezTo>
                    <a:pt x="15" y="205"/>
                    <a:pt x="0" y="319"/>
                    <a:pt x="44" y="419"/>
                  </a:cubicBezTo>
                  <a:lnTo>
                    <a:pt x="456" y="1330"/>
                  </a:lnTo>
                  <a:cubicBezTo>
                    <a:pt x="499" y="1430"/>
                    <a:pt x="584" y="1486"/>
                    <a:pt x="698" y="1501"/>
                  </a:cubicBezTo>
                  <a:cubicBezTo>
                    <a:pt x="2890" y="1758"/>
                    <a:pt x="16328" y="3209"/>
                    <a:pt x="28883" y="3209"/>
                  </a:cubicBezTo>
                  <a:cubicBezTo>
                    <a:pt x="35644" y="3209"/>
                    <a:pt x="42163" y="2782"/>
                    <a:pt x="46519" y="1515"/>
                  </a:cubicBezTo>
                  <a:cubicBezTo>
                    <a:pt x="46619" y="1486"/>
                    <a:pt x="46690" y="1416"/>
                    <a:pt x="46718" y="1316"/>
                  </a:cubicBezTo>
                  <a:lnTo>
                    <a:pt x="46975" y="363"/>
                  </a:lnTo>
                  <a:cubicBezTo>
                    <a:pt x="46989" y="262"/>
                    <a:pt x="46961" y="163"/>
                    <a:pt x="46889" y="78"/>
                  </a:cubicBezTo>
                  <a:cubicBezTo>
                    <a:pt x="46841" y="29"/>
                    <a:pt x="46774" y="0"/>
                    <a:pt x="4670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Google Shape;408;p40"/>
            <p:cNvSpPr/>
            <p:nvPr/>
          </p:nvSpPr>
          <p:spPr>
            <a:xfrm>
              <a:off x="5231445" y="-1982185"/>
              <a:ext cx="1728488" cy="118259"/>
            </a:xfrm>
            <a:custGeom>
              <a:avLst/>
              <a:gdLst/>
              <a:ahLst/>
              <a:cxnLst/>
              <a:rect l="l" t="t" r="r" b="b"/>
              <a:pathLst>
                <a:path w="24555" h="1680" extrusionOk="0">
                  <a:moveTo>
                    <a:pt x="1" y="0"/>
                  </a:moveTo>
                  <a:lnTo>
                    <a:pt x="1" y="1680"/>
                  </a:lnTo>
                  <a:lnTo>
                    <a:pt x="24555" y="1680"/>
                  </a:lnTo>
                  <a:lnTo>
                    <a:pt x="24555"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Google Shape;409;p40"/>
            <p:cNvSpPr/>
            <p:nvPr/>
          </p:nvSpPr>
          <p:spPr>
            <a:xfrm>
              <a:off x="6490963" y="-1850975"/>
              <a:ext cx="237575" cy="237575"/>
            </a:xfrm>
            <a:custGeom>
              <a:avLst/>
              <a:gdLst/>
              <a:ahLst/>
              <a:cxnLst/>
              <a:rect l="l" t="t" r="r" b="b"/>
              <a:pathLst>
                <a:path w="3375" h="3375" extrusionOk="0">
                  <a:moveTo>
                    <a:pt x="1680" y="627"/>
                  </a:moveTo>
                  <a:cubicBezTo>
                    <a:pt x="2264" y="627"/>
                    <a:pt x="2733" y="1111"/>
                    <a:pt x="2733" y="1695"/>
                  </a:cubicBezTo>
                  <a:cubicBezTo>
                    <a:pt x="2733" y="2264"/>
                    <a:pt x="2264" y="2748"/>
                    <a:pt x="1680" y="2748"/>
                  </a:cubicBezTo>
                  <a:cubicBezTo>
                    <a:pt x="1097" y="2748"/>
                    <a:pt x="626" y="2264"/>
                    <a:pt x="626" y="1695"/>
                  </a:cubicBezTo>
                  <a:cubicBezTo>
                    <a:pt x="626" y="1111"/>
                    <a:pt x="1097" y="627"/>
                    <a:pt x="1680" y="627"/>
                  </a:cubicBezTo>
                  <a:close/>
                  <a:moveTo>
                    <a:pt x="1680" y="0"/>
                  </a:moveTo>
                  <a:cubicBezTo>
                    <a:pt x="755" y="0"/>
                    <a:pt x="0" y="755"/>
                    <a:pt x="0" y="1695"/>
                  </a:cubicBezTo>
                  <a:cubicBezTo>
                    <a:pt x="0" y="2620"/>
                    <a:pt x="755" y="3375"/>
                    <a:pt x="1680" y="3375"/>
                  </a:cubicBezTo>
                  <a:cubicBezTo>
                    <a:pt x="2619" y="3375"/>
                    <a:pt x="3374" y="2620"/>
                    <a:pt x="3374" y="1695"/>
                  </a:cubicBezTo>
                  <a:cubicBezTo>
                    <a:pt x="3374" y="755"/>
                    <a:pt x="2619" y="0"/>
                    <a:pt x="168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0"/>
            <p:cNvSpPr/>
            <p:nvPr/>
          </p:nvSpPr>
          <p:spPr>
            <a:xfrm>
              <a:off x="6614218" y="-1850975"/>
              <a:ext cx="114317" cy="119315"/>
            </a:xfrm>
            <a:custGeom>
              <a:avLst/>
              <a:gdLst/>
              <a:ahLst/>
              <a:cxnLst/>
              <a:rect l="l" t="t" r="r" b="b"/>
              <a:pathLst>
                <a:path w="1624" h="1695" extrusionOk="0">
                  <a:moveTo>
                    <a:pt x="1" y="0"/>
                  </a:moveTo>
                  <a:lnTo>
                    <a:pt x="1" y="641"/>
                  </a:lnTo>
                  <a:cubicBezTo>
                    <a:pt x="555" y="670"/>
                    <a:pt x="982" y="1125"/>
                    <a:pt x="982" y="1695"/>
                  </a:cubicBezTo>
                  <a:lnTo>
                    <a:pt x="1623" y="1695"/>
                  </a:lnTo>
                  <a:cubicBezTo>
                    <a:pt x="1623" y="784"/>
                    <a:pt x="897" y="44"/>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0"/>
            <p:cNvSpPr/>
            <p:nvPr/>
          </p:nvSpPr>
          <p:spPr>
            <a:xfrm>
              <a:off x="6490963" y="-1731731"/>
              <a:ext cx="123328" cy="118330"/>
            </a:xfrm>
            <a:custGeom>
              <a:avLst/>
              <a:gdLst/>
              <a:ahLst/>
              <a:cxnLst/>
              <a:rect l="l" t="t" r="r" b="b"/>
              <a:pathLst>
                <a:path w="1752" h="1681" extrusionOk="0">
                  <a:moveTo>
                    <a:pt x="0" y="1"/>
                  </a:moveTo>
                  <a:cubicBezTo>
                    <a:pt x="0" y="926"/>
                    <a:pt x="755" y="1681"/>
                    <a:pt x="1680" y="1681"/>
                  </a:cubicBezTo>
                  <a:lnTo>
                    <a:pt x="1752" y="1681"/>
                  </a:lnTo>
                  <a:lnTo>
                    <a:pt x="1752" y="1039"/>
                  </a:lnTo>
                  <a:cubicBezTo>
                    <a:pt x="1723" y="1039"/>
                    <a:pt x="1708" y="1054"/>
                    <a:pt x="1680" y="1054"/>
                  </a:cubicBezTo>
                  <a:cubicBezTo>
                    <a:pt x="1097" y="1054"/>
                    <a:pt x="626" y="570"/>
                    <a:pt x="6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0"/>
            <p:cNvSpPr/>
            <p:nvPr/>
          </p:nvSpPr>
          <p:spPr>
            <a:xfrm>
              <a:off x="4815571" y="-1312901"/>
              <a:ext cx="75250" cy="75250"/>
            </a:xfrm>
            <a:custGeom>
              <a:avLst/>
              <a:gdLst/>
              <a:ahLst/>
              <a:cxnLst/>
              <a:rect l="l" t="t" r="r" b="b"/>
              <a:pathLst>
                <a:path w="1069" h="1069" extrusionOk="0">
                  <a:moveTo>
                    <a:pt x="542" y="1"/>
                  </a:moveTo>
                  <a:cubicBezTo>
                    <a:pt x="243" y="1"/>
                    <a:pt x="1" y="242"/>
                    <a:pt x="1" y="527"/>
                  </a:cubicBezTo>
                  <a:cubicBezTo>
                    <a:pt x="1" y="827"/>
                    <a:pt x="243" y="1068"/>
                    <a:pt x="542" y="1068"/>
                  </a:cubicBezTo>
                  <a:cubicBezTo>
                    <a:pt x="841" y="1068"/>
                    <a:pt x="1069" y="827"/>
                    <a:pt x="1069" y="527"/>
                  </a:cubicBezTo>
                  <a:cubicBezTo>
                    <a:pt x="1069" y="242"/>
                    <a:pt x="841" y="1"/>
                    <a:pt x="54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0"/>
            <p:cNvSpPr/>
            <p:nvPr/>
          </p:nvSpPr>
          <p:spPr>
            <a:xfrm>
              <a:off x="5051101" y="-1312901"/>
              <a:ext cx="75179" cy="75250"/>
            </a:xfrm>
            <a:custGeom>
              <a:avLst/>
              <a:gdLst/>
              <a:ahLst/>
              <a:cxnLst/>
              <a:rect l="l" t="t" r="r" b="b"/>
              <a:pathLst>
                <a:path w="1068" h="1069" extrusionOk="0">
                  <a:moveTo>
                    <a:pt x="541" y="1"/>
                  </a:moveTo>
                  <a:cubicBezTo>
                    <a:pt x="242" y="1"/>
                    <a:pt x="0" y="242"/>
                    <a:pt x="0" y="527"/>
                  </a:cubicBezTo>
                  <a:cubicBezTo>
                    <a:pt x="0" y="827"/>
                    <a:pt x="242" y="1068"/>
                    <a:pt x="541" y="1068"/>
                  </a:cubicBezTo>
                  <a:cubicBezTo>
                    <a:pt x="840" y="1068"/>
                    <a:pt x="1067" y="827"/>
                    <a:pt x="1067" y="527"/>
                  </a:cubicBezTo>
                  <a:cubicBezTo>
                    <a:pt x="1067" y="242"/>
                    <a:pt x="840" y="1"/>
                    <a:pt x="5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0"/>
            <p:cNvSpPr/>
            <p:nvPr/>
          </p:nvSpPr>
          <p:spPr>
            <a:xfrm>
              <a:off x="5286561" y="-1312901"/>
              <a:ext cx="75250" cy="75250"/>
            </a:xfrm>
            <a:custGeom>
              <a:avLst/>
              <a:gdLst/>
              <a:ahLst/>
              <a:cxnLst/>
              <a:rect l="l" t="t" r="r" b="b"/>
              <a:pathLst>
                <a:path w="1069" h="1069" extrusionOk="0">
                  <a:moveTo>
                    <a:pt x="541" y="1"/>
                  </a:moveTo>
                  <a:cubicBezTo>
                    <a:pt x="243" y="1"/>
                    <a:pt x="0" y="242"/>
                    <a:pt x="0" y="527"/>
                  </a:cubicBezTo>
                  <a:cubicBezTo>
                    <a:pt x="0" y="827"/>
                    <a:pt x="243" y="1068"/>
                    <a:pt x="541" y="1068"/>
                  </a:cubicBezTo>
                  <a:cubicBezTo>
                    <a:pt x="840" y="1068"/>
                    <a:pt x="1068" y="827"/>
                    <a:pt x="1068" y="527"/>
                  </a:cubicBezTo>
                  <a:cubicBezTo>
                    <a:pt x="1068" y="242"/>
                    <a:pt x="840" y="1"/>
                    <a:pt x="5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0"/>
            <p:cNvSpPr/>
            <p:nvPr/>
          </p:nvSpPr>
          <p:spPr>
            <a:xfrm>
              <a:off x="5522021" y="-1312901"/>
              <a:ext cx="75179" cy="75250"/>
            </a:xfrm>
            <a:custGeom>
              <a:avLst/>
              <a:gdLst/>
              <a:ahLst/>
              <a:cxnLst/>
              <a:rect l="l" t="t" r="r" b="b"/>
              <a:pathLst>
                <a:path w="1068" h="1069" extrusionOk="0">
                  <a:moveTo>
                    <a:pt x="542" y="1"/>
                  </a:moveTo>
                  <a:cubicBezTo>
                    <a:pt x="242" y="1"/>
                    <a:pt x="1" y="242"/>
                    <a:pt x="1" y="527"/>
                  </a:cubicBezTo>
                  <a:cubicBezTo>
                    <a:pt x="1" y="827"/>
                    <a:pt x="242" y="1068"/>
                    <a:pt x="542" y="1068"/>
                  </a:cubicBezTo>
                  <a:cubicBezTo>
                    <a:pt x="840" y="1068"/>
                    <a:pt x="1068" y="827"/>
                    <a:pt x="1068" y="527"/>
                  </a:cubicBezTo>
                  <a:cubicBezTo>
                    <a:pt x="1068" y="242"/>
                    <a:pt x="840" y="1"/>
                    <a:pt x="54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680061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fill="hold"/>
                                        <p:tgtEl>
                                          <p:spTgt spid="379"/>
                                        </p:tgtEl>
                                        <p:attrNameLst>
                                          <p:attrName>ppt_x</p:attrName>
                                        </p:attrNameLst>
                                      </p:cBhvr>
                                      <p:tavLst>
                                        <p:tav tm="0">
                                          <p:val>
                                            <p:strVal val="#ppt_x"/>
                                          </p:val>
                                        </p:tav>
                                        <p:tav tm="100000">
                                          <p:val>
                                            <p:strVal val="#ppt_x"/>
                                          </p:val>
                                        </p:tav>
                                      </p:tavLst>
                                    </p:anim>
                                    <p:anim calcmode="lin" valueType="num">
                                      <p:cBhvr additive="base">
                                        <p:cTn id="8" dur="500" fill="hold"/>
                                        <p:tgtEl>
                                          <p:spTgt spid="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2">
            <a:extLst>
              <a:ext uri="{FF2B5EF4-FFF2-40B4-BE49-F238E27FC236}">
                <a16:creationId xmlns:a16="http://schemas.microsoft.com/office/drawing/2014/main" id="{A43808DB-B581-46A1-899C-3A0817BF28C1}"/>
              </a:ext>
            </a:extLst>
          </p:cNvPr>
          <p:cNvSpPr txBox="1"/>
          <p:nvPr/>
        </p:nvSpPr>
        <p:spPr>
          <a:xfrm>
            <a:off x="3048000" y="213289"/>
            <a:ext cx="6096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III. THỦY TRIỀU</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40" name="AutoShape 7">
            <a:extLst>
              <a:ext uri="{FF2B5EF4-FFF2-40B4-BE49-F238E27FC236}">
                <a16:creationId xmlns:a16="http://schemas.microsoft.com/office/drawing/2014/main" id="{24607280-9722-4D38-B34E-84EAF7F22C46}"/>
              </a:ext>
            </a:extLst>
          </p:cNvPr>
          <p:cNvSpPr>
            <a:spLocks noChangeArrowheads="1"/>
          </p:cNvSpPr>
          <p:nvPr/>
        </p:nvSpPr>
        <p:spPr bwMode="auto">
          <a:xfrm>
            <a:off x="1209186" y="1586859"/>
            <a:ext cx="1563958" cy="1361435"/>
          </a:xfrm>
          <a:prstGeom prst="hexagon">
            <a:avLst>
              <a:gd name="adj" fmla="val 28652"/>
              <a:gd name="vf" fmla="val 115470"/>
            </a:avLst>
          </a:prstGeom>
          <a:solidFill>
            <a:schemeClr val="accent1">
              <a:lumMod val="75000"/>
            </a:schemeClr>
          </a:solidFill>
          <a:ln>
            <a:solidFill>
              <a:schemeClr val="accent1"/>
            </a:solidFill>
          </a:ln>
        </p:spPr>
        <p:txBody>
          <a:bodyPr vert="horz" wrap="square" lIns="68580" tIns="34290" rIns="68580" bIns="34290" numCol="1" anchor="t" anchorCtr="0" compatLnSpc="1"/>
          <a:lstStyle/>
          <a:p>
            <a:pPr marL="685800" marR="0" lvl="2" indent="0" algn="ctr" defTabSz="6858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a:ln>
                  <a:noFill/>
                </a:ln>
                <a:solidFill>
                  <a:prstClr val="black">
                    <a:lumMod val="50000"/>
                    <a:lumOff val="50000"/>
                  </a:prstClr>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anose="020B0503020204020204" pitchFamily="34" charset="-122"/>
              </a:rPr>
              <a:t> </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Arial"/>
            </a:endParaRPr>
          </a:p>
        </p:txBody>
      </p:sp>
      <p:sp>
        <p:nvSpPr>
          <p:cNvPr id="42" name="标题 11">
            <a:extLst>
              <a:ext uri="{FF2B5EF4-FFF2-40B4-BE49-F238E27FC236}">
                <a16:creationId xmlns:a16="http://schemas.microsoft.com/office/drawing/2014/main" id="{93291437-2680-42D5-A29B-EA6B8CFE5C94}"/>
              </a:ext>
            </a:extLst>
          </p:cNvPr>
          <p:cNvSpPr txBox="1">
            <a:spLocks/>
          </p:cNvSpPr>
          <p:nvPr/>
        </p:nvSpPr>
        <p:spPr>
          <a:xfrm>
            <a:off x="2859753" y="893206"/>
            <a:ext cx="9144001" cy="9783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defTabSz="685800">
              <a:defRPr/>
            </a:pPr>
            <a:r>
              <a:rPr lang="vi-VN" sz="4000">
                <a:solidFill>
                  <a:prstClr val="black"/>
                </a:solidFill>
                <a:cs typeface="Times New Roman" panose="02020603050405020304" pitchFamily="18" charset="0"/>
                <a:sym typeface="Arial"/>
              </a:rPr>
              <a:t>Là sự dao động của mực nước biển, đại dương trong một ngày do lực hấp dẫn của Mặt Trăng, Mặt Trời và lực li tâm khi Trái Đất tự quay quanh trục.</a:t>
            </a:r>
          </a:p>
        </p:txBody>
      </p:sp>
      <p:sp>
        <p:nvSpPr>
          <p:cNvPr id="43" name="TextBox 147">
            <a:extLst>
              <a:ext uri="{FF2B5EF4-FFF2-40B4-BE49-F238E27FC236}">
                <a16:creationId xmlns:a16="http://schemas.microsoft.com/office/drawing/2014/main" id="{8EE56F92-51E4-4B1B-A4EF-328B29767E44}"/>
              </a:ext>
            </a:extLst>
          </p:cNvPr>
          <p:cNvSpPr>
            <a:spLocks noChangeArrowheads="1"/>
          </p:cNvSpPr>
          <p:nvPr/>
        </p:nvSpPr>
        <p:spPr bwMode="auto">
          <a:xfrm>
            <a:off x="1295795" y="1833782"/>
            <a:ext cx="13907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Khái</a:t>
            </a:r>
            <a:r>
              <a:rPr kumimoji="0" lang="en-US" sz="2800" b="0" i="0" u="none" strike="noStrike" kern="120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 niệm</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Rounded Rectangle 45"/>
          <p:cNvSpPr/>
          <p:nvPr/>
        </p:nvSpPr>
        <p:spPr>
          <a:xfrm>
            <a:off x="329984" y="3625037"/>
            <a:ext cx="3014107" cy="2671261"/>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918857" y="3357154"/>
            <a:ext cx="8084897" cy="3239589"/>
          </a:xfrm>
          <a:prstGeom prst="roundRect">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矩形 52">
            <a:extLst>
              <a:ext uri="{FF2B5EF4-FFF2-40B4-BE49-F238E27FC236}">
                <a16:creationId xmlns:a16="http://schemas.microsoft.com/office/drawing/2014/main" id="{B7A6948E-1E66-4B79-A46C-A121DC6B3729}"/>
              </a:ext>
            </a:extLst>
          </p:cNvPr>
          <p:cNvSpPr/>
          <p:nvPr/>
        </p:nvSpPr>
        <p:spPr>
          <a:xfrm flipV="1">
            <a:off x="3047999" y="822775"/>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spTree>
    <p:extLst>
      <p:ext uri="{BB962C8B-B14F-4D97-AF65-F5344CB8AC3E}">
        <p14:creationId xmlns:p14="http://schemas.microsoft.com/office/powerpoint/2010/main" val="4069274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250" fill="hold"/>
                                        <p:tgtEl>
                                          <p:spTgt spid="42"/>
                                        </p:tgtEl>
                                        <p:attrNameLst>
                                          <p:attrName>ppt_w</p:attrName>
                                        </p:attrNameLst>
                                      </p:cBhvr>
                                      <p:tavLst>
                                        <p:tav tm="0">
                                          <p:val>
                                            <p:fltVal val="0"/>
                                          </p:val>
                                        </p:tav>
                                        <p:tav tm="100000">
                                          <p:val>
                                            <p:strVal val="#ppt_w"/>
                                          </p:val>
                                        </p:tav>
                                      </p:tavLst>
                                    </p:anim>
                                    <p:anim calcmode="lin" valueType="num">
                                      <p:cBhvr>
                                        <p:cTn id="14" dur="250" fill="hold"/>
                                        <p:tgtEl>
                                          <p:spTgt spid="42"/>
                                        </p:tgtEl>
                                        <p:attrNameLst>
                                          <p:attrName>ppt_h</p:attrName>
                                        </p:attrNameLst>
                                      </p:cBhvr>
                                      <p:tavLst>
                                        <p:tav tm="0">
                                          <p:val>
                                            <p:fltVal val="0"/>
                                          </p:val>
                                        </p:tav>
                                        <p:tav tm="100000">
                                          <p:val>
                                            <p:strVal val="#ppt_h"/>
                                          </p:val>
                                        </p:tav>
                                      </p:tavLst>
                                    </p:anim>
                                    <p:animEffect transition="in" filter="fade">
                                      <p:cBhvr>
                                        <p:cTn id="15" dur="250"/>
                                        <p:tgtEl>
                                          <p:spTgt spid="42"/>
                                        </p:tgtEl>
                                      </p:cBhvr>
                                    </p:animEffect>
                                  </p:childTnLst>
                                </p:cTn>
                              </p:par>
                            </p:childTnLst>
                          </p:cTn>
                        </p:par>
                        <p:par>
                          <p:cTn id="16" fill="hold">
                            <p:stCondLst>
                              <p:cond delay="750"/>
                            </p:stCondLst>
                            <p:childTnLst>
                              <p:par>
                                <p:cTn id="17" presetID="16" presetClass="entr" presetSubtype="2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矩形 52">
            <a:extLst>
              <a:ext uri="{FF2B5EF4-FFF2-40B4-BE49-F238E27FC236}">
                <a16:creationId xmlns:a16="http://schemas.microsoft.com/office/drawing/2014/main" id="{B7A6948E-1E66-4B79-A46C-A121DC6B3729}"/>
              </a:ext>
            </a:extLst>
          </p:cNvPr>
          <p:cNvSpPr/>
          <p:nvPr/>
        </p:nvSpPr>
        <p:spPr>
          <a:xfrm flipV="1">
            <a:off x="3047999" y="822775"/>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sp>
        <p:nvSpPr>
          <p:cNvPr id="44" name="TextBox 2">
            <a:extLst>
              <a:ext uri="{FF2B5EF4-FFF2-40B4-BE49-F238E27FC236}">
                <a16:creationId xmlns:a16="http://schemas.microsoft.com/office/drawing/2014/main" id="{A43808DB-B581-46A1-899C-3A0817BF28C1}"/>
              </a:ext>
            </a:extLst>
          </p:cNvPr>
          <p:cNvSpPr txBox="1"/>
          <p:nvPr/>
        </p:nvSpPr>
        <p:spPr>
          <a:xfrm>
            <a:off x="3048000" y="192024"/>
            <a:ext cx="6096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III. THỦY TRIỀU</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descr="E:\ôn đại học và HSG\Tài nguyên Địa lí\Tài liệu tham khảo trên internet\Tổng hợp\Số liệu thống kê+tranh ảnh+video\Hình ảnh+bảng biểu-SGK 10\11.1.jpg"/>
          <p:cNvPicPr/>
          <p:nvPr/>
        </p:nvPicPr>
        <p:blipFill>
          <a:blip r:embed="rId5">
            <a:extLst>
              <a:ext uri="{28A0092B-C50C-407E-A947-70E740481C1C}">
                <a14:useLocalDpi xmlns:a14="http://schemas.microsoft.com/office/drawing/2010/main" val="0"/>
              </a:ext>
            </a:extLst>
          </a:blip>
          <a:srcRect/>
          <a:stretch>
            <a:fillRect/>
          </a:stretch>
        </p:blipFill>
        <p:spPr bwMode="auto">
          <a:xfrm>
            <a:off x="1717181" y="1396476"/>
            <a:ext cx="8757638" cy="3281623"/>
          </a:xfrm>
          <a:prstGeom prst="rect">
            <a:avLst/>
          </a:prstGeom>
          <a:noFill/>
          <a:ln>
            <a:noFill/>
          </a:ln>
          <a:effectLst>
            <a:outerShdw blurRad="50800" dist="38100" dir="2700000" algn="tl" rotWithShape="0">
              <a:prstClr val="black">
                <a:alpha val="40000"/>
              </a:prstClr>
            </a:outerShdw>
          </a:effectLst>
        </p:spPr>
      </p:pic>
      <p:sp>
        <p:nvSpPr>
          <p:cNvPr id="21" name="矩形 13">
            <a:extLst>
              <a:ext uri="{FF2B5EF4-FFF2-40B4-BE49-F238E27FC236}">
                <a16:creationId xmlns:a16="http://schemas.microsoft.com/office/drawing/2014/main" id="{86571FF3-3181-44C8-90D8-701547BEF032}"/>
              </a:ext>
            </a:extLst>
          </p:cNvPr>
          <p:cNvSpPr/>
          <p:nvPr/>
        </p:nvSpPr>
        <p:spPr>
          <a:xfrm>
            <a:off x="0" y="4888818"/>
            <a:ext cx="12039599" cy="1754318"/>
          </a:xfrm>
          <a:prstGeom prst="rect">
            <a:avLst/>
          </a:prstGeom>
        </p:spPr>
        <p:txBody>
          <a:bodyPr wrap="square" lIns="91431" tIns="45716" rIns="91431" bIns="45716">
            <a:spAutoFit/>
          </a:bodyPr>
          <a:lstStyle/>
          <a:p>
            <a:pPr lvl="0" algn="just"/>
            <a:r>
              <a:rPr lang="vi-VN" sz="3600" dirty="0">
                <a:solidFill>
                  <a:prstClr val="black"/>
                </a:solidFill>
                <a:latin typeface="Times New Roman" panose="02020603050405020304" pitchFamily="18" charset="0"/>
                <a:cs typeface="Times New Roman" panose="02020603050405020304" pitchFamily="18" charset="0"/>
              </a:rPr>
              <a:t>Dao động thủy triều đạt giá trị lớn nhất khi Mặt Trăng, Mặt Trời và Trái Đất cùng nằm trên một đường thẳng và nhỏ nhất khi Mặt Trăng, Mặt Trời tạo với Trái Đất một góc vuông.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61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8121792" y="3693515"/>
            <a:ext cx="2680326" cy="2756590"/>
          </a:xfrm>
          <a:prstGeom prst="ellipse">
            <a:avLst/>
          </a:prstGeom>
          <a:blipFill>
            <a:blip r:embed="rId4"/>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32" name="Group 31"/>
          <p:cNvGrpSpPr/>
          <p:nvPr/>
        </p:nvGrpSpPr>
        <p:grpSpPr>
          <a:xfrm>
            <a:off x="0" y="0"/>
            <a:ext cx="2057588" cy="1141426"/>
            <a:chOff x="438457" y="21019"/>
            <a:chExt cx="2057588" cy="1141426"/>
          </a:xfrm>
        </p:grpSpPr>
        <p:grpSp>
          <p:nvGrpSpPr>
            <p:cNvPr id="33" name="Group 32"/>
            <p:cNvGrpSpPr/>
            <p:nvPr/>
          </p:nvGrpSpPr>
          <p:grpSpPr>
            <a:xfrm>
              <a:off x="1094718" y="498395"/>
              <a:ext cx="1401327" cy="664050"/>
              <a:chOff x="5507432" y="3371212"/>
              <a:chExt cx="3674668" cy="1857615"/>
            </a:xfrm>
          </p:grpSpPr>
          <p:grpSp>
            <p:nvGrpSpPr>
              <p:cNvPr id="40"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1" name="TextBox 40"/>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39" name="Picture 4" descr="Đồ hoạ vector miễn phí của Một quyển sá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组合 1">
            <a:extLst>
              <a:ext uri="{FF2B5EF4-FFF2-40B4-BE49-F238E27FC236}">
                <a16:creationId xmlns:a16="http://schemas.microsoft.com/office/drawing/2014/main" id="{0545DDCE-D8B9-403D-8077-73AB4862190A}"/>
              </a:ext>
            </a:extLst>
          </p:cNvPr>
          <p:cNvGrpSpPr/>
          <p:nvPr/>
        </p:nvGrpSpPr>
        <p:grpSpPr>
          <a:xfrm>
            <a:off x="3355144" y="259033"/>
            <a:ext cx="4473572" cy="1254210"/>
            <a:chOff x="3606609" y="1747713"/>
            <a:chExt cx="3552611" cy="1254210"/>
          </a:xfrm>
        </p:grpSpPr>
        <p:sp>
          <p:nvSpPr>
            <p:cNvPr id="43" name="梯形 4">
              <a:extLst>
                <a:ext uri="{FF2B5EF4-FFF2-40B4-BE49-F238E27FC236}">
                  <a16:creationId xmlns:a16="http://schemas.microsoft.com/office/drawing/2014/main" id="{71FA0B5A-6A38-48BE-95B0-A07FFCB66068}"/>
                </a:ext>
              </a:extLst>
            </p:cNvPr>
            <p:cNvSpPr/>
            <p:nvPr/>
          </p:nvSpPr>
          <p:spPr>
            <a:xfrm rot="10800000">
              <a:off x="3606609" y="1747713"/>
              <a:ext cx="1184977" cy="1254210"/>
            </a:xfrm>
            <a:prstGeom prst="trapezoid">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44" name="矩形 5">
              <a:extLst>
                <a:ext uri="{FF2B5EF4-FFF2-40B4-BE49-F238E27FC236}">
                  <a16:creationId xmlns:a16="http://schemas.microsoft.com/office/drawing/2014/main" id="{52DD0F5D-B8BC-498D-8C9E-F1D667B6DBAF}"/>
                </a:ext>
              </a:extLst>
            </p:cNvPr>
            <p:cNvSpPr/>
            <p:nvPr/>
          </p:nvSpPr>
          <p:spPr>
            <a:xfrm>
              <a:off x="3737431" y="1878247"/>
              <a:ext cx="1054155" cy="99314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IV</a:t>
              </a:r>
              <a:endParaRPr kumimoji="0" lang="zh-CN" altLang="en-US" sz="3200" b="1" i="0" u="none" strike="noStrike" kern="1200" cap="none" spc="6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45" name="矩形 7">
              <a:extLst>
                <a:ext uri="{FF2B5EF4-FFF2-40B4-BE49-F238E27FC236}">
                  <a16:creationId xmlns:a16="http://schemas.microsoft.com/office/drawing/2014/main" id="{52504BA0-7D39-4EE2-A351-28F3444EDB63}"/>
                </a:ext>
              </a:extLst>
            </p:cNvPr>
            <p:cNvSpPr/>
            <p:nvPr/>
          </p:nvSpPr>
          <p:spPr>
            <a:xfrm>
              <a:off x="4636523" y="2098599"/>
              <a:ext cx="252269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4472C4">
                      <a:lumMod val="75000"/>
                    </a:srgbClr>
                  </a:solidFill>
                  <a:latin typeface="Times New Roman" panose="02020603050405020304" pitchFamily="18" charset="0"/>
                  <a:cs typeface="Times New Roman" panose="02020603050405020304" pitchFamily="18" charset="0"/>
                </a:rPr>
                <a:t>DÒNG BIỂN</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grpSp>
      <p:sp>
        <p:nvSpPr>
          <p:cNvPr id="2" name="Cloud 1"/>
          <p:cNvSpPr/>
          <p:nvPr/>
        </p:nvSpPr>
        <p:spPr>
          <a:xfrm>
            <a:off x="5624506" y="1472369"/>
            <a:ext cx="5362809" cy="2131487"/>
          </a:xfrm>
          <a:prstGeom prst="cloud">
            <a:avLst/>
          </a:prstGeom>
          <a:solidFill>
            <a:schemeClr val="accent1">
              <a:lumMod val="75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a:solidFill>
                  <a:prstClr val="white"/>
                </a:solidFill>
                <a:latin typeface="Times New Roman" panose="02020603050405020304" pitchFamily="18" charset="0"/>
                <a:cs typeface="Times New Roman" panose="02020603050405020304" pitchFamily="18" charset="0"/>
              </a:rPr>
              <a:t>T</a:t>
            </a:r>
            <a:r>
              <a:rPr lang="vi-VN" sz="2800">
                <a:solidFill>
                  <a:prstClr val="white"/>
                </a:solidFill>
                <a:latin typeface="Times New Roman" panose="02020603050405020304" pitchFamily="18" charset="0"/>
                <a:cs typeface="Times New Roman" panose="02020603050405020304" pitchFamily="18" charset="0"/>
              </a:rPr>
              <a:t>rình bày sự chuyển động của dòng biển trên các đại dương</a:t>
            </a:r>
            <a:r>
              <a:rPr lang="en-US" sz="2800">
                <a:solidFill>
                  <a:prstClr val="white"/>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618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0"/>
            </p:par>
          </p:childTnLst>
        </p:cTn>
      </p:par>
    </p:tnLst>
    <p:bldLst>
      <p:bldP spid="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2">
            <a:extLst>
              <a:ext uri="{FF2B5EF4-FFF2-40B4-BE49-F238E27FC236}">
                <a16:creationId xmlns:a16="http://schemas.microsoft.com/office/drawing/2014/main" id="{A43808DB-B581-46A1-899C-3A0817BF28C1}"/>
              </a:ext>
            </a:extLst>
          </p:cNvPr>
          <p:cNvSpPr txBox="1"/>
          <p:nvPr/>
        </p:nvSpPr>
        <p:spPr>
          <a:xfrm>
            <a:off x="3048000" y="213289"/>
            <a:ext cx="6096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IV. DÒNG BIỂN</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42" name="标题 11">
            <a:extLst>
              <a:ext uri="{FF2B5EF4-FFF2-40B4-BE49-F238E27FC236}">
                <a16:creationId xmlns:a16="http://schemas.microsoft.com/office/drawing/2014/main" id="{93291437-2680-42D5-A29B-EA6B8CFE5C94}"/>
              </a:ext>
            </a:extLst>
          </p:cNvPr>
          <p:cNvSpPr txBox="1">
            <a:spLocks/>
          </p:cNvSpPr>
          <p:nvPr/>
        </p:nvSpPr>
        <p:spPr>
          <a:xfrm>
            <a:off x="7841817" y="1445570"/>
            <a:ext cx="3703637" cy="31786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defTabSz="685800">
              <a:defRPr/>
            </a:pPr>
            <a:r>
              <a:rPr lang="vi-VN" sz="3600" dirty="0">
                <a:solidFill>
                  <a:prstClr val="black"/>
                </a:solidFill>
                <a:cs typeface="Times New Roman" panose="02020603050405020304" pitchFamily="18" charset="0"/>
                <a:sym typeface="Arial"/>
              </a:rPr>
              <a:t>Chuyển động của dòng biển tạo thành những vòng tuần hoàn trên các đại dương và biểu hiện rõ rệt trong khoảng vĩ độ nhiệt đới, ôn đới ở hai bán cầu.</a:t>
            </a:r>
          </a:p>
        </p:txBody>
      </p:sp>
      <p:sp>
        <p:nvSpPr>
          <p:cNvPr id="58" name="矩形 52">
            <a:extLst>
              <a:ext uri="{FF2B5EF4-FFF2-40B4-BE49-F238E27FC236}">
                <a16:creationId xmlns:a16="http://schemas.microsoft.com/office/drawing/2014/main" id="{B7A6948E-1E66-4B79-A46C-A121DC6B3729}"/>
              </a:ext>
            </a:extLst>
          </p:cNvPr>
          <p:cNvSpPr/>
          <p:nvPr/>
        </p:nvSpPr>
        <p:spPr>
          <a:xfrm flipV="1">
            <a:off x="3047999" y="822775"/>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pic>
        <p:nvPicPr>
          <p:cNvPr id="16" name="Picture 15" descr="E:\ôn đại học và HSG\Tài nguyên Địa lí\Tài liệu tham khảo trên internet\Tổng hợp\Số liệu thống kê+tranh ảnh+video\Hình ảnh+bảng biểu-SGK 10\11.2.jpg"/>
          <p:cNvPicPr/>
          <p:nvPr/>
        </p:nvPicPr>
        <p:blipFill>
          <a:blip r:embed="rId5">
            <a:extLst>
              <a:ext uri="{28A0092B-C50C-407E-A947-70E740481C1C}">
                <a14:useLocalDpi xmlns:a14="http://schemas.microsoft.com/office/drawing/2010/main" val="0"/>
              </a:ext>
            </a:extLst>
          </a:blip>
          <a:srcRect/>
          <a:stretch>
            <a:fillRect/>
          </a:stretch>
        </p:blipFill>
        <p:spPr bwMode="auto">
          <a:xfrm>
            <a:off x="461962" y="1722661"/>
            <a:ext cx="7269526" cy="456289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854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2">
            <a:extLst>
              <a:ext uri="{FF2B5EF4-FFF2-40B4-BE49-F238E27FC236}">
                <a16:creationId xmlns:a16="http://schemas.microsoft.com/office/drawing/2014/main" id="{A43808DB-B581-46A1-899C-3A0817BF28C1}"/>
              </a:ext>
            </a:extLst>
          </p:cNvPr>
          <p:cNvSpPr txBox="1"/>
          <p:nvPr/>
        </p:nvSpPr>
        <p:spPr>
          <a:xfrm>
            <a:off x="3048000" y="213289"/>
            <a:ext cx="6096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IV. DÒNG BIỂN</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8" name="矩形 52">
            <a:extLst>
              <a:ext uri="{FF2B5EF4-FFF2-40B4-BE49-F238E27FC236}">
                <a16:creationId xmlns:a16="http://schemas.microsoft.com/office/drawing/2014/main" id="{B7A6948E-1E66-4B79-A46C-A121DC6B3729}"/>
              </a:ext>
            </a:extLst>
          </p:cNvPr>
          <p:cNvSpPr/>
          <p:nvPr/>
        </p:nvSpPr>
        <p:spPr>
          <a:xfrm flipV="1">
            <a:off x="3047999" y="822775"/>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pic>
        <p:nvPicPr>
          <p:cNvPr id="16" name="Picture 15" descr="E:\ôn đại học và HSG\Tài nguyên Địa lí\Tài liệu tham khảo trên internet\Tổng hợp\Số liệu thống kê+tranh ảnh+video\Hình ảnh+bảng biểu-SGK 10\11.2.jpg"/>
          <p:cNvPicPr/>
          <p:nvPr/>
        </p:nvPicPr>
        <p:blipFill>
          <a:blip r:embed="rId5">
            <a:extLst>
              <a:ext uri="{28A0092B-C50C-407E-A947-70E740481C1C}">
                <a14:useLocalDpi xmlns:a14="http://schemas.microsoft.com/office/drawing/2010/main" val="0"/>
              </a:ext>
            </a:extLst>
          </a:blip>
          <a:srcRect/>
          <a:stretch>
            <a:fillRect/>
          </a:stretch>
        </p:blipFill>
        <p:spPr bwMode="auto">
          <a:xfrm>
            <a:off x="277091" y="1016684"/>
            <a:ext cx="8312727" cy="5564225"/>
          </a:xfrm>
          <a:prstGeom prst="rect">
            <a:avLst/>
          </a:prstGeom>
          <a:noFill/>
          <a:ln>
            <a:noFill/>
          </a:ln>
          <a:effectLst>
            <a:outerShdw blurRad="50800" dist="38100" dir="2700000" algn="tl" rotWithShape="0">
              <a:prstClr val="black">
                <a:alpha val="40000"/>
              </a:prstClr>
            </a:outerShdw>
          </a:effectLst>
        </p:spPr>
      </p:pic>
      <p:sp>
        <p:nvSpPr>
          <p:cNvPr id="13" name="标题 11">
            <a:extLst>
              <a:ext uri="{FF2B5EF4-FFF2-40B4-BE49-F238E27FC236}">
                <a16:creationId xmlns:a16="http://schemas.microsoft.com/office/drawing/2014/main" id="{93291437-2680-42D5-A29B-EA6B8CFE5C94}"/>
              </a:ext>
            </a:extLst>
          </p:cNvPr>
          <p:cNvSpPr txBox="1">
            <a:spLocks/>
          </p:cNvSpPr>
          <p:nvPr/>
        </p:nvSpPr>
        <p:spPr>
          <a:xfrm>
            <a:off x="7962180" y="1407664"/>
            <a:ext cx="4091274" cy="44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6858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sym typeface="Arial"/>
              </a:rPr>
              <a:t>Hai bên xích đạo, các dòng biển chảy từ phía đông về phía tây, khi gặp bờ đông các lục địa, bị chuyển hướng về phía bắc (ở bán cầu Bắc), phía nam (ở bán cầu Nam) và tạo thành dòng biển nóng trên cả hai bán cầu.</a:t>
            </a:r>
          </a:p>
        </p:txBody>
      </p:sp>
    </p:spTree>
    <p:extLst>
      <p:ext uri="{BB962C8B-B14F-4D97-AF65-F5344CB8AC3E}">
        <p14:creationId xmlns:p14="http://schemas.microsoft.com/office/powerpoint/2010/main" val="184878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2">
            <a:extLst>
              <a:ext uri="{FF2B5EF4-FFF2-40B4-BE49-F238E27FC236}">
                <a16:creationId xmlns:a16="http://schemas.microsoft.com/office/drawing/2014/main" id="{A43808DB-B581-46A1-899C-3A0817BF28C1}"/>
              </a:ext>
            </a:extLst>
          </p:cNvPr>
          <p:cNvSpPr txBox="1"/>
          <p:nvPr/>
        </p:nvSpPr>
        <p:spPr>
          <a:xfrm>
            <a:off x="3048000" y="213289"/>
            <a:ext cx="6096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IV. DÒNG BIỂN</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8" name="矩形 52">
            <a:extLst>
              <a:ext uri="{FF2B5EF4-FFF2-40B4-BE49-F238E27FC236}">
                <a16:creationId xmlns:a16="http://schemas.microsoft.com/office/drawing/2014/main" id="{B7A6948E-1E66-4B79-A46C-A121DC6B3729}"/>
              </a:ext>
            </a:extLst>
          </p:cNvPr>
          <p:cNvSpPr/>
          <p:nvPr/>
        </p:nvSpPr>
        <p:spPr>
          <a:xfrm flipV="1">
            <a:off x="3047999" y="822775"/>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pic>
        <p:nvPicPr>
          <p:cNvPr id="16" name="Picture 15" descr="E:\ôn đại học và HSG\Tài nguyên Địa lí\Tài liệu tham khảo trên internet\Tổng hợp\Số liệu thống kê+tranh ảnh+video\Hình ảnh+bảng biểu-SGK 10\11.2.jpg"/>
          <p:cNvPicPr/>
          <p:nvPr/>
        </p:nvPicPr>
        <p:blipFill>
          <a:blip r:embed="rId5">
            <a:extLst>
              <a:ext uri="{28A0092B-C50C-407E-A947-70E740481C1C}">
                <a14:useLocalDpi xmlns:a14="http://schemas.microsoft.com/office/drawing/2010/main" val="0"/>
              </a:ext>
            </a:extLst>
          </a:blip>
          <a:srcRect/>
          <a:stretch>
            <a:fillRect/>
          </a:stretch>
        </p:blipFill>
        <p:spPr bwMode="auto">
          <a:xfrm>
            <a:off x="0" y="1016684"/>
            <a:ext cx="8008335" cy="5675061"/>
          </a:xfrm>
          <a:prstGeom prst="rect">
            <a:avLst/>
          </a:prstGeom>
          <a:noFill/>
          <a:ln>
            <a:noFill/>
          </a:ln>
          <a:effectLst>
            <a:outerShdw blurRad="50800" dist="38100" dir="2700000" algn="tl" rotWithShape="0">
              <a:prstClr val="black">
                <a:alpha val="40000"/>
              </a:prstClr>
            </a:outerShdw>
          </a:effectLst>
        </p:spPr>
      </p:pic>
      <p:sp>
        <p:nvSpPr>
          <p:cNvPr id="13" name="标题 11">
            <a:extLst>
              <a:ext uri="{FF2B5EF4-FFF2-40B4-BE49-F238E27FC236}">
                <a16:creationId xmlns:a16="http://schemas.microsoft.com/office/drawing/2014/main" id="{93291437-2680-42D5-A29B-EA6B8CFE5C94}"/>
              </a:ext>
            </a:extLst>
          </p:cNvPr>
          <p:cNvSpPr txBox="1">
            <a:spLocks/>
          </p:cNvSpPr>
          <p:nvPr/>
        </p:nvSpPr>
        <p:spPr>
          <a:xfrm>
            <a:off x="7398329" y="1657569"/>
            <a:ext cx="4530436" cy="55799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defTabSz="685800">
              <a:defRPr/>
            </a:pPr>
            <a:r>
              <a:rPr lang="vi-VN" sz="3200" dirty="0">
                <a:solidFill>
                  <a:prstClr val="black"/>
                </a:solidFill>
                <a:cs typeface="Times New Roman" panose="02020603050405020304" pitchFamily="18" charset="0"/>
                <a:sym typeface="Arial"/>
              </a:rPr>
              <a:t>Ở khoảng vĩ độ 30-40</a:t>
            </a:r>
            <a:r>
              <a:rPr lang="vi-VN" sz="3200" baseline="30000" dirty="0">
                <a:solidFill>
                  <a:prstClr val="black"/>
                </a:solidFill>
                <a:cs typeface="Times New Roman" panose="02020603050405020304" pitchFamily="18" charset="0"/>
                <a:sym typeface="Arial"/>
              </a:rPr>
              <a:t>o</a:t>
            </a:r>
            <a:r>
              <a:rPr lang="vi-VN" sz="3200" dirty="0">
                <a:solidFill>
                  <a:prstClr val="black"/>
                </a:solidFill>
                <a:cs typeface="Times New Roman" panose="02020603050405020304" pitchFamily="18" charset="0"/>
                <a:sym typeface="Arial"/>
              </a:rPr>
              <a:t> trên cả hai bán cầu, các dòng biển chảy về phía đông, khi gặp bờ tây các lục địa, bị đổi hướng về phía nam (ở bán cầu Bắc), phía bắc (ở bán cầu Nam) và tạo thành dòng biển lạnh ở khu vực xích đạo.</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395319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2">
            <a:extLst>
              <a:ext uri="{FF2B5EF4-FFF2-40B4-BE49-F238E27FC236}">
                <a16:creationId xmlns:a16="http://schemas.microsoft.com/office/drawing/2014/main" id="{A43808DB-B581-46A1-899C-3A0817BF28C1}"/>
              </a:ext>
            </a:extLst>
          </p:cNvPr>
          <p:cNvSpPr txBox="1"/>
          <p:nvPr/>
        </p:nvSpPr>
        <p:spPr>
          <a:xfrm>
            <a:off x="3048000" y="213289"/>
            <a:ext cx="6096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IV. DÒNG BIỂN</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42" name="标题 11">
            <a:extLst>
              <a:ext uri="{FF2B5EF4-FFF2-40B4-BE49-F238E27FC236}">
                <a16:creationId xmlns:a16="http://schemas.microsoft.com/office/drawing/2014/main" id="{93291437-2680-42D5-A29B-EA6B8CFE5C94}"/>
              </a:ext>
            </a:extLst>
          </p:cNvPr>
          <p:cNvSpPr txBox="1">
            <a:spLocks/>
          </p:cNvSpPr>
          <p:nvPr/>
        </p:nvSpPr>
        <p:spPr>
          <a:xfrm>
            <a:off x="7906763" y="1111801"/>
            <a:ext cx="3966583" cy="44295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685800">
              <a:defRPr/>
            </a:pPr>
            <a:r>
              <a:rPr lang="vi-VN" sz="3200" dirty="0">
                <a:solidFill>
                  <a:prstClr val="black"/>
                </a:solidFill>
                <a:cs typeface="Times New Roman" panose="02020603050405020304" pitchFamily="18" charset="0"/>
                <a:sym typeface="Arial"/>
              </a:rPr>
              <a:t>Trên vùng vĩ độ cao của bán cầu Bắc, các dòng biển chuyển động rất phức tạp do phụ thuộc nhiều vào nhân tố, đặc biệt là hình thái địa hình bờ biển. Ở vùng vĩ độ cao của bán cầu Nam, dòng biến có hướng ổn định từ tây sang đông.</a:t>
            </a:r>
          </a:p>
          <a:p>
            <a:pPr lvl="0" algn="just" defTabSz="685800">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8" name="矩形 52">
            <a:extLst>
              <a:ext uri="{FF2B5EF4-FFF2-40B4-BE49-F238E27FC236}">
                <a16:creationId xmlns:a16="http://schemas.microsoft.com/office/drawing/2014/main" id="{B7A6948E-1E66-4B79-A46C-A121DC6B3729}"/>
              </a:ext>
            </a:extLst>
          </p:cNvPr>
          <p:cNvSpPr/>
          <p:nvPr/>
        </p:nvSpPr>
        <p:spPr>
          <a:xfrm flipV="1">
            <a:off x="3047999" y="822775"/>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pic>
        <p:nvPicPr>
          <p:cNvPr id="16" name="Picture 15" descr="E:\ôn đại học và HSG\Tài nguyên Địa lí\Tài liệu tham khảo trên internet\Tổng hợp\Số liệu thống kê+tranh ảnh+video\Hình ảnh+bảng biểu-SGK 10\11.2.jpg"/>
          <p:cNvPicPr/>
          <p:nvPr/>
        </p:nvPicPr>
        <p:blipFill>
          <a:blip r:embed="rId5">
            <a:extLst>
              <a:ext uri="{28A0092B-C50C-407E-A947-70E740481C1C}">
                <a14:useLocalDpi xmlns:a14="http://schemas.microsoft.com/office/drawing/2010/main" val="0"/>
              </a:ext>
            </a:extLst>
          </a:blip>
          <a:srcRect/>
          <a:stretch>
            <a:fillRect/>
          </a:stretch>
        </p:blipFill>
        <p:spPr bwMode="auto">
          <a:xfrm>
            <a:off x="249382" y="1147691"/>
            <a:ext cx="7481454" cy="5433217"/>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268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2">
            <a:extLst>
              <a:ext uri="{FF2B5EF4-FFF2-40B4-BE49-F238E27FC236}">
                <a16:creationId xmlns:a16="http://schemas.microsoft.com/office/drawing/2014/main" id="{A43808DB-B581-46A1-899C-3A0817BF28C1}"/>
              </a:ext>
            </a:extLst>
          </p:cNvPr>
          <p:cNvSpPr txBox="1"/>
          <p:nvPr/>
        </p:nvSpPr>
        <p:spPr>
          <a:xfrm>
            <a:off x="1809747" y="213289"/>
            <a:ext cx="8108127" cy="954107"/>
          </a:xfrm>
          <a:prstGeom prst="rect">
            <a:avLst/>
          </a:prstGeom>
          <a:noFill/>
        </p:spPr>
        <p:txBody>
          <a:bodyPr wrap="square" rtlCol="0">
            <a:spAutoFit/>
          </a:bodyPr>
          <a:lstStyle/>
          <a:p>
            <a:pPr lvl="0" algn="ctr">
              <a:defRPr/>
            </a:pPr>
            <a:r>
              <a:rPr lang="vi-VN" sz="2800" b="1">
                <a:solidFill>
                  <a:schemeClr val="accent1">
                    <a:lumMod val="75000"/>
                  </a:schemeClr>
                </a:solidFill>
                <a:latin typeface="Times New Roman" panose="02020603050405020304" pitchFamily="18" charset="0"/>
                <a:cs typeface="Times New Roman" panose="02020603050405020304" pitchFamily="18" charset="0"/>
              </a:rPr>
              <a:t>V.</a:t>
            </a:r>
            <a:r>
              <a:rPr lang="en-US" sz="2800" b="1">
                <a:solidFill>
                  <a:schemeClr val="accent1">
                    <a:lumMod val="75000"/>
                  </a:schemeClr>
                </a:solidFill>
                <a:latin typeface="Times New Roman" panose="02020603050405020304" pitchFamily="18" charset="0"/>
                <a:cs typeface="Times New Roman" panose="02020603050405020304" pitchFamily="18" charset="0"/>
              </a:rPr>
              <a:t> </a:t>
            </a:r>
            <a:r>
              <a:rPr lang="vi-VN" sz="2800" b="1">
                <a:solidFill>
                  <a:schemeClr val="accent1">
                    <a:lumMod val="75000"/>
                  </a:schemeClr>
                </a:solidFill>
                <a:latin typeface="Times New Roman" panose="02020603050405020304" pitchFamily="18" charset="0"/>
                <a:cs typeface="Times New Roman" panose="02020603050405020304" pitchFamily="18" charset="0"/>
              </a:rPr>
              <a:t>VAI TRÒ CỦA BIỂN, ĐẠI DƯƠNG ĐỐI VỚI SỰ PHÁT TRIỂN KINH TẾ-XÃ HỘI</a:t>
            </a:r>
            <a:endParaRPr kumimoji="0" lang="en-US" sz="2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sp>
        <p:nvSpPr>
          <p:cNvPr id="35" name="矩形 25">
            <a:extLst>
              <a:ext uri="{FF2B5EF4-FFF2-40B4-BE49-F238E27FC236}">
                <a16:creationId xmlns:a16="http://schemas.microsoft.com/office/drawing/2014/main" id="{7C258C3B-F0AB-4A0F-88C0-52E2D6A84D54}"/>
              </a:ext>
            </a:extLst>
          </p:cNvPr>
          <p:cNvSpPr/>
          <p:nvPr/>
        </p:nvSpPr>
        <p:spPr>
          <a:xfrm flipV="1">
            <a:off x="2517479" y="1397691"/>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0" y="0"/>
            <a:ext cx="2057588" cy="1141426"/>
            <a:chOff x="438457" y="21019"/>
            <a:chExt cx="2057588" cy="1141426"/>
          </a:xfrm>
        </p:grpSpPr>
        <p:grpSp>
          <p:nvGrpSpPr>
            <p:cNvPr id="41" name="Group 40"/>
            <p:cNvGrpSpPr/>
            <p:nvPr/>
          </p:nvGrpSpPr>
          <p:grpSpPr>
            <a:xfrm>
              <a:off x="1094718" y="498395"/>
              <a:ext cx="1401327" cy="664050"/>
              <a:chOff x="5507432" y="3371212"/>
              <a:chExt cx="3674668" cy="1857615"/>
            </a:xfrm>
          </p:grpSpPr>
          <p:grpSp>
            <p:nvGrpSpPr>
              <p:cNvPr id="43" name="组合 1483"/>
              <p:cNvGrpSpPr/>
              <p:nvPr/>
            </p:nvGrpSpPr>
            <p:grpSpPr>
              <a:xfrm>
                <a:off x="5507432" y="3371212"/>
                <a:ext cx="3674668" cy="1857615"/>
                <a:chOff x="28079" y="1041053"/>
                <a:chExt cx="7035801" cy="4572000"/>
              </a:xfrm>
            </p:grpSpPr>
            <p:sp>
              <p:nvSpPr>
                <p:cNvPr id="4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4" name="TextBox 4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2"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Cloud Callout 37"/>
          <p:cNvSpPr/>
          <p:nvPr/>
        </p:nvSpPr>
        <p:spPr>
          <a:xfrm>
            <a:off x="687563" y="1930115"/>
            <a:ext cx="5340376" cy="2373263"/>
          </a:xfrm>
          <a:prstGeom prst="cloudCallout">
            <a:avLst>
              <a:gd name="adj1" fmla="val 51474"/>
              <a:gd name="adj2" fmla="val 62888"/>
            </a:avLst>
          </a:prstGeom>
          <a:solidFill>
            <a:schemeClr val="accent1">
              <a:lumMod val="75000"/>
            </a:schemeClr>
          </a:solidFill>
          <a:ln w="6350">
            <a:solidFill>
              <a:srgbClr val="006699"/>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itchFamily="18" charset="0"/>
                <a:cs typeface="Times New Roman" pitchFamily="18" charset="0"/>
              </a:rPr>
              <a:t>V</a:t>
            </a:r>
            <a:r>
              <a:rPr lang="vi-VN" sz="2800">
                <a:solidFill>
                  <a:schemeClr val="bg1"/>
                </a:solidFill>
                <a:latin typeface="Times New Roman" pitchFamily="18" charset="0"/>
                <a:cs typeface="Times New Roman" pitchFamily="18" charset="0"/>
              </a:rPr>
              <a:t>ai trò của biển và đại dương đối với phát triển kinh tế</a:t>
            </a:r>
            <a:r>
              <a:rPr lang="en-US" sz="2800">
                <a:solidFill>
                  <a:schemeClr val="bg1"/>
                </a:solidFill>
                <a:latin typeface="Times New Roman" pitchFamily="18" charset="0"/>
                <a:cs typeface="Times New Roman" pitchFamily="18" charset="0"/>
              </a:rPr>
              <a:t> </a:t>
            </a:r>
            <a:r>
              <a:rPr lang="vi-VN" sz="2800">
                <a:solidFill>
                  <a:schemeClr val="bg1"/>
                </a:solidFill>
                <a:latin typeface="Times New Roman" pitchFamily="18" charset="0"/>
                <a:cs typeface="Times New Roman" pitchFamily="18" charset="0"/>
              </a:rPr>
              <a:t>-</a:t>
            </a:r>
            <a:r>
              <a:rPr lang="en-US" sz="2800">
                <a:solidFill>
                  <a:schemeClr val="bg1"/>
                </a:solidFill>
                <a:latin typeface="Times New Roman" pitchFamily="18" charset="0"/>
                <a:cs typeface="Times New Roman" pitchFamily="18" charset="0"/>
              </a:rPr>
              <a:t> </a:t>
            </a:r>
            <a:r>
              <a:rPr lang="vi-VN" sz="2800">
                <a:solidFill>
                  <a:schemeClr val="bg1"/>
                </a:solidFill>
                <a:latin typeface="Times New Roman" pitchFamily="18" charset="0"/>
                <a:cs typeface="Times New Roman" pitchFamily="18" charset="0"/>
              </a:rPr>
              <a:t>xã hội?</a:t>
            </a:r>
            <a:endParaRPr lang="en-US" sz="28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9090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heel(1)">
                                      <p:cBhvr>
                                        <p:cTn id="10" dur="2000"/>
                                        <p:tgtEl>
                                          <p:spTgt spid="3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2">
            <a:extLst>
              <a:ext uri="{FF2B5EF4-FFF2-40B4-BE49-F238E27FC236}">
                <a16:creationId xmlns:a16="http://schemas.microsoft.com/office/drawing/2014/main" id="{A43808DB-B581-46A1-899C-3A0817BF28C1}"/>
              </a:ext>
            </a:extLst>
          </p:cNvPr>
          <p:cNvSpPr txBox="1"/>
          <p:nvPr/>
        </p:nvSpPr>
        <p:spPr>
          <a:xfrm>
            <a:off x="1809748" y="213289"/>
            <a:ext cx="788958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 VAI TRÒ CỦA BIỂN, ĐẠI DƯƠNG ĐỐI VỚI SỰ PHÁT TRIỂN KINH TẾ-XÃ HỘI</a:t>
            </a:r>
            <a:endParaRPr kumimoji="0" lang="en-US" sz="2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35" name="矩形 25">
            <a:extLst>
              <a:ext uri="{FF2B5EF4-FFF2-40B4-BE49-F238E27FC236}">
                <a16:creationId xmlns:a16="http://schemas.microsoft.com/office/drawing/2014/main" id="{7C258C3B-F0AB-4A0F-88C0-52E2D6A84D54}"/>
              </a:ext>
            </a:extLst>
          </p:cNvPr>
          <p:cNvSpPr/>
          <p:nvPr/>
        </p:nvSpPr>
        <p:spPr>
          <a:xfrm flipV="1">
            <a:off x="2517479" y="1397691"/>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0" y="0"/>
            <a:ext cx="2057588" cy="1141426"/>
            <a:chOff x="438457" y="21019"/>
            <a:chExt cx="2057588" cy="1141426"/>
          </a:xfrm>
        </p:grpSpPr>
        <p:grpSp>
          <p:nvGrpSpPr>
            <p:cNvPr id="41" name="Group 40"/>
            <p:cNvGrpSpPr/>
            <p:nvPr/>
          </p:nvGrpSpPr>
          <p:grpSpPr>
            <a:xfrm>
              <a:off x="1094718" y="498395"/>
              <a:ext cx="1401327" cy="664050"/>
              <a:chOff x="5507432" y="3371212"/>
              <a:chExt cx="3674668" cy="1857615"/>
            </a:xfrm>
          </p:grpSpPr>
          <p:grpSp>
            <p:nvGrpSpPr>
              <p:cNvPr id="43" name="组合 1483"/>
              <p:cNvGrpSpPr/>
              <p:nvPr/>
            </p:nvGrpSpPr>
            <p:grpSpPr>
              <a:xfrm>
                <a:off x="5507432" y="3371212"/>
                <a:ext cx="3674668" cy="1857615"/>
                <a:chOff x="28079" y="1041053"/>
                <a:chExt cx="7035801" cy="4572000"/>
              </a:xfrm>
            </p:grpSpPr>
            <p:sp>
              <p:nvSpPr>
                <p:cNvPr id="4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4" name="TextBox 4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2"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p:cNvSpPr/>
          <p:nvPr/>
        </p:nvSpPr>
        <p:spPr>
          <a:xfrm>
            <a:off x="2688930" y="1904265"/>
            <a:ext cx="2876550" cy="2822267"/>
          </a:xfrm>
          <a:prstGeom prst="ellipse">
            <a:avLst/>
          </a:prstGeom>
          <a:blipFill>
            <a:blip r:embed="rId5"/>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5" name="Oval 14"/>
          <p:cNvSpPr/>
          <p:nvPr/>
        </p:nvSpPr>
        <p:spPr>
          <a:xfrm>
            <a:off x="6822780" y="1957457"/>
            <a:ext cx="2876550" cy="2822267"/>
          </a:xfrm>
          <a:prstGeom prst="ellipse">
            <a:avLst/>
          </a:prstGeom>
          <a:blipFill>
            <a:blip r:embed="rId6"/>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4" name="标题 11">
            <a:extLst>
              <a:ext uri="{FF2B5EF4-FFF2-40B4-BE49-F238E27FC236}">
                <a16:creationId xmlns:a16="http://schemas.microsoft.com/office/drawing/2014/main" id="{93291437-2680-42D5-A29B-EA6B8CFE5C94}"/>
              </a:ext>
            </a:extLst>
          </p:cNvPr>
          <p:cNvSpPr txBox="1">
            <a:spLocks/>
          </p:cNvSpPr>
          <p:nvPr/>
        </p:nvSpPr>
        <p:spPr>
          <a:xfrm>
            <a:off x="355022" y="4779724"/>
            <a:ext cx="11620500" cy="10783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defTabSz="685800">
              <a:defRPr/>
            </a:pPr>
            <a:r>
              <a:rPr lang="vi-VN" sz="3600" dirty="0">
                <a:solidFill>
                  <a:prstClr val="black"/>
                </a:solidFill>
                <a:cs typeface="Times New Roman" panose="02020603050405020304" pitchFamily="18" charset="0"/>
                <a:sym typeface="Arial"/>
              </a:rPr>
              <a:t>Biển, đại dương có vai trò vô cùng quan trọng đối với xã hội loài người và ngày càng được coi trọng trong chiến lược phát triển của các quốc gia trên thế giới</a:t>
            </a:r>
            <a:r>
              <a:rPr lang="en-US" sz="3600" dirty="0">
                <a:solidFill>
                  <a:prstClr val="black"/>
                </a:solidFill>
                <a:cs typeface="Times New Roman" panose="02020603050405020304" pitchFamily="18" charset="0"/>
                <a:sym typeface="Arial"/>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318866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0"/>
            </p:par>
          </p:childTnLst>
        </p:cTn>
      </p:par>
    </p:tnLst>
    <p:bldLst>
      <p:bldP spid="2" grpId="0" animBg="1"/>
      <p:bldP spid="15"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2">
            <a:extLst>
              <a:ext uri="{FF2B5EF4-FFF2-40B4-BE49-F238E27FC236}">
                <a16:creationId xmlns:a16="http://schemas.microsoft.com/office/drawing/2014/main" id="{A43808DB-B581-46A1-899C-3A0817BF28C1}"/>
              </a:ext>
            </a:extLst>
          </p:cNvPr>
          <p:cNvSpPr txBox="1"/>
          <p:nvPr/>
        </p:nvSpPr>
        <p:spPr>
          <a:xfrm>
            <a:off x="1809748" y="213289"/>
            <a:ext cx="814979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 VAI TRÒ CỦA BIỂN, ĐẠI DƯƠNG ĐỐI VỚI SỰ PHÁT TRIỂN KINH TẾ-XÃ HỘI</a:t>
            </a:r>
            <a:endParaRPr kumimoji="0" lang="en-US" sz="2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35" name="矩形 25">
            <a:extLst>
              <a:ext uri="{FF2B5EF4-FFF2-40B4-BE49-F238E27FC236}">
                <a16:creationId xmlns:a16="http://schemas.microsoft.com/office/drawing/2014/main" id="{7C258C3B-F0AB-4A0F-88C0-52E2D6A84D54}"/>
              </a:ext>
            </a:extLst>
          </p:cNvPr>
          <p:cNvSpPr/>
          <p:nvPr/>
        </p:nvSpPr>
        <p:spPr>
          <a:xfrm flipV="1">
            <a:off x="2517479" y="1397691"/>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0" y="0"/>
            <a:ext cx="2057588" cy="1141426"/>
            <a:chOff x="438457" y="21019"/>
            <a:chExt cx="2057588" cy="1141426"/>
          </a:xfrm>
        </p:grpSpPr>
        <p:grpSp>
          <p:nvGrpSpPr>
            <p:cNvPr id="41" name="Group 40"/>
            <p:cNvGrpSpPr/>
            <p:nvPr/>
          </p:nvGrpSpPr>
          <p:grpSpPr>
            <a:xfrm>
              <a:off x="1094718" y="498395"/>
              <a:ext cx="1401327" cy="664050"/>
              <a:chOff x="5507432" y="3371212"/>
              <a:chExt cx="3674668" cy="1857615"/>
            </a:xfrm>
          </p:grpSpPr>
          <p:grpSp>
            <p:nvGrpSpPr>
              <p:cNvPr id="43" name="组合 1483"/>
              <p:cNvGrpSpPr/>
              <p:nvPr/>
            </p:nvGrpSpPr>
            <p:grpSpPr>
              <a:xfrm>
                <a:off x="5507432" y="3371212"/>
                <a:ext cx="3674668" cy="1857615"/>
                <a:chOff x="28079" y="1041053"/>
                <a:chExt cx="7035801" cy="4572000"/>
              </a:xfrm>
            </p:grpSpPr>
            <p:sp>
              <p:nvSpPr>
                <p:cNvPr id="4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4" name="TextBox 4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2"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p:cNvSpPr/>
          <p:nvPr/>
        </p:nvSpPr>
        <p:spPr>
          <a:xfrm>
            <a:off x="2688930" y="1904265"/>
            <a:ext cx="2876550" cy="2822267"/>
          </a:xfrm>
          <a:prstGeom prst="ellipse">
            <a:avLst/>
          </a:prstGeom>
          <a:blipFill>
            <a:blip r:embed="rId5"/>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5" name="Oval 14"/>
          <p:cNvSpPr/>
          <p:nvPr/>
        </p:nvSpPr>
        <p:spPr>
          <a:xfrm>
            <a:off x="6822780" y="1957457"/>
            <a:ext cx="2876550" cy="2822267"/>
          </a:xfrm>
          <a:prstGeom prst="ellipse">
            <a:avLst/>
          </a:prstGeom>
          <a:blipFill>
            <a:blip r:embed="rId6"/>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4" name="标题 11">
            <a:extLst>
              <a:ext uri="{FF2B5EF4-FFF2-40B4-BE49-F238E27FC236}">
                <a16:creationId xmlns:a16="http://schemas.microsoft.com/office/drawing/2014/main" id="{93291437-2680-42D5-A29B-EA6B8CFE5C94}"/>
              </a:ext>
            </a:extLst>
          </p:cNvPr>
          <p:cNvSpPr txBox="1">
            <a:spLocks/>
          </p:cNvSpPr>
          <p:nvPr/>
        </p:nvSpPr>
        <p:spPr>
          <a:xfrm>
            <a:off x="461962" y="4974506"/>
            <a:ext cx="11998036" cy="5321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685800">
              <a:defRPr/>
            </a:pPr>
            <a:r>
              <a:rPr lang="vi-VN" sz="4800" dirty="0">
                <a:solidFill>
                  <a:prstClr val="black"/>
                </a:solidFill>
                <a:cs typeface="Times New Roman" panose="02020603050405020304" pitchFamily="18" charset="0"/>
                <a:sym typeface="Arial"/>
              </a:rPr>
              <a:t>Cung cấp tài nguyên sinh vật (hải sản, rong biển,…).</a:t>
            </a:r>
          </a:p>
        </p:txBody>
      </p:sp>
    </p:spTree>
    <p:extLst>
      <p:ext uri="{BB962C8B-B14F-4D97-AF65-F5344CB8AC3E}">
        <p14:creationId xmlns:p14="http://schemas.microsoft.com/office/powerpoint/2010/main" val="377002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0"/>
            </p:par>
          </p:childTnLst>
        </p:cTn>
      </p:par>
    </p:tnLst>
    <p:bldLst>
      <p:bldP spid="2" grpId="0" animBg="1"/>
      <p:bldP spid="15"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燕尾形 80">
            <a:extLst>
              <a:ext uri="{FF2B5EF4-FFF2-40B4-BE49-F238E27FC236}">
                <a16:creationId xmlns:a16="http://schemas.microsoft.com/office/drawing/2014/main" id="{5265F82D-3342-4D9D-8A64-6F92AD4D17F0}"/>
              </a:ext>
            </a:extLst>
          </p:cNvPr>
          <p:cNvSpPr/>
          <p:nvPr/>
        </p:nvSpPr>
        <p:spPr>
          <a:xfrm>
            <a:off x="1435510" y="1924529"/>
            <a:ext cx="9320980" cy="606554"/>
          </a:xfrm>
          <a:prstGeom prst="chevron">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dirty="0">
                <a:solidFill>
                  <a:schemeClr val="bg1"/>
                </a:solidFill>
                <a:latin typeface="Times New Roman" panose="02020603050405020304" pitchFamily="18" charset="0"/>
                <a:cs typeface="Times New Roman" panose="02020603050405020304" pitchFamily="18" charset="0"/>
              </a:rPr>
              <a:t>I. MỘT SỐ TÍNH CHẤT CỦA NƯỚC BIỂN VÀ ĐẠI DƯƠNG</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7" name="TextBox 2">
            <a:extLst>
              <a:ext uri="{FF2B5EF4-FFF2-40B4-BE49-F238E27FC236}">
                <a16:creationId xmlns:a16="http://schemas.microsoft.com/office/drawing/2014/main" id="{BFBA1371-A008-4925-BBEB-C48217BA6B55}"/>
              </a:ext>
            </a:extLst>
          </p:cNvPr>
          <p:cNvSpPr txBox="1"/>
          <p:nvPr/>
        </p:nvSpPr>
        <p:spPr>
          <a:xfrm>
            <a:off x="3781425" y="590295"/>
            <a:ext cx="4629150" cy="584775"/>
          </a:xfrm>
          <a:prstGeom prst="rect">
            <a:avLst/>
          </a:prstGeom>
          <a:noFill/>
          <a:ln>
            <a:noFill/>
          </a:ln>
        </p:spPr>
        <p:txBody>
          <a:bodyPr wrap="square" rtlCol="0">
            <a:spAutoFit/>
          </a:bodyPr>
          <a:lstStyle/>
          <a:p>
            <a:pPr lvl="1"/>
            <a:r>
              <a:rPr lang="en-US" sz="3200" b="1">
                <a:solidFill>
                  <a:schemeClr val="accent1">
                    <a:lumMod val="75000"/>
                  </a:schemeClr>
                </a:solidFill>
                <a:latin typeface="Times New Roman" panose="02020603050405020304" pitchFamily="18" charset="0"/>
                <a:cs typeface="Times New Roman" panose="02020603050405020304" pitchFamily="18" charset="0"/>
              </a:rPr>
              <a:t>NỘI DUNG BÀI HỌC</a:t>
            </a:r>
            <a:endParaRPr kumimoji="0" lang="en-US" sz="32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sp>
        <p:nvSpPr>
          <p:cNvPr id="18" name="矩形 52">
            <a:extLst>
              <a:ext uri="{FF2B5EF4-FFF2-40B4-BE49-F238E27FC236}">
                <a16:creationId xmlns:a16="http://schemas.microsoft.com/office/drawing/2014/main" id="{B7A6948E-1E66-4B79-A46C-A121DC6B3729}"/>
              </a:ext>
            </a:extLst>
          </p:cNvPr>
          <p:cNvSpPr/>
          <p:nvPr/>
        </p:nvSpPr>
        <p:spPr>
          <a:xfrm flipV="1">
            <a:off x="3047999" y="1219888"/>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grpSp>
        <p:nvGrpSpPr>
          <p:cNvPr id="11" name="Group 10"/>
          <p:cNvGrpSpPr/>
          <p:nvPr/>
        </p:nvGrpSpPr>
        <p:grpSpPr>
          <a:xfrm>
            <a:off x="0" y="250401"/>
            <a:ext cx="2087356" cy="1038077"/>
            <a:chOff x="75971" y="1051852"/>
            <a:chExt cx="2087356" cy="1038077"/>
          </a:xfrm>
        </p:grpSpPr>
        <p:grpSp>
          <p:nvGrpSpPr>
            <p:cNvPr id="12" name="Group 11"/>
            <p:cNvGrpSpPr/>
            <p:nvPr/>
          </p:nvGrpSpPr>
          <p:grpSpPr>
            <a:xfrm>
              <a:off x="762000" y="1425879"/>
              <a:ext cx="1401327" cy="664050"/>
              <a:chOff x="5507432" y="3371212"/>
              <a:chExt cx="3674668" cy="1857615"/>
            </a:xfrm>
          </p:grpSpPr>
          <p:grpSp>
            <p:nvGrpSpPr>
              <p:cNvPr id="14" name="组合 1483"/>
              <p:cNvGrpSpPr/>
              <p:nvPr/>
            </p:nvGrpSpPr>
            <p:grpSpPr>
              <a:xfrm>
                <a:off x="5507432" y="3371212"/>
                <a:ext cx="3674668" cy="1857615"/>
                <a:chOff x="28079" y="1041053"/>
                <a:chExt cx="7035801" cy="4572000"/>
              </a:xfrm>
            </p:grpSpPr>
            <p:sp>
              <p:nvSpPr>
                <p:cNvPr id="16"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9"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5" name="TextBox 14"/>
              <p:cNvSpPr txBox="1"/>
              <p:nvPr/>
            </p:nvSpPr>
            <p:spPr>
              <a:xfrm>
                <a:off x="5723896" y="3850530"/>
                <a:ext cx="3292841" cy="860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rPr>
                  <a:t>Khởi động</a:t>
                </a:r>
              </a:p>
            </p:txBody>
          </p:sp>
        </p:grpSp>
        <p:pic>
          <p:nvPicPr>
            <p:cNvPr id="13" name="Picture 2" descr="Đồ hoạ vector miễn phí của Phi tr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燕尾形 80">
            <a:extLst>
              <a:ext uri="{FF2B5EF4-FFF2-40B4-BE49-F238E27FC236}">
                <a16:creationId xmlns:a16="http://schemas.microsoft.com/office/drawing/2014/main" id="{5265F82D-3342-4D9D-8A64-6F92AD4D17F0}"/>
              </a:ext>
            </a:extLst>
          </p:cNvPr>
          <p:cNvSpPr/>
          <p:nvPr/>
        </p:nvSpPr>
        <p:spPr>
          <a:xfrm>
            <a:off x="1405237" y="2835166"/>
            <a:ext cx="3022242" cy="606554"/>
          </a:xfrm>
          <a:prstGeom prst="chevron">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a:solidFill>
                  <a:schemeClr val="bg1"/>
                </a:solidFill>
                <a:latin typeface="Times New Roman" panose="02020603050405020304" pitchFamily="18" charset="0"/>
                <a:cs typeface="Times New Roman" panose="02020603050405020304" pitchFamily="18" charset="0"/>
              </a:rPr>
              <a:t>II. SÓNG BIỂN</a:t>
            </a:r>
            <a:endParaRPr lang="zh-CN" altLang="en-US" sz="2600">
              <a:solidFill>
                <a:schemeClr val="bg1"/>
              </a:solidFill>
              <a:latin typeface="Times New Roman" panose="02020603050405020304" pitchFamily="18" charset="0"/>
              <a:cs typeface="Times New Roman" panose="02020603050405020304" pitchFamily="18" charset="0"/>
            </a:endParaRPr>
          </a:p>
        </p:txBody>
      </p:sp>
      <p:sp>
        <p:nvSpPr>
          <p:cNvPr id="21" name="燕尾形 80">
            <a:extLst>
              <a:ext uri="{FF2B5EF4-FFF2-40B4-BE49-F238E27FC236}">
                <a16:creationId xmlns:a16="http://schemas.microsoft.com/office/drawing/2014/main" id="{5265F82D-3342-4D9D-8A64-6F92AD4D17F0}"/>
              </a:ext>
            </a:extLst>
          </p:cNvPr>
          <p:cNvSpPr/>
          <p:nvPr/>
        </p:nvSpPr>
        <p:spPr>
          <a:xfrm>
            <a:off x="4408539" y="2775983"/>
            <a:ext cx="3232354" cy="606554"/>
          </a:xfrm>
          <a:prstGeom prst="chevron">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a:solidFill>
                  <a:schemeClr val="bg1"/>
                </a:solidFill>
                <a:latin typeface="Times New Roman" panose="02020603050405020304" pitchFamily="18" charset="0"/>
                <a:cs typeface="Times New Roman" panose="02020603050405020304" pitchFamily="18" charset="0"/>
              </a:rPr>
              <a:t>III. THỦY TRIỀU</a:t>
            </a:r>
            <a:endParaRPr lang="zh-CN" altLang="en-US" sz="2600">
              <a:solidFill>
                <a:schemeClr val="bg1"/>
              </a:solidFill>
              <a:latin typeface="Times New Roman" panose="02020603050405020304" pitchFamily="18" charset="0"/>
              <a:cs typeface="Times New Roman" panose="02020603050405020304" pitchFamily="18" charset="0"/>
            </a:endParaRPr>
          </a:p>
        </p:txBody>
      </p:sp>
      <p:sp>
        <p:nvSpPr>
          <p:cNvPr id="22" name="燕尾形 80">
            <a:extLst>
              <a:ext uri="{FF2B5EF4-FFF2-40B4-BE49-F238E27FC236}">
                <a16:creationId xmlns:a16="http://schemas.microsoft.com/office/drawing/2014/main" id="{5265F82D-3342-4D9D-8A64-6F92AD4D17F0}"/>
              </a:ext>
            </a:extLst>
          </p:cNvPr>
          <p:cNvSpPr/>
          <p:nvPr/>
        </p:nvSpPr>
        <p:spPr>
          <a:xfrm>
            <a:off x="7595419" y="2775983"/>
            <a:ext cx="3161071" cy="606554"/>
          </a:xfrm>
          <a:prstGeom prst="chevron">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a:solidFill>
                  <a:schemeClr val="bg1"/>
                </a:solidFill>
                <a:latin typeface="Times New Roman" panose="02020603050405020304" pitchFamily="18" charset="0"/>
                <a:cs typeface="Times New Roman" panose="02020603050405020304" pitchFamily="18" charset="0"/>
              </a:rPr>
              <a:t>IV. DÒNG BIỂN</a:t>
            </a:r>
            <a:endParaRPr lang="zh-CN" altLang="en-US" sz="2600">
              <a:solidFill>
                <a:schemeClr val="bg1"/>
              </a:solidFill>
              <a:latin typeface="Times New Roman" panose="02020603050405020304" pitchFamily="18" charset="0"/>
              <a:cs typeface="Times New Roman" panose="02020603050405020304" pitchFamily="18" charset="0"/>
            </a:endParaRPr>
          </a:p>
        </p:txBody>
      </p:sp>
      <p:sp>
        <p:nvSpPr>
          <p:cNvPr id="23" name="燕尾形 80">
            <a:extLst>
              <a:ext uri="{FF2B5EF4-FFF2-40B4-BE49-F238E27FC236}">
                <a16:creationId xmlns:a16="http://schemas.microsoft.com/office/drawing/2014/main" id="{5265F82D-3342-4D9D-8A64-6F92AD4D17F0}"/>
              </a:ext>
            </a:extLst>
          </p:cNvPr>
          <p:cNvSpPr/>
          <p:nvPr/>
        </p:nvSpPr>
        <p:spPr>
          <a:xfrm>
            <a:off x="2813479" y="3607850"/>
            <a:ext cx="7278328" cy="917153"/>
          </a:xfrm>
          <a:prstGeom prst="chevron">
            <a:avLst/>
          </a:prstGeom>
          <a:solidFill>
            <a:srgbClr val="B2D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vi-VN" altLang="zh-CN" sz="2600" dirty="0">
                <a:solidFill>
                  <a:schemeClr val="tx1"/>
                </a:solidFill>
                <a:latin typeface="Times New Roman" panose="02020603050405020304" pitchFamily="18" charset="0"/>
                <a:cs typeface="Times New Roman" panose="02020603050405020304" pitchFamily="18" charset="0"/>
              </a:rPr>
              <a:t>V. VAI TRÒ CỦA BIỂN, ĐẠI DƯƠNG ĐỐI VỚI SỰ PHÁT TRIỂN KINH TẾ</a:t>
            </a:r>
            <a:r>
              <a:rPr lang="en-US" altLang="zh-CN" sz="2600" dirty="0">
                <a:solidFill>
                  <a:schemeClr val="tx1"/>
                </a:solidFill>
                <a:latin typeface="Times New Roman" panose="02020603050405020304" pitchFamily="18" charset="0"/>
                <a:cs typeface="Times New Roman" panose="02020603050405020304" pitchFamily="18" charset="0"/>
              </a:rPr>
              <a:t> </a:t>
            </a:r>
            <a:r>
              <a:rPr lang="vi-VN" altLang="zh-CN" sz="2600" dirty="0">
                <a:solidFill>
                  <a:schemeClr val="tx1"/>
                </a:solidFill>
                <a:latin typeface="Times New Roman" panose="02020603050405020304" pitchFamily="18" charset="0"/>
                <a:cs typeface="Times New Roman" panose="02020603050405020304" pitchFamily="18" charset="0"/>
              </a:rPr>
              <a:t>-</a:t>
            </a:r>
            <a:r>
              <a:rPr lang="en-US" altLang="zh-CN" sz="2600" dirty="0">
                <a:solidFill>
                  <a:schemeClr val="tx1"/>
                </a:solidFill>
                <a:latin typeface="Times New Roman" panose="02020603050405020304" pitchFamily="18" charset="0"/>
                <a:cs typeface="Times New Roman" panose="02020603050405020304" pitchFamily="18" charset="0"/>
              </a:rPr>
              <a:t> </a:t>
            </a:r>
            <a:r>
              <a:rPr lang="vi-VN" altLang="zh-CN" sz="2600" dirty="0">
                <a:solidFill>
                  <a:schemeClr val="tx1"/>
                </a:solidFill>
                <a:latin typeface="Times New Roman" panose="02020603050405020304" pitchFamily="18" charset="0"/>
                <a:cs typeface="Times New Roman" panose="02020603050405020304" pitchFamily="18" charset="0"/>
              </a:rPr>
              <a:t>XÃ HỘI</a:t>
            </a:r>
            <a:endParaRPr lang="zh-CN" altLang="en-US" sz="2600" dirty="0">
              <a:solidFill>
                <a:schemeClr val="tx1"/>
              </a:solidFill>
              <a:latin typeface="Times New Roman" panose="02020603050405020304" pitchFamily="18" charset="0"/>
              <a:cs typeface="Times New Roman" panose="02020603050405020304" pitchFamily="18" charset="0"/>
            </a:endParaRPr>
          </a:p>
        </p:txBody>
      </p:sp>
      <p:sp>
        <p:nvSpPr>
          <p:cNvPr id="24" name="燕尾形 80">
            <a:extLst>
              <a:ext uri="{FF2B5EF4-FFF2-40B4-BE49-F238E27FC236}">
                <a16:creationId xmlns:a16="http://schemas.microsoft.com/office/drawing/2014/main" id="{5265F82D-3342-4D9D-8A64-6F92AD4D17F0}"/>
              </a:ext>
            </a:extLst>
          </p:cNvPr>
          <p:cNvSpPr/>
          <p:nvPr/>
        </p:nvSpPr>
        <p:spPr>
          <a:xfrm>
            <a:off x="1403556" y="1966093"/>
            <a:ext cx="9320980" cy="606554"/>
          </a:xfrm>
          <a:prstGeom prst="chevron">
            <a:avLst/>
          </a:prstGeom>
          <a:solidFill>
            <a:srgbClr val="B2D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dirty="0">
                <a:solidFill>
                  <a:schemeClr val="tx1"/>
                </a:solidFill>
                <a:latin typeface="Times New Roman" panose="02020603050405020304" pitchFamily="18" charset="0"/>
                <a:cs typeface="Times New Roman" panose="02020603050405020304" pitchFamily="18" charset="0"/>
              </a:rPr>
              <a:t>I. MỘT SỐ TÍNH CHẤT CỦA NƯỚC BIỂN VÀ ĐẠI DƯƠNG</a:t>
            </a:r>
            <a:endParaRPr lang="zh-CN" altLang="en-US" sz="2600" dirty="0">
              <a:solidFill>
                <a:schemeClr val="tx1"/>
              </a:solidFill>
              <a:latin typeface="Times New Roman" panose="02020603050405020304" pitchFamily="18" charset="0"/>
              <a:cs typeface="Times New Roman" panose="02020603050405020304" pitchFamily="18" charset="0"/>
            </a:endParaRPr>
          </a:p>
        </p:txBody>
      </p:sp>
      <p:sp>
        <p:nvSpPr>
          <p:cNvPr id="25" name="燕尾形 80">
            <a:extLst>
              <a:ext uri="{FF2B5EF4-FFF2-40B4-BE49-F238E27FC236}">
                <a16:creationId xmlns:a16="http://schemas.microsoft.com/office/drawing/2014/main" id="{5265F82D-3342-4D9D-8A64-6F92AD4D17F0}"/>
              </a:ext>
            </a:extLst>
          </p:cNvPr>
          <p:cNvSpPr/>
          <p:nvPr/>
        </p:nvSpPr>
        <p:spPr>
          <a:xfrm>
            <a:off x="1399817" y="2823822"/>
            <a:ext cx="3022242" cy="606554"/>
          </a:xfrm>
          <a:prstGeom prst="chevron">
            <a:avLst/>
          </a:prstGeom>
          <a:solidFill>
            <a:srgbClr val="B2D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a:solidFill>
                  <a:schemeClr val="tx1"/>
                </a:solidFill>
                <a:latin typeface="Times New Roman" panose="02020603050405020304" pitchFamily="18" charset="0"/>
                <a:cs typeface="Times New Roman" panose="02020603050405020304" pitchFamily="18" charset="0"/>
              </a:rPr>
              <a:t>II. SÓNG BIỂN</a:t>
            </a:r>
            <a:endParaRPr lang="zh-CN" altLang="en-US" sz="2600">
              <a:solidFill>
                <a:schemeClr val="tx1"/>
              </a:solidFill>
              <a:latin typeface="Times New Roman" panose="02020603050405020304" pitchFamily="18" charset="0"/>
              <a:cs typeface="Times New Roman" panose="02020603050405020304" pitchFamily="18" charset="0"/>
            </a:endParaRPr>
          </a:p>
        </p:txBody>
      </p:sp>
      <p:sp>
        <p:nvSpPr>
          <p:cNvPr id="26" name="燕尾形 80">
            <a:extLst>
              <a:ext uri="{FF2B5EF4-FFF2-40B4-BE49-F238E27FC236}">
                <a16:creationId xmlns:a16="http://schemas.microsoft.com/office/drawing/2014/main" id="{5265F82D-3342-4D9D-8A64-6F92AD4D17F0}"/>
              </a:ext>
            </a:extLst>
          </p:cNvPr>
          <p:cNvSpPr/>
          <p:nvPr/>
        </p:nvSpPr>
        <p:spPr>
          <a:xfrm>
            <a:off x="4376585" y="2817547"/>
            <a:ext cx="3232354" cy="606554"/>
          </a:xfrm>
          <a:prstGeom prst="chevron">
            <a:avLst/>
          </a:prstGeom>
          <a:solidFill>
            <a:srgbClr val="B2D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dirty="0">
                <a:solidFill>
                  <a:schemeClr val="tx1"/>
                </a:solidFill>
                <a:latin typeface="Times New Roman" panose="02020603050405020304" pitchFamily="18" charset="0"/>
                <a:cs typeface="Times New Roman" panose="02020603050405020304" pitchFamily="18" charset="0"/>
              </a:rPr>
              <a:t>III. THỦY TRIỀU</a:t>
            </a:r>
            <a:endParaRPr lang="zh-CN" altLang="en-US" sz="2600" dirty="0">
              <a:solidFill>
                <a:schemeClr val="tx1"/>
              </a:solidFill>
              <a:latin typeface="Times New Roman" panose="02020603050405020304" pitchFamily="18" charset="0"/>
              <a:cs typeface="Times New Roman" panose="02020603050405020304" pitchFamily="18" charset="0"/>
            </a:endParaRPr>
          </a:p>
        </p:txBody>
      </p:sp>
      <p:sp>
        <p:nvSpPr>
          <p:cNvPr id="27" name="燕尾形 80">
            <a:extLst>
              <a:ext uri="{FF2B5EF4-FFF2-40B4-BE49-F238E27FC236}">
                <a16:creationId xmlns:a16="http://schemas.microsoft.com/office/drawing/2014/main" id="{5265F82D-3342-4D9D-8A64-6F92AD4D17F0}"/>
              </a:ext>
            </a:extLst>
          </p:cNvPr>
          <p:cNvSpPr/>
          <p:nvPr/>
        </p:nvSpPr>
        <p:spPr>
          <a:xfrm>
            <a:off x="7563465" y="2817547"/>
            <a:ext cx="3161071" cy="606554"/>
          </a:xfrm>
          <a:prstGeom prst="chevron">
            <a:avLst/>
          </a:prstGeom>
          <a:solidFill>
            <a:srgbClr val="B2D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00">
                <a:solidFill>
                  <a:schemeClr val="tx1"/>
                </a:solidFill>
                <a:latin typeface="Times New Roman" panose="02020603050405020304" pitchFamily="18" charset="0"/>
                <a:cs typeface="Times New Roman" panose="02020603050405020304" pitchFamily="18" charset="0"/>
              </a:rPr>
              <a:t>IV. DÒNG BIỂN</a:t>
            </a:r>
            <a:endParaRPr lang="zh-CN" altLang="en-US" sz="2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80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p:bldP spid="18"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2">
            <a:extLst>
              <a:ext uri="{FF2B5EF4-FFF2-40B4-BE49-F238E27FC236}">
                <a16:creationId xmlns:a16="http://schemas.microsoft.com/office/drawing/2014/main" id="{A43808DB-B581-46A1-899C-3A0817BF28C1}"/>
              </a:ext>
            </a:extLst>
          </p:cNvPr>
          <p:cNvSpPr txBox="1"/>
          <p:nvPr/>
        </p:nvSpPr>
        <p:spPr>
          <a:xfrm>
            <a:off x="1809747" y="213289"/>
            <a:ext cx="770495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 VAI TRÒ CỦA BIỂN, ĐẠI DƯƠNG ĐỐI VỚI SỰ PHÁT TRIỂN KINH TẾ-XÃ HỘI</a:t>
            </a:r>
            <a:endParaRPr kumimoji="0" lang="en-US" sz="2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35" name="矩形 25">
            <a:extLst>
              <a:ext uri="{FF2B5EF4-FFF2-40B4-BE49-F238E27FC236}">
                <a16:creationId xmlns:a16="http://schemas.microsoft.com/office/drawing/2014/main" id="{7C258C3B-F0AB-4A0F-88C0-52E2D6A84D54}"/>
              </a:ext>
            </a:extLst>
          </p:cNvPr>
          <p:cNvSpPr/>
          <p:nvPr/>
        </p:nvSpPr>
        <p:spPr>
          <a:xfrm flipV="1">
            <a:off x="2517479" y="1397691"/>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0" y="0"/>
            <a:ext cx="2057588" cy="1141426"/>
            <a:chOff x="438457" y="21019"/>
            <a:chExt cx="2057588" cy="1141426"/>
          </a:xfrm>
        </p:grpSpPr>
        <p:grpSp>
          <p:nvGrpSpPr>
            <p:cNvPr id="41" name="Group 40"/>
            <p:cNvGrpSpPr/>
            <p:nvPr/>
          </p:nvGrpSpPr>
          <p:grpSpPr>
            <a:xfrm>
              <a:off x="1094718" y="498395"/>
              <a:ext cx="1401327" cy="664050"/>
              <a:chOff x="5507432" y="3371212"/>
              <a:chExt cx="3674668" cy="1857615"/>
            </a:xfrm>
          </p:grpSpPr>
          <p:grpSp>
            <p:nvGrpSpPr>
              <p:cNvPr id="43" name="组合 1483"/>
              <p:cNvGrpSpPr/>
              <p:nvPr/>
            </p:nvGrpSpPr>
            <p:grpSpPr>
              <a:xfrm>
                <a:off x="5507432" y="3371212"/>
                <a:ext cx="3674668" cy="1857615"/>
                <a:chOff x="28079" y="1041053"/>
                <a:chExt cx="7035801" cy="4572000"/>
              </a:xfrm>
            </p:grpSpPr>
            <p:sp>
              <p:nvSpPr>
                <p:cNvPr id="4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4" name="TextBox 4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2"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标题 11">
            <a:extLst>
              <a:ext uri="{FF2B5EF4-FFF2-40B4-BE49-F238E27FC236}">
                <a16:creationId xmlns:a16="http://schemas.microsoft.com/office/drawing/2014/main" id="{93291437-2680-42D5-A29B-EA6B8CFE5C94}"/>
              </a:ext>
            </a:extLst>
          </p:cNvPr>
          <p:cNvSpPr txBox="1">
            <a:spLocks/>
          </p:cNvSpPr>
          <p:nvPr/>
        </p:nvSpPr>
        <p:spPr>
          <a:xfrm>
            <a:off x="152401" y="5055739"/>
            <a:ext cx="11914908" cy="5321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685800">
              <a:defRPr/>
            </a:pPr>
            <a:r>
              <a:rPr lang="vi-VN" dirty="0">
                <a:solidFill>
                  <a:prstClr val="black"/>
                </a:solidFill>
                <a:cs typeface="Times New Roman" panose="02020603050405020304" pitchFamily="18" charset="0"/>
                <a:sym typeface="Arial"/>
              </a:rPr>
              <a:t>Cung cấp tài nguyên khoáng sản (dầu mỏ, khí đốt, muối biển,…).</a:t>
            </a:r>
            <a:endParaRPr kumimoji="0" lang="vi-VN"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2" name="Oval 1"/>
          <p:cNvSpPr/>
          <p:nvPr/>
        </p:nvSpPr>
        <p:spPr>
          <a:xfrm>
            <a:off x="2688930" y="1904265"/>
            <a:ext cx="2876550" cy="2822267"/>
          </a:xfrm>
          <a:prstGeom prst="ellipse">
            <a:avLst/>
          </a:prstGeom>
          <a:blipFill>
            <a:blip r:embed="rId5"/>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22780" y="1957457"/>
            <a:ext cx="2876550" cy="2822267"/>
          </a:xfrm>
          <a:prstGeom prst="ellipse">
            <a:avLst/>
          </a:prstGeom>
          <a:blipFill>
            <a:blip r:embed="rId6"/>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30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0"/>
            </p:par>
          </p:childTnLst>
        </p:cTn>
      </p:par>
    </p:tnLst>
    <p:bldLst>
      <p:bldP spid="19" grpId="0"/>
      <p:bldP spid="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2">
            <a:extLst>
              <a:ext uri="{FF2B5EF4-FFF2-40B4-BE49-F238E27FC236}">
                <a16:creationId xmlns:a16="http://schemas.microsoft.com/office/drawing/2014/main" id="{A43808DB-B581-46A1-899C-3A0817BF28C1}"/>
              </a:ext>
            </a:extLst>
          </p:cNvPr>
          <p:cNvSpPr txBox="1"/>
          <p:nvPr/>
        </p:nvSpPr>
        <p:spPr>
          <a:xfrm>
            <a:off x="1809748" y="213289"/>
            <a:ext cx="788958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 VAI TRÒ CỦA BIỂN, ĐẠI DƯƠNG ĐỐI VỚI SỰ PHÁT TRIỂN KINH TẾ-XÃ HỘI</a:t>
            </a:r>
            <a:endParaRPr kumimoji="0" lang="en-US" sz="2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35" name="矩形 25">
            <a:extLst>
              <a:ext uri="{FF2B5EF4-FFF2-40B4-BE49-F238E27FC236}">
                <a16:creationId xmlns:a16="http://schemas.microsoft.com/office/drawing/2014/main" id="{7C258C3B-F0AB-4A0F-88C0-52E2D6A84D54}"/>
              </a:ext>
            </a:extLst>
          </p:cNvPr>
          <p:cNvSpPr/>
          <p:nvPr/>
        </p:nvSpPr>
        <p:spPr>
          <a:xfrm flipV="1">
            <a:off x="2517479" y="1397691"/>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0" y="0"/>
            <a:ext cx="2057588" cy="1141426"/>
            <a:chOff x="438457" y="21019"/>
            <a:chExt cx="2057588" cy="1141426"/>
          </a:xfrm>
        </p:grpSpPr>
        <p:grpSp>
          <p:nvGrpSpPr>
            <p:cNvPr id="41" name="Group 40"/>
            <p:cNvGrpSpPr/>
            <p:nvPr/>
          </p:nvGrpSpPr>
          <p:grpSpPr>
            <a:xfrm>
              <a:off x="1094718" y="498395"/>
              <a:ext cx="1401327" cy="664050"/>
              <a:chOff x="5507432" y="3371212"/>
              <a:chExt cx="3674668" cy="1857615"/>
            </a:xfrm>
          </p:grpSpPr>
          <p:grpSp>
            <p:nvGrpSpPr>
              <p:cNvPr id="43" name="组合 1483"/>
              <p:cNvGrpSpPr/>
              <p:nvPr/>
            </p:nvGrpSpPr>
            <p:grpSpPr>
              <a:xfrm>
                <a:off x="5507432" y="3371212"/>
                <a:ext cx="3674668" cy="1857615"/>
                <a:chOff x="28079" y="1041053"/>
                <a:chExt cx="7035801" cy="4572000"/>
              </a:xfrm>
            </p:grpSpPr>
            <p:sp>
              <p:nvSpPr>
                <p:cNvPr id="4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4" name="TextBox 4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2"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标题 11">
            <a:extLst>
              <a:ext uri="{FF2B5EF4-FFF2-40B4-BE49-F238E27FC236}">
                <a16:creationId xmlns:a16="http://schemas.microsoft.com/office/drawing/2014/main" id="{93291437-2680-42D5-A29B-EA6B8CFE5C94}"/>
              </a:ext>
            </a:extLst>
          </p:cNvPr>
          <p:cNvSpPr txBox="1">
            <a:spLocks/>
          </p:cNvSpPr>
          <p:nvPr/>
        </p:nvSpPr>
        <p:spPr>
          <a:xfrm>
            <a:off x="0" y="5055739"/>
            <a:ext cx="12191999" cy="5321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685800">
              <a:defRPr/>
            </a:pPr>
            <a:r>
              <a:rPr lang="vi-VN" sz="5400" dirty="0">
                <a:solidFill>
                  <a:prstClr val="black"/>
                </a:solidFill>
                <a:cs typeface="Times New Roman" panose="02020603050405020304" pitchFamily="18" charset="0"/>
                <a:sym typeface="Arial"/>
              </a:rPr>
              <a:t>Cung cấp năng lượng (sóng biển, thủy triều,…).</a:t>
            </a:r>
            <a:endParaRPr kumimoji="0" lang="vi-VN" sz="5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2" name="Oval 1"/>
          <p:cNvSpPr/>
          <p:nvPr/>
        </p:nvSpPr>
        <p:spPr>
          <a:xfrm>
            <a:off x="2688930" y="1904265"/>
            <a:ext cx="2876550" cy="2822267"/>
          </a:xfrm>
          <a:prstGeom prst="ellipse">
            <a:avLst/>
          </a:prstGeom>
          <a:blipFill>
            <a:blip r:embed="rId5"/>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5" name="Oval 14"/>
          <p:cNvSpPr/>
          <p:nvPr/>
        </p:nvSpPr>
        <p:spPr>
          <a:xfrm>
            <a:off x="6822780" y="1957457"/>
            <a:ext cx="2876550" cy="2822267"/>
          </a:xfrm>
          <a:prstGeom prst="ellipse">
            <a:avLst/>
          </a:prstGeom>
          <a:blipFill>
            <a:blip r:embed="rId6"/>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extLst>
      <p:ext uri="{BB962C8B-B14F-4D97-AF65-F5344CB8AC3E}">
        <p14:creationId xmlns:p14="http://schemas.microsoft.com/office/powerpoint/2010/main" val="402363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0"/>
            </p:par>
          </p:childTnLst>
        </p:cTn>
      </p:par>
    </p:tnLst>
    <p:bldLst>
      <p:bldP spid="19" grpId="0"/>
      <p:bldP spid="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2">
            <a:extLst>
              <a:ext uri="{FF2B5EF4-FFF2-40B4-BE49-F238E27FC236}">
                <a16:creationId xmlns:a16="http://schemas.microsoft.com/office/drawing/2014/main" id="{A43808DB-B581-46A1-899C-3A0817BF28C1}"/>
              </a:ext>
            </a:extLst>
          </p:cNvPr>
          <p:cNvSpPr txBox="1"/>
          <p:nvPr/>
        </p:nvSpPr>
        <p:spPr>
          <a:xfrm>
            <a:off x="1809748" y="213289"/>
            <a:ext cx="788958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 VAI TRÒ CỦA BIỂN, ĐẠI DƯƠNG ĐỐI VỚI SỰ PHÁT TRIỂN KINH TẾ-XÃ HỘI</a:t>
            </a:r>
            <a:endParaRPr kumimoji="0" lang="en-US" sz="2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35" name="矩形 25">
            <a:extLst>
              <a:ext uri="{FF2B5EF4-FFF2-40B4-BE49-F238E27FC236}">
                <a16:creationId xmlns:a16="http://schemas.microsoft.com/office/drawing/2014/main" id="{7C258C3B-F0AB-4A0F-88C0-52E2D6A84D54}"/>
              </a:ext>
            </a:extLst>
          </p:cNvPr>
          <p:cNvSpPr/>
          <p:nvPr/>
        </p:nvSpPr>
        <p:spPr>
          <a:xfrm flipV="1">
            <a:off x="2517479" y="1397691"/>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0" y="0"/>
            <a:ext cx="2057588" cy="1141426"/>
            <a:chOff x="438457" y="21019"/>
            <a:chExt cx="2057588" cy="1141426"/>
          </a:xfrm>
        </p:grpSpPr>
        <p:grpSp>
          <p:nvGrpSpPr>
            <p:cNvPr id="41" name="Group 40"/>
            <p:cNvGrpSpPr/>
            <p:nvPr/>
          </p:nvGrpSpPr>
          <p:grpSpPr>
            <a:xfrm>
              <a:off x="1094718" y="498395"/>
              <a:ext cx="1401327" cy="664050"/>
              <a:chOff x="5507432" y="3371212"/>
              <a:chExt cx="3674668" cy="1857615"/>
            </a:xfrm>
          </p:grpSpPr>
          <p:grpSp>
            <p:nvGrpSpPr>
              <p:cNvPr id="43" name="组合 1483"/>
              <p:cNvGrpSpPr/>
              <p:nvPr/>
            </p:nvGrpSpPr>
            <p:grpSpPr>
              <a:xfrm>
                <a:off x="5507432" y="3371212"/>
                <a:ext cx="3674668" cy="1857615"/>
                <a:chOff x="28079" y="1041053"/>
                <a:chExt cx="7035801" cy="4572000"/>
              </a:xfrm>
            </p:grpSpPr>
            <p:sp>
              <p:nvSpPr>
                <p:cNvPr id="4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4" name="TextBox 4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2"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标题 11">
            <a:extLst>
              <a:ext uri="{FF2B5EF4-FFF2-40B4-BE49-F238E27FC236}">
                <a16:creationId xmlns:a16="http://schemas.microsoft.com/office/drawing/2014/main" id="{93291437-2680-42D5-A29B-EA6B8CFE5C94}"/>
              </a:ext>
            </a:extLst>
          </p:cNvPr>
          <p:cNvSpPr txBox="1">
            <a:spLocks/>
          </p:cNvSpPr>
          <p:nvPr/>
        </p:nvSpPr>
        <p:spPr>
          <a:xfrm>
            <a:off x="234719" y="5055739"/>
            <a:ext cx="11722562" cy="5321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685800">
              <a:defRPr/>
            </a:pPr>
            <a:r>
              <a:rPr lang="vi-VN" sz="4800" dirty="0">
                <a:solidFill>
                  <a:prstClr val="black"/>
                </a:solidFill>
                <a:cs typeface="Times New Roman" panose="02020603050405020304" pitchFamily="18" charset="0"/>
                <a:sym typeface="Arial"/>
              </a:rPr>
              <a:t>Phát triển các ngành kinh tế biển (giao thông vận tải đường biển, du lịch,…).</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2" name="Oval 1"/>
          <p:cNvSpPr/>
          <p:nvPr/>
        </p:nvSpPr>
        <p:spPr>
          <a:xfrm>
            <a:off x="2688930" y="1904265"/>
            <a:ext cx="2876550" cy="2822267"/>
          </a:xfrm>
          <a:prstGeom prst="ellipse">
            <a:avLst/>
          </a:prstGeom>
          <a:blipFill>
            <a:blip r:embed="rId5"/>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5" name="Oval 14"/>
          <p:cNvSpPr/>
          <p:nvPr/>
        </p:nvSpPr>
        <p:spPr>
          <a:xfrm>
            <a:off x="6822780" y="1957457"/>
            <a:ext cx="2876550" cy="2822267"/>
          </a:xfrm>
          <a:prstGeom prst="ellipse">
            <a:avLst/>
          </a:prstGeom>
          <a:blipFill>
            <a:blip r:embed="rId6"/>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extLst>
      <p:ext uri="{BB962C8B-B14F-4D97-AF65-F5344CB8AC3E}">
        <p14:creationId xmlns:p14="http://schemas.microsoft.com/office/powerpoint/2010/main" val="306403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0"/>
            </p:par>
          </p:childTnLst>
        </p:cTn>
      </p:par>
    </p:tnLst>
    <p:bldLst>
      <p:bldP spid="19" grpId="0"/>
      <p:bldP spid="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C668A897-83B5-4E06-BA42-A4C648B94323}"/>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2164" r="3150" b="2164"/>
          <a:stretch/>
        </p:blipFill>
        <p:spPr>
          <a:xfrm>
            <a:off x="-1028700" y="0"/>
            <a:ext cx="13325333" cy="7495500"/>
          </a:xfrm>
          <a:prstGeom prst="rect">
            <a:avLst/>
          </a:prstGeom>
        </p:spPr>
      </p:pic>
      <p:grpSp>
        <p:nvGrpSpPr>
          <p:cNvPr id="18" name="Group 17"/>
          <p:cNvGrpSpPr/>
          <p:nvPr/>
        </p:nvGrpSpPr>
        <p:grpSpPr>
          <a:xfrm>
            <a:off x="3009900" y="605037"/>
            <a:ext cx="6172200" cy="3628627"/>
            <a:chOff x="2963271" y="990787"/>
            <a:chExt cx="2294529" cy="1371413"/>
          </a:xfrm>
          <a:effectLst>
            <a:outerShdw blurRad="152400" dist="317500" dir="5400000" sx="90000" sy="-19000" rotWithShape="0">
              <a:prstClr val="black">
                <a:alpha val="15000"/>
              </a:prstClr>
            </a:outerShdw>
          </a:effectLst>
        </p:grpSpPr>
        <p:pic>
          <p:nvPicPr>
            <p:cNvPr id="19" name="Picture 8" descr="Đồ hoạ vector miễn phí của Giấy giấ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483"/>
            <p:cNvGrpSpPr/>
            <p:nvPr/>
          </p:nvGrpSpPr>
          <p:grpSpPr>
            <a:xfrm>
              <a:off x="3891734" y="1660128"/>
              <a:ext cx="1366066" cy="702072"/>
              <a:chOff x="28079" y="1041053"/>
              <a:chExt cx="7035801" cy="4572000"/>
            </a:xfrm>
          </p:grpSpPr>
          <p:sp>
            <p:nvSpPr>
              <p:cNvPr id="2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2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21" name="TextBox 20"/>
            <p:cNvSpPr txBox="1"/>
            <p:nvPr/>
          </p:nvSpPr>
          <p:spPr>
            <a:xfrm>
              <a:off x="3972205" y="1825965"/>
              <a:ext cx="1224121" cy="325701"/>
            </a:xfrm>
            <a:prstGeom prst="rect">
              <a:avLst/>
            </a:prstGeom>
            <a:noFill/>
          </p:spPr>
          <p:txBody>
            <a:bodyPr wrap="square" rtlCol="0">
              <a:spAutoFit/>
            </a:bodyPr>
            <a:lstStyle/>
            <a:p>
              <a:pPr algn="ctr"/>
              <a:r>
                <a:rPr lang="en-US" sz="5000" b="1" i="1">
                  <a:solidFill>
                    <a:schemeClr val="bg1"/>
                  </a:solidFill>
                  <a:latin typeface="Times New Roman" panose="02020603050405020304" pitchFamily="18" charset="0"/>
                  <a:cs typeface="Times New Roman" panose="02020603050405020304" pitchFamily="18" charset="0"/>
                </a:rPr>
                <a:t>Luyện tập</a:t>
              </a:r>
            </a:p>
          </p:txBody>
        </p:sp>
        <p:pic>
          <p:nvPicPr>
            <p:cNvPr id="22" name="Picture 6" descr="Hình minh họa miễn phí về T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784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任意多边形 10">
            <a:extLst>
              <a:ext uri="{FF2B5EF4-FFF2-40B4-BE49-F238E27FC236}">
                <a16:creationId xmlns:a16="http://schemas.microsoft.com/office/drawing/2014/main" id="{276DFB87-8284-49DB-A970-38224904EDAA}"/>
              </a:ext>
            </a:extLst>
          </p:cNvPr>
          <p:cNvSpPr>
            <a:spLocks/>
          </p:cNvSpPr>
          <p:nvPr/>
        </p:nvSpPr>
        <p:spPr bwMode="auto">
          <a:xfrm rot="16200000" flipH="1">
            <a:off x="1056227" y="1357846"/>
            <a:ext cx="1330325" cy="2657460"/>
          </a:xfrm>
          <a:custGeom>
            <a:avLst/>
            <a:gdLst>
              <a:gd name="T0" fmla="*/ 0 w 2696561"/>
              <a:gd name="T1" fmla="*/ 187952 h 4469351"/>
              <a:gd name="T2" fmla="*/ 27798 w 2696561"/>
              <a:gd name="T3" fmla="*/ 146125 h 4469351"/>
              <a:gd name="T4" fmla="*/ 29877 w 2696561"/>
              <a:gd name="T5" fmla="*/ 145482 h 4469351"/>
              <a:gd name="T6" fmla="*/ 28488 w 2696561"/>
              <a:gd name="T7" fmla="*/ 142931 h 4469351"/>
              <a:gd name="T8" fmla="*/ 25326 w 2696561"/>
              <a:gd name="T9" fmla="*/ 127306 h 4469351"/>
              <a:gd name="T10" fmla="*/ 49907 w 2696561"/>
              <a:gd name="T11" fmla="*/ 90319 h 4469351"/>
              <a:gd name="T12" fmla="*/ 51851 w 2696561"/>
              <a:gd name="T13" fmla="*/ 89718 h 4469351"/>
              <a:gd name="T14" fmla="*/ 52031 w 2696561"/>
              <a:gd name="T15" fmla="*/ 86161 h 4469351"/>
              <a:gd name="T16" fmla="*/ 95523 w 2696561"/>
              <a:gd name="T17" fmla="*/ 38782 h 4469351"/>
              <a:gd name="T18" fmla="*/ 102306 w 2696561"/>
              <a:gd name="T19" fmla="*/ 38142 h 4469351"/>
              <a:gd name="T20" fmla="*/ 102548 w 2696561"/>
              <a:gd name="T21" fmla="*/ 37520 h 4469351"/>
              <a:gd name="T22" fmla="*/ 105176 w 2696561"/>
              <a:gd name="T23" fmla="*/ 30092 h 4469351"/>
              <a:gd name="T24" fmla="*/ 109875 w 2696561"/>
              <a:gd name="T25" fmla="*/ 0 h 4469351"/>
              <a:gd name="T26" fmla="*/ 118928 w 2696561"/>
              <a:gd name="T27" fmla="*/ 24817 h 4469351"/>
              <a:gd name="T28" fmla="*/ 121659 w 2696561"/>
              <a:gd name="T29" fmla="*/ 38224 h 4469351"/>
              <a:gd name="T30" fmla="*/ 121921 w 2696561"/>
              <a:gd name="T31" fmla="*/ 40552 h 4469351"/>
              <a:gd name="T32" fmla="*/ 126760 w 2696561"/>
              <a:gd name="T33" fmla="*/ 42050 h 4469351"/>
              <a:gd name="T34" fmla="*/ 159735 w 2696561"/>
              <a:gd name="T35" fmla="*/ 91667 h 4469351"/>
              <a:gd name="T36" fmla="*/ 159549 w 2696561"/>
              <a:gd name="T37" fmla="*/ 95342 h 4469351"/>
              <a:gd name="T38" fmla="*/ 159549 w 2696561"/>
              <a:gd name="T39" fmla="*/ 207349 h 4469351"/>
              <a:gd name="T40" fmla="*/ 159735 w 2696561"/>
              <a:gd name="T41" fmla="*/ 211027 h 4469351"/>
              <a:gd name="T42" fmla="*/ 159549 w 2696561"/>
              <a:gd name="T43" fmla="*/ 214704 h 4469351"/>
              <a:gd name="T44" fmla="*/ 159549 w 2696561"/>
              <a:gd name="T45" fmla="*/ 216305 h 4469351"/>
              <a:gd name="T46" fmla="*/ 159468 w 2696561"/>
              <a:gd name="T47" fmla="*/ 216305 h 4469351"/>
              <a:gd name="T48" fmla="*/ 159461 w 2696561"/>
              <a:gd name="T49" fmla="*/ 216447 h 4469351"/>
              <a:gd name="T50" fmla="*/ 106574 w 2696561"/>
              <a:gd name="T51" fmla="*/ 264046 h 4469351"/>
              <a:gd name="T52" fmla="*/ 57591 w 2696561"/>
              <a:gd name="T53" fmla="*/ 231664 h 4469351"/>
              <a:gd name="T54" fmla="*/ 57545 w 2696561"/>
              <a:gd name="T55" fmla="*/ 231538 h 4469351"/>
              <a:gd name="T56" fmla="*/ 54687 w 2696561"/>
              <a:gd name="T57" fmla="*/ 232423 h 4469351"/>
              <a:gd name="T58" fmla="*/ 45514 w 2696561"/>
              <a:gd name="T59" fmla="*/ 233345 h 4469351"/>
              <a:gd name="T60" fmla="*/ 0 w 2696561"/>
              <a:gd name="T61" fmla="*/ 187952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9" name="任意多边形 12">
            <a:extLst>
              <a:ext uri="{FF2B5EF4-FFF2-40B4-BE49-F238E27FC236}">
                <a16:creationId xmlns:a16="http://schemas.microsoft.com/office/drawing/2014/main" id="{65D4A4D6-D0FD-43F8-A74D-0511173D51DE}"/>
              </a:ext>
            </a:extLst>
          </p:cNvPr>
          <p:cNvSpPr>
            <a:spLocks/>
          </p:cNvSpPr>
          <p:nvPr/>
        </p:nvSpPr>
        <p:spPr bwMode="auto">
          <a:xfrm rot="16200000" flipH="1">
            <a:off x="3913013" y="1356889"/>
            <a:ext cx="1330325" cy="2659374"/>
          </a:xfrm>
          <a:custGeom>
            <a:avLst/>
            <a:gdLst>
              <a:gd name="T0" fmla="*/ 0 w 2696561"/>
              <a:gd name="T1" fmla="*/ 188494 h 4469351"/>
              <a:gd name="T2" fmla="*/ 27798 w 2696561"/>
              <a:gd name="T3" fmla="*/ 146547 h 4469351"/>
              <a:gd name="T4" fmla="*/ 29877 w 2696561"/>
              <a:gd name="T5" fmla="*/ 145901 h 4469351"/>
              <a:gd name="T6" fmla="*/ 28488 w 2696561"/>
              <a:gd name="T7" fmla="*/ 143343 h 4469351"/>
              <a:gd name="T8" fmla="*/ 25326 w 2696561"/>
              <a:gd name="T9" fmla="*/ 127673 h 4469351"/>
              <a:gd name="T10" fmla="*/ 49907 w 2696561"/>
              <a:gd name="T11" fmla="*/ 90580 h 4469351"/>
              <a:gd name="T12" fmla="*/ 51851 w 2696561"/>
              <a:gd name="T13" fmla="*/ 89976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7 h 4469351"/>
              <a:gd name="T40" fmla="*/ 159735 w 2696561"/>
              <a:gd name="T41" fmla="*/ 211635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2 h 4469351"/>
              <a:gd name="T54" fmla="*/ 57545 w 2696561"/>
              <a:gd name="T55" fmla="*/ 232206 h 4469351"/>
              <a:gd name="T56" fmla="*/ 54687 w 2696561"/>
              <a:gd name="T57" fmla="*/ 233094 h 4469351"/>
              <a:gd name="T58" fmla="*/ 45514 w 2696561"/>
              <a:gd name="T59" fmla="*/ 234018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0" name="任意多边形 13">
            <a:extLst>
              <a:ext uri="{FF2B5EF4-FFF2-40B4-BE49-F238E27FC236}">
                <a16:creationId xmlns:a16="http://schemas.microsoft.com/office/drawing/2014/main" id="{03D07244-E7F3-4E4B-BA2D-BCED312F51B7}"/>
              </a:ext>
            </a:extLst>
          </p:cNvPr>
          <p:cNvSpPr>
            <a:spLocks/>
          </p:cNvSpPr>
          <p:nvPr/>
        </p:nvSpPr>
        <p:spPr bwMode="auto">
          <a:xfrm rot="16200000" flipH="1">
            <a:off x="6912490" y="1356889"/>
            <a:ext cx="1330325" cy="2659375"/>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2" name="文本框 15">
            <a:extLst>
              <a:ext uri="{FF2B5EF4-FFF2-40B4-BE49-F238E27FC236}">
                <a16:creationId xmlns:a16="http://schemas.microsoft.com/office/drawing/2014/main" id="{77E09049-9D3B-4D12-AAF1-05920AF385D5}"/>
              </a:ext>
            </a:extLst>
          </p:cNvPr>
          <p:cNvSpPr>
            <a:spLocks noChangeArrowheads="1"/>
          </p:cNvSpPr>
          <p:nvPr/>
        </p:nvSpPr>
        <p:spPr bwMode="auto">
          <a:xfrm>
            <a:off x="499572" y="3491012"/>
            <a:ext cx="264620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Nhiệt độ trung bình trên bề mặt toàn bộ đại dương thế giới là 17,5</a:t>
            </a:r>
            <a:r>
              <a:rPr kumimoji="0" lang="vi-VN" sz="2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文本框 16">
            <a:extLst>
              <a:ext uri="{FF2B5EF4-FFF2-40B4-BE49-F238E27FC236}">
                <a16:creationId xmlns:a16="http://schemas.microsoft.com/office/drawing/2014/main" id="{54D73E8A-26B0-4B0D-B5B2-4C676D57B6AE}"/>
              </a:ext>
            </a:extLst>
          </p:cNvPr>
          <p:cNvSpPr>
            <a:spLocks noChangeArrowheads="1"/>
          </p:cNvSpPr>
          <p:nvPr/>
        </p:nvSpPr>
        <p:spPr bwMode="auto">
          <a:xfrm>
            <a:off x="3637159" y="3491012"/>
            <a:ext cx="217617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ùa hạ cao hơn mùa đông.</a:t>
            </a:r>
            <a:endPar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7">
            <a:extLst>
              <a:ext uri="{FF2B5EF4-FFF2-40B4-BE49-F238E27FC236}">
                <a16:creationId xmlns:a16="http://schemas.microsoft.com/office/drawing/2014/main" id="{C1074C28-79DA-4B17-BCBF-4672E012128A}"/>
              </a:ext>
            </a:extLst>
          </p:cNvPr>
          <p:cNvSpPr>
            <a:spLocks noChangeArrowheads="1"/>
          </p:cNvSpPr>
          <p:nvPr/>
        </p:nvSpPr>
        <p:spPr bwMode="auto">
          <a:xfrm>
            <a:off x="6247965" y="3491012"/>
            <a:ext cx="265937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iảm </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từ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Xích đạo </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về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cực</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Xích đạo, nhiệt đới: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6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28</a:t>
            </a:r>
            <a:r>
              <a:rPr kumimoji="0" lang="vi-VN" sz="2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Cận nhiệt, ôn đới: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20</a:t>
            </a:r>
            <a:r>
              <a:rPr kumimoji="0" lang="vi-VN" sz="2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Vùng cực:</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&lt; 5</a:t>
            </a:r>
            <a:r>
              <a:rPr kumimoji="0" lang="vi-VN" sz="2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文本框 19">
            <a:extLst>
              <a:ext uri="{FF2B5EF4-FFF2-40B4-BE49-F238E27FC236}">
                <a16:creationId xmlns:a16="http://schemas.microsoft.com/office/drawing/2014/main" id="{F2FD387E-DE20-4EAB-B26D-E4A9322B749E}"/>
              </a:ext>
            </a:extLst>
          </p:cNvPr>
          <p:cNvSpPr>
            <a:spLocks noChangeArrowheads="1"/>
          </p:cNvSpPr>
          <p:nvPr/>
        </p:nvSpPr>
        <p:spPr bwMode="auto">
          <a:xfrm>
            <a:off x="1022782" y="2386023"/>
            <a:ext cx="187244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Nhiệt</a:t>
            </a:r>
            <a:r>
              <a:rPr kumimoji="0" lang="en-US" altLang="zh-CN" sz="2600" b="1" i="0" u="none" strike="noStrike" kern="1200" cap="none" spc="0" normalizeH="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 độ trung  bình</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17" name="文本框 20">
            <a:extLst>
              <a:ext uri="{FF2B5EF4-FFF2-40B4-BE49-F238E27FC236}">
                <a16:creationId xmlns:a16="http://schemas.microsoft.com/office/drawing/2014/main" id="{6D04261A-6B37-4C9A-A83E-AA22D42724EF}"/>
              </a:ext>
            </a:extLst>
          </p:cNvPr>
          <p:cNvSpPr>
            <a:spLocks noChangeArrowheads="1"/>
          </p:cNvSpPr>
          <p:nvPr/>
        </p:nvSpPr>
        <p:spPr bwMode="auto">
          <a:xfrm>
            <a:off x="4131741" y="2368447"/>
            <a:ext cx="150874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Thay đổi</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theo mùa</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18" name="文本框 21">
            <a:extLst>
              <a:ext uri="{FF2B5EF4-FFF2-40B4-BE49-F238E27FC236}">
                <a16:creationId xmlns:a16="http://schemas.microsoft.com/office/drawing/2014/main" id="{AFC10BB6-E78C-4BBF-A7E8-F7FEBDCAD797}"/>
              </a:ext>
            </a:extLst>
          </p:cNvPr>
          <p:cNvSpPr>
            <a:spLocks noChangeArrowheads="1"/>
          </p:cNvSpPr>
          <p:nvPr/>
        </p:nvSpPr>
        <p:spPr bwMode="auto">
          <a:xfrm>
            <a:off x="6978048" y="2368447"/>
            <a:ext cx="16530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Thay đổi</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theo vĩ độ</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28" name="任意多边形 13">
            <a:extLst>
              <a:ext uri="{FF2B5EF4-FFF2-40B4-BE49-F238E27FC236}">
                <a16:creationId xmlns:a16="http://schemas.microsoft.com/office/drawing/2014/main" id="{03D07244-E7F3-4E4B-BA2D-BCED312F51B7}"/>
              </a:ext>
            </a:extLst>
          </p:cNvPr>
          <p:cNvSpPr>
            <a:spLocks/>
          </p:cNvSpPr>
          <p:nvPr/>
        </p:nvSpPr>
        <p:spPr bwMode="auto">
          <a:xfrm rot="16200000" flipH="1">
            <a:off x="9706927" y="1356888"/>
            <a:ext cx="1330325" cy="2659375"/>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0" name="文本框 21">
            <a:extLst>
              <a:ext uri="{FF2B5EF4-FFF2-40B4-BE49-F238E27FC236}">
                <a16:creationId xmlns:a16="http://schemas.microsoft.com/office/drawing/2014/main" id="{AFC10BB6-E78C-4BBF-A7E8-F7FEBDCAD797}"/>
              </a:ext>
            </a:extLst>
          </p:cNvPr>
          <p:cNvSpPr>
            <a:spLocks noChangeArrowheads="1"/>
          </p:cNvSpPr>
          <p:nvPr/>
        </p:nvSpPr>
        <p:spPr bwMode="auto">
          <a:xfrm>
            <a:off x="9700351" y="2368447"/>
            <a:ext cx="17972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Thay đổi</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theo độ sâu</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31" name="文本框 17">
            <a:extLst>
              <a:ext uri="{FF2B5EF4-FFF2-40B4-BE49-F238E27FC236}">
                <a16:creationId xmlns:a16="http://schemas.microsoft.com/office/drawing/2014/main" id="{C1074C28-79DA-4B17-BCBF-4672E012128A}"/>
              </a:ext>
            </a:extLst>
          </p:cNvPr>
          <p:cNvSpPr>
            <a:spLocks noChangeArrowheads="1"/>
          </p:cNvSpPr>
          <p:nvPr/>
        </p:nvSpPr>
        <p:spPr bwMode="auto">
          <a:xfrm>
            <a:off x="9446009" y="3491012"/>
            <a:ext cx="225576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Nhiệt độ giảm mạnh nhất ở đ</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ộ sâu </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khoảng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300 m</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ít thay đổi ở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độ sâu</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khoảng trên </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3000 m</a:t>
            </a:r>
            <a:endPar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Box 2">
            <a:extLst>
              <a:ext uri="{FF2B5EF4-FFF2-40B4-BE49-F238E27FC236}">
                <a16:creationId xmlns:a16="http://schemas.microsoft.com/office/drawing/2014/main" id="{24F7CB7D-ABEE-45B6-8AC9-C4273B6024BF}"/>
              </a:ext>
            </a:extLst>
          </p:cNvPr>
          <p:cNvSpPr txBox="1"/>
          <p:nvPr/>
        </p:nvSpPr>
        <p:spPr>
          <a:xfrm>
            <a:off x="2307440" y="368617"/>
            <a:ext cx="7954160" cy="1015663"/>
          </a:xfrm>
          <a:prstGeom prst="rect">
            <a:avLst/>
          </a:prstGeom>
          <a:noFill/>
        </p:spPr>
        <p:txBody>
          <a:bodyPr wrap="square" rtlCol="0">
            <a:spAutoFit/>
          </a:bodyPr>
          <a:lstStyle/>
          <a:p>
            <a:pPr algn="ctr"/>
            <a:r>
              <a:rPr lang="vi-VN" sz="3000" b="1">
                <a:solidFill>
                  <a:schemeClr val="accent1">
                    <a:lumMod val="75000"/>
                  </a:schemeClr>
                </a:solidFill>
                <a:latin typeface="Times New Roman" panose="02020603050405020304" pitchFamily="18" charset="0"/>
                <a:cs typeface="Times New Roman" panose="02020603050405020304" pitchFamily="18" charset="0"/>
              </a:rPr>
              <a:t>Câu hỏi 1: Tính chất của nước biển, đại dương thể hiện ở độ muối và nhiệt độ như thế nào?</a:t>
            </a:r>
            <a:endParaRPr lang="en-US" sz="30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27296" y="-40944"/>
            <a:ext cx="2083382" cy="1200754"/>
            <a:chOff x="-12700" y="-38142"/>
            <a:chExt cx="2083382" cy="1200754"/>
          </a:xfrm>
        </p:grpSpPr>
        <p:pic>
          <p:nvPicPr>
            <p:cNvPr id="23" name="Picture 8" descr="Đồ hoạ vector miễn phí của Giấy giấ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1483"/>
            <p:cNvGrpSpPr/>
            <p:nvPr/>
          </p:nvGrpSpPr>
          <p:grpSpPr>
            <a:xfrm>
              <a:off x="830324" y="547906"/>
              <a:ext cx="1240358" cy="614706"/>
              <a:chOff x="28079" y="1041053"/>
              <a:chExt cx="7035801" cy="4572000"/>
            </a:xfrm>
          </p:grpSpPr>
          <p:sp>
            <p:nvSpPr>
              <p:cNvPr id="3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pPr>
                <a:endParaRPr lang="zh-CN" altLang="en-US" sz="1707">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pPr>
                <a:endParaRPr lang="zh-CN" altLang="en-US" sz="1707">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2" name="TextBox 31"/>
            <p:cNvSpPr txBox="1"/>
            <p:nvPr/>
          </p:nvSpPr>
          <p:spPr>
            <a:xfrm>
              <a:off x="903390" y="693106"/>
              <a:ext cx="1111475" cy="307777"/>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Luyện tập</a:t>
              </a:r>
            </a:p>
          </p:txBody>
        </p:sp>
        <p:pic>
          <p:nvPicPr>
            <p:cNvPr id="36" name="Picture 6" descr="Hình minh họa miễn phí về Th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648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6" grpId="0"/>
      <p:bldP spid="17" grpId="0"/>
      <p:bldP spid="18" grpId="0"/>
      <p:bldP spid="28" grpId="0" animBg="1"/>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C668A897-83B5-4E06-BA42-A4C648B94323}"/>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2164" r="3150" b="2164"/>
          <a:stretch/>
        </p:blipFill>
        <p:spPr>
          <a:xfrm>
            <a:off x="-1028700" y="0"/>
            <a:ext cx="13325333" cy="7495500"/>
          </a:xfrm>
          <a:prstGeom prst="rect">
            <a:avLst/>
          </a:prstGeom>
        </p:spPr>
      </p:pic>
      <p:grpSp>
        <p:nvGrpSpPr>
          <p:cNvPr id="11" name="Group 10"/>
          <p:cNvGrpSpPr/>
          <p:nvPr/>
        </p:nvGrpSpPr>
        <p:grpSpPr>
          <a:xfrm>
            <a:off x="3333750" y="1279694"/>
            <a:ext cx="5791200" cy="3305906"/>
            <a:chOff x="-76200" y="1431801"/>
            <a:chExt cx="2013987" cy="1165708"/>
          </a:xfrm>
          <a:effectLst>
            <a:outerShdw blurRad="152400" dist="317500" dir="5400000" sx="90000" sy="-19000" rotWithShape="0">
              <a:prstClr val="black">
                <a:alpha val="15000"/>
              </a:prstClr>
            </a:outerShdw>
          </a:effectLst>
        </p:grpSpPr>
        <p:grpSp>
          <p:nvGrpSpPr>
            <p:cNvPr id="12" name="组合 1483"/>
            <p:cNvGrpSpPr/>
            <p:nvPr/>
          </p:nvGrpSpPr>
          <p:grpSpPr>
            <a:xfrm>
              <a:off x="697429" y="1982803"/>
              <a:ext cx="1240358" cy="614706"/>
              <a:chOff x="28079" y="1041053"/>
              <a:chExt cx="7035801" cy="4572000"/>
            </a:xfrm>
          </p:grpSpPr>
          <p:sp>
            <p:nvSpPr>
              <p:cNvPr id="1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algn="ct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algn="ct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3" name="TextBox 12"/>
            <p:cNvSpPr txBox="1"/>
            <p:nvPr/>
          </p:nvSpPr>
          <p:spPr>
            <a:xfrm>
              <a:off x="745198" y="2175699"/>
              <a:ext cx="1111475" cy="222479"/>
            </a:xfrm>
            <a:prstGeom prst="rect">
              <a:avLst/>
            </a:prstGeom>
            <a:noFill/>
          </p:spPr>
          <p:txBody>
            <a:bodyPr wrap="square" rtlCol="0">
              <a:spAutoFit/>
            </a:bodyPr>
            <a:lstStyle/>
            <a:p>
              <a:pPr algn="ctr"/>
              <a:r>
                <a:rPr lang="en-US" sz="3500" b="1" i="1">
                  <a:solidFill>
                    <a:schemeClr val="bg1"/>
                  </a:solidFill>
                  <a:latin typeface="Times New Roman" panose="02020603050405020304" pitchFamily="18" charset="0"/>
                  <a:cs typeface="Times New Roman" panose="02020603050405020304" pitchFamily="18" charset="0"/>
                </a:rPr>
                <a:t>Vận dụng</a:t>
              </a:r>
            </a:p>
          </p:txBody>
        </p:sp>
        <p:pic>
          <p:nvPicPr>
            <p:cNvPr id="14" name="Picture 2" descr="Đồ hoạ vector miễn phí của Hộp s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086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TextBox 2">
            <a:extLst>
              <a:ext uri="{FF2B5EF4-FFF2-40B4-BE49-F238E27FC236}">
                <a16:creationId xmlns:a16="http://schemas.microsoft.com/office/drawing/2014/main" id="{24F7CB7D-ABEE-45B6-8AC9-C4273B6024BF}"/>
              </a:ext>
            </a:extLst>
          </p:cNvPr>
          <p:cNvSpPr txBox="1"/>
          <p:nvPr/>
        </p:nvSpPr>
        <p:spPr>
          <a:xfrm>
            <a:off x="2109728" y="368617"/>
            <a:ext cx="8072236" cy="1477328"/>
          </a:xfrm>
          <a:prstGeom prst="rect">
            <a:avLst/>
          </a:prstGeom>
          <a:noFill/>
        </p:spPr>
        <p:txBody>
          <a:bodyPr wrap="square" rtlCol="0">
            <a:spAutoFit/>
          </a:bodyPr>
          <a:lstStyle/>
          <a:p>
            <a:pPr lvl="0" algn="ctr"/>
            <a:r>
              <a:rPr kumimoji="0" lang="vi-VN" sz="30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Câu hỏ</a:t>
            </a:r>
            <a:r>
              <a:rPr kumimoji="0" lang="en-US" sz="30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i 2: </a:t>
            </a:r>
            <a:r>
              <a:rPr lang="vi-VN" sz="3000" b="1">
                <a:solidFill>
                  <a:schemeClr val="accent1">
                    <a:lumMod val="75000"/>
                  </a:schemeClr>
                </a:solidFill>
                <a:latin typeface="Times New Roman" panose="02020603050405020304" pitchFamily="18" charset="0"/>
                <a:cs typeface="Times New Roman" panose="02020603050405020304" pitchFamily="18" charset="0"/>
              </a:rPr>
              <a:t>Hãy phân tích một trong các vai trò của biển, đại dương đối với sự phát triển </a:t>
            </a:r>
            <a:endParaRPr lang="en-US" sz="3000" b="1">
              <a:solidFill>
                <a:schemeClr val="accent1">
                  <a:lumMod val="75000"/>
                </a:schemeClr>
              </a:solidFill>
              <a:latin typeface="Times New Roman" panose="02020603050405020304" pitchFamily="18" charset="0"/>
              <a:cs typeface="Times New Roman" panose="02020603050405020304" pitchFamily="18" charset="0"/>
            </a:endParaRPr>
          </a:p>
          <a:p>
            <a:pPr lvl="0" algn="ctr"/>
            <a:r>
              <a:rPr lang="vi-VN" sz="3000" b="1">
                <a:solidFill>
                  <a:schemeClr val="accent1">
                    <a:lumMod val="75000"/>
                  </a:schemeClr>
                </a:solidFill>
                <a:latin typeface="Times New Roman" panose="02020603050405020304" pitchFamily="18" charset="0"/>
                <a:cs typeface="Times New Roman" panose="02020603050405020304" pitchFamily="18" charset="0"/>
              </a:rPr>
              <a:t>kinh tế</a:t>
            </a:r>
            <a:r>
              <a:rPr lang="en-US" sz="3000" b="1">
                <a:solidFill>
                  <a:schemeClr val="accent1">
                    <a:lumMod val="75000"/>
                  </a:schemeClr>
                </a:solidFill>
                <a:latin typeface="Times New Roman" panose="02020603050405020304" pitchFamily="18" charset="0"/>
                <a:cs typeface="Times New Roman" panose="02020603050405020304" pitchFamily="18" charset="0"/>
              </a:rPr>
              <a:t> </a:t>
            </a:r>
            <a:r>
              <a:rPr lang="vi-VN" sz="3000" b="1">
                <a:solidFill>
                  <a:schemeClr val="accent1">
                    <a:lumMod val="75000"/>
                  </a:schemeClr>
                </a:solidFill>
                <a:latin typeface="Times New Roman" panose="02020603050405020304" pitchFamily="18" charset="0"/>
                <a:cs typeface="Times New Roman" panose="02020603050405020304" pitchFamily="18" charset="0"/>
              </a:rPr>
              <a:t>-</a:t>
            </a:r>
            <a:r>
              <a:rPr lang="en-US" sz="3000" b="1">
                <a:solidFill>
                  <a:schemeClr val="accent1">
                    <a:lumMod val="75000"/>
                  </a:schemeClr>
                </a:solidFill>
                <a:latin typeface="Times New Roman" panose="02020603050405020304" pitchFamily="18" charset="0"/>
                <a:cs typeface="Times New Roman" panose="02020603050405020304" pitchFamily="18" charset="0"/>
              </a:rPr>
              <a:t> </a:t>
            </a:r>
            <a:r>
              <a:rPr lang="vi-VN" sz="3000" b="1">
                <a:solidFill>
                  <a:schemeClr val="accent1">
                    <a:lumMod val="75000"/>
                  </a:schemeClr>
                </a:solidFill>
                <a:latin typeface="Times New Roman" panose="02020603050405020304" pitchFamily="18" charset="0"/>
                <a:cs typeface="Times New Roman" panose="02020603050405020304" pitchFamily="18" charset="0"/>
              </a:rPr>
              <a:t>xã hội ở nước ta</a:t>
            </a:r>
            <a:r>
              <a:rPr lang="en-US" sz="3000" b="1">
                <a:solidFill>
                  <a:schemeClr val="accent1">
                    <a:lumMod val="75000"/>
                  </a:schemeClr>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sp>
        <p:nvSpPr>
          <p:cNvPr id="86" name="Rectangle 85"/>
          <p:cNvSpPr/>
          <p:nvPr/>
        </p:nvSpPr>
        <p:spPr>
          <a:xfrm>
            <a:off x="815728" y="1675892"/>
            <a:ext cx="10614272" cy="12926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Gợi 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Ví</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dụ phân tích Biển là nguồn cung cấp tài nguyên khoáng sản. </a:t>
            </a:r>
            <a:r>
              <a:rPr lang="en-US" sz="2600" b="1">
                <a:solidFill>
                  <a:schemeClr val="accent1">
                    <a:lumMod val="75000"/>
                  </a:schemeClr>
                </a:solidFill>
                <a:latin typeface="Times New Roman" panose="02020603050405020304" pitchFamily="18" charset="0"/>
                <a:cs typeface="Times New Roman" panose="02020603050405020304" pitchFamily="18" charset="0"/>
              </a:rPr>
              <a:t>Học sinh</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tìm hiểu tư liệu </a:t>
            </a:r>
            <a:r>
              <a:rPr lang="en-US" sz="2600" b="1">
                <a:solidFill>
                  <a:schemeClr val="accent1">
                    <a:lumMod val="75000"/>
                  </a:schemeClr>
                </a:solidFill>
                <a:latin typeface="Times New Roman" panose="02020603050405020304" pitchFamily="18" charset="0"/>
                <a:cs typeface="Times New Roman" panose="02020603050405020304" pitchFamily="18" charset="0"/>
              </a:rPr>
              <a:t>để </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phân tích 3 loại khoáng sản chính sau:</a:t>
            </a:r>
            <a:endParaRPr kumimoji="0" lang="en-US" sz="26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2" name="任意多边形 7"/>
          <p:cNvSpPr/>
          <p:nvPr/>
        </p:nvSpPr>
        <p:spPr>
          <a:xfrm>
            <a:off x="2229667" y="3483766"/>
            <a:ext cx="2405114" cy="226900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lumMod val="75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white"/>
              </a:solidFill>
              <a:effectLst/>
              <a:uLnTx/>
              <a:uFillTx/>
              <a:latin typeface="Times New Roman"/>
              <a:ea typeface="微软雅黑"/>
              <a:cs typeface="+mn-cs"/>
            </a:endParaRPr>
          </a:p>
        </p:txBody>
      </p:sp>
      <p:pic>
        <p:nvPicPr>
          <p:cNvPr id="63"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962722" y="4188742"/>
            <a:ext cx="2862331" cy="27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Content Placeholder 2"/>
          <p:cNvSpPr txBox="1">
            <a:spLocks/>
          </p:cNvSpPr>
          <p:nvPr/>
        </p:nvSpPr>
        <p:spPr bwMode="auto">
          <a:xfrm>
            <a:off x="2296913" y="4009138"/>
            <a:ext cx="2188885" cy="11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algn="ctr" fontAlgn="base">
              <a:spcBef>
                <a:spcPct val="20000"/>
              </a:spcBef>
              <a:spcAft>
                <a:spcPct val="0"/>
              </a:spcAft>
            </a:pPr>
            <a:r>
              <a:rPr lang="en-US" altLang="zh-CN" sz="2600" b="1">
                <a:solidFill>
                  <a:srgbClr val="FFFFFF"/>
                </a:solidFill>
                <a:latin typeface="Times New Roman"/>
                <a:ea typeface="微软雅黑" pitchFamily="34" charset="-122"/>
              </a:rPr>
              <a:t>Tài nguyên dầu mỏ, khí tự nhiên</a:t>
            </a:r>
            <a:endParaRPr lang="zh-CN" altLang="en-US" sz="2600" b="1" dirty="0">
              <a:solidFill>
                <a:srgbClr val="FFFFFF"/>
              </a:solidFill>
              <a:latin typeface="Times New Roman"/>
              <a:ea typeface="微软雅黑" pitchFamily="34" charset="-122"/>
            </a:endParaRPr>
          </a:p>
        </p:txBody>
      </p:sp>
      <p:sp>
        <p:nvSpPr>
          <p:cNvPr id="65" name="任意多边形 10"/>
          <p:cNvSpPr/>
          <p:nvPr/>
        </p:nvSpPr>
        <p:spPr>
          <a:xfrm>
            <a:off x="4683942" y="3545679"/>
            <a:ext cx="2405114" cy="226900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white"/>
              </a:solidFill>
              <a:effectLst/>
              <a:uLnTx/>
              <a:uFillTx/>
              <a:latin typeface="Times New Roman"/>
              <a:ea typeface="微软雅黑"/>
              <a:cs typeface="+mn-cs"/>
            </a:endParaRPr>
          </a:p>
        </p:txBody>
      </p:sp>
      <p:sp>
        <p:nvSpPr>
          <p:cNvPr id="69" name="Content Placeholder 2"/>
          <p:cNvSpPr txBox="1">
            <a:spLocks/>
          </p:cNvSpPr>
          <p:nvPr/>
        </p:nvSpPr>
        <p:spPr bwMode="auto">
          <a:xfrm>
            <a:off x="4843022" y="4158970"/>
            <a:ext cx="2188885" cy="84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algn="ctr" fontAlgn="base">
              <a:spcBef>
                <a:spcPct val="20000"/>
              </a:spcBef>
              <a:spcAft>
                <a:spcPct val="0"/>
              </a:spcAft>
            </a:pPr>
            <a:r>
              <a:rPr lang="en-US" altLang="zh-CN" sz="2600" b="1">
                <a:solidFill>
                  <a:srgbClr val="FFFFFF"/>
                </a:solidFill>
                <a:latin typeface="Times New Roman"/>
                <a:ea typeface="微软雅黑" pitchFamily="34" charset="-122"/>
              </a:rPr>
              <a:t>Tài nguyên muối biển</a:t>
            </a:r>
            <a:endParaRPr lang="zh-CN" altLang="en-US" sz="2600" b="1">
              <a:solidFill>
                <a:srgbClr val="FFFFFF"/>
              </a:solidFill>
              <a:latin typeface="Times New Roman"/>
              <a:ea typeface="微软雅黑" pitchFamily="34" charset="-122"/>
            </a:endParaRPr>
          </a:p>
        </p:txBody>
      </p:sp>
      <p:sp>
        <p:nvSpPr>
          <p:cNvPr id="70" name="任意多边形 13"/>
          <p:cNvSpPr/>
          <p:nvPr/>
        </p:nvSpPr>
        <p:spPr>
          <a:xfrm>
            <a:off x="7233467" y="3545679"/>
            <a:ext cx="2405114" cy="226900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white"/>
              </a:solidFill>
              <a:effectLst/>
              <a:uLnTx/>
              <a:uFillTx/>
              <a:latin typeface="Times New Roman"/>
              <a:ea typeface="微软雅黑"/>
              <a:cs typeface="+mn-cs"/>
            </a:endParaRPr>
          </a:p>
        </p:txBody>
      </p:sp>
      <p:sp>
        <p:nvSpPr>
          <p:cNvPr id="75" name="Content Placeholder 2"/>
          <p:cNvSpPr txBox="1">
            <a:spLocks/>
          </p:cNvSpPr>
          <p:nvPr/>
        </p:nvSpPr>
        <p:spPr bwMode="auto">
          <a:xfrm>
            <a:off x="7345008" y="4257201"/>
            <a:ext cx="2182031" cy="84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algn="ctr" fontAlgn="base">
              <a:spcBef>
                <a:spcPct val="20000"/>
              </a:spcBef>
              <a:spcAft>
                <a:spcPct val="0"/>
              </a:spcAft>
            </a:pPr>
            <a:r>
              <a:rPr lang="en-US" altLang="zh-CN" sz="2600" b="1">
                <a:solidFill>
                  <a:srgbClr val="FFFFFF"/>
                </a:solidFill>
                <a:latin typeface="Times New Roman"/>
                <a:ea typeface="微软雅黑" pitchFamily="34" charset="-122"/>
              </a:rPr>
              <a:t>Tài nguyên cát, titan…</a:t>
            </a:r>
            <a:endParaRPr lang="zh-CN" altLang="en-US" sz="2600" b="1">
              <a:solidFill>
                <a:srgbClr val="FFFFFF"/>
              </a:solidFill>
              <a:latin typeface="Times New Roman"/>
              <a:ea typeface="微软雅黑" pitchFamily="34" charset="-122"/>
            </a:endParaRPr>
          </a:p>
        </p:txBody>
      </p:sp>
      <p:pic>
        <p:nvPicPr>
          <p:cNvPr id="21"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3411857" y="4237493"/>
            <a:ext cx="2862331" cy="27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5963566" y="4308179"/>
            <a:ext cx="2862331" cy="27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0" y="0"/>
            <a:ext cx="2013987" cy="1165708"/>
            <a:chOff x="-76200" y="1431801"/>
            <a:chExt cx="2013987" cy="1165708"/>
          </a:xfrm>
        </p:grpSpPr>
        <p:grpSp>
          <p:nvGrpSpPr>
            <p:cNvPr id="23" name="组合 1483"/>
            <p:cNvGrpSpPr/>
            <p:nvPr/>
          </p:nvGrpSpPr>
          <p:grpSpPr>
            <a:xfrm>
              <a:off x="697429" y="1982803"/>
              <a:ext cx="1240358" cy="614706"/>
              <a:chOff x="28079" y="1041053"/>
              <a:chExt cx="7035801" cy="4572000"/>
            </a:xfrm>
          </p:grpSpPr>
          <p:sp>
            <p:nvSpPr>
              <p:cNvPr id="26"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27"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24" name="TextBox 23"/>
            <p:cNvSpPr txBox="1"/>
            <p:nvPr/>
          </p:nvSpPr>
          <p:spPr>
            <a:xfrm>
              <a:off x="770495" y="2128003"/>
              <a:ext cx="1111475" cy="30777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Vận dụng</a:t>
              </a:r>
            </a:p>
          </p:txBody>
        </p:sp>
        <p:pic>
          <p:nvPicPr>
            <p:cNvPr id="25" name="Picture 2" descr="Đồ hoạ vector miễn phí của Hộp s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104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1000"/>
                                        <p:tgtEl>
                                          <p:spTgt spid="86"/>
                                        </p:tgtEl>
                                      </p:cBhvr>
                                    </p:animEffect>
                                    <p:anim calcmode="lin" valueType="num">
                                      <p:cBhvr>
                                        <p:cTn id="15" dur="1000" fill="hold"/>
                                        <p:tgtEl>
                                          <p:spTgt spid="86"/>
                                        </p:tgtEl>
                                        <p:attrNameLst>
                                          <p:attrName>ppt_x</p:attrName>
                                        </p:attrNameLst>
                                      </p:cBhvr>
                                      <p:tavLst>
                                        <p:tav tm="0">
                                          <p:val>
                                            <p:strVal val="#ppt_x"/>
                                          </p:val>
                                        </p:tav>
                                        <p:tav tm="100000">
                                          <p:val>
                                            <p:strVal val="#ppt_x"/>
                                          </p:val>
                                        </p:tav>
                                      </p:tavLst>
                                    </p:anim>
                                    <p:anim calcmode="lin" valueType="num">
                                      <p:cBhvr>
                                        <p:cTn id="16" dur="1000" fill="hold"/>
                                        <p:tgtEl>
                                          <p:spTgt spid="86"/>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arn(inVertical)">
                                      <p:cBhvr>
                                        <p:cTn id="19" dur="500"/>
                                        <p:tgtEl>
                                          <p:spTgt spid="6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arn(inVertical)">
                                      <p:cBhvr>
                                        <p:cTn id="22" dur="500"/>
                                        <p:tgtEl>
                                          <p:spTgt spid="6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arn(inVertic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barn(inVertical)">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arn(inVertical)">
                                      <p:cBhvr>
                                        <p:cTn id="44" dur="500"/>
                                        <p:tgtEl>
                                          <p:spTgt spid="7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arn(inVertical)">
                                      <p:cBhvr>
                                        <p:cTn id="4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6" grpId="0"/>
      <p:bldP spid="62" grpId="0" animBg="1"/>
      <p:bldP spid="64" grpId="0"/>
      <p:bldP spid="65" grpId="0" animBg="1"/>
      <p:bldP spid="69" grpId="0"/>
      <p:bldP spid="70" grpId="0" animBg="1"/>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3429181" y="1985478"/>
            <a:ext cx="6362519" cy="394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a:solidFill>
                  <a:schemeClr val="tx1"/>
                </a:solidFill>
                <a:latin typeface="Times New Roman" pitchFamily="18" charset="0"/>
                <a:cs typeface="Times New Roman" pitchFamily="18" charset="0"/>
              </a:rPr>
              <a:t>- Học bài cũ, trả lời câu hỏi SGK. </a:t>
            </a:r>
          </a:p>
          <a:p>
            <a:pPr algn="just"/>
            <a:r>
              <a:rPr lang="vi-VN" sz="2600">
                <a:solidFill>
                  <a:schemeClr val="tx1"/>
                </a:solidFill>
                <a:latin typeface="Times New Roman" pitchFamily="18" charset="0"/>
                <a:cs typeface="Times New Roman" pitchFamily="18" charset="0"/>
              </a:rPr>
              <a:t>- Hoàn thành câu hỏi phần vận dụng. </a:t>
            </a:r>
          </a:p>
          <a:p>
            <a:pPr algn="just"/>
            <a:r>
              <a:rPr lang="vi-VN" sz="2600">
                <a:solidFill>
                  <a:schemeClr val="tx1"/>
                </a:solidFill>
                <a:latin typeface="Times New Roman" pitchFamily="18" charset="0"/>
                <a:cs typeface="Times New Roman" pitchFamily="18" charset="0"/>
              </a:rPr>
              <a:t>- Chuẩn bị bài mới: Bài 12. Đất và sinh quyển.</a:t>
            </a:r>
          </a:p>
          <a:p>
            <a:pPr algn="just"/>
            <a:r>
              <a:rPr lang="vi-VN" sz="2600">
                <a:solidFill>
                  <a:schemeClr val="tx1"/>
                </a:solidFill>
                <a:latin typeface="Times New Roman" pitchFamily="18" charset="0"/>
                <a:cs typeface="Times New Roman" pitchFamily="18" charset="0"/>
              </a:rPr>
              <a:t>Nội dung:</a:t>
            </a:r>
          </a:p>
          <a:p>
            <a:pPr algn="just"/>
            <a:r>
              <a:rPr lang="vi-VN" sz="2600">
                <a:solidFill>
                  <a:schemeClr val="tx1"/>
                </a:solidFill>
                <a:latin typeface="Times New Roman" pitchFamily="18" charset="0"/>
                <a:cs typeface="Times New Roman" pitchFamily="18" charset="0"/>
              </a:rPr>
              <a:t>+ Đất và lớp vỏ phong hóa.</a:t>
            </a:r>
          </a:p>
          <a:p>
            <a:pPr algn="just"/>
            <a:r>
              <a:rPr lang="vi-VN" sz="2600">
                <a:solidFill>
                  <a:schemeClr val="tx1"/>
                </a:solidFill>
                <a:latin typeface="Times New Roman" pitchFamily="18" charset="0"/>
                <a:cs typeface="Times New Roman" pitchFamily="18" charset="0"/>
              </a:rPr>
              <a:t>+ Các nhân tố hình thành đất.</a:t>
            </a:r>
          </a:p>
          <a:p>
            <a:pPr algn="just"/>
            <a:r>
              <a:rPr lang="vi-VN" sz="2600">
                <a:solidFill>
                  <a:schemeClr val="tx1"/>
                </a:solidFill>
                <a:latin typeface="Times New Roman" pitchFamily="18" charset="0"/>
                <a:cs typeface="Times New Roman" pitchFamily="18" charset="0"/>
              </a:rPr>
              <a:t>+ </a:t>
            </a:r>
            <a:r>
              <a:rPr lang="en-US" sz="2600">
                <a:solidFill>
                  <a:schemeClr val="tx1"/>
                </a:solidFill>
                <a:latin typeface="Times New Roman" pitchFamily="18" charset="0"/>
                <a:cs typeface="Times New Roman" pitchFamily="18" charset="0"/>
              </a:rPr>
              <a:t>KN</a:t>
            </a:r>
            <a:r>
              <a:rPr lang="vi-VN" sz="2600">
                <a:solidFill>
                  <a:schemeClr val="tx1"/>
                </a:solidFill>
                <a:latin typeface="Times New Roman" pitchFamily="18" charset="0"/>
                <a:cs typeface="Times New Roman" pitchFamily="18" charset="0"/>
              </a:rPr>
              <a:t>, đặc điểm và giới hạn của sinh quyển.</a:t>
            </a:r>
          </a:p>
          <a:p>
            <a:pPr algn="just"/>
            <a:r>
              <a:rPr lang="vi-VN" sz="2600">
                <a:solidFill>
                  <a:schemeClr val="tx1"/>
                </a:solidFill>
                <a:latin typeface="Times New Roman" pitchFamily="18" charset="0"/>
                <a:cs typeface="Times New Roman" pitchFamily="18" charset="0"/>
              </a:rPr>
              <a:t>+ Các nhân tố ảnh hưởng đến sự phát triển và phân bố sinh vật.</a:t>
            </a:r>
          </a:p>
        </p:txBody>
      </p:sp>
      <p:grpSp>
        <p:nvGrpSpPr>
          <p:cNvPr id="30" name="Group 29"/>
          <p:cNvGrpSpPr/>
          <p:nvPr/>
        </p:nvGrpSpPr>
        <p:grpSpPr>
          <a:xfrm>
            <a:off x="3685032" y="325476"/>
            <a:ext cx="4024766" cy="1600713"/>
            <a:chOff x="4114800" y="474427"/>
            <a:chExt cx="4024766" cy="1600713"/>
          </a:xfrm>
          <a:effectLst>
            <a:outerShdw blurRad="50800" dist="38100" dir="2700000" algn="tl" rotWithShape="0">
              <a:prstClr val="black">
                <a:alpha val="40000"/>
              </a:prstClr>
            </a:outerShdw>
          </a:effectLst>
        </p:grpSpPr>
        <p:grpSp>
          <p:nvGrpSpPr>
            <p:cNvPr id="31" name="Group 30"/>
            <p:cNvGrpSpPr/>
            <p:nvPr/>
          </p:nvGrpSpPr>
          <p:grpSpPr>
            <a:xfrm>
              <a:off x="4866821" y="895061"/>
              <a:ext cx="3272745" cy="1180079"/>
              <a:chOff x="784588" y="577069"/>
              <a:chExt cx="1240358" cy="791796"/>
            </a:xfrm>
          </p:grpSpPr>
          <p:grpSp>
            <p:nvGrpSpPr>
              <p:cNvPr id="40" name="组合 1483"/>
              <p:cNvGrpSpPr/>
              <p:nvPr/>
            </p:nvGrpSpPr>
            <p:grpSpPr>
              <a:xfrm>
                <a:off x="784588" y="577069"/>
                <a:ext cx="1240358" cy="642222"/>
                <a:chOff x="28079" y="1041053"/>
                <a:chExt cx="7035801" cy="4776654"/>
              </a:xfrm>
            </p:grpSpPr>
            <p:sp>
              <p:nvSpPr>
                <p:cNvPr id="42" name="Freeform 422"/>
                <p:cNvSpPr>
                  <a:spLocks/>
                </p:cNvSpPr>
                <p:nvPr/>
              </p:nvSpPr>
              <p:spPr bwMode="auto">
                <a:xfrm>
                  <a:off x="28079" y="1041053"/>
                  <a:ext cx="7035801"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41" name="TextBox 40"/>
              <p:cNvSpPr txBox="1"/>
              <p:nvPr/>
            </p:nvSpPr>
            <p:spPr>
              <a:xfrm>
                <a:off x="857654" y="722269"/>
                <a:ext cx="1111475" cy="646596"/>
              </a:xfrm>
              <a:prstGeom prst="rect">
                <a:avLst/>
              </a:prstGeom>
              <a:noFill/>
            </p:spPr>
            <p:txBody>
              <a:bodyPr wrap="square" rtlCol="0">
                <a:spAutoFit/>
              </a:bodyPr>
              <a:lstStyle/>
              <a:p>
                <a:pPr algn="ctr"/>
                <a:r>
                  <a:rPr lang="vi-VN" sz="2600" b="1" i="1">
                    <a:solidFill>
                      <a:schemeClr val="bg1"/>
                    </a:solidFill>
                    <a:latin typeface="Times New Roman" panose="02020603050405020304" pitchFamily="18" charset="0"/>
                    <a:cs typeface="Times New Roman" panose="02020603050405020304" pitchFamily="18" charset="0"/>
                  </a:rPr>
                  <a:t>Hướng dẫn tự học</a:t>
                </a:r>
              </a:p>
            </p:txBody>
          </p:sp>
        </p:grpSp>
        <p:pic>
          <p:nvPicPr>
            <p:cNvPr id="32" name="Picture 4" descr="Đồ hoạ vector miễn phí của Biểu tượ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330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668A897-83B5-4E06-BA42-A4C648B94323}"/>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2164" r="3150" b="2164"/>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8921F5C5-CE81-4B13-B827-91637097DF71}"/>
              </a:ext>
            </a:extLst>
          </p:cNvPr>
          <p:cNvGrpSpPr/>
          <p:nvPr/>
        </p:nvGrpSpPr>
        <p:grpSpPr>
          <a:xfrm>
            <a:off x="2670972" y="1469662"/>
            <a:ext cx="6850057" cy="1608364"/>
            <a:chOff x="2670972" y="1469662"/>
            <a:chExt cx="6850057" cy="1608364"/>
          </a:xfrm>
        </p:grpSpPr>
        <p:sp>
          <p:nvSpPr>
            <p:cNvPr id="9" name="Rectangle 10">
              <a:extLst>
                <a:ext uri="{FF2B5EF4-FFF2-40B4-BE49-F238E27FC236}">
                  <a16:creationId xmlns:a16="http://schemas.microsoft.com/office/drawing/2014/main" id="{A475846E-E15A-45AA-96A2-1D55169BC457}"/>
                </a:ext>
              </a:extLst>
            </p:cNvPr>
            <p:cNvSpPr/>
            <p:nvPr/>
          </p:nvSpPr>
          <p:spPr>
            <a:xfrm>
              <a:off x="2670972" y="1469662"/>
              <a:ext cx="6850057" cy="1323439"/>
            </a:xfrm>
            <a:prstGeom prst="rect">
              <a:avLst/>
            </a:prstGeom>
          </p:spPr>
          <p:txBody>
            <a:bodyPr wrap="square">
              <a:spAutoFit/>
            </a:bodyPr>
            <a:lstStyle/>
            <a:p>
              <a:pPr marL="0" lvl="0" algn="ctr"/>
              <a:r>
                <a:rPr lang="en-US" sz="8000" b="1" i="0" u="none" dirty="0">
                  <a:solidFill>
                    <a:srgbClr val="0070C0"/>
                  </a:solidFill>
                  <a:latin typeface="Times New Roman" panose="02020603050405020304" pitchFamily="18" charset="0"/>
                  <a:cs typeface="Times New Roman" panose="02020603050405020304" pitchFamily="18" charset="0"/>
                </a:rPr>
                <a:t>THANK YOU</a:t>
              </a:r>
            </a:p>
          </p:txBody>
        </p:sp>
        <p:sp>
          <p:nvSpPr>
            <p:cNvPr id="15" name="Rectangle 11">
              <a:extLst>
                <a:ext uri="{FF2B5EF4-FFF2-40B4-BE49-F238E27FC236}">
                  <a16:creationId xmlns:a16="http://schemas.microsoft.com/office/drawing/2014/main" id="{6E9DD2F3-6D22-4101-B2FC-3397002CAEEE}"/>
                </a:ext>
              </a:extLst>
            </p:cNvPr>
            <p:cNvSpPr/>
            <p:nvPr/>
          </p:nvSpPr>
          <p:spPr>
            <a:xfrm>
              <a:off x="3973900" y="2970304"/>
              <a:ext cx="4244201" cy="107722"/>
            </a:xfrm>
            <a:prstGeom prst="rect">
              <a:avLst/>
            </a:prstGeom>
            <a:solidFill>
              <a:srgbClr val="0070C0"/>
            </a:solidFill>
            <a:ln>
              <a:noFill/>
            </a:ln>
          </p:spPr>
          <p:txBody>
            <a:bodyPr wrap="square">
              <a:spAutoFit/>
            </a:bodyPr>
            <a:lstStyle/>
            <a:p>
              <a:endParaRPr lang="en-US" sz="100" b="1" dirty="0">
                <a:solidFill>
                  <a:srgbClr val="43A4C5"/>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17122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BEB0B61-F292-4A99-B258-BCFC95EF5842}"/>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2164" r="3150" b="2164"/>
          <a:stretch/>
        </p:blipFill>
        <p:spPr>
          <a:xfrm>
            <a:off x="-1619250" y="0"/>
            <a:ext cx="13811250" cy="6858000"/>
          </a:xfrm>
          <a:prstGeom prst="rect">
            <a:avLst/>
          </a:prstGeom>
        </p:spPr>
      </p:pic>
      <p:grpSp>
        <p:nvGrpSpPr>
          <p:cNvPr id="2" name="组合 1">
            <a:extLst>
              <a:ext uri="{FF2B5EF4-FFF2-40B4-BE49-F238E27FC236}">
                <a16:creationId xmlns:a16="http://schemas.microsoft.com/office/drawing/2014/main" id="{0545DDCE-D8B9-403D-8077-73AB4862190A}"/>
              </a:ext>
            </a:extLst>
          </p:cNvPr>
          <p:cNvGrpSpPr/>
          <p:nvPr/>
        </p:nvGrpSpPr>
        <p:grpSpPr>
          <a:xfrm>
            <a:off x="2929823" y="376113"/>
            <a:ext cx="7054835" cy="1254210"/>
            <a:chOff x="3606609" y="1747713"/>
            <a:chExt cx="7054835" cy="1254210"/>
          </a:xfrm>
        </p:grpSpPr>
        <p:sp>
          <p:nvSpPr>
            <p:cNvPr id="5" name="梯形 4">
              <a:extLst>
                <a:ext uri="{FF2B5EF4-FFF2-40B4-BE49-F238E27FC236}">
                  <a16:creationId xmlns:a16="http://schemas.microsoft.com/office/drawing/2014/main" id="{71FA0B5A-6A38-48BE-95B0-A07FFCB66068}"/>
                </a:ext>
              </a:extLst>
            </p:cNvPr>
            <p:cNvSpPr/>
            <p:nvPr/>
          </p:nvSpPr>
          <p:spPr>
            <a:xfrm rot="10800000">
              <a:off x="3606609" y="1747713"/>
              <a:ext cx="1184977" cy="1254210"/>
            </a:xfrm>
            <a:prstGeom prst="trapezoid">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0C0"/>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52DD0F5D-B8BC-498D-8C9E-F1D667B6DBAF}"/>
                </a:ext>
              </a:extLst>
            </p:cNvPr>
            <p:cNvSpPr/>
            <p:nvPr/>
          </p:nvSpPr>
          <p:spPr>
            <a:xfrm>
              <a:off x="3737431" y="1878247"/>
              <a:ext cx="1054155" cy="99314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pc="60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I</a:t>
              </a:r>
              <a:endParaRPr lang="zh-CN" altLang="en-US" sz="3200" b="1" spc="6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52504BA0-7D39-4EE2-A351-28F3444EDB63}"/>
                </a:ext>
              </a:extLst>
            </p:cNvPr>
            <p:cNvSpPr/>
            <p:nvPr/>
          </p:nvSpPr>
          <p:spPr>
            <a:xfrm>
              <a:off x="4922408" y="1755128"/>
              <a:ext cx="5739036" cy="1077218"/>
            </a:xfrm>
            <a:prstGeom prst="rect">
              <a:avLst/>
            </a:prstGeom>
          </p:spPr>
          <p:txBody>
            <a:bodyPr wrap="square">
              <a:spAutoFit/>
            </a:bodyPr>
            <a:lstStyle/>
            <a:p>
              <a:pPr algn="just"/>
              <a:r>
                <a:rPr lang="en-US" sz="3200" b="1">
                  <a:solidFill>
                    <a:schemeClr val="accent1">
                      <a:lumMod val="75000"/>
                    </a:schemeClr>
                  </a:solidFill>
                  <a:latin typeface="Times New Roman" panose="02020603050405020304" pitchFamily="18" charset="0"/>
                  <a:cs typeface="Times New Roman" panose="02020603050405020304" pitchFamily="18" charset="0"/>
                </a:rPr>
                <a:t>MỘT SỐ TÍNH CHẤT CỦA NƯỚC BIỂN VÀ ĐẠI DƯƠNG</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sp>
        <p:nvSpPr>
          <p:cNvPr id="10" name="燕尾形 80">
            <a:extLst>
              <a:ext uri="{FF2B5EF4-FFF2-40B4-BE49-F238E27FC236}">
                <a16:creationId xmlns:a16="http://schemas.microsoft.com/office/drawing/2014/main" id="{5265F82D-3342-4D9D-8A64-6F92AD4D17F0}"/>
              </a:ext>
            </a:extLst>
          </p:cNvPr>
          <p:cNvSpPr/>
          <p:nvPr/>
        </p:nvSpPr>
        <p:spPr>
          <a:xfrm>
            <a:off x="3233743" y="2413525"/>
            <a:ext cx="5724515" cy="842125"/>
          </a:xfrm>
          <a:prstGeom prst="chevron">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vi-VN" altLang="zh-CN" sz="2600">
                <a:solidFill>
                  <a:prstClr val="white"/>
                </a:solidFill>
                <a:latin typeface="Times New Roman" panose="02020603050405020304" pitchFamily="18" charset="0"/>
                <a:cs typeface="Times New Roman" panose="02020603050405020304" pitchFamily="18" charset="0"/>
              </a:rPr>
              <a:t>1. ĐỘ MUỐI CỦA NƯỚC BIỂN VÀ ĐẠI DƯƠNG</a:t>
            </a:r>
            <a:endParaRPr lang="zh-CN" altLang="en-US" sz="2600">
              <a:solidFill>
                <a:prstClr val="white"/>
              </a:solidFill>
              <a:latin typeface="Times New Roman" panose="02020603050405020304" pitchFamily="18" charset="0"/>
              <a:cs typeface="Times New Roman" panose="02020603050405020304" pitchFamily="18" charset="0"/>
            </a:endParaRPr>
          </a:p>
        </p:txBody>
      </p:sp>
      <p:sp>
        <p:nvSpPr>
          <p:cNvPr id="16" name="燕尾形 80">
            <a:extLst>
              <a:ext uri="{FF2B5EF4-FFF2-40B4-BE49-F238E27FC236}">
                <a16:creationId xmlns:a16="http://schemas.microsoft.com/office/drawing/2014/main" id="{5265F82D-3342-4D9D-8A64-6F92AD4D17F0}"/>
              </a:ext>
            </a:extLst>
          </p:cNvPr>
          <p:cNvSpPr/>
          <p:nvPr/>
        </p:nvSpPr>
        <p:spPr>
          <a:xfrm>
            <a:off x="3233743" y="3493062"/>
            <a:ext cx="5724515" cy="872461"/>
          </a:xfrm>
          <a:prstGeom prst="chevron">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vi-VN" altLang="zh-CN" sz="2600">
                <a:solidFill>
                  <a:prstClr val="white"/>
                </a:solidFill>
                <a:latin typeface="Times New Roman" panose="02020603050405020304" pitchFamily="18" charset="0"/>
                <a:cs typeface="Times New Roman" panose="02020603050405020304" pitchFamily="18" charset="0"/>
              </a:rPr>
              <a:t>2. NHIỆT ĐỘ CỦA NƯỚC BIỂN VÀ ĐẠI DƯƠNG</a:t>
            </a:r>
            <a:endParaRPr lang="zh-CN" altLang="en-US" sz="2600">
              <a:solidFill>
                <a:prstClr val="white"/>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0" y="0"/>
            <a:ext cx="2057588" cy="1141426"/>
            <a:chOff x="438457" y="21019"/>
            <a:chExt cx="2057588" cy="1141426"/>
          </a:xfrm>
        </p:grpSpPr>
        <p:grpSp>
          <p:nvGrpSpPr>
            <p:cNvPr id="14" name="Group 13"/>
            <p:cNvGrpSpPr/>
            <p:nvPr/>
          </p:nvGrpSpPr>
          <p:grpSpPr>
            <a:xfrm>
              <a:off x="1094718" y="498395"/>
              <a:ext cx="1401327" cy="664050"/>
              <a:chOff x="5507432" y="3371212"/>
              <a:chExt cx="3674668" cy="1857615"/>
            </a:xfrm>
          </p:grpSpPr>
          <p:grpSp>
            <p:nvGrpSpPr>
              <p:cNvPr id="18" name="组合 1483"/>
              <p:cNvGrpSpPr/>
              <p:nvPr/>
            </p:nvGrpSpPr>
            <p:grpSpPr>
              <a:xfrm>
                <a:off x="5507432" y="3371212"/>
                <a:ext cx="3674668" cy="1857615"/>
                <a:chOff x="28079" y="1041053"/>
                <a:chExt cx="7035801" cy="4572000"/>
              </a:xfrm>
            </p:grpSpPr>
            <p:sp>
              <p:nvSpPr>
                <p:cNvPr id="2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pPr>
                  <a:endParaRPr lang="zh-CN" altLang="en-US" sz="1707">
                    <a:solidFill>
                      <a:prstClr val="black"/>
                    </a:solidFill>
                    <a:latin typeface="Calibri" panose="020F0502020204030204" pitchFamily="34" charset="0"/>
                    <a:ea typeface="宋体" panose="02010600030101010101" pitchFamily="2" charset="-122"/>
                  </a:endParaRPr>
                </a:p>
              </p:txBody>
            </p:sp>
            <p:sp>
              <p:nvSpPr>
                <p:cNvPr id="2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pPr>
                  <a:endParaRPr lang="zh-CN" altLang="en-US" sz="1707">
                    <a:solidFill>
                      <a:prstClr val="black"/>
                    </a:solidFill>
                    <a:latin typeface="Calibri" panose="020F0502020204030204" pitchFamily="34" charset="0"/>
                    <a:ea typeface="宋体" panose="02010600030101010101" pitchFamily="2" charset="-122"/>
                  </a:endParaRPr>
                </a:p>
              </p:txBody>
            </p:sp>
          </p:grpSp>
          <p:sp>
            <p:nvSpPr>
              <p:cNvPr id="19" name="TextBox 18"/>
              <p:cNvSpPr txBox="1"/>
              <p:nvPr/>
            </p:nvSpPr>
            <p:spPr>
              <a:xfrm>
                <a:off x="5723896" y="3682297"/>
                <a:ext cx="3292841" cy="1463657"/>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15"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4241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FBFA4DF-0344-4217-93CA-2AB495C2CFBA}"/>
              </a:ext>
            </a:extLst>
          </p:cNvPr>
          <p:cNvSpPr txBox="1"/>
          <p:nvPr/>
        </p:nvSpPr>
        <p:spPr>
          <a:xfrm>
            <a:off x="3927909" y="368617"/>
            <a:ext cx="4336182" cy="584775"/>
          </a:xfrm>
          <a:prstGeom prst="rect">
            <a:avLst/>
          </a:prstGeom>
          <a:noFill/>
        </p:spPr>
        <p:txBody>
          <a:bodyPr wrap="square" rtlCol="0">
            <a:spAutoFit/>
          </a:bodyPr>
          <a:lstStyle/>
          <a:p>
            <a:pPr lvl="0">
              <a:defRPr/>
            </a:pPr>
            <a:r>
              <a:rPr lang="en-US" sz="3200" b="1">
                <a:solidFill>
                  <a:schemeClr val="accent1">
                    <a:lumMod val="75000"/>
                  </a:schemeClr>
                </a:solidFill>
                <a:latin typeface="Times New Roman" panose="02020603050405020304" pitchFamily="18" charset="0"/>
                <a:cs typeface="Times New Roman" panose="02020603050405020304" pitchFamily="18" charset="0"/>
              </a:rPr>
              <a:t>HOẠT ĐỘNG NHÓM</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矩形 52">
            <a:extLst>
              <a:ext uri="{FF2B5EF4-FFF2-40B4-BE49-F238E27FC236}">
                <a16:creationId xmlns:a16="http://schemas.microsoft.com/office/drawing/2014/main" id="{B7A6948E-1E66-4B79-A46C-A121DC6B3729}"/>
              </a:ext>
            </a:extLst>
          </p:cNvPr>
          <p:cNvSpPr/>
          <p:nvPr/>
        </p:nvSpPr>
        <p:spPr>
          <a:xfrm flipV="1">
            <a:off x="3047999" y="1036310"/>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5" name="Freeform 5">
            <a:extLst>
              <a:ext uri="{FF2B5EF4-FFF2-40B4-BE49-F238E27FC236}">
                <a16:creationId xmlns:a16="http://schemas.microsoft.com/office/drawing/2014/main" id="{FD59E6D7-C724-4383-A4FD-6BEE447F4368}"/>
              </a:ext>
            </a:extLst>
          </p:cNvPr>
          <p:cNvSpPr>
            <a:spLocks/>
          </p:cNvSpPr>
          <p:nvPr/>
        </p:nvSpPr>
        <p:spPr bwMode="auto">
          <a:xfrm>
            <a:off x="4105657" y="1627675"/>
            <a:ext cx="1865617" cy="2238742"/>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1 + 3</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6" name="Freeform 6">
            <a:extLst>
              <a:ext uri="{FF2B5EF4-FFF2-40B4-BE49-F238E27FC236}">
                <a16:creationId xmlns:a16="http://schemas.microsoft.com/office/drawing/2014/main" id="{C8970CE8-F344-42F8-A469-BEC1AAE94187}"/>
              </a:ext>
            </a:extLst>
          </p:cNvPr>
          <p:cNvSpPr>
            <a:spLocks/>
          </p:cNvSpPr>
          <p:nvPr/>
        </p:nvSpPr>
        <p:spPr bwMode="auto">
          <a:xfrm>
            <a:off x="6166447" y="1627675"/>
            <a:ext cx="1865617" cy="2238742"/>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2 + 4</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44" name="Text Box 10">
            <a:extLst>
              <a:ext uri="{FF2B5EF4-FFF2-40B4-BE49-F238E27FC236}">
                <a16:creationId xmlns:a16="http://schemas.microsoft.com/office/drawing/2014/main" id="{8CA324B1-5970-49B9-AEEA-C9323312C6FA}"/>
              </a:ext>
            </a:extLst>
          </p:cNvPr>
          <p:cNvSpPr txBox="1">
            <a:spLocks noChangeArrowheads="1"/>
          </p:cNvSpPr>
          <p:nvPr/>
        </p:nvSpPr>
        <p:spPr bwMode="auto">
          <a:xfrm>
            <a:off x="8176815" y="2073481"/>
            <a:ext cx="3951390" cy="846386"/>
          </a:xfrm>
          <a:prstGeom prst="rect">
            <a:avLst/>
          </a:prstGeom>
          <a:noFill/>
          <a:ln w="9525">
            <a:noFill/>
            <a:miter lim="800000"/>
            <a:headEnd/>
            <a:tailEnd/>
          </a:ln>
        </p:spPr>
        <p:txBody>
          <a:bodyPr wrap="square" lIns="45720" tIns="22860" rIns="45720" bIns="22860">
            <a:spAutoFit/>
          </a:bodyPr>
          <a:lstStyle/>
          <a:p>
            <a:pPr lvl="0" algn="ctr"/>
            <a:r>
              <a:rPr lang="en-US" sz="2600" b="1">
                <a:latin typeface="Times New Roman" panose="02020603050405020304" pitchFamily="18" charset="0"/>
                <a:cs typeface="Times New Roman" panose="02020603050405020304" pitchFamily="18" charset="0"/>
              </a:rPr>
              <a:t>Tìm hiểu về nhiệt độ </a:t>
            </a:r>
            <a:r>
              <a:rPr lang="vi-VN" sz="2600" b="1">
                <a:latin typeface="Times New Roman" panose="02020603050405020304" pitchFamily="18" charset="0"/>
                <a:cs typeface="Times New Roman" panose="02020603050405020304" pitchFamily="18" charset="0"/>
              </a:rPr>
              <a:t>của nước biển và đại dương</a:t>
            </a:r>
            <a:endParaRPr kumimoji="0" lang="en-US" sz="26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45" name="Text Box 10">
            <a:extLst>
              <a:ext uri="{FF2B5EF4-FFF2-40B4-BE49-F238E27FC236}">
                <a16:creationId xmlns:a16="http://schemas.microsoft.com/office/drawing/2014/main" id="{310759A7-AE75-4BC2-AF7A-6AEB06AC295D}"/>
              </a:ext>
            </a:extLst>
          </p:cNvPr>
          <p:cNvSpPr txBox="1">
            <a:spLocks noChangeArrowheads="1"/>
          </p:cNvSpPr>
          <p:nvPr/>
        </p:nvSpPr>
        <p:spPr bwMode="auto">
          <a:xfrm>
            <a:off x="191386" y="2073481"/>
            <a:ext cx="3734895" cy="846386"/>
          </a:xfrm>
          <a:prstGeom prst="rect">
            <a:avLst/>
          </a:prstGeom>
          <a:noFill/>
          <a:ln w="9525">
            <a:noFill/>
            <a:miter lim="800000"/>
            <a:headEnd/>
            <a:tailEnd/>
          </a:ln>
        </p:spPr>
        <p:txBody>
          <a:bodyPr wrap="square" lIns="45720" tIns="22860" rIns="45720" bIns="22860">
            <a:spAutoFit/>
          </a:bodyPr>
          <a:lstStyle/>
          <a:p>
            <a:pPr lvl="0" algn="ctr"/>
            <a:r>
              <a:rPr lang="en-US" sz="2600" b="1">
                <a:latin typeface="Times New Roman" panose="02020603050405020304" pitchFamily="18" charset="0"/>
                <a:cs typeface="Times New Roman" panose="02020603050405020304" pitchFamily="18" charset="0"/>
              </a:rPr>
              <a:t>Tìm hiểu về </a:t>
            </a:r>
            <a:r>
              <a:rPr lang="vi-VN" sz="2600" b="1">
                <a:latin typeface="Times New Roman" panose="02020603050405020304" pitchFamily="18" charset="0"/>
                <a:cs typeface="Times New Roman" panose="02020603050405020304" pitchFamily="18" charset="0"/>
              </a:rPr>
              <a:t>độ muối của nước biển và đại dương</a:t>
            </a:r>
            <a:endParaRPr kumimoji="0" lang="en-US" sz="2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47" name="Google Shape;1081;p7" descr="The role of Good Governance in Project Management"/>
          <p:cNvPicPr preferRelativeResize="0"/>
          <p:nvPr/>
        </p:nvPicPr>
        <p:blipFill rotWithShape="1">
          <a:blip r:embed="rId4">
            <a:alphaModFix/>
          </a:blip>
          <a:srcRect/>
          <a:stretch/>
        </p:blipFill>
        <p:spPr>
          <a:xfrm>
            <a:off x="596541" y="4405515"/>
            <a:ext cx="2724149" cy="1743186"/>
          </a:xfrm>
          <a:prstGeom prst="rect">
            <a:avLst/>
          </a:prstGeom>
          <a:noFill/>
          <a:ln>
            <a:noFill/>
          </a:ln>
        </p:spPr>
      </p:pic>
      <p:pic>
        <p:nvPicPr>
          <p:cNvPr id="2050" name="Picture 2" descr="Đồ hoạ vector miễn phí của Bắt t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5566" y="4295043"/>
            <a:ext cx="1964128" cy="196412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057588" cy="1141426"/>
            <a:chOff x="438457" y="21019"/>
            <a:chExt cx="2057588" cy="1141426"/>
          </a:xfrm>
        </p:grpSpPr>
        <p:grpSp>
          <p:nvGrpSpPr>
            <p:cNvPr id="12" name="Group 11"/>
            <p:cNvGrpSpPr/>
            <p:nvPr/>
          </p:nvGrpSpPr>
          <p:grpSpPr>
            <a:xfrm>
              <a:off x="1094718" y="498395"/>
              <a:ext cx="1401327" cy="664050"/>
              <a:chOff x="5507432" y="3371212"/>
              <a:chExt cx="3674668" cy="1857615"/>
            </a:xfrm>
          </p:grpSpPr>
          <p:grpSp>
            <p:nvGrpSpPr>
              <p:cNvPr id="14" name="组合 1483"/>
              <p:cNvGrpSpPr/>
              <p:nvPr/>
            </p:nvGrpSpPr>
            <p:grpSpPr>
              <a:xfrm>
                <a:off x="5507432" y="3371212"/>
                <a:ext cx="3674668" cy="1857615"/>
                <a:chOff x="28079" y="1041053"/>
                <a:chExt cx="7035801" cy="4572000"/>
              </a:xfrm>
            </p:grpSpPr>
            <p:sp>
              <p:nvSpPr>
                <p:cNvPr id="16"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pPr>
                  <a:endParaRPr lang="zh-CN" altLang="en-US" sz="1707">
                    <a:solidFill>
                      <a:prstClr val="black"/>
                    </a:solidFill>
                    <a:latin typeface="Calibri" panose="020F0502020204030204" pitchFamily="34" charset="0"/>
                    <a:ea typeface="宋体" panose="02010600030101010101" pitchFamily="2" charset="-122"/>
                  </a:endParaRPr>
                </a:p>
              </p:txBody>
            </p:sp>
            <p:sp>
              <p:nvSpPr>
                <p:cNvPr id="17"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pPr>
                  <a:endParaRPr lang="zh-CN" altLang="en-US" sz="1707">
                    <a:solidFill>
                      <a:prstClr val="black"/>
                    </a:solidFill>
                    <a:latin typeface="Calibri" panose="020F0502020204030204" pitchFamily="34" charset="0"/>
                    <a:ea typeface="宋体" panose="02010600030101010101" pitchFamily="2" charset="-122"/>
                  </a:endParaRPr>
                </a:p>
              </p:txBody>
            </p:sp>
          </p:grpSp>
          <p:sp>
            <p:nvSpPr>
              <p:cNvPr id="15" name="TextBox 14"/>
              <p:cNvSpPr txBox="1"/>
              <p:nvPr/>
            </p:nvSpPr>
            <p:spPr>
              <a:xfrm>
                <a:off x="5723896" y="3682297"/>
                <a:ext cx="3292841" cy="1463657"/>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13" name="Picture 4" descr="Đồ hoạ vector miễn phí của Một quyển sá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0293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1000"/>
                                        <p:tgtEl>
                                          <p:spTgt spid="2050"/>
                                        </p:tgtEl>
                                      </p:cBhvr>
                                    </p:animEffect>
                                    <p:anim calcmode="lin" valueType="num">
                                      <p:cBhvr>
                                        <p:cTn id="36" dur="1000" fill="hold"/>
                                        <p:tgtEl>
                                          <p:spTgt spid="2050"/>
                                        </p:tgtEl>
                                        <p:attrNameLst>
                                          <p:attrName>ppt_x</p:attrName>
                                        </p:attrNameLst>
                                      </p:cBhvr>
                                      <p:tavLst>
                                        <p:tav tm="0">
                                          <p:val>
                                            <p:strVal val="#ppt_x"/>
                                          </p:val>
                                        </p:tav>
                                        <p:tav tm="100000">
                                          <p:val>
                                            <p:strVal val="#ppt_x"/>
                                          </p:val>
                                        </p:tav>
                                      </p:tavLst>
                                    </p:anim>
                                    <p:anim calcmode="lin" valueType="num">
                                      <p:cBhvr>
                                        <p:cTn id="3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6DEF310F-3FF1-4FF3-985B-9FFC48491DD2}"/>
              </a:ext>
            </a:extLst>
          </p:cNvPr>
          <p:cNvCxnSpPr/>
          <p:nvPr/>
        </p:nvCxnSpPr>
        <p:spPr>
          <a:xfrm>
            <a:off x="4990670" y="2469065"/>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506CDCB-D371-4D5F-A3FA-5F769A92FCE7}"/>
              </a:ext>
            </a:extLst>
          </p:cNvPr>
          <p:cNvSpPr/>
          <p:nvPr/>
        </p:nvSpPr>
        <p:spPr>
          <a:xfrm>
            <a:off x="5200754" y="1572891"/>
            <a:ext cx="5127467" cy="892544"/>
          </a:xfrm>
          <a:prstGeom prst="rect">
            <a:avLst/>
          </a:prstGeom>
        </p:spPr>
        <p:txBody>
          <a:bodyPr wrap="square" lIns="91431" tIns="45716" rIns="91431" bIns="45716">
            <a:spAutoFit/>
          </a:bodyPr>
          <a:lstStyle/>
          <a:p>
            <a:pPr lvl="0" algn="just"/>
            <a:r>
              <a:rPr lang="vi-VN" sz="2600" b="1">
                <a:latin typeface="Times New Roman" panose="02020603050405020304" pitchFamily="18" charset="0"/>
                <a:cs typeface="Times New Roman" panose="02020603050405020304" pitchFamily="18" charset="0"/>
              </a:rPr>
              <a:t>Có nhiều chất hòa tan trong nước biển, đại dương</a:t>
            </a:r>
            <a:r>
              <a:rPr lang="en-US" sz="2600" b="1">
                <a:latin typeface="Times New Roman" panose="02020603050405020304" pitchFamily="18" charset="0"/>
                <a:cs typeface="Times New Roman" panose="02020603050405020304" pitchFamily="18" charset="0"/>
              </a:rPr>
              <a:t>.</a:t>
            </a:r>
            <a:endParaRPr lang="vi-VN" sz="2600" b="1">
              <a:latin typeface="Times New Roman" panose="02020603050405020304" pitchFamily="18" charset="0"/>
              <a:cs typeface="Times New Roman" panose="02020603050405020304" pitchFamily="18" charset="0"/>
            </a:endParaRPr>
          </a:p>
        </p:txBody>
      </p:sp>
      <p:cxnSp>
        <p:nvCxnSpPr>
          <p:cNvPr id="10" name="直接连接符 9">
            <a:extLst>
              <a:ext uri="{FF2B5EF4-FFF2-40B4-BE49-F238E27FC236}">
                <a16:creationId xmlns:a16="http://schemas.microsoft.com/office/drawing/2014/main" id="{58A1392F-3FDD-493E-95DE-3237CD53C64C}"/>
              </a:ext>
            </a:extLst>
          </p:cNvPr>
          <p:cNvCxnSpPr/>
          <p:nvPr/>
        </p:nvCxnSpPr>
        <p:spPr>
          <a:xfrm>
            <a:off x="4998037" y="3899550"/>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75DF5974-6D74-47C8-B316-FE84380FE67C}"/>
              </a:ext>
            </a:extLst>
          </p:cNvPr>
          <p:cNvSpPr/>
          <p:nvPr/>
        </p:nvSpPr>
        <p:spPr>
          <a:xfrm>
            <a:off x="5218215" y="2649550"/>
            <a:ext cx="5127467" cy="892544"/>
          </a:xfrm>
          <a:prstGeom prst="rect">
            <a:avLst/>
          </a:prstGeom>
        </p:spPr>
        <p:txBody>
          <a:bodyPr wrap="square" lIns="91431" tIns="45716" rIns="91431" bIns="45716">
            <a:spAutoFit/>
          </a:bodyPr>
          <a:lstStyle/>
          <a:p>
            <a:pPr lvl="0" algn="just"/>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trọng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hòa</a:t>
            </a:r>
            <a:r>
              <a:rPr lang="en-US" sz="2600" b="1" dirty="0">
                <a:latin typeface="Times New Roman" panose="02020603050405020304" pitchFamily="18" charset="0"/>
                <a:cs typeface="Times New Roman" panose="02020603050405020304" pitchFamily="18" charset="0"/>
              </a:rPr>
              <a:t> tan.</a:t>
            </a:r>
            <a:endPar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2" name="矩形 47">
            <a:extLst>
              <a:ext uri="{FF2B5EF4-FFF2-40B4-BE49-F238E27FC236}">
                <a16:creationId xmlns:a16="http://schemas.microsoft.com/office/drawing/2014/main" id="{C9EA5D70-D542-41B1-AA26-4FF5C439E1FC}"/>
              </a:ext>
            </a:extLst>
          </p:cNvPr>
          <p:cNvSpPr>
            <a:spLocks noChangeArrowheads="1"/>
          </p:cNvSpPr>
          <p:nvPr/>
        </p:nvSpPr>
        <p:spPr bwMode="auto">
          <a:xfrm>
            <a:off x="5200754" y="3399051"/>
            <a:ext cx="699637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buNone/>
            </a:pPr>
            <a:r>
              <a:rPr lang="pt-BR" sz="2800" dirty="0">
                <a:solidFill>
                  <a:srgbClr val="FF0000"/>
                </a:solidFill>
                <a:latin typeface="Times New Roman" panose="02020603050405020304" pitchFamily="18" charset="0"/>
                <a:cs typeface="Times New Roman" panose="02020603050405020304" pitchFamily="18" charset="0"/>
              </a:rPr>
              <a:t>Trong đó 77,8% là muối na-tri clo-rua.</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Calibri" pitchFamily="34" charset="0"/>
            </a:endParaRPr>
          </a:p>
        </p:txBody>
      </p:sp>
      <p:cxnSp>
        <p:nvCxnSpPr>
          <p:cNvPr id="13" name="直接连接符 12">
            <a:extLst>
              <a:ext uri="{FF2B5EF4-FFF2-40B4-BE49-F238E27FC236}">
                <a16:creationId xmlns:a16="http://schemas.microsoft.com/office/drawing/2014/main" id="{BC43B414-132F-4DD7-A189-559E454CA71A}"/>
              </a:ext>
            </a:extLst>
          </p:cNvPr>
          <p:cNvCxnSpPr/>
          <p:nvPr/>
        </p:nvCxnSpPr>
        <p:spPr>
          <a:xfrm>
            <a:off x="4990670" y="5291025"/>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6571FF3-3181-44C8-90D8-701547BEF032}"/>
              </a:ext>
            </a:extLst>
          </p:cNvPr>
          <p:cNvSpPr/>
          <p:nvPr/>
        </p:nvSpPr>
        <p:spPr>
          <a:xfrm>
            <a:off x="5200754" y="4140297"/>
            <a:ext cx="4910614" cy="492434"/>
          </a:xfrm>
          <a:prstGeom prst="rect">
            <a:avLst/>
          </a:prstGeom>
        </p:spPr>
        <p:txBody>
          <a:bodyPr wrap="square" lIns="91431" tIns="45716" rIns="91431" bIns="45716">
            <a:spAutoFit/>
          </a:bodyPr>
          <a:lstStyle/>
          <a:p>
            <a:pPr lvl="0"/>
            <a:r>
              <a:rPr lang="en-US" sz="2600" b="1">
                <a:latin typeface="Times New Roman" panose="02020603050405020304" pitchFamily="18" charset="0"/>
                <a:cs typeface="Times New Roman" panose="02020603050405020304" pitchFamily="18" charset="0"/>
              </a:rPr>
              <a:t>Độ muối thay đổi theo vĩ độ.</a:t>
            </a:r>
            <a:endParaRPr kumimoji="0" lang="en-US" sz="26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15" name="矩形 47">
            <a:extLst>
              <a:ext uri="{FF2B5EF4-FFF2-40B4-BE49-F238E27FC236}">
                <a16:creationId xmlns:a16="http://schemas.microsoft.com/office/drawing/2014/main" id="{BC1E3440-FF5B-43A4-A311-786C478C226E}"/>
              </a:ext>
            </a:extLst>
          </p:cNvPr>
          <p:cNvSpPr>
            <a:spLocks noChangeArrowheads="1"/>
          </p:cNvSpPr>
          <p:nvPr/>
        </p:nvSpPr>
        <p:spPr bwMode="auto">
          <a:xfrm>
            <a:off x="5200754" y="4555035"/>
            <a:ext cx="6991246"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spcBef>
                <a:spcPts val="0"/>
              </a:spcBef>
              <a:buNone/>
            </a:pP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tuyến</a:t>
            </a:r>
            <a:r>
              <a:rPr lang="en-US" sz="2800" dirty="0">
                <a:solidFill>
                  <a:srgbClr val="FF0000"/>
                </a:solidFill>
                <a:latin typeface="Times New Roman" panose="02020603050405020304" pitchFamily="18" charset="0"/>
                <a:cs typeface="Times New Roman" panose="02020603050405020304" pitchFamily="18" charset="0"/>
              </a:rPr>
              <a:t> (36,8‰), </a:t>
            </a:r>
            <a:r>
              <a:rPr lang="en-US" sz="2800" dirty="0" err="1">
                <a:solidFill>
                  <a:srgbClr val="FF0000"/>
                </a:solidFill>
                <a:latin typeface="Times New Roman" panose="02020603050405020304" pitchFamily="18" charset="0"/>
                <a:cs typeface="Times New Roman" panose="02020603050405020304" pitchFamily="18" charset="0"/>
              </a:rPr>
              <a:t>xích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(34,5‰)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cực</a:t>
            </a:r>
            <a:r>
              <a:rPr lang="en-US" sz="2800" dirty="0">
                <a:solidFill>
                  <a:srgbClr val="FF0000"/>
                </a:solidFill>
                <a:latin typeface="Times New Roman" panose="02020603050405020304" pitchFamily="18" charset="0"/>
                <a:cs typeface="Times New Roman" panose="02020603050405020304" pitchFamily="18" charset="0"/>
              </a:rPr>
              <a:t> (34‰).</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Calibri" pitchFamily="34" charset="0"/>
            </a:endParaRPr>
          </a:p>
        </p:txBody>
      </p:sp>
      <p:sp>
        <p:nvSpPr>
          <p:cNvPr id="16" name="Freeform 5">
            <a:extLst>
              <a:ext uri="{FF2B5EF4-FFF2-40B4-BE49-F238E27FC236}">
                <a16:creationId xmlns:a16="http://schemas.microsoft.com/office/drawing/2014/main" id="{2190C241-E99D-48F1-8F41-E83764A7435B}"/>
              </a:ext>
            </a:extLst>
          </p:cNvPr>
          <p:cNvSpPr>
            <a:spLocks/>
          </p:cNvSpPr>
          <p:nvPr/>
        </p:nvSpPr>
        <p:spPr bwMode="auto">
          <a:xfrm rot="1855731">
            <a:off x="4315102" y="1623151"/>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Freeform 5">
            <a:extLst>
              <a:ext uri="{FF2B5EF4-FFF2-40B4-BE49-F238E27FC236}">
                <a16:creationId xmlns:a16="http://schemas.microsoft.com/office/drawing/2014/main" id="{94C7501B-DE92-4983-8E7F-FD404AAB93A8}"/>
              </a:ext>
            </a:extLst>
          </p:cNvPr>
          <p:cNvSpPr>
            <a:spLocks/>
          </p:cNvSpPr>
          <p:nvPr/>
        </p:nvSpPr>
        <p:spPr bwMode="auto">
          <a:xfrm rot="1855731">
            <a:off x="4295033" y="2876476"/>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Freeform 5">
            <a:extLst>
              <a:ext uri="{FF2B5EF4-FFF2-40B4-BE49-F238E27FC236}">
                <a16:creationId xmlns:a16="http://schemas.microsoft.com/office/drawing/2014/main" id="{4ED015D8-8076-47B5-8CB0-2A40A36E0C4C}"/>
              </a:ext>
            </a:extLst>
          </p:cNvPr>
          <p:cNvSpPr>
            <a:spLocks/>
          </p:cNvSpPr>
          <p:nvPr/>
        </p:nvSpPr>
        <p:spPr bwMode="auto">
          <a:xfrm rot="1855731">
            <a:off x="4287664" y="4185905"/>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2" name="组合 21">
            <a:extLst>
              <a:ext uri="{FF2B5EF4-FFF2-40B4-BE49-F238E27FC236}">
                <a16:creationId xmlns:a16="http://schemas.microsoft.com/office/drawing/2014/main" id="{0C6DA194-8D89-4740-9600-D1B96664267C}"/>
              </a:ext>
            </a:extLst>
          </p:cNvPr>
          <p:cNvGrpSpPr/>
          <p:nvPr/>
        </p:nvGrpSpPr>
        <p:grpSpPr>
          <a:xfrm>
            <a:off x="932313" y="1745773"/>
            <a:ext cx="2736504" cy="4188000"/>
            <a:chOff x="7709409" y="2230168"/>
            <a:chExt cx="2522469" cy="4006494"/>
          </a:xfrm>
          <a:solidFill>
            <a:schemeClr val="accent1">
              <a:lumMod val="75000"/>
            </a:schemeClr>
          </a:solidFill>
        </p:grpSpPr>
        <p:sp>
          <p:nvSpPr>
            <p:cNvPr id="23" name="Freeform 5">
              <a:extLst>
                <a:ext uri="{FF2B5EF4-FFF2-40B4-BE49-F238E27FC236}">
                  <a16:creationId xmlns:a16="http://schemas.microsoft.com/office/drawing/2014/main" id="{B4069E08-7508-44CE-936A-4E3E09C4DB74}"/>
                </a:ext>
              </a:extLst>
            </p:cNvPr>
            <p:cNvSpPr/>
            <p:nvPr/>
          </p:nvSpPr>
          <p:spPr bwMode="auto">
            <a:xfrm>
              <a:off x="7709409" y="3277843"/>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553E6C93-D189-40D3-80FC-CDAC99E9A562}"/>
                </a:ext>
              </a:extLst>
            </p:cNvPr>
            <p:cNvSpPr/>
            <p:nvPr/>
          </p:nvSpPr>
          <p:spPr bwMode="auto">
            <a:xfrm>
              <a:off x="7745856" y="2230168"/>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5" name="Freeform 7">
              <a:extLst>
                <a:ext uri="{FF2B5EF4-FFF2-40B4-BE49-F238E27FC236}">
                  <a16:creationId xmlns:a16="http://schemas.microsoft.com/office/drawing/2014/main" id="{A0DBB085-AD98-4652-A00A-A61B6ED29BB0}"/>
                </a:ext>
              </a:extLst>
            </p:cNvPr>
            <p:cNvSpPr/>
            <p:nvPr/>
          </p:nvSpPr>
          <p:spPr bwMode="auto">
            <a:xfrm>
              <a:off x="7993305" y="4315925"/>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6" name="Freeform 8">
              <a:extLst>
                <a:ext uri="{FF2B5EF4-FFF2-40B4-BE49-F238E27FC236}">
                  <a16:creationId xmlns:a16="http://schemas.microsoft.com/office/drawing/2014/main" id="{5794055C-9897-4A51-842B-E2BD18B1B263}"/>
                </a:ext>
              </a:extLst>
            </p:cNvPr>
            <p:cNvSpPr/>
            <p:nvPr/>
          </p:nvSpPr>
          <p:spPr bwMode="auto">
            <a:xfrm>
              <a:off x="9725466" y="3277843"/>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7" name="Freeform 9">
              <a:extLst>
                <a:ext uri="{FF2B5EF4-FFF2-40B4-BE49-F238E27FC236}">
                  <a16:creationId xmlns:a16="http://schemas.microsoft.com/office/drawing/2014/main" id="{6B744082-0879-4173-A29A-4B8B98F0F8F2}"/>
                </a:ext>
              </a:extLst>
            </p:cNvPr>
            <p:cNvSpPr/>
            <p:nvPr/>
          </p:nvSpPr>
          <p:spPr bwMode="auto">
            <a:xfrm>
              <a:off x="8977358" y="2230168"/>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8" name="Freeform 10">
              <a:extLst>
                <a:ext uri="{FF2B5EF4-FFF2-40B4-BE49-F238E27FC236}">
                  <a16:creationId xmlns:a16="http://schemas.microsoft.com/office/drawing/2014/main" id="{299A661A-E6D0-47CF-8FEE-FE0A2BA9FCC9}"/>
                </a:ext>
              </a:extLst>
            </p:cNvPr>
            <p:cNvSpPr/>
            <p:nvPr/>
          </p:nvSpPr>
          <p:spPr bwMode="auto">
            <a:xfrm>
              <a:off x="8977356" y="4315925"/>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9" name="Rectangle 11">
              <a:extLst>
                <a:ext uri="{FF2B5EF4-FFF2-40B4-BE49-F238E27FC236}">
                  <a16:creationId xmlns:a16="http://schemas.microsoft.com/office/drawing/2014/main" id="{30077987-AD38-4032-9580-30E9926AC469}"/>
                </a:ext>
              </a:extLst>
            </p:cNvPr>
            <p:cNvSpPr>
              <a:spLocks noChangeArrowheads="1"/>
            </p:cNvSpPr>
            <p:nvPr/>
          </p:nvSpPr>
          <p:spPr bwMode="auto">
            <a:xfrm>
              <a:off x="8275285" y="3485075"/>
              <a:ext cx="230187"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0" name="Rectangle 12">
              <a:extLst>
                <a:ext uri="{FF2B5EF4-FFF2-40B4-BE49-F238E27FC236}">
                  <a16:creationId xmlns:a16="http://schemas.microsoft.com/office/drawing/2014/main" id="{F023A34D-F315-43D9-90E8-2CEF1C986C3F}"/>
                </a:ext>
              </a:extLst>
            </p:cNvPr>
            <p:cNvSpPr>
              <a:spLocks noChangeArrowheads="1"/>
            </p:cNvSpPr>
            <p:nvPr/>
          </p:nvSpPr>
          <p:spPr bwMode="auto">
            <a:xfrm>
              <a:off x="8505473" y="3485075"/>
              <a:ext cx="232106"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1" name="Rectangle 13">
              <a:extLst>
                <a:ext uri="{FF2B5EF4-FFF2-40B4-BE49-F238E27FC236}">
                  <a16:creationId xmlns:a16="http://schemas.microsoft.com/office/drawing/2014/main" id="{F1635FAC-4D82-4BA6-9F9F-AF89C040C0D6}"/>
                </a:ext>
              </a:extLst>
            </p:cNvPr>
            <p:cNvSpPr>
              <a:spLocks noChangeArrowheads="1"/>
            </p:cNvSpPr>
            <p:nvPr/>
          </p:nvSpPr>
          <p:spPr bwMode="auto">
            <a:xfrm>
              <a:off x="8737578" y="3485075"/>
              <a:ext cx="235943"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2" name="Rectangle 14">
              <a:extLst>
                <a:ext uri="{FF2B5EF4-FFF2-40B4-BE49-F238E27FC236}">
                  <a16:creationId xmlns:a16="http://schemas.microsoft.com/office/drawing/2014/main" id="{4A232135-AE2F-4996-B37E-E77CC2AD5F6A}"/>
                </a:ext>
              </a:extLst>
            </p:cNvPr>
            <p:cNvSpPr>
              <a:spLocks noChangeArrowheads="1"/>
            </p:cNvSpPr>
            <p:nvPr/>
          </p:nvSpPr>
          <p:spPr bwMode="auto">
            <a:xfrm>
              <a:off x="8973520" y="3485075"/>
              <a:ext cx="230187"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3" name="Rectangle 15">
              <a:extLst>
                <a:ext uri="{FF2B5EF4-FFF2-40B4-BE49-F238E27FC236}">
                  <a16:creationId xmlns:a16="http://schemas.microsoft.com/office/drawing/2014/main" id="{89DCEEFE-3A75-4902-89E9-63448EAFC978}"/>
                </a:ext>
              </a:extLst>
            </p:cNvPr>
            <p:cNvSpPr>
              <a:spLocks noChangeArrowheads="1"/>
            </p:cNvSpPr>
            <p:nvPr/>
          </p:nvSpPr>
          <p:spPr bwMode="auto">
            <a:xfrm>
              <a:off x="9203706" y="3485075"/>
              <a:ext cx="232106"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4" name="Rectangle 16">
              <a:extLst>
                <a:ext uri="{FF2B5EF4-FFF2-40B4-BE49-F238E27FC236}">
                  <a16:creationId xmlns:a16="http://schemas.microsoft.com/office/drawing/2014/main" id="{4BA32431-059F-4CF3-BCAE-68FDC3786422}"/>
                </a:ext>
              </a:extLst>
            </p:cNvPr>
            <p:cNvSpPr>
              <a:spLocks noChangeArrowheads="1"/>
            </p:cNvSpPr>
            <p:nvPr/>
          </p:nvSpPr>
          <p:spPr bwMode="auto">
            <a:xfrm>
              <a:off x="9435812" y="3485075"/>
              <a:ext cx="234023"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5" name="Freeform 17">
              <a:extLst>
                <a:ext uri="{FF2B5EF4-FFF2-40B4-BE49-F238E27FC236}">
                  <a16:creationId xmlns:a16="http://schemas.microsoft.com/office/drawing/2014/main" id="{EDA996DD-9A1D-4A62-BCEE-125927479532}"/>
                </a:ext>
              </a:extLst>
            </p:cNvPr>
            <p:cNvSpPr/>
            <p:nvPr/>
          </p:nvSpPr>
          <p:spPr bwMode="auto">
            <a:xfrm>
              <a:off x="8424908" y="5461460"/>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6" name="Freeform 18">
              <a:extLst>
                <a:ext uri="{FF2B5EF4-FFF2-40B4-BE49-F238E27FC236}">
                  <a16:creationId xmlns:a16="http://schemas.microsoft.com/office/drawing/2014/main" id="{19A6FC90-0AD6-45B4-BF5E-568A378D2FF1}"/>
                </a:ext>
              </a:extLst>
            </p:cNvPr>
            <p:cNvSpPr/>
            <p:nvPr/>
          </p:nvSpPr>
          <p:spPr bwMode="auto">
            <a:xfrm>
              <a:off x="8424908" y="5611127"/>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7" name="Freeform 19">
              <a:extLst>
                <a:ext uri="{FF2B5EF4-FFF2-40B4-BE49-F238E27FC236}">
                  <a16:creationId xmlns:a16="http://schemas.microsoft.com/office/drawing/2014/main" id="{9121C253-439A-4065-B3FA-19E0D600E28E}"/>
                </a:ext>
              </a:extLst>
            </p:cNvPr>
            <p:cNvSpPr/>
            <p:nvPr/>
          </p:nvSpPr>
          <p:spPr bwMode="auto">
            <a:xfrm>
              <a:off x="8424908" y="5764633"/>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8" name="Freeform 20">
              <a:extLst>
                <a:ext uri="{FF2B5EF4-FFF2-40B4-BE49-F238E27FC236}">
                  <a16:creationId xmlns:a16="http://schemas.microsoft.com/office/drawing/2014/main" id="{96C31A96-072A-4303-B15E-B11E99161FF2}"/>
                </a:ext>
              </a:extLst>
            </p:cNvPr>
            <p:cNvSpPr/>
            <p:nvPr/>
          </p:nvSpPr>
          <p:spPr bwMode="auto">
            <a:xfrm>
              <a:off x="8424908" y="5914301"/>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9" name="Rectangle 24">
              <a:extLst>
                <a:ext uri="{FF2B5EF4-FFF2-40B4-BE49-F238E27FC236}">
                  <a16:creationId xmlns:a16="http://schemas.microsoft.com/office/drawing/2014/main" id="{10B4FA7F-40B4-4C46-9008-20A866C1D6BF}"/>
                </a:ext>
              </a:extLst>
            </p:cNvPr>
            <p:cNvSpPr>
              <a:spLocks noChangeArrowheads="1"/>
            </p:cNvSpPr>
            <p:nvPr/>
          </p:nvSpPr>
          <p:spPr bwMode="auto">
            <a:xfrm>
              <a:off x="8097521" y="3017418"/>
              <a:ext cx="1759668" cy="382769"/>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latin typeface="Times New Roman" panose="02020603050405020304" pitchFamily="18" charset="0"/>
                  <a:cs typeface="Times New Roman" panose="02020603050405020304" pitchFamily="18" charset="0"/>
                </a:rPr>
                <a:t>Độ muối</a:t>
              </a:r>
              <a:endParaRPr kumimoji="0" lang="en-US" sz="26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8C9045D8-1B74-4DB6-90AC-DBBBC56D8906}"/>
                </a:ext>
              </a:extLst>
            </p:cNvPr>
            <p:cNvSpPr/>
            <p:nvPr/>
          </p:nvSpPr>
          <p:spPr>
            <a:xfrm>
              <a:off x="8097521" y="3608427"/>
              <a:ext cx="1759668" cy="736094"/>
            </a:xfrm>
            <a:prstGeom prst="rect">
              <a:avLst/>
            </a:prstGeom>
            <a:noFill/>
            <a:ln>
              <a:noFill/>
            </a:ln>
          </p:spPr>
          <p:txBody>
            <a:bodyPr wrap="square">
              <a:spAutoFit/>
            </a:bodyPr>
            <a:lstStyle/>
            <a:p>
              <a:pPr lvl="0" algn="ctr"/>
              <a:r>
                <a:rPr lang="en-US" sz="2200">
                  <a:latin typeface="Times New Roman" panose="02020603050405020304" pitchFamily="18" charset="0"/>
                  <a:cs typeface="Times New Roman" panose="02020603050405020304" pitchFamily="18" charset="0"/>
                </a:rPr>
                <a:t>Trung bình: 35‰</a:t>
              </a:r>
              <a:endParaRPr kumimoji="0" lang="en-US" sz="2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sp>
        <p:nvSpPr>
          <p:cNvPr id="46" name="TextBox 2">
            <a:extLst>
              <a:ext uri="{FF2B5EF4-FFF2-40B4-BE49-F238E27FC236}">
                <a16:creationId xmlns:a16="http://schemas.microsoft.com/office/drawing/2014/main" id="{D1DBB6F8-C166-4027-A02B-B886615F0901}"/>
              </a:ext>
            </a:extLst>
          </p:cNvPr>
          <p:cNvSpPr txBox="1"/>
          <p:nvPr/>
        </p:nvSpPr>
        <p:spPr>
          <a:xfrm>
            <a:off x="1921824" y="150262"/>
            <a:ext cx="926869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I. MỘT</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 SỐ TÍNH CHẤT CỦA NƯỚC BIỂN VÀ ĐẠI DƯƠNG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1. ĐỘ</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 MUỐI CỦA NƯỚC BIỂN VÀ ĐẠI DƯƠNG</a:t>
            </a:r>
            <a:endParaRPr kumimoji="0" lang="en-US" sz="26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cxnSp>
        <p:nvCxnSpPr>
          <p:cNvPr id="47" name="直接连接符 12">
            <a:extLst>
              <a:ext uri="{FF2B5EF4-FFF2-40B4-BE49-F238E27FC236}">
                <a16:creationId xmlns:a16="http://schemas.microsoft.com/office/drawing/2014/main" id="{BC43B414-132F-4DD7-A189-559E454CA71A}"/>
              </a:ext>
            </a:extLst>
          </p:cNvPr>
          <p:cNvCxnSpPr/>
          <p:nvPr/>
        </p:nvCxnSpPr>
        <p:spPr>
          <a:xfrm>
            <a:off x="4998037" y="6299169"/>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矩形 13">
            <a:extLst>
              <a:ext uri="{FF2B5EF4-FFF2-40B4-BE49-F238E27FC236}">
                <a16:creationId xmlns:a16="http://schemas.microsoft.com/office/drawing/2014/main" id="{86571FF3-3181-44C8-90D8-701547BEF032}"/>
              </a:ext>
            </a:extLst>
          </p:cNvPr>
          <p:cNvSpPr/>
          <p:nvPr/>
        </p:nvSpPr>
        <p:spPr>
          <a:xfrm>
            <a:off x="5200754" y="5435049"/>
            <a:ext cx="4903245" cy="892544"/>
          </a:xfrm>
          <a:prstGeom prst="rect">
            <a:avLst/>
          </a:prstGeom>
        </p:spPr>
        <p:txBody>
          <a:bodyPr wrap="square" lIns="91431" tIns="45716" rIns="91431" bIns="45716">
            <a:spAutoFit/>
          </a:bodyPr>
          <a:lstStyle/>
          <a:p>
            <a:pPr lvl="0" algn="just"/>
            <a:r>
              <a:rPr lang="vi-VN" sz="2600" b="1" dirty="0">
                <a:latin typeface="Times New Roman" panose="02020603050405020304" pitchFamily="18" charset="0"/>
                <a:cs typeface="Times New Roman" panose="02020603050405020304" pitchFamily="18" charset="0"/>
              </a:rPr>
              <a:t>Trên các đại dương có độ muối lớn hơn những vùng ven biển</a:t>
            </a:r>
            <a:r>
              <a:rPr lang="en-US" sz="2600" b="1" dirty="0">
                <a:latin typeface="Times New Roman" panose="02020603050405020304" pitchFamily="18" charset="0"/>
                <a:cs typeface="Times New Roman" panose="02020603050405020304" pitchFamily="18" charset="0"/>
              </a:rPr>
              <a:t>.</a:t>
            </a:r>
            <a:endPar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0" name="Freeform 5">
            <a:extLst>
              <a:ext uri="{FF2B5EF4-FFF2-40B4-BE49-F238E27FC236}">
                <a16:creationId xmlns:a16="http://schemas.microsoft.com/office/drawing/2014/main" id="{4ED015D8-8076-47B5-8CB0-2A40A36E0C4C}"/>
              </a:ext>
            </a:extLst>
          </p:cNvPr>
          <p:cNvSpPr>
            <a:spLocks/>
          </p:cNvSpPr>
          <p:nvPr/>
        </p:nvSpPr>
        <p:spPr bwMode="auto">
          <a:xfrm rot="1855731">
            <a:off x="4295031" y="548065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Hình thành </a:t>
                </a:r>
              </a:p>
              <a:p>
                <a:pPr algn="ctr"/>
                <a:r>
                  <a:rPr lang="en-US" sz="1400" b="1" i="1">
                    <a:solidFill>
                      <a:schemeClr val="bg1"/>
                    </a:solidFill>
                    <a:latin typeface="Times New Roman" panose="02020603050405020304" pitchFamily="18" charset="0"/>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矩形 52">
            <a:extLst>
              <a:ext uri="{FF2B5EF4-FFF2-40B4-BE49-F238E27FC236}">
                <a16:creationId xmlns:a16="http://schemas.microsoft.com/office/drawing/2014/main" id="{B7A6948E-1E66-4B79-A46C-A121DC6B3729}"/>
              </a:ext>
            </a:extLst>
          </p:cNvPr>
          <p:cNvSpPr/>
          <p:nvPr/>
        </p:nvSpPr>
        <p:spPr>
          <a:xfrm flipV="1">
            <a:off x="3047999" y="1226810"/>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spTree>
    <p:extLst>
      <p:ext uri="{BB962C8B-B14F-4D97-AF65-F5344CB8AC3E}">
        <p14:creationId xmlns:p14="http://schemas.microsoft.com/office/powerpoint/2010/main" val="419563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xEl>
                                              <p:pRg st="1" end="1"/>
                                            </p:txEl>
                                          </p:spTgt>
                                        </p:tgtEl>
                                        <p:attrNameLst>
                                          <p:attrName>style.visibility</p:attrName>
                                        </p:attrNameLst>
                                      </p:cBhvr>
                                      <p:to>
                                        <p:strVal val="visible"/>
                                      </p:to>
                                    </p:set>
                                    <p:animEffect transition="in" filter="barn(inVertical)">
                                      <p:cBhvr>
                                        <p:cTn id="7" dur="500"/>
                                        <p:tgtEl>
                                          <p:spTgt spid="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50"/>
                                        <p:tgtEl>
                                          <p:spTgt spid="22"/>
                                        </p:tgtEl>
                                      </p:cBhvr>
                                    </p:animEffect>
                                    <p:anim calcmode="lin" valueType="num">
                                      <p:cBhvr>
                                        <p:cTn id="13" dur="250" fill="hold"/>
                                        <p:tgtEl>
                                          <p:spTgt spid="22"/>
                                        </p:tgtEl>
                                        <p:attrNameLst>
                                          <p:attrName>ppt_x</p:attrName>
                                        </p:attrNameLst>
                                      </p:cBhvr>
                                      <p:tavLst>
                                        <p:tav tm="0">
                                          <p:val>
                                            <p:strVal val="#ppt_x"/>
                                          </p:val>
                                        </p:tav>
                                        <p:tav tm="100000">
                                          <p:val>
                                            <p:strVal val="#ppt_x"/>
                                          </p:val>
                                        </p:tav>
                                      </p:tavLst>
                                    </p:anim>
                                    <p:anim calcmode="lin" valueType="num">
                                      <p:cBhvr>
                                        <p:cTn id="14"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5" grpId="0"/>
      <p:bldP spid="16" grpId="0" animBg="1"/>
      <p:bldP spid="18" grpId="0" animBg="1"/>
      <p:bldP spid="20" grpId="0" animBg="1"/>
      <p:bldP spid="48"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任意多边形 10">
            <a:extLst>
              <a:ext uri="{FF2B5EF4-FFF2-40B4-BE49-F238E27FC236}">
                <a16:creationId xmlns:a16="http://schemas.microsoft.com/office/drawing/2014/main" id="{276DFB87-8284-49DB-A970-38224904EDAA}"/>
              </a:ext>
            </a:extLst>
          </p:cNvPr>
          <p:cNvSpPr>
            <a:spLocks/>
          </p:cNvSpPr>
          <p:nvPr/>
        </p:nvSpPr>
        <p:spPr bwMode="auto">
          <a:xfrm rot="16200000" flipH="1">
            <a:off x="1056227" y="1357846"/>
            <a:ext cx="1330325" cy="2657460"/>
          </a:xfrm>
          <a:custGeom>
            <a:avLst/>
            <a:gdLst>
              <a:gd name="T0" fmla="*/ 0 w 2696561"/>
              <a:gd name="T1" fmla="*/ 187952 h 4469351"/>
              <a:gd name="T2" fmla="*/ 27798 w 2696561"/>
              <a:gd name="T3" fmla="*/ 146125 h 4469351"/>
              <a:gd name="T4" fmla="*/ 29877 w 2696561"/>
              <a:gd name="T5" fmla="*/ 145482 h 4469351"/>
              <a:gd name="T6" fmla="*/ 28488 w 2696561"/>
              <a:gd name="T7" fmla="*/ 142931 h 4469351"/>
              <a:gd name="T8" fmla="*/ 25326 w 2696561"/>
              <a:gd name="T9" fmla="*/ 127306 h 4469351"/>
              <a:gd name="T10" fmla="*/ 49907 w 2696561"/>
              <a:gd name="T11" fmla="*/ 90319 h 4469351"/>
              <a:gd name="T12" fmla="*/ 51851 w 2696561"/>
              <a:gd name="T13" fmla="*/ 89718 h 4469351"/>
              <a:gd name="T14" fmla="*/ 52031 w 2696561"/>
              <a:gd name="T15" fmla="*/ 86161 h 4469351"/>
              <a:gd name="T16" fmla="*/ 95523 w 2696561"/>
              <a:gd name="T17" fmla="*/ 38782 h 4469351"/>
              <a:gd name="T18" fmla="*/ 102306 w 2696561"/>
              <a:gd name="T19" fmla="*/ 38142 h 4469351"/>
              <a:gd name="T20" fmla="*/ 102548 w 2696561"/>
              <a:gd name="T21" fmla="*/ 37520 h 4469351"/>
              <a:gd name="T22" fmla="*/ 105176 w 2696561"/>
              <a:gd name="T23" fmla="*/ 30092 h 4469351"/>
              <a:gd name="T24" fmla="*/ 109875 w 2696561"/>
              <a:gd name="T25" fmla="*/ 0 h 4469351"/>
              <a:gd name="T26" fmla="*/ 118928 w 2696561"/>
              <a:gd name="T27" fmla="*/ 24817 h 4469351"/>
              <a:gd name="T28" fmla="*/ 121659 w 2696561"/>
              <a:gd name="T29" fmla="*/ 38224 h 4469351"/>
              <a:gd name="T30" fmla="*/ 121921 w 2696561"/>
              <a:gd name="T31" fmla="*/ 40552 h 4469351"/>
              <a:gd name="T32" fmla="*/ 126760 w 2696561"/>
              <a:gd name="T33" fmla="*/ 42050 h 4469351"/>
              <a:gd name="T34" fmla="*/ 159735 w 2696561"/>
              <a:gd name="T35" fmla="*/ 91667 h 4469351"/>
              <a:gd name="T36" fmla="*/ 159549 w 2696561"/>
              <a:gd name="T37" fmla="*/ 95342 h 4469351"/>
              <a:gd name="T38" fmla="*/ 159549 w 2696561"/>
              <a:gd name="T39" fmla="*/ 207349 h 4469351"/>
              <a:gd name="T40" fmla="*/ 159735 w 2696561"/>
              <a:gd name="T41" fmla="*/ 211027 h 4469351"/>
              <a:gd name="T42" fmla="*/ 159549 w 2696561"/>
              <a:gd name="T43" fmla="*/ 214704 h 4469351"/>
              <a:gd name="T44" fmla="*/ 159549 w 2696561"/>
              <a:gd name="T45" fmla="*/ 216305 h 4469351"/>
              <a:gd name="T46" fmla="*/ 159468 w 2696561"/>
              <a:gd name="T47" fmla="*/ 216305 h 4469351"/>
              <a:gd name="T48" fmla="*/ 159461 w 2696561"/>
              <a:gd name="T49" fmla="*/ 216447 h 4469351"/>
              <a:gd name="T50" fmla="*/ 106574 w 2696561"/>
              <a:gd name="T51" fmla="*/ 264046 h 4469351"/>
              <a:gd name="T52" fmla="*/ 57591 w 2696561"/>
              <a:gd name="T53" fmla="*/ 231664 h 4469351"/>
              <a:gd name="T54" fmla="*/ 57545 w 2696561"/>
              <a:gd name="T55" fmla="*/ 231538 h 4469351"/>
              <a:gd name="T56" fmla="*/ 54687 w 2696561"/>
              <a:gd name="T57" fmla="*/ 232423 h 4469351"/>
              <a:gd name="T58" fmla="*/ 45514 w 2696561"/>
              <a:gd name="T59" fmla="*/ 233345 h 4469351"/>
              <a:gd name="T60" fmla="*/ 0 w 2696561"/>
              <a:gd name="T61" fmla="*/ 187952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9" name="任意多边形 12">
            <a:extLst>
              <a:ext uri="{FF2B5EF4-FFF2-40B4-BE49-F238E27FC236}">
                <a16:creationId xmlns:a16="http://schemas.microsoft.com/office/drawing/2014/main" id="{65D4A4D6-D0FD-43F8-A74D-0511173D51DE}"/>
              </a:ext>
            </a:extLst>
          </p:cNvPr>
          <p:cNvSpPr>
            <a:spLocks/>
          </p:cNvSpPr>
          <p:nvPr/>
        </p:nvSpPr>
        <p:spPr bwMode="auto">
          <a:xfrm rot="16200000" flipH="1">
            <a:off x="3913013" y="1356889"/>
            <a:ext cx="1330325" cy="2659374"/>
          </a:xfrm>
          <a:custGeom>
            <a:avLst/>
            <a:gdLst>
              <a:gd name="T0" fmla="*/ 0 w 2696561"/>
              <a:gd name="T1" fmla="*/ 188494 h 4469351"/>
              <a:gd name="T2" fmla="*/ 27798 w 2696561"/>
              <a:gd name="T3" fmla="*/ 146547 h 4469351"/>
              <a:gd name="T4" fmla="*/ 29877 w 2696561"/>
              <a:gd name="T5" fmla="*/ 145901 h 4469351"/>
              <a:gd name="T6" fmla="*/ 28488 w 2696561"/>
              <a:gd name="T7" fmla="*/ 143343 h 4469351"/>
              <a:gd name="T8" fmla="*/ 25326 w 2696561"/>
              <a:gd name="T9" fmla="*/ 127673 h 4469351"/>
              <a:gd name="T10" fmla="*/ 49907 w 2696561"/>
              <a:gd name="T11" fmla="*/ 90580 h 4469351"/>
              <a:gd name="T12" fmla="*/ 51851 w 2696561"/>
              <a:gd name="T13" fmla="*/ 89976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7 h 4469351"/>
              <a:gd name="T40" fmla="*/ 159735 w 2696561"/>
              <a:gd name="T41" fmla="*/ 211635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2 h 4469351"/>
              <a:gd name="T54" fmla="*/ 57545 w 2696561"/>
              <a:gd name="T55" fmla="*/ 232206 h 4469351"/>
              <a:gd name="T56" fmla="*/ 54687 w 2696561"/>
              <a:gd name="T57" fmla="*/ 233094 h 4469351"/>
              <a:gd name="T58" fmla="*/ 45514 w 2696561"/>
              <a:gd name="T59" fmla="*/ 234018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0" name="任意多边形 13">
            <a:extLst>
              <a:ext uri="{FF2B5EF4-FFF2-40B4-BE49-F238E27FC236}">
                <a16:creationId xmlns:a16="http://schemas.microsoft.com/office/drawing/2014/main" id="{03D07244-E7F3-4E4B-BA2D-BCED312F51B7}"/>
              </a:ext>
            </a:extLst>
          </p:cNvPr>
          <p:cNvSpPr>
            <a:spLocks/>
          </p:cNvSpPr>
          <p:nvPr/>
        </p:nvSpPr>
        <p:spPr bwMode="auto">
          <a:xfrm rot="16200000" flipH="1">
            <a:off x="6912490" y="1356889"/>
            <a:ext cx="1330325" cy="2659375"/>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2" name="文本框 15">
            <a:extLst>
              <a:ext uri="{FF2B5EF4-FFF2-40B4-BE49-F238E27FC236}">
                <a16:creationId xmlns:a16="http://schemas.microsoft.com/office/drawing/2014/main" id="{77E09049-9D3B-4D12-AAF1-05920AF385D5}"/>
              </a:ext>
            </a:extLst>
          </p:cNvPr>
          <p:cNvSpPr>
            <a:spLocks noChangeArrowheads="1"/>
          </p:cNvSpPr>
          <p:nvPr/>
        </p:nvSpPr>
        <p:spPr bwMode="auto">
          <a:xfrm>
            <a:off x="499571" y="3491012"/>
            <a:ext cx="274891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vi-VN" sz="3200" b="1" dirty="0">
                <a:latin typeface="Times New Roman" panose="02020603050405020304" pitchFamily="18" charset="0"/>
                <a:cs typeface="Times New Roman" panose="02020603050405020304" pitchFamily="18" charset="0"/>
              </a:rPr>
              <a:t>Nhiệt độ trung bình trên bề mặt toàn bộ đại dương thế giới là 17,5</a:t>
            </a:r>
            <a:r>
              <a:rPr lang="vi-VN" sz="3200" b="1" baseline="30000" dirty="0">
                <a:latin typeface="Times New Roman" panose="02020603050405020304" pitchFamily="18" charset="0"/>
                <a:cs typeface="Times New Roman" panose="02020603050405020304" pitchFamily="18" charset="0"/>
              </a:rPr>
              <a:t>o</a:t>
            </a:r>
            <a:r>
              <a:rPr lang="vi-VN" sz="3200" b="1" dirty="0">
                <a:latin typeface="Times New Roman" panose="02020603050405020304" pitchFamily="18" charset="0"/>
                <a:cs typeface="Times New Roman" panose="02020603050405020304" pitchFamily="18" charset="0"/>
              </a:rPr>
              <a:t>C.</a:t>
            </a:r>
            <a:endPar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文本框 16">
            <a:extLst>
              <a:ext uri="{FF2B5EF4-FFF2-40B4-BE49-F238E27FC236}">
                <a16:creationId xmlns:a16="http://schemas.microsoft.com/office/drawing/2014/main" id="{54D73E8A-26B0-4B0D-B5B2-4C676D57B6AE}"/>
              </a:ext>
            </a:extLst>
          </p:cNvPr>
          <p:cNvSpPr>
            <a:spLocks noChangeArrowheads="1"/>
          </p:cNvSpPr>
          <p:nvPr/>
        </p:nvSpPr>
        <p:spPr bwMode="auto">
          <a:xfrm>
            <a:off x="3637158" y="3491012"/>
            <a:ext cx="2369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n-US" sz="3200" b="1" dirty="0">
                <a:latin typeface="Times New Roman" panose="02020603050405020304" pitchFamily="18" charset="0"/>
                <a:cs typeface="Times New Roman" panose="02020603050405020304" pitchFamily="18" charset="0"/>
              </a:rPr>
              <a:t>M</a:t>
            </a:r>
            <a:r>
              <a:rPr lang="vi-VN" sz="3200" b="1" dirty="0">
                <a:latin typeface="Times New Roman" panose="02020603050405020304" pitchFamily="18" charset="0"/>
                <a:cs typeface="Times New Roman" panose="02020603050405020304" pitchFamily="18" charset="0"/>
              </a:rPr>
              <a:t>ùa hạ cao hơn mùa đông.</a:t>
            </a:r>
            <a:endParaRPr kumimoji="0" lang="en-US"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文本框 17">
            <a:extLst>
              <a:ext uri="{FF2B5EF4-FFF2-40B4-BE49-F238E27FC236}">
                <a16:creationId xmlns:a16="http://schemas.microsoft.com/office/drawing/2014/main" id="{C1074C28-79DA-4B17-BCBF-4672E012128A}"/>
              </a:ext>
            </a:extLst>
          </p:cNvPr>
          <p:cNvSpPr>
            <a:spLocks noChangeArrowheads="1"/>
          </p:cNvSpPr>
          <p:nvPr/>
        </p:nvSpPr>
        <p:spPr bwMode="auto">
          <a:xfrm>
            <a:off x="6247965" y="3491012"/>
            <a:ext cx="28960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n-US" sz="2800" b="1" dirty="0">
                <a:latin typeface="Times New Roman" panose="02020603050405020304" pitchFamily="18" charset="0"/>
                <a:cs typeface="Times New Roman" panose="02020603050405020304" pitchFamily="18" charset="0"/>
              </a:rPr>
              <a:t>G</a:t>
            </a:r>
            <a:r>
              <a:rPr lang="vi-VN" sz="2800" b="1" dirty="0">
                <a:latin typeface="Times New Roman" panose="02020603050405020304" pitchFamily="18" charset="0"/>
                <a:cs typeface="Times New Roman" panose="02020603050405020304" pitchFamily="18" charset="0"/>
              </a:rPr>
              <a:t>iảm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Xích đạo </a:t>
            </a:r>
            <a:r>
              <a:rPr lang="en-US" sz="2800" b="1" dirty="0" err="1">
                <a:latin typeface="Times New Roman" panose="02020603050405020304" pitchFamily="18" charset="0"/>
                <a:cs typeface="Times New Roman" panose="02020603050405020304" pitchFamily="18" charset="0"/>
                <a:sym typeface="Symbol" panose="05050102010706020507" pitchFamily="18" charset="2"/>
              </a:rPr>
              <a:t>về</a:t>
            </a:r>
            <a:r>
              <a:rPr lang="en-US" sz="2800" b="1" dirty="0">
                <a:latin typeface="Times New Roman" panose="02020603050405020304" pitchFamily="18" charset="0"/>
                <a:cs typeface="Times New Roman" panose="02020603050405020304" pitchFamily="18" charset="0"/>
                <a:sym typeface="Symbol" panose="05050102010706020507" pitchFamily="18" charset="2"/>
              </a:rPr>
              <a:t> </a:t>
            </a:r>
            <a:r>
              <a:rPr lang="vi-VN" sz="2800" b="1" dirty="0">
                <a:latin typeface="Times New Roman" panose="02020603050405020304" pitchFamily="18" charset="0"/>
                <a:cs typeface="Times New Roman" panose="02020603050405020304" pitchFamily="18" charset="0"/>
              </a:rPr>
              <a:t>cực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đới</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6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28</a:t>
            </a:r>
            <a:r>
              <a:rPr lang="vi-VN" sz="2800" b="1" baseline="30000" dirty="0">
                <a:latin typeface="Times New Roman" panose="02020603050405020304" pitchFamily="18" charset="0"/>
                <a:cs typeface="Times New Roman" panose="02020603050405020304" pitchFamily="18" charset="0"/>
              </a:rPr>
              <a:t>o</a:t>
            </a:r>
            <a:r>
              <a:rPr lang="vi-VN" sz="2800" b="1" dirty="0">
                <a:latin typeface="Times New Roman" panose="02020603050405020304" pitchFamily="18" charset="0"/>
                <a:cs typeface="Times New Roman" panose="02020603050405020304" pitchFamily="18" charset="0"/>
              </a:rPr>
              <a:t>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đới</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0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20</a:t>
            </a:r>
            <a:r>
              <a:rPr lang="vi-VN" sz="2800" b="1" baseline="30000" dirty="0">
                <a:latin typeface="Times New Roman" panose="02020603050405020304" pitchFamily="18" charset="0"/>
                <a:cs typeface="Times New Roman" panose="02020603050405020304" pitchFamily="18" charset="0"/>
              </a:rPr>
              <a:t>o</a:t>
            </a:r>
            <a:r>
              <a:rPr lang="vi-VN" sz="2800" b="1" dirty="0">
                <a:latin typeface="Times New Roman" panose="02020603050405020304" pitchFamily="18" charset="0"/>
                <a:cs typeface="Times New Roman" panose="02020603050405020304" pitchFamily="18" charset="0"/>
              </a:rPr>
              <a:t>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cực</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&lt; 5</a:t>
            </a:r>
            <a:r>
              <a:rPr lang="vi-VN" sz="2800" b="1" baseline="30000" dirty="0">
                <a:latin typeface="Times New Roman" panose="02020603050405020304" pitchFamily="18" charset="0"/>
                <a:cs typeface="Times New Roman" panose="02020603050405020304" pitchFamily="18" charset="0"/>
              </a:rPr>
              <a:t>o</a:t>
            </a:r>
            <a:r>
              <a:rPr lang="vi-VN" sz="2800" b="1" dirty="0">
                <a:latin typeface="Times New Roman" panose="02020603050405020304" pitchFamily="18" charset="0"/>
                <a:cs typeface="Times New Roman" panose="02020603050405020304" pitchFamily="18" charset="0"/>
              </a:rPr>
              <a:t>C.</a:t>
            </a:r>
            <a:endPar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6" name="文本框 19">
            <a:extLst>
              <a:ext uri="{FF2B5EF4-FFF2-40B4-BE49-F238E27FC236}">
                <a16:creationId xmlns:a16="http://schemas.microsoft.com/office/drawing/2014/main" id="{F2FD387E-DE20-4EAB-B26D-E4A9322B749E}"/>
              </a:ext>
            </a:extLst>
          </p:cNvPr>
          <p:cNvSpPr>
            <a:spLocks noChangeArrowheads="1"/>
          </p:cNvSpPr>
          <p:nvPr/>
        </p:nvSpPr>
        <p:spPr bwMode="auto">
          <a:xfrm>
            <a:off x="948639" y="2366104"/>
            <a:ext cx="188675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lang="en-US" altLang="zh-CN" sz="2600" b="1">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Nhiệt độ trung bình</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17" name="文本框 20">
            <a:extLst>
              <a:ext uri="{FF2B5EF4-FFF2-40B4-BE49-F238E27FC236}">
                <a16:creationId xmlns:a16="http://schemas.microsoft.com/office/drawing/2014/main" id="{6D04261A-6B37-4C9A-A83E-AA22D42724EF}"/>
              </a:ext>
            </a:extLst>
          </p:cNvPr>
          <p:cNvSpPr>
            <a:spLocks noChangeArrowheads="1"/>
          </p:cNvSpPr>
          <p:nvPr/>
        </p:nvSpPr>
        <p:spPr bwMode="auto">
          <a:xfrm>
            <a:off x="4131741" y="2368447"/>
            <a:ext cx="150874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CN" sz="2600" b="1">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Thay đổi</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CN" sz="2600" b="1">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theo mùa</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18" name="文本框 21">
            <a:extLst>
              <a:ext uri="{FF2B5EF4-FFF2-40B4-BE49-F238E27FC236}">
                <a16:creationId xmlns:a16="http://schemas.microsoft.com/office/drawing/2014/main" id="{AFC10BB6-E78C-4BBF-A7E8-F7FEBDCAD797}"/>
              </a:ext>
            </a:extLst>
          </p:cNvPr>
          <p:cNvSpPr>
            <a:spLocks noChangeArrowheads="1"/>
          </p:cNvSpPr>
          <p:nvPr/>
        </p:nvSpPr>
        <p:spPr bwMode="auto">
          <a:xfrm>
            <a:off x="6978048" y="2368447"/>
            <a:ext cx="16530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Thay đổi</a:t>
            </a:r>
            <a:endParaRPr kumimoji="0" lang="en-US" altLang="zh-CN" sz="2600" b="1" i="0" u="none" strike="noStrike" kern="1200" cap="none" spc="0" normalizeH="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CN" sz="2600" b="1">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theo vĩ độ</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28" name="任意多边形 13">
            <a:extLst>
              <a:ext uri="{FF2B5EF4-FFF2-40B4-BE49-F238E27FC236}">
                <a16:creationId xmlns:a16="http://schemas.microsoft.com/office/drawing/2014/main" id="{03D07244-E7F3-4E4B-BA2D-BCED312F51B7}"/>
              </a:ext>
            </a:extLst>
          </p:cNvPr>
          <p:cNvSpPr>
            <a:spLocks/>
          </p:cNvSpPr>
          <p:nvPr/>
        </p:nvSpPr>
        <p:spPr bwMode="auto">
          <a:xfrm rot="16200000" flipH="1">
            <a:off x="9706927" y="1356888"/>
            <a:ext cx="1330325" cy="2659375"/>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chemeClr val="accent1">
              <a:lumMod val="7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0" name="文本框 21">
            <a:extLst>
              <a:ext uri="{FF2B5EF4-FFF2-40B4-BE49-F238E27FC236}">
                <a16:creationId xmlns:a16="http://schemas.microsoft.com/office/drawing/2014/main" id="{AFC10BB6-E78C-4BBF-A7E8-F7FEBDCAD797}"/>
              </a:ext>
            </a:extLst>
          </p:cNvPr>
          <p:cNvSpPr>
            <a:spLocks noChangeArrowheads="1"/>
          </p:cNvSpPr>
          <p:nvPr/>
        </p:nvSpPr>
        <p:spPr bwMode="auto">
          <a:xfrm>
            <a:off x="9700351" y="2368447"/>
            <a:ext cx="17972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Thay đổi</a:t>
            </a:r>
            <a:endParaRPr kumimoji="0" lang="en-US" altLang="zh-CN" sz="2600" b="1" i="0" u="none" strike="noStrike" kern="1200" cap="none" spc="0" normalizeH="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CN" sz="2600" b="1">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rPr>
              <a:t>theo độ sâu</a:t>
            </a:r>
            <a:endParaRPr kumimoji="0" lang="zh-CN" altLang="en-US" sz="2600" b="1" i="0" u="none" strike="noStrike" kern="1200" cap="none" spc="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sym typeface="微软雅黑" pitchFamily="34" charset="-122"/>
            </a:endParaRPr>
          </a:p>
        </p:txBody>
      </p:sp>
      <p:sp>
        <p:nvSpPr>
          <p:cNvPr id="31" name="文本框 17">
            <a:extLst>
              <a:ext uri="{FF2B5EF4-FFF2-40B4-BE49-F238E27FC236}">
                <a16:creationId xmlns:a16="http://schemas.microsoft.com/office/drawing/2014/main" id="{C1074C28-79DA-4B17-BCBF-4672E012128A}"/>
              </a:ext>
            </a:extLst>
          </p:cNvPr>
          <p:cNvSpPr>
            <a:spLocks noChangeArrowheads="1"/>
          </p:cNvSpPr>
          <p:nvPr/>
        </p:nvSpPr>
        <p:spPr bwMode="auto">
          <a:xfrm>
            <a:off x="9531926" y="3491012"/>
            <a:ext cx="26087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ở đ</a:t>
            </a:r>
            <a:r>
              <a:rPr lang="vi-VN" sz="2800" b="1" dirty="0">
                <a:latin typeface="Times New Roman" panose="02020603050405020304" pitchFamily="18" charset="0"/>
                <a:cs typeface="Times New Roman" panose="02020603050405020304" pitchFamily="18" charset="0"/>
              </a:rPr>
              <a:t>ộ sâu </a:t>
            </a:r>
            <a:r>
              <a:rPr lang="en-US" sz="2800" b="1" dirty="0" err="1">
                <a:latin typeface="Times New Roman" panose="02020603050405020304" pitchFamily="18" charset="0"/>
                <a:cs typeface="Times New Roman" panose="02020603050405020304" pitchFamily="18" charset="0"/>
              </a:rPr>
              <a:t>khoảng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300 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ở </a:t>
            </a:r>
            <a:r>
              <a:rPr lang="vi-VN" sz="2800" b="1" dirty="0">
                <a:latin typeface="Times New Roman" panose="02020603050405020304" pitchFamily="18" charset="0"/>
                <a:cs typeface="Times New Roman" panose="02020603050405020304" pitchFamily="18" charset="0"/>
              </a:rPr>
              <a:t>độ sâu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3000 m</a:t>
            </a:r>
            <a:endPar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0" y="0"/>
            <a:ext cx="2057588" cy="1141426"/>
            <a:chOff x="438457" y="21019"/>
            <a:chExt cx="2057588" cy="1141426"/>
          </a:xfrm>
        </p:grpSpPr>
        <p:grpSp>
          <p:nvGrpSpPr>
            <p:cNvPr id="26" name="Group 25"/>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3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3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33" name="TextBox 32"/>
              <p:cNvSpPr txBox="1"/>
              <p:nvPr/>
            </p:nvSpPr>
            <p:spPr>
              <a:xfrm>
                <a:off x="5723896" y="3682297"/>
                <a:ext cx="3292841" cy="146365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Hình thành </a:t>
                </a:r>
              </a:p>
              <a:p>
                <a:pPr algn="ctr"/>
                <a:r>
                  <a:rPr lang="en-US" sz="1400" b="1" i="1">
                    <a:solidFill>
                      <a:schemeClr val="bg1"/>
                    </a:solidFill>
                    <a:latin typeface="Times New Roman" panose="02020603050405020304" pitchFamily="18" charset="0"/>
                    <a:cs typeface="Times New Roman" panose="02020603050405020304" pitchFamily="18" charset="0"/>
                  </a:rPr>
                  <a:t>kiến thức</a:t>
                </a:r>
              </a:p>
            </p:txBody>
          </p:sp>
        </p:grpSp>
        <p:pic>
          <p:nvPicPr>
            <p:cNvPr id="27"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矩形 52">
            <a:extLst>
              <a:ext uri="{FF2B5EF4-FFF2-40B4-BE49-F238E27FC236}">
                <a16:creationId xmlns:a16="http://schemas.microsoft.com/office/drawing/2014/main" id="{B7A6948E-1E66-4B79-A46C-A121DC6B3729}"/>
              </a:ext>
            </a:extLst>
          </p:cNvPr>
          <p:cNvSpPr/>
          <p:nvPr/>
        </p:nvSpPr>
        <p:spPr>
          <a:xfrm flipV="1">
            <a:off x="3047999" y="1226810"/>
            <a:ext cx="6096002" cy="457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sp>
        <p:nvSpPr>
          <p:cNvPr id="23" name="TextBox 2">
            <a:extLst>
              <a:ext uri="{FF2B5EF4-FFF2-40B4-BE49-F238E27FC236}">
                <a16:creationId xmlns:a16="http://schemas.microsoft.com/office/drawing/2014/main" id="{D1DBB6F8-C166-4027-A02B-B886615F0901}"/>
              </a:ext>
            </a:extLst>
          </p:cNvPr>
          <p:cNvSpPr txBox="1"/>
          <p:nvPr/>
        </p:nvSpPr>
        <p:spPr>
          <a:xfrm>
            <a:off x="1921824" y="150262"/>
            <a:ext cx="926869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I. MỘT</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 SỐ TÍNH CHẤT CỦA NƯỚC BIỂN VÀ ĐẠI DƯƠNG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accent1">
                    <a:lumMod val="75000"/>
                  </a:schemeClr>
                </a:solidFill>
                <a:latin typeface="Times New Roman" panose="02020603050405020304" pitchFamily="18" charset="0"/>
                <a:cs typeface="Times New Roman" panose="02020603050405020304" pitchFamily="18" charset="0"/>
              </a:rPr>
              <a:t>2</a:t>
            </a:r>
            <a:r>
              <a:rPr kumimoji="0" lang="en-US" sz="26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 NHIỆT</a:t>
            </a:r>
            <a:r>
              <a:rPr kumimoji="0" lang="en-US" sz="2600" b="1" i="0" u="none" strike="noStrike" kern="1200" cap="none" spc="0" normalizeH="0" noProof="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 ĐỘ CỦA NƯỚC BIỂN VÀ ĐẠI DƯƠNG</a:t>
            </a:r>
            <a:endParaRPr kumimoji="0" lang="en-US" sz="26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88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barn(inVertical)">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6" grpId="0"/>
      <p:bldP spid="17" grpId="0"/>
      <p:bldP spid="18" grpId="0"/>
      <p:bldP spid="28"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8136306" y="3408235"/>
            <a:ext cx="2680326" cy="2756590"/>
          </a:xfrm>
          <a:prstGeom prst="ellipse">
            <a:avLst/>
          </a:prstGeom>
          <a:blipFill>
            <a:blip r:embed="rId4"/>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0"/>
            <a:ext cx="2057588" cy="1141426"/>
            <a:chOff x="438457" y="21019"/>
            <a:chExt cx="2057588" cy="1141426"/>
          </a:xfrm>
        </p:grpSpPr>
        <p:grpSp>
          <p:nvGrpSpPr>
            <p:cNvPr id="33" name="Group 32"/>
            <p:cNvGrpSpPr/>
            <p:nvPr/>
          </p:nvGrpSpPr>
          <p:grpSpPr>
            <a:xfrm>
              <a:off x="1094718" y="498395"/>
              <a:ext cx="1401327" cy="664050"/>
              <a:chOff x="5507432" y="3371212"/>
              <a:chExt cx="3674668" cy="1857615"/>
            </a:xfrm>
          </p:grpSpPr>
          <p:grpSp>
            <p:nvGrpSpPr>
              <p:cNvPr id="40"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4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41" name="TextBox 40"/>
              <p:cNvSpPr txBox="1"/>
              <p:nvPr/>
            </p:nvSpPr>
            <p:spPr>
              <a:xfrm>
                <a:off x="5723896" y="3682297"/>
                <a:ext cx="3292841" cy="146365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Hình thành </a:t>
                </a:r>
              </a:p>
              <a:p>
                <a:pPr algn="ctr"/>
                <a:r>
                  <a:rPr lang="en-US" sz="1400" b="1" i="1">
                    <a:solidFill>
                      <a:schemeClr val="bg1"/>
                    </a:solidFill>
                    <a:latin typeface="Times New Roman" panose="02020603050405020304" pitchFamily="18" charset="0"/>
                    <a:cs typeface="Times New Roman" panose="02020603050405020304" pitchFamily="18" charset="0"/>
                  </a:rPr>
                  <a:t>kiến thức</a:t>
                </a:r>
              </a:p>
            </p:txBody>
          </p:sp>
        </p:grpSp>
        <p:pic>
          <p:nvPicPr>
            <p:cNvPr id="39" name="Picture 4" descr="Đồ hoạ vector miễn phí của Một quyển sá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组合 1">
            <a:extLst>
              <a:ext uri="{FF2B5EF4-FFF2-40B4-BE49-F238E27FC236}">
                <a16:creationId xmlns:a16="http://schemas.microsoft.com/office/drawing/2014/main" id="{0545DDCE-D8B9-403D-8077-73AB4862190A}"/>
              </a:ext>
            </a:extLst>
          </p:cNvPr>
          <p:cNvGrpSpPr/>
          <p:nvPr/>
        </p:nvGrpSpPr>
        <p:grpSpPr>
          <a:xfrm>
            <a:off x="3355144" y="259033"/>
            <a:ext cx="4473572" cy="1254210"/>
            <a:chOff x="3606609" y="1747713"/>
            <a:chExt cx="3552611" cy="1254210"/>
          </a:xfrm>
        </p:grpSpPr>
        <p:sp>
          <p:nvSpPr>
            <p:cNvPr id="43" name="梯形 4">
              <a:extLst>
                <a:ext uri="{FF2B5EF4-FFF2-40B4-BE49-F238E27FC236}">
                  <a16:creationId xmlns:a16="http://schemas.microsoft.com/office/drawing/2014/main" id="{71FA0B5A-6A38-48BE-95B0-A07FFCB66068}"/>
                </a:ext>
              </a:extLst>
            </p:cNvPr>
            <p:cNvSpPr/>
            <p:nvPr/>
          </p:nvSpPr>
          <p:spPr>
            <a:xfrm rot="10800000">
              <a:off x="3606609" y="1747713"/>
              <a:ext cx="1184977" cy="1254210"/>
            </a:xfrm>
            <a:prstGeom prst="trapezoid">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0C0"/>
                </a:solidFill>
                <a:latin typeface="Times New Roman" panose="02020603050405020304" pitchFamily="18" charset="0"/>
                <a:cs typeface="Times New Roman" panose="02020603050405020304" pitchFamily="18" charset="0"/>
              </a:endParaRPr>
            </a:p>
          </p:txBody>
        </p:sp>
        <p:sp>
          <p:nvSpPr>
            <p:cNvPr id="44" name="矩形 5">
              <a:extLst>
                <a:ext uri="{FF2B5EF4-FFF2-40B4-BE49-F238E27FC236}">
                  <a16:creationId xmlns:a16="http://schemas.microsoft.com/office/drawing/2014/main" id="{52DD0F5D-B8BC-498D-8C9E-F1D667B6DBAF}"/>
                </a:ext>
              </a:extLst>
            </p:cNvPr>
            <p:cNvSpPr/>
            <p:nvPr/>
          </p:nvSpPr>
          <p:spPr>
            <a:xfrm>
              <a:off x="3737431" y="1878247"/>
              <a:ext cx="1054155" cy="99314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pc="60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II</a:t>
              </a:r>
              <a:endParaRPr lang="zh-CN" altLang="en-US" sz="3200" b="1" spc="6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45" name="矩形 7">
              <a:extLst>
                <a:ext uri="{FF2B5EF4-FFF2-40B4-BE49-F238E27FC236}">
                  <a16:creationId xmlns:a16="http://schemas.microsoft.com/office/drawing/2014/main" id="{52504BA0-7D39-4EE2-A351-28F3444EDB63}"/>
                </a:ext>
              </a:extLst>
            </p:cNvPr>
            <p:cNvSpPr/>
            <p:nvPr/>
          </p:nvSpPr>
          <p:spPr>
            <a:xfrm>
              <a:off x="4636523" y="2098599"/>
              <a:ext cx="2522697" cy="584775"/>
            </a:xfrm>
            <a:prstGeom prst="rect">
              <a:avLst/>
            </a:prstGeom>
          </p:spPr>
          <p:txBody>
            <a:bodyPr wrap="square">
              <a:sp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SÓNG BIỂN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sp>
        <p:nvSpPr>
          <p:cNvPr id="2" name="Cloud 1"/>
          <p:cNvSpPr/>
          <p:nvPr/>
        </p:nvSpPr>
        <p:spPr>
          <a:xfrm>
            <a:off x="6712220" y="1023660"/>
            <a:ext cx="4358114" cy="2131487"/>
          </a:xfrm>
          <a:prstGeom prst="cloud">
            <a:avLst/>
          </a:prstGeom>
          <a:solidFill>
            <a:schemeClr val="accent1">
              <a:lumMod val="75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G</a:t>
            </a:r>
            <a:r>
              <a:rPr lang="vi-VN" sz="3000">
                <a:latin typeface="Times New Roman" panose="02020603050405020304" pitchFamily="18" charset="0"/>
                <a:cs typeface="Times New Roman" panose="02020603050405020304" pitchFamily="18" charset="0"/>
              </a:rPr>
              <a:t>iải thích hiện tượng sóng biển?</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422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6DEF310F-3FF1-4FF3-985B-9FFC48491DD2}"/>
              </a:ext>
            </a:extLst>
          </p:cNvPr>
          <p:cNvCxnSpPr/>
          <p:nvPr/>
        </p:nvCxnSpPr>
        <p:spPr>
          <a:xfrm>
            <a:off x="4695710" y="2289278"/>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506CDCB-D371-4D5F-A3FA-5F769A92FCE7}"/>
              </a:ext>
            </a:extLst>
          </p:cNvPr>
          <p:cNvSpPr/>
          <p:nvPr/>
        </p:nvSpPr>
        <p:spPr>
          <a:xfrm>
            <a:off x="4518779" y="1300945"/>
            <a:ext cx="6642201" cy="1077210"/>
          </a:xfrm>
          <a:prstGeom prst="rect">
            <a:avLst/>
          </a:prstGeom>
        </p:spPr>
        <p:txBody>
          <a:bodyPr wrap="square" lIns="91431" tIns="45716" rIns="91431" bIns="45716">
            <a:spAutoFit/>
          </a:bodyPr>
          <a:lstStyle/>
          <a:p>
            <a:pPr lvl="0" algn="just"/>
            <a:r>
              <a:rPr lang="vi-VN" sz="3200" dirty="0">
                <a:solidFill>
                  <a:prstClr val="black"/>
                </a:solidFill>
                <a:latin typeface="Times New Roman" panose="02020603050405020304" pitchFamily="18" charset="0"/>
                <a:cs typeface="Times New Roman" panose="02020603050405020304" pitchFamily="18" charset="0"/>
              </a:rPr>
              <a:t>Là sự dao động tại chỗ của nước biển theo chiều thẳng đứng</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0" name="直接连接符 9">
            <a:extLst>
              <a:ext uri="{FF2B5EF4-FFF2-40B4-BE49-F238E27FC236}">
                <a16:creationId xmlns:a16="http://schemas.microsoft.com/office/drawing/2014/main" id="{58A1392F-3FDD-493E-95DE-3237CD53C64C}"/>
              </a:ext>
            </a:extLst>
          </p:cNvPr>
          <p:cNvCxnSpPr/>
          <p:nvPr/>
        </p:nvCxnSpPr>
        <p:spPr>
          <a:xfrm>
            <a:off x="4703077" y="3636847"/>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75DF5974-6D74-47C8-B316-FE84380FE67C}"/>
              </a:ext>
            </a:extLst>
          </p:cNvPr>
          <p:cNvSpPr/>
          <p:nvPr/>
        </p:nvSpPr>
        <p:spPr>
          <a:xfrm>
            <a:off x="4518777" y="2559637"/>
            <a:ext cx="6642203" cy="1077210"/>
          </a:xfrm>
          <a:prstGeom prst="rect">
            <a:avLst/>
          </a:prstGeom>
        </p:spPr>
        <p:txBody>
          <a:bodyPr wrap="square" lIns="91431" tIns="45716" rIns="91431" bIns="45716">
            <a:spAutoFit/>
          </a:bodyPr>
          <a:lstStyle/>
          <a:p>
            <a:pPr lvl="0" algn="just"/>
            <a:r>
              <a:rPr lang="en-US" sz="3200" dirty="0" err="1">
                <a:solidFill>
                  <a:prstClr val="black"/>
                </a:solidFill>
                <a:latin typeface="Times New Roman" panose="02020603050405020304" pitchFamily="18" charset="0"/>
                <a:cs typeface="Times New Roman" panose="02020603050405020304" pitchFamily="18" charset="0"/>
              </a:rPr>
              <a:t>Nguyên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chủ</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yếu</a:t>
            </a:r>
            <a:r>
              <a:rPr lang="en-US" sz="3200" dirty="0">
                <a:solidFill>
                  <a:prstClr val="black"/>
                </a:solidFill>
                <a:latin typeface="Times New Roman" panose="02020603050405020304" pitchFamily="18" charset="0"/>
                <a:cs typeface="Times New Roman" panose="02020603050405020304" pitchFamily="18" charset="0"/>
              </a:rPr>
              <a:t> do </a:t>
            </a:r>
            <a:r>
              <a:rPr lang="en-US" sz="3200" dirty="0" err="1">
                <a:solidFill>
                  <a:prstClr val="black"/>
                </a:solidFill>
                <a:latin typeface="Times New Roman" panose="02020603050405020304" pitchFamily="18" charset="0"/>
                <a:cs typeface="Times New Roman" panose="02020603050405020304" pitchFamily="18" charset="0"/>
              </a:rPr>
              <a:t>gió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Ngoài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ra</a:t>
            </a:r>
            <a:r>
              <a:rPr lang="en-US" sz="3200" dirty="0">
                <a:solidFill>
                  <a:prstClr val="black"/>
                </a:solidFill>
                <a:latin typeface="Times New Roman" panose="02020603050405020304" pitchFamily="18" charset="0"/>
                <a:cs typeface="Times New Roman" panose="02020603050405020304" pitchFamily="18" charset="0"/>
              </a:rPr>
              <a:t>,</a:t>
            </a:r>
            <a:r>
              <a:rPr lang="vi-VN" sz="3200" dirty="0">
                <a:solidFill>
                  <a:prstClr val="black"/>
                </a:solidFill>
                <a:latin typeface="Times New Roman" panose="02020603050405020304" pitchFamily="18" charset="0"/>
                <a:cs typeface="Times New Roman" panose="02020603050405020304" pitchFamily="18" charset="0"/>
              </a:rPr>
              <a:t> có thể</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do động đất, núi lửa,…</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3" name="直接连接符 12">
            <a:extLst>
              <a:ext uri="{FF2B5EF4-FFF2-40B4-BE49-F238E27FC236}">
                <a16:creationId xmlns:a16="http://schemas.microsoft.com/office/drawing/2014/main" id="{BC43B414-132F-4DD7-A189-559E454CA71A}"/>
              </a:ext>
            </a:extLst>
          </p:cNvPr>
          <p:cNvCxnSpPr/>
          <p:nvPr/>
        </p:nvCxnSpPr>
        <p:spPr>
          <a:xfrm>
            <a:off x="4703077" y="4860529"/>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6571FF3-3181-44C8-90D8-701547BEF032}"/>
              </a:ext>
            </a:extLst>
          </p:cNvPr>
          <p:cNvSpPr/>
          <p:nvPr/>
        </p:nvSpPr>
        <p:spPr>
          <a:xfrm>
            <a:off x="4508895" y="3801706"/>
            <a:ext cx="7646437" cy="1077210"/>
          </a:xfrm>
          <a:prstGeom prst="rect">
            <a:avLst/>
          </a:prstGeom>
        </p:spPr>
        <p:txBody>
          <a:bodyPr wrap="square" lIns="91431" tIns="45716" rIns="91431" bIns="45716">
            <a:spAutoFit/>
          </a:bodyPr>
          <a:lstStyle/>
          <a:p>
            <a:pPr lvl="0" algn="just"/>
            <a:r>
              <a:rPr lang="vi-VN" sz="3200" dirty="0">
                <a:solidFill>
                  <a:prstClr val="black"/>
                </a:solidFill>
                <a:latin typeface="Times New Roman" panose="02020603050405020304" pitchFamily="18" charset="0"/>
                <a:cs typeface="Times New Roman" panose="02020603050405020304" pitchFamily="18" charset="0"/>
              </a:rPr>
              <a:t>Hướng và độ cao của sóng có sự phù hợp với hướng và tốc độ gió trên mặt biển, đại dương.</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Freeform 5">
            <a:extLst>
              <a:ext uri="{FF2B5EF4-FFF2-40B4-BE49-F238E27FC236}">
                <a16:creationId xmlns:a16="http://schemas.microsoft.com/office/drawing/2014/main" id="{2190C241-E99D-48F1-8F41-E83764A7435B}"/>
              </a:ext>
            </a:extLst>
          </p:cNvPr>
          <p:cNvSpPr>
            <a:spLocks/>
          </p:cNvSpPr>
          <p:nvPr/>
        </p:nvSpPr>
        <p:spPr bwMode="auto">
          <a:xfrm rot="1855731">
            <a:off x="3633959" y="1717001"/>
            <a:ext cx="780511" cy="6999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Freeform 5">
            <a:extLst>
              <a:ext uri="{FF2B5EF4-FFF2-40B4-BE49-F238E27FC236}">
                <a16:creationId xmlns:a16="http://schemas.microsoft.com/office/drawing/2014/main" id="{94C7501B-DE92-4983-8E7F-FD404AAB93A8}"/>
              </a:ext>
            </a:extLst>
          </p:cNvPr>
          <p:cNvSpPr>
            <a:spLocks/>
          </p:cNvSpPr>
          <p:nvPr/>
        </p:nvSpPr>
        <p:spPr bwMode="auto">
          <a:xfrm rot="1855731">
            <a:off x="3613890" y="2970326"/>
            <a:ext cx="780511" cy="6999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Freeform 5">
            <a:extLst>
              <a:ext uri="{FF2B5EF4-FFF2-40B4-BE49-F238E27FC236}">
                <a16:creationId xmlns:a16="http://schemas.microsoft.com/office/drawing/2014/main" id="{4ED015D8-8076-47B5-8CB0-2A40A36E0C4C}"/>
              </a:ext>
            </a:extLst>
          </p:cNvPr>
          <p:cNvSpPr>
            <a:spLocks/>
          </p:cNvSpPr>
          <p:nvPr/>
        </p:nvSpPr>
        <p:spPr bwMode="auto">
          <a:xfrm rot="1855731">
            <a:off x="3606521" y="4279755"/>
            <a:ext cx="780511" cy="6999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2" name="组合 21">
            <a:extLst>
              <a:ext uri="{FF2B5EF4-FFF2-40B4-BE49-F238E27FC236}">
                <a16:creationId xmlns:a16="http://schemas.microsoft.com/office/drawing/2014/main" id="{0C6DA194-8D89-4740-9600-D1B96664267C}"/>
              </a:ext>
            </a:extLst>
          </p:cNvPr>
          <p:cNvGrpSpPr/>
          <p:nvPr/>
        </p:nvGrpSpPr>
        <p:grpSpPr>
          <a:xfrm>
            <a:off x="858573" y="1745773"/>
            <a:ext cx="2736504" cy="4188000"/>
            <a:chOff x="7709409" y="2230168"/>
            <a:chExt cx="2522469" cy="4006494"/>
          </a:xfrm>
          <a:solidFill>
            <a:schemeClr val="accent1">
              <a:lumMod val="75000"/>
            </a:schemeClr>
          </a:solidFill>
        </p:grpSpPr>
        <p:sp>
          <p:nvSpPr>
            <p:cNvPr id="23" name="Freeform 5">
              <a:extLst>
                <a:ext uri="{FF2B5EF4-FFF2-40B4-BE49-F238E27FC236}">
                  <a16:creationId xmlns:a16="http://schemas.microsoft.com/office/drawing/2014/main" id="{B4069E08-7508-44CE-936A-4E3E09C4DB74}"/>
                </a:ext>
              </a:extLst>
            </p:cNvPr>
            <p:cNvSpPr/>
            <p:nvPr/>
          </p:nvSpPr>
          <p:spPr bwMode="auto">
            <a:xfrm>
              <a:off x="7709409" y="3277843"/>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553E6C93-D189-40D3-80FC-CDAC99E9A562}"/>
                </a:ext>
              </a:extLst>
            </p:cNvPr>
            <p:cNvSpPr/>
            <p:nvPr/>
          </p:nvSpPr>
          <p:spPr bwMode="auto">
            <a:xfrm>
              <a:off x="7745856" y="2230168"/>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5" name="Freeform 7">
              <a:extLst>
                <a:ext uri="{FF2B5EF4-FFF2-40B4-BE49-F238E27FC236}">
                  <a16:creationId xmlns:a16="http://schemas.microsoft.com/office/drawing/2014/main" id="{A0DBB085-AD98-4652-A00A-A61B6ED29BB0}"/>
                </a:ext>
              </a:extLst>
            </p:cNvPr>
            <p:cNvSpPr/>
            <p:nvPr/>
          </p:nvSpPr>
          <p:spPr bwMode="auto">
            <a:xfrm>
              <a:off x="7993305" y="4315925"/>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6" name="Freeform 8">
              <a:extLst>
                <a:ext uri="{FF2B5EF4-FFF2-40B4-BE49-F238E27FC236}">
                  <a16:creationId xmlns:a16="http://schemas.microsoft.com/office/drawing/2014/main" id="{5794055C-9897-4A51-842B-E2BD18B1B263}"/>
                </a:ext>
              </a:extLst>
            </p:cNvPr>
            <p:cNvSpPr/>
            <p:nvPr/>
          </p:nvSpPr>
          <p:spPr bwMode="auto">
            <a:xfrm>
              <a:off x="9725466" y="3277843"/>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7" name="Freeform 9">
              <a:extLst>
                <a:ext uri="{FF2B5EF4-FFF2-40B4-BE49-F238E27FC236}">
                  <a16:creationId xmlns:a16="http://schemas.microsoft.com/office/drawing/2014/main" id="{6B744082-0879-4173-A29A-4B8B98F0F8F2}"/>
                </a:ext>
              </a:extLst>
            </p:cNvPr>
            <p:cNvSpPr/>
            <p:nvPr/>
          </p:nvSpPr>
          <p:spPr bwMode="auto">
            <a:xfrm>
              <a:off x="8977358" y="2230168"/>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8" name="Freeform 10">
              <a:extLst>
                <a:ext uri="{FF2B5EF4-FFF2-40B4-BE49-F238E27FC236}">
                  <a16:creationId xmlns:a16="http://schemas.microsoft.com/office/drawing/2014/main" id="{299A661A-E6D0-47CF-8FEE-FE0A2BA9FCC9}"/>
                </a:ext>
              </a:extLst>
            </p:cNvPr>
            <p:cNvSpPr/>
            <p:nvPr/>
          </p:nvSpPr>
          <p:spPr bwMode="auto">
            <a:xfrm>
              <a:off x="8977356" y="4315925"/>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29" name="Rectangle 11">
              <a:extLst>
                <a:ext uri="{FF2B5EF4-FFF2-40B4-BE49-F238E27FC236}">
                  <a16:creationId xmlns:a16="http://schemas.microsoft.com/office/drawing/2014/main" id="{30077987-AD38-4032-9580-30E9926AC469}"/>
                </a:ext>
              </a:extLst>
            </p:cNvPr>
            <p:cNvSpPr>
              <a:spLocks noChangeArrowheads="1"/>
            </p:cNvSpPr>
            <p:nvPr/>
          </p:nvSpPr>
          <p:spPr bwMode="auto">
            <a:xfrm>
              <a:off x="8275285" y="3485075"/>
              <a:ext cx="230187"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0" name="Rectangle 12">
              <a:extLst>
                <a:ext uri="{FF2B5EF4-FFF2-40B4-BE49-F238E27FC236}">
                  <a16:creationId xmlns:a16="http://schemas.microsoft.com/office/drawing/2014/main" id="{F023A34D-F315-43D9-90E8-2CEF1C986C3F}"/>
                </a:ext>
              </a:extLst>
            </p:cNvPr>
            <p:cNvSpPr>
              <a:spLocks noChangeArrowheads="1"/>
            </p:cNvSpPr>
            <p:nvPr/>
          </p:nvSpPr>
          <p:spPr bwMode="auto">
            <a:xfrm>
              <a:off x="8505473" y="3485075"/>
              <a:ext cx="232106"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1" name="Rectangle 13">
              <a:extLst>
                <a:ext uri="{FF2B5EF4-FFF2-40B4-BE49-F238E27FC236}">
                  <a16:creationId xmlns:a16="http://schemas.microsoft.com/office/drawing/2014/main" id="{F1635FAC-4D82-4BA6-9F9F-AF89C040C0D6}"/>
                </a:ext>
              </a:extLst>
            </p:cNvPr>
            <p:cNvSpPr>
              <a:spLocks noChangeArrowheads="1"/>
            </p:cNvSpPr>
            <p:nvPr/>
          </p:nvSpPr>
          <p:spPr bwMode="auto">
            <a:xfrm>
              <a:off x="8737578" y="3485075"/>
              <a:ext cx="235943"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2" name="Rectangle 14">
              <a:extLst>
                <a:ext uri="{FF2B5EF4-FFF2-40B4-BE49-F238E27FC236}">
                  <a16:creationId xmlns:a16="http://schemas.microsoft.com/office/drawing/2014/main" id="{4A232135-AE2F-4996-B37E-E77CC2AD5F6A}"/>
                </a:ext>
              </a:extLst>
            </p:cNvPr>
            <p:cNvSpPr>
              <a:spLocks noChangeArrowheads="1"/>
            </p:cNvSpPr>
            <p:nvPr/>
          </p:nvSpPr>
          <p:spPr bwMode="auto">
            <a:xfrm>
              <a:off x="8973520" y="3485075"/>
              <a:ext cx="230187"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3" name="Rectangle 15">
              <a:extLst>
                <a:ext uri="{FF2B5EF4-FFF2-40B4-BE49-F238E27FC236}">
                  <a16:creationId xmlns:a16="http://schemas.microsoft.com/office/drawing/2014/main" id="{89DCEEFE-3A75-4902-89E9-63448EAFC978}"/>
                </a:ext>
              </a:extLst>
            </p:cNvPr>
            <p:cNvSpPr>
              <a:spLocks noChangeArrowheads="1"/>
            </p:cNvSpPr>
            <p:nvPr/>
          </p:nvSpPr>
          <p:spPr bwMode="auto">
            <a:xfrm>
              <a:off x="9203706" y="3485075"/>
              <a:ext cx="232106"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4" name="Rectangle 16">
              <a:extLst>
                <a:ext uri="{FF2B5EF4-FFF2-40B4-BE49-F238E27FC236}">
                  <a16:creationId xmlns:a16="http://schemas.microsoft.com/office/drawing/2014/main" id="{4BA32431-059F-4CF3-BCAE-68FDC3786422}"/>
                </a:ext>
              </a:extLst>
            </p:cNvPr>
            <p:cNvSpPr>
              <a:spLocks noChangeArrowheads="1"/>
            </p:cNvSpPr>
            <p:nvPr/>
          </p:nvSpPr>
          <p:spPr bwMode="auto">
            <a:xfrm>
              <a:off x="9435812" y="3485075"/>
              <a:ext cx="234023" cy="59484"/>
            </a:xfrm>
            <a:prstGeom prst="rect">
              <a:avLst/>
            </a:pr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5" name="Freeform 17">
              <a:extLst>
                <a:ext uri="{FF2B5EF4-FFF2-40B4-BE49-F238E27FC236}">
                  <a16:creationId xmlns:a16="http://schemas.microsoft.com/office/drawing/2014/main" id="{EDA996DD-9A1D-4A62-BCEE-125927479532}"/>
                </a:ext>
              </a:extLst>
            </p:cNvPr>
            <p:cNvSpPr/>
            <p:nvPr/>
          </p:nvSpPr>
          <p:spPr bwMode="auto">
            <a:xfrm>
              <a:off x="8424908" y="5461460"/>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6" name="Freeform 18">
              <a:extLst>
                <a:ext uri="{FF2B5EF4-FFF2-40B4-BE49-F238E27FC236}">
                  <a16:creationId xmlns:a16="http://schemas.microsoft.com/office/drawing/2014/main" id="{19A6FC90-0AD6-45B4-BF5E-568A378D2FF1}"/>
                </a:ext>
              </a:extLst>
            </p:cNvPr>
            <p:cNvSpPr/>
            <p:nvPr/>
          </p:nvSpPr>
          <p:spPr bwMode="auto">
            <a:xfrm>
              <a:off x="8424908" y="5611127"/>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7" name="Freeform 19">
              <a:extLst>
                <a:ext uri="{FF2B5EF4-FFF2-40B4-BE49-F238E27FC236}">
                  <a16:creationId xmlns:a16="http://schemas.microsoft.com/office/drawing/2014/main" id="{9121C253-439A-4065-B3FA-19E0D600E28E}"/>
                </a:ext>
              </a:extLst>
            </p:cNvPr>
            <p:cNvSpPr/>
            <p:nvPr/>
          </p:nvSpPr>
          <p:spPr bwMode="auto">
            <a:xfrm>
              <a:off x="8424908" y="5764633"/>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8" name="Freeform 20">
              <a:extLst>
                <a:ext uri="{FF2B5EF4-FFF2-40B4-BE49-F238E27FC236}">
                  <a16:creationId xmlns:a16="http://schemas.microsoft.com/office/drawing/2014/main" id="{96C31A96-072A-4303-B15E-B11E99161FF2}"/>
                </a:ext>
              </a:extLst>
            </p:cNvPr>
            <p:cNvSpPr/>
            <p:nvPr/>
          </p:nvSpPr>
          <p:spPr bwMode="auto">
            <a:xfrm>
              <a:off x="8424908" y="5914301"/>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grpFill/>
            <a:ln>
              <a:solidFill>
                <a:srgbClr val="0070C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39" name="Rectangle 24">
              <a:extLst>
                <a:ext uri="{FF2B5EF4-FFF2-40B4-BE49-F238E27FC236}">
                  <a16:creationId xmlns:a16="http://schemas.microsoft.com/office/drawing/2014/main" id="{10B4FA7F-40B4-4C46-9008-20A866C1D6BF}"/>
                </a:ext>
              </a:extLst>
            </p:cNvPr>
            <p:cNvSpPr>
              <a:spLocks noChangeArrowheads="1"/>
            </p:cNvSpPr>
            <p:nvPr/>
          </p:nvSpPr>
          <p:spPr bwMode="auto">
            <a:xfrm>
              <a:off x="8097521" y="3017418"/>
              <a:ext cx="1759668" cy="412213"/>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Sóng</a:t>
              </a:r>
              <a:r>
                <a:rPr kumimoji="0" lang="en-US" sz="28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biển</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cxnSp>
        <p:nvCxnSpPr>
          <p:cNvPr id="47" name="直接连接符 12">
            <a:extLst>
              <a:ext uri="{FF2B5EF4-FFF2-40B4-BE49-F238E27FC236}">
                <a16:creationId xmlns:a16="http://schemas.microsoft.com/office/drawing/2014/main" id="{BC43B414-132F-4DD7-A189-559E454CA71A}"/>
              </a:ext>
            </a:extLst>
          </p:cNvPr>
          <p:cNvCxnSpPr/>
          <p:nvPr/>
        </p:nvCxnSpPr>
        <p:spPr>
          <a:xfrm>
            <a:off x="4695709" y="6596369"/>
            <a:ext cx="3636404" cy="0"/>
          </a:xfrm>
          <a:prstGeom prst="line">
            <a:avLst/>
          </a:prstGeom>
          <a:ln>
            <a:solidFill>
              <a:schemeClr val="accent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矩形 13">
            <a:extLst>
              <a:ext uri="{FF2B5EF4-FFF2-40B4-BE49-F238E27FC236}">
                <a16:creationId xmlns:a16="http://schemas.microsoft.com/office/drawing/2014/main" id="{86571FF3-3181-44C8-90D8-701547BEF032}"/>
              </a:ext>
            </a:extLst>
          </p:cNvPr>
          <p:cNvSpPr/>
          <p:nvPr/>
        </p:nvSpPr>
        <p:spPr>
          <a:xfrm>
            <a:off x="4396675" y="5034989"/>
            <a:ext cx="7832712" cy="1569652"/>
          </a:xfrm>
          <a:prstGeom prst="rect">
            <a:avLst/>
          </a:prstGeom>
        </p:spPr>
        <p:txBody>
          <a:bodyPr wrap="square" lIns="91431" tIns="45716" rIns="91431" bIns="45716">
            <a:spAutoFit/>
          </a:bodyPr>
          <a:lstStyle/>
          <a:p>
            <a:pPr lvl="0" algn="just"/>
            <a:r>
              <a:rPr lang="vi-VN" sz="3200" dirty="0">
                <a:solidFill>
                  <a:prstClr val="black"/>
                </a:solidFill>
                <a:latin typeface="Times New Roman" panose="02020603050405020304" pitchFamily="18" charset="0"/>
                <a:cs typeface="Times New Roman" panose="02020603050405020304" pitchFamily="18" charset="0"/>
              </a:rPr>
              <a:t>Sóng bị suy yếu và tan rã khi tiến vào bờ do bị ma sát với đáy biển. Đáy biển càng nông, tốc độ suy yếu và tan rã của sóng càng nhanh.</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0" name="Freeform 5">
            <a:extLst>
              <a:ext uri="{FF2B5EF4-FFF2-40B4-BE49-F238E27FC236}">
                <a16:creationId xmlns:a16="http://schemas.microsoft.com/office/drawing/2014/main" id="{4ED015D8-8076-47B5-8CB0-2A40A36E0C4C}"/>
              </a:ext>
            </a:extLst>
          </p:cNvPr>
          <p:cNvSpPr>
            <a:spLocks/>
          </p:cNvSpPr>
          <p:nvPr/>
        </p:nvSpPr>
        <p:spPr bwMode="auto">
          <a:xfrm rot="1855731">
            <a:off x="3586180" y="5415326"/>
            <a:ext cx="780511" cy="6999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12700" cap="flat">
            <a:solidFill>
              <a:srgbClr val="0070C0"/>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0" y="0"/>
            <a:ext cx="2057588" cy="1141426"/>
            <a:chOff x="438457" y="21019"/>
            <a:chExt cx="2057588" cy="1141426"/>
          </a:xfrm>
        </p:grpSpPr>
        <p:grpSp>
          <p:nvGrpSpPr>
            <p:cNvPr id="49" name="Group 48"/>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4" name="TextBox 53"/>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51"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矩形 52">
            <a:extLst>
              <a:ext uri="{FF2B5EF4-FFF2-40B4-BE49-F238E27FC236}">
                <a16:creationId xmlns:a16="http://schemas.microsoft.com/office/drawing/2014/main" id="{B7A6948E-1E66-4B79-A46C-A121DC6B3729}"/>
              </a:ext>
            </a:extLst>
          </p:cNvPr>
          <p:cNvSpPr/>
          <p:nvPr/>
        </p:nvSpPr>
        <p:spPr>
          <a:xfrm flipV="1">
            <a:off x="3047999" y="1226810"/>
            <a:ext cx="6096002"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ontserrat SemiBold" panose="00000700000000000000" pitchFamily="2" charset="0"/>
              <a:cs typeface="+mn-cs"/>
            </a:endParaRPr>
          </a:p>
        </p:txBody>
      </p:sp>
      <p:sp>
        <p:nvSpPr>
          <p:cNvPr id="44" name="TextBox 2">
            <a:extLst>
              <a:ext uri="{FF2B5EF4-FFF2-40B4-BE49-F238E27FC236}">
                <a16:creationId xmlns:a16="http://schemas.microsoft.com/office/drawing/2014/main" id="{A43808DB-B581-46A1-899C-3A0817BF28C1}"/>
              </a:ext>
            </a:extLst>
          </p:cNvPr>
          <p:cNvSpPr txBox="1"/>
          <p:nvPr/>
        </p:nvSpPr>
        <p:spPr>
          <a:xfrm>
            <a:off x="3048000" y="213289"/>
            <a:ext cx="6096001" cy="584775"/>
          </a:xfrm>
          <a:prstGeom prst="rect">
            <a:avLst/>
          </a:prstGeom>
          <a:noFill/>
        </p:spPr>
        <p:txBody>
          <a:bodyPr wrap="square" rtlCol="0">
            <a:spAutoFit/>
          </a:bodyPr>
          <a:lstStyle/>
          <a:p>
            <a:pPr lvl="0" algn="ctr"/>
            <a:r>
              <a:rPr lang="en-US" sz="3200" b="1">
                <a:solidFill>
                  <a:schemeClr val="accent1">
                    <a:lumMod val="75000"/>
                  </a:schemeClr>
                </a:solidFill>
                <a:latin typeface="Times New Roman" panose="02020603050405020304" pitchFamily="18" charset="0"/>
                <a:cs typeface="Times New Roman" panose="02020603050405020304" pitchFamily="18" charset="0"/>
              </a:rPr>
              <a:t>II. SÓNG BIỂN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5" name="Oval 44"/>
          <p:cNvSpPr/>
          <p:nvPr/>
        </p:nvSpPr>
        <p:spPr>
          <a:xfrm>
            <a:off x="1644459" y="3298478"/>
            <a:ext cx="1125681" cy="1126724"/>
          </a:xfrm>
          <a:prstGeom prst="ellipse">
            <a:avLst/>
          </a:prstGeom>
          <a:blipFill>
            <a:blip r:embed="rId5"/>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6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animBg="1"/>
      <p:bldP spid="18" grpId="0" animBg="1"/>
      <p:bldP spid="20" grpId="0" animBg="1"/>
      <p:bldP spid="48" grpId="0"/>
      <p:bldP spid="50"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8121792" y="3693515"/>
            <a:ext cx="2680326" cy="2756590"/>
          </a:xfrm>
          <a:prstGeom prst="ellipse">
            <a:avLst/>
          </a:prstGeom>
          <a:blipFill>
            <a:blip r:embed="rId4"/>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32" name="Group 31"/>
          <p:cNvGrpSpPr/>
          <p:nvPr/>
        </p:nvGrpSpPr>
        <p:grpSpPr>
          <a:xfrm>
            <a:off x="0" y="0"/>
            <a:ext cx="2057588" cy="1141426"/>
            <a:chOff x="438457" y="21019"/>
            <a:chExt cx="2057588" cy="1141426"/>
          </a:xfrm>
        </p:grpSpPr>
        <p:grpSp>
          <p:nvGrpSpPr>
            <p:cNvPr id="33" name="Group 32"/>
            <p:cNvGrpSpPr/>
            <p:nvPr/>
          </p:nvGrpSpPr>
          <p:grpSpPr>
            <a:xfrm>
              <a:off x="1094718" y="498395"/>
              <a:ext cx="1401327" cy="664050"/>
              <a:chOff x="5507432" y="3371212"/>
              <a:chExt cx="3674668" cy="1857615"/>
            </a:xfrm>
          </p:grpSpPr>
          <p:grpSp>
            <p:nvGrpSpPr>
              <p:cNvPr id="40"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41" name="TextBox 40"/>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39" name="Picture 4" descr="Đồ hoạ vector miễn phí của Một quyển sá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组合 1">
            <a:extLst>
              <a:ext uri="{FF2B5EF4-FFF2-40B4-BE49-F238E27FC236}">
                <a16:creationId xmlns:a16="http://schemas.microsoft.com/office/drawing/2014/main" id="{0545DDCE-D8B9-403D-8077-73AB4862190A}"/>
              </a:ext>
            </a:extLst>
          </p:cNvPr>
          <p:cNvGrpSpPr/>
          <p:nvPr/>
        </p:nvGrpSpPr>
        <p:grpSpPr>
          <a:xfrm>
            <a:off x="3355144" y="259033"/>
            <a:ext cx="4473572" cy="1254210"/>
            <a:chOff x="3606609" y="1747713"/>
            <a:chExt cx="3552611" cy="1254210"/>
          </a:xfrm>
        </p:grpSpPr>
        <p:sp>
          <p:nvSpPr>
            <p:cNvPr id="43" name="梯形 4">
              <a:extLst>
                <a:ext uri="{FF2B5EF4-FFF2-40B4-BE49-F238E27FC236}">
                  <a16:creationId xmlns:a16="http://schemas.microsoft.com/office/drawing/2014/main" id="{71FA0B5A-6A38-48BE-95B0-A07FFCB66068}"/>
                </a:ext>
              </a:extLst>
            </p:cNvPr>
            <p:cNvSpPr/>
            <p:nvPr/>
          </p:nvSpPr>
          <p:spPr>
            <a:xfrm rot="10800000">
              <a:off x="3606609" y="1747713"/>
              <a:ext cx="1184977" cy="1254210"/>
            </a:xfrm>
            <a:prstGeom prst="trapezoid">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44" name="矩形 5">
              <a:extLst>
                <a:ext uri="{FF2B5EF4-FFF2-40B4-BE49-F238E27FC236}">
                  <a16:creationId xmlns:a16="http://schemas.microsoft.com/office/drawing/2014/main" id="{52DD0F5D-B8BC-498D-8C9E-F1D667B6DBAF}"/>
                </a:ext>
              </a:extLst>
            </p:cNvPr>
            <p:cNvSpPr/>
            <p:nvPr/>
          </p:nvSpPr>
          <p:spPr>
            <a:xfrm>
              <a:off x="3737431" y="1878247"/>
              <a:ext cx="1054155" cy="99314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III</a:t>
              </a:r>
              <a:endParaRPr kumimoji="0" lang="zh-CN" altLang="en-US" sz="3200" b="1" i="0" u="none" strike="noStrike" kern="1200" cap="none" spc="6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45" name="矩形 7">
              <a:extLst>
                <a:ext uri="{FF2B5EF4-FFF2-40B4-BE49-F238E27FC236}">
                  <a16:creationId xmlns:a16="http://schemas.microsoft.com/office/drawing/2014/main" id="{52504BA0-7D39-4EE2-A351-28F3444EDB63}"/>
                </a:ext>
              </a:extLst>
            </p:cNvPr>
            <p:cNvSpPr/>
            <p:nvPr/>
          </p:nvSpPr>
          <p:spPr>
            <a:xfrm>
              <a:off x="4636523" y="2098599"/>
              <a:ext cx="252269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4472C4">
                      <a:lumMod val="75000"/>
                    </a:srgbClr>
                  </a:solidFill>
                  <a:latin typeface="Times New Roman" panose="02020603050405020304" pitchFamily="18" charset="0"/>
                  <a:cs typeface="Times New Roman" panose="02020603050405020304" pitchFamily="18" charset="0"/>
                </a:rPr>
                <a:t>THỦY TRIỀU</a:t>
              </a:r>
              <a:endPar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grpSp>
      <p:sp>
        <p:nvSpPr>
          <p:cNvPr id="2" name="Cloud 1"/>
          <p:cNvSpPr/>
          <p:nvPr/>
        </p:nvSpPr>
        <p:spPr>
          <a:xfrm>
            <a:off x="4652048" y="1378361"/>
            <a:ext cx="7146034" cy="2131487"/>
          </a:xfrm>
          <a:prstGeom prst="cloud">
            <a:avLst/>
          </a:prstGeom>
          <a:solidFill>
            <a:schemeClr val="accent1">
              <a:lumMod val="75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600">
                <a:solidFill>
                  <a:prstClr val="white"/>
                </a:solidFill>
                <a:latin typeface="Times New Roman" panose="02020603050405020304" pitchFamily="18" charset="0"/>
                <a:cs typeface="Times New Roman" panose="02020603050405020304" pitchFamily="18" charset="0"/>
              </a:rPr>
              <a:t>Giải thích hiện tượng thủy triều?</a:t>
            </a:r>
            <a:r>
              <a:rPr lang="en-US" sz="2600">
                <a:solidFill>
                  <a:prstClr val="white"/>
                </a:solidFill>
                <a:latin typeface="Times New Roman" panose="02020603050405020304" pitchFamily="18" charset="0"/>
                <a:cs typeface="Times New Roman" panose="02020603050405020304" pitchFamily="18" charset="0"/>
              </a:rPr>
              <a:t> T</a:t>
            </a:r>
            <a:r>
              <a:rPr lang="vi-VN" sz="2600">
                <a:solidFill>
                  <a:prstClr val="white"/>
                </a:solidFill>
                <a:latin typeface="Times New Roman" panose="02020603050405020304" pitchFamily="18" charset="0"/>
                <a:cs typeface="Times New Roman" panose="02020603050405020304" pitchFamily="18" charset="0"/>
              </a:rPr>
              <a:t>hủy triều đạt giá trị lớn nhất, nhỏ nhất khi nào? Tại sao</a:t>
            </a:r>
            <a:r>
              <a:rPr lang="en-US" sz="2600">
                <a:solidFill>
                  <a:prstClr val="white"/>
                </a:solidFill>
                <a:latin typeface="Times New Roman" panose="02020603050405020304" pitchFamily="18" charset="0"/>
                <a:cs typeface="Times New Roman" panose="02020603050405020304" pitchFamily="18" charset="0"/>
              </a:rPr>
              <a:t>?</a:t>
            </a:r>
            <a:endParaRPr lang="vi-VN" sz="26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59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33ppt.com">
  <a:themeElements>
    <a:clrScheme name="自定义 505">
      <a:dk1>
        <a:sysClr val="windowText" lastClr="000000"/>
      </a:dk1>
      <a:lt1>
        <a:sysClr val="window" lastClr="FFFFFF"/>
      </a:lt1>
      <a:dk2>
        <a:srgbClr val="44546A"/>
      </a:dk2>
      <a:lt2>
        <a:srgbClr val="E7E6E6"/>
      </a:lt2>
      <a:accent1>
        <a:srgbClr val="056300"/>
      </a:accent1>
      <a:accent2>
        <a:srgbClr val="00B050"/>
      </a:accent2>
      <a:accent3>
        <a:srgbClr val="92D050"/>
      </a:accent3>
      <a:accent4>
        <a:srgbClr val="056300"/>
      </a:accent4>
      <a:accent5>
        <a:srgbClr val="00B050"/>
      </a:accent5>
      <a:accent6>
        <a:srgbClr val="92D050"/>
      </a:accent6>
      <a:hlink>
        <a:srgbClr val="056300"/>
      </a:hlink>
      <a:folHlink>
        <a:srgbClr val="00B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2460</TotalTime>
  <Words>1457</Words>
  <Application>Microsoft Office PowerPoint</Application>
  <PresentationFormat>Widescreen</PresentationFormat>
  <Paragraphs>187</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等线</vt:lpstr>
      <vt:lpstr>等线 Light</vt:lpstr>
      <vt:lpstr>#9Slide03 BoosterNextFYBlack</vt:lpstr>
      <vt:lpstr>Arial</vt:lpstr>
      <vt:lpstr>Calibri</vt:lpstr>
      <vt:lpstr>Calibri Light</vt:lpstr>
      <vt:lpstr>Montserrat SemiBold</vt:lpstr>
      <vt:lpstr>Times New Roman</vt:lpstr>
      <vt:lpstr>​​</vt:lpstr>
      <vt:lpstr>2_www.33ppt.com</vt:lpstr>
      <vt:lpstr>BIỂN VÀ ĐẠI DƯƠNG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481</cp:revision>
  <dcterms:created xsi:type="dcterms:W3CDTF">2018-02-23T07:21:57Z</dcterms:created>
  <dcterms:modified xsi:type="dcterms:W3CDTF">2024-02-24T13:04:57Z</dcterms:modified>
</cp:coreProperties>
</file>