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0"/>
  </p:notesMasterIdLst>
  <p:sldIdLst>
    <p:sldId id="519" r:id="rId2"/>
    <p:sldId id="734" r:id="rId3"/>
    <p:sldId id="739" r:id="rId4"/>
    <p:sldId id="740" r:id="rId5"/>
    <p:sldId id="741" r:id="rId6"/>
    <p:sldId id="742" r:id="rId7"/>
    <p:sldId id="743" r:id="rId8"/>
    <p:sldId id="745" r:id="rId9"/>
    <p:sldId id="744" r:id="rId10"/>
    <p:sldId id="751" r:id="rId11"/>
    <p:sldId id="747" r:id="rId12"/>
    <p:sldId id="749" r:id="rId13"/>
    <p:sldId id="752" r:id="rId14"/>
    <p:sldId id="753" r:id="rId15"/>
    <p:sldId id="754" r:id="rId16"/>
    <p:sldId id="750" r:id="rId17"/>
    <p:sldId id="675" r:id="rId18"/>
    <p:sldId id="761" r:id="rId19"/>
    <p:sldId id="706" r:id="rId20"/>
    <p:sldId id="709" r:id="rId21"/>
    <p:sldId id="756" r:id="rId22"/>
    <p:sldId id="757" r:id="rId23"/>
    <p:sldId id="762" r:id="rId24"/>
    <p:sldId id="763" r:id="rId25"/>
    <p:sldId id="758" r:id="rId26"/>
    <p:sldId id="719" r:id="rId27"/>
    <p:sldId id="759" r:id="rId28"/>
    <p:sldId id="760" r:id="rId29"/>
  </p:sldIdLst>
  <p:sldSz cx="12192000" cy="6858000"/>
  <p:notesSz cx="6858000" cy="9144000"/>
  <p:embeddedFontLst>
    <p:embeddedFont>
      <p:font typeface="#9Slide03 Oswald Medium" panose="020B0604020202020204" charset="0"/>
      <p:regular r:id="rId31"/>
    </p:embeddedFont>
    <p:embeddedFont>
      <p:font typeface="#9Slide03 SFU Futura_12" panose="020B0604020202020204" charset="0"/>
      <p:regular r:id="rId32"/>
    </p:embeddedFont>
    <p:embeddedFont>
      <p:font typeface="#9Slide05 SVNKitten" panose="020B0604020202020204" charset="0"/>
      <p:regular r:id="rId33"/>
    </p:embeddedFont>
    <p:embeddedFont>
      <p:font typeface="#9Slide07 IcielKoni" panose="020B0604020202020204" charset="0"/>
      <p:bold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ạm Trang" initials="PT" lastIdx="1" clrIdx="0">
    <p:extLst>
      <p:ext uri="{19B8F6BF-5375-455C-9EA6-DF929625EA0E}">
        <p15:presenceInfo xmlns:p15="http://schemas.microsoft.com/office/powerpoint/2012/main" userId="S::phamtrang@c2kl.onmicrosoft.com::4e706872-a0ef-4a7c-8e3c-1c70ce6dec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7834"/>
    <a:srgbClr val="0070C0"/>
    <a:srgbClr val="DEFAFD"/>
    <a:srgbClr val="065192"/>
    <a:srgbClr val="01A6E2"/>
    <a:srgbClr val="1C4445"/>
    <a:srgbClr val="04E1F9"/>
    <a:srgbClr val="01B0E7"/>
    <a:srgbClr val="01D2F7"/>
    <a:srgbClr val="01C6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4" autoAdjust="0"/>
    <p:restoredTop sz="91091" autoAdjust="0"/>
  </p:normalViewPr>
  <p:slideViewPr>
    <p:cSldViewPr snapToGrid="0">
      <p:cViewPr varScale="1">
        <p:scale>
          <a:sx n="66" d="100"/>
          <a:sy n="66" d="100"/>
        </p:scale>
        <p:origin x="81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t>2/24/2024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t>‹#›</a:t>
            </a:fld>
            <a:endParaRPr lang="en-US"/>
          </a:p>
        </p:txBody>
      </p:sp>
    </p:spTree>
    <p:extLst>
      <p:ext uri="{BB962C8B-B14F-4D97-AF65-F5344CB8AC3E}">
        <p14:creationId xmlns:p14="http://schemas.microsoft.com/office/powerpoint/2010/main" val="92847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4C9CD-77AF-4635-B439-AE33BF5F14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120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25</a:t>
            </a:fld>
            <a:endParaRPr lang="en-US"/>
          </a:p>
        </p:txBody>
      </p:sp>
    </p:spTree>
    <p:extLst>
      <p:ext uri="{BB962C8B-B14F-4D97-AF65-F5344CB8AC3E}">
        <p14:creationId xmlns:p14="http://schemas.microsoft.com/office/powerpoint/2010/main" val="3878456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26</a:t>
            </a:fld>
            <a:endParaRPr lang="en-US"/>
          </a:p>
        </p:txBody>
      </p:sp>
    </p:spTree>
    <p:extLst>
      <p:ext uri="{BB962C8B-B14F-4D97-AF65-F5344CB8AC3E}">
        <p14:creationId xmlns:p14="http://schemas.microsoft.com/office/powerpoint/2010/main" val="32549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có</a:t>
            </a:r>
            <a:r>
              <a:rPr lang="en-US" baseline="0" dirty="0"/>
              <a:t> </a:t>
            </a:r>
            <a:r>
              <a:rPr lang="en-US" baseline="0" dirty="0" err="1"/>
              <a:t>thể</a:t>
            </a:r>
            <a:r>
              <a:rPr lang="en-US" baseline="0" dirty="0"/>
              <a:t> </a:t>
            </a:r>
            <a:r>
              <a:rPr lang="en-US" baseline="0" dirty="0" err="1"/>
              <a:t>dùng</a:t>
            </a:r>
            <a:r>
              <a:rPr lang="en-US" baseline="0" dirty="0"/>
              <a:t> slide </a:t>
            </a:r>
            <a:r>
              <a:rPr lang="en-US" baseline="0" dirty="0" err="1"/>
              <a:t>tổng</a:t>
            </a:r>
            <a:r>
              <a:rPr lang="en-US" baseline="0" dirty="0"/>
              <a:t> </a:t>
            </a:r>
            <a:r>
              <a:rPr lang="en-US" baseline="0" dirty="0" err="1"/>
              <a:t>hợp</a:t>
            </a:r>
            <a:r>
              <a:rPr lang="en-US" baseline="0" dirty="0"/>
              <a:t> </a:t>
            </a:r>
            <a:r>
              <a:rPr lang="en-US" baseline="0" dirty="0" err="1"/>
              <a:t>nội</a:t>
            </a:r>
            <a:r>
              <a:rPr lang="en-US" baseline="0" dirty="0"/>
              <a:t> dung </a:t>
            </a:r>
            <a:r>
              <a:rPr lang="en-US" baseline="0" dirty="0" err="1"/>
              <a:t>chính</a:t>
            </a:r>
            <a:r>
              <a:rPr lang="en-US" baseline="0" dirty="0"/>
              <a:t> </a:t>
            </a:r>
            <a:r>
              <a:rPr lang="en-US" baseline="0" dirty="0" err="1"/>
              <a:t>này</a:t>
            </a:r>
            <a:r>
              <a:rPr lang="en-US" baseline="0" dirty="0"/>
              <a:t> </a:t>
            </a:r>
            <a:r>
              <a:rPr lang="en-US" baseline="0" dirty="0" err="1"/>
              <a:t>nếu</a:t>
            </a:r>
            <a:r>
              <a:rPr lang="en-US" baseline="0" dirty="0"/>
              <a:t> </a:t>
            </a:r>
            <a:r>
              <a:rPr lang="en-US" baseline="0" dirty="0" err="1"/>
              <a:t>như</a:t>
            </a:r>
            <a:r>
              <a:rPr lang="en-US" baseline="0" dirty="0"/>
              <a:t> </a:t>
            </a:r>
            <a:r>
              <a:rPr lang="en-US" baseline="0" dirty="0" err="1"/>
              <a:t>không</a:t>
            </a:r>
            <a:r>
              <a:rPr lang="en-US" baseline="0" dirty="0"/>
              <a:t> </a:t>
            </a:r>
            <a:r>
              <a:rPr lang="en-US" baseline="0" dirty="0" err="1"/>
              <a:t>muốn</a:t>
            </a:r>
            <a:r>
              <a:rPr lang="en-US" baseline="0" dirty="0"/>
              <a:t> </a:t>
            </a:r>
            <a:r>
              <a:rPr lang="en-US" baseline="0" dirty="0" err="1"/>
              <a:t>tách</a:t>
            </a:r>
            <a:r>
              <a:rPr lang="en-US" baseline="0" dirty="0"/>
              <a:t> </a:t>
            </a:r>
            <a:r>
              <a:rPr lang="en-US" baseline="0" dirty="0" err="1"/>
              <a:t>ra</a:t>
            </a:r>
            <a:r>
              <a:rPr lang="en-US" baseline="0" dirty="0"/>
              <a:t> </a:t>
            </a:r>
            <a:r>
              <a:rPr lang="en-US" baseline="0" dirty="0" err="1"/>
              <a:t>từng</a:t>
            </a:r>
            <a:r>
              <a:rPr lang="en-US" baseline="0" dirty="0"/>
              <a:t> slide</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28</a:t>
            </a:fld>
            <a:endParaRPr lang="en-US"/>
          </a:p>
        </p:txBody>
      </p:sp>
    </p:spTree>
    <p:extLst>
      <p:ext uri="{BB962C8B-B14F-4D97-AF65-F5344CB8AC3E}">
        <p14:creationId xmlns:p14="http://schemas.microsoft.com/office/powerpoint/2010/main" val="2531353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dirty="0">
                <a:solidFill>
                  <a:srgbClr val="002060"/>
                </a:solidFill>
                <a:effectLst/>
                <a:latin typeface="#9Slide05 SVNKitten" pitchFamily="2" charset="0"/>
                <a:ea typeface="Tahoma" panose="020B0604030504040204" pitchFamily="34" charset="0"/>
              </a:rPr>
              <a:t>các thành viên trong mỗi nhóm cũ đếm số thứ tự từ 1 </a:t>
            </a:r>
            <a:r>
              <a:rPr lang="en-US" sz="1200" dirty="0">
                <a:solidFill>
                  <a:srgbClr val="002060"/>
                </a:solidFill>
                <a:effectLst/>
                <a:latin typeface="#9Slide05 SVNKitten" pitchFamily="2" charset="0"/>
                <a:ea typeface="Tahoma" panose="020B0604030504040204" pitchFamily="34" charset="0"/>
              </a:rPr>
              <a:t>-</a:t>
            </a:r>
            <a:r>
              <a:rPr lang="vi-VN" sz="1200" dirty="0">
                <a:solidFill>
                  <a:srgbClr val="002060"/>
                </a:solidFill>
                <a:effectLst/>
                <a:latin typeface="#9Slide05 SVNKitten" pitchFamily="2" charset="0"/>
                <a:ea typeface="Tahoma" panose="020B0604030504040204" pitchFamily="34" charset="0"/>
              </a:rPr>
              <a:t> 6. Các thành viên có cùng số thứ tự về 1  nhóm. Như vậy sẽ có 6 nhóm mới.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4C9CD-77AF-4635-B439-AE33BF5F14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223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4C9CD-77AF-4635-B439-AE33BF5F14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9015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4C9CD-77AF-4635-B439-AE33BF5F14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8840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4C9CD-77AF-4635-B439-AE33BF5F14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7553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4C9CD-77AF-4635-B439-AE33BF5F14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413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17</a:t>
            </a:fld>
            <a:endParaRPr lang="en-US"/>
          </a:p>
        </p:txBody>
      </p:sp>
    </p:spTree>
    <p:extLst>
      <p:ext uri="{BB962C8B-B14F-4D97-AF65-F5344CB8AC3E}">
        <p14:creationId xmlns:p14="http://schemas.microsoft.com/office/powerpoint/2010/main" val="2429638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18</a:t>
            </a:fld>
            <a:endParaRPr lang="en-US"/>
          </a:p>
        </p:txBody>
      </p:sp>
    </p:spTree>
    <p:extLst>
      <p:ext uri="{BB962C8B-B14F-4D97-AF65-F5344CB8AC3E}">
        <p14:creationId xmlns:p14="http://schemas.microsoft.com/office/powerpoint/2010/main" val="1358585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19</a:t>
            </a:fld>
            <a:endParaRPr lang="en-US"/>
          </a:p>
        </p:txBody>
      </p:sp>
    </p:spTree>
    <p:extLst>
      <p:ext uri="{BB962C8B-B14F-4D97-AF65-F5344CB8AC3E}">
        <p14:creationId xmlns:p14="http://schemas.microsoft.com/office/powerpoint/2010/main" val="3263658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DBAE35-4AF4-4519-A968-806D9E59725D}"/>
              </a:ext>
            </a:extLst>
          </p:cNvPr>
          <p:cNvSpPr>
            <a:spLocks noGrp="1"/>
          </p:cNvSpPr>
          <p:nvPr>
            <p:ph type="dt" sz="half" idx="10"/>
          </p:nvPr>
        </p:nvSpPr>
        <p:spPr/>
        <p:txBody>
          <a:bodyPr/>
          <a:lstStyle/>
          <a:p>
            <a:fld id="{19D6E806-824E-41C9-8D3A-2E5D3B8BCB4A}" type="datetimeFigureOut">
              <a:rPr lang="en-US" smtClean="0"/>
              <a:t>2/24/2024</a:t>
            </a:fld>
            <a:endParaRPr lang="en-US"/>
          </a:p>
        </p:txBody>
      </p:sp>
      <p:sp>
        <p:nvSpPr>
          <p:cNvPr id="5" name="Footer Placeholder 4">
            <a:extLst>
              <a:ext uri="{FF2B5EF4-FFF2-40B4-BE49-F238E27FC236}">
                <a16:creationId xmlns:a16="http://schemas.microsoft.com/office/drawing/2014/main"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04411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2234C-D72C-46F3-A2D6-20475363484F}"/>
              </a:ext>
            </a:extLst>
          </p:cNvPr>
          <p:cNvSpPr>
            <a:spLocks noGrp="1"/>
          </p:cNvSpPr>
          <p:nvPr>
            <p:ph type="dt" sz="half" idx="10"/>
          </p:nvPr>
        </p:nvSpPr>
        <p:spPr/>
        <p:txBody>
          <a:bodyPr/>
          <a:lstStyle/>
          <a:p>
            <a:fld id="{19D6E806-824E-41C9-8D3A-2E5D3B8BCB4A}" type="datetimeFigureOut">
              <a:rPr lang="en-US" smtClean="0"/>
              <a:t>2/24/2024</a:t>
            </a:fld>
            <a:endParaRPr lang="en-US"/>
          </a:p>
        </p:txBody>
      </p:sp>
      <p:sp>
        <p:nvSpPr>
          <p:cNvPr id="5" name="Footer Placeholder 4">
            <a:extLst>
              <a:ext uri="{FF2B5EF4-FFF2-40B4-BE49-F238E27FC236}">
                <a16:creationId xmlns:a16="http://schemas.microsoft.com/office/drawing/2014/main"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658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1474C-DCAD-411B-AF4D-0CBD9EB5A636}"/>
              </a:ext>
            </a:extLst>
          </p:cNvPr>
          <p:cNvSpPr>
            <a:spLocks noGrp="1"/>
          </p:cNvSpPr>
          <p:nvPr>
            <p:ph type="dt" sz="half" idx="10"/>
          </p:nvPr>
        </p:nvSpPr>
        <p:spPr/>
        <p:txBody>
          <a:bodyPr/>
          <a:lstStyle/>
          <a:p>
            <a:fld id="{19D6E806-824E-41C9-8D3A-2E5D3B8BCB4A}" type="datetimeFigureOut">
              <a:rPr lang="en-US" smtClean="0"/>
              <a:t>2/24/2024</a:t>
            </a:fld>
            <a:endParaRPr lang="en-US"/>
          </a:p>
        </p:txBody>
      </p:sp>
      <p:sp>
        <p:nvSpPr>
          <p:cNvPr id="5" name="Footer Placeholder 4">
            <a:extLst>
              <a:ext uri="{FF2B5EF4-FFF2-40B4-BE49-F238E27FC236}">
                <a16:creationId xmlns:a16="http://schemas.microsoft.com/office/drawing/2014/main"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22511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2/24/2024</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7888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3A1BC-566C-4269-B685-26C4AC62851E}"/>
              </a:ext>
            </a:extLst>
          </p:cNvPr>
          <p:cNvSpPr>
            <a:spLocks noGrp="1"/>
          </p:cNvSpPr>
          <p:nvPr>
            <p:ph type="dt" sz="half" idx="10"/>
          </p:nvPr>
        </p:nvSpPr>
        <p:spPr/>
        <p:txBody>
          <a:bodyPr/>
          <a:lstStyle/>
          <a:p>
            <a:fld id="{19D6E806-824E-41C9-8D3A-2E5D3B8BCB4A}" type="datetimeFigureOut">
              <a:rPr lang="en-US" smtClean="0"/>
              <a:t>2/24/2024</a:t>
            </a:fld>
            <a:endParaRPr lang="en-US"/>
          </a:p>
        </p:txBody>
      </p:sp>
      <p:sp>
        <p:nvSpPr>
          <p:cNvPr id="5" name="Footer Placeholder 4">
            <a:extLst>
              <a:ext uri="{FF2B5EF4-FFF2-40B4-BE49-F238E27FC236}">
                <a16:creationId xmlns:a16="http://schemas.microsoft.com/office/drawing/2014/main"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189616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7F8F2B-E362-45E2-B396-CFC8EB4F74E4}"/>
              </a:ext>
            </a:extLst>
          </p:cNvPr>
          <p:cNvSpPr>
            <a:spLocks noGrp="1"/>
          </p:cNvSpPr>
          <p:nvPr>
            <p:ph type="dt" sz="half" idx="10"/>
          </p:nvPr>
        </p:nvSpPr>
        <p:spPr/>
        <p:txBody>
          <a:bodyPr/>
          <a:lstStyle/>
          <a:p>
            <a:fld id="{19D6E806-824E-41C9-8D3A-2E5D3B8BCB4A}" type="datetimeFigureOut">
              <a:rPr lang="en-US" smtClean="0"/>
              <a:t>2/24/2024</a:t>
            </a:fld>
            <a:endParaRPr lang="en-US"/>
          </a:p>
        </p:txBody>
      </p:sp>
      <p:sp>
        <p:nvSpPr>
          <p:cNvPr id="6" name="Footer Placeholder 5">
            <a:extLst>
              <a:ext uri="{FF2B5EF4-FFF2-40B4-BE49-F238E27FC236}">
                <a16:creationId xmlns:a16="http://schemas.microsoft.com/office/drawing/2014/main"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039598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EBED0-D2D7-4417-B306-837209F710AD}"/>
              </a:ext>
            </a:extLst>
          </p:cNvPr>
          <p:cNvSpPr>
            <a:spLocks noGrp="1"/>
          </p:cNvSpPr>
          <p:nvPr>
            <p:ph type="dt" sz="half" idx="10"/>
          </p:nvPr>
        </p:nvSpPr>
        <p:spPr/>
        <p:txBody>
          <a:bodyPr/>
          <a:lstStyle/>
          <a:p>
            <a:fld id="{19D6E806-824E-41C9-8D3A-2E5D3B8BCB4A}" type="datetimeFigureOut">
              <a:rPr lang="en-US" smtClean="0"/>
              <a:t>2/24/2024</a:t>
            </a:fld>
            <a:endParaRPr lang="en-US"/>
          </a:p>
        </p:txBody>
      </p:sp>
      <p:sp>
        <p:nvSpPr>
          <p:cNvPr id="8" name="Footer Placeholder 7">
            <a:extLst>
              <a:ext uri="{FF2B5EF4-FFF2-40B4-BE49-F238E27FC236}">
                <a16:creationId xmlns:a16="http://schemas.microsoft.com/office/drawing/2014/main"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3972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BD0591-0175-4144-9CB8-C26C7CBBC4DA}"/>
              </a:ext>
            </a:extLst>
          </p:cNvPr>
          <p:cNvSpPr>
            <a:spLocks noGrp="1"/>
          </p:cNvSpPr>
          <p:nvPr>
            <p:ph type="dt" sz="half" idx="10"/>
          </p:nvPr>
        </p:nvSpPr>
        <p:spPr/>
        <p:txBody>
          <a:bodyPr/>
          <a:lstStyle/>
          <a:p>
            <a:fld id="{19D6E806-824E-41C9-8D3A-2E5D3B8BCB4A}" type="datetimeFigureOut">
              <a:rPr lang="en-US" smtClean="0"/>
              <a:t>2/24/2024</a:t>
            </a:fld>
            <a:endParaRPr lang="en-US"/>
          </a:p>
        </p:txBody>
      </p:sp>
      <p:sp>
        <p:nvSpPr>
          <p:cNvPr id="4" name="Footer Placeholder 3">
            <a:extLst>
              <a:ext uri="{FF2B5EF4-FFF2-40B4-BE49-F238E27FC236}">
                <a16:creationId xmlns:a16="http://schemas.microsoft.com/office/drawing/2014/main"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8510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11306-E80E-441B-B8D0-DE38E9DEE4A3}"/>
              </a:ext>
            </a:extLst>
          </p:cNvPr>
          <p:cNvSpPr>
            <a:spLocks noGrp="1"/>
          </p:cNvSpPr>
          <p:nvPr>
            <p:ph type="dt" sz="half" idx="10"/>
          </p:nvPr>
        </p:nvSpPr>
        <p:spPr/>
        <p:txBody>
          <a:bodyPr/>
          <a:lstStyle/>
          <a:p>
            <a:fld id="{19D6E806-824E-41C9-8D3A-2E5D3B8BCB4A}" type="datetimeFigureOut">
              <a:rPr lang="en-US" smtClean="0"/>
              <a:t>2/24/2024</a:t>
            </a:fld>
            <a:endParaRPr lang="en-US"/>
          </a:p>
        </p:txBody>
      </p:sp>
      <p:sp>
        <p:nvSpPr>
          <p:cNvPr id="3" name="Footer Placeholder 2">
            <a:extLst>
              <a:ext uri="{FF2B5EF4-FFF2-40B4-BE49-F238E27FC236}">
                <a16:creationId xmlns:a16="http://schemas.microsoft.com/office/drawing/2014/main"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747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DB210-35C4-4084-BFF3-9038B00CCA7D}"/>
              </a:ext>
            </a:extLst>
          </p:cNvPr>
          <p:cNvSpPr>
            <a:spLocks noGrp="1"/>
          </p:cNvSpPr>
          <p:nvPr>
            <p:ph type="dt" sz="half" idx="10"/>
          </p:nvPr>
        </p:nvSpPr>
        <p:spPr/>
        <p:txBody>
          <a:bodyPr/>
          <a:lstStyle/>
          <a:p>
            <a:fld id="{19D6E806-824E-41C9-8D3A-2E5D3B8BCB4A}" type="datetimeFigureOut">
              <a:rPr lang="en-US" smtClean="0"/>
              <a:t>2/24/2024</a:t>
            </a:fld>
            <a:endParaRPr lang="en-US"/>
          </a:p>
        </p:txBody>
      </p:sp>
      <p:sp>
        <p:nvSpPr>
          <p:cNvPr id="6" name="Footer Placeholder 5">
            <a:extLst>
              <a:ext uri="{FF2B5EF4-FFF2-40B4-BE49-F238E27FC236}">
                <a16:creationId xmlns:a16="http://schemas.microsoft.com/office/drawing/2014/main"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01805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31A0F-212A-4FDB-9B0E-F87E996D82AD}"/>
              </a:ext>
            </a:extLst>
          </p:cNvPr>
          <p:cNvSpPr>
            <a:spLocks noGrp="1"/>
          </p:cNvSpPr>
          <p:nvPr>
            <p:ph type="dt" sz="half" idx="10"/>
          </p:nvPr>
        </p:nvSpPr>
        <p:spPr/>
        <p:txBody>
          <a:bodyPr/>
          <a:lstStyle/>
          <a:p>
            <a:fld id="{19D6E806-824E-41C9-8D3A-2E5D3B8BCB4A}" type="datetimeFigureOut">
              <a:rPr lang="en-US" smtClean="0"/>
              <a:t>2/24/2024</a:t>
            </a:fld>
            <a:endParaRPr lang="en-US"/>
          </a:p>
        </p:txBody>
      </p:sp>
      <p:sp>
        <p:nvSpPr>
          <p:cNvPr id="6" name="Footer Placeholder 5">
            <a:extLst>
              <a:ext uri="{FF2B5EF4-FFF2-40B4-BE49-F238E27FC236}">
                <a16:creationId xmlns:a16="http://schemas.microsoft.com/office/drawing/2014/main"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5261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2/24/2024</a:t>
            </a:fld>
            <a:endParaRPr lang="en-US"/>
          </a:p>
        </p:txBody>
      </p:sp>
      <p:sp>
        <p:nvSpPr>
          <p:cNvPr id="5" name="Footer Placeholder 4">
            <a:extLst>
              <a:ext uri="{FF2B5EF4-FFF2-40B4-BE49-F238E27FC236}">
                <a16:creationId xmlns:a16="http://schemas.microsoft.com/office/drawing/2014/main"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240673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5.wdp"/><Relationship Id="rId3" Type="http://schemas.microsoft.com/office/2007/relationships/hdphoto" Target="../media/hdphoto1.wdp"/><Relationship Id="rId7" Type="http://schemas.microsoft.com/office/2007/relationships/hdphoto" Target="../media/hdphoto2.wdp"/><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11" Type="http://schemas.microsoft.com/office/2007/relationships/hdphoto" Target="../media/hdphoto4.wdp"/><Relationship Id="rId5" Type="http://schemas.openxmlformats.org/officeDocument/2006/relationships/image" Target="../media/image3.png"/><Relationship Id="rId15" Type="http://schemas.microsoft.com/office/2007/relationships/hdphoto" Target="../media/hdphoto6.wdp"/><Relationship Id="rId10" Type="http://schemas.openxmlformats.org/officeDocument/2006/relationships/image" Target="../media/image6.png"/><Relationship Id="rId4" Type="http://schemas.openxmlformats.org/officeDocument/2006/relationships/image" Target="../media/image2.png"/><Relationship Id="rId9" Type="http://schemas.microsoft.com/office/2007/relationships/hdphoto" Target="../media/hdphoto3.wdp"/><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23.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4.wdp"/><Relationship Id="rId7" Type="http://schemas.microsoft.com/office/2007/relationships/hdphoto" Target="../media/hdphoto13.wdp"/><Relationship Id="rId12" Type="http://schemas.openxmlformats.org/officeDocument/2006/relationships/image" Target="../media/image25.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3.png"/><Relationship Id="rId11" Type="http://schemas.microsoft.com/office/2007/relationships/hdphoto" Target="../media/hdphoto3.wdp"/><Relationship Id="rId5" Type="http://schemas.microsoft.com/office/2007/relationships/hdphoto" Target="../media/hdphoto2.wdp"/><Relationship Id="rId10" Type="http://schemas.openxmlformats.org/officeDocument/2006/relationships/image" Target="../media/image5.png"/><Relationship Id="rId4" Type="http://schemas.openxmlformats.org/officeDocument/2006/relationships/image" Target="../media/image4.png"/><Relationship Id="rId9" Type="http://schemas.microsoft.com/office/2007/relationships/hdphoto" Target="../media/hdphoto14.wdp"/></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4.wdp"/><Relationship Id="rId11" Type="http://schemas.microsoft.com/office/2007/relationships/hdphoto" Target="../media/hdphoto13.wdp"/><Relationship Id="rId5" Type="http://schemas.openxmlformats.org/officeDocument/2006/relationships/image" Target="../media/image6.png"/><Relationship Id="rId10" Type="http://schemas.openxmlformats.org/officeDocument/2006/relationships/image" Target="../media/image23.png"/><Relationship Id="rId4" Type="http://schemas.microsoft.com/office/2007/relationships/hdphoto" Target="../media/hdphoto3.wdp"/><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23.png"/><Relationship Id="rId4" Type="http://schemas.microsoft.com/office/2007/relationships/hdphoto" Target="../media/hdphoto2.wdp"/><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23.png"/><Relationship Id="rId10" Type="http://schemas.microsoft.com/office/2007/relationships/hdphoto" Target="../media/hdphoto16.wdp"/><Relationship Id="rId4" Type="http://schemas.microsoft.com/office/2007/relationships/hdphoto" Target="../media/hdphoto2.wdp"/><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23.png"/><Relationship Id="rId4" Type="http://schemas.microsoft.com/office/2007/relationships/hdphoto" Target="../media/hdphoto2.wdp"/><Relationship Id="rId9" Type="http://schemas.microsoft.com/office/2007/relationships/hdphoto" Target="../media/hdphoto17.wdp"/></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3.png"/><Relationship Id="rId7" Type="http://schemas.microsoft.com/office/2007/relationships/hdphoto" Target="../media/hdphoto15.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7.png"/><Relationship Id="rId4" Type="http://schemas.microsoft.com/office/2007/relationships/hdphoto" Target="../media/hdphoto13.wdp"/></Relationships>
</file>

<file path=ppt/slides/_rels/slide17.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slideLayout" Target="../slideLayouts/slideLayout7.xml"/><Relationship Id="rId7" Type="http://schemas.openxmlformats.org/officeDocument/2006/relationships/image" Target="../media/image35.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8.wdp"/><Relationship Id="rId11" Type="http://schemas.openxmlformats.org/officeDocument/2006/relationships/image" Target="../media/image37.png"/><Relationship Id="rId5" Type="http://schemas.openxmlformats.org/officeDocument/2006/relationships/image" Target="../media/image34.png"/><Relationship Id="rId10" Type="http://schemas.microsoft.com/office/2007/relationships/hdphoto" Target="../media/hdphoto20.wdp"/><Relationship Id="rId4" Type="http://schemas.openxmlformats.org/officeDocument/2006/relationships/notesSlide" Target="../notesSlides/notesSlide7.xml"/><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21.wdp"/><Relationship Id="rId5" Type="http://schemas.openxmlformats.org/officeDocument/2006/relationships/image" Target="../media/image40.png"/><Relationship Id="rId4" Type="http://schemas.openxmlformats.org/officeDocument/2006/relationships/image" Target="../media/image39.jpeg"/><Relationship Id="rId9" Type="http://schemas.openxmlformats.org/officeDocument/2006/relationships/image" Target="../media/image42.jpe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17.wdp"/><Relationship Id="rId11" Type="http://schemas.microsoft.com/office/2007/relationships/hdphoto" Target="../media/hdphoto16.wdp"/><Relationship Id="rId5" Type="http://schemas.openxmlformats.org/officeDocument/2006/relationships/image" Target="../media/image33.png"/><Relationship Id="rId10" Type="http://schemas.openxmlformats.org/officeDocument/2006/relationships/image" Target="../media/image31.png"/><Relationship Id="rId4" Type="http://schemas.microsoft.com/office/2007/relationships/hdphoto" Target="../media/hdphoto13.wdp"/><Relationship Id="rId9" Type="http://schemas.microsoft.com/office/2007/relationships/hdphoto" Target="../media/hdphoto15.wdp"/></Relationships>
</file>

<file path=ppt/slides/_rels/slide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7.xml"/><Relationship Id="rId6" Type="http://schemas.microsoft.com/office/2007/relationships/hdphoto" Target="../media/hdphoto24.wdp"/><Relationship Id="rId5" Type="http://schemas.openxmlformats.org/officeDocument/2006/relationships/image" Target="../media/image45.png"/><Relationship Id="rId4" Type="http://schemas.microsoft.com/office/2007/relationships/hdphoto" Target="../media/hdphoto23.wdp"/></Relationships>
</file>

<file path=ppt/slides/_rels/slide2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53.jpeg"/><Relationship Id="rId3" Type="http://schemas.openxmlformats.org/officeDocument/2006/relationships/image" Target="../media/image23.png"/><Relationship Id="rId7" Type="http://schemas.microsoft.com/office/2007/relationships/hdphoto" Target="../media/hdphoto17.wdp"/><Relationship Id="rId12" Type="http://schemas.microsoft.com/office/2007/relationships/hdphoto" Target="../media/hdphoto16.wdp"/><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1.png"/><Relationship Id="rId5" Type="http://schemas.openxmlformats.org/officeDocument/2006/relationships/image" Target="../media/image38.png"/><Relationship Id="rId10" Type="http://schemas.microsoft.com/office/2007/relationships/hdphoto" Target="../media/hdphoto15.wdp"/><Relationship Id="rId4" Type="http://schemas.microsoft.com/office/2007/relationships/hdphoto" Target="../media/hdphoto13.wdp"/><Relationship Id="rId9" Type="http://schemas.openxmlformats.org/officeDocument/2006/relationships/image" Target="../media/image30.png"/><Relationship Id="rId1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9.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11.wdp"/><Relationship Id="rId7"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22.png"/><Relationship Id="rId5" Type="http://schemas.microsoft.com/office/2007/relationships/hdphoto" Target="../media/hdphoto3.wdp"/><Relationship Id="rId10" Type="http://schemas.microsoft.com/office/2007/relationships/hdphoto" Target="../media/hdphoto12.wdp"/><Relationship Id="rId4" Type="http://schemas.openxmlformats.org/officeDocument/2006/relationships/image" Target="../media/image5.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11.wdp"/><Relationship Id="rId7"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22.png"/><Relationship Id="rId5" Type="http://schemas.microsoft.com/office/2007/relationships/hdphoto" Target="../media/hdphoto3.wdp"/><Relationship Id="rId10" Type="http://schemas.microsoft.com/office/2007/relationships/hdphoto" Target="../media/hdphoto12.wdp"/><Relationship Id="rId4" Type="http://schemas.openxmlformats.org/officeDocument/2006/relationships/image" Target="../media/image5.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C4B62D9-C5F9-4E38-84F0-66FB82F31E05}"/>
              </a:ext>
            </a:extLst>
          </p:cNvPr>
          <p:cNvGrpSpPr/>
          <p:nvPr/>
        </p:nvGrpSpPr>
        <p:grpSpPr>
          <a:xfrm>
            <a:off x="1509949" y="11076"/>
            <a:ext cx="7318962" cy="1465188"/>
            <a:chOff x="2594249" y="118118"/>
            <a:chExt cx="7318962" cy="1465188"/>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3090178" y="118118"/>
              <a:ext cx="6795334" cy="1313118"/>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6250F2-351E-44CA-A071-9F67D77DF914}"/>
                </a:ext>
              </a:extLst>
            </p:cNvPr>
            <p:cNvSpPr/>
            <p:nvPr/>
          </p:nvSpPr>
          <p:spPr>
            <a:xfrm>
              <a:off x="3622015" y="214491"/>
              <a:ext cx="6291196" cy="1200329"/>
            </a:xfrm>
            <a:prstGeom prst="rect">
              <a:avLst/>
            </a:prstGeom>
            <a:noFill/>
          </p:spPr>
          <p:txBody>
            <a:bodyPr wrap="square" lIns="91440" tIns="45720" rIns="91440" bIns="45720">
              <a:spAutoFit/>
            </a:bodyPr>
            <a:lstStyle/>
            <a:p>
              <a:pPr algn="ctr"/>
              <a:r>
                <a:rPr lang="en-US" sz="7200" b="1" cap="none" spc="0" dirty="0">
                  <a:ln w="13462">
                    <a:solidFill>
                      <a:schemeClr val="bg1"/>
                    </a:solidFill>
                    <a:prstDash val="solid"/>
                  </a:ln>
                  <a:solidFill>
                    <a:schemeClr val="accent5">
                      <a:lumMod val="50000"/>
                    </a:schemeClr>
                  </a:solidFill>
                  <a:effectLst>
                    <a:outerShdw dist="38100" dir="2700000" algn="bl" rotWithShape="0">
                      <a:schemeClr val="accent5"/>
                    </a:outerShdw>
                  </a:effectLst>
                  <a:latin typeface="#9Slide07 IcielKoni" pitchFamily="2" charset="0"/>
                </a:rPr>
                <a:t>KHỞI ĐỘNG</a:t>
              </a:r>
            </a:p>
          </p:txBody>
        </p:sp>
        <p:pic>
          <p:nvPicPr>
            <p:cNvPr id="8" name="Picture 2" descr="Hình ảnh Tên Lửa Vector Minh Họa Cô Lập Trên Nền Trắng Clip Nghệ Thuật Tên  Lửa, Thiên Hà Clipart, Vectơ, Tên Lửa Vector và PNG với nền trong suốt để  tải">
              <a:extLst>
                <a:ext uri="{FF2B5EF4-FFF2-40B4-BE49-F238E27FC236}">
                  <a16:creationId xmlns:a16="http://schemas.microsoft.com/office/drawing/2014/main" id="{19ACB149-D021-4382-A581-5862B2C1AB11}"/>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9934" b="91225" l="9500" r="90000">
                          <a14:foregroundMark x1="48083" y1="75000" x2="48083" y2="75000"/>
                          <a14:foregroundMark x1="24167" y1="54719" x2="24167" y2="54719"/>
                          <a14:foregroundMark x1="55667" y1="46358" x2="36417" y2="62417"/>
                          <a14:foregroundMark x1="26667" y1="73427" x2="26667" y2="73427"/>
                          <a14:foregroundMark x1="48667" y1="65315" x2="51333" y2="61258"/>
                          <a14:foregroundMark x1="26667" y1="75166" x2="33833" y2="67964"/>
                          <a14:foregroundMark x1="33833" y1="67964" x2="33833" y2="67632"/>
                          <a14:foregroundMark x1="33667" y1="63411" x2="44750" y2="45778"/>
                          <a14:foregroundMark x1="41250" y1="50993" x2="51583" y2="39735"/>
                          <a14:foregroundMark x1="51583" y1="39735" x2="63250" y2="40811"/>
                          <a14:foregroundMark x1="63250" y1="40811" x2="57833" y2="41970"/>
                          <a14:foregroundMark x1="55083" y1="40563" x2="58167" y2="38079"/>
                          <a14:foregroundMark x1="57000" y1="37666" x2="50000" y2="43874"/>
                          <a14:foregroundMark x1="54083" y1="55050" x2="40500" y2="64156"/>
                          <a14:foregroundMark x1="16750" y1="69205" x2="16750" y2="69205"/>
                          <a14:foregroundMark x1="14583" y1="62252" x2="14583" y2="62252"/>
                          <a14:foregroundMark x1="16333" y1="63990" x2="16333" y2="63990"/>
                          <a14:foregroundMark x1="9583" y1="67053" x2="9583" y2="67053"/>
                          <a14:foregroundMark x1="11333" y1="74586" x2="11333" y2="74586"/>
                          <a14:foregroundMark x1="18667" y1="83113" x2="18667" y2="83113"/>
                          <a14:foregroundMark x1="29583" y1="84437" x2="29583" y2="84437"/>
                          <a14:foregroundMark x1="38750" y1="86010" x2="38750" y2="86010"/>
                          <a14:foregroundMark x1="36417" y1="83692" x2="36417" y2="83692"/>
                          <a14:foregroundMark x1="28000" y1="83113" x2="28000" y2="83113"/>
                          <a14:foregroundMark x1="32917" y1="91225" x2="32917" y2="91225"/>
                          <a14:foregroundMark x1="25333" y1="89238" x2="25333" y2="89238"/>
                          <a14:foregroundMark x1="14417" y1="87169" x2="14417" y2="87169"/>
                          <a14:foregroundMark x1="32500" y1="60844" x2="51583" y2="36921"/>
                          <a14:foregroundMark x1="56417" y1="43709" x2="53333" y2="45199"/>
                        </a14:backgroundRemoval>
                      </a14:imgEffect>
                    </a14:imgLayer>
                  </a14:imgProps>
                </a:ext>
                <a:ext uri="{28A0092B-C50C-407E-A947-70E740481C1C}">
                  <a14:useLocalDpi xmlns:a14="http://schemas.microsoft.com/office/drawing/2010/main" val="0"/>
                </a:ext>
              </a:extLst>
            </a:blip>
            <a:srcRect l="6629" t="12174" r="10885" b="7246"/>
            <a:stretch/>
          </p:blipFill>
          <p:spPr bwMode="auto">
            <a:xfrm>
              <a:off x="2594249" y="118118"/>
              <a:ext cx="1489784" cy="14651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9004901" y="0"/>
            <a:ext cx="2025049" cy="1476264"/>
            <a:chOff x="6857346" y="857587"/>
            <a:chExt cx="4331139" cy="2454312"/>
          </a:xfrm>
        </p:grpSpPr>
        <p:pic>
          <p:nvPicPr>
            <p:cNvPr id="19" name="Picture 18"/>
            <p:cNvPicPr>
              <a:picLocks noChangeAspect="1"/>
            </p:cNvPicPr>
            <p:nvPr/>
          </p:nvPicPr>
          <p:blipFill>
            <a:blip r:embed="rId4"/>
            <a:stretch>
              <a:fillRect/>
            </a:stretch>
          </p:blipFill>
          <p:spPr>
            <a:xfrm>
              <a:off x="6857346" y="857587"/>
              <a:ext cx="4331139" cy="2454312"/>
            </a:xfrm>
            <a:prstGeom prst="rect">
              <a:avLst/>
            </a:prstGeom>
          </p:spPr>
        </p:pic>
        <p:pic>
          <p:nvPicPr>
            <p:cNvPr id="20"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Rectangle: Rounded Corners 7">
            <a:extLst>
              <a:ext uri="{FF2B5EF4-FFF2-40B4-BE49-F238E27FC236}">
                <a16:creationId xmlns:a16="http://schemas.microsoft.com/office/drawing/2014/main" id="{BE55959A-1F2C-46C2-9FCD-F989F5DD87B7}"/>
              </a:ext>
            </a:extLst>
          </p:cNvPr>
          <p:cNvSpPr/>
          <p:nvPr/>
        </p:nvSpPr>
        <p:spPr>
          <a:xfrm>
            <a:off x="145773" y="3953800"/>
            <a:ext cx="1983779" cy="1401957"/>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Hoạt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động</a:t>
            </a:r>
            <a:r>
              <a:rPr lang="en-US" sz="2600" b="1" dirty="0">
                <a:solidFill>
                  <a:schemeClr val="tx1"/>
                </a:solidFill>
                <a:latin typeface="#9Slide03 SFU Futura_12" panose="00000400000000000000" pitchFamily="2" charset="0"/>
                <a:cs typeface="Arial" panose="020B0604020202020204" pitchFamily="34" charset="0"/>
              </a:rPr>
              <a:t>: 6 </a:t>
            </a:r>
            <a:r>
              <a:rPr lang="en-US" sz="2600" b="1" dirty="0" err="1">
                <a:solidFill>
                  <a:schemeClr val="tx1"/>
                </a:solidFill>
                <a:latin typeface="#9Slide03 SFU Futura_12" panose="00000400000000000000" pitchFamily="2" charset="0"/>
                <a:cs typeface="Arial" panose="020B0604020202020204" pitchFamily="34" charset="0"/>
              </a:rPr>
              <a:t>nhóm</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23" name="Rectangle: Rounded Corners 7">
            <a:extLst>
              <a:ext uri="{FF2B5EF4-FFF2-40B4-BE49-F238E27FC236}">
                <a16:creationId xmlns:a16="http://schemas.microsoft.com/office/drawing/2014/main" id="{53C967EF-6321-45EB-B34B-D99D778ACFBD}"/>
              </a:ext>
            </a:extLst>
          </p:cNvPr>
          <p:cNvSpPr/>
          <p:nvPr/>
        </p:nvSpPr>
        <p:spPr>
          <a:xfrm>
            <a:off x="2322627" y="3949147"/>
            <a:ext cx="2077756" cy="1401957"/>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Chuẩn</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bị</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bảng</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nhóm</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bút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lông</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24" name="Rectangle: Rounded Corners 7">
            <a:extLst>
              <a:ext uri="{FF2B5EF4-FFF2-40B4-BE49-F238E27FC236}">
                <a16:creationId xmlns:a16="http://schemas.microsoft.com/office/drawing/2014/main" id="{3582B86B-BF97-4986-B5E7-3EF41E0CF4DB}"/>
              </a:ext>
            </a:extLst>
          </p:cNvPr>
          <p:cNvSpPr/>
          <p:nvPr/>
        </p:nvSpPr>
        <p:spPr>
          <a:xfrm>
            <a:off x="4526623" y="3949146"/>
            <a:ext cx="2968346" cy="1401955"/>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Nhìn</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hình</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đoán</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nội</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dung 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ghi</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vào</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bảng</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nhóm</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25" name="Rectangle: Rounded Corners 7">
            <a:extLst>
              <a:ext uri="{FF2B5EF4-FFF2-40B4-BE49-F238E27FC236}">
                <a16:creationId xmlns:a16="http://schemas.microsoft.com/office/drawing/2014/main" id="{D5397E9F-57CE-4CBC-BF7D-C7F3ACC44961}"/>
              </a:ext>
            </a:extLst>
          </p:cNvPr>
          <p:cNvSpPr/>
          <p:nvPr/>
        </p:nvSpPr>
        <p:spPr>
          <a:xfrm>
            <a:off x="7635064" y="3949145"/>
            <a:ext cx="2093874" cy="1401957"/>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Thời</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gian</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mỗi</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hình</a:t>
            </a:r>
            <a:r>
              <a:rPr lang="en-US" sz="2600" b="1" dirty="0">
                <a:solidFill>
                  <a:schemeClr val="tx1"/>
                </a:solidFill>
                <a:latin typeface="#9Slide03 SFU Futura_12" panose="00000400000000000000" pitchFamily="2" charset="0"/>
                <a:cs typeface="Arial" panose="020B0604020202020204" pitchFamily="34" charset="0"/>
              </a:rPr>
              <a:t>: 30 </a:t>
            </a:r>
            <a:r>
              <a:rPr lang="en-US" sz="2600" b="1" dirty="0" err="1">
                <a:solidFill>
                  <a:schemeClr val="tx1"/>
                </a:solidFill>
                <a:latin typeface="#9Slide03 SFU Futura_12" panose="00000400000000000000" pitchFamily="2" charset="0"/>
                <a:cs typeface="Arial" panose="020B0604020202020204" pitchFamily="34" charset="0"/>
              </a:rPr>
              <a:t>giây</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36" name="Rectangle: Rounded Corners 7">
            <a:extLst>
              <a:ext uri="{FF2B5EF4-FFF2-40B4-BE49-F238E27FC236}">
                <a16:creationId xmlns:a16="http://schemas.microsoft.com/office/drawing/2014/main" id="{C22CBC91-7E69-41A0-A1C7-59D20020A212}"/>
              </a:ext>
            </a:extLst>
          </p:cNvPr>
          <p:cNvSpPr/>
          <p:nvPr/>
        </p:nvSpPr>
        <p:spPr>
          <a:xfrm>
            <a:off x="9881537" y="3949144"/>
            <a:ext cx="2247820" cy="1401957"/>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Nhóm</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đúng</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nhiều</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nhất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chiến</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thắng</a:t>
            </a:r>
            <a:endParaRPr lang="en-US" sz="2600" b="1" dirty="0">
              <a:solidFill>
                <a:schemeClr val="tx1"/>
              </a:solidFill>
              <a:latin typeface="#9Slide03 SFU Futura_12" panose="00000400000000000000" pitchFamily="2" charset="0"/>
              <a:cs typeface="Arial" panose="020B0604020202020204" pitchFamily="34" charset="0"/>
            </a:endParaRPr>
          </a:p>
        </p:txBody>
      </p:sp>
      <p:pic>
        <p:nvPicPr>
          <p:cNvPr id="37"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3998" y="5351101"/>
            <a:ext cx="1593595" cy="159359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5D6E7CB2-DECE-4A7D-A15B-85B6D0E3F4A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0" y="5650527"/>
            <a:ext cx="2239313" cy="1207473"/>
          </a:xfrm>
          <a:prstGeom prst="rect">
            <a:avLst/>
          </a:prstGeom>
        </p:spPr>
      </p:pic>
      <p:pic>
        <p:nvPicPr>
          <p:cNvPr id="40"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2760241" y="5511480"/>
            <a:ext cx="1184639" cy="122227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A502EEEF-18B8-4A77-9404-58674D215B1E}"/>
              </a:ext>
            </a:extLst>
          </p:cNvPr>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7993653" y="5421636"/>
            <a:ext cx="1432381" cy="140195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Champions cup icon Royalty Free Vector Image - VectorStock">
            <a:extLst>
              <a:ext uri="{FF2B5EF4-FFF2-40B4-BE49-F238E27FC236}">
                <a16:creationId xmlns:a16="http://schemas.microsoft.com/office/drawing/2014/main" id="{542EEBD3-7673-4409-AA6F-977744C80222}"/>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3889" b="91759" l="4300" r="97600">
                        <a14:foregroundMark x1="30800" y1="69167" x2="19100" y2="52315"/>
                        <a14:foregroundMark x1="19100" y1="52315" x2="19700" y2="21944"/>
                        <a14:foregroundMark x1="19700" y1="21944" x2="45300" y2="14259"/>
                        <a14:foregroundMark x1="45300" y1="14259" x2="81100" y2="30833"/>
                        <a14:foregroundMark x1="81100" y1="30833" x2="86900" y2="39630"/>
                        <a14:foregroundMark x1="94900" y1="38056" x2="97400" y2="47500"/>
                        <a14:foregroundMark x1="97400" y1="47500" x2="91600" y2="62963"/>
                        <a14:foregroundMark x1="91600" y1="62963" x2="69200" y2="74259"/>
                        <a14:foregroundMark x1="69200" y1="74259" x2="56300" y2="73611"/>
                        <a14:foregroundMark x1="56300" y1="73611" x2="55200" y2="71852"/>
                        <a14:foregroundMark x1="23900" y1="78241" x2="21600" y2="74815"/>
                        <a14:foregroundMark x1="14700" y1="65463" x2="11000" y2="58519"/>
                        <a14:foregroundMark x1="9900" y1="55648" x2="9100" y2="46759"/>
                        <a14:foregroundMark x1="9100" y1="46759" x2="9100" y2="46759"/>
                        <a14:foregroundMark x1="9500" y1="45833" x2="9500" y2="35741"/>
                        <a14:foregroundMark x1="9500" y1="34815" x2="10800" y2="29352"/>
                        <a14:foregroundMark x1="17400" y1="21481" x2="19900" y2="17778"/>
                        <a14:foregroundMark x1="26800" y1="11389" x2="28500" y2="10463"/>
                        <a14:foregroundMark x1="38700" y1="6389" x2="43300" y2="4815"/>
                        <a14:foregroundMark x1="43500" y1="4815" x2="47900" y2="5185"/>
                        <a14:foregroundMark x1="56300" y1="3889" x2="58300" y2="4630"/>
                        <a14:foregroundMark x1="63600" y1="7963" x2="65200" y2="8889"/>
                        <a14:foregroundMark x1="97600" y1="47130" x2="97600" y2="47130"/>
                        <a14:foregroundMark x1="95300" y1="35370" x2="94200" y2="32685"/>
                        <a14:foregroundMark x1="97600" y1="50463" x2="97600" y2="50463"/>
                        <a14:foregroundMark x1="4300" y1="47963" x2="4300" y2="47963"/>
                        <a14:foregroundMark x1="5800" y1="44259" x2="7600" y2="41759"/>
                        <a14:foregroundMark x1="5300" y1="33796" x2="5100" y2="34352"/>
                        <a14:foregroundMark x1="48700" y1="91204" x2="49200" y2="91759"/>
                      </a14:backgroundRemoval>
                    </a14:imgEffect>
                  </a14:imgLayer>
                </a14:imgProps>
              </a:ext>
              <a:ext uri="{28A0092B-C50C-407E-A947-70E740481C1C}">
                <a14:useLocalDpi xmlns:a14="http://schemas.microsoft.com/office/drawing/2010/main" val="0"/>
              </a:ext>
            </a:extLst>
          </a:blip>
          <a:srcRect/>
          <a:stretch>
            <a:fillRect/>
          </a:stretch>
        </p:blipFill>
        <p:spPr bwMode="auto">
          <a:xfrm>
            <a:off x="10418336" y="5421636"/>
            <a:ext cx="1337979" cy="144501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Thử tài đuổi hình bắt chữ tiếng Anh cùng Apollo English">
            <a:extLst>
              <a:ext uri="{FF2B5EF4-FFF2-40B4-BE49-F238E27FC236}">
                <a16:creationId xmlns:a16="http://schemas.microsoft.com/office/drawing/2014/main" id="{14EE9123-0A96-4755-A7D5-89FADB520EEC}"/>
              </a:ext>
            </a:extLst>
          </p:cNvPr>
          <p:cNvPicPr>
            <a:picLocks noChangeAspect="1" noChangeArrowheads="1"/>
          </p:cNvPicPr>
          <p:nvPr/>
        </p:nvPicPr>
        <p:blipFill rotWithShape="1">
          <a:blip r:embed="rId14" cstate="hqprint">
            <a:extLst>
              <a:ext uri="{BEBA8EAE-BF5A-486C-A8C5-ECC9F3942E4B}">
                <a14:imgProps xmlns:a14="http://schemas.microsoft.com/office/drawing/2010/main">
                  <a14:imgLayer r:embed="rId15">
                    <a14:imgEffect>
                      <a14:backgroundRemoval t="1200" b="94344" l="47" r="99069">
                        <a14:foregroundMark x1="17225" y1="36332" x2="17225" y2="36332"/>
                        <a14:foregroundMark x1="22719" y1="32648" x2="22719" y2="32648"/>
                        <a14:foregroundMark x1="32216" y1="31105" x2="32216" y2="31105"/>
                        <a14:foregroundMark x1="45950" y1="29306" x2="45950" y2="29306"/>
                        <a14:foregroundMark x1="36266" y1="14739" x2="36266" y2="14739"/>
                        <a14:foregroundMark x1="37663" y1="3599" x2="37663" y2="3599"/>
                        <a14:foregroundMark x1="67179" y1="78063" x2="67179" y2="78063"/>
                        <a14:foregroundMark x1="78119" y1="69494" x2="78119" y2="69494"/>
                        <a14:foregroundMark x1="84590" y1="68723" x2="84590" y2="68723"/>
                        <a14:foregroundMark x1="77886" y1="73608" x2="77886" y2="73608"/>
                        <a14:foregroundMark x1="84963" y1="47901" x2="84963" y2="47901"/>
                        <a14:foregroundMark x1="22719" y1="43445" x2="22719" y2="43445"/>
                        <a14:foregroundMark x1="96508" y1="16281" x2="96508" y2="16281"/>
                        <a14:foregroundMark x1="89432" y1="37875" x2="89432" y2="37875"/>
                        <a14:foregroundMark x1="87803" y1="44130" x2="87803" y2="44130"/>
                        <a14:foregroundMark x1="83380" y1="47901" x2="82542" y2="47901"/>
                        <a14:foregroundMark x1="67598" y1="57155" x2="67598" y2="57155"/>
                        <a14:foregroundMark x1="63966" y1="63153" x2="63966" y2="63153"/>
                        <a14:foregroundMark x1="36639" y1="62382" x2="36639" y2="62382"/>
                        <a14:foregroundMark x1="40689" y1="74722" x2="40689" y2="74722"/>
                        <a14:foregroundMark x1="42924" y1="74722" x2="42924" y2="74722"/>
                        <a14:foregroundMark x1="69227" y1="75064" x2="69227" y2="75064"/>
                        <a14:foregroundMark x1="84590" y1="62039" x2="84590" y2="62039"/>
                        <a14:foregroundMark x1="85801" y1="66838" x2="85801" y2="66838"/>
                        <a14:foregroundMark x1="85615" y1="80634" x2="85615" y2="80634"/>
                        <a14:foregroundMark x1="10754" y1="73179" x2="10754" y2="73179"/>
                        <a14:foregroundMark x1="8752" y1="28535" x2="8752" y2="28535"/>
                        <a14:foregroundMark x1="12197" y1="83633" x2="12197" y2="83633"/>
                        <a14:foregroundMark x1="4516" y1="12939" x2="4516" y2="12939"/>
                        <a14:foregroundMark x1="7542" y1="6941" x2="7542" y2="6941"/>
                        <a14:foregroundMark x1="13408" y1="9940" x2="13408" y2="9940"/>
                        <a14:foregroundMark x1="17831" y1="6941" x2="17831" y2="6941"/>
                        <a14:foregroundMark x1="2886" y1="11397" x2="2886" y2="11397"/>
                        <a14:foregroundMark x1="4888" y1="8398" x2="4888" y2="8398"/>
                        <a14:foregroundMark x1="4516" y1="4713" x2="4516" y2="4713"/>
                        <a14:foregroundMark x1="5307" y1="4370" x2="5307" y2="4370"/>
                        <a14:foregroundMark x1="7542" y1="11397" x2="7542" y2="11397"/>
                        <a14:foregroundMark x1="8752" y1="10626" x2="8752" y2="10626"/>
                        <a14:foregroundMark x1="10382" y1="10626" x2="10382" y2="10626"/>
                        <a14:foregroundMark x1="11592" y1="12939" x2="11592" y2="12939"/>
                        <a14:foregroundMark x1="17458" y1="12939" x2="17458" y2="12939"/>
                        <a14:foregroundMark x1="20857" y1="6941" x2="20857" y2="6941"/>
                        <a14:foregroundMark x1="23929" y1="9512" x2="23929" y2="9512"/>
                        <a14:foregroundMark x1="24534" y1="4713" x2="24534" y2="4713"/>
                        <a14:foregroundMark x1="24302" y1="1371" x2="23696" y2="1371"/>
                        <a14:foregroundMark x1="21276" y1="2828" x2="21276" y2="2828"/>
                        <a14:foregroundMark x1="22114" y1="7284" x2="22114" y2="7284"/>
                        <a14:foregroundMark x1="21695" y1="11397" x2="21695" y2="11397"/>
                        <a14:foregroundMark x1="20065" y1="9512" x2="20065" y2="9512"/>
                        <a14:foregroundMark x1="18063" y1="3942" x2="18063" y2="3942"/>
                        <a14:foregroundMark x1="99162" y1="14053" x2="99162" y2="14053"/>
                        <a14:foregroundMark x1="91061" y1="32991" x2="91061" y2="32991"/>
                        <a14:foregroundMark x1="90456" y1="25536" x2="90456" y2="25536"/>
                        <a14:foregroundMark x1="93669" y1="29991" x2="93669" y2="29991"/>
                        <a14:foregroundMark x1="92086" y1="29991" x2="92086" y2="29991"/>
                        <a14:foregroundMark x1="1071" y1="26650" x2="1071" y2="26650"/>
                        <a14:foregroundMark x1="1071" y1="25964" x2="1071" y2="25964"/>
                        <a14:foregroundMark x1="2095" y1="20737" x2="2095" y2="20737"/>
                        <a14:foregroundMark x1="2886" y1="15853" x2="2886" y2="15853"/>
                        <a14:foregroundMark x1="4283" y1="54584" x2="4283" y2="54584"/>
                        <a14:foregroundMark x1="7123" y1="54242" x2="7123" y2="54242"/>
                        <a14:foregroundMark x1="6099" y1="54927" x2="6099" y2="54927"/>
                        <a14:foregroundMark x1="2467" y1="51585" x2="2467" y2="51585"/>
                        <a14:foregroundMark x1="2467" y1="67952" x2="2467" y2="67952"/>
                        <a14:foregroundMark x1="3911" y1="58269" x2="3911" y2="58269"/>
                        <a14:foregroundMark x1="9171" y1="56812" x2="9171" y2="56812"/>
                        <a14:foregroundMark x1="2095" y1="74722" x2="2095" y2="74722"/>
                        <a14:foregroundMark x1="3305" y1="80977" x2="3305" y2="80977"/>
                        <a14:foregroundMark x1="6704" y1="87318" x2="6704" y2="87318"/>
                        <a14:foregroundMark x1="10149" y1="92202" x2="10149" y2="92202"/>
                        <a14:foregroundMark x1="14804" y1="94430" x2="14804" y2="94430"/>
                        <a14:foregroundMark x1="7728" y1="3942" x2="7728" y2="3942"/>
                        <a14:foregroundMark x1="26350" y1="11825" x2="26350" y2="11825"/>
                        <a14:foregroundMark x1="24907" y1="10283" x2="24907" y2="10283"/>
                        <a14:foregroundMark x1="24721" y1="8055" x2="24721" y2="8055"/>
                        <a14:foregroundMark x1="23510" y1="10283" x2="23510" y2="10283"/>
                        <a14:foregroundMark x1="23091" y1="10626" x2="23091" y2="10626"/>
                        <a14:foregroundMark x1="21276" y1="5484" x2="21276" y2="5484"/>
                        <a14:foregroundMark x1="20857" y1="4370" x2="20857" y2="4370"/>
                        <a14:foregroundMark x1="20857" y1="10626" x2="20857" y2="10626"/>
                        <a14:foregroundMark x1="20857" y1="11054" x2="20857" y2="11054"/>
                        <a14:foregroundMark x1="20065" y1="11825" x2="20065" y2="11825"/>
                        <a14:foregroundMark x1="19879" y1="11825" x2="19879" y2="11825"/>
                        <a14:foregroundMark x1="17831" y1="10626" x2="17831" y2="10626"/>
                        <a14:foregroundMark x1="17458" y1="9940" x2="17458" y2="9940"/>
                        <a14:foregroundMark x1="17039" y1="9169" x2="17039" y2="9169"/>
                        <a14:foregroundMark x1="17039" y1="7712" x2="17039" y2="7712"/>
                        <a14:foregroundMark x1="16853" y1="5827" x2="16853" y2="5827"/>
                        <a14:foregroundMark x1="14618" y1="14396" x2="14618" y2="14396"/>
                        <a14:foregroundMark x1="13408" y1="12511" x2="13408" y2="12511"/>
                        <a14:foregroundMark x1="13175" y1="8398" x2="13175" y2="8398"/>
                        <a14:foregroundMark x1="12989" y1="6170" x2="12989" y2="6170"/>
                        <a14:foregroundMark x1="14385" y1="6170" x2="14385" y2="6170"/>
                        <a14:foregroundMark x1="13780" y1="5484" x2="13780" y2="5484"/>
                        <a14:foregroundMark x1="13175" y1="4713" x2="13175" y2="4713"/>
                        <a14:foregroundMark x1="12989" y1="4370" x2="12989" y2="4370"/>
                        <a14:foregroundMark x1="12803" y1="8055" x2="12803" y2="8055"/>
                        <a14:foregroundMark x1="11592" y1="9169" x2="11592" y2="9169"/>
                        <a14:foregroundMark x1="10987" y1="9512" x2="10987" y2="9512"/>
                        <a14:foregroundMark x1="10754" y1="13625" x2="10754" y2="13625"/>
                        <a14:foregroundMark x1="9963" y1="14053" x2="9963" y2="14053"/>
                        <a14:foregroundMark x1="9544" y1="13625" x2="9544" y2="13625"/>
                        <a14:foregroundMark x1="8333" y1="10283" x2="8333" y2="10283"/>
                        <a14:foregroundMark x1="7728" y1="9512" x2="7728" y2="9512"/>
                        <a14:foregroundMark x1="7728" y1="12939" x2="7728" y2="12939"/>
                        <a14:foregroundMark x1="6704" y1="14739" x2="6704" y2="14739"/>
                        <a14:foregroundMark x1="6099" y1="13282" x2="6099" y2="13282"/>
                        <a14:foregroundMark x1="5493" y1="8398" x2="5493" y2="8398"/>
                        <a14:foregroundMark x1="5307" y1="14739" x2="5307" y2="14739"/>
                        <a14:foregroundMark x1="5307" y1="14739" x2="5307" y2="14739"/>
                        <a14:foregroundMark x1="4888" y1="13625" x2="4888" y2="13625"/>
                        <a14:foregroundMark x1="3492" y1="5827" x2="3492" y2="5827"/>
                        <a14:foregroundMark x1="3305" y1="5827" x2="3305" y2="5827"/>
                        <a14:foregroundMark x1="2700" y1="5484" x2="2700" y2="5484"/>
                        <a14:foregroundMark x1="2700" y1="4713" x2="2700" y2="4713"/>
                        <a14:foregroundMark x1="2467" y1="4713" x2="2467" y2="4713"/>
                        <a14:foregroundMark x1="2467" y1="5056" x2="2467" y2="5056"/>
                        <a14:foregroundMark x1="1862" y1="12168" x2="1862" y2="12168"/>
                        <a14:foregroundMark x1="1257" y1="11054" x2="1257" y2="11054"/>
                        <a14:foregroundMark x1="1443" y1="6598" x2="1443" y2="6598"/>
                        <a14:foregroundMark x1="1257" y1="7284" x2="1257" y2="7284"/>
                        <a14:foregroundMark x1="2095" y1="9512" x2="2095" y2="9512"/>
                        <a14:foregroundMark x1="11592" y1="3599" x2="11592" y2="3599"/>
                        <a14:foregroundMark x1="12803" y1="2142" x2="12803" y2="2142"/>
                        <a14:foregroundMark x1="20251" y1="2828" x2="20251" y2="2828"/>
                        <a14:foregroundMark x1="20065" y1="1714" x2="20065" y2="1714"/>
                        <a14:foregroundMark x1="1676" y1="34105" x2="1676" y2="34105"/>
                        <a14:foregroundMark x1="838" y1="41217" x2="838" y2="41217"/>
                        <a14:foregroundMark x1="838" y1="31877" x2="838" y2="31877"/>
                        <a14:foregroundMark x1="11592" y1="70951" x2="11592" y2="70951"/>
                        <a14:foregroundMark x1="9171" y1="64610" x2="9171" y2="64610"/>
                        <a14:foregroundMark x1="13780" y1="73950" x2="13780" y2="73950"/>
                        <a14:foregroundMark x1="11173" y1="67952" x2="11173" y2="67952"/>
                        <a14:foregroundMark x1="10382" y1="67952" x2="10382" y2="67952"/>
                        <a14:foregroundMark x1="838" y1="35219" x2="838" y2="35219"/>
                        <a14:foregroundMark x1="13408" y1="76178" x2="13408" y2="76178"/>
                        <a14:foregroundMark x1="11965" y1="73608" x2="11965" y2="73608"/>
                        <a14:foregroundMark x1="83147" y1="70951" x2="83380" y2="72065"/>
                        <a14:foregroundMark x1="83566" y1="78749" x2="83566" y2="78749"/>
                        <a14:foregroundMark x1="85987" y1="77292" x2="85987" y2="77292"/>
                        <a14:foregroundMark x1="15037" y1="82862" x2="15037" y2="82862"/>
                      </a14:backgroundRemoval>
                    </a14:imgEffect>
                  </a14:imgLayer>
                </a14:imgProps>
              </a:ext>
              <a:ext uri="{28A0092B-C50C-407E-A947-70E740481C1C}">
                <a14:useLocalDpi xmlns:a14="http://schemas.microsoft.com/office/drawing/2010/main" val="0"/>
              </a:ext>
            </a:extLst>
          </a:blip>
          <a:srcRect b="16006"/>
          <a:stretch/>
        </p:blipFill>
        <p:spPr bwMode="auto">
          <a:xfrm>
            <a:off x="145773" y="1404151"/>
            <a:ext cx="5376087" cy="2453321"/>
          </a:xfrm>
          <a:prstGeom prst="rect">
            <a:avLst/>
          </a:prstGeom>
          <a:noFill/>
          <a:extLst>
            <a:ext uri="{909E8E84-426E-40DD-AFC4-6F175D3DCCD1}">
              <a14:hiddenFill xmlns:a14="http://schemas.microsoft.com/office/drawing/2010/main">
                <a:solidFill>
                  <a:srgbClr val="FFFFFF"/>
                </a:solidFill>
              </a14:hiddenFill>
            </a:ext>
          </a:extLst>
        </p:spPr>
      </p:pic>
      <p:cxnSp>
        <p:nvCxnSpPr>
          <p:cNvPr id="44" name="Straight Connector 43">
            <a:extLst>
              <a:ext uri="{FF2B5EF4-FFF2-40B4-BE49-F238E27FC236}">
                <a16:creationId xmlns:a16="http://schemas.microsoft.com/office/drawing/2014/main" id="{02A4E065-26AE-42DA-9D35-367AC0CC99D8}"/>
              </a:ext>
            </a:extLst>
          </p:cNvPr>
          <p:cNvCxnSpPr/>
          <p:nvPr/>
        </p:nvCxnSpPr>
        <p:spPr>
          <a:xfrm>
            <a:off x="4814888" y="2977297"/>
            <a:ext cx="7377112" cy="27768"/>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D493815-81D7-4DFB-BC03-7ABE761D9402}"/>
              </a:ext>
            </a:extLst>
          </p:cNvPr>
          <p:cNvCxnSpPr>
            <a:cxnSpLocks/>
          </p:cNvCxnSpPr>
          <p:nvPr/>
        </p:nvCxnSpPr>
        <p:spPr>
          <a:xfrm>
            <a:off x="4814888" y="3075599"/>
            <a:ext cx="7377112" cy="3174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5307464"/>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500"/>
                                        <p:tgtEl>
                                          <p:spTgt spid="4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par>
                                <p:cTn id="32" presetID="10" presetClass="entr" presetSubtype="0"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3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057400" y="1115004"/>
            <a:ext cx="8601075" cy="715284"/>
            <a:chOff x="856570" y="1803970"/>
            <a:chExt cx="8601075" cy="715284"/>
          </a:xfrm>
        </p:grpSpPr>
        <p:sp>
          <p:nvSpPr>
            <p:cNvPr id="22" name="Lưu đồ: Điểm Kết Thúc 147">
              <a:extLst>
                <a:ext uri="{FF2B5EF4-FFF2-40B4-BE49-F238E27FC236}">
                  <a16:creationId xmlns:a16="http://schemas.microsoft.com/office/drawing/2014/main" id="{05461557-442F-4F94-AF09-A5C02FFACD0D}"/>
                </a:ext>
              </a:extLst>
            </p:cNvPr>
            <p:cNvSpPr/>
            <p:nvPr/>
          </p:nvSpPr>
          <p:spPr>
            <a:xfrm>
              <a:off x="1622772" y="1839475"/>
              <a:ext cx="7834873" cy="679779"/>
            </a:xfrm>
            <a:prstGeom prst="flowChartTerminator">
              <a:avLst/>
            </a:prstGeom>
            <a:solidFill>
              <a:srgbClr val="DEFAF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9Slide03 SFU Futura_12" panose="00000400000000000000" pitchFamily="2" charset="0"/>
                  <a:ea typeface="+mn-ea"/>
                  <a:cs typeface="+mn-cs"/>
                </a:rPr>
                <a:t>Nhiệm</a:t>
              </a:r>
              <a:r>
                <a:rPr kumimoji="0" lang="en-US" sz="36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rPr>
                <a:t> </a:t>
              </a:r>
              <a:r>
                <a:rPr kumimoji="0" lang="en-US" sz="3600" b="1" i="0" u="none" strike="noStrike" kern="1200" cap="none" spc="0" normalizeH="0" baseline="0" noProof="0" dirty="0" err="1">
                  <a:ln>
                    <a:noFill/>
                  </a:ln>
                  <a:solidFill>
                    <a:srgbClr val="C00000"/>
                  </a:solidFill>
                  <a:effectLst/>
                  <a:uLnTx/>
                  <a:uFillTx/>
                  <a:latin typeface="#9Slide03 SFU Futura_12" panose="00000400000000000000" pitchFamily="2" charset="0"/>
                  <a:ea typeface="+mn-ea"/>
                  <a:cs typeface="+mn-cs"/>
                </a:rPr>
                <a:t>vụ</a:t>
              </a:r>
              <a:r>
                <a:rPr kumimoji="0" lang="en-US" sz="36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a:ln>
                    <a:noFill/>
                  </a:ln>
                  <a:solidFill>
                    <a:srgbClr val="C00000"/>
                  </a:solidFill>
                  <a:effectLst/>
                  <a:uLnTx/>
                  <a:uFillTx/>
                  <a:latin typeface="#9Slide03 SFU Futura_12" panose="00000400000000000000" pitchFamily="2" charset="0"/>
                  <a:ea typeface="+mn-ea"/>
                  <a:cs typeface="+mn-cs"/>
                </a:rPr>
                <a:t>Hoàn</a:t>
              </a:r>
              <a:r>
                <a:rPr kumimoji="0" lang="en-US" sz="32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a:ln>
                    <a:noFill/>
                  </a:ln>
                  <a:solidFill>
                    <a:srgbClr val="C00000"/>
                  </a:solidFill>
                  <a:effectLst/>
                  <a:uLnTx/>
                  <a:uFillTx/>
                  <a:latin typeface="#9Slide03 SFU Futura_12" panose="00000400000000000000" pitchFamily="2" charset="0"/>
                  <a:ea typeface="+mn-ea"/>
                  <a:cs typeface="+mn-cs"/>
                </a:rPr>
                <a:t>thành</a:t>
              </a:r>
              <a:r>
                <a:rPr kumimoji="0" lang="en-US" sz="32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a:ln>
                    <a:noFill/>
                  </a:ln>
                  <a:solidFill>
                    <a:srgbClr val="C00000"/>
                  </a:solidFill>
                  <a:effectLst/>
                  <a:uLnTx/>
                  <a:uFillTx/>
                  <a:latin typeface="#9Slide03 SFU Futura_12" panose="00000400000000000000" pitchFamily="2" charset="0"/>
                  <a:ea typeface="+mn-ea"/>
                  <a:cs typeface="+mn-cs"/>
                </a:rPr>
                <a:t>bảng</a:t>
              </a:r>
              <a:r>
                <a:rPr kumimoji="0" lang="en-US" sz="32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a:ln>
                    <a:noFill/>
                  </a:ln>
                  <a:solidFill>
                    <a:srgbClr val="C00000"/>
                  </a:solidFill>
                  <a:effectLst/>
                  <a:uLnTx/>
                  <a:uFillTx/>
                  <a:latin typeface="#9Slide03 SFU Futura_12" panose="00000400000000000000" pitchFamily="2" charset="0"/>
                  <a:ea typeface="+mn-ea"/>
                  <a:cs typeface="+mn-cs"/>
                </a:rPr>
                <a:t>tổng</a:t>
              </a:r>
              <a:r>
                <a:rPr kumimoji="0" lang="en-US" sz="32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a:ln>
                    <a:noFill/>
                  </a:ln>
                  <a:solidFill>
                    <a:srgbClr val="C00000"/>
                  </a:solidFill>
                  <a:effectLst/>
                  <a:uLnTx/>
                  <a:uFillTx/>
                  <a:latin typeface="#9Slide03 SFU Futura_12" panose="00000400000000000000" pitchFamily="2" charset="0"/>
                  <a:ea typeface="+mn-ea"/>
                  <a:cs typeface="+mn-cs"/>
                </a:rPr>
                <a:t>hợp</a:t>
              </a:r>
              <a:endParaRPr kumimoji="0" lang="en-US" sz="32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endParaRPr>
            </a:p>
          </p:txBody>
        </p:sp>
        <p:pic>
          <p:nvPicPr>
            <p:cNvPr id="24" name="Picture 23">
              <a:extLst>
                <a:ext uri="{FF2B5EF4-FFF2-40B4-BE49-F238E27FC236}">
                  <a16:creationId xmlns:a16="http://schemas.microsoft.com/office/drawing/2014/main" id="{F7A04FAE-3767-47C1-AF2C-1CBC4BF57F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856570" y="1803970"/>
              <a:ext cx="1289411" cy="695271"/>
            </a:xfrm>
            <a:prstGeom prst="rect">
              <a:avLst/>
            </a:prstGeom>
          </p:spPr>
        </p:pic>
      </p:grpSp>
      <p:graphicFrame>
        <p:nvGraphicFramePr>
          <p:cNvPr id="2" name="Table 1"/>
          <p:cNvGraphicFramePr>
            <a:graphicFrameLocks noGrp="1"/>
          </p:cNvGraphicFramePr>
          <p:nvPr>
            <p:extLst>
              <p:ext uri="{D42A27DB-BD31-4B8C-83A1-F6EECF244321}">
                <p14:modId xmlns:p14="http://schemas.microsoft.com/office/powerpoint/2010/main" val="3976723105"/>
              </p:ext>
            </p:extLst>
          </p:nvPr>
        </p:nvGraphicFramePr>
        <p:xfrm>
          <a:off x="271461" y="1933725"/>
          <a:ext cx="11697820" cy="4668458"/>
        </p:xfrm>
        <a:graphic>
          <a:graphicData uri="http://schemas.openxmlformats.org/drawingml/2006/table">
            <a:tbl>
              <a:tblPr/>
              <a:tblGrid>
                <a:gridCol w="3214689">
                  <a:extLst>
                    <a:ext uri="{9D8B030D-6E8A-4147-A177-3AD203B41FA5}">
                      <a16:colId xmlns:a16="http://schemas.microsoft.com/office/drawing/2014/main" val="2352215393"/>
                    </a:ext>
                  </a:extLst>
                </a:gridCol>
                <a:gridCol w="3516159">
                  <a:extLst>
                    <a:ext uri="{9D8B030D-6E8A-4147-A177-3AD203B41FA5}">
                      <a16:colId xmlns:a16="http://schemas.microsoft.com/office/drawing/2014/main" val="3153696443"/>
                    </a:ext>
                  </a:extLst>
                </a:gridCol>
                <a:gridCol w="3092385">
                  <a:extLst>
                    <a:ext uri="{9D8B030D-6E8A-4147-A177-3AD203B41FA5}">
                      <a16:colId xmlns:a16="http://schemas.microsoft.com/office/drawing/2014/main" val="3025952487"/>
                    </a:ext>
                  </a:extLst>
                </a:gridCol>
                <a:gridCol w="1874587">
                  <a:extLst>
                    <a:ext uri="{9D8B030D-6E8A-4147-A177-3AD203B41FA5}">
                      <a16:colId xmlns:a16="http://schemas.microsoft.com/office/drawing/2014/main" val="3147137591"/>
                    </a:ext>
                  </a:extLst>
                </a:gridCol>
              </a:tblGrid>
              <a:tr h="456543">
                <a:tc>
                  <a:txBody>
                    <a:bodyPr/>
                    <a:lstStyle/>
                    <a:p>
                      <a:pPr marL="0" marR="0" algn="ctr">
                        <a:lnSpc>
                          <a:spcPct val="120000"/>
                        </a:lnSpc>
                        <a:spcBef>
                          <a:spcPts val="0"/>
                        </a:spcBef>
                        <a:spcAft>
                          <a:spcPts val="0"/>
                        </a:spcAft>
                      </a:pP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hiện</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nhân</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Ví</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dụ</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644704283"/>
                  </a:ext>
                </a:extLst>
              </a:tr>
              <a:tr h="521764">
                <a:tc>
                  <a:txBody>
                    <a:bodyPr/>
                    <a:lstStyle/>
                    <a:p>
                      <a:pPr marL="0" marR="0">
                        <a:lnSpc>
                          <a:spcPct val="120000"/>
                        </a:lnSpc>
                        <a:spcBef>
                          <a:spcPts val="0"/>
                        </a:spcBef>
                        <a:spcAft>
                          <a:spcPts val="0"/>
                        </a:spcAft>
                      </a:pP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bố</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vĩ</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độ</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0000"/>
                        </a:lnSpc>
                        <a:spcBef>
                          <a:spcPts val="0"/>
                        </a:spcBef>
                        <a:spcAft>
                          <a:spcPts val="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extLst>
                  <a:ext uri="{0D108BD9-81ED-4DB2-BD59-A6C34878D82A}">
                    <a16:rowId xmlns:a16="http://schemas.microsoft.com/office/drawing/2014/main" val="1840240847"/>
                  </a:ext>
                </a:extLst>
              </a:tr>
              <a:tr h="913087">
                <a:tc>
                  <a:txBody>
                    <a:bodyPr/>
                    <a:lstStyle/>
                    <a:p>
                      <a:pPr marL="0" marR="0">
                        <a:lnSpc>
                          <a:spcPct val="120000"/>
                        </a:lnSpc>
                        <a:spcBef>
                          <a:spcPts val="0"/>
                        </a:spcBef>
                        <a:spcAft>
                          <a:spcPts val="0"/>
                        </a:spcAft>
                      </a:pP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bố</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lục</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dương</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0000"/>
                        </a:lnSpc>
                        <a:spcBef>
                          <a:spcPts val="0"/>
                        </a:spcBef>
                        <a:spcAft>
                          <a:spcPts val="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extLst>
                  <a:ext uri="{0D108BD9-81ED-4DB2-BD59-A6C34878D82A}">
                    <a16:rowId xmlns:a16="http://schemas.microsoft.com/office/drawing/2014/main" val="4019943918"/>
                  </a:ext>
                </a:extLst>
              </a:tr>
              <a:tr h="913087">
                <a:tc>
                  <a:txBody>
                    <a:bodyPr/>
                    <a:lstStyle/>
                    <a:p>
                      <a:pPr marL="0" marR="0">
                        <a:lnSpc>
                          <a:spcPct val="120000"/>
                        </a:lnSpc>
                        <a:spcBef>
                          <a:spcPts val="0"/>
                        </a:spcBef>
                        <a:spcAft>
                          <a:spcPts val="0"/>
                        </a:spcAft>
                      </a:pP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bố</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hình</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0000"/>
                        </a:lnSpc>
                        <a:spcBef>
                          <a:spcPts val="0"/>
                        </a:spcBef>
                        <a:spcAft>
                          <a:spcPts val="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extLst>
                  <a:ext uri="{0D108BD9-81ED-4DB2-BD59-A6C34878D82A}">
                    <a16:rowId xmlns:a16="http://schemas.microsoft.com/office/drawing/2014/main" val="651351466"/>
                  </a:ext>
                </a:extLst>
              </a:tr>
            </a:tbl>
          </a:graphicData>
        </a:graphic>
      </p:graphicFrame>
      <p:grpSp>
        <p:nvGrpSpPr>
          <p:cNvPr id="11" name="Group 10"/>
          <p:cNvGrpSpPr/>
          <p:nvPr/>
        </p:nvGrpSpPr>
        <p:grpSpPr>
          <a:xfrm>
            <a:off x="91636" y="-71151"/>
            <a:ext cx="12100364" cy="1705176"/>
            <a:chOff x="91636" y="-71151"/>
            <a:chExt cx="12100364" cy="1705176"/>
          </a:xfrm>
        </p:grpSpPr>
        <p:sp>
          <p:nvSpPr>
            <p:cNvPr id="13" name="Rectangle 12">
              <a:extLst>
                <a:ext uri="{FF2B5EF4-FFF2-40B4-BE49-F238E27FC236}">
                  <a16:creationId xmlns:a16="http://schemas.microsoft.com/office/drawing/2014/main" id="{81F2071E-DF8C-495C-8676-8F839E06F04F}"/>
                </a:ext>
              </a:extLst>
            </p:cNvPr>
            <p:cNvSpPr/>
            <p:nvPr/>
          </p:nvSpPr>
          <p:spPr>
            <a:xfrm>
              <a:off x="91636" y="-71151"/>
              <a:ext cx="1187764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chemeClr val="accent4">
                      <a:lumMod val="75000"/>
                    </a:schemeClr>
                  </a:solidFill>
                  <a:effectLst>
                    <a:outerShdw blurRad="12700" dist="38100" dir="2700000" algn="tl" rotWithShape="0">
                      <a:schemeClr val="bg1">
                        <a:lumMod val="50000"/>
                      </a:schemeClr>
                    </a:outerShdw>
                  </a:effectLst>
                  <a:latin typeface="#9Slide07 IcielKoni" pitchFamily="2" charset="0"/>
                </a:rPr>
                <a:t>    </a:t>
              </a:r>
              <a:r>
                <a:rPr lang="en-US" sz="50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2. SỰ PHÂN BỐ NHIỆT ĐỘ KHÔNG KHÍ</a:t>
              </a:r>
              <a:endParaRPr lang="en-US" sz="50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endParaRPr>
            </a:p>
          </p:txBody>
        </p:sp>
        <p:pic>
          <p:nvPicPr>
            <p:cNvPr id="14" name="Picture 4" descr="Hình ảnh Nhiệt Kế PNG, Vector, PSD, và biểu tượng để tải về miễn phí |  pngt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388" b="89762" l="10000" r="90000">
                          <a14:foregroundMark x1="41111" y1="20293" x2="41667" y2="64534"/>
                          <a14:foregroundMark x1="60278" y1="20110" x2="60000" y2="61974"/>
                          <a14:foregroundMark x1="59444" y1="63620" x2="66944" y2="71846"/>
                          <a14:foregroundMark x1="51111" y1="72943" x2="51111" y2="72943"/>
                          <a14:foregroundMark x1="51111" y1="73492" x2="51111" y2="73492"/>
                          <a14:foregroundMark x1="50833" y1="21938" x2="49444" y2="72395"/>
                          <a14:foregroundMark x1="73333" y1="80987" x2="69167" y2="87569"/>
                          <a14:foregroundMark x1="59444" y1="88300" x2="55000" y2="88665"/>
                          <a14:foregroundMark x1="68333" y1="35466" x2="68333" y2="40585"/>
                          <a14:foregroundMark x1="62778" y1="23035" x2="68333" y2="26325"/>
                          <a14:foregroundMark x1="60000" y1="10969" x2="54167" y2="14077"/>
                          <a14:foregroundMark x1="54167" y1="6399" x2="49444" y2="12614"/>
                          <a14:foregroundMark x1="44444" y1="4388" x2="45278" y2="10420"/>
                          <a14:foregroundMark x1="35000" y1="7495" x2="37778" y2="11883"/>
                          <a14:foregroundMark x1="26667" y1="11883" x2="34167" y2="14260"/>
                          <a14:foregroundMark x1="26944" y1="19196" x2="33611" y2="17550"/>
                          <a14:foregroundMark x1="31944" y1="23583" x2="29167" y2="25229"/>
                          <a14:foregroundMark x1="35833" y1="25229" x2="35000" y2="31079"/>
                          <a14:foregroundMark x1="30000" y1="31627" x2="25833" y2="36197"/>
                          <a14:foregroundMark x1="32778" y1="38391" x2="34444" y2="42779"/>
                          <a14:foregroundMark x1="34444" y1="29433" x2="36667" y2="34369"/>
                          <a14:foregroundMark x1="66111" y1="49360" x2="67778" y2="53565"/>
                        </a14:backgroundRemoval>
                      </a14:imgEffect>
                    </a14:imgLayer>
                  </a14:imgProps>
                </a:ext>
                <a:ext uri="{28A0092B-C50C-407E-A947-70E740481C1C}">
                  <a14:useLocalDpi xmlns:a14="http://schemas.microsoft.com/office/drawing/2010/main" val="0"/>
                </a:ext>
              </a:extLst>
            </a:blip>
            <a:srcRect l="24125" t="4428" r="22125" b="9741"/>
            <a:stretch/>
          </p:blipFill>
          <p:spPr bwMode="auto">
            <a:xfrm>
              <a:off x="131266" y="8814"/>
              <a:ext cx="669816" cy="1625211"/>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991ACA94-E341-45D2-A862-C6ABE7BE591A}"/>
                </a:ext>
              </a:extLst>
            </p:cNvPr>
            <p:cNvCxnSpPr>
              <a:cxnSpLocks/>
            </p:cNvCxnSpPr>
            <p:nvPr/>
          </p:nvCxnSpPr>
          <p:spPr>
            <a:xfrm flipV="1">
              <a:off x="722010" y="960304"/>
              <a:ext cx="11469990" cy="19713"/>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1813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91ACA94-E341-45D2-A862-C6ABE7BE591A}"/>
              </a:ext>
            </a:extLst>
          </p:cNvPr>
          <p:cNvCxnSpPr>
            <a:cxnSpLocks/>
          </p:cNvCxnSpPr>
          <p:nvPr/>
        </p:nvCxnSpPr>
        <p:spPr>
          <a:xfrm>
            <a:off x="6158016" y="2375716"/>
            <a:ext cx="949" cy="439629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426C8198-28ED-4E3F-9FBE-A90F57464EDB}"/>
              </a:ext>
            </a:extLst>
          </p:cNvPr>
          <p:cNvGrpSpPr/>
          <p:nvPr/>
        </p:nvGrpSpPr>
        <p:grpSpPr>
          <a:xfrm>
            <a:off x="194465" y="2465267"/>
            <a:ext cx="5714702" cy="933142"/>
            <a:chOff x="175424" y="1078951"/>
            <a:chExt cx="5714702" cy="933142"/>
          </a:xfrm>
          <a:solidFill>
            <a:srgbClr val="DEFAFD"/>
          </a:solidFill>
        </p:grpSpPr>
        <p:sp>
          <p:nvSpPr>
            <p:cNvPr id="8" name="Rectangle: Rounded Corners 7">
              <a:extLst>
                <a:ext uri="{FF2B5EF4-FFF2-40B4-BE49-F238E27FC236}">
                  <a16:creationId xmlns:a16="http://schemas.microsoft.com/office/drawing/2014/main" id="{7233B5F5-1F89-4A01-AADE-5B1987144927}"/>
                </a:ext>
              </a:extLst>
            </p:cNvPr>
            <p:cNvSpPr/>
            <p:nvPr/>
          </p:nvSpPr>
          <p:spPr>
            <a:xfrm>
              <a:off x="175424" y="1078951"/>
              <a:ext cx="5714702" cy="933142"/>
            </a:xfrm>
            <a:prstGeom prst="roundRect">
              <a:avLst/>
            </a:prstGeom>
            <a:grp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sp>
          <p:nvSpPr>
            <p:cNvPr id="30" name="TextBox 29">
              <a:extLst>
                <a:ext uri="{FF2B5EF4-FFF2-40B4-BE49-F238E27FC236}">
                  <a16:creationId xmlns:a16="http://schemas.microsoft.com/office/drawing/2014/main" id="{CF142D4C-70EF-48B1-8C2C-3B6343C0812F}"/>
                </a:ext>
              </a:extLst>
            </p:cNvPr>
            <p:cNvSpPr txBox="1"/>
            <p:nvPr/>
          </p:nvSpPr>
          <p:spPr>
            <a:xfrm>
              <a:off x="476109" y="1266609"/>
              <a:ext cx="3322196" cy="584775"/>
            </a:xfrm>
            <a:prstGeom prst="rect">
              <a:avLst/>
            </a:prstGeom>
            <a:grp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Hoạt</a:t>
              </a:r>
              <a:r>
                <a:rPr kumimoji="0" lang="en-US" sz="32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động</a:t>
              </a:r>
              <a:r>
                <a:rPr kumimoji="0" lang="en-US" sz="32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nhóm</a:t>
              </a:r>
              <a:endParaRPr kumimoji="0" lang="en-US" sz="32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grpSp>
      <p:grpSp>
        <p:nvGrpSpPr>
          <p:cNvPr id="33" name="Group 32">
            <a:extLst>
              <a:ext uri="{FF2B5EF4-FFF2-40B4-BE49-F238E27FC236}">
                <a16:creationId xmlns:a16="http://schemas.microsoft.com/office/drawing/2014/main" id="{529825F3-8082-4527-A586-17624DD1BC77}"/>
              </a:ext>
            </a:extLst>
          </p:cNvPr>
          <p:cNvGrpSpPr/>
          <p:nvPr/>
        </p:nvGrpSpPr>
        <p:grpSpPr>
          <a:xfrm>
            <a:off x="172813" y="3515422"/>
            <a:ext cx="5746191" cy="1127809"/>
            <a:chOff x="1833442" y="761815"/>
            <a:chExt cx="2336647" cy="1127809"/>
          </a:xfrm>
          <a:solidFill>
            <a:srgbClr val="DEFAFD"/>
          </a:solidFill>
        </p:grpSpPr>
        <p:sp>
          <p:nvSpPr>
            <p:cNvPr id="9" name="Rectangle: Rounded Corners 7">
              <a:extLst>
                <a:ext uri="{FF2B5EF4-FFF2-40B4-BE49-F238E27FC236}">
                  <a16:creationId xmlns:a16="http://schemas.microsoft.com/office/drawing/2014/main" id="{13258985-97C4-4418-988B-0B0AED3F8E42}"/>
                </a:ext>
              </a:extLst>
            </p:cNvPr>
            <p:cNvSpPr/>
            <p:nvPr/>
          </p:nvSpPr>
          <p:spPr>
            <a:xfrm>
              <a:off x="1846247" y="761815"/>
              <a:ext cx="2323842" cy="1127809"/>
            </a:xfrm>
            <a:prstGeom prst="roundRect">
              <a:avLst/>
            </a:prstGeom>
            <a:grp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sp>
          <p:nvSpPr>
            <p:cNvPr id="32" name="TextBox 31">
              <a:extLst>
                <a:ext uri="{FF2B5EF4-FFF2-40B4-BE49-F238E27FC236}">
                  <a16:creationId xmlns:a16="http://schemas.microsoft.com/office/drawing/2014/main" id="{C85F9421-A519-450C-AC88-A872C2869F8B}"/>
                </a:ext>
              </a:extLst>
            </p:cNvPr>
            <p:cNvSpPr txBox="1"/>
            <p:nvPr/>
          </p:nvSpPr>
          <p:spPr>
            <a:xfrm>
              <a:off x="1833442" y="868909"/>
              <a:ext cx="1965967" cy="954107"/>
            </a:xfrm>
            <a:prstGeom prst="rect">
              <a:avLst/>
            </a:prstGeom>
            <a:noFill/>
          </p:spPr>
          <p:txBody>
            <a:bodyPr wrap="square">
              <a:spAutoFit/>
            </a:bodyPr>
            <a:lstStyle/>
            <a:p>
              <a:pPr lvl="0" algn="just"/>
              <a:r>
                <a:rPr lang="en-US" sz="2800" b="1" noProof="0" dirty="0" err="1">
                  <a:solidFill>
                    <a:prstClr val="black"/>
                  </a:solidFill>
                  <a:latin typeface="#9Slide03 SFU Futura_12" panose="00000400000000000000" pitchFamily="2" charset="0"/>
                  <a:cs typeface="Arial" panose="020B0604020202020204" pitchFamily="34" charset="0"/>
                </a:rPr>
                <a:t>Đọc</a:t>
              </a:r>
              <a:r>
                <a:rPr lang="en-US" sz="2800" b="1" noProof="0" dirty="0">
                  <a:solidFill>
                    <a:prstClr val="black"/>
                  </a:solidFill>
                  <a:latin typeface="#9Slide03 SFU Futura_12" panose="00000400000000000000" pitchFamily="2" charset="0"/>
                  <a:cs typeface="Arial" panose="020B0604020202020204" pitchFamily="34" charset="0"/>
                </a:rPr>
                <a:t> </a:t>
              </a:r>
              <a:r>
                <a:rPr lang="en-US" sz="2800" b="1" dirty="0">
                  <a:solidFill>
                    <a:prstClr val="black"/>
                  </a:solidFill>
                  <a:latin typeface="#9Slide03 SFU Futura_12" panose="00000400000000000000" pitchFamily="2" charset="0"/>
                  <a:cs typeface="Arial" panose="020B0604020202020204" pitchFamily="34" charset="0"/>
                </a:rPr>
                <a:t>SGK, </a:t>
              </a:r>
              <a:r>
                <a:rPr lang="en-US" sz="2800" b="1" dirty="0" err="1">
                  <a:solidFill>
                    <a:prstClr val="black"/>
                  </a:solidFill>
                  <a:latin typeface="#9Slide03 SFU Futura_12" panose="00000400000000000000" pitchFamily="2" charset="0"/>
                  <a:cs typeface="Arial" panose="020B0604020202020204" pitchFamily="34" charset="0"/>
                </a:rPr>
                <a:t>tìm</a:t>
              </a:r>
              <a:r>
                <a:rPr lang="en-US" sz="2800" b="1" dirty="0">
                  <a:solidFill>
                    <a:prstClr val="black"/>
                  </a:solidFill>
                  <a:latin typeface="#9Slide03 SFU Futura_12" panose="00000400000000000000" pitchFamily="2" charset="0"/>
                  <a:cs typeface="Arial" panose="020B0604020202020204" pitchFamily="34" charset="0"/>
                </a:rPr>
                <a:t> </a:t>
              </a:r>
              <a:r>
                <a:rPr lang="en-US" sz="2800" b="1" dirty="0" err="1">
                  <a:solidFill>
                    <a:prstClr val="black"/>
                  </a:solidFill>
                  <a:latin typeface="#9Slide03 SFU Futura_12" panose="00000400000000000000" pitchFamily="2" charset="0"/>
                  <a:cs typeface="Arial" panose="020B0604020202020204" pitchFamily="34" charset="0"/>
                </a:rPr>
                <a:t>hiểu</a:t>
              </a:r>
              <a:r>
                <a:rPr lang="en-US" sz="2800" b="1" dirty="0">
                  <a:solidFill>
                    <a:prstClr val="black"/>
                  </a:solidFill>
                  <a:latin typeface="#9Slide03 SFU Futura_12" panose="00000400000000000000" pitchFamily="2" charset="0"/>
                  <a:cs typeface="Arial" panose="020B0604020202020204" pitchFamily="34" charset="0"/>
                </a:rPr>
                <a:t> </a:t>
              </a:r>
              <a:r>
                <a:rPr lang="en-US" sz="2800" b="1" dirty="0" err="1">
                  <a:solidFill>
                    <a:prstClr val="black"/>
                  </a:solidFill>
                  <a:latin typeface="#9Slide03 SFU Futura_12" panose="00000400000000000000" pitchFamily="2" charset="0"/>
                  <a:cs typeface="Arial" panose="020B0604020202020204" pitchFamily="34" charset="0"/>
                </a:rPr>
                <a:t>về</a:t>
              </a:r>
              <a:r>
                <a:rPr lang="en-US" sz="2800" b="1" dirty="0">
                  <a:solidFill>
                    <a:prstClr val="black"/>
                  </a:solidFill>
                  <a:latin typeface="#9Slide03 SFU Futura_12" panose="00000400000000000000" pitchFamily="2" charset="0"/>
                  <a:cs typeface="Arial" panose="020B0604020202020204" pitchFamily="34" charset="0"/>
                </a:rPr>
                <a:t> </a:t>
              </a:r>
              <a:r>
                <a:rPr lang="en-US" sz="2800" b="1" dirty="0" err="1">
                  <a:solidFill>
                    <a:prstClr val="black"/>
                  </a:solidFill>
                  <a:latin typeface="#9Slide03 SFU Futura_12" panose="00000400000000000000" pitchFamily="2" charset="0"/>
                  <a:cs typeface="Arial" panose="020B0604020202020204" pitchFamily="34" charset="0"/>
                </a:rPr>
                <a:t>sự</a:t>
              </a:r>
              <a:r>
                <a:rPr lang="en-US" sz="2800" b="1" dirty="0">
                  <a:solidFill>
                    <a:prstClr val="black"/>
                  </a:solidFill>
                  <a:latin typeface="#9Slide03 SFU Futura_12" panose="00000400000000000000" pitchFamily="2" charset="0"/>
                  <a:cs typeface="Arial" panose="020B0604020202020204" pitchFamily="34" charset="0"/>
                </a:rPr>
                <a:t> </a:t>
              </a:r>
              <a:r>
                <a:rPr lang="en-US" sz="2800" b="1" dirty="0" err="1">
                  <a:solidFill>
                    <a:prstClr val="black"/>
                  </a:solidFill>
                  <a:latin typeface="#9Slide03 SFU Futura_12" panose="00000400000000000000" pitchFamily="2" charset="0"/>
                  <a:cs typeface="Arial" panose="020B0604020202020204" pitchFamily="34" charset="0"/>
                </a:rPr>
                <a:t>phân</a:t>
              </a:r>
              <a:r>
                <a:rPr lang="en-US" sz="2800" b="1" dirty="0">
                  <a:solidFill>
                    <a:prstClr val="black"/>
                  </a:solidFill>
                  <a:latin typeface="#9Slide03 SFU Futura_12" panose="00000400000000000000" pitchFamily="2" charset="0"/>
                  <a:cs typeface="Arial" panose="020B0604020202020204" pitchFamily="34" charset="0"/>
                </a:rPr>
                <a:t> </a:t>
              </a:r>
              <a:r>
                <a:rPr lang="en-US" sz="2800" b="1" dirty="0" err="1">
                  <a:solidFill>
                    <a:prstClr val="black"/>
                  </a:solidFill>
                  <a:latin typeface="#9Slide03 SFU Futura_12" panose="00000400000000000000" pitchFamily="2" charset="0"/>
                  <a:cs typeface="Arial" panose="020B0604020202020204" pitchFamily="34" charset="0"/>
                </a:rPr>
                <a:t>bố</a:t>
              </a:r>
              <a:r>
                <a:rPr lang="en-US" sz="2800" b="1" dirty="0">
                  <a:solidFill>
                    <a:prstClr val="black"/>
                  </a:solidFill>
                  <a:latin typeface="#9Slide03 SFU Futura_12" panose="00000400000000000000" pitchFamily="2" charset="0"/>
                  <a:cs typeface="Arial" panose="020B0604020202020204" pitchFamily="34" charset="0"/>
                </a:rPr>
                <a:t> </a:t>
              </a:r>
              <a:r>
                <a:rPr lang="en-US" sz="2800" b="1" dirty="0" err="1">
                  <a:solidFill>
                    <a:prstClr val="black"/>
                  </a:solidFill>
                  <a:latin typeface="#9Slide03 SFU Futura_12" panose="00000400000000000000" pitchFamily="2" charset="0"/>
                  <a:cs typeface="Arial" panose="020B0604020202020204" pitchFamily="34" charset="0"/>
                </a:rPr>
                <a:t>của</a:t>
              </a:r>
              <a:r>
                <a:rPr lang="en-US" sz="2800" b="1" dirty="0">
                  <a:solidFill>
                    <a:prstClr val="black"/>
                  </a:solidFill>
                  <a:latin typeface="#9Slide03 SFU Futura_12" panose="00000400000000000000" pitchFamily="2" charset="0"/>
                  <a:cs typeface="Arial" panose="020B0604020202020204" pitchFamily="34" charset="0"/>
                </a:rPr>
                <a:t> </a:t>
              </a:r>
              <a:r>
                <a:rPr lang="en-US" sz="2800" b="1" dirty="0" err="1">
                  <a:solidFill>
                    <a:prstClr val="black"/>
                  </a:solidFill>
                  <a:latin typeface="#9Slide03 SFU Futura_12" panose="00000400000000000000" pitchFamily="2" charset="0"/>
                  <a:cs typeface="Arial" panose="020B0604020202020204" pitchFamily="34" charset="0"/>
                </a:rPr>
                <a:t>nhiệt</a:t>
              </a:r>
              <a:r>
                <a:rPr lang="en-US" sz="2800" b="1" dirty="0">
                  <a:solidFill>
                    <a:prstClr val="black"/>
                  </a:solidFill>
                  <a:latin typeface="#9Slide03 SFU Futura_12" panose="00000400000000000000" pitchFamily="2" charset="0"/>
                  <a:cs typeface="Arial" panose="020B0604020202020204" pitchFamily="34" charset="0"/>
                </a:rPr>
                <a:t> </a:t>
              </a:r>
              <a:r>
                <a:rPr lang="en-US" sz="2800" b="1" dirty="0" err="1">
                  <a:solidFill>
                    <a:prstClr val="black"/>
                  </a:solidFill>
                  <a:latin typeface="#9Slide03 SFU Futura_12" panose="00000400000000000000" pitchFamily="2" charset="0"/>
                  <a:cs typeface="Arial" panose="020B0604020202020204" pitchFamily="34" charset="0"/>
                </a:rPr>
                <a:t>độ</a:t>
              </a:r>
              <a:r>
                <a:rPr lang="en-US" sz="2800" b="1" dirty="0">
                  <a:solidFill>
                    <a:prstClr val="black"/>
                  </a:solidFill>
                  <a:latin typeface="#9Slide03 SFU Futura_12" panose="00000400000000000000" pitchFamily="2" charset="0"/>
                  <a:cs typeface="Arial" panose="020B0604020202020204" pitchFamily="34" charset="0"/>
                </a:rPr>
                <a:t> </a:t>
              </a:r>
              <a:r>
                <a:rPr lang="en-US" sz="2800" b="1" dirty="0" err="1">
                  <a:solidFill>
                    <a:prstClr val="black"/>
                  </a:solidFill>
                  <a:latin typeface="#9Slide03 SFU Futura_12" panose="00000400000000000000" pitchFamily="2" charset="0"/>
                  <a:cs typeface="Arial" panose="020B0604020202020204" pitchFamily="34" charset="0"/>
                </a:rPr>
                <a:t>không</a:t>
              </a:r>
              <a:r>
                <a:rPr lang="en-US" sz="2800" b="1" dirty="0">
                  <a:solidFill>
                    <a:prstClr val="black"/>
                  </a:solidFill>
                  <a:latin typeface="#9Slide03 SFU Futura_12" panose="00000400000000000000" pitchFamily="2" charset="0"/>
                  <a:cs typeface="Arial" panose="020B0604020202020204" pitchFamily="34" charset="0"/>
                </a:rPr>
                <a:t> </a:t>
              </a:r>
              <a:r>
                <a:rPr lang="en-US" sz="2800" b="1" dirty="0" err="1">
                  <a:solidFill>
                    <a:prstClr val="black"/>
                  </a:solidFill>
                  <a:latin typeface="#9Slide03 SFU Futura_12" panose="00000400000000000000" pitchFamily="2" charset="0"/>
                  <a:cs typeface="Arial" panose="020B0604020202020204" pitchFamily="34" charset="0"/>
                </a:rPr>
                <a:t>khí</a:t>
              </a:r>
              <a:endParaRPr lang="en-US" sz="2800" b="1" dirty="0">
                <a:solidFill>
                  <a:prstClr val="black"/>
                </a:solidFill>
                <a:latin typeface="#9Slide03 SFU Futura_12" panose="00000400000000000000" pitchFamily="2" charset="0"/>
                <a:cs typeface="Arial" panose="020B0604020202020204" pitchFamily="34" charset="0"/>
              </a:endParaRPr>
            </a:p>
          </p:txBody>
        </p:sp>
      </p:grpSp>
      <p:grpSp>
        <p:nvGrpSpPr>
          <p:cNvPr id="31" name="Group 30">
            <a:extLst>
              <a:ext uri="{FF2B5EF4-FFF2-40B4-BE49-F238E27FC236}">
                <a16:creationId xmlns:a16="http://schemas.microsoft.com/office/drawing/2014/main" id="{F409BC26-C6F4-4461-BF21-FA0A1758E1D4}"/>
              </a:ext>
            </a:extLst>
          </p:cNvPr>
          <p:cNvGrpSpPr/>
          <p:nvPr/>
        </p:nvGrpSpPr>
        <p:grpSpPr>
          <a:xfrm>
            <a:off x="172813" y="5844492"/>
            <a:ext cx="5746191" cy="965306"/>
            <a:chOff x="4460556" y="1278152"/>
            <a:chExt cx="1672984" cy="965306"/>
          </a:xfrm>
          <a:solidFill>
            <a:srgbClr val="DEFAFD"/>
          </a:solidFill>
        </p:grpSpPr>
        <p:sp>
          <p:nvSpPr>
            <p:cNvPr id="23" name="Rectangle: Rounded Corners 22">
              <a:extLst>
                <a:ext uri="{FF2B5EF4-FFF2-40B4-BE49-F238E27FC236}">
                  <a16:creationId xmlns:a16="http://schemas.microsoft.com/office/drawing/2014/main" id="{EBE81F6B-EDE4-4952-9699-D13C3877D998}"/>
                </a:ext>
              </a:extLst>
            </p:cNvPr>
            <p:cNvSpPr/>
            <p:nvPr/>
          </p:nvSpPr>
          <p:spPr>
            <a:xfrm>
              <a:off x="4460556" y="1278152"/>
              <a:ext cx="1672984" cy="965306"/>
            </a:xfrm>
            <a:prstGeom prst="roundRect">
              <a:avLst/>
            </a:prstGeom>
            <a:grp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sp>
          <p:nvSpPr>
            <p:cNvPr id="34" name="TextBox 33">
              <a:extLst>
                <a:ext uri="{FF2B5EF4-FFF2-40B4-BE49-F238E27FC236}">
                  <a16:creationId xmlns:a16="http://schemas.microsoft.com/office/drawing/2014/main" id="{2AD019FF-44D7-4480-88CC-D6C155DF6D20}"/>
                </a:ext>
              </a:extLst>
            </p:cNvPr>
            <p:cNvSpPr txBox="1"/>
            <p:nvPr/>
          </p:nvSpPr>
          <p:spPr>
            <a:xfrm>
              <a:off x="4549267" y="1407513"/>
              <a:ext cx="957569" cy="584775"/>
            </a:xfrm>
            <a:prstGeom prst="rect">
              <a:avLst/>
            </a:prstGeom>
            <a:grp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Thời</a:t>
              </a:r>
              <a:r>
                <a:rPr kumimoji="0" lang="en-US" sz="32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gian</a:t>
              </a:r>
              <a:r>
                <a:rPr kumimoji="0" lang="en-US" sz="32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3 </a:t>
              </a:r>
              <a:r>
                <a:rPr kumimoji="0" lang="en-US" sz="32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phút</a:t>
              </a:r>
              <a:endParaRPr kumimoji="0" lang="en-US" sz="32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pic>
          <p:nvPicPr>
            <p:cNvPr id="35"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D914996C-11F0-4706-BCE3-2A943BBB0890}"/>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5665707" y="1292529"/>
              <a:ext cx="281670" cy="895602"/>
            </a:xfrm>
            <a:prstGeom prst="rect">
              <a:avLst/>
            </a:prstGeom>
            <a:grpFill/>
          </p:spPr>
        </p:pic>
      </p:grpSp>
      <p:sp>
        <p:nvSpPr>
          <p:cNvPr id="61" name="TextBox 60">
            <a:extLst>
              <a:ext uri="{FF2B5EF4-FFF2-40B4-BE49-F238E27FC236}">
                <a16:creationId xmlns:a16="http://schemas.microsoft.com/office/drawing/2014/main" id="{C52EB82F-E497-4ADA-B7E9-567F8AA19FD7}"/>
              </a:ext>
            </a:extLst>
          </p:cNvPr>
          <p:cNvSpPr txBox="1"/>
          <p:nvPr/>
        </p:nvSpPr>
        <p:spPr>
          <a:xfrm>
            <a:off x="1410467" y="1667830"/>
            <a:ext cx="10093075" cy="646331"/>
          </a:xfrm>
          <a:custGeom>
            <a:avLst/>
            <a:gdLst>
              <a:gd name="connsiteX0" fmla="*/ 0 w 5558241"/>
              <a:gd name="connsiteY0" fmla="*/ 0 h 1508105"/>
              <a:gd name="connsiteX1" fmla="*/ 5558241 w 5558241"/>
              <a:gd name="connsiteY1" fmla="*/ 0 h 1508105"/>
              <a:gd name="connsiteX2" fmla="*/ 5558241 w 5558241"/>
              <a:gd name="connsiteY2" fmla="*/ 1508105 h 1508105"/>
              <a:gd name="connsiteX3" fmla="*/ 0 w 5558241"/>
              <a:gd name="connsiteY3" fmla="*/ 1508105 h 1508105"/>
              <a:gd name="connsiteX4" fmla="*/ 0 w 5558241"/>
              <a:gd name="connsiteY4" fmla="*/ 0 h 1508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8241" h="1508105" extrusionOk="0">
                <a:moveTo>
                  <a:pt x="0" y="0"/>
                </a:moveTo>
                <a:cubicBezTo>
                  <a:pt x="2714596" y="139184"/>
                  <a:pt x="5002234" y="-48833"/>
                  <a:pt x="5558241" y="0"/>
                </a:cubicBezTo>
                <a:cubicBezTo>
                  <a:pt x="5474534" y="314964"/>
                  <a:pt x="5645587" y="903795"/>
                  <a:pt x="5558241" y="1508105"/>
                </a:cubicBezTo>
                <a:cubicBezTo>
                  <a:pt x="3390725" y="1475859"/>
                  <a:pt x="2679269" y="1494659"/>
                  <a:pt x="0" y="1508105"/>
                </a:cubicBezTo>
                <a:cubicBezTo>
                  <a:pt x="-55606" y="999109"/>
                  <a:pt x="-17096" y="710370"/>
                  <a:pt x="0" y="0"/>
                </a:cubicBezTo>
                <a:close/>
              </a:path>
            </a:pathLst>
          </a:custGeom>
          <a:noFill/>
          <a:ln>
            <a:solidFill>
              <a:schemeClr val="tx1"/>
            </a:solidFill>
            <a:extLst>
              <a:ext uri="{C807C97D-BFC1-408E-A445-0C87EB9F89A2}">
                <ask:lineSketchStyleProps xmlns:ask="http://schemas.microsoft.com/office/drawing/2018/sketchyshapes" sd="648812128">
                  <a:prstGeom prst="rect">
                    <a:avLst/>
                  </a:prstGeom>
                  <ask:type>
                    <ask:lineSketchCurved/>
                  </ask:type>
                </ask:lineSketchStyleProps>
              </a:ext>
            </a:extLst>
          </a:ln>
        </p:spPr>
        <p:txBody>
          <a:bodyPr wrap="square">
            <a:spAutoFit/>
          </a:bodyPr>
          <a:lstStyle/>
          <a:p>
            <a:pPr marL="0" marR="194310" lvl="0" indent="0" algn="ctr" defTabSz="914400" rtl="0" eaLnBrk="1" fontAlgn="auto" latinLnBrk="0" hangingPunct="1">
              <a:lnSpc>
                <a:spcPct val="100000"/>
              </a:lnSpc>
              <a:spcBef>
                <a:spcPts val="0"/>
              </a:spcBef>
              <a:spcAft>
                <a:spcPts val="0"/>
              </a:spcAft>
              <a:buClrTx/>
              <a:buSzPts val="1400"/>
              <a:tabLst/>
              <a:defRPr/>
            </a:pPr>
            <a:r>
              <a:rPr lang="en-US" sz="3600" b="1" dirty="0" err="1">
                <a:solidFill>
                  <a:srgbClr val="002060"/>
                </a:solidFill>
                <a:latin typeface="#9Slide03 SFU Futura_12" panose="00000400000000000000" pitchFamily="2" charset="0"/>
                <a:ea typeface="Tahoma" panose="020B0604030504040204" pitchFamily="34" charset="0"/>
              </a:rPr>
              <a:t>Tìm</a:t>
            </a:r>
            <a:r>
              <a:rPr lang="en-US" sz="3600" b="1" dirty="0">
                <a:solidFill>
                  <a:srgbClr val="002060"/>
                </a:solidFill>
                <a:latin typeface="#9Slide03 SFU Futura_12" panose="00000400000000000000" pitchFamily="2" charset="0"/>
                <a:ea typeface="Tahoma" panose="020B0604030504040204" pitchFamily="34" charset="0"/>
              </a:rPr>
              <a:t> </a:t>
            </a:r>
            <a:r>
              <a:rPr lang="en-US" sz="3600" b="1" dirty="0" err="1">
                <a:solidFill>
                  <a:srgbClr val="002060"/>
                </a:solidFill>
                <a:latin typeface="#9Slide03 SFU Futura_12" panose="00000400000000000000" pitchFamily="2" charset="0"/>
                <a:ea typeface="Tahoma" panose="020B0604030504040204" pitchFamily="34" charset="0"/>
              </a:rPr>
              <a:t>hiểu</a:t>
            </a:r>
            <a:r>
              <a:rPr lang="en-US" sz="3600" b="1" dirty="0">
                <a:solidFill>
                  <a:srgbClr val="002060"/>
                </a:solidFill>
                <a:latin typeface="#9Slide03 SFU Futura_12" panose="00000400000000000000" pitchFamily="2" charset="0"/>
                <a:ea typeface="Tahoma" panose="020B0604030504040204" pitchFamily="34" charset="0"/>
              </a:rPr>
              <a:t> </a:t>
            </a:r>
            <a:r>
              <a:rPr lang="en-US" sz="3600" b="1" dirty="0" err="1">
                <a:solidFill>
                  <a:srgbClr val="002060"/>
                </a:solidFill>
                <a:latin typeface="#9Slide03 SFU Futura_12" panose="00000400000000000000" pitchFamily="2" charset="0"/>
                <a:ea typeface="Tahoma" panose="020B0604030504040204" pitchFamily="34" charset="0"/>
              </a:rPr>
              <a:t>về</a:t>
            </a:r>
            <a:r>
              <a:rPr lang="en-US" sz="3600" b="1" dirty="0">
                <a:solidFill>
                  <a:srgbClr val="002060"/>
                </a:solidFill>
                <a:latin typeface="#9Slide03 SFU Futura_12" panose="00000400000000000000" pitchFamily="2" charset="0"/>
                <a:ea typeface="Tahoma" panose="020B0604030504040204" pitchFamily="34" charset="0"/>
              </a:rPr>
              <a:t> </a:t>
            </a:r>
            <a:r>
              <a:rPr lang="en-US" sz="3600" b="1" dirty="0" err="1">
                <a:solidFill>
                  <a:srgbClr val="002060"/>
                </a:solidFill>
                <a:latin typeface="#9Slide03 SFU Futura_12" panose="00000400000000000000" pitchFamily="2" charset="0"/>
                <a:ea typeface="Tahoma" panose="020B0604030504040204" pitchFamily="34" charset="0"/>
              </a:rPr>
              <a:t>sự</a:t>
            </a:r>
            <a:r>
              <a:rPr lang="en-US" sz="3600" b="1" dirty="0">
                <a:solidFill>
                  <a:srgbClr val="002060"/>
                </a:solidFill>
                <a:latin typeface="#9Slide03 SFU Futura_12" panose="00000400000000000000" pitchFamily="2" charset="0"/>
                <a:ea typeface="Tahoma" panose="020B0604030504040204" pitchFamily="34" charset="0"/>
              </a:rPr>
              <a:t> </a:t>
            </a:r>
            <a:r>
              <a:rPr lang="en-US" sz="3600" b="1" dirty="0" err="1">
                <a:solidFill>
                  <a:srgbClr val="002060"/>
                </a:solidFill>
                <a:latin typeface="#9Slide03 SFU Futura_12" panose="00000400000000000000" pitchFamily="2" charset="0"/>
                <a:ea typeface="Tahoma" panose="020B0604030504040204" pitchFamily="34" charset="0"/>
              </a:rPr>
              <a:t>phân</a:t>
            </a:r>
            <a:r>
              <a:rPr lang="en-US" sz="3600" b="1" dirty="0">
                <a:solidFill>
                  <a:srgbClr val="002060"/>
                </a:solidFill>
                <a:latin typeface="#9Slide03 SFU Futura_12" panose="00000400000000000000" pitchFamily="2" charset="0"/>
                <a:ea typeface="Tahoma" panose="020B0604030504040204" pitchFamily="34" charset="0"/>
              </a:rPr>
              <a:t> </a:t>
            </a:r>
            <a:r>
              <a:rPr lang="en-US" sz="3600" b="1" dirty="0" err="1">
                <a:solidFill>
                  <a:srgbClr val="002060"/>
                </a:solidFill>
                <a:latin typeface="#9Slide03 SFU Futura_12" panose="00000400000000000000" pitchFamily="2" charset="0"/>
                <a:ea typeface="Tahoma" panose="020B0604030504040204" pitchFamily="34" charset="0"/>
              </a:rPr>
              <a:t>bố</a:t>
            </a:r>
            <a:r>
              <a:rPr lang="en-US" sz="3600" b="1" dirty="0">
                <a:solidFill>
                  <a:srgbClr val="002060"/>
                </a:solidFill>
                <a:latin typeface="#9Slide03 SFU Futura_12" panose="00000400000000000000" pitchFamily="2" charset="0"/>
                <a:ea typeface="Tahoma" panose="020B0604030504040204" pitchFamily="34" charset="0"/>
              </a:rPr>
              <a:t> </a:t>
            </a:r>
            <a:r>
              <a:rPr lang="en-US" sz="3600" b="1" dirty="0" err="1">
                <a:solidFill>
                  <a:srgbClr val="002060"/>
                </a:solidFill>
                <a:latin typeface="#9Slide03 SFU Futura_12" panose="00000400000000000000" pitchFamily="2" charset="0"/>
                <a:ea typeface="Tahoma" panose="020B0604030504040204" pitchFamily="34" charset="0"/>
              </a:rPr>
              <a:t>của</a:t>
            </a:r>
            <a:r>
              <a:rPr lang="en-US" sz="3600" b="1" dirty="0">
                <a:solidFill>
                  <a:srgbClr val="002060"/>
                </a:solidFill>
                <a:latin typeface="#9Slide03 SFU Futura_12" panose="00000400000000000000" pitchFamily="2" charset="0"/>
                <a:ea typeface="Tahoma" panose="020B0604030504040204" pitchFamily="34" charset="0"/>
              </a:rPr>
              <a:t> </a:t>
            </a:r>
            <a:r>
              <a:rPr lang="en-US" sz="3600" b="1" dirty="0" err="1">
                <a:solidFill>
                  <a:srgbClr val="002060"/>
                </a:solidFill>
                <a:latin typeface="#9Slide03 SFU Futura_12" panose="00000400000000000000" pitchFamily="2" charset="0"/>
                <a:ea typeface="Tahoma" panose="020B0604030504040204" pitchFamily="34" charset="0"/>
              </a:rPr>
              <a:t>nhiệt</a:t>
            </a:r>
            <a:r>
              <a:rPr lang="en-US" sz="3600" b="1" dirty="0">
                <a:solidFill>
                  <a:srgbClr val="002060"/>
                </a:solidFill>
                <a:latin typeface="#9Slide03 SFU Futura_12" panose="00000400000000000000" pitchFamily="2" charset="0"/>
                <a:ea typeface="Tahoma" panose="020B0604030504040204" pitchFamily="34" charset="0"/>
              </a:rPr>
              <a:t> </a:t>
            </a:r>
            <a:r>
              <a:rPr lang="en-US" sz="3600" b="1" dirty="0" err="1">
                <a:solidFill>
                  <a:srgbClr val="002060"/>
                </a:solidFill>
                <a:latin typeface="#9Slide03 SFU Futura_12" panose="00000400000000000000" pitchFamily="2" charset="0"/>
                <a:ea typeface="Tahoma" panose="020B0604030504040204" pitchFamily="34" charset="0"/>
              </a:rPr>
              <a:t>độ</a:t>
            </a:r>
            <a:r>
              <a:rPr lang="en-US" sz="3600" b="1" dirty="0">
                <a:solidFill>
                  <a:srgbClr val="002060"/>
                </a:solidFill>
                <a:latin typeface="#9Slide03 SFU Futura_12" panose="00000400000000000000" pitchFamily="2" charset="0"/>
                <a:ea typeface="Tahoma" panose="020B0604030504040204" pitchFamily="34" charset="0"/>
              </a:rPr>
              <a:t> </a:t>
            </a:r>
            <a:r>
              <a:rPr lang="en-US" sz="3600" b="1" dirty="0" err="1">
                <a:solidFill>
                  <a:srgbClr val="002060"/>
                </a:solidFill>
                <a:latin typeface="#9Slide03 SFU Futura_12" panose="00000400000000000000" pitchFamily="2" charset="0"/>
                <a:ea typeface="Tahoma" panose="020B0604030504040204" pitchFamily="34" charset="0"/>
              </a:rPr>
              <a:t>không</a:t>
            </a:r>
            <a:r>
              <a:rPr lang="en-US" sz="3600" b="1" dirty="0">
                <a:solidFill>
                  <a:srgbClr val="002060"/>
                </a:solidFill>
                <a:latin typeface="#9Slide03 SFU Futura_12" panose="00000400000000000000" pitchFamily="2" charset="0"/>
                <a:ea typeface="Tahoma" panose="020B0604030504040204" pitchFamily="34" charset="0"/>
              </a:rPr>
              <a:t> </a:t>
            </a:r>
            <a:r>
              <a:rPr lang="en-US" sz="3600" b="1" dirty="0" err="1">
                <a:solidFill>
                  <a:srgbClr val="002060"/>
                </a:solidFill>
                <a:latin typeface="#9Slide03 SFU Futura_12" panose="00000400000000000000" pitchFamily="2" charset="0"/>
                <a:ea typeface="Tahoma" panose="020B0604030504040204" pitchFamily="34" charset="0"/>
              </a:rPr>
              <a:t>khí</a:t>
            </a:r>
            <a:endParaRPr kumimoji="0" lang="en-US" sz="3600" b="1" i="0" u="none" strike="noStrike" kern="1200" cap="none" spc="0" normalizeH="0" baseline="0" noProof="0" dirty="0" err="1">
              <a:ln>
                <a:noFill/>
              </a:ln>
              <a:solidFill>
                <a:srgbClr val="002060"/>
              </a:solidFill>
              <a:effectLst/>
              <a:uLnTx/>
              <a:uFillTx/>
              <a:latin typeface="#9Slide03 SFU Futura_12" panose="00000400000000000000" pitchFamily="2" charset="0"/>
              <a:ea typeface="Tahoma" panose="020B0604030504040204" pitchFamily="34" charset="0"/>
            </a:endParaRPr>
          </a:p>
        </p:txBody>
      </p:sp>
      <p:pic>
        <p:nvPicPr>
          <p:cNvPr id="62" name="Picture 61">
            <a:extLst>
              <a:ext uri="{FF2B5EF4-FFF2-40B4-BE49-F238E27FC236}">
                <a16:creationId xmlns:a16="http://schemas.microsoft.com/office/drawing/2014/main" id="{F7A04FAE-3767-47C1-AF2C-1CBC4BF57FC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3697959" y="2555500"/>
            <a:ext cx="1708049" cy="921007"/>
          </a:xfrm>
          <a:prstGeom prst="rect">
            <a:avLst/>
          </a:prstGeom>
        </p:spPr>
      </p:pic>
      <p:grpSp>
        <p:nvGrpSpPr>
          <p:cNvPr id="18" name="Group 17"/>
          <p:cNvGrpSpPr/>
          <p:nvPr/>
        </p:nvGrpSpPr>
        <p:grpSpPr>
          <a:xfrm>
            <a:off x="91636" y="-71151"/>
            <a:ext cx="12100364" cy="1705176"/>
            <a:chOff x="91636" y="-71151"/>
            <a:chExt cx="12100364" cy="1705176"/>
          </a:xfrm>
        </p:grpSpPr>
        <p:sp>
          <p:nvSpPr>
            <p:cNvPr id="19" name="Rectangle 18">
              <a:extLst>
                <a:ext uri="{FF2B5EF4-FFF2-40B4-BE49-F238E27FC236}">
                  <a16:creationId xmlns:a16="http://schemas.microsoft.com/office/drawing/2014/main" id="{81F2071E-DF8C-495C-8676-8F839E06F04F}"/>
                </a:ext>
              </a:extLst>
            </p:cNvPr>
            <p:cNvSpPr/>
            <p:nvPr/>
          </p:nvSpPr>
          <p:spPr>
            <a:xfrm>
              <a:off x="91636" y="-71151"/>
              <a:ext cx="1187764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chemeClr val="accent4">
                      <a:lumMod val="75000"/>
                    </a:schemeClr>
                  </a:solidFill>
                  <a:effectLst>
                    <a:outerShdw blurRad="12700" dist="38100" dir="2700000" algn="tl" rotWithShape="0">
                      <a:schemeClr val="bg1">
                        <a:lumMod val="50000"/>
                      </a:schemeClr>
                    </a:outerShdw>
                  </a:effectLst>
                  <a:latin typeface="#9Slide07 IcielKoni" pitchFamily="2" charset="0"/>
                </a:rPr>
                <a:t>    </a:t>
              </a:r>
              <a:r>
                <a:rPr lang="en-US" sz="50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2. SỰ PHÂN BỐ NHIỆT ĐỘ KHÔNG KHÍ</a:t>
              </a:r>
              <a:endParaRPr lang="en-US" sz="50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endParaRPr>
            </a:p>
          </p:txBody>
        </p:sp>
        <p:pic>
          <p:nvPicPr>
            <p:cNvPr id="20" name="Picture 4" descr="Hình ảnh Nhiệt Kế PNG, Vector, PSD, và biểu tượng để tải về miễn phí |  pngtree"/>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388" b="89762" l="10000" r="90000">
                          <a14:foregroundMark x1="41111" y1="20293" x2="41667" y2="64534"/>
                          <a14:foregroundMark x1="60278" y1="20110" x2="60000" y2="61974"/>
                          <a14:foregroundMark x1="59444" y1="63620" x2="66944" y2="71846"/>
                          <a14:foregroundMark x1="51111" y1="72943" x2="51111" y2="72943"/>
                          <a14:foregroundMark x1="51111" y1="73492" x2="51111" y2="73492"/>
                          <a14:foregroundMark x1="50833" y1="21938" x2="49444" y2="72395"/>
                          <a14:foregroundMark x1="73333" y1="80987" x2="69167" y2="87569"/>
                          <a14:foregroundMark x1="59444" y1="88300" x2="55000" y2="88665"/>
                          <a14:foregroundMark x1="68333" y1="35466" x2="68333" y2="40585"/>
                          <a14:foregroundMark x1="62778" y1="23035" x2="68333" y2="26325"/>
                          <a14:foregroundMark x1="60000" y1="10969" x2="54167" y2="14077"/>
                          <a14:foregroundMark x1="54167" y1="6399" x2="49444" y2="12614"/>
                          <a14:foregroundMark x1="44444" y1="4388" x2="45278" y2="10420"/>
                          <a14:foregroundMark x1="35000" y1="7495" x2="37778" y2="11883"/>
                          <a14:foregroundMark x1="26667" y1="11883" x2="34167" y2="14260"/>
                          <a14:foregroundMark x1="26944" y1="19196" x2="33611" y2="17550"/>
                          <a14:foregroundMark x1="31944" y1="23583" x2="29167" y2="25229"/>
                          <a14:foregroundMark x1="35833" y1="25229" x2="35000" y2="31079"/>
                          <a14:foregroundMark x1="30000" y1="31627" x2="25833" y2="36197"/>
                          <a14:foregroundMark x1="32778" y1="38391" x2="34444" y2="42779"/>
                          <a14:foregroundMark x1="34444" y1="29433" x2="36667" y2="34369"/>
                          <a14:foregroundMark x1="66111" y1="49360" x2="67778" y2="53565"/>
                        </a14:backgroundRemoval>
                      </a14:imgEffect>
                    </a14:imgLayer>
                  </a14:imgProps>
                </a:ext>
                <a:ext uri="{28A0092B-C50C-407E-A947-70E740481C1C}">
                  <a14:useLocalDpi xmlns:a14="http://schemas.microsoft.com/office/drawing/2010/main" val="0"/>
                </a:ext>
              </a:extLst>
            </a:blip>
            <a:srcRect l="24125" t="4428" r="22125" b="9741"/>
            <a:stretch/>
          </p:blipFill>
          <p:spPr bwMode="auto">
            <a:xfrm>
              <a:off x="131266" y="8814"/>
              <a:ext cx="669816" cy="1625211"/>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991ACA94-E341-45D2-A862-C6ABE7BE591A}"/>
                </a:ext>
              </a:extLst>
            </p:cNvPr>
            <p:cNvCxnSpPr>
              <a:cxnSpLocks/>
            </p:cNvCxnSpPr>
            <p:nvPr/>
          </p:nvCxnSpPr>
          <p:spPr>
            <a:xfrm flipV="1">
              <a:off x="722010" y="960304"/>
              <a:ext cx="11469990" cy="19713"/>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81F2071E-DF8C-495C-8676-8F839E06F04F}"/>
              </a:ext>
            </a:extLst>
          </p:cNvPr>
          <p:cNvSpPr/>
          <p:nvPr/>
        </p:nvSpPr>
        <p:spPr>
          <a:xfrm>
            <a:off x="1966870" y="1044924"/>
            <a:ext cx="7846511" cy="707886"/>
          </a:xfrm>
          <a:prstGeom prst="rect">
            <a:avLst/>
          </a:prstGeom>
          <a:noFill/>
        </p:spPr>
        <p:txBody>
          <a:bodyPr wrap="square" lIns="91440" tIns="45720" rIns="91440" bIns="45720">
            <a:spAutoFit/>
          </a:bodyPr>
          <a:lstStyle/>
          <a:p>
            <a:pPr algn="ctr"/>
            <a:r>
              <a:rPr lang="en-US" sz="4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    </a:t>
            </a:r>
            <a:r>
              <a:rPr lang="en-US" sz="4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VÒNG 1: NHÓM CHUYÊN GIA</a:t>
            </a:r>
            <a:endPar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grpSp>
        <p:nvGrpSpPr>
          <p:cNvPr id="39" name="Group 38">
            <a:extLst>
              <a:ext uri="{FF2B5EF4-FFF2-40B4-BE49-F238E27FC236}">
                <a16:creationId xmlns:a16="http://schemas.microsoft.com/office/drawing/2014/main" id="{70DAF34A-BF83-4EF9-A52D-F9A289B56995}"/>
              </a:ext>
            </a:extLst>
          </p:cNvPr>
          <p:cNvGrpSpPr/>
          <p:nvPr/>
        </p:nvGrpSpPr>
        <p:grpSpPr>
          <a:xfrm>
            <a:off x="6426855" y="2474332"/>
            <a:ext cx="2501732" cy="1924489"/>
            <a:chOff x="449047" y="3927087"/>
            <a:chExt cx="2501732" cy="1924489"/>
          </a:xfrm>
        </p:grpSpPr>
        <p:grpSp>
          <p:nvGrpSpPr>
            <p:cNvPr id="40" name="Group 39">
              <a:extLst>
                <a:ext uri="{FF2B5EF4-FFF2-40B4-BE49-F238E27FC236}">
                  <a16:creationId xmlns:a16="http://schemas.microsoft.com/office/drawing/2014/main" id="{4D1521BC-E2E8-497F-AC34-4B442B553F92}"/>
                </a:ext>
              </a:extLst>
            </p:cNvPr>
            <p:cNvGrpSpPr/>
            <p:nvPr/>
          </p:nvGrpSpPr>
          <p:grpSpPr>
            <a:xfrm>
              <a:off x="543499" y="3961932"/>
              <a:ext cx="2407280" cy="1889644"/>
              <a:chOff x="5550299" y="3428999"/>
              <a:chExt cx="2407280" cy="1889644"/>
            </a:xfrm>
          </p:grpSpPr>
          <p:sp>
            <p:nvSpPr>
              <p:cNvPr id="42" name="Rectangle 41">
                <a:extLst>
                  <a:ext uri="{FF2B5EF4-FFF2-40B4-BE49-F238E27FC236}">
                    <a16:creationId xmlns:a16="http://schemas.microsoft.com/office/drawing/2014/main" id="{C5FFD98D-C528-4A94-87AE-BB36C733DA20}"/>
                  </a:ext>
                </a:extLst>
              </p:cNvPr>
              <p:cNvSpPr/>
              <p:nvPr/>
            </p:nvSpPr>
            <p:spPr>
              <a:xfrm>
                <a:off x="5550299" y="3428999"/>
                <a:ext cx="2402333" cy="1889644"/>
              </a:xfrm>
              <a:prstGeom prst="rect">
                <a:avLst/>
              </a:prstGeom>
              <a:solidFill>
                <a:srgbClr val="DEF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9Slide03 SFU Futura_12" panose="00000400000000000000" pitchFamily="2" charset="0"/>
                  <a:ea typeface="+mn-ea"/>
                  <a:cs typeface="+mn-cs"/>
                </a:endParaRPr>
              </a:p>
            </p:txBody>
          </p:sp>
          <p:sp>
            <p:nvSpPr>
              <p:cNvPr id="43" name="Lưu đồ: Điểm Kết Thúc 147">
                <a:extLst>
                  <a:ext uri="{FF2B5EF4-FFF2-40B4-BE49-F238E27FC236}">
                    <a16:creationId xmlns:a16="http://schemas.microsoft.com/office/drawing/2014/main" id="{E0008FDC-11D7-4585-BB29-EF5802FD434B}"/>
                  </a:ext>
                </a:extLst>
              </p:cNvPr>
              <p:cNvSpPr/>
              <p:nvPr/>
            </p:nvSpPr>
            <p:spPr>
              <a:xfrm>
                <a:off x="5911302" y="3464836"/>
                <a:ext cx="2041330" cy="452628"/>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9Slide03 SFU Futura_12" panose="00000400000000000000" pitchFamily="2" charset="0"/>
                    <a:ea typeface="+mn-ea"/>
                    <a:cs typeface="+mn-cs"/>
                  </a:rPr>
                  <a:t>Nhóm</a:t>
                </a:r>
                <a:r>
                  <a:rPr kumimoji="0" lang="en-US" sz="2800" b="1" i="0" u="none" strike="noStrike" kern="1200" cap="none" spc="0" normalizeH="0" baseline="0" noProof="0" dirty="0">
                    <a:ln>
                      <a:noFill/>
                    </a:ln>
                    <a:solidFill>
                      <a:prstClr val="white"/>
                    </a:solidFill>
                    <a:effectLst/>
                    <a:uLnTx/>
                    <a:uFillTx/>
                    <a:latin typeface="#9Slide03 SFU Futura_12" panose="00000400000000000000" pitchFamily="2" charset="0"/>
                    <a:ea typeface="+mn-ea"/>
                    <a:cs typeface="+mn-cs"/>
                  </a:rPr>
                  <a:t> </a:t>
                </a:r>
                <a:r>
                  <a:rPr lang="en-US" sz="2800" b="1" dirty="0">
                    <a:solidFill>
                      <a:prstClr val="white"/>
                    </a:solidFill>
                    <a:latin typeface="#9Slide03 SFU Futura_12" panose="00000400000000000000" pitchFamily="2" charset="0"/>
                  </a:rPr>
                  <a:t>1,2</a:t>
                </a:r>
                <a:endParaRPr kumimoji="0" lang="en-US" sz="2800" b="1" i="0" u="none" strike="noStrike" kern="1200" cap="none" spc="0" normalizeH="0" baseline="0" noProof="0" dirty="0">
                  <a:ln>
                    <a:noFill/>
                  </a:ln>
                  <a:solidFill>
                    <a:prstClr val="white"/>
                  </a:solidFill>
                  <a:effectLst/>
                  <a:uLnTx/>
                  <a:uFillTx/>
                  <a:latin typeface="#9Slide03 SFU Futura_12" panose="00000400000000000000" pitchFamily="2" charset="0"/>
                  <a:ea typeface="+mn-ea"/>
                  <a:cs typeface="+mn-cs"/>
                </a:endParaRPr>
              </a:p>
            </p:txBody>
          </p:sp>
          <p:sp>
            <p:nvSpPr>
              <p:cNvPr id="44" name="TextBox 43">
                <a:extLst>
                  <a:ext uri="{FF2B5EF4-FFF2-40B4-BE49-F238E27FC236}">
                    <a16:creationId xmlns:a16="http://schemas.microsoft.com/office/drawing/2014/main" id="{46BEE57D-E7A5-4220-8317-656A72C97656}"/>
                  </a:ext>
                </a:extLst>
              </p:cNvPr>
              <p:cNvSpPr txBox="1"/>
              <p:nvPr/>
            </p:nvSpPr>
            <p:spPr>
              <a:xfrm>
                <a:off x="5550299" y="4025981"/>
                <a:ext cx="2407280" cy="1292662"/>
              </a:xfrm>
              <a:prstGeom prst="rect">
                <a:avLst/>
              </a:prstGeom>
              <a:noFill/>
            </p:spPr>
            <p:txBody>
              <a:bodyPr wrap="square" rtlCol="0">
                <a:spAutoFit/>
              </a:bodyPr>
              <a:lstStyle/>
              <a:p>
                <a:pPr lvl="0" algn="just"/>
                <a:r>
                  <a:rPr lang="en-US" sz="2600" b="1" dirty="0" err="1">
                    <a:solidFill>
                      <a:srgbClr val="002060"/>
                    </a:solidFill>
                    <a:latin typeface="#9Slide03 SFU Futura_12" panose="00000400000000000000" pitchFamily="2" charset="0"/>
                  </a:rPr>
                  <a:t>Nhiệt</a:t>
                </a:r>
                <a:r>
                  <a:rPr lang="en-US" sz="2600" b="1" dirty="0">
                    <a:solidFill>
                      <a:srgbClr val="002060"/>
                    </a:solidFill>
                    <a:latin typeface="#9Slide03 SFU Futura_12" panose="00000400000000000000" pitchFamily="2" charset="0"/>
                  </a:rPr>
                  <a:t> </a:t>
                </a:r>
                <a:r>
                  <a:rPr lang="en-US" sz="2600" b="1" dirty="0" err="1">
                    <a:solidFill>
                      <a:srgbClr val="002060"/>
                    </a:solidFill>
                    <a:latin typeface="#9Slide03 SFU Futura_12" panose="00000400000000000000" pitchFamily="2" charset="0"/>
                  </a:rPr>
                  <a:t>độ</a:t>
                </a:r>
                <a:r>
                  <a:rPr lang="en-US" sz="2600" b="1" dirty="0">
                    <a:solidFill>
                      <a:srgbClr val="002060"/>
                    </a:solidFill>
                    <a:latin typeface="#9Slide03 SFU Futura_12" panose="00000400000000000000" pitchFamily="2" charset="0"/>
                  </a:rPr>
                  <a:t> k</a:t>
                </a:r>
                <a:r>
                  <a:rPr lang="vi-VN" sz="2600" b="1" dirty="0">
                    <a:solidFill>
                      <a:srgbClr val="002060"/>
                    </a:solidFill>
                    <a:latin typeface="#9Slide03 SFU Futura_12" panose="00000400000000000000" pitchFamily="2" charset="0"/>
                  </a:rPr>
                  <a:t>hông khí phân bố theo </a:t>
                </a:r>
                <a:r>
                  <a:rPr lang="en-US" sz="2600" b="1" dirty="0" err="1">
                    <a:solidFill>
                      <a:srgbClr val="002060"/>
                    </a:solidFill>
                    <a:latin typeface="#9Slide03 SFU Futura_12" panose="00000400000000000000" pitchFamily="2" charset="0"/>
                  </a:rPr>
                  <a:t>vĩ</a:t>
                </a:r>
                <a:r>
                  <a:rPr lang="en-US" sz="2600" b="1" dirty="0">
                    <a:solidFill>
                      <a:srgbClr val="002060"/>
                    </a:solidFill>
                    <a:latin typeface="#9Slide03 SFU Futura_12" panose="00000400000000000000" pitchFamily="2" charset="0"/>
                  </a:rPr>
                  <a:t> </a:t>
                </a:r>
                <a:r>
                  <a:rPr lang="en-US" sz="2600" b="1" dirty="0" err="1">
                    <a:solidFill>
                      <a:srgbClr val="002060"/>
                    </a:solidFill>
                    <a:latin typeface="#9Slide03 SFU Futura_12" panose="00000400000000000000" pitchFamily="2" charset="0"/>
                  </a:rPr>
                  <a:t>độ</a:t>
                </a:r>
                <a:endParaRPr kumimoji="0" lang="en-US" sz="26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endParaRPr>
              </a:p>
            </p:txBody>
          </p:sp>
        </p:grpSp>
        <p:pic>
          <p:nvPicPr>
            <p:cNvPr id="41" name="Picture 2" descr="Management icon Team icon png download - 1160*1162 - Free Transparent  Management Icon png Download. - CleanPNG / KissPNG">
              <a:extLst>
                <a:ext uri="{FF2B5EF4-FFF2-40B4-BE49-F238E27FC236}">
                  <a16:creationId xmlns:a16="http://schemas.microsoft.com/office/drawing/2014/main" id="{9D4A12AF-66D3-47D6-9C12-7031B52E69FF}"/>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10000" b="90000" l="10000" r="91333">
                          <a14:foregroundMark x1="10111" y1="58587" x2="10111" y2="58587"/>
                          <a14:foregroundMark x1="91333" y1="54674" x2="91333" y2="54674"/>
                          <a14:foregroundMark x1="71778" y1="10435" x2="71778" y2="10435"/>
                          <a14:foregroundMark x1="30222" y1="10000" x2="30222" y2="10000"/>
                        </a14:backgroundRemoval>
                      </a14:imgEffect>
                    </a14:imgLayer>
                  </a14:imgProps>
                </a:ext>
                <a:ext uri="{28A0092B-C50C-407E-A947-70E740481C1C}">
                  <a14:useLocalDpi xmlns:a14="http://schemas.microsoft.com/office/drawing/2010/main" val="0"/>
                </a:ext>
              </a:extLst>
            </a:blip>
            <a:srcRect l="7333" t="6918" r="6035" b="9440"/>
            <a:stretch/>
          </p:blipFill>
          <p:spPr bwMode="auto">
            <a:xfrm>
              <a:off x="449047" y="3927087"/>
              <a:ext cx="660326" cy="593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 name="Group 50">
            <a:extLst>
              <a:ext uri="{FF2B5EF4-FFF2-40B4-BE49-F238E27FC236}">
                <a16:creationId xmlns:a16="http://schemas.microsoft.com/office/drawing/2014/main" id="{70DAF34A-BF83-4EF9-A52D-F9A289B56995}"/>
              </a:ext>
            </a:extLst>
          </p:cNvPr>
          <p:cNvGrpSpPr/>
          <p:nvPr/>
        </p:nvGrpSpPr>
        <p:grpSpPr>
          <a:xfrm>
            <a:off x="9466539" y="2474332"/>
            <a:ext cx="2663550" cy="1924489"/>
            <a:chOff x="491911" y="3927087"/>
            <a:chExt cx="2663550" cy="1924489"/>
          </a:xfrm>
        </p:grpSpPr>
        <p:grpSp>
          <p:nvGrpSpPr>
            <p:cNvPr id="52" name="Group 51">
              <a:extLst>
                <a:ext uri="{FF2B5EF4-FFF2-40B4-BE49-F238E27FC236}">
                  <a16:creationId xmlns:a16="http://schemas.microsoft.com/office/drawing/2014/main" id="{4D1521BC-E2E8-497F-AC34-4B442B553F92}"/>
                </a:ext>
              </a:extLst>
            </p:cNvPr>
            <p:cNvGrpSpPr/>
            <p:nvPr/>
          </p:nvGrpSpPr>
          <p:grpSpPr>
            <a:xfrm>
              <a:off x="491911" y="3961932"/>
              <a:ext cx="2663550" cy="1889644"/>
              <a:chOff x="5498711" y="3428999"/>
              <a:chExt cx="2663550" cy="1889644"/>
            </a:xfrm>
          </p:grpSpPr>
          <p:sp>
            <p:nvSpPr>
              <p:cNvPr id="54" name="Rectangle 53">
                <a:extLst>
                  <a:ext uri="{FF2B5EF4-FFF2-40B4-BE49-F238E27FC236}">
                    <a16:creationId xmlns:a16="http://schemas.microsoft.com/office/drawing/2014/main" id="{C5FFD98D-C528-4A94-87AE-BB36C733DA20}"/>
                  </a:ext>
                </a:extLst>
              </p:cNvPr>
              <p:cNvSpPr/>
              <p:nvPr/>
            </p:nvSpPr>
            <p:spPr>
              <a:xfrm>
                <a:off x="5550299" y="3428999"/>
                <a:ext cx="2569098" cy="1889644"/>
              </a:xfrm>
              <a:prstGeom prst="rect">
                <a:avLst/>
              </a:prstGeom>
              <a:solidFill>
                <a:srgbClr val="DEF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9Slide03 SFU Futura_12" panose="00000400000000000000" pitchFamily="2" charset="0"/>
                  <a:ea typeface="+mn-ea"/>
                  <a:cs typeface="+mn-cs"/>
                </a:endParaRPr>
              </a:p>
            </p:txBody>
          </p:sp>
          <p:sp>
            <p:nvSpPr>
              <p:cNvPr id="55" name="Lưu đồ: Điểm Kết Thúc 147">
                <a:extLst>
                  <a:ext uri="{FF2B5EF4-FFF2-40B4-BE49-F238E27FC236}">
                    <a16:creationId xmlns:a16="http://schemas.microsoft.com/office/drawing/2014/main" id="{E0008FDC-11D7-4585-BB29-EF5802FD434B}"/>
                  </a:ext>
                </a:extLst>
              </p:cNvPr>
              <p:cNvSpPr/>
              <p:nvPr/>
            </p:nvSpPr>
            <p:spPr>
              <a:xfrm>
                <a:off x="6054182" y="3464836"/>
                <a:ext cx="2041330" cy="452628"/>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9Slide03 SFU Futura_12" panose="00000400000000000000" pitchFamily="2" charset="0"/>
                    <a:ea typeface="+mn-ea"/>
                    <a:cs typeface="+mn-cs"/>
                  </a:rPr>
                  <a:t>Nhóm</a:t>
                </a:r>
                <a:r>
                  <a:rPr kumimoji="0" lang="en-US" sz="2800" b="1" i="0" u="none" strike="noStrike" kern="1200" cap="none" spc="0" normalizeH="0" baseline="0" noProof="0" dirty="0">
                    <a:ln>
                      <a:noFill/>
                    </a:ln>
                    <a:solidFill>
                      <a:prstClr val="white"/>
                    </a:solidFill>
                    <a:effectLst/>
                    <a:uLnTx/>
                    <a:uFillTx/>
                    <a:latin typeface="#9Slide03 SFU Futura_12" panose="00000400000000000000" pitchFamily="2" charset="0"/>
                    <a:ea typeface="+mn-ea"/>
                    <a:cs typeface="+mn-cs"/>
                  </a:rPr>
                  <a:t> 3,4</a:t>
                </a:r>
              </a:p>
            </p:txBody>
          </p:sp>
          <p:sp>
            <p:nvSpPr>
              <p:cNvPr id="56" name="TextBox 55">
                <a:extLst>
                  <a:ext uri="{FF2B5EF4-FFF2-40B4-BE49-F238E27FC236}">
                    <a16:creationId xmlns:a16="http://schemas.microsoft.com/office/drawing/2014/main" id="{46BEE57D-E7A5-4220-8317-656A72C97656}"/>
                  </a:ext>
                </a:extLst>
              </p:cNvPr>
              <p:cNvSpPr txBox="1"/>
              <p:nvPr/>
            </p:nvSpPr>
            <p:spPr>
              <a:xfrm>
                <a:off x="5498711" y="4025981"/>
                <a:ext cx="2663550" cy="1200329"/>
              </a:xfrm>
              <a:prstGeom prst="rect">
                <a:avLst/>
              </a:prstGeom>
              <a:noFill/>
            </p:spPr>
            <p:txBody>
              <a:bodyPr wrap="square" rtlCol="0">
                <a:spAutoFit/>
              </a:bodyPr>
              <a:lstStyle/>
              <a:p>
                <a:pPr lvl="0" algn="just"/>
                <a:r>
                  <a:rPr lang="en-US" sz="2400" b="1" dirty="0" err="1">
                    <a:solidFill>
                      <a:srgbClr val="002060"/>
                    </a:solidFill>
                    <a:latin typeface="#9Slide03 SFU Futura_12" panose="00000400000000000000" pitchFamily="2" charset="0"/>
                  </a:rPr>
                  <a:t>Nhiệt</a:t>
                </a:r>
                <a:r>
                  <a:rPr lang="en-US" sz="2400" b="1" dirty="0">
                    <a:solidFill>
                      <a:srgbClr val="002060"/>
                    </a:solidFill>
                    <a:latin typeface="#9Slide03 SFU Futura_12" panose="00000400000000000000" pitchFamily="2" charset="0"/>
                  </a:rPr>
                  <a:t> </a:t>
                </a:r>
                <a:r>
                  <a:rPr lang="en-US" sz="2400" b="1" dirty="0" err="1">
                    <a:solidFill>
                      <a:srgbClr val="002060"/>
                    </a:solidFill>
                    <a:latin typeface="#9Slide03 SFU Futura_12" panose="00000400000000000000" pitchFamily="2" charset="0"/>
                  </a:rPr>
                  <a:t>độ</a:t>
                </a:r>
                <a:r>
                  <a:rPr lang="en-US" sz="2400" b="1" dirty="0">
                    <a:solidFill>
                      <a:srgbClr val="002060"/>
                    </a:solidFill>
                    <a:latin typeface="#9Slide03 SFU Futura_12" panose="00000400000000000000" pitchFamily="2" charset="0"/>
                  </a:rPr>
                  <a:t> k</a:t>
                </a:r>
                <a:r>
                  <a:rPr lang="vi-VN" sz="2400" b="1" dirty="0">
                    <a:solidFill>
                      <a:srgbClr val="002060"/>
                    </a:solidFill>
                    <a:latin typeface="#9Slide03 SFU Futura_12" panose="00000400000000000000" pitchFamily="2" charset="0"/>
                  </a:rPr>
                  <a:t>hông khí phân bố theo lục địa và đại dương</a:t>
                </a:r>
                <a:endParaRPr kumimoji="0" lang="en-US" sz="2400" b="1" i="0" u="none" strike="noStrike" kern="1200" cap="none" spc="0" normalizeH="0" baseline="0" noProof="0" dirty="0">
                  <a:ln>
                    <a:noFill/>
                  </a:ln>
                  <a:solidFill>
                    <a:srgbClr val="002060"/>
                  </a:solidFill>
                  <a:effectLst/>
                  <a:uLnTx/>
                  <a:uFillTx/>
                  <a:latin typeface="#9Slide03 SFU Futura_12" panose="00000400000000000000" pitchFamily="2" charset="0"/>
                </a:endParaRPr>
              </a:p>
            </p:txBody>
          </p:sp>
        </p:grpSp>
        <p:pic>
          <p:nvPicPr>
            <p:cNvPr id="53" name="Picture 2" descr="Management icon Team icon png download - 1160*1162 - Free Transparent  Management Icon png Download. - CleanPNG / KissPNG">
              <a:extLst>
                <a:ext uri="{FF2B5EF4-FFF2-40B4-BE49-F238E27FC236}">
                  <a16:creationId xmlns:a16="http://schemas.microsoft.com/office/drawing/2014/main" id="{9D4A12AF-66D3-47D6-9C12-7031B52E69FF}"/>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10000" b="90000" l="10000" r="91333">
                          <a14:foregroundMark x1="10111" y1="58587" x2="10111" y2="58587"/>
                          <a14:foregroundMark x1="91333" y1="54674" x2="91333" y2="54674"/>
                          <a14:foregroundMark x1="71778" y1="10435" x2="71778" y2="10435"/>
                          <a14:foregroundMark x1="30222" y1="10000" x2="30222" y2="10000"/>
                        </a14:backgroundRemoval>
                      </a14:imgEffect>
                    </a14:imgLayer>
                  </a14:imgProps>
                </a:ext>
                <a:ext uri="{28A0092B-C50C-407E-A947-70E740481C1C}">
                  <a14:useLocalDpi xmlns:a14="http://schemas.microsoft.com/office/drawing/2010/main" val="0"/>
                </a:ext>
              </a:extLst>
            </a:blip>
            <a:srcRect l="7333" t="6918" r="6035" b="9440"/>
            <a:stretch/>
          </p:blipFill>
          <p:spPr bwMode="auto">
            <a:xfrm>
              <a:off x="591927" y="3927087"/>
              <a:ext cx="660326" cy="593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70DAF34A-BF83-4EF9-A52D-F9A289B56995}"/>
              </a:ext>
            </a:extLst>
          </p:cNvPr>
          <p:cNvGrpSpPr/>
          <p:nvPr/>
        </p:nvGrpSpPr>
        <p:grpSpPr>
          <a:xfrm>
            <a:off x="7923196" y="4741108"/>
            <a:ext cx="2501732" cy="1924489"/>
            <a:chOff x="449047" y="3927087"/>
            <a:chExt cx="2501732" cy="1924489"/>
          </a:xfrm>
        </p:grpSpPr>
        <p:grpSp>
          <p:nvGrpSpPr>
            <p:cNvPr id="58" name="Group 57">
              <a:extLst>
                <a:ext uri="{FF2B5EF4-FFF2-40B4-BE49-F238E27FC236}">
                  <a16:creationId xmlns:a16="http://schemas.microsoft.com/office/drawing/2014/main" id="{4D1521BC-E2E8-497F-AC34-4B442B553F92}"/>
                </a:ext>
              </a:extLst>
            </p:cNvPr>
            <p:cNvGrpSpPr/>
            <p:nvPr/>
          </p:nvGrpSpPr>
          <p:grpSpPr>
            <a:xfrm>
              <a:off x="543499" y="3961932"/>
              <a:ext cx="2407280" cy="1889644"/>
              <a:chOff x="5550299" y="3428999"/>
              <a:chExt cx="2407280" cy="1889644"/>
            </a:xfrm>
          </p:grpSpPr>
          <p:sp>
            <p:nvSpPr>
              <p:cNvPr id="60" name="Rectangle 59">
                <a:extLst>
                  <a:ext uri="{FF2B5EF4-FFF2-40B4-BE49-F238E27FC236}">
                    <a16:creationId xmlns:a16="http://schemas.microsoft.com/office/drawing/2014/main" id="{C5FFD98D-C528-4A94-87AE-BB36C733DA20}"/>
                  </a:ext>
                </a:extLst>
              </p:cNvPr>
              <p:cNvSpPr/>
              <p:nvPr/>
            </p:nvSpPr>
            <p:spPr>
              <a:xfrm>
                <a:off x="5550299" y="3428999"/>
                <a:ext cx="2402333" cy="1889644"/>
              </a:xfrm>
              <a:prstGeom prst="rect">
                <a:avLst/>
              </a:prstGeom>
              <a:solidFill>
                <a:srgbClr val="DEF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9Slide03 SFU Futura_12" panose="00000400000000000000" pitchFamily="2" charset="0"/>
                  <a:ea typeface="+mn-ea"/>
                  <a:cs typeface="+mn-cs"/>
                </a:endParaRPr>
              </a:p>
            </p:txBody>
          </p:sp>
          <p:sp>
            <p:nvSpPr>
              <p:cNvPr id="63" name="Lưu đồ: Điểm Kết Thúc 147">
                <a:extLst>
                  <a:ext uri="{FF2B5EF4-FFF2-40B4-BE49-F238E27FC236}">
                    <a16:creationId xmlns:a16="http://schemas.microsoft.com/office/drawing/2014/main" id="{E0008FDC-11D7-4585-BB29-EF5802FD434B}"/>
                  </a:ext>
                </a:extLst>
              </p:cNvPr>
              <p:cNvSpPr/>
              <p:nvPr/>
            </p:nvSpPr>
            <p:spPr>
              <a:xfrm>
                <a:off x="5911302" y="3464836"/>
                <a:ext cx="2041330" cy="452628"/>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9Slide03 SFU Futura_12" panose="00000400000000000000" pitchFamily="2" charset="0"/>
                    <a:ea typeface="+mn-ea"/>
                    <a:cs typeface="+mn-cs"/>
                  </a:rPr>
                  <a:t>Nhóm</a:t>
                </a:r>
                <a:r>
                  <a:rPr kumimoji="0" lang="en-US" sz="2800" b="1" i="0" u="none" strike="noStrike" kern="1200" cap="none" spc="0" normalizeH="0" baseline="0" noProof="0" dirty="0">
                    <a:ln>
                      <a:noFill/>
                    </a:ln>
                    <a:solidFill>
                      <a:prstClr val="white"/>
                    </a:solidFill>
                    <a:effectLst/>
                    <a:uLnTx/>
                    <a:uFillTx/>
                    <a:latin typeface="#9Slide03 SFU Futura_12" panose="00000400000000000000" pitchFamily="2" charset="0"/>
                    <a:ea typeface="+mn-ea"/>
                    <a:cs typeface="+mn-cs"/>
                  </a:rPr>
                  <a:t> </a:t>
                </a:r>
                <a:r>
                  <a:rPr lang="en-US" sz="2800" b="1" dirty="0">
                    <a:solidFill>
                      <a:prstClr val="white"/>
                    </a:solidFill>
                    <a:latin typeface="#9Slide03 SFU Futura_12" panose="00000400000000000000" pitchFamily="2" charset="0"/>
                  </a:rPr>
                  <a:t>5,6</a:t>
                </a:r>
                <a:endParaRPr kumimoji="0" lang="en-US" sz="2800" b="1" i="0" u="none" strike="noStrike" kern="1200" cap="none" spc="0" normalizeH="0" baseline="0" noProof="0" dirty="0">
                  <a:ln>
                    <a:noFill/>
                  </a:ln>
                  <a:solidFill>
                    <a:prstClr val="white"/>
                  </a:solidFill>
                  <a:effectLst/>
                  <a:uLnTx/>
                  <a:uFillTx/>
                  <a:latin typeface="#9Slide03 SFU Futura_12" panose="00000400000000000000" pitchFamily="2" charset="0"/>
                  <a:ea typeface="+mn-ea"/>
                  <a:cs typeface="+mn-cs"/>
                </a:endParaRPr>
              </a:p>
            </p:txBody>
          </p:sp>
          <p:sp>
            <p:nvSpPr>
              <p:cNvPr id="64" name="TextBox 63">
                <a:extLst>
                  <a:ext uri="{FF2B5EF4-FFF2-40B4-BE49-F238E27FC236}">
                    <a16:creationId xmlns:a16="http://schemas.microsoft.com/office/drawing/2014/main" id="{46BEE57D-E7A5-4220-8317-656A72C97656}"/>
                  </a:ext>
                </a:extLst>
              </p:cNvPr>
              <p:cNvSpPr txBox="1"/>
              <p:nvPr/>
            </p:nvSpPr>
            <p:spPr>
              <a:xfrm>
                <a:off x="5550299" y="4025981"/>
                <a:ext cx="2407280" cy="1292662"/>
              </a:xfrm>
              <a:prstGeom prst="rect">
                <a:avLst/>
              </a:prstGeom>
              <a:noFill/>
            </p:spPr>
            <p:txBody>
              <a:bodyPr wrap="square" rtlCol="0">
                <a:spAutoFit/>
              </a:bodyPr>
              <a:lstStyle/>
              <a:p>
                <a:pPr lvl="0" algn="just"/>
                <a:r>
                  <a:rPr lang="en-US" sz="2600" b="1" dirty="0" err="1">
                    <a:solidFill>
                      <a:srgbClr val="002060"/>
                    </a:solidFill>
                    <a:latin typeface="#9Slide03 SFU Futura_12" panose="00000400000000000000" pitchFamily="2" charset="0"/>
                  </a:rPr>
                  <a:t>Nhiệt</a:t>
                </a:r>
                <a:r>
                  <a:rPr lang="en-US" sz="2600" b="1" dirty="0">
                    <a:solidFill>
                      <a:srgbClr val="002060"/>
                    </a:solidFill>
                    <a:latin typeface="#9Slide03 SFU Futura_12" panose="00000400000000000000" pitchFamily="2" charset="0"/>
                  </a:rPr>
                  <a:t> </a:t>
                </a:r>
                <a:r>
                  <a:rPr lang="en-US" sz="2600" b="1" dirty="0" err="1">
                    <a:solidFill>
                      <a:srgbClr val="002060"/>
                    </a:solidFill>
                    <a:latin typeface="#9Slide03 SFU Futura_12" panose="00000400000000000000" pitchFamily="2" charset="0"/>
                  </a:rPr>
                  <a:t>độ</a:t>
                </a:r>
                <a:r>
                  <a:rPr lang="en-US" sz="2600" b="1" dirty="0">
                    <a:solidFill>
                      <a:srgbClr val="002060"/>
                    </a:solidFill>
                    <a:latin typeface="#9Slide03 SFU Futura_12" panose="00000400000000000000" pitchFamily="2" charset="0"/>
                  </a:rPr>
                  <a:t> k</a:t>
                </a:r>
                <a:r>
                  <a:rPr lang="vi-VN" sz="2600" b="1" dirty="0">
                    <a:solidFill>
                      <a:srgbClr val="002060"/>
                    </a:solidFill>
                    <a:latin typeface="#9Slide03 SFU Futura_12" panose="00000400000000000000" pitchFamily="2" charset="0"/>
                  </a:rPr>
                  <a:t>hông khí phân bố theo </a:t>
                </a:r>
                <a:r>
                  <a:rPr lang="en-US" sz="2600" b="1" dirty="0" err="1">
                    <a:solidFill>
                      <a:srgbClr val="002060"/>
                    </a:solidFill>
                    <a:latin typeface="#9Slide03 SFU Futura_12" panose="00000400000000000000" pitchFamily="2" charset="0"/>
                  </a:rPr>
                  <a:t>địa</a:t>
                </a:r>
                <a:r>
                  <a:rPr lang="en-US" sz="2600" b="1" dirty="0">
                    <a:solidFill>
                      <a:srgbClr val="002060"/>
                    </a:solidFill>
                    <a:latin typeface="#9Slide03 SFU Futura_12" panose="00000400000000000000" pitchFamily="2" charset="0"/>
                  </a:rPr>
                  <a:t> </a:t>
                </a:r>
                <a:r>
                  <a:rPr lang="en-US" sz="2600" b="1" dirty="0" err="1">
                    <a:solidFill>
                      <a:srgbClr val="002060"/>
                    </a:solidFill>
                    <a:latin typeface="#9Slide03 SFU Futura_12" panose="00000400000000000000" pitchFamily="2" charset="0"/>
                  </a:rPr>
                  <a:t>hình</a:t>
                </a:r>
                <a:endParaRPr kumimoji="0" lang="en-US" sz="26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endParaRPr>
              </a:p>
            </p:txBody>
          </p:sp>
        </p:grpSp>
        <p:pic>
          <p:nvPicPr>
            <p:cNvPr id="59" name="Picture 2" descr="Management icon Team icon png download - 1160*1162 - Free Transparent  Management Icon png Download. - CleanPNG / KissPNG">
              <a:extLst>
                <a:ext uri="{FF2B5EF4-FFF2-40B4-BE49-F238E27FC236}">
                  <a16:creationId xmlns:a16="http://schemas.microsoft.com/office/drawing/2014/main" id="{9D4A12AF-66D3-47D6-9C12-7031B52E69FF}"/>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10000" b="90000" l="10000" r="91333">
                          <a14:foregroundMark x1="10111" y1="58587" x2="10111" y2="58587"/>
                          <a14:foregroundMark x1="91333" y1="54674" x2="91333" y2="54674"/>
                          <a14:foregroundMark x1="71778" y1="10435" x2="71778" y2="10435"/>
                          <a14:foregroundMark x1="30222" y1="10000" x2="30222" y2="10000"/>
                        </a14:backgroundRemoval>
                      </a14:imgEffect>
                    </a14:imgLayer>
                  </a14:imgProps>
                </a:ext>
                <a:ext uri="{28A0092B-C50C-407E-A947-70E740481C1C}">
                  <a14:useLocalDpi xmlns:a14="http://schemas.microsoft.com/office/drawing/2010/main" val="0"/>
                </a:ext>
              </a:extLst>
            </a:blip>
            <a:srcRect l="7333" t="6918" r="6035" b="9440"/>
            <a:stretch/>
          </p:blipFill>
          <p:spPr bwMode="auto">
            <a:xfrm>
              <a:off x="449047" y="3927087"/>
              <a:ext cx="660326" cy="593992"/>
            </a:xfrm>
            <a:prstGeom prst="rect">
              <a:avLst/>
            </a:prstGeom>
            <a:noFill/>
            <a:extLst>
              <a:ext uri="{909E8E84-426E-40DD-AFC4-6F175D3DCCD1}">
                <a14:hiddenFill xmlns:a14="http://schemas.microsoft.com/office/drawing/2010/main">
                  <a:solidFill>
                    <a:srgbClr val="FFFFFF"/>
                  </a:solidFill>
                </a14:hiddenFill>
              </a:ext>
            </a:extLst>
          </p:spPr>
        </p:pic>
      </p:grpSp>
      <p:sp>
        <p:nvSpPr>
          <p:cNvPr id="65" name="Rectangle: Rounded Corners 7">
            <a:extLst>
              <a:ext uri="{FF2B5EF4-FFF2-40B4-BE49-F238E27FC236}">
                <a16:creationId xmlns:a16="http://schemas.microsoft.com/office/drawing/2014/main" id="{13258985-97C4-4418-988B-0B0AED3F8E42}"/>
              </a:ext>
            </a:extLst>
          </p:cNvPr>
          <p:cNvSpPr/>
          <p:nvPr/>
        </p:nvSpPr>
        <p:spPr>
          <a:xfrm>
            <a:off x="204303" y="4811790"/>
            <a:ext cx="5714702" cy="910893"/>
          </a:xfrm>
          <a:prstGeom prst="roundRect">
            <a:avLst/>
          </a:prstGeom>
          <a:solidFill>
            <a:srgbClr val="DEFAFD"/>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pic>
        <p:nvPicPr>
          <p:cNvPr id="66" name="Picture 2" descr="Giấy Mở Rộng Biểu Tượng - Véc tơ bút và giấy png tải về - Miễn phí trong  suốt Góc png Tải về.">
            <a:extLst>
              <a:ext uri="{FF2B5EF4-FFF2-40B4-BE49-F238E27FC236}">
                <a16:creationId xmlns:a16="http://schemas.microsoft.com/office/drawing/2014/main" id="{972B2DC7-CF2D-4C8B-98F8-F4AF240F722C}"/>
              </a:ext>
            </a:extLst>
          </p:cNvPr>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5126704" y="4915425"/>
            <a:ext cx="774840" cy="807258"/>
          </a:xfrm>
          <a:prstGeom prst="rect">
            <a:avLst/>
          </a:prstGeom>
          <a:solidFill>
            <a:srgbClr val="DEFAFD"/>
          </a:solidFill>
        </p:spPr>
      </p:pic>
      <p:sp>
        <p:nvSpPr>
          <p:cNvPr id="67" name="TextBox 66">
            <a:extLst>
              <a:ext uri="{FF2B5EF4-FFF2-40B4-BE49-F238E27FC236}">
                <a16:creationId xmlns:a16="http://schemas.microsoft.com/office/drawing/2014/main" id="{C85F9421-A519-450C-AC88-A872C2869F8B}"/>
              </a:ext>
            </a:extLst>
          </p:cNvPr>
          <p:cNvSpPr txBox="1"/>
          <p:nvPr/>
        </p:nvSpPr>
        <p:spPr>
          <a:xfrm>
            <a:off x="172813" y="4980760"/>
            <a:ext cx="5042661" cy="55399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Ghi</a:t>
            </a:r>
            <a:r>
              <a:rPr kumimoji="0" lang="en-US" sz="30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30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lại</a:t>
            </a:r>
            <a:r>
              <a:rPr kumimoji="0" lang="en-US" sz="30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30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kết</a:t>
            </a:r>
            <a:r>
              <a:rPr kumimoji="0" lang="en-US" sz="30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30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quả</a:t>
            </a:r>
            <a:r>
              <a:rPr kumimoji="0" lang="en-US" sz="30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30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vào</a:t>
            </a:r>
            <a:r>
              <a:rPr kumimoji="0" lang="en-US" sz="30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30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giấy</a:t>
            </a:r>
            <a:r>
              <a:rPr kumimoji="0" lang="en-US" sz="30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note</a:t>
            </a:r>
          </a:p>
        </p:txBody>
      </p:sp>
      <p:pic>
        <p:nvPicPr>
          <p:cNvPr id="68" name="Picture 6" descr="Book, Icon - Biểu Tượng Quyển Sách - Free Transparent PNG Download - PNGkey"/>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4965451" y="3738225"/>
            <a:ext cx="908126" cy="682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23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stCondLst>
                                    <p:cond delay="0"/>
                                  </p:stCondLst>
                                  <p:childTnLst>
                                    <p:set>
                                      <p:cBhvr>
                                        <p:cTn id="15" dur="1" fill="hold">
                                          <p:stCondLst>
                                            <p:cond delay="0"/>
                                          </p:stCondLst>
                                        </p:cTn>
                                        <p:tgtEl>
                                          <p:spTgt spid="61"/>
                                        </p:tgtEl>
                                        <p:attrNameLst>
                                          <p:attrName>style.visibility</p:attrName>
                                        </p:attrNameLst>
                                      </p:cBhvr>
                                      <p:to>
                                        <p:strVal val="visible"/>
                                      </p:to>
                                    </p:set>
                                    <p:anim calcmode="lin" valueType="num">
                                      <p:cBhvr additive="base">
                                        <p:cTn id="16" dur="500" fill="hold"/>
                                        <p:tgtEl>
                                          <p:spTgt spid="61"/>
                                        </p:tgtEl>
                                        <p:attrNameLst>
                                          <p:attrName>ppt_x</p:attrName>
                                        </p:attrNameLst>
                                      </p:cBhvr>
                                      <p:tavLst>
                                        <p:tav tm="0">
                                          <p:val>
                                            <p:strVal val="#ppt_x"/>
                                          </p:val>
                                        </p:tav>
                                        <p:tav tm="100000">
                                          <p:val>
                                            <p:strVal val="#ppt_x"/>
                                          </p:val>
                                        </p:tav>
                                      </p:tavLst>
                                    </p:anim>
                                    <p:anim calcmode="lin" valueType="num">
                                      <p:cBhvr additive="base">
                                        <p:cTn id="17" dur="500" fill="hold"/>
                                        <p:tgtEl>
                                          <p:spTgt spid="61"/>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500"/>
                                        <p:tgtEl>
                                          <p:spTgt spid="62"/>
                                        </p:tgtEl>
                                      </p:cBhvr>
                                    </p:animEffect>
                                  </p:childTnLst>
                                </p:cTn>
                              </p:par>
                              <p:par>
                                <p:cTn id="23" presetID="10"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par>
                                <p:cTn id="26" presetID="10" presetClass="entr" presetSubtype="0" fill="hold" nodeType="with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fade">
                                      <p:cBhvr>
                                        <p:cTn id="28" dur="500"/>
                                        <p:tgtEl>
                                          <p:spTgt spid="68"/>
                                        </p:tgtEl>
                                      </p:cBhvr>
                                    </p:animEffect>
                                  </p:childTnLst>
                                </p:cTn>
                              </p:par>
                              <p:par>
                                <p:cTn id="29" presetID="10"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7"/>
                                        </p:tgtEl>
                                        <p:attrNameLst>
                                          <p:attrName>style.visibility</p:attrName>
                                        </p:attrNameLst>
                                      </p:cBhvr>
                                      <p:to>
                                        <p:strVal val="visible"/>
                                      </p:to>
                                    </p:set>
                                    <p:animEffect transition="in" filter="fade">
                                      <p:cBhvr>
                                        <p:cTn id="34" dur="500"/>
                                        <p:tgtEl>
                                          <p:spTgt spid="67"/>
                                        </p:tgtEl>
                                      </p:cBhvr>
                                    </p:animEffect>
                                  </p:childTnLst>
                                </p:cTn>
                              </p:par>
                              <p:par>
                                <p:cTn id="35" presetID="10" presetClass="entr" presetSubtype="0" fill="hold" nodeType="withEffect">
                                  <p:stCondLst>
                                    <p:cond delay="0"/>
                                  </p:stCondLst>
                                  <p:childTnLst>
                                    <p:set>
                                      <p:cBhvr>
                                        <p:cTn id="36" dur="1" fill="hold">
                                          <p:stCondLst>
                                            <p:cond delay="0"/>
                                          </p:stCondLst>
                                        </p:cTn>
                                        <p:tgtEl>
                                          <p:spTgt spid="66"/>
                                        </p:tgtEl>
                                        <p:attrNameLst>
                                          <p:attrName>style.visibility</p:attrName>
                                        </p:attrNameLst>
                                      </p:cBhvr>
                                      <p:to>
                                        <p:strVal val="visible"/>
                                      </p:to>
                                    </p:set>
                                    <p:animEffect transition="in" filter="fade">
                                      <p:cBhvr>
                                        <p:cTn id="37" dur="500"/>
                                        <p:tgtEl>
                                          <p:spTgt spid="6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fade">
                                      <p:cBhvr>
                                        <p:cTn id="40" dur="500"/>
                                        <p:tgtEl>
                                          <p:spTgt spid="65"/>
                                        </p:tgtEl>
                                      </p:cBhvr>
                                    </p:animEffect>
                                  </p:childTnLst>
                                </p:cTn>
                              </p:par>
                              <p:par>
                                <p:cTn id="41" presetID="10"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500"/>
                                        <p:tgtEl>
                                          <p:spTgt spid="12"/>
                                        </p:tgtEl>
                                      </p:cBhvr>
                                    </p:animEffect>
                                  </p:childTnLst>
                                </p:cTn>
                              </p:par>
                              <p:par>
                                <p:cTn id="49" presetID="16" presetClass="entr" presetSubtype="21" fill="hold"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barn(inVertical)">
                                      <p:cBhvr>
                                        <p:cTn id="51" dur="500"/>
                                        <p:tgtEl>
                                          <p:spTgt spid="39"/>
                                        </p:tgtEl>
                                      </p:cBhvr>
                                    </p:animEffect>
                                  </p:childTnLst>
                                </p:cTn>
                              </p:par>
                              <p:par>
                                <p:cTn id="52" presetID="16" presetClass="entr" presetSubtype="21" fill="hold" nodeType="with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barn(inVertical)">
                                      <p:cBhvr>
                                        <p:cTn id="54" dur="500"/>
                                        <p:tgtEl>
                                          <p:spTgt spid="51"/>
                                        </p:tgtEl>
                                      </p:cBhvr>
                                    </p:animEffect>
                                  </p:childTnLst>
                                </p:cTn>
                              </p:par>
                              <p:par>
                                <p:cTn id="55" presetID="16" presetClass="entr" presetSubtype="21" fill="hold" nodeType="withEffect">
                                  <p:stCondLst>
                                    <p:cond delay="0"/>
                                  </p:stCondLst>
                                  <p:childTnLst>
                                    <p:set>
                                      <p:cBhvr>
                                        <p:cTn id="56" dur="1" fill="hold">
                                          <p:stCondLst>
                                            <p:cond delay="0"/>
                                          </p:stCondLst>
                                        </p:cTn>
                                        <p:tgtEl>
                                          <p:spTgt spid="57"/>
                                        </p:tgtEl>
                                        <p:attrNameLst>
                                          <p:attrName>style.visibility</p:attrName>
                                        </p:attrNameLst>
                                      </p:cBhvr>
                                      <p:to>
                                        <p:strVal val="visible"/>
                                      </p:to>
                                    </p:set>
                                    <p:animEffect transition="in" filter="barn(inVertical)">
                                      <p:cBhvr>
                                        <p:cTn id="5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24" grpId="0"/>
      <p:bldP spid="65" grpId="0" animBg="1"/>
      <p:bldP spid="6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426C8198-28ED-4E3F-9FBE-A90F57464EDB}"/>
              </a:ext>
            </a:extLst>
          </p:cNvPr>
          <p:cNvGrpSpPr/>
          <p:nvPr/>
        </p:nvGrpSpPr>
        <p:grpSpPr>
          <a:xfrm>
            <a:off x="703606" y="5064426"/>
            <a:ext cx="3267984" cy="1440091"/>
            <a:chOff x="-1210905" y="1053646"/>
            <a:chExt cx="2736105" cy="1191706"/>
          </a:xfrm>
        </p:grpSpPr>
        <p:sp>
          <p:nvSpPr>
            <p:cNvPr id="8" name="Rectangle: Rounded Corners 7">
              <a:extLst>
                <a:ext uri="{FF2B5EF4-FFF2-40B4-BE49-F238E27FC236}">
                  <a16:creationId xmlns:a16="http://schemas.microsoft.com/office/drawing/2014/main" id="{7233B5F5-1F89-4A01-AADE-5B1987144927}"/>
                </a:ext>
              </a:extLst>
            </p:cNvPr>
            <p:cNvSpPr/>
            <p:nvPr/>
          </p:nvSpPr>
          <p:spPr>
            <a:xfrm>
              <a:off x="-1179011" y="1053646"/>
              <a:ext cx="2704211" cy="1191706"/>
            </a:xfrm>
            <a:prstGeom prst="roundRect">
              <a:avLst/>
            </a:prstGeom>
            <a:solidFill>
              <a:schemeClr val="accent2">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sp>
          <p:nvSpPr>
            <p:cNvPr id="30" name="TextBox 29">
              <a:extLst>
                <a:ext uri="{FF2B5EF4-FFF2-40B4-BE49-F238E27FC236}">
                  <a16:creationId xmlns:a16="http://schemas.microsoft.com/office/drawing/2014/main" id="{CF142D4C-70EF-48B1-8C2C-3B6343C0812F}"/>
                </a:ext>
              </a:extLst>
            </p:cNvPr>
            <p:cNvSpPr txBox="1"/>
            <p:nvPr/>
          </p:nvSpPr>
          <p:spPr>
            <a:xfrm>
              <a:off x="-1210905" y="1292273"/>
              <a:ext cx="1716626" cy="7895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9Slide03 SFU Futura_12" panose="00000400000000000000" pitchFamily="2" charset="0"/>
                  <a:cs typeface="Arial" panose="020B0604020202020204" pitchFamily="34" charset="0"/>
                </a:rPr>
                <a:t>H</a:t>
              </a:r>
              <a:r>
                <a:rPr kumimoji="0" lang="en-US" sz="28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ình</a:t>
              </a:r>
              <a:r>
                <a:rPr kumimoji="0" lang="en-US" sz="2800" b="1" i="0" u="none" strike="noStrike" kern="1200" cap="none" spc="0" normalizeH="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2800" b="1" i="0" u="none" strike="noStrike" kern="1200" cap="none" spc="0" normalizeH="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thành</a:t>
              </a:r>
              <a:r>
                <a:rPr kumimoji="0" lang="en-US" sz="2800" b="1" i="0" u="none" strike="noStrike" kern="1200" cap="none" spc="0" normalizeH="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6 </a:t>
              </a:r>
              <a:r>
                <a:rPr kumimoji="0" lang="en-US" sz="2800" b="1" i="0" u="none" strike="noStrike" kern="1200" cap="none" spc="0" normalizeH="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nhóm</a:t>
              </a:r>
              <a:r>
                <a:rPr kumimoji="0" lang="en-US" sz="2800" b="1" i="0" u="none" strike="noStrike" kern="1200" cap="none" spc="0" normalizeH="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2800" b="1" i="0" u="none" strike="noStrike" kern="1200" cap="none" spc="0" normalizeH="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mới</a:t>
              </a: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grpSp>
      <p:grpSp>
        <p:nvGrpSpPr>
          <p:cNvPr id="33" name="Group 32">
            <a:extLst>
              <a:ext uri="{FF2B5EF4-FFF2-40B4-BE49-F238E27FC236}">
                <a16:creationId xmlns:a16="http://schemas.microsoft.com/office/drawing/2014/main" id="{529825F3-8082-4527-A586-17624DD1BC77}"/>
              </a:ext>
            </a:extLst>
          </p:cNvPr>
          <p:cNvGrpSpPr/>
          <p:nvPr/>
        </p:nvGrpSpPr>
        <p:grpSpPr>
          <a:xfrm>
            <a:off x="4520631" y="5078029"/>
            <a:ext cx="3539649" cy="1436350"/>
            <a:chOff x="1437140" y="1035800"/>
            <a:chExt cx="2963555" cy="1903013"/>
          </a:xfrm>
        </p:grpSpPr>
        <p:sp>
          <p:nvSpPr>
            <p:cNvPr id="9" name="Rectangle: Rounded Corners 7">
              <a:extLst>
                <a:ext uri="{FF2B5EF4-FFF2-40B4-BE49-F238E27FC236}">
                  <a16:creationId xmlns:a16="http://schemas.microsoft.com/office/drawing/2014/main" id="{13258985-97C4-4418-988B-0B0AED3F8E42}"/>
                </a:ext>
              </a:extLst>
            </p:cNvPr>
            <p:cNvSpPr/>
            <p:nvPr/>
          </p:nvSpPr>
          <p:spPr>
            <a:xfrm>
              <a:off x="1554359" y="1035800"/>
              <a:ext cx="2846336" cy="1903013"/>
            </a:xfrm>
            <a:prstGeom prst="roundRect">
              <a:avLst/>
            </a:prstGeom>
            <a:solidFill>
              <a:schemeClr val="accent2">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pic>
          <p:nvPicPr>
            <p:cNvPr id="10" name="Picture 2" descr="Giấy Mở Rộng Biểu Tượng - Véc tơ bút và giấy png tải về - Miễn phí trong  suốt Góc png Tải về.">
              <a:extLst>
                <a:ext uri="{FF2B5EF4-FFF2-40B4-BE49-F238E27FC236}">
                  <a16:creationId xmlns:a16="http://schemas.microsoft.com/office/drawing/2014/main" id="{972B2DC7-CF2D-4C8B-98F8-F4AF240F722C}"/>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3614654" y="1399829"/>
              <a:ext cx="786040" cy="1253163"/>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C85F9421-A519-450C-AC88-A872C2869F8B}"/>
                </a:ext>
              </a:extLst>
            </p:cNvPr>
            <p:cNvSpPr txBox="1"/>
            <p:nvPr/>
          </p:nvSpPr>
          <p:spPr>
            <a:xfrm>
              <a:off x="1437140" y="1258326"/>
              <a:ext cx="2177515" cy="148409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Hoàn</a:t>
              </a: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thành</a:t>
              </a: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bảng</a:t>
              </a: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tổng</a:t>
              </a: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hợp</a:t>
              </a: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grpSp>
      <p:grpSp>
        <p:nvGrpSpPr>
          <p:cNvPr id="31" name="Group 30">
            <a:extLst>
              <a:ext uri="{FF2B5EF4-FFF2-40B4-BE49-F238E27FC236}">
                <a16:creationId xmlns:a16="http://schemas.microsoft.com/office/drawing/2014/main" id="{F409BC26-C6F4-4461-BF21-FA0A1758E1D4}"/>
              </a:ext>
            </a:extLst>
          </p:cNvPr>
          <p:cNvGrpSpPr/>
          <p:nvPr/>
        </p:nvGrpSpPr>
        <p:grpSpPr>
          <a:xfrm>
            <a:off x="8609322" y="5064426"/>
            <a:ext cx="2860460" cy="1380834"/>
            <a:chOff x="3738632" y="1051751"/>
            <a:chExt cx="2394907" cy="1707299"/>
          </a:xfrm>
        </p:grpSpPr>
        <p:sp>
          <p:nvSpPr>
            <p:cNvPr id="23" name="Rectangle: Rounded Corners 22">
              <a:extLst>
                <a:ext uri="{FF2B5EF4-FFF2-40B4-BE49-F238E27FC236}">
                  <a16:creationId xmlns:a16="http://schemas.microsoft.com/office/drawing/2014/main" id="{EBE81F6B-EDE4-4952-9699-D13C3877D998}"/>
                </a:ext>
              </a:extLst>
            </p:cNvPr>
            <p:cNvSpPr/>
            <p:nvPr/>
          </p:nvSpPr>
          <p:spPr>
            <a:xfrm>
              <a:off x="3738632" y="1051751"/>
              <a:ext cx="2394907" cy="1707299"/>
            </a:xfrm>
            <a:prstGeom prst="roundRect">
              <a:avLst/>
            </a:prstGeom>
            <a:solidFill>
              <a:schemeClr val="accent2">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sp>
          <p:nvSpPr>
            <p:cNvPr id="34" name="TextBox 33">
              <a:extLst>
                <a:ext uri="{FF2B5EF4-FFF2-40B4-BE49-F238E27FC236}">
                  <a16:creationId xmlns:a16="http://schemas.microsoft.com/office/drawing/2014/main" id="{2AD019FF-44D7-4480-88CC-D6C155DF6D20}"/>
                </a:ext>
              </a:extLst>
            </p:cNvPr>
            <p:cNvSpPr txBox="1"/>
            <p:nvPr/>
          </p:nvSpPr>
          <p:spPr>
            <a:xfrm>
              <a:off x="3962227" y="1683183"/>
              <a:ext cx="124503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5 </a:t>
              </a:r>
              <a:r>
                <a:rPr kumimoji="0" lang="en-US" sz="28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phút</a:t>
              </a: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pic>
          <p:nvPicPr>
            <p:cNvPr id="35"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D914996C-11F0-4706-BCE3-2A943BBB0890}"/>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5214767" y="1411096"/>
              <a:ext cx="762834" cy="962614"/>
            </a:xfrm>
            <a:prstGeom prst="rect">
              <a:avLst/>
            </a:prstGeom>
            <a:noFill/>
            <a:extLst>
              <a:ext uri="{909E8E84-426E-40DD-AFC4-6F175D3DCCD1}">
                <a14:hiddenFill xmlns:a14="http://schemas.microsoft.com/office/drawing/2010/main">
                  <a:solidFill>
                    <a:srgbClr val="FFFFFF"/>
                  </a:solidFill>
                </a14:hiddenFill>
              </a:ext>
            </a:extLst>
          </p:spPr>
        </p:pic>
      </p:grpSp>
      <p:pic>
        <p:nvPicPr>
          <p:cNvPr id="62" name="Picture 61">
            <a:extLst>
              <a:ext uri="{FF2B5EF4-FFF2-40B4-BE49-F238E27FC236}">
                <a16:creationId xmlns:a16="http://schemas.microsoft.com/office/drawing/2014/main" id="{F7A04FAE-3767-47C1-AF2C-1CBC4BF57FC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2585084" y="5593492"/>
            <a:ext cx="1386505" cy="658864"/>
          </a:xfrm>
          <a:prstGeom prst="rect">
            <a:avLst/>
          </a:prstGeom>
        </p:spPr>
      </p:pic>
      <p:pic>
        <p:nvPicPr>
          <p:cNvPr id="9218" name="Picture 250836" descr="Image result for KÄ© thuáº­t máº£nhghÃ©p">
            <a:extLst>
              <a:ext uri="{FF2B5EF4-FFF2-40B4-BE49-F238E27FC236}">
                <a16:creationId xmlns:a16="http://schemas.microsoft.com/office/drawing/2014/main" id="{8C4F7616-74A8-42F6-8C92-7EC6049B2A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6101" y="2041174"/>
            <a:ext cx="9548048" cy="2476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p:cNvGrpSpPr/>
          <p:nvPr/>
        </p:nvGrpSpPr>
        <p:grpSpPr>
          <a:xfrm>
            <a:off x="91636" y="-71151"/>
            <a:ext cx="12100364" cy="1705176"/>
            <a:chOff x="91636" y="-71151"/>
            <a:chExt cx="12100364" cy="1705176"/>
          </a:xfrm>
        </p:grpSpPr>
        <p:sp>
          <p:nvSpPr>
            <p:cNvPr id="18" name="Rectangle 17">
              <a:extLst>
                <a:ext uri="{FF2B5EF4-FFF2-40B4-BE49-F238E27FC236}">
                  <a16:creationId xmlns:a16="http://schemas.microsoft.com/office/drawing/2014/main" id="{81F2071E-DF8C-495C-8676-8F839E06F04F}"/>
                </a:ext>
              </a:extLst>
            </p:cNvPr>
            <p:cNvSpPr/>
            <p:nvPr/>
          </p:nvSpPr>
          <p:spPr>
            <a:xfrm>
              <a:off x="91636" y="-71151"/>
              <a:ext cx="1187764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chemeClr val="accent4">
                      <a:lumMod val="75000"/>
                    </a:schemeClr>
                  </a:solidFill>
                  <a:effectLst>
                    <a:outerShdw blurRad="12700" dist="38100" dir="2700000" algn="tl" rotWithShape="0">
                      <a:schemeClr val="bg1">
                        <a:lumMod val="50000"/>
                      </a:schemeClr>
                    </a:outerShdw>
                  </a:effectLst>
                  <a:latin typeface="#9Slide07 IcielKoni" pitchFamily="2" charset="0"/>
                </a:rPr>
                <a:t>    </a:t>
              </a:r>
              <a:r>
                <a:rPr lang="en-US" sz="50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2. SỰ PHÂN BỐ NHIỆT ĐỘ KHÔNG KHÍ</a:t>
              </a:r>
              <a:endParaRPr lang="en-US" sz="50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endParaRPr>
            </a:p>
          </p:txBody>
        </p:sp>
        <p:pic>
          <p:nvPicPr>
            <p:cNvPr id="19" name="Picture 4" descr="Hình ảnh Nhiệt Kế PNG, Vector, PSD, và biểu tượng để tải về miễn phí |  pngtree"/>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4388" b="89762" l="10000" r="90000">
                          <a14:foregroundMark x1="41111" y1="20293" x2="41667" y2="64534"/>
                          <a14:foregroundMark x1="60278" y1="20110" x2="60000" y2="61974"/>
                          <a14:foregroundMark x1="59444" y1="63620" x2="66944" y2="71846"/>
                          <a14:foregroundMark x1="51111" y1="72943" x2="51111" y2="72943"/>
                          <a14:foregroundMark x1="51111" y1="73492" x2="51111" y2="73492"/>
                          <a14:foregroundMark x1="50833" y1="21938" x2="49444" y2="72395"/>
                          <a14:foregroundMark x1="73333" y1="80987" x2="69167" y2="87569"/>
                          <a14:foregroundMark x1="59444" y1="88300" x2="55000" y2="88665"/>
                          <a14:foregroundMark x1="68333" y1="35466" x2="68333" y2="40585"/>
                          <a14:foregroundMark x1="62778" y1="23035" x2="68333" y2="26325"/>
                          <a14:foregroundMark x1="60000" y1="10969" x2="54167" y2="14077"/>
                          <a14:foregroundMark x1="54167" y1="6399" x2="49444" y2="12614"/>
                          <a14:foregroundMark x1="44444" y1="4388" x2="45278" y2="10420"/>
                          <a14:foregroundMark x1="35000" y1="7495" x2="37778" y2="11883"/>
                          <a14:foregroundMark x1="26667" y1="11883" x2="34167" y2="14260"/>
                          <a14:foregroundMark x1="26944" y1="19196" x2="33611" y2="17550"/>
                          <a14:foregroundMark x1="31944" y1="23583" x2="29167" y2="25229"/>
                          <a14:foregroundMark x1="35833" y1="25229" x2="35000" y2="31079"/>
                          <a14:foregroundMark x1="30000" y1="31627" x2="25833" y2="36197"/>
                          <a14:foregroundMark x1="32778" y1="38391" x2="34444" y2="42779"/>
                          <a14:foregroundMark x1="34444" y1="29433" x2="36667" y2="34369"/>
                          <a14:foregroundMark x1="66111" y1="49360" x2="67778" y2="53565"/>
                        </a14:backgroundRemoval>
                      </a14:imgEffect>
                    </a14:imgLayer>
                  </a14:imgProps>
                </a:ext>
                <a:ext uri="{28A0092B-C50C-407E-A947-70E740481C1C}">
                  <a14:useLocalDpi xmlns:a14="http://schemas.microsoft.com/office/drawing/2010/main" val="0"/>
                </a:ext>
              </a:extLst>
            </a:blip>
            <a:srcRect l="24125" t="4428" r="22125" b="9741"/>
            <a:stretch/>
          </p:blipFill>
          <p:spPr bwMode="auto">
            <a:xfrm>
              <a:off x="131266" y="8814"/>
              <a:ext cx="669816" cy="1625211"/>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991ACA94-E341-45D2-A862-C6ABE7BE591A}"/>
                </a:ext>
              </a:extLst>
            </p:cNvPr>
            <p:cNvCxnSpPr>
              <a:cxnSpLocks/>
            </p:cNvCxnSpPr>
            <p:nvPr/>
          </p:nvCxnSpPr>
          <p:spPr>
            <a:xfrm flipV="1">
              <a:off x="722010" y="960304"/>
              <a:ext cx="11469990" cy="19713"/>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21" name="Rectangle 20">
            <a:extLst>
              <a:ext uri="{FF2B5EF4-FFF2-40B4-BE49-F238E27FC236}">
                <a16:creationId xmlns:a16="http://schemas.microsoft.com/office/drawing/2014/main" id="{81F2071E-DF8C-495C-8676-8F839E06F04F}"/>
              </a:ext>
            </a:extLst>
          </p:cNvPr>
          <p:cNvSpPr/>
          <p:nvPr/>
        </p:nvSpPr>
        <p:spPr>
          <a:xfrm>
            <a:off x="1966870" y="1044924"/>
            <a:ext cx="7846511" cy="707886"/>
          </a:xfrm>
          <a:prstGeom prst="rect">
            <a:avLst/>
          </a:prstGeom>
          <a:noFill/>
        </p:spPr>
        <p:txBody>
          <a:bodyPr wrap="square" lIns="91440" tIns="45720" rIns="91440" bIns="45720">
            <a:spAutoFit/>
          </a:bodyPr>
          <a:lstStyle/>
          <a:p>
            <a:pPr algn="ctr"/>
            <a:r>
              <a:rPr lang="en-US" sz="4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    </a:t>
            </a:r>
            <a:r>
              <a:rPr lang="en-US" sz="4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VÒNG 2: NHÓM MẢNH GHÉP</a:t>
            </a:r>
            <a:endPar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Tree>
    <p:extLst>
      <p:ext uri="{BB962C8B-B14F-4D97-AF65-F5344CB8AC3E}">
        <p14:creationId xmlns:p14="http://schemas.microsoft.com/office/powerpoint/2010/main" val="96524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par>
                                <p:cTn id="13" presetID="10"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par>
                                <p:cTn id="16" presetID="10"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par>
                                <p:cTn id="19" presetID="10"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218"/>
                                        </p:tgtEl>
                                        <p:attrNameLst>
                                          <p:attrName>style.visibility</p:attrName>
                                        </p:attrNameLst>
                                      </p:cBhvr>
                                      <p:to>
                                        <p:strVal val="visible"/>
                                      </p:to>
                                    </p:set>
                                    <p:animEffect transition="in" filter="fade">
                                      <p:cBhvr>
                                        <p:cTn id="26"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903593" y="1127454"/>
            <a:ext cx="8490702" cy="760750"/>
            <a:chOff x="966943" y="1839475"/>
            <a:chExt cx="8490702" cy="760750"/>
          </a:xfrm>
        </p:grpSpPr>
        <p:sp>
          <p:nvSpPr>
            <p:cNvPr id="22" name="Lưu đồ: Điểm Kết Thúc 147">
              <a:extLst>
                <a:ext uri="{FF2B5EF4-FFF2-40B4-BE49-F238E27FC236}">
                  <a16:creationId xmlns:a16="http://schemas.microsoft.com/office/drawing/2014/main" id="{05461557-442F-4F94-AF09-A5C02FFACD0D}"/>
                </a:ext>
              </a:extLst>
            </p:cNvPr>
            <p:cNvSpPr/>
            <p:nvPr/>
          </p:nvSpPr>
          <p:spPr>
            <a:xfrm>
              <a:off x="1622772" y="1839475"/>
              <a:ext cx="7834873" cy="679779"/>
            </a:xfrm>
            <a:prstGeom prst="flowChartTerminator">
              <a:avLst/>
            </a:prstGeom>
            <a:solidFill>
              <a:srgbClr val="DEFAF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9Slide03 SFU Futura_12" panose="00000400000000000000" pitchFamily="2" charset="0"/>
                  <a:ea typeface="+mn-ea"/>
                  <a:cs typeface="+mn-cs"/>
                </a:rPr>
                <a:t>Nhiệm</a:t>
              </a:r>
              <a:r>
                <a:rPr kumimoji="0" lang="en-US" sz="36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rPr>
                <a:t> </a:t>
              </a:r>
              <a:r>
                <a:rPr kumimoji="0" lang="en-US" sz="3600" b="1" i="0" u="none" strike="noStrike" kern="1200" cap="none" spc="0" normalizeH="0" baseline="0" noProof="0" dirty="0" err="1">
                  <a:ln>
                    <a:noFill/>
                  </a:ln>
                  <a:solidFill>
                    <a:srgbClr val="C00000"/>
                  </a:solidFill>
                  <a:effectLst/>
                  <a:uLnTx/>
                  <a:uFillTx/>
                  <a:latin typeface="#9Slide03 SFU Futura_12" panose="00000400000000000000" pitchFamily="2" charset="0"/>
                  <a:ea typeface="+mn-ea"/>
                  <a:cs typeface="+mn-cs"/>
                </a:rPr>
                <a:t>vụ</a:t>
              </a:r>
              <a:r>
                <a:rPr kumimoji="0" lang="en-US" sz="36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a:ln>
                    <a:noFill/>
                  </a:ln>
                  <a:solidFill>
                    <a:srgbClr val="C00000"/>
                  </a:solidFill>
                  <a:effectLst/>
                  <a:uLnTx/>
                  <a:uFillTx/>
                  <a:latin typeface="#9Slide03 SFU Futura_12" panose="00000400000000000000" pitchFamily="2" charset="0"/>
                  <a:ea typeface="+mn-ea"/>
                  <a:cs typeface="+mn-cs"/>
                </a:rPr>
                <a:t>Hoàn</a:t>
              </a:r>
              <a:r>
                <a:rPr kumimoji="0" lang="en-US" sz="32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a:ln>
                    <a:noFill/>
                  </a:ln>
                  <a:solidFill>
                    <a:srgbClr val="C00000"/>
                  </a:solidFill>
                  <a:effectLst/>
                  <a:uLnTx/>
                  <a:uFillTx/>
                  <a:latin typeface="#9Slide03 SFU Futura_12" panose="00000400000000000000" pitchFamily="2" charset="0"/>
                  <a:ea typeface="+mn-ea"/>
                  <a:cs typeface="+mn-cs"/>
                </a:rPr>
                <a:t>thành</a:t>
              </a:r>
              <a:r>
                <a:rPr kumimoji="0" lang="en-US" sz="32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a:ln>
                    <a:noFill/>
                  </a:ln>
                  <a:solidFill>
                    <a:srgbClr val="C00000"/>
                  </a:solidFill>
                  <a:effectLst/>
                  <a:uLnTx/>
                  <a:uFillTx/>
                  <a:latin typeface="#9Slide03 SFU Futura_12" panose="00000400000000000000" pitchFamily="2" charset="0"/>
                  <a:ea typeface="+mn-ea"/>
                  <a:cs typeface="+mn-cs"/>
                </a:rPr>
                <a:t>bảng</a:t>
              </a:r>
              <a:r>
                <a:rPr kumimoji="0" lang="en-US" sz="32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a:ln>
                    <a:noFill/>
                  </a:ln>
                  <a:solidFill>
                    <a:srgbClr val="C00000"/>
                  </a:solidFill>
                  <a:effectLst/>
                  <a:uLnTx/>
                  <a:uFillTx/>
                  <a:latin typeface="#9Slide03 SFU Futura_12" panose="00000400000000000000" pitchFamily="2" charset="0"/>
                  <a:ea typeface="+mn-ea"/>
                  <a:cs typeface="+mn-cs"/>
                </a:rPr>
                <a:t>tổng</a:t>
              </a:r>
              <a:r>
                <a:rPr kumimoji="0" lang="en-US" sz="32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a:ln>
                    <a:noFill/>
                  </a:ln>
                  <a:solidFill>
                    <a:srgbClr val="C00000"/>
                  </a:solidFill>
                  <a:effectLst/>
                  <a:uLnTx/>
                  <a:uFillTx/>
                  <a:latin typeface="#9Slide03 SFU Futura_12" panose="00000400000000000000" pitchFamily="2" charset="0"/>
                  <a:ea typeface="+mn-ea"/>
                  <a:cs typeface="+mn-cs"/>
                </a:rPr>
                <a:t>hợp</a:t>
              </a:r>
              <a:endParaRPr kumimoji="0" lang="en-US" sz="32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endParaRPr>
            </a:p>
          </p:txBody>
        </p:sp>
        <p:pic>
          <p:nvPicPr>
            <p:cNvPr id="24" name="Picture 23">
              <a:extLst>
                <a:ext uri="{FF2B5EF4-FFF2-40B4-BE49-F238E27FC236}">
                  <a16:creationId xmlns:a16="http://schemas.microsoft.com/office/drawing/2014/main" id="{F7A04FAE-3767-47C1-AF2C-1CBC4BF57F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966943" y="1904954"/>
              <a:ext cx="1289411" cy="695271"/>
            </a:xfrm>
            <a:prstGeom prst="rect">
              <a:avLst/>
            </a:prstGeom>
          </p:spPr>
        </p:pic>
      </p:grpSp>
      <p:graphicFrame>
        <p:nvGraphicFramePr>
          <p:cNvPr id="2" name="Table 1"/>
          <p:cNvGraphicFramePr>
            <a:graphicFrameLocks noGrp="1"/>
          </p:cNvGraphicFramePr>
          <p:nvPr>
            <p:extLst>
              <p:ext uri="{D42A27DB-BD31-4B8C-83A1-F6EECF244321}">
                <p14:modId xmlns:p14="http://schemas.microsoft.com/office/powerpoint/2010/main" val="2438935888"/>
              </p:ext>
            </p:extLst>
          </p:nvPr>
        </p:nvGraphicFramePr>
        <p:xfrm>
          <a:off x="201136" y="2101120"/>
          <a:ext cx="11990864" cy="4528281"/>
        </p:xfrm>
        <a:graphic>
          <a:graphicData uri="http://schemas.openxmlformats.org/drawingml/2006/table">
            <a:tbl>
              <a:tblPr/>
              <a:tblGrid>
                <a:gridCol w="1884839">
                  <a:extLst>
                    <a:ext uri="{9D8B030D-6E8A-4147-A177-3AD203B41FA5}">
                      <a16:colId xmlns:a16="http://schemas.microsoft.com/office/drawing/2014/main" val="2352215393"/>
                    </a:ext>
                  </a:extLst>
                </a:gridCol>
                <a:gridCol w="3214685">
                  <a:extLst>
                    <a:ext uri="{9D8B030D-6E8A-4147-A177-3AD203B41FA5}">
                      <a16:colId xmlns:a16="http://schemas.microsoft.com/office/drawing/2014/main" val="3153696443"/>
                    </a:ext>
                  </a:extLst>
                </a:gridCol>
                <a:gridCol w="4629150">
                  <a:extLst>
                    <a:ext uri="{9D8B030D-6E8A-4147-A177-3AD203B41FA5}">
                      <a16:colId xmlns:a16="http://schemas.microsoft.com/office/drawing/2014/main" val="3025952487"/>
                    </a:ext>
                  </a:extLst>
                </a:gridCol>
                <a:gridCol w="2262190">
                  <a:extLst>
                    <a:ext uri="{9D8B030D-6E8A-4147-A177-3AD203B41FA5}">
                      <a16:colId xmlns:a16="http://schemas.microsoft.com/office/drawing/2014/main" val="3147137591"/>
                    </a:ext>
                  </a:extLst>
                </a:gridCol>
              </a:tblGrid>
              <a:tr h="1403546">
                <a:tc>
                  <a:txBody>
                    <a:bodyPr/>
                    <a:lstStyle/>
                    <a:p>
                      <a:pPr marL="0" marR="0" algn="ctr">
                        <a:lnSpc>
                          <a:spcPct val="120000"/>
                        </a:lnSpc>
                        <a:spcBef>
                          <a:spcPts val="0"/>
                        </a:spcBef>
                        <a:spcAft>
                          <a:spcPts val="0"/>
                        </a:spcAft>
                      </a:pP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Nhiệt</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độ</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không</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khí</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Biểu</a:t>
                      </a:r>
                      <a:r>
                        <a:rPr lang="en-US" sz="2800" b="1" dirty="0">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hiện</a:t>
                      </a:r>
                      <a:endParaRPr lang="en-US" sz="24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Nguyên</a:t>
                      </a:r>
                      <a:r>
                        <a:rPr lang="en-US" sz="2800" b="1" dirty="0">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nhân</a:t>
                      </a:r>
                      <a:endParaRPr lang="en-US" sz="24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Ví</a:t>
                      </a:r>
                      <a:r>
                        <a:rPr lang="en-US" sz="2800" b="1" dirty="0">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dụ</a:t>
                      </a:r>
                      <a:endParaRPr lang="en-US" sz="24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644704283"/>
                  </a:ext>
                </a:extLst>
              </a:tr>
              <a:tr h="3124735">
                <a:tc>
                  <a:txBody>
                    <a:bodyPr/>
                    <a:lstStyle/>
                    <a:p>
                      <a:pPr marL="0" marR="0">
                        <a:lnSpc>
                          <a:spcPct val="120000"/>
                        </a:lnSpc>
                        <a:spcBef>
                          <a:spcPts val="0"/>
                        </a:spcBef>
                        <a:spcAft>
                          <a:spcPts val="0"/>
                        </a:spcAft>
                      </a:pP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Phân</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bố</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theo</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vĩ</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độ</a:t>
                      </a:r>
                      <a:endParaRPr lang="en-US" sz="2000"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extLst>
                  <a:ext uri="{0D108BD9-81ED-4DB2-BD59-A6C34878D82A}">
                    <a16:rowId xmlns:a16="http://schemas.microsoft.com/office/drawing/2014/main" val="1840240847"/>
                  </a:ext>
                </a:extLst>
              </a:tr>
            </a:tbl>
          </a:graphicData>
        </a:graphic>
      </p:graphicFrame>
      <p:grpSp>
        <p:nvGrpSpPr>
          <p:cNvPr id="11" name="Group 10"/>
          <p:cNvGrpSpPr/>
          <p:nvPr/>
        </p:nvGrpSpPr>
        <p:grpSpPr>
          <a:xfrm>
            <a:off x="91636" y="-71151"/>
            <a:ext cx="12100364" cy="1705176"/>
            <a:chOff x="91636" y="-71151"/>
            <a:chExt cx="12100364" cy="1705176"/>
          </a:xfrm>
        </p:grpSpPr>
        <p:sp>
          <p:nvSpPr>
            <p:cNvPr id="13" name="Rectangle 12">
              <a:extLst>
                <a:ext uri="{FF2B5EF4-FFF2-40B4-BE49-F238E27FC236}">
                  <a16:creationId xmlns:a16="http://schemas.microsoft.com/office/drawing/2014/main" id="{81F2071E-DF8C-495C-8676-8F839E06F04F}"/>
                </a:ext>
              </a:extLst>
            </p:cNvPr>
            <p:cNvSpPr/>
            <p:nvPr/>
          </p:nvSpPr>
          <p:spPr>
            <a:xfrm>
              <a:off x="91636" y="-71151"/>
              <a:ext cx="1187764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chemeClr val="accent4">
                      <a:lumMod val="75000"/>
                    </a:schemeClr>
                  </a:solidFill>
                  <a:effectLst>
                    <a:outerShdw blurRad="12700" dist="38100" dir="2700000" algn="tl" rotWithShape="0">
                      <a:schemeClr val="bg1">
                        <a:lumMod val="50000"/>
                      </a:schemeClr>
                    </a:outerShdw>
                  </a:effectLst>
                  <a:latin typeface="#9Slide07 IcielKoni" pitchFamily="2" charset="0"/>
                </a:rPr>
                <a:t>    </a:t>
              </a:r>
              <a:r>
                <a:rPr lang="en-US" sz="50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2. SỰ PHÂN BỐ NHIỆT ĐỘ KHÔNG KHÍ</a:t>
              </a:r>
              <a:endParaRPr lang="en-US" sz="50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endParaRPr>
            </a:p>
          </p:txBody>
        </p:sp>
        <p:pic>
          <p:nvPicPr>
            <p:cNvPr id="14" name="Picture 4" descr="Hình ảnh Nhiệt Kế PNG, Vector, PSD, và biểu tượng để tải về miễn phí |  pngt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388" b="89762" l="10000" r="90000">
                          <a14:foregroundMark x1="41111" y1="20293" x2="41667" y2="64534"/>
                          <a14:foregroundMark x1="60278" y1="20110" x2="60000" y2="61974"/>
                          <a14:foregroundMark x1="59444" y1="63620" x2="66944" y2="71846"/>
                          <a14:foregroundMark x1="51111" y1="72943" x2="51111" y2="72943"/>
                          <a14:foregroundMark x1="51111" y1="73492" x2="51111" y2="73492"/>
                          <a14:foregroundMark x1="50833" y1="21938" x2="49444" y2="72395"/>
                          <a14:foregroundMark x1="73333" y1="80987" x2="69167" y2="87569"/>
                          <a14:foregroundMark x1="59444" y1="88300" x2="55000" y2="88665"/>
                          <a14:foregroundMark x1="68333" y1="35466" x2="68333" y2="40585"/>
                          <a14:foregroundMark x1="62778" y1="23035" x2="68333" y2="26325"/>
                          <a14:foregroundMark x1="60000" y1="10969" x2="54167" y2="14077"/>
                          <a14:foregroundMark x1="54167" y1="6399" x2="49444" y2="12614"/>
                          <a14:foregroundMark x1="44444" y1="4388" x2="45278" y2="10420"/>
                          <a14:foregroundMark x1="35000" y1="7495" x2="37778" y2="11883"/>
                          <a14:foregroundMark x1="26667" y1="11883" x2="34167" y2="14260"/>
                          <a14:foregroundMark x1="26944" y1="19196" x2="33611" y2="17550"/>
                          <a14:foregroundMark x1="31944" y1="23583" x2="29167" y2="25229"/>
                          <a14:foregroundMark x1="35833" y1="25229" x2="35000" y2="31079"/>
                          <a14:foregroundMark x1="30000" y1="31627" x2="25833" y2="36197"/>
                          <a14:foregroundMark x1="32778" y1="38391" x2="34444" y2="42779"/>
                          <a14:foregroundMark x1="34444" y1="29433" x2="36667" y2="34369"/>
                          <a14:foregroundMark x1="66111" y1="49360" x2="67778" y2="53565"/>
                        </a14:backgroundRemoval>
                      </a14:imgEffect>
                    </a14:imgLayer>
                  </a14:imgProps>
                </a:ext>
                <a:ext uri="{28A0092B-C50C-407E-A947-70E740481C1C}">
                  <a14:useLocalDpi xmlns:a14="http://schemas.microsoft.com/office/drawing/2010/main" val="0"/>
                </a:ext>
              </a:extLst>
            </a:blip>
            <a:srcRect l="24125" t="4428" r="22125" b="9741"/>
            <a:stretch/>
          </p:blipFill>
          <p:spPr bwMode="auto">
            <a:xfrm>
              <a:off x="131266" y="8814"/>
              <a:ext cx="669816" cy="1625211"/>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991ACA94-E341-45D2-A862-C6ABE7BE591A}"/>
                </a:ext>
              </a:extLst>
            </p:cNvPr>
            <p:cNvCxnSpPr>
              <a:cxnSpLocks/>
            </p:cNvCxnSpPr>
            <p:nvPr/>
          </p:nvCxnSpPr>
          <p:spPr>
            <a:xfrm flipV="1">
              <a:off x="722010" y="960304"/>
              <a:ext cx="11469990" cy="19713"/>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4" name="Rectangle 3"/>
          <p:cNvSpPr/>
          <p:nvPr/>
        </p:nvSpPr>
        <p:spPr>
          <a:xfrm>
            <a:off x="1677617" y="3638722"/>
            <a:ext cx="3659188" cy="1569660"/>
          </a:xfrm>
          <a:prstGeom prst="rect">
            <a:avLst/>
          </a:prstGeom>
        </p:spPr>
        <p:txBody>
          <a:bodyPr wrap="square">
            <a:spAutoFit/>
          </a:bodyPr>
          <a:lstStyle/>
          <a:p>
            <a:pPr marL="457200" marR="194310" algn="just">
              <a:spcBef>
                <a:spcPts val="0"/>
              </a:spcBef>
              <a:spcAft>
                <a:spcPts val="0"/>
              </a:spcAft>
            </a:pP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Không khí ở các vùng vĩ độ thấp nóng hơn không khí ở các vùng vĩ độ cao. </a:t>
            </a:r>
            <a:endPar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endParaRPr>
          </a:p>
        </p:txBody>
      </p:sp>
      <p:sp>
        <p:nvSpPr>
          <p:cNvPr id="6" name="Rectangle 5"/>
          <p:cNvSpPr/>
          <p:nvPr/>
        </p:nvSpPr>
        <p:spPr>
          <a:xfrm>
            <a:off x="4878008" y="3537715"/>
            <a:ext cx="5114924" cy="2308324"/>
          </a:xfrm>
          <a:prstGeom prst="rect">
            <a:avLst/>
          </a:prstGeom>
        </p:spPr>
        <p:txBody>
          <a:bodyPr wrap="square">
            <a:spAutoFit/>
          </a:bodyPr>
          <a:lstStyle/>
          <a:p>
            <a:pPr marL="457200" marR="194310" algn="just">
              <a:spcBef>
                <a:spcPts val="0"/>
              </a:spcBef>
              <a:spcAft>
                <a:spcPts val="0"/>
              </a:spcAft>
            </a:pP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V</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ĩ độ thấp </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góc </a:t>
            </a:r>
            <a:r>
              <a:rPr lang="en-US" sz="2400"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nhập</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xạ</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lớn </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n-US" sz="2400"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nhận</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nhiều nhiệt</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không khí nóng. </a:t>
            </a:r>
            <a:endPar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endParaRPr>
          </a:p>
          <a:p>
            <a:pPr marL="457200" marR="194310" algn="just">
              <a:spcBef>
                <a:spcPts val="0"/>
              </a:spcBef>
              <a:spcAft>
                <a:spcPts val="0"/>
              </a:spcAft>
            </a:pP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V</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ĩ độ </a:t>
            </a:r>
            <a:r>
              <a:rPr lang="en-US" sz="2400"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cao</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góc </a:t>
            </a:r>
            <a:r>
              <a:rPr lang="en-US" sz="2400"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nhập</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xạ</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nhỏ</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n-US" sz="2400"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nhận</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ít</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nhiệt</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không khí </a:t>
            </a:r>
            <a:r>
              <a:rPr lang="en-US" sz="2400"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lạnh</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endPar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endParaRPr>
          </a:p>
        </p:txBody>
      </p:sp>
      <p:sp>
        <p:nvSpPr>
          <p:cNvPr id="17" name="Rectangle 16"/>
          <p:cNvSpPr/>
          <p:nvPr/>
        </p:nvSpPr>
        <p:spPr>
          <a:xfrm>
            <a:off x="9504835" y="3580429"/>
            <a:ext cx="2687165" cy="1569660"/>
          </a:xfrm>
          <a:prstGeom prst="rect">
            <a:avLst/>
          </a:prstGeom>
        </p:spPr>
        <p:txBody>
          <a:bodyPr wrap="square">
            <a:spAutoFit/>
          </a:bodyPr>
          <a:lstStyle/>
          <a:p>
            <a:pPr marL="457200" marR="194310" algn="just">
              <a:spcBef>
                <a:spcPts val="0"/>
              </a:spcBef>
              <a:spcAft>
                <a:spcPts val="0"/>
              </a:spcAft>
            </a:pPr>
            <a:r>
              <a:rPr lang="en-US" sz="2400"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Việt</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Nam (</a:t>
            </a:r>
            <a:r>
              <a:rPr lang="en-US" sz="2400"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vĩ</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độ</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thấp</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nóng</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hơn</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Nga</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vĩ</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độ</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cao</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a:t>
            </a:r>
          </a:p>
        </p:txBody>
      </p:sp>
      <p:pic>
        <p:nvPicPr>
          <p:cNvPr id="11266" name="Picture 2" descr="5 đới khí hậu trên trái đất"/>
          <p:cNvPicPr>
            <a:picLocks noChangeAspect="1" noChangeArrowheads="1"/>
          </p:cNvPicPr>
          <p:nvPr/>
        </p:nvPicPr>
        <p:blipFill rotWithShape="1">
          <a:blip r:embed="rId7">
            <a:extLst>
              <a:ext uri="{28A0092B-C50C-407E-A947-70E740481C1C}">
                <a14:useLocalDpi xmlns:a14="http://schemas.microsoft.com/office/drawing/2010/main" val="0"/>
              </a:ext>
            </a:extLst>
          </a:blip>
          <a:srcRect r="4769" b="11696"/>
          <a:stretch/>
        </p:blipFill>
        <p:spPr bwMode="auto">
          <a:xfrm>
            <a:off x="336123" y="4626302"/>
            <a:ext cx="1567470" cy="140815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Thời Tiết Khí Hậu Khí Tượng Máy Tính Biểu Tượng Gió - mây png tải về - Miễn  phí trong suốt Khu Vực png Tải về."/>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19791" t="7579" r="20543" b="8767"/>
          <a:stretch/>
        </p:blipFill>
        <p:spPr bwMode="auto">
          <a:xfrm>
            <a:off x="7121644" y="5399396"/>
            <a:ext cx="1436570" cy="1163702"/>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Vietnam, vietnam icon, vietnam map icon - Download on Iconfinder"/>
          <p:cNvPicPr>
            <a:picLocks noChangeAspect="1" noChangeArrowheads="1"/>
          </p:cNvPicPr>
          <p:nvPr/>
        </p:nvPicPr>
        <p:blipFill rotWithShape="1">
          <a:blip r:embed="rId9">
            <a:extLst>
              <a:ext uri="{28A0092B-C50C-407E-A947-70E740481C1C}">
                <a14:useLocalDpi xmlns:a14="http://schemas.microsoft.com/office/drawing/2010/main" val="0"/>
              </a:ext>
            </a:extLst>
          </a:blip>
          <a:srcRect l="25521" t="4004" r="24088" b="3125"/>
          <a:stretch/>
        </p:blipFill>
        <p:spPr bwMode="auto">
          <a:xfrm>
            <a:off x="10848417" y="5184941"/>
            <a:ext cx="717406" cy="132219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ình ảnh Nhiệt Kế PNG, Vector, PSD, và biểu tượng để tải về miễn phí |  pngt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388" b="89762" l="10000" r="90000">
                        <a14:foregroundMark x1="41111" y1="20293" x2="41667" y2="64534"/>
                        <a14:foregroundMark x1="60278" y1="20110" x2="60000" y2="61974"/>
                        <a14:foregroundMark x1="59444" y1="63620" x2="66944" y2="71846"/>
                        <a14:foregroundMark x1="51111" y1="72943" x2="51111" y2="72943"/>
                        <a14:foregroundMark x1="51111" y1="73492" x2="51111" y2="73492"/>
                        <a14:foregroundMark x1="50833" y1="21938" x2="49444" y2="72395"/>
                        <a14:foregroundMark x1="73333" y1="80987" x2="69167" y2="87569"/>
                        <a14:foregroundMark x1="59444" y1="88300" x2="55000" y2="88665"/>
                        <a14:foregroundMark x1="68333" y1="35466" x2="68333" y2="40585"/>
                        <a14:foregroundMark x1="62778" y1="23035" x2="68333" y2="26325"/>
                        <a14:foregroundMark x1="60000" y1="10969" x2="54167" y2="14077"/>
                        <a14:foregroundMark x1="54167" y1="6399" x2="49444" y2="12614"/>
                        <a14:foregroundMark x1="44444" y1="4388" x2="45278" y2="10420"/>
                        <a14:foregroundMark x1="35000" y1="7495" x2="37778" y2="11883"/>
                        <a14:foregroundMark x1="26667" y1="11883" x2="34167" y2="14260"/>
                        <a14:foregroundMark x1="26944" y1="19196" x2="33611" y2="17550"/>
                        <a14:foregroundMark x1="31944" y1="23583" x2="29167" y2="25229"/>
                        <a14:foregroundMark x1="35833" y1="25229" x2="35000" y2="31079"/>
                        <a14:foregroundMark x1="30000" y1="31627" x2="25833" y2="36197"/>
                        <a14:foregroundMark x1="32778" y1="38391" x2="34444" y2="42779"/>
                        <a14:foregroundMark x1="34444" y1="29433" x2="36667" y2="34369"/>
                        <a14:foregroundMark x1="66111" y1="49360" x2="67778" y2="53565"/>
                      </a14:backgroundRemoval>
                    </a14:imgEffect>
                  </a14:imgLayer>
                </a14:imgProps>
              </a:ext>
              <a:ext uri="{28A0092B-C50C-407E-A947-70E740481C1C}">
                <a14:useLocalDpi xmlns:a14="http://schemas.microsoft.com/office/drawing/2010/main" val="0"/>
              </a:ext>
            </a:extLst>
          </a:blip>
          <a:srcRect l="24125" t="4428" r="22125" b="9741"/>
          <a:stretch/>
        </p:blipFill>
        <p:spPr bwMode="auto">
          <a:xfrm>
            <a:off x="3230088" y="5218301"/>
            <a:ext cx="554246" cy="1344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42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1268"/>
                                        </p:tgtEl>
                                        <p:attrNameLst>
                                          <p:attrName>style.visibility</p:attrName>
                                        </p:attrNameLst>
                                      </p:cBhvr>
                                      <p:to>
                                        <p:strVal val="visible"/>
                                      </p:to>
                                    </p:set>
                                    <p:animEffect transition="in" filter="fade">
                                      <p:cBhvr>
                                        <p:cTn id="18" dur="500"/>
                                        <p:tgtEl>
                                          <p:spTgt spid="112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nodeType="withEffect">
                                  <p:stCondLst>
                                    <p:cond delay="0"/>
                                  </p:stCondLst>
                                  <p:childTnLst>
                                    <p:set>
                                      <p:cBhvr>
                                        <p:cTn id="25" dur="1" fill="hold">
                                          <p:stCondLst>
                                            <p:cond delay="0"/>
                                          </p:stCondLst>
                                        </p:cTn>
                                        <p:tgtEl>
                                          <p:spTgt spid="11270"/>
                                        </p:tgtEl>
                                        <p:attrNameLst>
                                          <p:attrName>style.visibility</p:attrName>
                                        </p:attrNameLst>
                                      </p:cBhvr>
                                      <p:to>
                                        <p:strVal val="visible"/>
                                      </p:to>
                                    </p:set>
                                    <p:animEffect transition="in" filter="fade">
                                      <p:cBhvr>
                                        <p:cTn id="26" dur="5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85107" y="1068100"/>
            <a:ext cx="8490702" cy="760750"/>
            <a:chOff x="966943" y="1839475"/>
            <a:chExt cx="8490702" cy="760750"/>
          </a:xfrm>
        </p:grpSpPr>
        <p:sp>
          <p:nvSpPr>
            <p:cNvPr id="22" name="Lưu đồ: Điểm Kết Thúc 147">
              <a:extLst>
                <a:ext uri="{FF2B5EF4-FFF2-40B4-BE49-F238E27FC236}">
                  <a16:creationId xmlns:a16="http://schemas.microsoft.com/office/drawing/2014/main" id="{05461557-442F-4F94-AF09-A5C02FFACD0D}"/>
                </a:ext>
              </a:extLst>
            </p:cNvPr>
            <p:cNvSpPr/>
            <p:nvPr/>
          </p:nvSpPr>
          <p:spPr>
            <a:xfrm>
              <a:off x="1622772" y="1839475"/>
              <a:ext cx="7834873" cy="679779"/>
            </a:xfrm>
            <a:prstGeom prst="flowChartTerminator">
              <a:avLst/>
            </a:prstGeom>
            <a:solidFill>
              <a:srgbClr val="DEFAF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Nhiệm</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vụ</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Hoàn</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thành</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bảng</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tổng</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hợp</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F7A04FAE-3767-47C1-AF2C-1CBC4BF57F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966943" y="1904954"/>
              <a:ext cx="1289411" cy="695271"/>
            </a:xfrm>
            <a:prstGeom prst="rect">
              <a:avLst/>
            </a:prstGeom>
          </p:spPr>
        </p:pic>
      </p:grpSp>
      <p:graphicFrame>
        <p:nvGraphicFramePr>
          <p:cNvPr id="2" name="Table 1"/>
          <p:cNvGraphicFramePr>
            <a:graphicFrameLocks noGrp="1"/>
          </p:cNvGraphicFramePr>
          <p:nvPr>
            <p:extLst>
              <p:ext uri="{D42A27DB-BD31-4B8C-83A1-F6EECF244321}">
                <p14:modId xmlns:p14="http://schemas.microsoft.com/office/powerpoint/2010/main" val="1494332173"/>
              </p:ext>
            </p:extLst>
          </p:nvPr>
        </p:nvGraphicFramePr>
        <p:xfrm>
          <a:off x="131266" y="1787587"/>
          <a:ext cx="11990862" cy="4992802"/>
        </p:xfrm>
        <a:graphic>
          <a:graphicData uri="http://schemas.openxmlformats.org/drawingml/2006/table">
            <a:tbl>
              <a:tblPr/>
              <a:tblGrid>
                <a:gridCol w="1875311">
                  <a:extLst>
                    <a:ext uri="{9D8B030D-6E8A-4147-A177-3AD203B41FA5}">
                      <a16:colId xmlns:a16="http://schemas.microsoft.com/office/drawing/2014/main" val="2352215393"/>
                    </a:ext>
                  </a:extLst>
                </a:gridCol>
                <a:gridCol w="4479948">
                  <a:extLst>
                    <a:ext uri="{9D8B030D-6E8A-4147-A177-3AD203B41FA5}">
                      <a16:colId xmlns:a16="http://schemas.microsoft.com/office/drawing/2014/main" val="3153696443"/>
                    </a:ext>
                  </a:extLst>
                </a:gridCol>
                <a:gridCol w="3557588">
                  <a:extLst>
                    <a:ext uri="{9D8B030D-6E8A-4147-A177-3AD203B41FA5}">
                      <a16:colId xmlns:a16="http://schemas.microsoft.com/office/drawing/2014/main" val="3025952487"/>
                    </a:ext>
                  </a:extLst>
                </a:gridCol>
                <a:gridCol w="2078015">
                  <a:extLst>
                    <a:ext uri="{9D8B030D-6E8A-4147-A177-3AD203B41FA5}">
                      <a16:colId xmlns:a16="http://schemas.microsoft.com/office/drawing/2014/main" val="3147137591"/>
                    </a:ext>
                  </a:extLst>
                </a:gridCol>
              </a:tblGrid>
              <a:tr h="927687">
                <a:tc>
                  <a:txBody>
                    <a:bodyPr/>
                    <a:lstStyle/>
                    <a:p>
                      <a:pPr marL="0" marR="0" algn="ctr">
                        <a:lnSpc>
                          <a:spcPct val="120000"/>
                        </a:lnSpc>
                        <a:spcBef>
                          <a:spcPts val="0"/>
                        </a:spcBef>
                        <a:spcAft>
                          <a:spcPts val="0"/>
                        </a:spcAft>
                      </a:pP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hiện</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nhân</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Ví</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dụ</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644704283"/>
                  </a:ext>
                </a:extLst>
              </a:tr>
              <a:tr h="4013378">
                <a:tc>
                  <a:txBody>
                    <a:bodyPr/>
                    <a:lstStyle/>
                    <a:p>
                      <a:pPr marL="0" marR="0">
                        <a:lnSpc>
                          <a:spcPct val="120000"/>
                        </a:lnSpc>
                        <a:spcBef>
                          <a:spcPts val="0"/>
                        </a:spcBef>
                        <a:spcAft>
                          <a:spcPts val="0"/>
                        </a:spcAft>
                      </a:pP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bố</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lục</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dương</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0000"/>
                        </a:lnSpc>
                        <a:spcBef>
                          <a:spcPts val="0"/>
                        </a:spcBef>
                        <a:spcAft>
                          <a:spcPts val="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extLst>
                  <a:ext uri="{0D108BD9-81ED-4DB2-BD59-A6C34878D82A}">
                    <a16:rowId xmlns:a16="http://schemas.microsoft.com/office/drawing/2014/main" val="4019943918"/>
                  </a:ext>
                </a:extLst>
              </a:tr>
            </a:tbl>
          </a:graphicData>
        </a:graphic>
      </p:graphicFrame>
      <p:grpSp>
        <p:nvGrpSpPr>
          <p:cNvPr id="11" name="Group 10"/>
          <p:cNvGrpSpPr/>
          <p:nvPr/>
        </p:nvGrpSpPr>
        <p:grpSpPr>
          <a:xfrm>
            <a:off x="91636" y="-71151"/>
            <a:ext cx="12100364" cy="1705176"/>
            <a:chOff x="91636" y="-71151"/>
            <a:chExt cx="12100364" cy="1705176"/>
          </a:xfrm>
        </p:grpSpPr>
        <p:sp>
          <p:nvSpPr>
            <p:cNvPr id="13" name="Rectangle 12">
              <a:extLst>
                <a:ext uri="{FF2B5EF4-FFF2-40B4-BE49-F238E27FC236}">
                  <a16:creationId xmlns:a16="http://schemas.microsoft.com/office/drawing/2014/main" id="{81F2071E-DF8C-495C-8676-8F839E06F04F}"/>
                </a:ext>
              </a:extLst>
            </p:cNvPr>
            <p:cNvSpPr/>
            <p:nvPr/>
          </p:nvSpPr>
          <p:spPr>
            <a:xfrm>
              <a:off x="91636" y="-71151"/>
              <a:ext cx="11877645" cy="830997"/>
            </a:xfrm>
            <a:prstGeom prst="rect">
              <a:avLst/>
            </a:prstGeom>
            <a:noFill/>
          </p:spPr>
          <p:txBody>
            <a:bodyPr wrap="square" lIns="91440" tIns="45720" rIns="91440" bIns="45720">
              <a:spAutoFit/>
            </a:bodyPr>
            <a:lstStyle/>
            <a:p>
              <a:pPr algn="ctr"/>
              <a:r>
                <a:rPr lang="en-US" sz="4800" b="1" cap="none" spc="0" dirty="0">
                  <a:ln w="9525">
                    <a:solidFill>
                      <a:schemeClr val="bg1"/>
                    </a:solidFill>
                    <a:prstDash val="solid"/>
                  </a:ln>
                  <a:solidFill>
                    <a:schemeClr val="accent4">
                      <a:lumMod val="75000"/>
                    </a:schemeClr>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44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2. SỰ PHÂN BỐ NHIỆT ĐỘ KHÔNG KHÍ</a:t>
              </a:r>
              <a:endParaRPr lang="en-US" sz="44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pic>
          <p:nvPicPr>
            <p:cNvPr id="14" name="Picture 4" descr="Hình ảnh Nhiệt Kế PNG, Vector, PSD, và biểu tượng để tải về miễn phí |  pngt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388" b="89762" l="10000" r="90000">
                          <a14:foregroundMark x1="41111" y1="20293" x2="41667" y2="64534"/>
                          <a14:foregroundMark x1="60278" y1="20110" x2="60000" y2="61974"/>
                          <a14:foregroundMark x1="59444" y1="63620" x2="66944" y2="71846"/>
                          <a14:foregroundMark x1="51111" y1="72943" x2="51111" y2="72943"/>
                          <a14:foregroundMark x1="51111" y1="73492" x2="51111" y2="73492"/>
                          <a14:foregroundMark x1="50833" y1="21938" x2="49444" y2="72395"/>
                          <a14:foregroundMark x1="73333" y1="80987" x2="69167" y2="87569"/>
                          <a14:foregroundMark x1="59444" y1="88300" x2="55000" y2="88665"/>
                          <a14:foregroundMark x1="68333" y1="35466" x2="68333" y2="40585"/>
                          <a14:foregroundMark x1="62778" y1="23035" x2="68333" y2="26325"/>
                          <a14:foregroundMark x1="60000" y1="10969" x2="54167" y2="14077"/>
                          <a14:foregroundMark x1="54167" y1="6399" x2="49444" y2="12614"/>
                          <a14:foregroundMark x1="44444" y1="4388" x2="45278" y2="10420"/>
                          <a14:foregroundMark x1="35000" y1="7495" x2="37778" y2="11883"/>
                          <a14:foregroundMark x1="26667" y1="11883" x2="34167" y2="14260"/>
                          <a14:foregroundMark x1="26944" y1="19196" x2="33611" y2="17550"/>
                          <a14:foregroundMark x1="31944" y1="23583" x2="29167" y2="25229"/>
                          <a14:foregroundMark x1="35833" y1="25229" x2="35000" y2="31079"/>
                          <a14:foregroundMark x1="30000" y1="31627" x2="25833" y2="36197"/>
                          <a14:foregroundMark x1="32778" y1="38391" x2="34444" y2="42779"/>
                          <a14:foregroundMark x1="34444" y1="29433" x2="36667" y2="34369"/>
                          <a14:foregroundMark x1="66111" y1="49360" x2="67778" y2="53565"/>
                        </a14:backgroundRemoval>
                      </a14:imgEffect>
                    </a14:imgLayer>
                  </a14:imgProps>
                </a:ext>
                <a:ext uri="{28A0092B-C50C-407E-A947-70E740481C1C}">
                  <a14:useLocalDpi xmlns:a14="http://schemas.microsoft.com/office/drawing/2010/main" val="0"/>
                </a:ext>
              </a:extLst>
            </a:blip>
            <a:srcRect l="24125" t="4428" r="22125" b="9741"/>
            <a:stretch/>
          </p:blipFill>
          <p:spPr bwMode="auto">
            <a:xfrm>
              <a:off x="131266" y="8814"/>
              <a:ext cx="669816" cy="1625211"/>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991ACA94-E341-45D2-A862-C6ABE7BE591A}"/>
                </a:ext>
              </a:extLst>
            </p:cNvPr>
            <p:cNvCxnSpPr>
              <a:cxnSpLocks/>
            </p:cNvCxnSpPr>
            <p:nvPr/>
          </p:nvCxnSpPr>
          <p:spPr>
            <a:xfrm flipV="1">
              <a:off x="722010" y="960304"/>
              <a:ext cx="11469990" cy="19713"/>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6123629" y="2860507"/>
            <a:ext cx="4201147" cy="3046988"/>
          </a:xfrm>
          <a:prstGeom prst="rect">
            <a:avLst/>
          </a:prstGeom>
        </p:spPr>
        <p:txBody>
          <a:bodyPr wrap="square">
            <a:spAutoFit/>
          </a:bodyPr>
          <a:lstStyle/>
          <a:p>
            <a:pPr marL="457200" marR="194310">
              <a:spcBef>
                <a:spcPts val="0"/>
              </a:spcBef>
              <a:spcAft>
                <a:spcPts val="0"/>
              </a:spcAft>
            </a:pPr>
            <a:r>
              <a:rPr lang="en-US" sz="32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dung </a:t>
            </a:r>
            <a:r>
              <a:rPr lang="en-US" sz="32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đất</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khác</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nhau</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Mặt</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đất</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hấp</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thụ</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tỏa</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nhanh</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hơn</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đại</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dương</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2057235" y="2760494"/>
            <a:ext cx="4301137" cy="3539430"/>
          </a:xfrm>
          <a:prstGeom prst="rect">
            <a:avLst/>
          </a:prstGeom>
        </p:spPr>
        <p:txBody>
          <a:bodyPr wrap="square">
            <a:spAutoFit/>
          </a:bodyPr>
          <a:lstStyle/>
          <a:p>
            <a:pPr algn="just"/>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Mùa</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hạ</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lục</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địa</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độ</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cao</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hơn</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đại</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dương</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mùa</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đông</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lục</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địa</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độ</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thấp</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hơn</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đại</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dương</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Biên</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độ</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nhiệt</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đại</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dương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nhỏ</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lục</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địa</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lớn</a:t>
            </a:r>
            <a:r>
              <a:rPr lang="en-US" sz="3200" b="1"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25" name="Rectangle 24"/>
          <p:cNvSpPr/>
          <p:nvPr/>
        </p:nvSpPr>
        <p:spPr>
          <a:xfrm>
            <a:off x="9595689" y="2805642"/>
            <a:ext cx="3104646" cy="3539430"/>
          </a:xfrm>
          <a:prstGeom prst="rect">
            <a:avLst/>
          </a:prstGeom>
        </p:spPr>
        <p:txBody>
          <a:bodyPr wrap="square">
            <a:spAutoFit/>
          </a:bodyPr>
          <a:lstStyle/>
          <a:p>
            <a:pPr marL="457200" marR="194310">
              <a:spcBef>
                <a:spcPts val="0"/>
              </a:spcBef>
              <a:spcAft>
                <a:spcPts val="0"/>
              </a:spcAft>
            </a:pPr>
            <a:r>
              <a:rPr lang="en-US" sz="32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Tháng</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7, ở Bret (</a:t>
            </a:r>
            <a:r>
              <a:rPr lang="en-US" sz="32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ven</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biển</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16,9</a:t>
            </a:r>
            <a:r>
              <a:rPr lang="en-US" sz="3200" b="1" baseline="300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0</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C, ở </a:t>
            </a:r>
            <a:r>
              <a:rPr lang="en-US" sz="32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Đô</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-net (</a:t>
            </a:r>
            <a:r>
              <a:rPr lang="en-US" sz="32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sâu</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lục</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địa</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21,7</a:t>
            </a:r>
            <a:r>
              <a:rPr lang="en-US" sz="3200" b="1" baseline="300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0</a:t>
            </a:r>
            <a:r>
              <a:rPr lang="en-US" sz="32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C.</a:t>
            </a:r>
          </a:p>
        </p:txBody>
      </p:sp>
      <p:pic>
        <p:nvPicPr>
          <p:cNvPr id="13314" name="Picture 2" descr="Hình ảnh địa Cầu Biểu Tượng Phong Cách Hoạt Hình PNG , Trái Đất, Hoạt Hình,  Thần Tượng PNG và Vector với nền trong suốt để tải xuống miễn phí"/>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2130" t="20092" r="20370" b="13658"/>
          <a:stretch/>
        </p:blipFill>
        <p:spPr bwMode="auto">
          <a:xfrm>
            <a:off x="173674" y="4774181"/>
            <a:ext cx="1611433" cy="1856651"/>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414,343 Sequía Images, Stock Photos &amp; Vectors | Shutterstock"/>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714" b="82143" l="7436" r="91026">
                        <a14:foregroundMark x1="48462" y1="82143" x2="48462" y2="82143"/>
                        <a14:foregroundMark x1="91282" y1="33929" x2="91282" y2="33929"/>
                        <a14:foregroundMark x1="58462" y1="14286" x2="58462" y2="14286"/>
                        <a14:foregroundMark x1="31282" y1="11071" x2="31282" y2="11071"/>
                        <a14:foregroundMark x1="7436" y1="32857" x2="7436" y2="32857"/>
                        <a14:foregroundMark x1="33590" y1="31429" x2="33590" y2="31429"/>
                        <a14:foregroundMark x1="33590" y1="25000" x2="33590" y2="25000"/>
                      </a14:backgroundRemoval>
                    </a14:imgEffect>
                  </a14:imgLayer>
                </a14:imgProps>
              </a:ext>
              <a:ext uri="{28A0092B-C50C-407E-A947-70E740481C1C}">
                <a14:useLocalDpi xmlns:a14="http://schemas.microsoft.com/office/drawing/2010/main" val="0"/>
              </a:ext>
            </a:extLst>
          </a:blip>
          <a:srcRect l="5428" t="9941" r="2650" b="17202"/>
          <a:stretch/>
        </p:blipFill>
        <p:spPr bwMode="auto">
          <a:xfrm>
            <a:off x="7941848" y="5779858"/>
            <a:ext cx="1817267" cy="1034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19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13316"/>
                                        </p:tgtEl>
                                        <p:attrNameLst>
                                          <p:attrName>style.visibility</p:attrName>
                                        </p:attrNameLst>
                                      </p:cBhvr>
                                      <p:to>
                                        <p:strVal val="visible"/>
                                      </p:to>
                                    </p:set>
                                    <p:animEffect transition="in" filter="fade">
                                      <p:cBhvr>
                                        <p:cTn id="15" dur="500"/>
                                        <p:tgtEl>
                                          <p:spTgt spid="133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903594" y="1086722"/>
            <a:ext cx="8490702" cy="760750"/>
            <a:chOff x="966943" y="1839475"/>
            <a:chExt cx="8490702" cy="760750"/>
          </a:xfrm>
        </p:grpSpPr>
        <p:sp>
          <p:nvSpPr>
            <p:cNvPr id="22" name="Lưu đồ: Điểm Kết Thúc 147">
              <a:extLst>
                <a:ext uri="{FF2B5EF4-FFF2-40B4-BE49-F238E27FC236}">
                  <a16:creationId xmlns:a16="http://schemas.microsoft.com/office/drawing/2014/main" id="{05461557-442F-4F94-AF09-A5C02FFACD0D}"/>
                </a:ext>
              </a:extLst>
            </p:cNvPr>
            <p:cNvSpPr/>
            <p:nvPr/>
          </p:nvSpPr>
          <p:spPr>
            <a:xfrm>
              <a:off x="1622772" y="1839475"/>
              <a:ext cx="7834873" cy="679779"/>
            </a:xfrm>
            <a:prstGeom prst="flowChartTerminator">
              <a:avLst/>
            </a:prstGeom>
            <a:solidFill>
              <a:srgbClr val="DEFAF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Nhiệm</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vụ</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Hoàn</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thành</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bảng</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tổng</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hợp</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F7A04FAE-3767-47C1-AF2C-1CBC4BF57F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966943" y="1904954"/>
              <a:ext cx="1289411" cy="695271"/>
            </a:xfrm>
            <a:prstGeom prst="rect">
              <a:avLst/>
            </a:prstGeom>
          </p:spPr>
        </p:pic>
      </p:grpSp>
      <p:graphicFrame>
        <p:nvGraphicFramePr>
          <p:cNvPr id="2" name="Table 1"/>
          <p:cNvGraphicFramePr>
            <a:graphicFrameLocks noGrp="1"/>
          </p:cNvGraphicFramePr>
          <p:nvPr>
            <p:extLst>
              <p:ext uri="{D42A27DB-BD31-4B8C-83A1-F6EECF244321}">
                <p14:modId xmlns:p14="http://schemas.microsoft.com/office/powerpoint/2010/main" val="2791476169"/>
              </p:ext>
            </p:extLst>
          </p:nvPr>
        </p:nvGraphicFramePr>
        <p:xfrm>
          <a:off x="153514" y="2015797"/>
          <a:ext cx="11990862" cy="4760233"/>
        </p:xfrm>
        <a:graphic>
          <a:graphicData uri="http://schemas.openxmlformats.org/drawingml/2006/table">
            <a:tbl>
              <a:tblPr/>
              <a:tblGrid>
                <a:gridCol w="2289649">
                  <a:extLst>
                    <a:ext uri="{9D8B030D-6E8A-4147-A177-3AD203B41FA5}">
                      <a16:colId xmlns:a16="http://schemas.microsoft.com/office/drawing/2014/main" val="2352215393"/>
                    </a:ext>
                  </a:extLst>
                </a:gridCol>
                <a:gridCol w="3557588">
                  <a:extLst>
                    <a:ext uri="{9D8B030D-6E8A-4147-A177-3AD203B41FA5}">
                      <a16:colId xmlns:a16="http://schemas.microsoft.com/office/drawing/2014/main" val="3153696443"/>
                    </a:ext>
                  </a:extLst>
                </a:gridCol>
                <a:gridCol w="4257014">
                  <a:extLst>
                    <a:ext uri="{9D8B030D-6E8A-4147-A177-3AD203B41FA5}">
                      <a16:colId xmlns:a16="http://schemas.microsoft.com/office/drawing/2014/main" val="3025952487"/>
                    </a:ext>
                  </a:extLst>
                </a:gridCol>
                <a:gridCol w="1886611">
                  <a:extLst>
                    <a:ext uri="{9D8B030D-6E8A-4147-A177-3AD203B41FA5}">
                      <a16:colId xmlns:a16="http://schemas.microsoft.com/office/drawing/2014/main" val="3147137591"/>
                    </a:ext>
                  </a:extLst>
                </a:gridCol>
              </a:tblGrid>
              <a:tr h="1060058">
                <a:tc>
                  <a:txBody>
                    <a:bodyPr/>
                    <a:lstStyle/>
                    <a:p>
                      <a:pPr marL="0" marR="0" algn="ctr">
                        <a:lnSpc>
                          <a:spcPct val="120000"/>
                        </a:lnSpc>
                        <a:spcBef>
                          <a:spcPts val="0"/>
                        </a:spcBef>
                        <a:spcAft>
                          <a:spcPts val="0"/>
                        </a:spcAft>
                      </a:pP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hiện</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nhân</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Ví</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dụ</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644704283"/>
                  </a:ext>
                </a:extLst>
              </a:tr>
              <a:tr h="3640855">
                <a:tc>
                  <a:txBody>
                    <a:bodyPr/>
                    <a:lstStyle/>
                    <a:p>
                      <a:pPr marL="0" marR="0">
                        <a:lnSpc>
                          <a:spcPct val="120000"/>
                        </a:lnSpc>
                        <a:spcBef>
                          <a:spcPts val="0"/>
                        </a:spcBef>
                        <a:spcAft>
                          <a:spcPts val="0"/>
                        </a:spcAft>
                      </a:pP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bố</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địa</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hình</a:t>
                      </a:r>
                      <a:endPar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0000"/>
                        </a:lnSpc>
                        <a:spcBef>
                          <a:spcPts val="0"/>
                        </a:spcBef>
                        <a:spcAft>
                          <a:spcPts val="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extLst>
                  <a:ext uri="{0D108BD9-81ED-4DB2-BD59-A6C34878D82A}">
                    <a16:rowId xmlns:a16="http://schemas.microsoft.com/office/drawing/2014/main" val="651351466"/>
                  </a:ext>
                </a:extLst>
              </a:tr>
            </a:tbl>
          </a:graphicData>
        </a:graphic>
      </p:graphicFrame>
      <p:grpSp>
        <p:nvGrpSpPr>
          <p:cNvPr id="11" name="Group 10"/>
          <p:cNvGrpSpPr/>
          <p:nvPr/>
        </p:nvGrpSpPr>
        <p:grpSpPr>
          <a:xfrm>
            <a:off x="91636" y="-71151"/>
            <a:ext cx="12100364" cy="1705176"/>
            <a:chOff x="91636" y="-71151"/>
            <a:chExt cx="12100364" cy="1705176"/>
          </a:xfrm>
        </p:grpSpPr>
        <p:sp>
          <p:nvSpPr>
            <p:cNvPr id="13" name="Rectangle 12">
              <a:extLst>
                <a:ext uri="{FF2B5EF4-FFF2-40B4-BE49-F238E27FC236}">
                  <a16:creationId xmlns:a16="http://schemas.microsoft.com/office/drawing/2014/main" id="{81F2071E-DF8C-495C-8676-8F839E06F04F}"/>
                </a:ext>
              </a:extLst>
            </p:cNvPr>
            <p:cNvSpPr/>
            <p:nvPr/>
          </p:nvSpPr>
          <p:spPr>
            <a:xfrm>
              <a:off x="91636" y="-71151"/>
              <a:ext cx="11877645" cy="1661993"/>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accent4">
                      <a:lumMod val="75000"/>
                    </a:schemeClr>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48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2. SỰ PHÂN BỐ NHIỆT ĐỘ KHÔNG KHÍ</a:t>
              </a:r>
              <a:endParaRPr lang="en-US" sz="48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pic>
          <p:nvPicPr>
            <p:cNvPr id="14" name="Picture 4" descr="Hình ảnh Nhiệt Kế PNG, Vector, PSD, và biểu tượng để tải về miễn phí |  pngt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388" b="89762" l="10000" r="90000">
                          <a14:foregroundMark x1="41111" y1="20293" x2="41667" y2="64534"/>
                          <a14:foregroundMark x1="60278" y1="20110" x2="60000" y2="61974"/>
                          <a14:foregroundMark x1="59444" y1="63620" x2="66944" y2="71846"/>
                          <a14:foregroundMark x1="51111" y1="72943" x2="51111" y2="72943"/>
                          <a14:foregroundMark x1="51111" y1="73492" x2="51111" y2="73492"/>
                          <a14:foregroundMark x1="50833" y1="21938" x2="49444" y2="72395"/>
                          <a14:foregroundMark x1="73333" y1="80987" x2="69167" y2="87569"/>
                          <a14:foregroundMark x1="59444" y1="88300" x2="55000" y2="88665"/>
                          <a14:foregroundMark x1="68333" y1="35466" x2="68333" y2="40585"/>
                          <a14:foregroundMark x1="62778" y1="23035" x2="68333" y2="26325"/>
                          <a14:foregroundMark x1="60000" y1="10969" x2="54167" y2="14077"/>
                          <a14:foregroundMark x1="54167" y1="6399" x2="49444" y2="12614"/>
                          <a14:foregroundMark x1="44444" y1="4388" x2="45278" y2="10420"/>
                          <a14:foregroundMark x1="35000" y1="7495" x2="37778" y2="11883"/>
                          <a14:foregroundMark x1="26667" y1="11883" x2="34167" y2="14260"/>
                          <a14:foregroundMark x1="26944" y1="19196" x2="33611" y2="17550"/>
                          <a14:foregroundMark x1="31944" y1="23583" x2="29167" y2="25229"/>
                          <a14:foregroundMark x1="35833" y1="25229" x2="35000" y2="31079"/>
                          <a14:foregroundMark x1="30000" y1="31627" x2="25833" y2="36197"/>
                          <a14:foregroundMark x1="32778" y1="38391" x2="34444" y2="42779"/>
                          <a14:foregroundMark x1="34444" y1="29433" x2="36667" y2="34369"/>
                          <a14:foregroundMark x1="66111" y1="49360" x2="67778" y2="53565"/>
                        </a14:backgroundRemoval>
                      </a14:imgEffect>
                    </a14:imgLayer>
                  </a14:imgProps>
                </a:ext>
                <a:ext uri="{28A0092B-C50C-407E-A947-70E740481C1C}">
                  <a14:useLocalDpi xmlns:a14="http://schemas.microsoft.com/office/drawing/2010/main" val="0"/>
                </a:ext>
              </a:extLst>
            </a:blip>
            <a:srcRect l="24125" t="4428" r="22125" b="9741"/>
            <a:stretch/>
          </p:blipFill>
          <p:spPr bwMode="auto">
            <a:xfrm>
              <a:off x="131266" y="8814"/>
              <a:ext cx="669816" cy="1625211"/>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991ACA94-E341-45D2-A862-C6ABE7BE591A}"/>
                </a:ext>
              </a:extLst>
            </p:cNvPr>
            <p:cNvCxnSpPr>
              <a:cxnSpLocks/>
            </p:cNvCxnSpPr>
            <p:nvPr/>
          </p:nvCxnSpPr>
          <p:spPr>
            <a:xfrm flipV="1">
              <a:off x="722010" y="960304"/>
              <a:ext cx="11469990" cy="19713"/>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5671363" y="3211669"/>
            <a:ext cx="4563431" cy="3539430"/>
          </a:xfrm>
          <a:prstGeom prst="rect">
            <a:avLst/>
          </a:prstGeom>
        </p:spPr>
        <p:txBody>
          <a:bodyPr wrap="square">
            <a:spAutoFit/>
          </a:bodyPr>
          <a:lstStyle/>
          <a:p>
            <a:pPr marL="457200" marR="194310" algn="just">
              <a:spcBef>
                <a:spcPts val="0"/>
              </a:spcBef>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Càng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lên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cao</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khí</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càng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loãng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hấp</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thụ</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giữ</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p>
          <a:p>
            <a:pPr marL="457200" marR="194310" algn="just">
              <a:spcBef>
                <a:spcPts val="0"/>
              </a:spcBef>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Góc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chiếu</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Mặt</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Trời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sườn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khuất</a:t>
            </a:r>
            <a:r>
              <a:rPr lang="en-US" sz="2800" b="1" dirty="0">
                <a:latin typeface="Times New Roman" panose="02020603050405020304" pitchFamily="18" charset="0"/>
                <a:ea typeface="Calibri" panose="020F0502020204030204" pitchFamily="34" charset="0"/>
                <a:cs typeface="Times New Roman" panose="02020603050405020304" pitchFamily="18" charset="0"/>
              </a:rPr>
              <a:t> hay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đón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ánh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sáng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khác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nhau</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Rectangle 22"/>
          <p:cNvSpPr/>
          <p:nvPr/>
        </p:nvSpPr>
        <p:spPr>
          <a:xfrm>
            <a:off x="9787936" y="3279333"/>
            <a:ext cx="2542168" cy="2246769"/>
          </a:xfrm>
          <a:prstGeom prst="rect">
            <a:avLst/>
          </a:prstGeom>
        </p:spPr>
        <p:txBody>
          <a:bodyPr wrap="square">
            <a:spAutoFit/>
          </a:bodyPr>
          <a:lstStyle/>
          <a:p>
            <a:pPr marL="457200" marR="194310">
              <a:spcBef>
                <a:spcPts val="0"/>
              </a:spcBef>
              <a:spcAft>
                <a:spcPts val="0"/>
              </a:spcAft>
            </a:pPr>
            <a:r>
              <a:rPr lang="en-US" sz="2800" b="1" dirty="0" err="1">
                <a:latin typeface="Times New Roman" panose="02020603050405020304" pitchFamily="18" charset="0"/>
                <a:ea typeface="Calibri" panose="020F0502020204030204" pitchFamily="34" charset="0"/>
                <a:cs typeface="Times New Roman" panose="02020603050405020304" pitchFamily="18" charset="0"/>
              </a:rPr>
              <a:t>Càng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lên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đỉnh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Fansipăng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thì</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càng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thấy</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lạnh</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20" name="Picture 2" descr="Dãy Núi, Ngọn Núi, Đồi Núi, Tải Hình Núi PNG 186 - Free.Vector6.co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476" y="4756167"/>
            <a:ext cx="3441012" cy="210183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2057401" y="3183093"/>
            <a:ext cx="3950562" cy="2677656"/>
          </a:xfrm>
          <a:prstGeom prst="rect">
            <a:avLst/>
          </a:prstGeom>
        </p:spPr>
        <p:txBody>
          <a:bodyPr wrap="square">
            <a:spAutoFit/>
          </a:bodyPr>
          <a:lstStyle/>
          <a:p>
            <a:pPr marL="457200" marR="194310" algn="just">
              <a:spcBef>
                <a:spcPts val="0"/>
              </a:spcBef>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Càng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lên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cao</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càng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giảm</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p>
          <a:p>
            <a:pPr marL="457200" marR="194310" algn="just">
              <a:spcBef>
                <a:spcPts val="0"/>
              </a:spcBef>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còn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thay</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đổi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theo</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dốc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hướng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phơi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sườn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núi</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7" name="Picture 4" descr="Forest Yellow Mountains Clipart, Green, Snow Mountain, Mountain PNG  Transparent Clipart Image and PSD File for Free Download"/>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8667" b="90000" l="7167" r="98167">
                        <a14:foregroundMark x1="7167" y1="52917" x2="7167" y2="52917"/>
                        <a14:foregroundMark x1="97583" y1="52750" x2="98167" y2="81417"/>
                        <a14:foregroundMark x1="47167" y1="8667" x2="47167" y2="8667"/>
                      </a14:backgroundRemoval>
                    </a14:imgEffect>
                  </a14:imgLayer>
                </a14:imgProps>
              </a:ext>
              <a:ext uri="{28A0092B-C50C-407E-A947-70E740481C1C}">
                <a14:useLocalDpi xmlns:a14="http://schemas.microsoft.com/office/drawing/2010/main" val="0"/>
              </a:ext>
            </a:extLst>
          </a:blip>
          <a:srcRect/>
          <a:stretch>
            <a:fillRect/>
          </a:stretch>
        </p:blipFill>
        <p:spPr bwMode="auto">
          <a:xfrm>
            <a:off x="10567897" y="5443537"/>
            <a:ext cx="1443787" cy="1443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62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38077955"/>
              </p:ext>
            </p:extLst>
          </p:nvPr>
        </p:nvGraphicFramePr>
        <p:xfrm>
          <a:off x="153514" y="1226277"/>
          <a:ext cx="11990861" cy="5383579"/>
        </p:xfrm>
        <a:graphic>
          <a:graphicData uri="http://schemas.openxmlformats.org/drawingml/2006/table">
            <a:tbl>
              <a:tblPr/>
              <a:tblGrid>
                <a:gridCol w="2628902">
                  <a:extLst>
                    <a:ext uri="{9D8B030D-6E8A-4147-A177-3AD203B41FA5}">
                      <a16:colId xmlns:a16="http://schemas.microsoft.com/office/drawing/2014/main" val="2352215393"/>
                    </a:ext>
                  </a:extLst>
                </a:gridCol>
                <a:gridCol w="3218334">
                  <a:extLst>
                    <a:ext uri="{9D8B030D-6E8A-4147-A177-3AD203B41FA5}">
                      <a16:colId xmlns:a16="http://schemas.microsoft.com/office/drawing/2014/main" val="3153696443"/>
                    </a:ext>
                  </a:extLst>
                </a:gridCol>
                <a:gridCol w="4257014">
                  <a:extLst>
                    <a:ext uri="{9D8B030D-6E8A-4147-A177-3AD203B41FA5}">
                      <a16:colId xmlns:a16="http://schemas.microsoft.com/office/drawing/2014/main" val="3025952487"/>
                    </a:ext>
                  </a:extLst>
                </a:gridCol>
                <a:gridCol w="1886611">
                  <a:extLst>
                    <a:ext uri="{9D8B030D-6E8A-4147-A177-3AD203B41FA5}">
                      <a16:colId xmlns:a16="http://schemas.microsoft.com/office/drawing/2014/main" val="3147137591"/>
                    </a:ext>
                  </a:extLst>
                </a:gridCol>
              </a:tblGrid>
              <a:tr h="487078">
                <a:tc>
                  <a:txBody>
                    <a:bodyPr/>
                    <a:lstStyle/>
                    <a:p>
                      <a:pPr marL="0" marR="0" algn="ctr">
                        <a:lnSpc>
                          <a:spcPct val="120000"/>
                        </a:lnSpc>
                        <a:spcBef>
                          <a:spcPts val="0"/>
                        </a:spcBef>
                        <a:spcAft>
                          <a:spcPts val="0"/>
                        </a:spcAft>
                      </a:pP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Nhiệt</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độ</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không</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khí</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endParaRPr lang="en-US" sz="2000"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2400" b="1" dirty="0" err="1">
                          <a:effectLst/>
                          <a:latin typeface="#9Slide03 SFU Futura_12" panose="020B0604020202020204" charset="0"/>
                          <a:ea typeface="Calibri" panose="020F0502020204030204" pitchFamily="34" charset="0"/>
                          <a:cs typeface="Times New Roman" panose="02020603050405020304" pitchFamily="18" charset="0"/>
                        </a:rPr>
                        <a:t>Biểu</a:t>
                      </a:r>
                      <a:r>
                        <a:rPr lang="en-US" sz="2400" b="1" dirty="0">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effectLst/>
                          <a:latin typeface="#9Slide03 SFU Futura_12" panose="020B0604020202020204" charset="0"/>
                          <a:ea typeface="Calibri" panose="020F0502020204030204" pitchFamily="34" charset="0"/>
                          <a:cs typeface="Times New Roman" panose="02020603050405020304" pitchFamily="18" charset="0"/>
                        </a:rPr>
                        <a:t>hiện</a:t>
                      </a:r>
                      <a:endParaRPr lang="en-US" sz="20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2400" b="1" dirty="0" err="1">
                          <a:effectLst/>
                          <a:latin typeface="#9Slide03 SFU Futura_12" panose="020B0604020202020204" charset="0"/>
                          <a:ea typeface="Calibri" panose="020F0502020204030204" pitchFamily="34" charset="0"/>
                          <a:cs typeface="Times New Roman" panose="02020603050405020304" pitchFamily="18" charset="0"/>
                        </a:rPr>
                        <a:t>Nguyên</a:t>
                      </a:r>
                      <a:r>
                        <a:rPr lang="en-US" sz="2400" b="1" dirty="0">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effectLst/>
                          <a:latin typeface="#9Slide03 SFU Futura_12" panose="020B0604020202020204" charset="0"/>
                          <a:ea typeface="Calibri" panose="020F0502020204030204" pitchFamily="34" charset="0"/>
                          <a:cs typeface="Times New Roman" panose="02020603050405020304" pitchFamily="18" charset="0"/>
                        </a:rPr>
                        <a:t>nhân</a:t>
                      </a:r>
                      <a:endParaRPr lang="en-US" sz="20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2400" b="1" dirty="0" err="1">
                          <a:effectLst/>
                          <a:latin typeface="#9Slide03 SFU Futura_12" panose="020B0604020202020204" charset="0"/>
                          <a:ea typeface="Calibri" panose="020F0502020204030204" pitchFamily="34" charset="0"/>
                          <a:cs typeface="Times New Roman" panose="02020603050405020304" pitchFamily="18" charset="0"/>
                        </a:rPr>
                        <a:t>Ví</a:t>
                      </a:r>
                      <a:r>
                        <a:rPr lang="en-US" sz="2400" b="1" dirty="0">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effectLst/>
                          <a:latin typeface="#9Slide03 SFU Futura_12" panose="020B0604020202020204" charset="0"/>
                          <a:ea typeface="Calibri" panose="020F0502020204030204" pitchFamily="34" charset="0"/>
                          <a:cs typeface="Times New Roman" panose="02020603050405020304" pitchFamily="18" charset="0"/>
                        </a:rPr>
                        <a:t>dụ</a:t>
                      </a:r>
                      <a:endParaRPr lang="en-US" sz="20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644704283"/>
                  </a:ext>
                </a:extLst>
              </a:tr>
              <a:tr h="1212401">
                <a:tc>
                  <a:txBody>
                    <a:bodyPr/>
                    <a:lstStyle/>
                    <a:p>
                      <a:pPr marL="0" marR="0">
                        <a:lnSpc>
                          <a:spcPct val="120000"/>
                        </a:lnSpc>
                        <a:spcBef>
                          <a:spcPts val="0"/>
                        </a:spcBef>
                        <a:spcAft>
                          <a:spcPts val="0"/>
                        </a:spcAft>
                      </a:pP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Phân</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bố</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p>
                    <a:p>
                      <a:pPr marL="0" marR="0">
                        <a:lnSpc>
                          <a:spcPct val="120000"/>
                        </a:lnSpc>
                        <a:spcBef>
                          <a:spcPts val="0"/>
                        </a:spcBef>
                        <a:spcAft>
                          <a:spcPts val="0"/>
                        </a:spcAft>
                      </a:pP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theo</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vĩ</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độ</a:t>
                      </a:r>
                      <a:endParaRPr lang="en-US" sz="2000"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extLst>
                  <a:ext uri="{0D108BD9-81ED-4DB2-BD59-A6C34878D82A}">
                    <a16:rowId xmlns:a16="http://schemas.microsoft.com/office/drawing/2014/main" val="1840240847"/>
                  </a:ext>
                </a:extLst>
              </a:tr>
              <a:tr h="2003432">
                <a:tc>
                  <a:txBody>
                    <a:bodyPr/>
                    <a:lstStyle/>
                    <a:p>
                      <a:pPr marL="0" marR="0">
                        <a:lnSpc>
                          <a:spcPct val="120000"/>
                        </a:lnSpc>
                        <a:spcBef>
                          <a:spcPts val="0"/>
                        </a:spcBef>
                        <a:spcAft>
                          <a:spcPts val="0"/>
                        </a:spcAft>
                      </a:pP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Phân</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bố</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p>
                    <a:p>
                      <a:pPr marL="0" marR="0">
                        <a:lnSpc>
                          <a:spcPct val="120000"/>
                        </a:lnSpc>
                        <a:spcBef>
                          <a:spcPts val="0"/>
                        </a:spcBef>
                        <a:spcAft>
                          <a:spcPts val="0"/>
                        </a:spcAft>
                      </a:pP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theo</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lục</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p>
                    <a:p>
                      <a:pPr marL="0" marR="0">
                        <a:lnSpc>
                          <a:spcPct val="120000"/>
                        </a:lnSpc>
                        <a:spcBef>
                          <a:spcPts val="0"/>
                        </a:spcBef>
                        <a:spcAft>
                          <a:spcPts val="0"/>
                        </a:spcAft>
                      </a:pP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địa</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và</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p>
                    <a:p>
                      <a:pPr marL="0" marR="0">
                        <a:lnSpc>
                          <a:spcPct val="120000"/>
                        </a:lnSpc>
                        <a:spcBef>
                          <a:spcPts val="0"/>
                        </a:spcBef>
                        <a:spcAft>
                          <a:spcPts val="0"/>
                        </a:spcAft>
                      </a:pP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đại</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dương</a:t>
                      </a:r>
                      <a:endPar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extLst>
                  <a:ext uri="{0D108BD9-81ED-4DB2-BD59-A6C34878D82A}">
                    <a16:rowId xmlns:a16="http://schemas.microsoft.com/office/drawing/2014/main" val="4019943918"/>
                  </a:ext>
                </a:extLst>
              </a:tr>
              <a:tr h="1680668">
                <a:tc>
                  <a:txBody>
                    <a:bodyPr/>
                    <a:lstStyle/>
                    <a:p>
                      <a:pPr marL="0" marR="0">
                        <a:lnSpc>
                          <a:spcPct val="120000"/>
                        </a:lnSpc>
                        <a:spcBef>
                          <a:spcPts val="0"/>
                        </a:spcBef>
                        <a:spcAft>
                          <a:spcPts val="0"/>
                        </a:spcAft>
                      </a:pP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Phân</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bố</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theo</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địa</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hình</a:t>
                      </a:r>
                      <a:endPar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extLst>
                  <a:ext uri="{0D108BD9-81ED-4DB2-BD59-A6C34878D82A}">
                    <a16:rowId xmlns:a16="http://schemas.microsoft.com/office/drawing/2014/main" val="651351466"/>
                  </a:ext>
                </a:extLst>
              </a:tr>
            </a:tbl>
          </a:graphicData>
        </a:graphic>
      </p:graphicFrame>
      <p:grpSp>
        <p:nvGrpSpPr>
          <p:cNvPr id="11" name="Group 10"/>
          <p:cNvGrpSpPr/>
          <p:nvPr/>
        </p:nvGrpSpPr>
        <p:grpSpPr>
          <a:xfrm>
            <a:off x="91636" y="-71151"/>
            <a:ext cx="12100364" cy="1217462"/>
            <a:chOff x="91636" y="-71151"/>
            <a:chExt cx="12100364" cy="1217462"/>
          </a:xfrm>
        </p:grpSpPr>
        <p:sp>
          <p:nvSpPr>
            <p:cNvPr id="13" name="Rectangle 12">
              <a:extLst>
                <a:ext uri="{FF2B5EF4-FFF2-40B4-BE49-F238E27FC236}">
                  <a16:creationId xmlns:a16="http://schemas.microsoft.com/office/drawing/2014/main" id="{81F2071E-DF8C-495C-8676-8F839E06F04F}"/>
                </a:ext>
              </a:extLst>
            </p:cNvPr>
            <p:cNvSpPr/>
            <p:nvPr/>
          </p:nvSpPr>
          <p:spPr>
            <a:xfrm>
              <a:off x="91636" y="-71151"/>
              <a:ext cx="1187764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chemeClr val="accent4">
                      <a:lumMod val="75000"/>
                    </a:schemeClr>
                  </a:solidFill>
                  <a:effectLst>
                    <a:outerShdw blurRad="12700" dist="38100" dir="2700000" algn="tl" rotWithShape="0">
                      <a:schemeClr val="bg1">
                        <a:lumMod val="50000"/>
                      </a:schemeClr>
                    </a:outerShdw>
                  </a:effectLst>
                  <a:latin typeface="#9Slide07 IcielKoni" pitchFamily="2" charset="0"/>
                </a:rPr>
                <a:t>    </a:t>
              </a:r>
              <a:r>
                <a:rPr lang="en-US" sz="50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2. SỰ PHÂN BỐ NHIỆT ĐỘ KHÔNG KHÍ</a:t>
              </a:r>
              <a:endParaRPr lang="en-US" sz="50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endParaRPr>
            </a:p>
          </p:txBody>
        </p:sp>
        <p:pic>
          <p:nvPicPr>
            <p:cNvPr id="14" name="Picture 4" descr="Hình ảnh Nhiệt Kế PNG, Vector, PSD, và biểu tượng để tải về miễn phí |  pngtree"/>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4388" b="89762" l="10000" r="90000">
                          <a14:foregroundMark x1="41111" y1="20293" x2="41667" y2="64534"/>
                          <a14:foregroundMark x1="60278" y1="20110" x2="60000" y2="61974"/>
                          <a14:foregroundMark x1="59444" y1="63620" x2="66944" y2="71846"/>
                          <a14:foregroundMark x1="51111" y1="72943" x2="51111" y2="72943"/>
                          <a14:foregroundMark x1="51111" y1="73492" x2="51111" y2="73492"/>
                          <a14:foregroundMark x1="50833" y1="21938" x2="49444" y2="72395"/>
                          <a14:foregroundMark x1="73333" y1="80987" x2="69167" y2="87569"/>
                          <a14:foregroundMark x1="59444" y1="88300" x2="55000" y2="88665"/>
                          <a14:foregroundMark x1="68333" y1="35466" x2="68333" y2="40585"/>
                          <a14:foregroundMark x1="62778" y1="23035" x2="68333" y2="26325"/>
                          <a14:foregroundMark x1="60000" y1="10969" x2="54167" y2="14077"/>
                          <a14:foregroundMark x1="54167" y1="6399" x2="49444" y2="12614"/>
                          <a14:foregroundMark x1="44444" y1="4388" x2="45278" y2="10420"/>
                          <a14:foregroundMark x1="35000" y1="7495" x2="37778" y2="11883"/>
                          <a14:foregroundMark x1="26667" y1="11883" x2="34167" y2="14260"/>
                          <a14:foregroundMark x1="26944" y1="19196" x2="33611" y2="17550"/>
                          <a14:foregroundMark x1="31944" y1="23583" x2="29167" y2="25229"/>
                          <a14:foregroundMark x1="35833" y1="25229" x2="35000" y2="31079"/>
                          <a14:foregroundMark x1="30000" y1="31627" x2="25833" y2="36197"/>
                          <a14:foregroundMark x1="32778" y1="38391" x2="34444" y2="42779"/>
                          <a14:foregroundMark x1="34444" y1="29433" x2="36667" y2="34369"/>
                          <a14:foregroundMark x1="66111" y1="49360" x2="67778" y2="53565"/>
                        </a14:backgroundRemoval>
                      </a14:imgEffect>
                    </a14:imgLayer>
                  </a14:imgProps>
                </a:ext>
                <a:ext uri="{28A0092B-C50C-407E-A947-70E740481C1C}">
                  <a14:useLocalDpi xmlns:a14="http://schemas.microsoft.com/office/drawing/2010/main" val="0"/>
                </a:ext>
              </a:extLst>
            </a:blip>
            <a:srcRect l="24125" t="4428" r="22125" b="9741"/>
            <a:stretch/>
          </p:blipFill>
          <p:spPr bwMode="auto">
            <a:xfrm>
              <a:off x="131266" y="8814"/>
              <a:ext cx="468809" cy="1137497"/>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991ACA94-E341-45D2-A862-C6ABE7BE591A}"/>
                </a:ext>
              </a:extLst>
            </p:cNvPr>
            <p:cNvCxnSpPr>
              <a:cxnSpLocks/>
            </p:cNvCxnSpPr>
            <p:nvPr/>
          </p:nvCxnSpPr>
          <p:spPr>
            <a:xfrm flipV="1">
              <a:off x="722010" y="960304"/>
              <a:ext cx="11469990" cy="19713"/>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4" name="Rectangle 3"/>
          <p:cNvSpPr/>
          <p:nvPr/>
        </p:nvSpPr>
        <p:spPr>
          <a:xfrm>
            <a:off x="2449127" y="1863612"/>
            <a:ext cx="3481387" cy="923330"/>
          </a:xfrm>
          <a:prstGeom prst="rect">
            <a:avLst/>
          </a:prstGeom>
        </p:spPr>
        <p:txBody>
          <a:bodyPr wrap="square">
            <a:spAutoFit/>
          </a:bodyPr>
          <a:lstStyle/>
          <a:p>
            <a:pPr marL="457200" marR="194310" algn="just">
              <a:spcBef>
                <a:spcPts val="0"/>
              </a:spcBef>
              <a:spcAft>
                <a:spcPts val="0"/>
              </a:spcAft>
            </a:pP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Không khí ở các vùng vĩ độ thấp nóng hơn không khí ở các vùng vĩ độ cao. </a:t>
            </a:r>
            <a:endPar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endParaRPr>
          </a:p>
        </p:txBody>
      </p:sp>
      <p:sp>
        <p:nvSpPr>
          <p:cNvPr id="6" name="Rectangle 5"/>
          <p:cNvSpPr/>
          <p:nvPr/>
        </p:nvSpPr>
        <p:spPr>
          <a:xfrm>
            <a:off x="5656068" y="1732116"/>
            <a:ext cx="4594435" cy="1200329"/>
          </a:xfrm>
          <a:prstGeom prst="rect">
            <a:avLst/>
          </a:prstGeom>
        </p:spPr>
        <p:txBody>
          <a:bodyPr wrap="square">
            <a:spAutoFit/>
          </a:bodyPr>
          <a:lstStyle/>
          <a:p>
            <a:pPr marL="457200" marR="194310" algn="just">
              <a:spcBef>
                <a:spcPts val="0"/>
              </a:spcBef>
              <a:spcAft>
                <a:spcPts val="0"/>
              </a:spcAft>
            </a:pP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V</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ĩ độ thấp </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góc </a:t>
            </a:r>
            <a:r>
              <a:rPr lang="en-US"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nhập</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xạ</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lớn </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n-US"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nhận</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nhiều nhiệt</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không khí nóng. </a:t>
            </a:r>
            <a:endPar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endParaRPr>
          </a:p>
          <a:p>
            <a:pPr marL="457200" marR="194310" algn="just">
              <a:spcBef>
                <a:spcPts val="0"/>
              </a:spcBef>
              <a:spcAft>
                <a:spcPts val="0"/>
              </a:spcAft>
            </a:pP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V</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ĩ độ </a:t>
            </a:r>
            <a:r>
              <a:rPr lang="en-US"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cao</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góc </a:t>
            </a:r>
            <a:r>
              <a:rPr lang="en-US"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nhập</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xạ</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nhỏ</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n-US"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nhận</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ít</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nhiệt</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không khí </a:t>
            </a:r>
            <a:r>
              <a:rPr lang="en-US"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lạnh</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endPar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endParaRPr>
          </a:p>
        </p:txBody>
      </p:sp>
      <p:sp>
        <p:nvSpPr>
          <p:cNvPr id="17" name="Rectangle 16"/>
          <p:cNvSpPr/>
          <p:nvPr/>
        </p:nvSpPr>
        <p:spPr>
          <a:xfrm>
            <a:off x="9820469" y="1904511"/>
            <a:ext cx="2409631" cy="923330"/>
          </a:xfrm>
          <a:prstGeom prst="rect">
            <a:avLst/>
          </a:prstGeom>
        </p:spPr>
        <p:txBody>
          <a:bodyPr wrap="square">
            <a:spAutoFit/>
          </a:bodyPr>
          <a:lstStyle/>
          <a:p>
            <a:pPr marL="457200" marR="194310" algn="just">
              <a:spcBef>
                <a:spcPts val="0"/>
              </a:spcBef>
              <a:spcAft>
                <a:spcPts val="0"/>
              </a:spcAft>
            </a:pPr>
            <a:r>
              <a:rPr lang="en-US"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Việt</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Nam (</a:t>
            </a:r>
            <a:r>
              <a:rPr lang="en-US"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vĩ</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độ</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thấp</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nóng</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hơn</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Nga</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vĩ</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độ</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cao</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a:t>
            </a:r>
          </a:p>
        </p:txBody>
      </p:sp>
      <p:sp>
        <p:nvSpPr>
          <p:cNvPr id="7" name="Rectangle 6"/>
          <p:cNvSpPr/>
          <p:nvPr/>
        </p:nvSpPr>
        <p:spPr>
          <a:xfrm>
            <a:off x="5839177" y="3304896"/>
            <a:ext cx="4201147" cy="923330"/>
          </a:xfrm>
          <a:prstGeom prst="rect">
            <a:avLst/>
          </a:prstGeom>
        </p:spPr>
        <p:txBody>
          <a:bodyPr wrap="square">
            <a:spAutoFit/>
          </a:bodyPr>
          <a:lstStyle/>
          <a:p>
            <a:pPr marL="457200" marR="194310" algn="just">
              <a:spcBef>
                <a:spcPts val="0"/>
              </a:spcBef>
              <a:spcAft>
                <a:spcPts val="0"/>
              </a:spcAft>
            </a:pP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Nhiệt</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dung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của</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đất</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và</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nước</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khác</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nhau</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Mặt</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đất</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hấp</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thụ</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nhiệt</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và</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tỏa</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nhiệt</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nhanh</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hơn</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đại</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dương</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a:t>
            </a:r>
            <a:endParaRPr lang="en-US" b="1" dirty="0">
              <a:solidFill>
                <a:schemeClr val="accent6">
                  <a:lumMod val="50000"/>
                </a:schemeClr>
              </a:solidFill>
              <a:effectLst/>
              <a:latin typeface="#9Slide03 SFU Futura_12" panose="020B0604020202020204" charset="0"/>
              <a:ea typeface="Calibri" panose="020F0502020204030204" pitchFamily="34" charset="0"/>
              <a:cs typeface="Times New Roman" panose="02020603050405020304" pitchFamily="18" charset="0"/>
            </a:endParaRPr>
          </a:p>
        </p:txBody>
      </p:sp>
      <p:sp>
        <p:nvSpPr>
          <p:cNvPr id="8" name="Rectangle 7"/>
          <p:cNvSpPr/>
          <p:nvPr/>
        </p:nvSpPr>
        <p:spPr>
          <a:xfrm>
            <a:off x="2749094" y="3009389"/>
            <a:ext cx="3214537" cy="1754326"/>
          </a:xfrm>
          <a:prstGeom prst="rect">
            <a:avLst/>
          </a:prstGeom>
        </p:spPr>
        <p:txBody>
          <a:bodyPr wrap="square">
            <a:spAutoFit/>
          </a:bodyPr>
          <a:lstStyle/>
          <a:p>
            <a:pPr algn="just"/>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Mùa</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hạ</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lục</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địa</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có</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nhiệt</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độ</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cao</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hơn</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đại</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dương</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mùa</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đông</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lục</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địa</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có</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nhiệt</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độ</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thấp</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hơn</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đại</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dương</a:t>
            </a:r>
            <a:r>
              <a:rPr lang="en-US" b="1" dirty="0">
                <a:solidFill>
                  <a:schemeClr val="accent6">
                    <a:lumMod val="50000"/>
                  </a:schemeClr>
                </a:solidFill>
                <a:latin typeface="#9Slide03 SFU Futura_12" panose="020B0604020202020204" charset="0"/>
                <a:ea typeface="Calibri" panose="020F0502020204030204" pitchFamily="34" charset="0"/>
              </a:rPr>
              <a:t>.</a:t>
            </a:r>
          </a:p>
          <a:p>
            <a:pPr algn="just"/>
            <a:r>
              <a:rPr lang="en-US" b="1" dirty="0">
                <a:solidFill>
                  <a:schemeClr val="accent6">
                    <a:lumMod val="50000"/>
                  </a:schemeClr>
                </a:solidFill>
                <a:latin typeface="#9Slide03 SFU Futura_12" panose="020B0604020202020204" charset="0"/>
              </a:rPr>
              <a:t>+ </a:t>
            </a:r>
            <a:r>
              <a:rPr lang="en-US" b="1" dirty="0" err="1">
                <a:solidFill>
                  <a:schemeClr val="accent6">
                    <a:lumMod val="50000"/>
                  </a:schemeClr>
                </a:solidFill>
                <a:latin typeface="#9Slide03 SFU Futura_12" panose="020B0604020202020204" charset="0"/>
              </a:rPr>
              <a:t>Biên</a:t>
            </a:r>
            <a:r>
              <a:rPr lang="en-US" b="1" dirty="0">
                <a:solidFill>
                  <a:schemeClr val="accent6">
                    <a:lumMod val="50000"/>
                  </a:schemeClr>
                </a:solidFill>
                <a:latin typeface="#9Slide03 SFU Futura_12" panose="020B0604020202020204" charset="0"/>
              </a:rPr>
              <a:t> </a:t>
            </a:r>
            <a:r>
              <a:rPr lang="en-US" b="1" dirty="0" err="1">
                <a:solidFill>
                  <a:schemeClr val="accent6">
                    <a:lumMod val="50000"/>
                  </a:schemeClr>
                </a:solidFill>
                <a:latin typeface="#9Slide03 SFU Futura_12" panose="020B0604020202020204" charset="0"/>
              </a:rPr>
              <a:t>độ</a:t>
            </a:r>
            <a:r>
              <a:rPr lang="en-US" b="1" dirty="0">
                <a:solidFill>
                  <a:schemeClr val="accent6">
                    <a:lumMod val="50000"/>
                  </a:schemeClr>
                </a:solidFill>
                <a:latin typeface="#9Slide03 SFU Futura_12" panose="020B0604020202020204" charset="0"/>
              </a:rPr>
              <a:t> </a:t>
            </a:r>
            <a:r>
              <a:rPr lang="en-US" b="1" dirty="0" err="1">
                <a:solidFill>
                  <a:schemeClr val="accent6">
                    <a:lumMod val="50000"/>
                  </a:schemeClr>
                </a:solidFill>
                <a:latin typeface="#9Slide03 SFU Futura_12" panose="020B0604020202020204" charset="0"/>
              </a:rPr>
              <a:t>nhiệt</a:t>
            </a:r>
            <a:r>
              <a:rPr lang="en-US" b="1" dirty="0">
                <a:solidFill>
                  <a:schemeClr val="accent6">
                    <a:lumMod val="50000"/>
                  </a:schemeClr>
                </a:solidFill>
                <a:latin typeface="#9Slide03 SFU Futura_12" panose="020B0604020202020204" charset="0"/>
              </a:rPr>
              <a:t>: </a:t>
            </a:r>
            <a:r>
              <a:rPr lang="en-US" b="1" dirty="0" err="1">
                <a:solidFill>
                  <a:schemeClr val="accent6">
                    <a:lumMod val="50000"/>
                  </a:schemeClr>
                </a:solidFill>
                <a:latin typeface="#9Slide03 SFU Futura_12" panose="020B0604020202020204" charset="0"/>
              </a:rPr>
              <a:t>đại</a:t>
            </a:r>
            <a:r>
              <a:rPr lang="en-US" b="1" dirty="0">
                <a:solidFill>
                  <a:schemeClr val="accent6">
                    <a:lumMod val="50000"/>
                  </a:schemeClr>
                </a:solidFill>
                <a:latin typeface="#9Slide03 SFU Futura_12" panose="020B0604020202020204" charset="0"/>
              </a:rPr>
              <a:t> </a:t>
            </a:r>
            <a:r>
              <a:rPr lang="en-US" b="1" dirty="0" err="1">
                <a:solidFill>
                  <a:schemeClr val="accent6">
                    <a:lumMod val="50000"/>
                  </a:schemeClr>
                </a:solidFill>
                <a:latin typeface="#9Slide03 SFU Futura_12" panose="020B0604020202020204" charset="0"/>
              </a:rPr>
              <a:t>dương</a:t>
            </a:r>
            <a:r>
              <a:rPr lang="en-US" b="1" dirty="0">
                <a:solidFill>
                  <a:schemeClr val="accent6">
                    <a:lumMod val="50000"/>
                  </a:schemeClr>
                </a:solidFill>
                <a:latin typeface="#9Slide03 SFU Futura_12" panose="020B0604020202020204" charset="0"/>
              </a:rPr>
              <a:t> </a:t>
            </a:r>
            <a:r>
              <a:rPr lang="en-US" b="1" dirty="0" err="1">
                <a:solidFill>
                  <a:schemeClr val="accent6">
                    <a:lumMod val="50000"/>
                  </a:schemeClr>
                </a:solidFill>
                <a:latin typeface="#9Slide03 SFU Futura_12" panose="020B0604020202020204" charset="0"/>
              </a:rPr>
              <a:t>nhỏ</a:t>
            </a:r>
            <a:r>
              <a:rPr lang="en-US" b="1" dirty="0">
                <a:solidFill>
                  <a:schemeClr val="accent6">
                    <a:lumMod val="50000"/>
                  </a:schemeClr>
                </a:solidFill>
                <a:latin typeface="#9Slide03 SFU Futura_12" panose="020B0604020202020204" charset="0"/>
              </a:rPr>
              <a:t>, </a:t>
            </a:r>
            <a:r>
              <a:rPr lang="en-US" b="1" dirty="0" err="1">
                <a:solidFill>
                  <a:schemeClr val="accent6">
                    <a:lumMod val="50000"/>
                  </a:schemeClr>
                </a:solidFill>
                <a:latin typeface="#9Slide03 SFU Futura_12" panose="020B0604020202020204" charset="0"/>
              </a:rPr>
              <a:t>lục</a:t>
            </a:r>
            <a:r>
              <a:rPr lang="en-US" b="1" dirty="0">
                <a:solidFill>
                  <a:schemeClr val="accent6">
                    <a:lumMod val="50000"/>
                  </a:schemeClr>
                </a:solidFill>
                <a:latin typeface="#9Slide03 SFU Futura_12" panose="020B0604020202020204" charset="0"/>
              </a:rPr>
              <a:t> </a:t>
            </a:r>
            <a:r>
              <a:rPr lang="en-US" b="1" dirty="0" err="1">
                <a:solidFill>
                  <a:schemeClr val="accent6">
                    <a:lumMod val="50000"/>
                  </a:schemeClr>
                </a:solidFill>
                <a:latin typeface="#9Slide03 SFU Futura_12" panose="020B0604020202020204" charset="0"/>
              </a:rPr>
              <a:t>địa</a:t>
            </a:r>
            <a:r>
              <a:rPr lang="en-US" b="1" dirty="0">
                <a:solidFill>
                  <a:schemeClr val="accent6">
                    <a:lumMod val="50000"/>
                  </a:schemeClr>
                </a:solidFill>
                <a:latin typeface="#9Slide03 SFU Futura_12" panose="020B0604020202020204" charset="0"/>
              </a:rPr>
              <a:t> </a:t>
            </a:r>
            <a:r>
              <a:rPr lang="en-US" b="1" dirty="0" err="1">
                <a:solidFill>
                  <a:schemeClr val="accent6">
                    <a:lumMod val="50000"/>
                  </a:schemeClr>
                </a:solidFill>
                <a:latin typeface="#9Slide03 SFU Futura_12" panose="020B0604020202020204" charset="0"/>
              </a:rPr>
              <a:t>lớn</a:t>
            </a:r>
            <a:r>
              <a:rPr lang="en-US" b="1" dirty="0">
                <a:solidFill>
                  <a:schemeClr val="accent6">
                    <a:lumMod val="50000"/>
                  </a:schemeClr>
                </a:solidFill>
                <a:latin typeface="#9Slide03 SFU Futura_12" panose="020B0604020202020204" charset="0"/>
              </a:rPr>
              <a:t>.</a:t>
            </a:r>
          </a:p>
        </p:txBody>
      </p:sp>
      <p:sp>
        <p:nvSpPr>
          <p:cNvPr id="9" name="Rectangle 8"/>
          <p:cNvSpPr/>
          <p:nvPr/>
        </p:nvSpPr>
        <p:spPr>
          <a:xfrm>
            <a:off x="2376099" y="4998018"/>
            <a:ext cx="3578468" cy="1477328"/>
          </a:xfrm>
          <a:prstGeom prst="rect">
            <a:avLst/>
          </a:prstGeom>
        </p:spPr>
        <p:txBody>
          <a:bodyPr wrap="square">
            <a:spAutoFit/>
          </a:bodyPr>
          <a:lstStyle/>
          <a:p>
            <a:pPr marL="457200" marR="194310" algn="just">
              <a:spcBef>
                <a:spcPts val="0"/>
              </a:spcBef>
              <a:spcAft>
                <a:spcPts val="0"/>
              </a:spcAft>
            </a:pP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Càng</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lên</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cao</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nhiệt</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độ</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càng</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giảm</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a:t>
            </a:r>
          </a:p>
          <a:p>
            <a:pPr marL="457200" marR="194310" algn="just">
              <a:spcBef>
                <a:spcPts val="0"/>
              </a:spcBef>
              <a:spcAft>
                <a:spcPts val="0"/>
              </a:spcAft>
            </a:pP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Nhiệt</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độ</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còn</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thay</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đổi</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theo</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độ</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dốc</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và</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hướng</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phơi</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của</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sườn</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núi</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a:t>
            </a:r>
            <a:endParaRPr lang="en-US" b="1" dirty="0">
              <a:solidFill>
                <a:srgbClr val="0070C0"/>
              </a:solidFill>
              <a:effectLst/>
              <a:latin typeface="#9Slide03 SFU Futura_12" panose="020B0604020202020204" charset="0"/>
              <a:ea typeface="Calibri" panose="020F0502020204030204" pitchFamily="34" charset="0"/>
              <a:cs typeface="Times New Roman" panose="02020603050405020304" pitchFamily="18" charset="0"/>
            </a:endParaRPr>
          </a:p>
        </p:txBody>
      </p:sp>
      <p:sp>
        <p:nvSpPr>
          <p:cNvPr id="10" name="Rectangle 9"/>
          <p:cNvSpPr/>
          <p:nvPr/>
        </p:nvSpPr>
        <p:spPr>
          <a:xfrm>
            <a:off x="5617968" y="4998018"/>
            <a:ext cx="4563431" cy="1477328"/>
          </a:xfrm>
          <a:prstGeom prst="rect">
            <a:avLst/>
          </a:prstGeom>
        </p:spPr>
        <p:txBody>
          <a:bodyPr wrap="square">
            <a:spAutoFit/>
          </a:bodyPr>
          <a:lstStyle/>
          <a:p>
            <a:pPr marL="457200" marR="194310" algn="just">
              <a:spcBef>
                <a:spcPts val="0"/>
              </a:spcBef>
              <a:spcAft>
                <a:spcPts val="0"/>
              </a:spcAft>
            </a:pP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Càng</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lên</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cao</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không</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khí</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càng</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loãng</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không</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hấp</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thụ</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và</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không</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giữ</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được</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nhiều</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nhiệt</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a:t>
            </a:r>
          </a:p>
          <a:p>
            <a:pPr marL="457200" marR="194310" algn="just">
              <a:spcBef>
                <a:spcPts val="0"/>
              </a:spcBef>
              <a:spcAft>
                <a:spcPts val="0"/>
              </a:spcAft>
            </a:pP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Góc</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chiếu</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của</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Mặt</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Trời</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đến</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sườn</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khuất</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hay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đón</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ánh</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sáng</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là</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khác</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nhau</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a:t>
            </a:r>
            <a:endParaRPr lang="en-US" b="1" dirty="0">
              <a:solidFill>
                <a:srgbClr val="0070C0"/>
              </a:solidFill>
              <a:effectLst/>
              <a:latin typeface="#9Slide03 SFU Futura_12" panose="020B0604020202020204" charset="0"/>
              <a:ea typeface="Calibri" panose="020F0502020204030204" pitchFamily="34" charset="0"/>
              <a:cs typeface="Times New Roman" panose="02020603050405020304" pitchFamily="18" charset="0"/>
            </a:endParaRPr>
          </a:p>
        </p:txBody>
      </p:sp>
      <p:sp>
        <p:nvSpPr>
          <p:cNvPr id="23" name="Rectangle 22"/>
          <p:cNvSpPr/>
          <p:nvPr/>
        </p:nvSpPr>
        <p:spPr>
          <a:xfrm>
            <a:off x="9811405" y="5237406"/>
            <a:ext cx="2380595" cy="923330"/>
          </a:xfrm>
          <a:prstGeom prst="rect">
            <a:avLst/>
          </a:prstGeom>
        </p:spPr>
        <p:txBody>
          <a:bodyPr wrap="square">
            <a:spAutoFit/>
          </a:bodyPr>
          <a:lstStyle/>
          <a:p>
            <a:pPr marL="457200" marR="194310" algn="just">
              <a:spcBef>
                <a:spcPts val="0"/>
              </a:spcBef>
              <a:spcAft>
                <a:spcPts val="0"/>
              </a:spcAft>
            </a:pP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Càng</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lên</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đỉnh</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Fansipăng</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thì</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càng</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thấy</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lạnh</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a:t>
            </a:r>
          </a:p>
        </p:txBody>
      </p:sp>
      <p:pic>
        <p:nvPicPr>
          <p:cNvPr id="26" name="Picture 2" descr="5 đới khí hậu trên trái đất"/>
          <p:cNvPicPr>
            <a:picLocks noChangeAspect="1" noChangeArrowheads="1"/>
          </p:cNvPicPr>
          <p:nvPr/>
        </p:nvPicPr>
        <p:blipFill rotWithShape="1">
          <a:blip r:embed="rId5">
            <a:extLst>
              <a:ext uri="{28A0092B-C50C-407E-A947-70E740481C1C}">
                <a14:useLocalDpi xmlns:a14="http://schemas.microsoft.com/office/drawing/2010/main" val="0"/>
              </a:ext>
            </a:extLst>
          </a:blip>
          <a:srcRect r="4769" b="11696"/>
          <a:stretch/>
        </p:blipFill>
        <p:spPr bwMode="auto">
          <a:xfrm>
            <a:off x="1546238" y="1828858"/>
            <a:ext cx="1135288" cy="101990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ình ảnh địa Cầu Biểu Tượng Phong Cách Hoạt Hình PNG , Trái Đất, Hoạt Hình,  Thần Tượng PNG và Vector với nền trong suốt để tải xuống miễn phí"/>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2130" t="20092" r="20370" b="13658"/>
          <a:stretch/>
        </p:blipFill>
        <p:spPr bwMode="auto">
          <a:xfrm>
            <a:off x="1478671" y="3073636"/>
            <a:ext cx="1270423" cy="146374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Dãy Núi, Ngọn Núi, Đồi Núi, Tải Hình Núi PNG 186 - Free.Vector6.com"/>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07216" y="5462584"/>
            <a:ext cx="1525956" cy="116227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9883170" y="3104840"/>
            <a:ext cx="2346930" cy="1477328"/>
          </a:xfrm>
          <a:prstGeom prst="rect">
            <a:avLst/>
          </a:prstGeom>
        </p:spPr>
        <p:txBody>
          <a:bodyPr wrap="square">
            <a:spAutoFit/>
          </a:bodyPr>
          <a:lstStyle/>
          <a:p>
            <a:pPr marL="457200" marR="194310" algn="just">
              <a:spcBef>
                <a:spcPts val="0"/>
              </a:spcBef>
              <a:spcAft>
                <a:spcPts val="0"/>
              </a:spcAft>
            </a:pP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Tháng</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7, ở Bret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ven</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biển</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là</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16,9</a:t>
            </a:r>
            <a:r>
              <a:rPr lang="en-US" b="1" baseline="30000"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0</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C,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Còn</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ở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Đô</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-net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sâu</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lục</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địa</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là</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21,7</a:t>
            </a:r>
            <a:r>
              <a:rPr lang="en-US" b="1" baseline="30000"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0</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C.</a:t>
            </a:r>
          </a:p>
        </p:txBody>
      </p:sp>
    </p:spTree>
    <p:extLst>
      <p:ext uri="{BB962C8B-B14F-4D97-AF65-F5344CB8AC3E}">
        <p14:creationId xmlns:p14="http://schemas.microsoft.com/office/powerpoint/2010/main" val="52146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descr="Modern Tv Icon, TFT LED Wide Screen Smart Tv Icon. Monitor Icon Stock  Vector - Illustration of equipment, isolated: 122796492">
            <a:extLst>
              <a:ext uri="{FF2B5EF4-FFF2-40B4-BE49-F238E27FC236}">
                <a16:creationId xmlns:a16="http://schemas.microsoft.com/office/drawing/2014/main" id="{CA07794C-429C-403E-8B42-C3FB32171DE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5875" r="94000">
                        <a14:foregroundMark x1="8500" y1="70625" x2="8500" y2="70625"/>
                        <a14:foregroundMark x1="5875" y1="36750" x2="5875" y2="36750"/>
                        <a14:foregroundMark x1="6000" y1="33250" x2="6250" y2="32250"/>
                        <a14:foregroundMark x1="94000" y1="45500" x2="94000" y2="45500"/>
                      </a14:backgroundRemoval>
                    </a14:imgEffect>
                  </a14:imgLayer>
                </a14:imgProps>
              </a:ext>
              <a:ext uri="{28A0092B-C50C-407E-A947-70E740481C1C}">
                <a14:useLocalDpi xmlns:a14="http://schemas.microsoft.com/office/drawing/2010/main" val="0"/>
              </a:ext>
            </a:extLst>
          </a:blip>
          <a:srcRect l="4188" t="16827" r="3504" b="15897"/>
          <a:stretch/>
        </p:blipFill>
        <p:spPr bwMode="auto">
          <a:xfrm>
            <a:off x="3301116" y="246979"/>
            <a:ext cx="8933748" cy="651100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7">
            <a:extLst>
              <a:ext uri="{FF2B5EF4-FFF2-40B4-BE49-F238E27FC236}">
                <a16:creationId xmlns:a16="http://schemas.microsoft.com/office/drawing/2014/main" id="{9C8CB8A0-CA76-4A71-B990-0741CE8ED4AB}"/>
              </a:ext>
            </a:extLst>
          </p:cNvPr>
          <p:cNvSpPr/>
          <p:nvPr/>
        </p:nvSpPr>
        <p:spPr>
          <a:xfrm>
            <a:off x="0" y="246979"/>
            <a:ext cx="3401127" cy="65119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latin typeface="#9Slide03 SFU Futura_12" panose="00000400000000000000" pitchFamily="2" charset="0"/>
                <a:cs typeface="Arial" panose="020B0604020202020204" pitchFamily="34" charset="0"/>
              </a:rPr>
              <a:t>EM CÓ BIẾT ?</a:t>
            </a:r>
            <a:endParaRPr lang="en-US" sz="2800" b="1" dirty="0">
              <a:solidFill>
                <a:srgbClr val="C00000"/>
              </a:solidFill>
              <a:latin typeface="#9Slide03 SFU Futura_12" panose="00000400000000000000" pitchFamily="2" charset="0"/>
              <a:cs typeface="Arial" panose="020B0604020202020204" pitchFamily="34" charset="0"/>
            </a:endParaRPr>
          </a:p>
        </p:txBody>
      </p:sp>
      <p:sp>
        <p:nvSpPr>
          <p:cNvPr id="11" name="Rectangle: Rounded Corners 7">
            <a:extLst>
              <a:ext uri="{FF2B5EF4-FFF2-40B4-BE49-F238E27FC236}">
                <a16:creationId xmlns:a16="http://schemas.microsoft.com/office/drawing/2014/main" id="{9C8CB8A0-CA76-4A71-B990-0741CE8ED4AB}"/>
              </a:ext>
            </a:extLst>
          </p:cNvPr>
          <p:cNvSpPr/>
          <p:nvPr/>
        </p:nvSpPr>
        <p:spPr>
          <a:xfrm>
            <a:off x="-100011" y="2603271"/>
            <a:ext cx="3401127" cy="161515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9Slide03 SFU Futura_12" panose="00000400000000000000" pitchFamily="2" charset="0"/>
                <a:cs typeface="Arial" panose="020B0604020202020204" pitchFamily="34" charset="0"/>
              </a:rPr>
              <a:t>Vùng</a:t>
            </a:r>
            <a:r>
              <a:rPr lang="en-US" sz="3600" b="1" dirty="0">
                <a:solidFill>
                  <a:srgbClr val="002060"/>
                </a:solidFill>
                <a:latin typeface="#9Slide03 SFU Futura_12" panose="00000400000000000000" pitchFamily="2" charset="0"/>
                <a:cs typeface="Arial" panose="020B0604020202020204" pitchFamily="34" charset="0"/>
              </a:rPr>
              <a:t> </a:t>
            </a:r>
            <a:r>
              <a:rPr lang="en-US" sz="3600" b="1" dirty="0" err="1">
                <a:solidFill>
                  <a:srgbClr val="002060"/>
                </a:solidFill>
                <a:latin typeface="#9Slide03 SFU Futura_12" panose="00000400000000000000" pitchFamily="2" charset="0"/>
                <a:cs typeface="Arial" panose="020B0604020202020204" pitchFamily="34" charset="0"/>
              </a:rPr>
              <a:t>núi</a:t>
            </a:r>
            <a:r>
              <a:rPr lang="en-US" sz="3600" b="1" dirty="0">
                <a:solidFill>
                  <a:srgbClr val="002060"/>
                </a:solidFill>
                <a:latin typeface="#9Slide03 SFU Futura_12" panose="00000400000000000000" pitchFamily="2" charset="0"/>
                <a:cs typeface="Arial" panose="020B0604020202020204" pitchFamily="34" charset="0"/>
              </a:rPr>
              <a:t> </a:t>
            </a:r>
            <a:r>
              <a:rPr lang="en-US" sz="3600" b="1" dirty="0" err="1">
                <a:solidFill>
                  <a:srgbClr val="002060"/>
                </a:solidFill>
                <a:latin typeface="#9Slide03 SFU Futura_12" panose="00000400000000000000" pitchFamily="2" charset="0"/>
                <a:cs typeface="Arial" panose="020B0604020202020204" pitchFamily="34" charset="0"/>
              </a:rPr>
              <a:t>cao</a:t>
            </a:r>
            <a:r>
              <a:rPr lang="en-US" sz="3600" b="1" dirty="0">
                <a:solidFill>
                  <a:srgbClr val="002060"/>
                </a:solidFill>
                <a:latin typeface="#9Slide03 SFU Futura_12" panose="00000400000000000000" pitchFamily="2" charset="0"/>
                <a:cs typeface="Arial" panose="020B0604020202020204" pitchFamily="34" charset="0"/>
              </a:rPr>
              <a:t> </a:t>
            </a:r>
            <a:r>
              <a:rPr lang="en-US" sz="3600" b="1" dirty="0" err="1">
                <a:solidFill>
                  <a:srgbClr val="002060"/>
                </a:solidFill>
                <a:latin typeface="#9Slide03 SFU Futura_12" panose="00000400000000000000" pitchFamily="2" charset="0"/>
                <a:cs typeface="Arial" panose="020B0604020202020204" pitchFamily="34" charset="0"/>
              </a:rPr>
              <a:t>Bắc</a:t>
            </a:r>
            <a:r>
              <a:rPr lang="en-US" sz="3600" b="1" dirty="0">
                <a:solidFill>
                  <a:srgbClr val="002060"/>
                </a:solidFill>
                <a:latin typeface="#9Slide03 SFU Futura_12" panose="00000400000000000000" pitchFamily="2" charset="0"/>
                <a:cs typeface="Arial" panose="020B0604020202020204" pitchFamily="34" charset="0"/>
              </a:rPr>
              <a:t> </a:t>
            </a:r>
            <a:r>
              <a:rPr lang="en-US" sz="3600" b="1" dirty="0" err="1">
                <a:solidFill>
                  <a:srgbClr val="002060"/>
                </a:solidFill>
                <a:latin typeface="#9Slide03 SFU Futura_12" panose="00000400000000000000" pitchFamily="2" charset="0"/>
                <a:cs typeface="Arial" panose="020B0604020202020204" pitchFamily="34" charset="0"/>
              </a:rPr>
              <a:t>Bộ</a:t>
            </a:r>
            <a:r>
              <a:rPr lang="en-US" sz="3600" b="1" dirty="0">
                <a:solidFill>
                  <a:srgbClr val="002060"/>
                </a:solidFill>
                <a:latin typeface="#9Slide03 SFU Futura_12" panose="00000400000000000000" pitchFamily="2" charset="0"/>
                <a:cs typeface="Arial" panose="020B0604020202020204" pitchFamily="34" charset="0"/>
              </a:rPr>
              <a:t> </a:t>
            </a:r>
            <a:r>
              <a:rPr lang="en-US" sz="3600" b="1" dirty="0" err="1">
                <a:solidFill>
                  <a:srgbClr val="002060"/>
                </a:solidFill>
                <a:latin typeface="#9Slide03 SFU Futura_12" panose="00000400000000000000" pitchFamily="2" charset="0"/>
                <a:cs typeface="Arial" panose="020B0604020202020204" pitchFamily="34" charset="0"/>
              </a:rPr>
              <a:t>có</a:t>
            </a:r>
            <a:r>
              <a:rPr lang="en-US" sz="3600" b="1" dirty="0">
                <a:solidFill>
                  <a:srgbClr val="002060"/>
                </a:solidFill>
                <a:latin typeface="#9Slide03 SFU Futura_12" panose="00000400000000000000" pitchFamily="2" charset="0"/>
                <a:cs typeface="Arial" panose="020B0604020202020204" pitchFamily="34" charset="0"/>
              </a:rPr>
              <a:t> </a:t>
            </a:r>
            <a:r>
              <a:rPr lang="en-US" sz="3600" b="1" dirty="0" err="1">
                <a:solidFill>
                  <a:srgbClr val="002060"/>
                </a:solidFill>
                <a:latin typeface="#9Slide03 SFU Futura_12" panose="00000400000000000000" pitchFamily="2" charset="0"/>
                <a:cs typeface="Arial" panose="020B0604020202020204" pitchFamily="34" charset="0"/>
              </a:rPr>
              <a:t>nhiệt</a:t>
            </a:r>
            <a:r>
              <a:rPr lang="en-US" sz="3600" b="1" dirty="0">
                <a:solidFill>
                  <a:srgbClr val="002060"/>
                </a:solidFill>
                <a:latin typeface="#9Slide03 SFU Futura_12" panose="00000400000000000000" pitchFamily="2" charset="0"/>
                <a:cs typeface="Arial" panose="020B0604020202020204" pitchFamily="34" charset="0"/>
              </a:rPr>
              <a:t> </a:t>
            </a:r>
            <a:r>
              <a:rPr lang="en-US" sz="3600" b="1" dirty="0" err="1">
                <a:solidFill>
                  <a:srgbClr val="002060"/>
                </a:solidFill>
                <a:latin typeface="#9Slide03 SFU Futura_12" panose="00000400000000000000" pitchFamily="2" charset="0"/>
                <a:cs typeface="Arial" panose="020B0604020202020204" pitchFamily="34" charset="0"/>
              </a:rPr>
              <a:t>độ</a:t>
            </a:r>
            <a:r>
              <a:rPr lang="en-US" sz="3600" b="1" dirty="0">
                <a:solidFill>
                  <a:srgbClr val="002060"/>
                </a:solidFill>
                <a:latin typeface="#9Slide03 SFU Futura_12" panose="00000400000000000000" pitchFamily="2" charset="0"/>
                <a:cs typeface="Arial" panose="020B0604020202020204" pitchFamily="34" charset="0"/>
              </a:rPr>
              <a:t> </a:t>
            </a:r>
            <a:r>
              <a:rPr lang="en-US" sz="3600" b="1" dirty="0" err="1">
                <a:solidFill>
                  <a:srgbClr val="002060"/>
                </a:solidFill>
                <a:latin typeface="#9Slide03 SFU Futura_12" panose="00000400000000000000" pitchFamily="2" charset="0"/>
                <a:cs typeface="Arial" panose="020B0604020202020204" pitchFamily="34" charset="0"/>
              </a:rPr>
              <a:t>dưới</a:t>
            </a:r>
            <a:r>
              <a:rPr lang="en-US" sz="3600" b="1" dirty="0">
                <a:solidFill>
                  <a:srgbClr val="002060"/>
                </a:solidFill>
                <a:latin typeface="#9Slide03 SFU Futura_12" panose="00000400000000000000" pitchFamily="2" charset="0"/>
                <a:cs typeface="Arial" panose="020B0604020202020204" pitchFamily="34" charset="0"/>
              </a:rPr>
              <a:t> 3</a:t>
            </a:r>
            <a:r>
              <a:rPr lang="en-US" sz="3600" b="1" baseline="30000" dirty="0">
                <a:solidFill>
                  <a:srgbClr val="002060"/>
                </a:solidFill>
                <a:latin typeface="#9Slide03 SFU Futura_12" panose="00000400000000000000" pitchFamily="2" charset="0"/>
                <a:cs typeface="Arial" panose="020B0604020202020204" pitchFamily="34" charset="0"/>
              </a:rPr>
              <a:t>0</a:t>
            </a:r>
            <a:r>
              <a:rPr lang="en-US" sz="3600" b="1" dirty="0">
                <a:solidFill>
                  <a:srgbClr val="002060"/>
                </a:solidFill>
                <a:latin typeface="#9Slide03 SFU Futura_12" panose="00000400000000000000" pitchFamily="2" charset="0"/>
                <a:cs typeface="Arial" panose="020B0604020202020204" pitchFamily="34" charset="0"/>
              </a:rPr>
              <a:t>C </a:t>
            </a:r>
            <a:endParaRPr lang="en-US" sz="2400" b="1" dirty="0">
              <a:solidFill>
                <a:srgbClr val="002060"/>
              </a:solidFill>
              <a:latin typeface="#9Slide03 SFU Futura_12" panose="00000400000000000000" pitchFamily="2" charset="0"/>
              <a:cs typeface="Arial" panose="020B0604020202020204" pitchFamily="34" charset="0"/>
            </a:endParaRPr>
          </a:p>
        </p:txBody>
      </p:sp>
      <p:pic>
        <p:nvPicPr>
          <p:cNvPr id="18" name="Picture 4" descr="Play Icons Button Youtube Subscribe Computer - Play Video - Free  Transparent PNG Download - PNGkey">
            <a:extLst>
              <a:ext uri="{FF2B5EF4-FFF2-40B4-BE49-F238E27FC236}">
                <a16:creationId xmlns:a16="http://schemas.microsoft.com/office/drawing/2014/main" id="{C305EBA5-A75B-4BCC-9EC2-CD7018F5FE7A}"/>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8192" b="92736" l="244" r="95488">
                        <a14:foregroundMark x1="18293" y1="49150" x2="18293" y2="49150"/>
                        <a14:foregroundMark x1="14146" y1="77898" x2="66463" y2="81762"/>
                        <a14:foregroundMark x1="66463" y1="81762" x2="77195" y2="74189"/>
                        <a14:foregroundMark x1="77195" y1="74189" x2="78171" y2="71252"/>
                        <a14:foregroundMark x1="71951" y1="12210" x2="92683" y2="24420"/>
                        <a14:foregroundMark x1="92683" y1="24420" x2="92805" y2="24730"/>
                        <a14:foregroundMark x1="91707" y1="33849" x2="88902" y2="74961"/>
                        <a14:foregroundMark x1="88902" y1="74961" x2="88902" y2="74961"/>
                        <a14:foregroundMark x1="93659" y1="41422" x2="90122" y2="71252"/>
                        <a14:foregroundMark x1="90122" y1="71252" x2="91707" y2="65842"/>
                        <a14:foregroundMark x1="95000" y1="38485" x2="95488" y2="49304"/>
                        <a14:foregroundMark x1="95122" y1="38022" x2="69268" y2="14838"/>
                        <a14:foregroundMark x1="69268" y1="14838" x2="68293" y2="13138"/>
                        <a14:foregroundMark x1="68171" y1="10510" x2="53780" y2="8346"/>
                        <a14:foregroundMark x1="7073" y1="23802" x2="244" y2="76352"/>
                        <a14:foregroundMark x1="244" y1="76352" x2="610" y2="72643"/>
                        <a14:foregroundMark x1="5488" y1="34003" x2="9268" y2="59505"/>
                        <a14:foregroundMark x1="9268" y1="59505" x2="18293" y2="69397"/>
                        <a14:foregroundMark x1="18293" y1="69397" x2="27927" y2="65842"/>
                        <a14:foregroundMark x1="28537" y1="91808" x2="54146" y2="92736"/>
                        <a14:foregroundMark x1="54146" y1="92736" x2="61463" y2="91808"/>
                      </a14:backgroundRemoval>
                    </a14:imgEffect>
                  </a14:imgLayer>
                </a14:imgProps>
              </a:ext>
              <a:ext uri="{28A0092B-C50C-407E-A947-70E740481C1C}">
                <a14:useLocalDpi xmlns:a14="http://schemas.microsoft.com/office/drawing/2010/main" val="0"/>
              </a:ext>
            </a:extLst>
          </a:blip>
          <a:srcRect/>
          <a:stretch>
            <a:fillRect/>
          </a:stretch>
        </p:blipFill>
        <p:spPr bwMode="auto">
          <a:xfrm>
            <a:off x="870246" y="1285088"/>
            <a:ext cx="1382296" cy="109066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Vẽ Tay Biểu Tượng Vật Liệu Khí Hậu Tự Nhiên Hình ảnh | Định dạng hình ảnh  PSD 401568414| vn.lovepik.com">
            <a:extLst>
              <a:ext uri="{FF2B5EF4-FFF2-40B4-BE49-F238E27FC236}">
                <a16:creationId xmlns:a16="http://schemas.microsoft.com/office/drawing/2014/main" id="{CB33443D-1957-4384-9200-335459B40729}"/>
              </a:ext>
            </a:extLst>
          </p:cNvPr>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8276" b="97069" l="4535" r="90000">
                        <a14:foregroundMark x1="7326" y1="63621" x2="7326" y2="63621"/>
                        <a14:foregroundMark x1="15581" y1="25690" x2="15581" y2="25690"/>
                        <a14:foregroundMark x1="11163" y1="15000" x2="11163" y2="15000"/>
                        <a14:foregroundMark x1="11163" y1="11207" x2="13953" y2="8448"/>
                        <a14:foregroundMark x1="71628" y1="18276" x2="71628" y2="18276"/>
                        <a14:foregroundMark x1="68488" y1="17241" x2="68488" y2="17241"/>
                        <a14:foregroundMark x1="70349" y1="15000" x2="85581" y2="17586"/>
                        <a14:foregroundMark x1="85581" y1="17586" x2="66977" y2="24828"/>
                        <a14:foregroundMark x1="66977" y1="24828" x2="60000" y2="19138"/>
                        <a14:foregroundMark x1="78256" y1="33276" x2="80116" y2="49138"/>
                        <a14:foregroundMark x1="85465" y1="13621" x2="87093" y2="23793"/>
                        <a14:foregroundMark x1="81744" y1="77069" x2="70000" y2="78621"/>
                        <a14:foregroundMark x1="70000" y1="78621" x2="75698" y2="69138"/>
                        <a14:foregroundMark x1="81395" y1="89310" x2="81744" y2="91552"/>
                        <a14:foregroundMark x1="81744" y1="90172" x2="81744" y2="90172"/>
                        <a14:foregroundMark x1="78605" y1="93966" x2="77674" y2="93448"/>
                        <a14:foregroundMark x1="75465" y1="92931" x2="75465" y2="92931"/>
                        <a14:foregroundMark x1="73488" y1="85000" x2="73488" y2="85000"/>
                        <a14:foregroundMark x1="73837" y1="88276" x2="73837" y2="88276"/>
                        <a14:foregroundMark x1="69070" y1="97241" x2="69070" y2="97241"/>
                        <a14:foregroundMark x1="69070" y1="91552" x2="69070" y2="91552"/>
                        <a14:foregroundMark x1="67907" y1="89655" x2="67907" y2="89655"/>
                        <a14:foregroundMark x1="67209" y1="88276" x2="67209" y2="88276"/>
                        <a14:foregroundMark x1="66279" y1="86897" x2="66279" y2="86897"/>
                        <a14:foregroundMark x1="63140" y1="93448" x2="63140" y2="93448"/>
                        <a14:foregroundMark x1="62209" y1="89310" x2="62209" y2="89310"/>
                        <a14:foregroundMark x1="62209" y1="89310" x2="62209" y2="89310"/>
                        <a14:foregroundMark x1="63721" y1="83103" x2="63721" y2="83103"/>
                        <a14:foregroundMark x1="63721" y1="83103" x2="63721" y2="83103"/>
                        <a14:foregroundMark x1="69070" y1="95862" x2="69070" y2="95862"/>
                        <a14:foregroundMark x1="70698" y1="93966" x2="70698" y2="93966"/>
                        <a14:foregroundMark x1="79535" y1="85517" x2="79535" y2="85517"/>
                        <a14:foregroundMark x1="79535" y1="85517" x2="79535" y2="85517"/>
                        <a14:foregroundMark x1="83605" y1="87414" x2="83605" y2="87414"/>
                        <a14:foregroundMark x1="83605" y1="87414" x2="83605" y2="87414"/>
                        <a14:foregroundMark x1="85233" y1="95862" x2="85233" y2="95862"/>
                        <a14:foregroundMark x1="85233" y1="95862" x2="85233" y2="95862"/>
                        <a14:foregroundMark x1="65349" y1="85517" x2="65349" y2="85517"/>
                        <a14:foregroundMark x1="65349" y1="85517" x2="65349" y2="85517"/>
                        <a14:foregroundMark x1="22791" y1="13103" x2="22791" y2="13103"/>
                        <a14:foregroundMark x1="19651" y1="11724" x2="19651" y2="11724"/>
                        <a14:foregroundMark x1="20581" y1="9828" x2="20581" y2="9828"/>
                        <a14:foregroundMark x1="4535" y1="23793" x2="4535" y2="23793"/>
                        <a14:foregroundMark x1="4535" y1="20172" x2="4535" y2="20172"/>
                        <a14:foregroundMark x1="28488" y1="28448" x2="28488" y2="28448"/>
                        <a14:foregroundMark x1="25930" y1="23448" x2="29419" y2="17241"/>
                        <a14:foregroundMark x1="34186" y1="21034" x2="26163" y2="31897"/>
                        <a14:foregroundMark x1="26163" y1="31897" x2="36977" y2="38793"/>
                        <a14:foregroundMark x1="14651" y1="23793" x2="14651" y2="23793"/>
                        <a14:foregroundMark x1="11163" y1="25690" x2="11163" y2="25690"/>
                        <a14:foregroundMark x1="13023" y1="15862" x2="18372" y2="25690"/>
                      </a14:backgroundRemoval>
                    </a14:imgEffect>
                  </a14:imgLayer>
                </a14:imgProps>
              </a:ext>
              <a:ext uri="{28A0092B-C50C-407E-A947-70E740481C1C}">
                <a14:useLocalDpi xmlns:a14="http://schemas.microsoft.com/office/drawing/2010/main" val="0"/>
              </a:ext>
            </a:extLst>
          </a:blip>
          <a:srcRect l="59045" t="49109" b="-1"/>
          <a:stretch/>
        </p:blipFill>
        <p:spPr bwMode="auto">
          <a:xfrm>
            <a:off x="683978" y="4645973"/>
            <a:ext cx="2332664" cy="1954849"/>
          </a:xfrm>
          <a:prstGeom prst="rect">
            <a:avLst/>
          </a:prstGeom>
          <a:noFill/>
          <a:extLst>
            <a:ext uri="{909E8E84-426E-40DD-AFC4-6F175D3DCCD1}">
              <a14:hiddenFill xmlns:a14="http://schemas.microsoft.com/office/drawing/2010/main">
                <a:solidFill>
                  <a:srgbClr val="FFFFFF"/>
                </a:solidFill>
              </a14:hiddenFill>
            </a:ext>
          </a:extLst>
        </p:spPr>
      </p:pic>
      <p:pic>
        <p:nvPicPr>
          <p:cNvPr id="3" name="Vùng núi cao Bắc Bộ dưới 3 độ C _ VTC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3603453" y="376911"/>
            <a:ext cx="8346937" cy="4849484"/>
          </a:xfrm>
          <a:prstGeom prst="rect">
            <a:avLst/>
          </a:prstGeom>
        </p:spPr>
      </p:pic>
    </p:spTree>
    <p:extLst>
      <p:ext uri="{BB962C8B-B14F-4D97-AF65-F5344CB8AC3E}">
        <p14:creationId xmlns:p14="http://schemas.microsoft.com/office/powerpoint/2010/main" val="5269575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1F2071E-DF8C-495C-8676-8F839E06F04F}"/>
              </a:ext>
            </a:extLst>
          </p:cNvPr>
          <p:cNvSpPr/>
          <p:nvPr/>
        </p:nvSpPr>
        <p:spPr>
          <a:xfrm>
            <a:off x="163750" y="0"/>
            <a:ext cx="1187764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chemeClr val="accent4">
                    <a:lumMod val="75000"/>
                  </a:schemeClr>
                </a:solidFill>
                <a:effectLst>
                  <a:outerShdw blurRad="12700" dist="38100" dir="2700000" algn="tl" rotWithShape="0">
                    <a:schemeClr val="bg1">
                      <a:lumMod val="50000"/>
                    </a:schemeClr>
                  </a:outerShdw>
                </a:effectLst>
                <a:latin typeface="#9Slide07 IcielKoni" pitchFamily="2" charset="0"/>
              </a:rPr>
              <a:t>    </a:t>
            </a:r>
            <a:r>
              <a:rPr lang="en-US" sz="6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NỘI DUNG CHÍNH</a:t>
            </a:r>
            <a:endPar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cxnSp>
        <p:nvCxnSpPr>
          <p:cNvPr id="24" name="Straight Connector 23">
            <a:extLst>
              <a:ext uri="{FF2B5EF4-FFF2-40B4-BE49-F238E27FC236}">
                <a16:creationId xmlns:a16="http://schemas.microsoft.com/office/drawing/2014/main" id="{991ACA94-E341-45D2-A862-C6ABE7BE591A}"/>
              </a:ext>
            </a:extLst>
          </p:cNvPr>
          <p:cNvCxnSpPr>
            <a:cxnSpLocks/>
          </p:cNvCxnSpPr>
          <p:nvPr/>
        </p:nvCxnSpPr>
        <p:spPr>
          <a:xfrm flipV="1">
            <a:off x="0" y="1036009"/>
            <a:ext cx="12192000" cy="32587"/>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4104302" y="1150305"/>
            <a:ext cx="3253761" cy="799311"/>
            <a:chOff x="289539" y="1198251"/>
            <a:chExt cx="3253761" cy="799311"/>
          </a:xfrm>
        </p:grpSpPr>
        <p:sp>
          <p:nvSpPr>
            <p:cNvPr id="31" name="Rectangle: Rounded Corners 7">
              <a:extLst>
                <a:ext uri="{FF2B5EF4-FFF2-40B4-BE49-F238E27FC236}">
                  <a16:creationId xmlns:a16="http://schemas.microsoft.com/office/drawing/2014/main" id="{9C8CB8A0-CA76-4A71-B990-0741CE8ED4AB}"/>
                </a:ext>
              </a:extLst>
            </p:cNvPr>
            <p:cNvSpPr/>
            <p:nvPr/>
          </p:nvSpPr>
          <p:spPr>
            <a:xfrm>
              <a:off x="565632" y="1276492"/>
              <a:ext cx="2977668" cy="596238"/>
            </a:xfrm>
            <a:prstGeom prst="roundRect">
              <a:avLst/>
            </a:prstGeom>
            <a:solidFill>
              <a:srgbClr val="DEFAFD"/>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9Slide03 SFU Futura_12" panose="00000400000000000000" pitchFamily="2" charset="0"/>
                  <a:cs typeface="Arial" panose="020B0604020202020204" pitchFamily="34" charset="0"/>
                </a:rPr>
                <a:t>KHÁI NIỆM</a:t>
              </a:r>
            </a:p>
          </p:txBody>
        </p:sp>
        <p:pic>
          <p:nvPicPr>
            <p:cNvPr id="32"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89539" y="1198251"/>
              <a:ext cx="750650" cy="799311"/>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p:cNvSpPr/>
          <p:nvPr/>
        </p:nvSpPr>
        <p:spPr>
          <a:xfrm>
            <a:off x="139487" y="2031326"/>
            <a:ext cx="3789576" cy="1083374"/>
          </a:xfrm>
          <a:prstGeom prst="rect">
            <a:avLst/>
          </a:prstGeom>
        </p:spPr>
        <p:txBody>
          <a:bodyPr wrap="square">
            <a:spAutoFit/>
          </a:bodyPr>
          <a:lstStyle/>
          <a:p>
            <a:pPr algn="just">
              <a:lnSpc>
                <a:spcPct val="115000"/>
              </a:lnSpc>
            </a:pPr>
            <a:r>
              <a:rPr lang="en-US" sz="2800" dirty="0">
                <a:solidFill>
                  <a:srgbClr val="0070C0"/>
                </a:solidFill>
                <a:latin typeface="#9Slide03 SFU Futura_12" panose="020B0604020202020204" charset="0"/>
                <a:ea typeface="Cambria" panose="02040503050406030204" pitchFamily="18" charset="0"/>
                <a:cs typeface="Times New Roman" panose="02020603050405020304" pitchFamily="18" charset="0"/>
              </a:rPr>
              <a:t>- </a:t>
            </a:r>
            <a:r>
              <a:rPr lang="en-US" sz="2800" b="1" dirty="0" err="1">
                <a:solidFill>
                  <a:srgbClr val="0070C0"/>
                </a:solidFill>
                <a:latin typeface="#9Slide03 SFU Futura_12" panose="020B0604020202020204" charset="0"/>
                <a:ea typeface="Cambria" panose="02040503050406030204" pitchFamily="18" charset="0"/>
                <a:cs typeface="Times New Roman" panose="02020603050405020304" pitchFamily="18" charset="0"/>
              </a:rPr>
              <a:t>Khí</a:t>
            </a:r>
            <a:r>
              <a:rPr lang="en-US" sz="2800" b="1" dirty="0">
                <a:solidFill>
                  <a:srgbClr val="0070C0"/>
                </a:solidFill>
                <a:latin typeface="#9Slide03 SFU Futura_12" panose="020B0604020202020204" charset="0"/>
                <a:ea typeface="Cambria" panose="02040503050406030204" pitchFamily="18" charset="0"/>
                <a:cs typeface="Times New Roman" panose="02020603050405020304" pitchFamily="18" charset="0"/>
              </a:rPr>
              <a:t> </a:t>
            </a:r>
            <a:r>
              <a:rPr lang="en-US" sz="2800" b="1" dirty="0" err="1">
                <a:solidFill>
                  <a:srgbClr val="0070C0"/>
                </a:solidFill>
                <a:latin typeface="#9Slide03 SFU Futura_12" panose="020B0604020202020204" charset="0"/>
                <a:ea typeface="Cambria" panose="02040503050406030204" pitchFamily="18" charset="0"/>
                <a:cs typeface="Times New Roman" panose="02020603050405020304" pitchFamily="18" charset="0"/>
              </a:rPr>
              <a:t>quyển</a:t>
            </a:r>
            <a:r>
              <a:rPr lang="en-US" sz="2800" b="1" dirty="0">
                <a:solidFill>
                  <a:srgbClr val="0070C0"/>
                </a:solidFill>
                <a:latin typeface="#9Slide03 SFU Futura_12" panose="020B0604020202020204" charset="0"/>
                <a:ea typeface="Cambria" panose="02040503050406030204" pitchFamily="18" charset="0"/>
                <a:cs typeface="Times New Roman" panose="02020603050405020304" pitchFamily="18" charset="0"/>
              </a:rPr>
              <a:t>:</a:t>
            </a:r>
            <a:r>
              <a:rPr lang="en-US" sz="2800" b="1"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lớp</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không</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khí</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bao</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quanh</a:t>
            </a:r>
            <a:r>
              <a:rPr lang="en-US" sz="2800" dirty="0">
                <a:latin typeface="#9Slide03 SFU Futura_12" panose="020B0604020202020204" charset="0"/>
                <a:ea typeface="Cambria" panose="02040503050406030204" pitchFamily="18" charset="0"/>
                <a:cs typeface="Times New Roman" panose="02020603050405020304" pitchFamily="18" charset="0"/>
              </a:rPr>
              <a:t> TĐ.</a:t>
            </a:r>
            <a:endParaRPr lang="en-US" sz="2800" dirty="0">
              <a:latin typeface="#9Slide03 SFU Futura_12" panose="020B0604020202020204" charset="0"/>
              <a:ea typeface="Calibri" panose="020F0502020204030204" pitchFamily="34" charset="0"/>
              <a:cs typeface="Times New Roman" panose="02020603050405020304" pitchFamily="18" charset="0"/>
            </a:endParaRPr>
          </a:p>
        </p:txBody>
      </p:sp>
      <p:pic>
        <p:nvPicPr>
          <p:cNvPr id="21506" name="Picture 2" descr="Hình ảnh Không Khí PNG , Bụi Bặm, Môi Trường, ô Nhiễm Biểu Tượng đường Chấm  Màu Xanh PNG và Vector với nền trong suốt để tải xuống miễn phí"/>
          <p:cNvPicPr>
            <a:picLocks noChangeAspect="1" noChangeArrowheads="1"/>
          </p:cNvPicPr>
          <p:nvPr/>
        </p:nvPicPr>
        <p:blipFill rotWithShape="1">
          <a:blip r:embed="rId4">
            <a:extLst>
              <a:ext uri="{28A0092B-C50C-407E-A947-70E740481C1C}">
                <a14:useLocalDpi xmlns:a14="http://schemas.microsoft.com/office/drawing/2010/main" val="0"/>
              </a:ext>
            </a:extLst>
          </a:blip>
          <a:srcRect l="9635" t="9557" r="9740" b="9349"/>
          <a:stretch/>
        </p:blipFill>
        <p:spPr bwMode="auto">
          <a:xfrm>
            <a:off x="9608708" y="1949616"/>
            <a:ext cx="2467368" cy="248171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p:cNvPicPr>
          <p:nvPr/>
        </p:nvPicPr>
        <p:blipFill>
          <a:blip r:embed="rId5">
            <a:extLst>
              <a:ext uri="{BEBA8EAE-BF5A-486C-A8C5-ECC9F3942E4B}">
                <a14:imgProps xmlns:a14="http://schemas.microsoft.com/office/drawing/2010/main">
                  <a14:imgLayer r:embed="rId6">
                    <a14:imgEffect>
                      <a14:backgroundRemoval t="1127" b="95211" l="3689" r="98156">
                        <a14:foregroundMark x1="31352" y1="31831" x2="41189" y2="39718"/>
                        <a14:foregroundMark x1="40779" y1="38873" x2="39754" y2="34366"/>
                        <a14:foregroundMark x1="51025" y1="31549" x2="45287" y2="17746"/>
                        <a14:foregroundMark x1="55123" y1="5915" x2="68033" y2="8169"/>
                        <a14:foregroundMark x1="78279" y1="1408" x2="81967" y2="24225"/>
                        <a14:foregroundMark x1="68238" y1="50986" x2="62500" y2="55211"/>
                        <a14:foregroundMark x1="56762" y1="16620" x2="57377" y2="20563"/>
                        <a14:foregroundMark x1="52254" y1="19718" x2="50410" y2="22254"/>
                        <a14:foregroundMark x1="60451" y1="13803" x2="66803" y2="18310"/>
                        <a14:foregroundMark x1="44877" y1="41408" x2="38730" y2="41690"/>
                        <a14:foregroundMark x1="57787" y1="43099" x2="53893" y2="44225"/>
                        <a14:foregroundMark x1="91393" y1="34085" x2="87500" y2="41127"/>
                        <a14:foregroundMark x1="98156" y1="24225" x2="94057" y2="35493"/>
                        <a14:foregroundMark x1="83402" y1="45070" x2="60246" y2="63662"/>
                        <a14:foregroundMark x1="7172" y1="54930" x2="3893" y2="62254"/>
                        <a14:foregroundMark x1="8811" y1="63380" x2="7787" y2="66197"/>
                        <a14:foregroundMark x1="9631" y1="69859" x2="19262" y2="61408"/>
                        <a14:foregroundMark x1="32377" y1="64225" x2="50410" y2="79718"/>
                        <a14:foregroundMark x1="40984" y1="66197" x2="59221" y2="71549"/>
                        <a14:foregroundMark x1="87295" y1="56338" x2="92213" y2="56620"/>
                        <a14:foregroundMark x1="77869" y1="71268" x2="83811" y2="77465"/>
                        <a14:foregroundMark x1="41393" y1="86479" x2="35246" y2="95211"/>
                      </a14:backgroundRemoval>
                    </a14:imgEffect>
                  </a14:imgLayer>
                </a14:imgProps>
              </a:ext>
            </a:extLst>
          </a:blip>
          <a:stretch>
            <a:fillRect/>
          </a:stretch>
        </p:blipFill>
        <p:spPr>
          <a:xfrm>
            <a:off x="2033370" y="2027857"/>
            <a:ext cx="4141864" cy="3013036"/>
          </a:xfrm>
          <a:prstGeom prst="rect">
            <a:avLst/>
          </a:prstGeom>
        </p:spPr>
      </p:pic>
      <p:sp>
        <p:nvSpPr>
          <p:cNvPr id="19" name="Rectangle 18"/>
          <p:cNvSpPr/>
          <p:nvPr/>
        </p:nvSpPr>
        <p:spPr>
          <a:xfrm>
            <a:off x="6297830" y="2163566"/>
            <a:ext cx="3310878" cy="2074414"/>
          </a:xfrm>
          <a:prstGeom prst="rect">
            <a:avLst/>
          </a:prstGeom>
        </p:spPr>
        <p:txBody>
          <a:bodyPr wrap="square">
            <a:spAutoFit/>
          </a:bodyPr>
          <a:lstStyle/>
          <a:p>
            <a:pPr algn="just">
              <a:lnSpc>
                <a:spcPct val="115000"/>
              </a:lnSpc>
            </a:pPr>
            <a:r>
              <a:rPr lang="en-US" sz="2800" dirty="0">
                <a:solidFill>
                  <a:srgbClr val="0070C0"/>
                </a:solidFill>
                <a:latin typeface="#9Slide03 SFU Futura_12" panose="020B0604020202020204" charset="0"/>
                <a:ea typeface="Cambria" panose="02040503050406030204" pitchFamily="18" charset="0"/>
                <a:cs typeface="Times New Roman" panose="02020603050405020304" pitchFamily="18" charset="0"/>
              </a:rPr>
              <a:t>-</a:t>
            </a:r>
            <a:r>
              <a:rPr lang="en-US" sz="2800" b="1" dirty="0" err="1">
                <a:solidFill>
                  <a:srgbClr val="0070C0"/>
                </a:solidFill>
                <a:latin typeface="#9Slide03 SFU Futura_12" panose="020B0604020202020204" charset="0"/>
                <a:ea typeface="Cambria" panose="02040503050406030204" pitchFamily="18" charset="0"/>
                <a:cs typeface="Times New Roman" panose="02020603050405020304" pitchFamily="18" charset="0"/>
              </a:rPr>
              <a:t>Thành</a:t>
            </a:r>
            <a:r>
              <a:rPr lang="en-US" sz="2800" b="1" dirty="0">
                <a:solidFill>
                  <a:srgbClr val="0070C0"/>
                </a:solidFill>
                <a:latin typeface="#9Slide03 SFU Futura_12" panose="020B0604020202020204" charset="0"/>
                <a:ea typeface="Cambria" panose="02040503050406030204" pitchFamily="18" charset="0"/>
                <a:cs typeface="Times New Roman" panose="02020603050405020304" pitchFamily="18" charset="0"/>
              </a:rPr>
              <a:t> </a:t>
            </a:r>
            <a:r>
              <a:rPr lang="en-US" sz="2800" b="1" dirty="0" err="1">
                <a:solidFill>
                  <a:srgbClr val="0070C0"/>
                </a:solidFill>
                <a:latin typeface="#9Slide03 SFU Futura_12" panose="020B0604020202020204" charset="0"/>
                <a:ea typeface="Cambria" panose="02040503050406030204" pitchFamily="18" charset="0"/>
                <a:cs typeface="Times New Roman" panose="02020603050405020304" pitchFamily="18" charset="0"/>
              </a:rPr>
              <a:t>phần</a:t>
            </a:r>
            <a:r>
              <a:rPr lang="en-US" sz="2800" dirty="0">
                <a:solidFill>
                  <a:srgbClr val="0070C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không</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khí</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nitơ</a:t>
            </a:r>
            <a:r>
              <a:rPr lang="en-US" sz="2800" dirty="0">
                <a:latin typeface="#9Slide03 SFU Futura_12" panose="020B0604020202020204" charset="0"/>
                <a:ea typeface="Cambria" panose="02040503050406030204" pitchFamily="18" charset="0"/>
                <a:cs typeface="Times New Roman" panose="02020603050405020304" pitchFamily="18" charset="0"/>
              </a:rPr>
              <a:t> 78%, oxy 21%), </a:t>
            </a:r>
            <a:r>
              <a:rPr lang="en-US" sz="2800" dirty="0" err="1">
                <a:latin typeface="#9Slide03 SFU Futura_12" panose="020B0604020202020204" charset="0"/>
                <a:ea typeface="Cambria" panose="02040503050406030204" pitchFamily="18" charset="0"/>
                <a:cs typeface="Times New Roman" panose="02020603050405020304" pitchFamily="18" charset="0"/>
              </a:rPr>
              <a:t>bụi</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và</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các</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tạp</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chất</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khác</a:t>
            </a:r>
            <a:r>
              <a:rPr lang="en-US" sz="2800" dirty="0">
                <a:latin typeface="#9Slide03 SFU Futura_12" panose="020B0604020202020204" charset="0"/>
                <a:ea typeface="Cambria" panose="02040503050406030204" pitchFamily="18" charset="0"/>
                <a:cs typeface="Times New Roman" panose="02020603050405020304" pitchFamily="18" charset="0"/>
              </a:rPr>
              <a:t>.</a:t>
            </a:r>
            <a:endParaRPr lang="en-US" sz="2800" dirty="0">
              <a:latin typeface="#9Slide03 SFU Futura_12" panose="020B0604020202020204" charset="0"/>
              <a:ea typeface="Calibri" panose="020F0502020204030204" pitchFamily="34" charset="0"/>
              <a:cs typeface="Times New Roman" panose="02020603050405020304" pitchFamily="18" charset="0"/>
            </a:endParaRPr>
          </a:p>
        </p:txBody>
      </p:sp>
      <p:sp>
        <p:nvSpPr>
          <p:cNvPr id="20" name="Rectangle 19"/>
          <p:cNvSpPr/>
          <p:nvPr/>
        </p:nvSpPr>
        <p:spPr>
          <a:xfrm>
            <a:off x="1904126" y="4822307"/>
            <a:ext cx="3753086" cy="1083374"/>
          </a:xfrm>
          <a:prstGeom prst="rect">
            <a:avLst/>
          </a:prstGeom>
        </p:spPr>
        <p:txBody>
          <a:bodyPr wrap="square">
            <a:spAutoFit/>
          </a:bodyPr>
          <a:lstStyle/>
          <a:p>
            <a:pPr algn="just">
              <a:lnSpc>
                <a:spcPct val="115000"/>
              </a:lnSpc>
            </a:pPr>
            <a:r>
              <a:rPr lang="en-US" sz="2800" b="1" dirty="0">
                <a:solidFill>
                  <a:srgbClr val="0070C0"/>
                </a:solidFill>
                <a:latin typeface="#9Slide03 SFU Futura_12" panose="020B0604020202020204" charset="0"/>
                <a:ea typeface="Cambria" panose="02040503050406030204" pitchFamily="18" charset="0"/>
                <a:cs typeface="Times New Roman" panose="02020603050405020304" pitchFamily="18" charset="0"/>
              </a:rPr>
              <a:t>- </a:t>
            </a:r>
            <a:r>
              <a:rPr lang="en-US" sz="2800" b="1" dirty="0" err="1">
                <a:solidFill>
                  <a:srgbClr val="0070C0"/>
                </a:solidFill>
                <a:latin typeface="#9Slide03 SFU Futura_12" panose="020B0604020202020204" charset="0"/>
                <a:ea typeface="Cambria" panose="02040503050406030204" pitchFamily="18" charset="0"/>
                <a:cs typeface="Times New Roman" panose="02020603050405020304" pitchFamily="18" charset="0"/>
              </a:rPr>
              <a:t>Cấu</a:t>
            </a:r>
            <a:r>
              <a:rPr lang="en-US" sz="2800" b="1" dirty="0">
                <a:solidFill>
                  <a:srgbClr val="0070C0"/>
                </a:solidFill>
                <a:latin typeface="#9Slide03 SFU Futura_12" panose="020B0604020202020204" charset="0"/>
                <a:ea typeface="Cambria" panose="02040503050406030204" pitchFamily="18" charset="0"/>
                <a:cs typeface="Times New Roman" panose="02020603050405020304" pitchFamily="18" charset="0"/>
              </a:rPr>
              <a:t> </a:t>
            </a:r>
            <a:r>
              <a:rPr lang="en-US" sz="2800" b="1" dirty="0" err="1">
                <a:solidFill>
                  <a:srgbClr val="0070C0"/>
                </a:solidFill>
                <a:latin typeface="#9Slide03 SFU Futura_12" panose="020B0604020202020204" charset="0"/>
                <a:ea typeface="Cambria" panose="02040503050406030204" pitchFamily="18" charset="0"/>
                <a:cs typeface="Times New Roman" panose="02020603050405020304" pitchFamily="18" charset="0"/>
              </a:rPr>
              <a:t>trúc</a:t>
            </a:r>
            <a:r>
              <a:rPr lang="en-US" sz="2800" b="1" dirty="0">
                <a:solidFill>
                  <a:srgbClr val="0070C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Đối</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lưu</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bình</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lưu</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các</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tầng</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cao</a:t>
            </a:r>
            <a:r>
              <a:rPr lang="en-US" sz="2800" dirty="0">
                <a:latin typeface="#9Slide03 SFU Futura_12" panose="020B0604020202020204" charset="0"/>
                <a:ea typeface="Cambria" panose="02040503050406030204" pitchFamily="18" charset="0"/>
                <a:cs typeface="Times New Roman" panose="02020603050405020304" pitchFamily="18" charset="0"/>
              </a:rPr>
              <a:t>.</a:t>
            </a:r>
            <a:endParaRPr lang="en-US" sz="2800" dirty="0">
              <a:latin typeface="#9Slide03 SFU Futura_12" panose="020B0604020202020204" charset="0"/>
              <a:ea typeface="Calibri" panose="020F0502020204030204" pitchFamily="34" charset="0"/>
              <a:cs typeface="Times New Roman" panose="02020603050405020304" pitchFamily="18" charset="0"/>
            </a:endParaRPr>
          </a:p>
        </p:txBody>
      </p:sp>
      <p:sp>
        <p:nvSpPr>
          <p:cNvPr id="21" name="Rectangle 20"/>
          <p:cNvSpPr/>
          <p:nvPr/>
        </p:nvSpPr>
        <p:spPr>
          <a:xfrm>
            <a:off x="9090789" y="5040893"/>
            <a:ext cx="2607705" cy="1384995"/>
          </a:xfrm>
          <a:prstGeom prst="rect">
            <a:avLst/>
          </a:prstGeom>
        </p:spPr>
        <p:txBody>
          <a:bodyPr wrap="square">
            <a:spAutoFit/>
          </a:bodyPr>
          <a:lstStyle/>
          <a:p>
            <a:pPr algn="just"/>
            <a:r>
              <a:rPr lang="en-US" sz="2800" dirty="0">
                <a:solidFill>
                  <a:srgbClr val="0070C0"/>
                </a:solidFill>
                <a:latin typeface="#9Slide03 SFU Futura_12" panose="020B0604020202020204" charset="0"/>
                <a:ea typeface="Cambria" panose="02040503050406030204" pitchFamily="18" charset="0"/>
              </a:rPr>
              <a:t>- </a:t>
            </a:r>
            <a:r>
              <a:rPr lang="en-US" sz="2800" b="1" dirty="0" err="1">
                <a:solidFill>
                  <a:srgbClr val="0070C0"/>
                </a:solidFill>
                <a:latin typeface="#9Slide03 SFU Futura_12" panose="020B0604020202020204" charset="0"/>
                <a:ea typeface="Cambria" panose="02040503050406030204" pitchFamily="18" charset="0"/>
              </a:rPr>
              <a:t>Vai</a:t>
            </a:r>
            <a:r>
              <a:rPr lang="en-US" sz="2800" b="1" dirty="0">
                <a:solidFill>
                  <a:srgbClr val="0070C0"/>
                </a:solidFill>
                <a:latin typeface="#9Slide03 SFU Futura_12" panose="020B0604020202020204" charset="0"/>
                <a:ea typeface="Cambria" panose="02040503050406030204" pitchFamily="18" charset="0"/>
              </a:rPr>
              <a:t> </a:t>
            </a:r>
            <a:r>
              <a:rPr lang="en-US" sz="2800" b="1" dirty="0" err="1">
                <a:solidFill>
                  <a:srgbClr val="0070C0"/>
                </a:solidFill>
                <a:latin typeface="#9Slide03 SFU Futura_12" panose="020B0604020202020204" charset="0"/>
                <a:ea typeface="Cambria" panose="02040503050406030204" pitchFamily="18" charset="0"/>
              </a:rPr>
              <a:t>trò</a:t>
            </a:r>
            <a:r>
              <a:rPr lang="en-US" sz="2800" dirty="0">
                <a:solidFill>
                  <a:srgbClr val="0070C0"/>
                </a:solidFill>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quan</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trọng</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bảo</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vệ</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sự</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sống</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của</a:t>
            </a:r>
            <a:r>
              <a:rPr lang="en-US" sz="2800" dirty="0">
                <a:latin typeface="#9Slide03 SFU Futura_12" panose="020B0604020202020204" charset="0"/>
                <a:ea typeface="Cambria" panose="02040503050406030204" pitchFamily="18" charset="0"/>
              </a:rPr>
              <a:t> TĐ.</a:t>
            </a:r>
            <a:endParaRPr lang="en-US" sz="2800" dirty="0">
              <a:latin typeface="#9Slide03 SFU Futura_12" panose="020B0604020202020204" charset="0"/>
            </a:endParaRPr>
          </a:p>
        </p:txBody>
      </p:sp>
      <p:pic>
        <p:nvPicPr>
          <p:cNvPr id="22530" name="Picture 2" descr="Máy tính Biểu tượng chất lượng của không Khí ô nhiễm không Khí Clip nghệ  thuật - những người khác png tải về - Miễn phí trong suốt Đen Và Trắng pn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519" b="98519" l="10000" r="90000">
                        <a14:foregroundMark x1="40556" y1="35741" x2="67000" y2="30741"/>
                        <a14:foregroundMark x1="64667" y1="3519" x2="32556" y2="4630"/>
                        <a14:foregroundMark x1="39667" y1="51296" x2="68556" y2="48333"/>
                        <a14:foregroundMark x1="38889" y1="69074" x2="72889" y2="63333"/>
                        <a14:foregroundMark x1="68667" y1="77963" x2="67556" y2="92407"/>
                        <a14:foregroundMark x1="40000" y1="98519" x2="56222" y2="98333"/>
                      </a14:backgroundRemoval>
                    </a14:imgEffect>
                  </a14:imgLayer>
                </a14:imgProps>
              </a:ext>
              <a:ext uri="{28A0092B-C50C-407E-A947-70E740481C1C}">
                <a14:useLocalDpi xmlns:a14="http://schemas.microsoft.com/office/drawing/2010/main" val="0"/>
              </a:ext>
            </a:extLst>
          </a:blip>
          <a:srcRect/>
          <a:stretch>
            <a:fillRect/>
          </a:stretch>
        </p:blipFill>
        <p:spPr bwMode="auto">
          <a:xfrm>
            <a:off x="-498751" y="4894011"/>
            <a:ext cx="2926244" cy="1755747"/>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Hình ảnh Tiết Kiệm Trái đất Bảo Vệ Sinh Thái Bảo Vệ Trừu Tượng Màu Phẳng  Biểu Tượng T PNG , Nền, Kinh Doanh, Chăm Sóc PNG và Vector với nền trong"/>
          <p:cNvPicPr>
            <a:picLocks noChangeAspect="1" noChangeArrowheads="1"/>
          </p:cNvPicPr>
          <p:nvPr/>
        </p:nvPicPr>
        <p:blipFill rotWithShape="1">
          <a:blip r:embed="rId9">
            <a:extLst>
              <a:ext uri="{28A0092B-C50C-407E-A947-70E740481C1C}">
                <a14:useLocalDpi xmlns:a14="http://schemas.microsoft.com/office/drawing/2010/main" val="0"/>
              </a:ext>
            </a:extLst>
          </a:blip>
          <a:srcRect l="11042" t="15182" r="10677" b="8177"/>
          <a:stretch/>
        </p:blipFill>
        <p:spPr bwMode="auto">
          <a:xfrm>
            <a:off x="6175234" y="4451930"/>
            <a:ext cx="2478617" cy="242667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25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nodeType="withEffect">
                                  <p:stCondLst>
                                    <p:cond delay="0"/>
                                  </p:stCondLst>
                                  <p:childTnLst>
                                    <p:set>
                                      <p:cBhvr>
                                        <p:cTn id="22" dur="1" fill="hold">
                                          <p:stCondLst>
                                            <p:cond delay="0"/>
                                          </p:stCondLst>
                                        </p:cTn>
                                        <p:tgtEl>
                                          <p:spTgt spid="21506"/>
                                        </p:tgtEl>
                                        <p:attrNameLst>
                                          <p:attrName>style.visibility</p:attrName>
                                        </p:attrNameLst>
                                      </p:cBhvr>
                                      <p:to>
                                        <p:strVal val="visible"/>
                                      </p:to>
                                    </p:set>
                                    <p:animEffect transition="in" filter="fade">
                                      <p:cBhvr>
                                        <p:cTn id="23" dur="500"/>
                                        <p:tgtEl>
                                          <p:spTgt spid="2150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530"/>
                                        </p:tgtEl>
                                        <p:attrNameLst>
                                          <p:attrName>style.visibility</p:attrName>
                                        </p:attrNameLst>
                                      </p:cBhvr>
                                      <p:to>
                                        <p:strVal val="visible"/>
                                      </p:to>
                                    </p:set>
                                    <p:animEffect transition="in" filter="fade">
                                      <p:cBhvr>
                                        <p:cTn id="28" dur="500"/>
                                        <p:tgtEl>
                                          <p:spTgt spid="2253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2532"/>
                                        </p:tgtEl>
                                        <p:attrNameLst>
                                          <p:attrName>style.visibility</p:attrName>
                                        </p:attrNameLst>
                                      </p:cBhvr>
                                      <p:to>
                                        <p:strVal val="visible"/>
                                      </p:to>
                                    </p:set>
                                    <p:animEffect transition="in" filter="fade">
                                      <p:cBhvr>
                                        <p:cTn id="36" dur="500"/>
                                        <p:tgtEl>
                                          <p:spTgt spid="2253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1F2071E-DF8C-495C-8676-8F839E06F04F}"/>
              </a:ext>
            </a:extLst>
          </p:cNvPr>
          <p:cNvSpPr/>
          <p:nvPr/>
        </p:nvSpPr>
        <p:spPr>
          <a:xfrm>
            <a:off x="163750" y="0"/>
            <a:ext cx="1187764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chemeClr val="accent4">
                    <a:lumMod val="75000"/>
                  </a:schemeClr>
                </a:solidFill>
                <a:effectLst>
                  <a:outerShdw blurRad="12700" dist="38100" dir="2700000" algn="tl" rotWithShape="0">
                    <a:schemeClr val="bg1">
                      <a:lumMod val="50000"/>
                    </a:schemeClr>
                  </a:outerShdw>
                </a:effectLst>
                <a:latin typeface="#9Slide07 IcielKoni" pitchFamily="2" charset="0"/>
              </a:rPr>
              <a:t>    </a:t>
            </a:r>
            <a:r>
              <a:rPr lang="en-US" sz="6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NỘI DUNG CHÍNH</a:t>
            </a:r>
            <a:endPar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cxnSp>
        <p:nvCxnSpPr>
          <p:cNvPr id="24" name="Straight Connector 23">
            <a:extLst>
              <a:ext uri="{FF2B5EF4-FFF2-40B4-BE49-F238E27FC236}">
                <a16:creationId xmlns:a16="http://schemas.microsoft.com/office/drawing/2014/main" id="{991ACA94-E341-45D2-A862-C6ABE7BE591A}"/>
              </a:ext>
            </a:extLst>
          </p:cNvPr>
          <p:cNvCxnSpPr>
            <a:cxnSpLocks/>
          </p:cNvCxnSpPr>
          <p:nvPr/>
        </p:nvCxnSpPr>
        <p:spPr>
          <a:xfrm flipV="1">
            <a:off x="0" y="1036009"/>
            <a:ext cx="12192000" cy="32587"/>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2484614" y="1036009"/>
            <a:ext cx="6775408" cy="776162"/>
            <a:chOff x="5540770" y="1120044"/>
            <a:chExt cx="6775408" cy="776162"/>
          </a:xfrm>
        </p:grpSpPr>
        <p:sp>
          <p:nvSpPr>
            <p:cNvPr id="25" name="Rectangle: Rounded Corners 7">
              <a:extLst>
                <a:ext uri="{FF2B5EF4-FFF2-40B4-BE49-F238E27FC236}">
                  <a16:creationId xmlns:a16="http://schemas.microsoft.com/office/drawing/2014/main" id="{9C8CB8A0-CA76-4A71-B990-0741CE8ED4AB}"/>
                </a:ext>
              </a:extLst>
            </p:cNvPr>
            <p:cNvSpPr/>
            <p:nvPr/>
          </p:nvSpPr>
          <p:spPr>
            <a:xfrm>
              <a:off x="5700714" y="1275871"/>
              <a:ext cx="6615464" cy="561515"/>
            </a:xfrm>
            <a:prstGeom prst="roundRect">
              <a:avLst/>
            </a:prstGeom>
            <a:solidFill>
              <a:srgbClr val="DEFAFD"/>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9Slide03 SFU Futura_12" panose="00000400000000000000" pitchFamily="2" charset="0"/>
                  <a:cs typeface="Arial" panose="020B0604020202020204" pitchFamily="34" charset="0"/>
                </a:rPr>
                <a:t>PHÂN BỐ NHIỆT ĐỘ KHÔNG KHÍ</a:t>
              </a:r>
            </a:p>
          </p:txBody>
        </p:sp>
        <p:pic>
          <p:nvPicPr>
            <p:cNvPr id="26" name="Picture 4" descr="Hình ảnh Nhiệt Kế PNG, Vector, PSD, và biểu tượng để tải về miễn phí |  pngtree"/>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4388" b="89762" l="10000" r="90000">
                          <a14:foregroundMark x1="41111" y1="20293" x2="41667" y2="64534"/>
                          <a14:foregroundMark x1="60278" y1="20110" x2="60000" y2="61974"/>
                          <a14:foregroundMark x1="59444" y1="63620" x2="66944" y2="71846"/>
                          <a14:foregroundMark x1="51111" y1="72943" x2="51111" y2="72943"/>
                          <a14:foregroundMark x1="51111" y1="73492" x2="51111" y2="73492"/>
                          <a14:foregroundMark x1="50833" y1="21938" x2="49444" y2="72395"/>
                          <a14:foregroundMark x1="73333" y1="80987" x2="69167" y2="87569"/>
                          <a14:foregroundMark x1="59444" y1="88300" x2="55000" y2="88665"/>
                          <a14:foregroundMark x1="68333" y1="35466" x2="68333" y2="40585"/>
                          <a14:foregroundMark x1="62778" y1="23035" x2="68333" y2="26325"/>
                          <a14:foregroundMark x1="60000" y1="10969" x2="54167" y2="14077"/>
                          <a14:foregroundMark x1="54167" y1="6399" x2="49444" y2="12614"/>
                          <a14:foregroundMark x1="44444" y1="4388" x2="45278" y2="10420"/>
                          <a14:foregroundMark x1="35000" y1="7495" x2="37778" y2="11883"/>
                          <a14:foregroundMark x1="26667" y1="11883" x2="34167" y2="14260"/>
                          <a14:foregroundMark x1="26944" y1="19196" x2="33611" y2="17550"/>
                          <a14:foregroundMark x1="31944" y1="23583" x2="29167" y2="25229"/>
                          <a14:foregroundMark x1="35833" y1="25229" x2="35000" y2="31079"/>
                          <a14:foregroundMark x1="30000" y1="31627" x2="25833" y2="36197"/>
                          <a14:foregroundMark x1="32778" y1="38391" x2="34444" y2="42779"/>
                          <a14:foregroundMark x1="34444" y1="29433" x2="36667" y2="34369"/>
                          <a14:foregroundMark x1="66111" y1="49360" x2="67778" y2="53565"/>
                        </a14:backgroundRemoval>
                      </a14:imgEffect>
                    </a14:imgLayer>
                  </a14:imgProps>
                </a:ext>
                <a:ext uri="{28A0092B-C50C-407E-A947-70E740481C1C}">
                  <a14:useLocalDpi xmlns:a14="http://schemas.microsoft.com/office/drawing/2010/main" val="0"/>
                </a:ext>
              </a:extLst>
            </a:blip>
            <a:srcRect l="24125" t="4428" r="22125" b="9741"/>
            <a:stretch/>
          </p:blipFill>
          <p:spPr bwMode="auto">
            <a:xfrm>
              <a:off x="5540770" y="1120044"/>
              <a:ext cx="319888" cy="776162"/>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p:cNvSpPr/>
          <p:nvPr/>
        </p:nvSpPr>
        <p:spPr>
          <a:xfrm>
            <a:off x="3497262" y="4379005"/>
            <a:ext cx="4393125" cy="561308"/>
          </a:xfrm>
          <a:prstGeom prst="rect">
            <a:avLst/>
          </a:prstGeom>
          <a:solidFill>
            <a:schemeClr val="accent4">
              <a:lumMod val="20000"/>
              <a:lumOff val="80000"/>
            </a:schemeClr>
          </a:solidFill>
        </p:spPr>
        <p:txBody>
          <a:bodyPr wrap="square">
            <a:spAutoFit/>
          </a:bodyPr>
          <a:lstStyle/>
          <a:p>
            <a:pPr marR="194310" lvl="0" algn="just">
              <a:lnSpc>
                <a:spcPct val="120000"/>
              </a:lnSpc>
              <a:spcBef>
                <a:spcPts val="0"/>
              </a:spcBef>
              <a:spcAft>
                <a:spcPts val="0"/>
              </a:spcAft>
            </a:pPr>
            <a:r>
              <a:rPr lang="en-US" sz="2800" b="1" dirty="0">
                <a:solidFill>
                  <a:srgbClr val="1B7834"/>
                </a:solidFill>
                <a:latin typeface="#9Slide03 SFU Futura_12" panose="020B0604020202020204" charset="0"/>
                <a:ea typeface="Tahoma" panose="020B0604030504040204" pitchFamily="34" charset="0"/>
                <a:cs typeface="Times New Roman" panose="02020603050405020304" pitchFamily="18" charset="0"/>
              </a:rPr>
              <a:t>Theo </a:t>
            </a:r>
            <a:r>
              <a:rPr lang="en-US" sz="2800" b="1" dirty="0" err="1">
                <a:solidFill>
                  <a:srgbClr val="1B7834"/>
                </a:solidFill>
                <a:latin typeface="#9Slide03 SFU Futura_12" panose="020B0604020202020204" charset="0"/>
                <a:ea typeface="Tahoma" panose="020B0604030504040204" pitchFamily="34" charset="0"/>
                <a:cs typeface="Times New Roman" panose="02020603050405020304" pitchFamily="18" charset="0"/>
              </a:rPr>
              <a:t>lục</a:t>
            </a:r>
            <a:r>
              <a:rPr lang="en-US" sz="2800" b="1" dirty="0">
                <a:solidFill>
                  <a:srgbClr val="1B7834"/>
                </a:solidFill>
                <a:latin typeface="#9Slide03 SFU Futura_12" panose="020B0604020202020204" charset="0"/>
                <a:ea typeface="Tahoma" panose="020B0604030504040204" pitchFamily="34" charset="0"/>
                <a:cs typeface="Times New Roman" panose="02020603050405020304" pitchFamily="18" charset="0"/>
              </a:rPr>
              <a:t> </a:t>
            </a:r>
            <a:r>
              <a:rPr lang="en-US" sz="2800" b="1" dirty="0" err="1">
                <a:solidFill>
                  <a:srgbClr val="1B7834"/>
                </a:solidFill>
                <a:latin typeface="#9Slide03 SFU Futura_12" panose="020B0604020202020204" charset="0"/>
                <a:ea typeface="Tahoma" panose="020B0604030504040204" pitchFamily="34" charset="0"/>
                <a:cs typeface="Times New Roman" panose="02020603050405020304" pitchFamily="18" charset="0"/>
              </a:rPr>
              <a:t>địa</a:t>
            </a:r>
            <a:r>
              <a:rPr lang="en-US" sz="2800" b="1" dirty="0">
                <a:solidFill>
                  <a:srgbClr val="1B7834"/>
                </a:solidFill>
                <a:latin typeface="#9Slide03 SFU Futura_12" panose="020B0604020202020204" charset="0"/>
                <a:ea typeface="Tahoma" panose="020B0604030504040204" pitchFamily="34" charset="0"/>
                <a:cs typeface="Times New Roman" panose="02020603050405020304" pitchFamily="18" charset="0"/>
              </a:rPr>
              <a:t> </a:t>
            </a:r>
            <a:r>
              <a:rPr lang="en-US" sz="2800" b="1" dirty="0" err="1">
                <a:solidFill>
                  <a:srgbClr val="1B7834"/>
                </a:solidFill>
                <a:latin typeface="#9Slide03 SFU Futura_12" panose="020B0604020202020204" charset="0"/>
                <a:ea typeface="Tahoma" panose="020B0604030504040204" pitchFamily="34" charset="0"/>
                <a:cs typeface="Times New Roman" panose="02020603050405020304" pitchFamily="18" charset="0"/>
              </a:rPr>
              <a:t>và</a:t>
            </a:r>
            <a:r>
              <a:rPr lang="en-US" sz="2800" b="1" dirty="0">
                <a:solidFill>
                  <a:srgbClr val="1B7834"/>
                </a:solidFill>
                <a:latin typeface="#9Slide03 SFU Futura_12" panose="020B0604020202020204" charset="0"/>
                <a:ea typeface="Tahoma" panose="020B0604030504040204" pitchFamily="34" charset="0"/>
                <a:cs typeface="Times New Roman" panose="02020603050405020304" pitchFamily="18" charset="0"/>
              </a:rPr>
              <a:t> </a:t>
            </a:r>
            <a:r>
              <a:rPr lang="en-US" sz="2800" b="1" dirty="0" err="1">
                <a:solidFill>
                  <a:srgbClr val="1B7834"/>
                </a:solidFill>
                <a:latin typeface="#9Slide03 SFU Futura_12" panose="020B0604020202020204" charset="0"/>
                <a:ea typeface="Tahoma" panose="020B0604030504040204" pitchFamily="34" charset="0"/>
                <a:cs typeface="Times New Roman" panose="02020603050405020304" pitchFamily="18" charset="0"/>
              </a:rPr>
              <a:t>đại</a:t>
            </a:r>
            <a:r>
              <a:rPr lang="en-US" sz="2800" b="1" dirty="0">
                <a:solidFill>
                  <a:srgbClr val="1B7834"/>
                </a:solidFill>
                <a:latin typeface="#9Slide03 SFU Futura_12" panose="020B0604020202020204" charset="0"/>
                <a:ea typeface="Tahoma" panose="020B0604030504040204" pitchFamily="34" charset="0"/>
                <a:cs typeface="Times New Roman" panose="02020603050405020304" pitchFamily="18" charset="0"/>
              </a:rPr>
              <a:t> </a:t>
            </a:r>
            <a:r>
              <a:rPr lang="en-US" sz="2800" b="1" dirty="0" err="1">
                <a:solidFill>
                  <a:srgbClr val="1B7834"/>
                </a:solidFill>
                <a:latin typeface="#9Slide03 SFU Futura_12" panose="020B0604020202020204" charset="0"/>
                <a:ea typeface="Tahoma" panose="020B0604030504040204" pitchFamily="34" charset="0"/>
                <a:cs typeface="Times New Roman" panose="02020603050405020304" pitchFamily="18" charset="0"/>
              </a:rPr>
              <a:t>dương</a:t>
            </a:r>
            <a:r>
              <a:rPr lang="en-US" sz="2800" b="1" dirty="0">
                <a:solidFill>
                  <a:srgbClr val="1B7834"/>
                </a:solidFill>
                <a:latin typeface="#9Slide03 SFU Futura_12" panose="020B0604020202020204" charset="0"/>
                <a:ea typeface="Tahoma" panose="020B0604030504040204" pitchFamily="34" charset="0"/>
                <a:cs typeface="Times New Roman" panose="02020603050405020304" pitchFamily="18" charset="0"/>
              </a:rPr>
              <a:t> </a:t>
            </a:r>
            <a:endParaRPr lang="en-US" sz="2800" dirty="0">
              <a:solidFill>
                <a:srgbClr val="1B7834"/>
              </a:solidFill>
              <a:latin typeface="#9Slide03 SFU Futura_12" panose="020B0604020202020204" charset="0"/>
              <a:ea typeface="Tahoma" panose="020B0604030504040204" pitchFamily="34" charset="0"/>
              <a:cs typeface="Times New Roman" panose="02020603050405020304" pitchFamily="18" charset="0"/>
            </a:endParaRPr>
          </a:p>
        </p:txBody>
      </p:sp>
      <p:pic>
        <p:nvPicPr>
          <p:cNvPr id="39" name="Picture 4" descr="Forest Yellow Mountains Clipart, Green, Snow Mountain, Mountain PNG  Transparent Clipart Image and PSD File for Free Download"/>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8667" b="90000" l="7167" r="98167">
                        <a14:foregroundMark x1="7167" y1="52917" x2="7167" y2="52917"/>
                        <a14:foregroundMark x1="97583" y1="52750" x2="98167" y2="81417"/>
                        <a14:foregroundMark x1="47167" y1="8667" x2="47167" y2="8667"/>
                      </a14:backgroundRemoval>
                    </a14:imgEffect>
                  </a14:imgLayer>
                </a14:imgProps>
              </a:ext>
              <a:ext uri="{28A0092B-C50C-407E-A947-70E740481C1C}">
                <a14:useLocalDpi xmlns:a14="http://schemas.microsoft.com/office/drawing/2010/main" val="0"/>
              </a:ext>
            </a:extLst>
          </a:blip>
          <a:srcRect/>
          <a:stretch>
            <a:fillRect/>
          </a:stretch>
        </p:blipFill>
        <p:spPr bwMode="auto">
          <a:xfrm>
            <a:off x="10510293" y="2657553"/>
            <a:ext cx="1531102" cy="15311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5 đới khí hậu trên trái đất"/>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r="4769" b="11696"/>
          <a:stretch/>
        </p:blipFill>
        <p:spPr bwMode="auto">
          <a:xfrm>
            <a:off x="3889474" y="2416675"/>
            <a:ext cx="1835020" cy="1648515"/>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p:cNvSpPr/>
          <p:nvPr/>
        </p:nvSpPr>
        <p:spPr>
          <a:xfrm>
            <a:off x="769404" y="1831107"/>
            <a:ext cx="2138780" cy="561308"/>
          </a:xfrm>
          <a:prstGeom prst="rect">
            <a:avLst/>
          </a:prstGeom>
          <a:solidFill>
            <a:schemeClr val="accent4">
              <a:lumMod val="20000"/>
              <a:lumOff val="80000"/>
            </a:schemeClr>
          </a:solidFill>
        </p:spPr>
        <p:txBody>
          <a:bodyPr wrap="square">
            <a:spAutoFit/>
          </a:bodyPr>
          <a:lstStyle/>
          <a:p>
            <a:pPr marR="194310" lvl="0" algn="just">
              <a:lnSpc>
                <a:spcPct val="120000"/>
              </a:lnSpc>
              <a:spcBef>
                <a:spcPts val="0"/>
              </a:spcBef>
              <a:spcAft>
                <a:spcPts val="0"/>
              </a:spcAft>
            </a:pPr>
            <a:r>
              <a:rPr lang="en-US" sz="2800" b="1" dirty="0">
                <a:solidFill>
                  <a:srgbClr val="00B050"/>
                </a:solidFill>
                <a:latin typeface="#9Slide03 SFU Futura_12" panose="020B0604020202020204" charset="0"/>
                <a:ea typeface="Tahoma" panose="020B0604030504040204" pitchFamily="34" charset="0"/>
                <a:cs typeface="Times New Roman" panose="02020603050405020304" pitchFamily="18" charset="0"/>
              </a:rPr>
              <a:t> </a:t>
            </a:r>
            <a:r>
              <a:rPr lang="en-US" sz="2800" b="1" dirty="0">
                <a:solidFill>
                  <a:srgbClr val="1B7834"/>
                </a:solidFill>
                <a:latin typeface="#9Slide03 SFU Futura_12" panose="020B0604020202020204" charset="0"/>
                <a:ea typeface="Tahoma" panose="020B0604030504040204" pitchFamily="34" charset="0"/>
                <a:cs typeface="Times New Roman" panose="02020603050405020304" pitchFamily="18" charset="0"/>
              </a:rPr>
              <a:t>Theo </a:t>
            </a:r>
            <a:r>
              <a:rPr lang="en-US" sz="2800" b="1" dirty="0" err="1">
                <a:solidFill>
                  <a:srgbClr val="1B7834"/>
                </a:solidFill>
                <a:latin typeface="#9Slide03 SFU Futura_12" panose="020B0604020202020204" charset="0"/>
                <a:ea typeface="Tahoma" panose="020B0604030504040204" pitchFamily="34" charset="0"/>
                <a:cs typeface="Times New Roman" panose="02020603050405020304" pitchFamily="18" charset="0"/>
              </a:rPr>
              <a:t>vĩ</a:t>
            </a:r>
            <a:r>
              <a:rPr lang="en-US" sz="2800" b="1" dirty="0">
                <a:solidFill>
                  <a:srgbClr val="1B7834"/>
                </a:solidFill>
                <a:latin typeface="#9Slide03 SFU Futura_12" panose="020B0604020202020204" charset="0"/>
                <a:ea typeface="Tahoma" panose="020B0604030504040204" pitchFamily="34" charset="0"/>
                <a:cs typeface="Times New Roman" panose="02020603050405020304" pitchFamily="18" charset="0"/>
              </a:rPr>
              <a:t> </a:t>
            </a:r>
            <a:r>
              <a:rPr lang="en-US" sz="2800" b="1" dirty="0" err="1">
                <a:solidFill>
                  <a:srgbClr val="1B7834"/>
                </a:solidFill>
                <a:latin typeface="#9Slide03 SFU Futura_12" panose="020B0604020202020204" charset="0"/>
                <a:ea typeface="Tahoma" panose="020B0604030504040204" pitchFamily="34" charset="0"/>
                <a:cs typeface="Times New Roman" panose="02020603050405020304" pitchFamily="18" charset="0"/>
              </a:rPr>
              <a:t>độ</a:t>
            </a:r>
            <a:endParaRPr lang="en-US" sz="2800" dirty="0">
              <a:solidFill>
                <a:srgbClr val="1B7834"/>
              </a:solidFill>
              <a:latin typeface="#9Slide03 SFU Futura_12" panose="020B0604020202020204" charset="0"/>
              <a:ea typeface="Calibri" panose="020F0502020204030204" pitchFamily="34" charset="0"/>
              <a:cs typeface="Times New Roman" panose="02020603050405020304" pitchFamily="18" charset="0"/>
            </a:endParaRPr>
          </a:p>
        </p:txBody>
      </p:sp>
      <p:sp>
        <p:nvSpPr>
          <p:cNvPr id="46" name="Rectangle 45"/>
          <p:cNvSpPr/>
          <p:nvPr/>
        </p:nvSpPr>
        <p:spPr>
          <a:xfrm>
            <a:off x="5909447" y="2926147"/>
            <a:ext cx="4844199" cy="978729"/>
          </a:xfrm>
          <a:prstGeom prst="rect">
            <a:avLst/>
          </a:prstGeom>
        </p:spPr>
        <p:txBody>
          <a:bodyPr wrap="square">
            <a:spAutoFit/>
          </a:bodyPr>
          <a:lstStyle/>
          <a:p>
            <a:pPr marR="194310" lvl="0" algn="just">
              <a:lnSpc>
                <a:spcPct val="120000"/>
              </a:lnSpc>
              <a:spcBef>
                <a:spcPts val="0"/>
              </a:spcBef>
              <a:spcAft>
                <a:spcPts val="0"/>
              </a:spcAft>
            </a:pP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độ</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thay</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đổi</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theo</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FF0000"/>
                </a:solidFill>
                <a:latin typeface="#9Slide03 SFU Futura_12" panose="020B0604020202020204" charset="0"/>
                <a:ea typeface="Calibri" panose="020F0502020204030204" pitchFamily="34" charset="0"/>
                <a:cs typeface="Times New Roman" panose="02020603050405020304" pitchFamily="18" charset="0"/>
              </a:rPr>
              <a:t>độ</a:t>
            </a:r>
            <a:r>
              <a:rPr lang="en-US" sz="2400" b="1" dirty="0">
                <a:solidFill>
                  <a:srgbClr val="FF000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FF0000"/>
                </a:solidFill>
                <a:latin typeface="#9Slide03 SFU Futura_12" panose="020B0604020202020204" charset="0"/>
                <a:ea typeface="Calibri" panose="020F0502020204030204" pitchFamily="34" charset="0"/>
                <a:cs typeface="Times New Roman" panose="02020603050405020304" pitchFamily="18" charset="0"/>
              </a:rPr>
              <a:t>dốc</a:t>
            </a:r>
            <a:r>
              <a:rPr lang="en-US" sz="2400" b="1" dirty="0">
                <a:solidFill>
                  <a:srgbClr val="FF0000"/>
                </a:solidFill>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và</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FF0000"/>
                </a:solidFill>
                <a:latin typeface="#9Slide03 SFU Futura_12" panose="020B0604020202020204" charset="0"/>
                <a:ea typeface="Calibri" panose="020F0502020204030204" pitchFamily="34" charset="0"/>
                <a:cs typeface="Times New Roman" panose="02020603050405020304" pitchFamily="18" charset="0"/>
              </a:rPr>
              <a:t>hướng</a:t>
            </a:r>
            <a:r>
              <a:rPr lang="en-US" sz="2400" b="1" dirty="0">
                <a:solidFill>
                  <a:srgbClr val="FF000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FF0000"/>
                </a:solidFill>
                <a:latin typeface="#9Slide03 SFU Futura_12" panose="020B0604020202020204" charset="0"/>
                <a:ea typeface="Calibri" panose="020F0502020204030204" pitchFamily="34" charset="0"/>
                <a:cs typeface="Times New Roman" panose="02020603050405020304" pitchFamily="18" charset="0"/>
              </a:rPr>
              <a:t>phơi</a:t>
            </a:r>
            <a:r>
              <a:rPr lang="en-US" sz="2400" b="1" dirty="0">
                <a:solidFill>
                  <a:srgbClr val="FF0000"/>
                </a:solidFill>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của</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sườn</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núi</a:t>
            </a:r>
            <a:r>
              <a:rPr lang="en-US" sz="2400" dirty="0">
                <a:latin typeface="#9Slide03 SFU Futura_12" panose="020B0604020202020204" charset="0"/>
                <a:ea typeface="Calibri" panose="020F0502020204030204" pitchFamily="34" charset="0"/>
                <a:cs typeface="Times New Roman" panose="02020603050405020304" pitchFamily="18" charset="0"/>
              </a:rPr>
              <a:t>.</a:t>
            </a: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p:txBody>
      </p:sp>
      <p:sp>
        <p:nvSpPr>
          <p:cNvPr id="47" name="Rectangle 46"/>
          <p:cNvSpPr/>
          <p:nvPr/>
        </p:nvSpPr>
        <p:spPr>
          <a:xfrm>
            <a:off x="163750" y="2416675"/>
            <a:ext cx="3889740" cy="2012859"/>
          </a:xfrm>
          <a:prstGeom prst="rect">
            <a:avLst/>
          </a:prstGeom>
        </p:spPr>
        <p:txBody>
          <a:bodyPr wrap="square">
            <a:spAutoFit/>
          </a:bodyPr>
          <a:lstStyle/>
          <a:p>
            <a:pPr marR="194310" lvl="0" algn="just">
              <a:lnSpc>
                <a:spcPct val="120000"/>
              </a:lnSpc>
              <a:spcBef>
                <a:spcPts val="0"/>
              </a:spcBef>
              <a:spcAft>
                <a:spcPts val="0"/>
              </a:spcAft>
            </a:pPr>
            <a:r>
              <a:rPr lang="en-US" sz="2400" dirty="0">
                <a:latin typeface="#9Slide03 SFU Futura_12" panose="020B0604020202020204" charset="0"/>
                <a:ea typeface="Calibri" panose="020F0502020204030204" pitchFamily="34" charset="0"/>
                <a:cs typeface="Times New Roman" panose="02020603050405020304" pitchFamily="18" charset="0"/>
              </a:rPr>
              <a:t>V</a:t>
            </a:r>
            <a:r>
              <a:rPr lang="vi-VN" sz="2400" dirty="0">
                <a:latin typeface="#9Slide03 SFU Futura_12" panose="020B0604020202020204" charset="0"/>
                <a:ea typeface="Calibri" panose="020F0502020204030204" pitchFamily="34" charset="0"/>
                <a:cs typeface="Times New Roman" panose="02020603050405020304" pitchFamily="18" charset="0"/>
              </a:rPr>
              <a:t>ùng </a:t>
            </a:r>
            <a:r>
              <a:rPr lang="vi-VN" sz="2400" dirty="0">
                <a:solidFill>
                  <a:srgbClr val="FF0000"/>
                </a:solidFill>
                <a:latin typeface="#9Slide03 SFU Futura_12" panose="020B0604020202020204" charset="0"/>
                <a:ea typeface="Calibri" panose="020F0502020204030204" pitchFamily="34" charset="0"/>
                <a:cs typeface="Times New Roman" panose="02020603050405020304" pitchFamily="18" charset="0"/>
              </a:rPr>
              <a:t>vĩ độ thấp</a:t>
            </a:r>
            <a:r>
              <a:rPr lang="en-US" sz="2400" dirty="0">
                <a:solidFill>
                  <a:srgbClr val="FF0000"/>
                </a:solidFill>
                <a:latin typeface="#9Slide03 SFU Futura_12" panose="020B0604020202020204" charset="0"/>
                <a:ea typeface="Calibri" panose="020F0502020204030204" pitchFamily="34" charset="0"/>
                <a:cs typeface="Times New Roman" panose="02020603050405020304" pitchFamily="18" charset="0"/>
              </a:rPr>
              <a:t> </a:t>
            </a:r>
            <a:r>
              <a:rPr lang="en-US" sz="2400" dirty="0">
                <a:latin typeface="#9Slide03 SFU Futura_12" panose="020B0604020202020204" charset="0"/>
                <a:ea typeface="Calibri" panose="020F0502020204030204" pitchFamily="34" charset="0"/>
                <a:cs typeface="Times New Roman" panose="02020603050405020304" pitchFamily="18" charset="0"/>
              </a:rPr>
              <a:t>(</a:t>
            </a:r>
            <a:r>
              <a:rPr lang="vi-VN" sz="2400" dirty="0">
                <a:latin typeface="#9Slide03 SFU Futura_12" panose="020B0604020202020204" charset="0"/>
                <a:ea typeface="Calibri" panose="020F0502020204030204" pitchFamily="34" charset="0"/>
                <a:cs typeface="Times New Roman" panose="02020603050405020304" pitchFamily="18" charset="0"/>
              </a:rPr>
              <a:t>góc </a:t>
            </a:r>
            <a:r>
              <a:rPr lang="en-US" sz="2400" dirty="0" err="1">
                <a:latin typeface="#9Slide03 SFU Futura_12" panose="020B0604020202020204" charset="0"/>
                <a:ea typeface="Calibri" panose="020F0502020204030204" pitchFamily="34" charset="0"/>
                <a:cs typeface="Times New Roman" panose="02020603050405020304" pitchFamily="18" charset="0"/>
              </a:rPr>
              <a:t>nhập</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xạ</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vi-VN" sz="2400" dirty="0">
                <a:latin typeface="#9Slide03 SFU Futura_12" panose="020B0604020202020204" charset="0"/>
                <a:ea typeface="Calibri" panose="020F0502020204030204" pitchFamily="34" charset="0"/>
                <a:cs typeface="Times New Roman" panose="02020603050405020304" pitchFamily="18" charset="0"/>
              </a:rPr>
              <a:t>lớn</a:t>
            </a:r>
            <a:r>
              <a:rPr lang="en-US" sz="2400" dirty="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a:t>
            </a:r>
            <a:r>
              <a:rPr lang="en-US" sz="2400" dirty="0" err="1">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nhiều</a:t>
            </a:r>
            <a:r>
              <a:rPr lang="en-US" sz="2400" dirty="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a:t>
            </a:r>
            <a:r>
              <a:rPr lang="vi-VN" sz="2400" dirty="0">
                <a:latin typeface="#9Slide03 SFU Futura_12" panose="020B0604020202020204" charset="0"/>
                <a:ea typeface="Calibri" panose="020F0502020204030204" pitchFamily="34" charset="0"/>
                <a:cs typeface="Times New Roman" panose="02020603050405020304" pitchFamily="18" charset="0"/>
              </a:rPr>
              <a:t> </a:t>
            </a:r>
            <a:r>
              <a:rPr lang="vi-VN" sz="2800" b="1" dirty="0">
                <a:solidFill>
                  <a:srgbClr val="FF0000"/>
                </a:solidFill>
                <a:latin typeface="#9Slide03 SFU Futura_12" panose="020B0604020202020204" charset="0"/>
                <a:ea typeface="Calibri" panose="020F0502020204030204" pitchFamily="34" charset="0"/>
                <a:cs typeface="Times New Roman" panose="02020603050405020304" pitchFamily="18" charset="0"/>
              </a:rPr>
              <a:t>nóng hơn </a:t>
            </a:r>
            <a:r>
              <a:rPr lang="vi-VN" sz="2400" dirty="0">
                <a:latin typeface="#9Slide03 SFU Futura_12" panose="020B0604020202020204" charset="0"/>
                <a:ea typeface="Calibri" panose="020F0502020204030204" pitchFamily="34" charset="0"/>
                <a:cs typeface="Times New Roman" panose="02020603050405020304" pitchFamily="18" charset="0"/>
              </a:rPr>
              <a:t>vùng </a:t>
            </a:r>
            <a:r>
              <a:rPr lang="vi-VN" sz="2400" dirty="0">
                <a:solidFill>
                  <a:srgbClr val="FF0000"/>
                </a:solidFill>
                <a:latin typeface="#9Slide03 SFU Futura_12" panose="020B0604020202020204" charset="0"/>
                <a:ea typeface="Calibri" panose="020F0502020204030204" pitchFamily="34" charset="0"/>
                <a:cs typeface="Times New Roman" panose="02020603050405020304" pitchFamily="18" charset="0"/>
              </a:rPr>
              <a:t>vĩ độ cao</a:t>
            </a:r>
            <a:r>
              <a:rPr lang="en-US" sz="2400" dirty="0">
                <a:solidFill>
                  <a:srgbClr val="FF0000"/>
                </a:solidFill>
                <a:latin typeface="#9Slide03 SFU Futura_12" panose="020B0604020202020204" charset="0"/>
                <a:ea typeface="Calibri" panose="020F0502020204030204" pitchFamily="34" charset="0"/>
                <a:cs typeface="Times New Roman" panose="02020603050405020304" pitchFamily="18" charset="0"/>
              </a:rPr>
              <a:t> </a:t>
            </a:r>
            <a:r>
              <a:rPr lang="en-US" sz="2400" dirty="0">
                <a:latin typeface="#9Slide03 SFU Futura_12" panose="020B0604020202020204" charset="0"/>
                <a:ea typeface="Calibri" panose="020F0502020204030204" pitchFamily="34" charset="0"/>
                <a:cs typeface="Times New Roman" panose="02020603050405020304" pitchFamily="18" charset="0"/>
              </a:rPr>
              <a:t>(</a:t>
            </a:r>
            <a:r>
              <a:rPr lang="vi-VN" sz="2400" dirty="0">
                <a:latin typeface="#9Slide03 SFU Futura_12" panose="020B0604020202020204" charset="0"/>
                <a:ea typeface="Calibri" panose="020F0502020204030204" pitchFamily="34" charset="0"/>
                <a:cs typeface="Times New Roman" panose="02020603050405020304" pitchFamily="18" charset="0"/>
              </a:rPr>
              <a:t>góc </a:t>
            </a:r>
            <a:r>
              <a:rPr lang="en-US" sz="2400" dirty="0" err="1">
                <a:latin typeface="#9Slide03 SFU Futura_12" panose="020B0604020202020204" charset="0"/>
                <a:ea typeface="Calibri" panose="020F0502020204030204" pitchFamily="34" charset="0"/>
                <a:cs typeface="Times New Roman" panose="02020603050405020304" pitchFamily="18" charset="0"/>
              </a:rPr>
              <a:t>nhập</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xạ</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vi-VN" sz="2400" dirty="0">
                <a:latin typeface="#9Slide03 SFU Futura_12" panose="020B0604020202020204" charset="0"/>
                <a:ea typeface="Calibri" panose="020F0502020204030204" pitchFamily="34" charset="0"/>
                <a:cs typeface="Times New Roman" panose="02020603050405020304" pitchFamily="18" charset="0"/>
              </a:rPr>
              <a:t>lớn</a:t>
            </a:r>
            <a:r>
              <a:rPr lang="en-US" sz="2400" dirty="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a:t>
            </a:r>
            <a:r>
              <a:rPr lang="en-US" sz="2400" dirty="0" err="1">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ít</a:t>
            </a:r>
            <a:r>
              <a:rPr lang="en-US" sz="2400" dirty="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a:t>
            </a:r>
          </a:p>
        </p:txBody>
      </p:sp>
      <p:sp>
        <p:nvSpPr>
          <p:cNvPr id="48" name="Rectangle 47"/>
          <p:cNvSpPr/>
          <p:nvPr/>
        </p:nvSpPr>
        <p:spPr>
          <a:xfrm>
            <a:off x="435194" y="4839442"/>
            <a:ext cx="9844432" cy="1865126"/>
          </a:xfrm>
          <a:prstGeom prst="rect">
            <a:avLst/>
          </a:prstGeom>
        </p:spPr>
        <p:txBody>
          <a:bodyPr wrap="square">
            <a:spAutoFit/>
          </a:bodyPr>
          <a:lstStyle/>
          <a:p>
            <a:pPr marR="194310" lvl="0" algn="just">
              <a:lnSpc>
                <a:spcPct val="120000"/>
              </a:lnSpc>
              <a:spcBef>
                <a:spcPts val="0"/>
              </a:spcBef>
              <a:spcAft>
                <a:spcPts val="0"/>
              </a:spcAft>
            </a:pP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Mặt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đất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nhận</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và</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tỏa</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nhanh</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hơn</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nước</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mùa</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hạ</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lục</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địa</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có</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độ</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cao</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hơn</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đại</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dương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mùa</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đông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ngược</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lại</a:t>
            </a:r>
            <a:r>
              <a:rPr lang="en-US" sz="2400" dirty="0">
                <a:latin typeface="#9Slide03 SFU Futura_12" panose="020B0604020202020204" charset="0"/>
                <a:ea typeface="Calibri" panose="020F0502020204030204" pitchFamily="34" charset="0"/>
                <a:cs typeface="Times New Roman" panose="02020603050405020304" pitchFamily="18" charset="0"/>
              </a:rPr>
              <a:t>).</a:t>
            </a:r>
          </a:p>
          <a:p>
            <a:pPr marR="194310" lvl="0" algn="just">
              <a:lnSpc>
                <a:spcPct val="120000"/>
              </a:lnSpc>
              <a:spcBef>
                <a:spcPts val="0"/>
              </a:spcBef>
              <a:spcAft>
                <a:spcPts val="0"/>
              </a:spcAft>
            </a:pP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vi-VN" sz="2400" dirty="0">
                <a:latin typeface="#9Slide03 SFU Futura_12" panose="020B0604020202020204" charset="0"/>
                <a:ea typeface="Calibri" panose="020F0502020204030204" pitchFamily="34" charset="0"/>
                <a:cs typeface="Times New Roman" panose="02020603050405020304" pitchFamily="18" charset="0"/>
              </a:rPr>
              <a:t>Biên độ nhiệt: </a:t>
            </a:r>
            <a:r>
              <a:rPr lang="vi-VN" sz="2400" b="1" dirty="0">
                <a:solidFill>
                  <a:srgbClr val="FF0000"/>
                </a:solidFill>
                <a:latin typeface="#9Slide03 SFU Futura_12" panose="020B0604020202020204" charset="0"/>
                <a:ea typeface="Calibri" panose="020F0502020204030204" pitchFamily="34" charset="0"/>
                <a:cs typeface="Times New Roman" panose="02020603050405020304" pitchFamily="18" charset="0"/>
              </a:rPr>
              <a:t>đại dương nhỏ, lục địa lớn</a:t>
            </a:r>
            <a:r>
              <a:rPr lang="vi-VN" sz="2400" dirty="0">
                <a:latin typeface="#9Slide03 SFU Futura_12" panose="020B0604020202020204" charset="0"/>
                <a:ea typeface="Calibri" panose="020F0502020204030204" pitchFamily="34" charset="0"/>
                <a:cs typeface="Times New Roman" panose="02020603050405020304" pitchFamily="18" charset="0"/>
              </a:rPr>
              <a:t>.</a:t>
            </a:r>
            <a:endParaRPr lang="en-US" sz="2400" dirty="0">
              <a:latin typeface="#9Slide03 SFU Futura_12" panose="020B0604020202020204" charset="0"/>
              <a:ea typeface="Calibri" panose="020F0502020204030204" pitchFamily="34" charset="0"/>
              <a:cs typeface="Times New Roman" panose="02020603050405020304" pitchFamily="18" charset="0"/>
            </a:endParaRPr>
          </a:p>
          <a:p>
            <a:pPr marR="194310" lvl="0" algn="just">
              <a:lnSpc>
                <a:spcPct val="120000"/>
              </a:lnSpc>
              <a:spcBef>
                <a:spcPts val="0"/>
              </a:spcBef>
              <a:spcAft>
                <a:spcPts val="0"/>
              </a:spcAft>
            </a:pP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độ</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thay</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đổi</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theo</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bờ</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đông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và</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tây</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lục</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địa</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dòng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biển</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nóng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lạnh</a:t>
            </a:r>
            <a:r>
              <a:rPr lang="en-US" sz="2400" dirty="0">
                <a:latin typeface="#9Slide03 SFU Futura_12" panose="020B0604020202020204" charset="0"/>
                <a:ea typeface="Calibri" panose="020F0502020204030204" pitchFamily="34" charset="0"/>
                <a:cs typeface="Times New Roman" panose="02020603050405020304" pitchFamily="18" charset="0"/>
              </a:rPr>
              <a:t>).</a:t>
            </a:r>
          </a:p>
        </p:txBody>
      </p:sp>
      <p:sp>
        <p:nvSpPr>
          <p:cNvPr id="49" name="Rectangle 48"/>
          <p:cNvSpPr/>
          <p:nvPr/>
        </p:nvSpPr>
        <p:spPr>
          <a:xfrm>
            <a:off x="7130447" y="1860994"/>
            <a:ext cx="2627189" cy="561308"/>
          </a:xfrm>
          <a:prstGeom prst="rect">
            <a:avLst/>
          </a:prstGeom>
          <a:solidFill>
            <a:schemeClr val="accent4">
              <a:lumMod val="20000"/>
              <a:lumOff val="80000"/>
            </a:schemeClr>
          </a:solidFill>
        </p:spPr>
        <p:txBody>
          <a:bodyPr wrap="square">
            <a:spAutoFit/>
          </a:bodyPr>
          <a:lstStyle/>
          <a:p>
            <a:pPr marR="194310" lvl="0" algn="just">
              <a:lnSpc>
                <a:spcPct val="120000"/>
              </a:lnSpc>
              <a:spcBef>
                <a:spcPts val="0"/>
              </a:spcBef>
              <a:spcAft>
                <a:spcPts val="0"/>
              </a:spcAft>
            </a:pPr>
            <a:r>
              <a:rPr lang="en-US" sz="2800" b="1" dirty="0">
                <a:solidFill>
                  <a:srgbClr val="1B7834"/>
                </a:solidFill>
                <a:latin typeface="#9Slide03 SFU Futura_12" panose="020B0604020202020204" charset="0"/>
                <a:ea typeface="Tahoma" panose="020B0604030504040204" pitchFamily="34" charset="0"/>
                <a:cs typeface="Times New Roman" panose="02020603050405020304" pitchFamily="18" charset="0"/>
              </a:rPr>
              <a:t>Theo </a:t>
            </a:r>
            <a:r>
              <a:rPr lang="en-US" sz="2800" b="1" dirty="0" err="1">
                <a:solidFill>
                  <a:srgbClr val="1B7834"/>
                </a:solidFill>
                <a:latin typeface="#9Slide03 SFU Futura_12" panose="020B0604020202020204" charset="0"/>
                <a:ea typeface="Tahoma" panose="020B0604030504040204" pitchFamily="34" charset="0"/>
                <a:cs typeface="Times New Roman" panose="02020603050405020304" pitchFamily="18" charset="0"/>
              </a:rPr>
              <a:t>địa</a:t>
            </a:r>
            <a:r>
              <a:rPr lang="en-US" sz="2800" b="1" dirty="0">
                <a:solidFill>
                  <a:srgbClr val="1B7834"/>
                </a:solidFill>
                <a:latin typeface="#9Slide03 SFU Futura_12" panose="020B0604020202020204" charset="0"/>
                <a:ea typeface="Tahoma" panose="020B0604030504040204" pitchFamily="34" charset="0"/>
                <a:cs typeface="Times New Roman" panose="02020603050405020304" pitchFamily="18" charset="0"/>
              </a:rPr>
              <a:t> </a:t>
            </a:r>
            <a:r>
              <a:rPr lang="en-US" sz="2800" b="1" dirty="0" err="1">
                <a:solidFill>
                  <a:srgbClr val="1B7834"/>
                </a:solidFill>
                <a:latin typeface="#9Slide03 SFU Futura_12" panose="020B0604020202020204" charset="0"/>
                <a:ea typeface="Tahoma" panose="020B0604030504040204" pitchFamily="34" charset="0"/>
                <a:cs typeface="Times New Roman" panose="02020603050405020304" pitchFamily="18" charset="0"/>
              </a:rPr>
              <a:t>hình</a:t>
            </a:r>
            <a:endParaRPr lang="en-US" sz="2800" dirty="0">
              <a:solidFill>
                <a:srgbClr val="1B7834"/>
              </a:solidFill>
              <a:latin typeface="#9Slide03 SFU Futura_12" panose="020B0604020202020204" charset="0"/>
              <a:ea typeface="Tahoma" panose="020B0604030504040204" pitchFamily="34" charset="0"/>
              <a:cs typeface="Times New Roman" panose="02020603050405020304" pitchFamily="18" charset="0"/>
            </a:endParaRPr>
          </a:p>
        </p:txBody>
      </p:sp>
      <p:sp>
        <p:nvSpPr>
          <p:cNvPr id="50" name="Rectangle 49"/>
          <p:cNvSpPr/>
          <p:nvPr/>
        </p:nvSpPr>
        <p:spPr>
          <a:xfrm>
            <a:off x="6125673" y="2287033"/>
            <a:ext cx="5520345" cy="609398"/>
          </a:xfrm>
          <a:prstGeom prst="rect">
            <a:avLst/>
          </a:prstGeom>
        </p:spPr>
        <p:txBody>
          <a:bodyPr wrap="square">
            <a:spAutoFit/>
          </a:bodyPr>
          <a:lstStyle/>
          <a:p>
            <a:pPr marR="194310" lvl="0" algn="just">
              <a:lnSpc>
                <a:spcPct val="120000"/>
              </a:lnSpc>
              <a:spcBef>
                <a:spcPts val="0"/>
              </a:spcBef>
              <a:spcAft>
                <a:spcPts val="0"/>
              </a:spcAft>
            </a:pP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Càng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solidFill>
                  <a:srgbClr val="FF0000"/>
                </a:solidFill>
                <a:latin typeface="#9Slide03 SFU Futura_12" panose="020B0604020202020204" charset="0"/>
                <a:ea typeface="Calibri" panose="020F0502020204030204" pitchFamily="34" charset="0"/>
                <a:cs typeface="Times New Roman" panose="02020603050405020304" pitchFamily="18" charset="0"/>
              </a:rPr>
              <a:t>lên</a:t>
            </a:r>
            <a:r>
              <a:rPr lang="en-US" sz="2400" dirty="0">
                <a:solidFill>
                  <a:srgbClr val="FF0000"/>
                </a:solidFill>
                <a:latin typeface="#9Slide03 SFU Futura_12" panose="020B0604020202020204" charset="0"/>
                <a:ea typeface="Calibri" panose="020F0502020204030204" pitchFamily="34" charset="0"/>
                <a:cs typeface="Times New Roman" panose="02020603050405020304" pitchFamily="18" charset="0"/>
              </a:rPr>
              <a:t> </a:t>
            </a:r>
            <a:r>
              <a:rPr lang="en-US" sz="2400" dirty="0" err="1">
                <a:solidFill>
                  <a:srgbClr val="FF0000"/>
                </a:solidFill>
                <a:latin typeface="#9Slide03 SFU Futura_12" panose="020B0604020202020204" charset="0"/>
                <a:ea typeface="Calibri" panose="020F0502020204030204" pitchFamily="34" charset="0"/>
                <a:cs typeface="Times New Roman" panose="02020603050405020304" pitchFamily="18" charset="0"/>
              </a:rPr>
              <a:t>cao</a:t>
            </a:r>
            <a:r>
              <a:rPr lang="en-US" sz="2400" dirty="0">
                <a:solidFill>
                  <a:srgbClr val="FF0000"/>
                </a:solidFill>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độ</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càng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FF0000"/>
                </a:solidFill>
                <a:latin typeface="#9Slide03 SFU Futura_12" panose="020B0604020202020204" charset="0"/>
                <a:ea typeface="Calibri" panose="020F0502020204030204" pitchFamily="34" charset="0"/>
                <a:cs typeface="Times New Roman" panose="02020603050405020304" pitchFamily="18" charset="0"/>
              </a:rPr>
              <a:t>giảm</a:t>
            </a:r>
            <a:r>
              <a:rPr lang="en-US" sz="2800" b="1" dirty="0">
                <a:solidFill>
                  <a:srgbClr val="FF0000"/>
                </a:solidFill>
                <a:latin typeface="#9Slide03 SFU Futura_12" panose="020B0604020202020204" charset="0"/>
                <a:ea typeface="Calibri" panose="020F0502020204030204" pitchFamily="34" charset="0"/>
                <a:cs typeface="Times New Roman" panose="02020603050405020304" pitchFamily="18" charset="0"/>
              </a:rPr>
              <a:t>.</a:t>
            </a:r>
          </a:p>
        </p:txBody>
      </p:sp>
      <p:pic>
        <p:nvPicPr>
          <p:cNvPr id="51" name="Picture 2" descr="Hình ảnh địa Cầu Biểu Tượng Phong Cách Hoạt Hình PNG , Trái Đất, Hoạt Hình,  Thần Tượng PNG và Vector với nền trong suốt để tải xuống miễn phí"/>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2130" t="20092" r="20370" b="13658"/>
          <a:stretch/>
        </p:blipFill>
        <p:spPr bwMode="auto">
          <a:xfrm>
            <a:off x="7130447" y="5254128"/>
            <a:ext cx="814348" cy="93827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414,343 Sequía Images, Stock Photos &amp; Vectors | Shutterstock"/>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714" b="82143" l="7436" r="91026">
                        <a14:foregroundMark x1="48462" y1="82143" x2="48462" y2="82143"/>
                        <a14:foregroundMark x1="91282" y1="33929" x2="91282" y2="33929"/>
                        <a14:foregroundMark x1="58462" y1="14286" x2="58462" y2="14286"/>
                        <a14:foregroundMark x1="31282" y1="11071" x2="31282" y2="11071"/>
                        <a14:foregroundMark x1="7436" y1="32857" x2="7436" y2="32857"/>
                        <a14:foregroundMark x1="33590" y1="31429" x2="33590" y2="31429"/>
                        <a14:foregroundMark x1="33590" y1="25000" x2="33590" y2="25000"/>
                      </a14:backgroundRemoval>
                    </a14:imgEffect>
                  </a14:imgLayer>
                </a14:imgProps>
              </a:ext>
              <a:ext uri="{28A0092B-C50C-407E-A947-70E740481C1C}">
                <a14:useLocalDpi xmlns:a14="http://schemas.microsoft.com/office/drawing/2010/main" val="0"/>
              </a:ext>
            </a:extLst>
          </a:blip>
          <a:srcRect l="5428" t="9941" r="2650" b="17202"/>
          <a:stretch/>
        </p:blipFill>
        <p:spPr bwMode="auto">
          <a:xfrm>
            <a:off x="9562037" y="5208019"/>
            <a:ext cx="2629963" cy="1496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065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par>
                                <p:cTn id="16" presetID="10" presetClass="entr" presetSubtype="0"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500"/>
                                        <p:tgtEl>
                                          <p:spTgt spid="4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500"/>
                                        <p:tgtEl>
                                          <p:spTgt spid="46"/>
                                        </p:tgtEl>
                                      </p:cBhvr>
                                    </p:animEffect>
                                  </p:childTnLst>
                                </p:cTn>
                              </p:par>
                              <p:par>
                                <p:cTn id="27" presetID="10"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fade">
                                      <p:cBhvr>
                                        <p:cTn id="40" dur="500"/>
                                        <p:tgtEl>
                                          <p:spTgt spid="48"/>
                                        </p:tgtEl>
                                      </p:cBhvr>
                                    </p:animEffect>
                                  </p:childTnLst>
                                </p:cTn>
                              </p:par>
                              <p:par>
                                <p:cTn id="41" presetID="10" presetClass="entr" presetSubtype="0" fill="hold"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500"/>
                                        <p:tgtEl>
                                          <p:spTgt spid="51"/>
                                        </p:tgtEl>
                                      </p:cBhvr>
                                    </p:animEffect>
                                  </p:childTnLst>
                                </p:cTn>
                              </p:par>
                              <p:par>
                                <p:cTn id="44" presetID="10" presetClass="entr" presetSubtype="0" fill="hold" nodeType="with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fade">
                                      <p:cBhvr>
                                        <p:cTn id="46"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5" grpId="0" animBg="1"/>
      <p:bldP spid="46" grpId="0"/>
      <p:bldP spid="47" grpId="0"/>
      <p:bldP spid="48" grpId="0"/>
      <p:bldP spid="49" grpId="0" animBg="1"/>
      <p:bldP spid="5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3A908EC-16F1-4420-A356-D987A6777E7A}"/>
              </a:ext>
            </a:extLst>
          </p:cNvPr>
          <p:cNvCxnSpPr/>
          <p:nvPr/>
        </p:nvCxnSpPr>
        <p:spPr>
          <a:xfrm>
            <a:off x="3844406" y="0"/>
            <a:ext cx="1" cy="68580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54F002B-E762-47A5-8706-6F2BDFEDAE62}"/>
              </a:ext>
            </a:extLst>
          </p:cNvPr>
          <p:cNvSpPr/>
          <p:nvPr/>
        </p:nvSpPr>
        <p:spPr>
          <a:xfrm>
            <a:off x="5935780" y="5072063"/>
            <a:ext cx="4090343" cy="1528151"/>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srgbClr val="002060"/>
              </a:solidFill>
              <a:latin typeface="#9Slide05 SVNKitten" pitchFamily="2" charset="0"/>
              <a:cs typeface="Arial" panose="020B0604020202020204" pitchFamily="34" charset="0"/>
            </a:endParaRPr>
          </a:p>
        </p:txBody>
      </p:sp>
      <p:pic>
        <p:nvPicPr>
          <p:cNvPr id="10" name="Picture 2" descr="Thử tài đuổi hình bắt chữ tiếng Anh cùng Apollo English">
            <a:extLst>
              <a:ext uri="{FF2B5EF4-FFF2-40B4-BE49-F238E27FC236}">
                <a16:creationId xmlns:a16="http://schemas.microsoft.com/office/drawing/2014/main" id="{D34CD202-961A-416B-A489-DE21A895DC0F}"/>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200" b="94344" l="47" r="99069">
                        <a14:foregroundMark x1="17225" y1="36332" x2="17225" y2="36332"/>
                        <a14:foregroundMark x1="22719" y1="32648" x2="22719" y2="32648"/>
                        <a14:foregroundMark x1="32216" y1="31105" x2="32216" y2="31105"/>
                        <a14:foregroundMark x1="45950" y1="29306" x2="45950" y2="29306"/>
                        <a14:foregroundMark x1="36266" y1="14739" x2="36266" y2="14739"/>
                        <a14:foregroundMark x1="37663" y1="3599" x2="37663" y2="3599"/>
                        <a14:foregroundMark x1="67179" y1="78063" x2="67179" y2="78063"/>
                        <a14:foregroundMark x1="78119" y1="69494" x2="78119" y2="69494"/>
                        <a14:foregroundMark x1="84590" y1="68723" x2="84590" y2="68723"/>
                        <a14:foregroundMark x1="77886" y1="73608" x2="77886" y2="73608"/>
                        <a14:foregroundMark x1="84963" y1="47901" x2="84963" y2="47901"/>
                        <a14:foregroundMark x1="22719" y1="43445" x2="22719" y2="43445"/>
                        <a14:foregroundMark x1="96508" y1="16281" x2="96508" y2="16281"/>
                        <a14:foregroundMark x1="89432" y1="37875" x2="89432" y2="37875"/>
                        <a14:foregroundMark x1="87803" y1="44130" x2="87803" y2="44130"/>
                        <a14:foregroundMark x1="83380" y1="47901" x2="82542" y2="47901"/>
                        <a14:foregroundMark x1="67598" y1="57155" x2="67598" y2="57155"/>
                        <a14:foregroundMark x1="63966" y1="63153" x2="63966" y2="63153"/>
                        <a14:foregroundMark x1="36639" y1="62382" x2="36639" y2="62382"/>
                        <a14:foregroundMark x1="40689" y1="74722" x2="40689" y2="74722"/>
                        <a14:foregroundMark x1="42924" y1="74722" x2="42924" y2="74722"/>
                        <a14:foregroundMark x1="69227" y1="75064" x2="69227" y2="75064"/>
                        <a14:foregroundMark x1="84590" y1="62039" x2="84590" y2="62039"/>
                        <a14:foregroundMark x1="85801" y1="66838" x2="85801" y2="66838"/>
                        <a14:foregroundMark x1="85615" y1="80634" x2="85615" y2="80634"/>
                        <a14:foregroundMark x1="10754" y1="73179" x2="10754" y2="73179"/>
                        <a14:foregroundMark x1="8752" y1="28535" x2="8752" y2="28535"/>
                        <a14:foregroundMark x1="12197" y1="83633" x2="12197" y2="83633"/>
                        <a14:foregroundMark x1="4516" y1="12939" x2="4516" y2="12939"/>
                        <a14:foregroundMark x1="7542" y1="6941" x2="7542" y2="6941"/>
                        <a14:foregroundMark x1="13408" y1="9940" x2="13408" y2="9940"/>
                        <a14:foregroundMark x1="17831" y1="6941" x2="17831" y2="6941"/>
                        <a14:foregroundMark x1="2886" y1="11397" x2="2886" y2="11397"/>
                        <a14:foregroundMark x1="4888" y1="8398" x2="4888" y2="8398"/>
                        <a14:foregroundMark x1="4516" y1="4713" x2="4516" y2="4713"/>
                        <a14:foregroundMark x1="5307" y1="4370" x2="5307" y2="4370"/>
                        <a14:foregroundMark x1="7542" y1="11397" x2="7542" y2="11397"/>
                        <a14:foregroundMark x1="8752" y1="10626" x2="8752" y2="10626"/>
                        <a14:foregroundMark x1="10382" y1="10626" x2="10382" y2="10626"/>
                        <a14:foregroundMark x1="11592" y1="12939" x2="11592" y2="12939"/>
                        <a14:foregroundMark x1="17458" y1="12939" x2="17458" y2="12939"/>
                        <a14:foregroundMark x1="20857" y1="6941" x2="20857" y2="6941"/>
                        <a14:foregroundMark x1="23929" y1="9512" x2="23929" y2="9512"/>
                        <a14:foregroundMark x1="24534" y1="4713" x2="24534" y2="4713"/>
                        <a14:foregroundMark x1="24302" y1="1371" x2="23696" y2="1371"/>
                        <a14:foregroundMark x1="21276" y1="2828" x2="21276" y2="2828"/>
                        <a14:foregroundMark x1="22114" y1="7284" x2="22114" y2="7284"/>
                        <a14:foregroundMark x1="21695" y1="11397" x2="21695" y2="11397"/>
                        <a14:foregroundMark x1="20065" y1="9512" x2="20065" y2="9512"/>
                        <a14:foregroundMark x1="18063" y1="3942" x2="18063" y2="3942"/>
                        <a14:foregroundMark x1="99162" y1="14053" x2="99162" y2="14053"/>
                        <a14:foregroundMark x1="91061" y1="32991" x2="91061" y2="32991"/>
                        <a14:foregroundMark x1="90456" y1="25536" x2="90456" y2="25536"/>
                        <a14:foregroundMark x1="93669" y1="29991" x2="93669" y2="29991"/>
                        <a14:foregroundMark x1="92086" y1="29991" x2="92086" y2="29991"/>
                        <a14:foregroundMark x1="1071" y1="26650" x2="1071" y2="26650"/>
                        <a14:foregroundMark x1="1071" y1="25964" x2="1071" y2="25964"/>
                        <a14:foregroundMark x1="2095" y1="20737" x2="2095" y2="20737"/>
                        <a14:foregroundMark x1="2886" y1="15853" x2="2886" y2="15853"/>
                        <a14:foregroundMark x1="4283" y1="54584" x2="4283" y2="54584"/>
                        <a14:foregroundMark x1="7123" y1="54242" x2="7123" y2="54242"/>
                        <a14:foregroundMark x1="6099" y1="54927" x2="6099" y2="54927"/>
                        <a14:foregroundMark x1="2467" y1="51585" x2="2467" y2="51585"/>
                        <a14:foregroundMark x1="2467" y1="67952" x2="2467" y2="67952"/>
                        <a14:foregroundMark x1="3911" y1="58269" x2="3911" y2="58269"/>
                        <a14:foregroundMark x1="9171" y1="56812" x2="9171" y2="56812"/>
                        <a14:foregroundMark x1="2095" y1="74722" x2="2095" y2="74722"/>
                        <a14:foregroundMark x1="3305" y1="80977" x2="3305" y2="80977"/>
                        <a14:foregroundMark x1="6704" y1="87318" x2="6704" y2="87318"/>
                        <a14:foregroundMark x1="10149" y1="92202" x2="10149" y2="92202"/>
                        <a14:foregroundMark x1="14804" y1="94430" x2="14804" y2="94430"/>
                        <a14:foregroundMark x1="7728" y1="3942" x2="7728" y2="3942"/>
                        <a14:foregroundMark x1="26350" y1="11825" x2="26350" y2="11825"/>
                        <a14:foregroundMark x1="24907" y1="10283" x2="24907" y2="10283"/>
                        <a14:foregroundMark x1="24721" y1="8055" x2="24721" y2="8055"/>
                        <a14:foregroundMark x1="23510" y1="10283" x2="23510" y2="10283"/>
                        <a14:foregroundMark x1="23091" y1="10626" x2="23091" y2="10626"/>
                        <a14:foregroundMark x1="21276" y1="5484" x2="21276" y2="5484"/>
                        <a14:foregroundMark x1="20857" y1="4370" x2="20857" y2="4370"/>
                        <a14:foregroundMark x1="20857" y1="10626" x2="20857" y2="10626"/>
                        <a14:foregroundMark x1="20857" y1="11054" x2="20857" y2="11054"/>
                        <a14:foregroundMark x1="20065" y1="11825" x2="20065" y2="11825"/>
                        <a14:foregroundMark x1="19879" y1="11825" x2="19879" y2="11825"/>
                        <a14:foregroundMark x1="17831" y1="10626" x2="17831" y2="10626"/>
                        <a14:foregroundMark x1="17458" y1="9940" x2="17458" y2="9940"/>
                        <a14:foregroundMark x1="17039" y1="9169" x2="17039" y2="9169"/>
                        <a14:foregroundMark x1="17039" y1="7712" x2="17039" y2="7712"/>
                        <a14:foregroundMark x1="16853" y1="5827" x2="16853" y2="5827"/>
                        <a14:foregroundMark x1="14618" y1="14396" x2="14618" y2="14396"/>
                        <a14:foregroundMark x1="13408" y1="12511" x2="13408" y2="12511"/>
                        <a14:foregroundMark x1="13175" y1="8398" x2="13175" y2="8398"/>
                        <a14:foregroundMark x1="12989" y1="6170" x2="12989" y2="6170"/>
                        <a14:foregroundMark x1="14385" y1="6170" x2="14385" y2="6170"/>
                        <a14:foregroundMark x1="13780" y1="5484" x2="13780" y2="5484"/>
                        <a14:foregroundMark x1="13175" y1="4713" x2="13175" y2="4713"/>
                        <a14:foregroundMark x1="12989" y1="4370" x2="12989" y2="4370"/>
                        <a14:foregroundMark x1="12803" y1="8055" x2="12803" y2="8055"/>
                        <a14:foregroundMark x1="11592" y1="9169" x2="11592" y2="9169"/>
                        <a14:foregroundMark x1="10987" y1="9512" x2="10987" y2="9512"/>
                        <a14:foregroundMark x1="10754" y1="13625" x2="10754" y2="13625"/>
                        <a14:foregroundMark x1="9963" y1="14053" x2="9963" y2="14053"/>
                        <a14:foregroundMark x1="9544" y1="13625" x2="9544" y2="13625"/>
                        <a14:foregroundMark x1="8333" y1="10283" x2="8333" y2="10283"/>
                        <a14:foregroundMark x1="7728" y1="9512" x2="7728" y2="9512"/>
                        <a14:foregroundMark x1="7728" y1="12939" x2="7728" y2="12939"/>
                        <a14:foregroundMark x1="6704" y1="14739" x2="6704" y2="14739"/>
                        <a14:foregroundMark x1="6099" y1="13282" x2="6099" y2="13282"/>
                        <a14:foregroundMark x1="5493" y1="8398" x2="5493" y2="8398"/>
                        <a14:foregroundMark x1="5307" y1="14739" x2="5307" y2="14739"/>
                        <a14:foregroundMark x1="5307" y1="14739" x2="5307" y2="14739"/>
                        <a14:foregroundMark x1="4888" y1="13625" x2="4888" y2="13625"/>
                        <a14:foregroundMark x1="3492" y1="5827" x2="3492" y2="5827"/>
                        <a14:foregroundMark x1="3305" y1="5827" x2="3305" y2="5827"/>
                        <a14:foregroundMark x1="2700" y1="5484" x2="2700" y2="5484"/>
                        <a14:foregroundMark x1="2700" y1="4713" x2="2700" y2="4713"/>
                        <a14:foregroundMark x1="2467" y1="4713" x2="2467" y2="4713"/>
                        <a14:foregroundMark x1="2467" y1="5056" x2="2467" y2="5056"/>
                        <a14:foregroundMark x1="1862" y1="12168" x2="1862" y2="12168"/>
                        <a14:foregroundMark x1="1257" y1="11054" x2="1257" y2="11054"/>
                        <a14:foregroundMark x1="1443" y1="6598" x2="1443" y2="6598"/>
                        <a14:foregroundMark x1="1257" y1="7284" x2="1257" y2="7284"/>
                        <a14:foregroundMark x1="2095" y1="9512" x2="2095" y2="9512"/>
                        <a14:foregroundMark x1="11592" y1="3599" x2="11592" y2="3599"/>
                        <a14:foregroundMark x1="12803" y1="2142" x2="12803" y2="2142"/>
                        <a14:foregroundMark x1="20251" y1="2828" x2="20251" y2="2828"/>
                        <a14:foregroundMark x1="20065" y1="1714" x2="20065" y2="1714"/>
                        <a14:foregroundMark x1="1676" y1="34105" x2="1676" y2="34105"/>
                        <a14:foregroundMark x1="838" y1="41217" x2="838" y2="41217"/>
                        <a14:foregroundMark x1="838" y1="31877" x2="838" y2="31877"/>
                        <a14:foregroundMark x1="11592" y1="70951" x2="11592" y2="70951"/>
                        <a14:foregroundMark x1="9171" y1="64610" x2="9171" y2="64610"/>
                        <a14:foregroundMark x1="13780" y1="73950" x2="13780" y2="73950"/>
                        <a14:foregroundMark x1="11173" y1="67952" x2="11173" y2="67952"/>
                        <a14:foregroundMark x1="10382" y1="67952" x2="10382" y2="67952"/>
                        <a14:foregroundMark x1="838" y1="35219" x2="838" y2="35219"/>
                        <a14:foregroundMark x1="13408" y1="76178" x2="13408" y2="76178"/>
                        <a14:foregroundMark x1="11965" y1="73608" x2="11965" y2="73608"/>
                        <a14:foregroundMark x1="83147" y1="70951" x2="83380" y2="72065"/>
                        <a14:foregroundMark x1="83566" y1="78749" x2="83566" y2="78749"/>
                        <a14:foregroundMark x1="85987" y1="77292" x2="85987" y2="77292"/>
                        <a14:foregroundMark x1="15037" y1="82862" x2="15037" y2="82862"/>
                      </a14:backgroundRemoval>
                    </a14:imgEffect>
                  </a14:imgLayer>
                </a14:imgProps>
              </a:ext>
              <a:ext uri="{28A0092B-C50C-407E-A947-70E740481C1C}">
                <a14:useLocalDpi xmlns:a14="http://schemas.microsoft.com/office/drawing/2010/main" val="0"/>
              </a:ext>
            </a:extLst>
          </a:blip>
          <a:srcRect b="16006"/>
          <a:stretch/>
        </p:blipFill>
        <p:spPr bwMode="auto">
          <a:xfrm>
            <a:off x="40659" y="2769087"/>
            <a:ext cx="3649535" cy="16654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4729163" y="-1"/>
            <a:ext cx="6815178" cy="4957763"/>
          </a:xfrm>
          <a:prstGeom prst="rect">
            <a:avLst/>
          </a:prstGeom>
        </p:spPr>
      </p:pic>
      <p:sp>
        <p:nvSpPr>
          <p:cNvPr id="11" name="Rectangle 10">
            <a:extLst>
              <a:ext uri="{FF2B5EF4-FFF2-40B4-BE49-F238E27FC236}">
                <a16:creationId xmlns:a16="http://schemas.microsoft.com/office/drawing/2014/main" id="{81F2071E-DF8C-495C-8676-8F839E06F04F}"/>
              </a:ext>
            </a:extLst>
          </p:cNvPr>
          <p:cNvSpPr/>
          <p:nvPr/>
        </p:nvSpPr>
        <p:spPr>
          <a:xfrm>
            <a:off x="6077003" y="5051308"/>
            <a:ext cx="3186582" cy="1569660"/>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96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GIÓ</a:t>
            </a:r>
            <a:endParaRPr lang="en-US" sz="88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sp>
        <p:nvSpPr>
          <p:cNvPr id="12" name="Arc 11"/>
          <p:cNvSpPr/>
          <p:nvPr/>
        </p:nvSpPr>
        <p:spPr>
          <a:xfrm>
            <a:off x="-3792584" y="1085850"/>
            <a:ext cx="7636990" cy="4686300"/>
          </a:xfrm>
          <a:prstGeom prst="arc">
            <a:avLst>
              <a:gd name="adj1" fmla="val 16247211"/>
              <a:gd name="adj2" fmla="val 5478154"/>
            </a:avLst>
          </a:prstGeom>
          <a:ln w="28575">
            <a:solidFill>
              <a:srgbClr val="1C44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8174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110747" y="3563381"/>
            <a:ext cx="12045932" cy="31533"/>
          </a:xfrm>
          <a:prstGeom prst="line">
            <a:avLst/>
          </a:prstGeom>
          <a:ln w="12700">
            <a:solidFill>
              <a:srgbClr val="2E4B89"/>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a16="http://schemas.microsoft.com/office/drawing/2014/main" id="{D6CE6303-3C40-4361-9869-64BB994762E1}"/>
              </a:ext>
            </a:extLst>
          </p:cNvPr>
          <p:cNvSpPr/>
          <p:nvPr/>
        </p:nvSpPr>
        <p:spPr>
          <a:xfrm>
            <a:off x="2386937" y="1230725"/>
            <a:ext cx="3162941" cy="100898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70C0"/>
                </a:solidFill>
                <a:latin typeface="#9Slide03 SFU Futura_12" panose="020B0604020202020204" charset="0"/>
                <a:cs typeface="Arial" panose="020B0604020202020204" pitchFamily="34" charset="0"/>
              </a:rPr>
              <a:t>TRÒ CHƠI</a:t>
            </a:r>
            <a:endParaRPr lang="en-US" sz="7200" b="1" dirty="0">
              <a:solidFill>
                <a:srgbClr val="0070C0"/>
              </a:solidFill>
              <a:latin typeface="#9Slide03 SFU Futura_12" panose="020B0604020202020204" charset="0"/>
              <a:cs typeface="Arial" panose="020B0604020202020204" pitchFamily="34" charset="0"/>
            </a:endParaRPr>
          </a:p>
        </p:txBody>
      </p:sp>
      <p:sp>
        <p:nvSpPr>
          <p:cNvPr id="11" name="Rectangle: Rounded Corners 7">
            <a:extLst>
              <a:ext uri="{FF2B5EF4-FFF2-40B4-BE49-F238E27FC236}">
                <a16:creationId xmlns:a16="http://schemas.microsoft.com/office/drawing/2014/main" id="{D6CE6303-3C40-4361-9869-64BB994762E1}"/>
              </a:ext>
            </a:extLst>
          </p:cNvPr>
          <p:cNvSpPr/>
          <p:nvPr/>
        </p:nvSpPr>
        <p:spPr>
          <a:xfrm>
            <a:off x="2149624" y="2122368"/>
            <a:ext cx="10001959" cy="131245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a:solidFill>
                  <a:srgbClr val="1DB920"/>
                </a:solidFill>
                <a:latin typeface="#9Slide03 SFU Futura_12" panose="020B0604020202020204" charset="0"/>
                <a:cs typeface="Arial" panose="020B0604020202020204" pitchFamily="34" charset="0"/>
              </a:rPr>
              <a:t>AI CHIẾN THẮNG?</a:t>
            </a:r>
          </a:p>
        </p:txBody>
      </p:sp>
      <p:sp>
        <p:nvSpPr>
          <p:cNvPr id="14" name="Rectangle: Rounded Corners 7">
            <a:extLst>
              <a:ext uri="{FF2B5EF4-FFF2-40B4-BE49-F238E27FC236}">
                <a16:creationId xmlns:a16="http://schemas.microsoft.com/office/drawing/2014/main" id="{BE55959A-1F2C-46C2-9FCD-F989F5DD87B7}"/>
              </a:ext>
            </a:extLst>
          </p:cNvPr>
          <p:cNvSpPr/>
          <p:nvPr/>
        </p:nvSpPr>
        <p:spPr>
          <a:xfrm>
            <a:off x="156454" y="3648808"/>
            <a:ext cx="1898669" cy="1962954"/>
          </a:xfrm>
          <a:prstGeom prst="roundRect">
            <a:avLst/>
          </a:prstGeom>
          <a:solidFill>
            <a:srgbClr val="FDCC99"/>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Hoạt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động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Cá</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nhân</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19" name="Rectangle: Rounded Corners 7">
            <a:extLst>
              <a:ext uri="{FF2B5EF4-FFF2-40B4-BE49-F238E27FC236}">
                <a16:creationId xmlns:a16="http://schemas.microsoft.com/office/drawing/2014/main" id="{D5397E9F-57CE-4CBC-BF7D-C7F3ACC44961}"/>
              </a:ext>
            </a:extLst>
          </p:cNvPr>
          <p:cNvSpPr/>
          <p:nvPr/>
        </p:nvSpPr>
        <p:spPr>
          <a:xfrm>
            <a:off x="2192425" y="3680660"/>
            <a:ext cx="1775983" cy="1962954"/>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Chuẩn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bị</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giấy</a:t>
            </a:r>
            <a:r>
              <a:rPr lang="en-US" sz="2400" b="1" dirty="0">
                <a:solidFill>
                  <a:schemeClr val="tx1"/>
                </a:solidFill>
                <a:latin typeface="#9Slide03 SFU Futura_12" panose="00000400000000000000" pitchFamily="2" charset="0"/>
                <a:cs typeface="Arial" panose="020B0604020202020204" pitchFamily="34" charset="0"/>
              </a:rPr>
              <a:t> note </a:t>
            </a:r>
            <a:r>
              <a:rPr lang="en-US" sz="2400" b="1" dirty="0" err="1">
                <a:solidFill>
                  <a:schemeClr val="tx1"/>
                </a:solidFill>
                <a:latin typeface="#9Slide03 SFU Futura_12" panose="00000400000000000000" pitchFamily="2" charset="0"/>
                <a:cs typeface="Arial" panose="020B0604020202020204" pitchFamily="34" charset="0"/>
              </a:rPr>
              <a:t>bút</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21" name="Rectangle: Rounded Corners 7">
            <a:extLst>
              <a:ext uri="{FF2B5EF4-FFF2-40B4-BE49-F238E27FC236}">
                <a16:creationId xmlns:a16="http://schemas.microsoft.com/office/drawing/2014/main" id="{C22CBC91-7E69-41A0-A1C7-59D20020A212}"/>
              </a:ext>
            </a:extLst>
          </p:cNvPr>
          <p:cNvSpPr/>
          <p:nvPr/>
        </p:nvSpPr>
        <p:spPr>
          <a:xfrm>
            <a:off x="9592398" y="3666321"/>
            <a:ext cx="2326903" cy="1962954"/>
          </a:xfrm>
          <a:prstGeom prst="roundRect">
            <a:avLst/>
          </a:prstGeom>
          <a:solidFill>
            <a:srgbClr val="FDCC99"/>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Hết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giờ</a:t>
            </a:r>
            <a:r>
              <a:rPr lang="en-US" sz="2400" b="1" dirty="0">
                <a:solidFill>
                  <a:schemeClr val="tx1"/>
                </a:solidFill>
                <a:latin typeface="#9Slide03 SFU Futura_12" panose="00000400000000000000" pitchFamily="2" charset="0"/>
                <a:cs typeface="Arial" panose="020B0604020202020204" pitchFamily="34" charset="0"/>
              </a:rPr>
              <a:t>, 2 </a:t>
            </a:r>
            <a:r>
              <a:rPr lang="en-US" sz="2400" b="1" dirty="0" err="1">
                <a:solidFill>
                  <a:schemeClr val="tx1"/>
                </a:solidFill>
                <a:latin typeface="#9Slide03 SFU Futura_12" panose="00000400000000000000" pitchFamily="2" charset="0"/>
                <a:cs typeface="Arial" panose="020B0604020202020204" pitchFamily="34" charset="0"/>
              </a:rPr>
              <a:t>bạn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kế</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nhau</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đổi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bài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chấm</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chéo</a:t>
            </a:r>
            <a:endParaRPr lang="en-US" sz="2400" b="1" dirty="0">
              <a:solidFill>
                <a:schemeClr val="tx1"/>
              </a:solidFill>
              <a:latin typeface="#9Slide03 SFU Futura_12" panose="00000400000000000000" pitchFamily="2" charset="0"/>
              <a:cs typeface="Arial" panose="020B0604020202020204" pitchFamily="34" charset="0"/>
            </a:endParaRPr>
          </a:p>
        </p:txBody>
      </p:sp>
      <p:grpSp>
        <p:nvGrpSpPr>
          <p:cNvPr id="27" name="Group 26">
            <a:extLst>
              <a:ext uri="{FF2B5EF4-FFF2-40B4-BE49-F238E27FC236}">
                <a16:creationId xmlns:a16="http://schemas.microsoft.com/office/drawing/2014/main" id="{2FC2FE5C-24B3-4321-AB89-4B2BE15C5082}"/>
              </a:ext>
            </a:extLst>
          </p:cNvPr>
          <p:cNvGrpSpPr/>
          <p:nvPr/>
        </p:nvGrpSpPr>
        <p:grpSpPr>
          <a:xfrm>
            <a:off x="3100837" y="-29460"/>
            <a:ext cx="6071738" cy="1342230"/>
            <a:chOff x="3100837" y="-29460"/>
            <a:chExt cx="6071738" cy="1342230"/>
          </a:xfrm>
        </p:grpSpPr>
        <p:sp>
          <p:nvSpPr>
            <p:cNvPr id="29" name="Rectangle 28">
              <a:extLst>
                <a:ext uri="{FF2B5EF4-FFF2-40B4-BE49-F238E27FC236}">
                  <a16:creationId xmlns:a16="http://schemas.microsoft.com/office/drawing/2014/main" id="{81F2071E-DF8C-495C-8676-8F839E06F04F}"/>
                </a:ext>
              </a:extLst>
            </p:cNvPr>
            <p:cNvSpPr/>
            <p:nvPr/>
          </p:nvSpPr>
          <p:spPr>
            <a:xfrm>
              <a:off x="3457665" y="106002"/>
              <a:ext cx="5714910" cy="1107996"/>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LUYỆN TẬP</a:t>
              </a:r>
              <a:endPar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30"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100837" y="-2946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Rectangle: Rounded Corners 7">
            <a:extLst>
              <a:ext uri="{FF2B5EF4-FFF2-40B4-BE49-F238E27FC236}">
                <a16:creationId xmlns:a16="http://schemas.microsoft.com/office/drawing/2014/main" id="{BE55959A-1F2C-46C2-9FCD-F989F5DD87B7}"/>
              </a:ext>
            </a:extLst>
          </p:cNvPr>
          <p:cNvSpPr/>
          <p:nvPr/>
        </p:nvSpPr>
        <p:spPr>
          <a:xfrm>
            <a:off x="4102481" y="3680660"/>
            <a:ext cx="2205239" cy="1962954"/>
          </a:xfrm>
          <a:prstGeom prst="roundRect">
            <a:avLst/>
          </a:prstGeom>
          <a:solidFill>
            <a:srgbClr val="FDCC99"/>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Ghi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số</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thứ</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tự</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từ</a:t>
            </a:r>
            <a:r>
              <a:rPr lang="en-US" sz="2400" b="1" dirty="0">
                <a:solidFill>
                  <a:schemeClr val="tx1"/>
                </a:solidFill>
                <a:latin typeface="#9Slide03 SFU Futura_12" panose="00000400000000000000" pitchFamily="2" charset="0"/>
                <a:cs typeface="Arial" panose="020B0604020202020204" pitchFamily="34" charset="0"/>
              </a:rPr>
              <a:t> 1 </a:t>
            </a:r>
            <a:r>
              <a:rPr lang="en-US" sz="24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10 </a:t>
            </a:r>
            <a:r>
              <a:rPr lang="en-US" sz="24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vào</a:t>
            </a:r>
            <a:r>
              <a:rPr lang="en-US" sz="24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4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giấy</a:t>
            </a:r>
            <a:r>
              <a:rPr lang="en-US" sz="24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note</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32" name="Rectangle: Rounded Corners 7">
            <a:extLst>
              <a:ext uri="{FF2B5EF4-FFF2-40B4-BE49-F238E27FC236}">
                <a16:creationId xmlns:a16="http://schemas.microsoft.com/office/drawing/2014/main" id="{D5397E9F-57CE-4CBC-BF7D-C7F3ACC44961}"/>
              </a:ext>
            </a:extLst>
          </p:cNvPr>
          <p:cNvSpPr/>
          <p:nvPr/>
        </p:nvSpPr>
        <p:spPr>
          <a:xfrm>
            <a:off x="6441793" y="3648808"/>
            <a:ext cx="3016532" cy="1962954"/>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latin typeface="#9Slide03 SFU Futura_12" panose="00000400000000000000" pitchFamily="2" charset="0"/>
                <a:cs typeface="Arial" panose="020B0604020202020204" pitchFamily="34" charset="0"/>
              </a:rPr>
              <a:t>GV chiếu/đọc câu hỏi, HS ghi nhanh đáp án vào giấy note tương ứng số thứ tự câu hỏi</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3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236243" y="5164485"/>
            <a:ext cx="1581672" cy="16842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9688" y1="26406" x2="49688" y2="26406"/>
                        <a14:foregroundMark x1="49688" y1="26094" x2="49688" y2="26094"/>
                        <a14:foregroundMark x1="49219" y1="54688" x2="49219" y2="54688"/>
                        <a14:foregroundMark x1="49219" y1="54688" x2="49219" y2="54688"/>
                      </a14:backgroundRemoval>
                    </a14:imgEffect>
                  </a14:imgLayer>
                </a14:imgProps>
              </a:ext>
            </a:extLst>
          </a:blip>
          <a:srcRect l="23360" t="16719" r="23672" b="29609"/>
          <a:stretch/>
        </p:blipFill>
        <p:spPr>
          <a:xfrm>
            <a:off x="1395427" y="5249715"/>
            <a:ext cx="1578028" cy="1598975"/>
          </a:xfrm>
          <a:prstGeom prst="rect">
            <a:avLst/>
          </a:prstGeom>
        </p:spPr>
      </p:pic>
      <p:pic>
        <p:nvPicPr>
          <p:cNvPr id="22" name="Picture 6" descr="SlideShare Computer Icons Presentation slide, icon, orange, presentation,  logo png | PNGWing">
            <a:extLst>
              <a:ext uri="{FF2B5EF4-FFF2-40B4-BE49-F238E27FC236}">
                <a16:creationId xmlns:a16="http://schemas.microsoft.com/office/drawing/2014/main" id="{D6FA706C-1528-49BE-967B-3327ADADAC4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8333" r="90556">
                        <a14:foregroundMark x1="35833" y1="77222" x2="35833" y2="77222"/>
                        <a14:foregroundMark x1="43611" y1="44444" x2="43611" y2="44444"/>
                        <a14:foregroundMark x1="64722" y1="40556" x2="64722" y2="40556"/>
                        <a14:foregroundMark x1="90556" y1="45556" x2="90556" y2="45556"/>
                        <a14:foregroundMark x1="8333" y1="46389" x2="8333" y2="46389"/>
                      </a14:backgroundRemoval>
                    </a14:imgEffect>
                  </a14:imgLayer>
                </a14:imgProps>
              </a:ext>
              <a:ext uri="{28A0092B-C50C-407E-A947-70E740481C1C}">
                <a14:useLocalDpi xmlns:a14="http://schemas.microsoft.com/office/drawing/2010/main" val="0"/>
              </a:ext>
            </a:extLst>
          </a:blip>
          <a:srcRect t="9838" b="8669"/>
          <a:stretch/>
        </p:blipFill>
        <p:spPr bwMode="auto">
          <a:xfrm>
            <a:off x="8611343" y="5249715"/>
            <a:ext cx="1962109" cy="159897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flipV="1">
            <a:off x="5449865" y="1715913"/>
            <a:ext cx="6701718" cy="3314"/>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5362" name="Picture 2" descr="4 nguyên tắc đơn giản giúp bạn học tiếng Nhật trung cấp hiệu quả."/>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7171" y="106002"/>
            <a:ext cx="4033311" cy="3574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63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fade">
                                      <p:cBhvr>
                                        <p:cTn id="12" dur="500"/>
                                        <p:tgtEl>
                                          <p:spTgt spid="1536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par>
                                <p:cTn id="39" presetID="10"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cTn>
                              </p:par>
                              <p:par>
                                <p:cTn id="45" presetID="10"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animBg="1"/>
      <p:bldP spid="19" grpId="0" animBg="1"/>
      <p:bldP spid="21" grpId="0" animBg="1"/>
      <p:bldP spid="31" grpId="0" animBg="1"/>
      <p:bldP spid="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5376" y="1180595"/>
            <a:ext cx="12027054" cy="5554461"/>
            <a:chOff x="4422622" y="1094857"/>
            <a:chExt cx="7641509" cy="5554461"/>
          </a:xfrm>
        </p:grpSpPr>
        <p:grpSp>
          <p:nvGrpSpPr>
            <p:cNvPr id="24" name="Group 23"/>
            <p:cNvGrpSpPr/>
            <p:nvPr/>
          </p:nvGrpSpPr>
          <p:grpSpPr>
            <a:xfrm>
              <a:off x="4575442" y="1303118"/>
              <a:ext cx="7488689" cy="5346200"/>
              <a:chOff x="394387" y="-219765"/>
              <a:chExt cx="11736448" cy="6580757"/>
            </a:xfrm>
          </p:grpSpPr>
          <p:sp>
            <p:nvSpPr>
              <p:cNvPr id="25" name="Rectangle 24"/>
              <p:cNvSpPr/>
              <p:nvPr/>
            </p:nvSpPr>
            <p:spPr>
              <a:xfrm>
                <a:off x="394387" y="-219765"/>
                <a:ext cx="11023636" cy="6402425"/>
              </a:xfrm>
              <a:prstGeom prst="rect">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26845" y="-22254"/>
                <a:ext cx="11361671" cy="6383246"/>
              </a:xfrm>
              <a:prstGeom prst="rect">
                <a:avLst/>
              </a:prstGeom>
              <a:solidFill>
                <a:srgbClr val="0070C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90539" y="67071"/>
                <a:ext cx="11034284" cy="611558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Văn phòng phẩm Hà Nội"/>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1361677" y="5449093"/>
                <a:ext cx="769158" cy="809823"/>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422622" y="1094857"/>
              <a:ext cx="649649" cy="107716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9" name="Straight Connector 38">
            <a:extLst>
              <a:ext uri="{FF2B5EF4-FFF2-40B4-BE49-F238E27FC236}">
                <a16:creationId xmlns:a16="http://schemas.microsoft.com/office/drawing/2014/main" id="{991ACA94-E341-45D2-A862-C6ABE7BE591A}"/>
              </a:ext>
            </a:extLst>
          </p:cNvPr>
          <p:cNvCxnSpPr>
            <a:cxnSpLocks/>
          </p:cNvCxnSpPr>
          <p:nvPr/>
        </p:nvCxnSpPr>
        <p:spPr>
          <a:xfrm flipV="1">
            <a:off x="-21084" y="1182538"/>
            <a:ext cx="12159975" cy="4409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2FC2FE5C-24B3-4321-AB89-4B2BE15C5082}"/>
              </a:ext>
            </a:extLst>
          </p:cNvPr>
          <p:cNvGrpSpPr/>
          <p:nvPr/>
        </p:nvGrpSpPr>
        <p:grpSpPr>
          <a:xfrm>
            <a:off x="3337220" y="-60906"/>
            <a:ext cx="5378155" cy="1182571"/>
            <a:chOff x="3337220" y="-60906"/>
            <a:chExt cx="5378155" cy="1182571"/>
          </a:xfrm>
        </p:grpSpPr>
        <p:sp>
          <p:nvSpPr>
            <p:cNvPr id="40" name="Rectangle 39">
              <a:extLst>
                <a:ext uri="{FF2B5EF4-FFF2-40B4-BE49-F238E27FC236}">
                  <a16:creationId xmlns:a16="http://schemas.microsoft.com/office/drawing/2014/main" id="{81F2071E-DF8C-495C-8676-8F839E06F04F}"/>
                </a:ext>
              </a:extLst>
            </p:cNvPr>
            <p:cNvSpPr/>
            <p:nvPr/>
          </p:nvSpPr>
          <p:spPr>
            <a:xfrm>
              <a:off x="3457665" y="106002"/>
              <a:ext cx="5257710" cy="1015663"/>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LUYỆN TẬP</a:t>
              </a:r>
              <a:endParaRPr lang="en-US" sz="54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41"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337220" y="-60906"/>
              <a:ext cx="1085401" cy="115576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185862" y="1872329"/>
            <a:ext cx="7494359" cy="523220"/>
          </a:xfrm>
          <a:prstGeom prst="rect">
            <a:avLst/>
          </a:prstGeom>
        </p:spPr>
        <p:txBody>
          <a:bodyPr wrap="none">
            <a:spAutoFit/>
          </a:bodyPr>
          <a:lstStyle/>
          <a:p>
            <a:r>
              <a:rPr lang="en-US" sz="2800" b="1" dirty="0">
                <a:solidFill>
                  <a:srgbClr val="0070C0"/>
                </a:solidFill>
                <a:latin typeface="#9Slide03 SFU Futura_12" panose="020B0604020202020204" charset="0"/>
                <a:ea typeface="Calibri" panose="020F0502020204030204" pitchFamily="34" charset="0"/>
              </a:rPr>
              <a:t>1. </a:t>
            </a:r>
            <a:r>
              <a:rPr lang="vi-VN" sz="2800" b="1" dirty="0">
                <a:solidFill>
                  <a:srgbClr val="0070C0"/>
                </a:solidFill>
                <a:latin typeface="#9Slide03 SFU Futura_12" panose="020B0604020202020204" charset="0"/>
                <a:ea typeface="Calibri" panose="020F0502020204030204" pitchFamily="34" charset="0"/>
              </a:rPr>
              <a:t>Khí nào chiếm tỉ lệ lớn nhất trong không khí? </a:t>
            </a:r>
            <a:endParaRPr lang="en-US" sz="2800" b="1" dirty="0">
              <a:solidFill>
                <a:srgbClr val="0070C0"/>
              </a:solidFill>
              <a:latin typeface="#9Slide03 SFU Futura_12" panose="020B0604020202020204" charset="0"/>
            </a:endParaRPr>
          </a:p>
        </p:txBody>
      </p:sp>
      <p:sp>
        <p:nvSpPr>
          <p:cNvPr id="4" name="Rectangle 3"/>
          <p:cNvSpPr/>
          <p:nvPr/>
        </p:nvSpPr>
        <p:spPr>
          <a:xfrm>
            <a:off x="1211391" y="2688665"/>
            <a:ext cx="6909264" cy="523220"/>
          </a:xfrm>
          <a:prstGeom prst="rect">
            <a:avLst/>
          </a:prstGeom>
        </p:spPr>
        <p:txBody>
          <a:bodyPr wrap="none">
            <a:spAutoFit/>
          </a:bodyPr>
          <a:lstStyle/>
          <a:p>
            <a:r>
              <a:rPr lang="en-US" sz="2800" b="1" dirty="0">
                <a:solidFill>
                  <a:srgbClr val="000000"/>
                </a:solidFill>
                <a:latin typeface="#9Slide03 SFU Futura_12" panose="020B0604020202020204" charset="0"/>
                <a:ea typeface="Calibri" panose="020F0502020204030204" pitchFamily="34" charset="0"/>
              </a:rPr>
              <a:t>2. </a:t>
            </a:r>
            <a:r>
              <a:rPr lang="vi-VN" sz="2800" b="1" dirty="0">
                <a:solidFill>
                  <a:srgbClr val="000000"/>
                </a:solidFill>
                <a:latin typeface="#9Slide03 SFU Futura_12" panose="020B0604020202020204" charset="0"/>
                <a:ea typeface="Calibri" panose="020F0502020204030204" pitchFamily="34" charset="0"/>
              </a:rPr>
              <a:t>Càng lên vĩ độ cao, nhiệt độ càng</a:t>
            </a:r>
            <a:r>
              <a:rPr lang="en-US" sz="2800" b="1" dirty="0">
                <a:solidFill>
                  <a:srgbClr val="000000"/>
                </a:solidFill>
                <a:latin typeface="#9Slide03 SFU Futura_12" panose="020B0604020202020204" charset="0"/>
                <a:ea typeface="Calibri" panose="020F0502020204030204" pitchFamily="34" charset="0"/>
              </a:rPr>
              <a:t>……….</a:t>
            </a:r>
            <a:endParaRPr lang="en-US" sz="2800" b="1" dirty="0">
              <a:latin typeface="#9Slide03 SFU Futura_12" panose="020B0604020202020204" charset="0"/>
            </a:endParaRPr>
          </a:p>
        </p:txBody>
      </p:sp>
      <p:sp>
        <p:nvSpPr>
          <p:cNvPr id="5" name="Rectangle 4"/>
          <p:cNvSpPr/>
          <p:nvPr/>
        </p:nvSpPr>
        <p:spPr>
          <a:xfrm>
            <a:off x="1185862" y="3505001"/>
            <a:ext cx="7058026" cy="954107"/>
          </a:xfrm>
          <a:prstGeom prst="rect">
            <a:avLst/>
          </a:prstGeom>
        </p:spPr>
        <p:txBody>
          <a:bodyPr wrap="square">
            <a:spAutoFit/>
          </a:bodyPr>
          <a:lstStyle/>
          <a:p>
            <a:r>
              <a:rPr lang="en-US" sz="2800" b="1" dirty="0">
                <a:solidFill>
                  <a:srgbClr val="0070C0"/>
                </a:solidFill>
                <a:latin typeface="#9Slide03 SFU Futura_12" panose="020B0604020202020204" charset="0"/>
                <a:ea typeface="Calibri" panose="020F0502020204030204" pitchFamily="34" charset="0"/>
              </a:rPr>
              <a:t>3. </a:t>
            </a:r>
            <a:r>
              <a:rPr lang="vi-VN" sz="2800" b="1" dirty="0">
                <a:solidFill>
                  <a:srgbClr val="0070C0"/>
                </a:solidFill>
                <a:latin typeface="#9Slide03 SFU Futura_12" panose="020B0604020202020204" charset="0"/>
                <a:ea typeface="Calibri" panose="020F0502020204030204" pitchFamily="34" charset="0"/>
              </a:rPr>
              <a:t>Càng lên vĩ độ cao, </a:t>
            </a:r>
            <a:r>
              <a:rPr lang="en-US" sz="2800" b="1" dirty="0" err="1">
                <a:solidFill>
                  <a:srgbClr val="0070C0"/>
                </a:solidFill>
                <a:latin typeface="#9Slide03 SFU Futura_12" panose="020B0604020202020204" charset="0"/>
                <a:ea typeface="Calibri" panose="020F0502020204030204" pitchFamily="34" charset="0"/>
              </a:rPr>
              <a:t>biên</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độ</a:t>
            </a:r>
            <a:r>
              <a:rPr lang="en-US" sz="2800" b="1" dirty="0">
                <a:solidFill>
                  <a:srgbClr val="0070C0"/>
                </a:solidFill>
                <a:latin typeface="#9Slide03 SFU Futura_12" panose="020B0604020202020204" charset="0"/>
                <a:ea typeface="Calibri" panose="020F0502020204030204" pitchFamily="34" charset="0"/>
              </a:rPr>
              <a:t> </a:t>
            </a:r>
            <a:r>
              <a:rPr lang="vi-VN" sz="2800" b="1" dirty="0">
                <a:solidFill>
                  <a:srgbClr val="0070C0"/>
                </a:solidFill>
                <a:latin typeface="#9Slide03 SFU Futura_12" panose="020B0604020202020204" charset="0"/>
                <a:ea typeface="Calibri" panose="020F0502020204030204" pitchFamily="34" charset="0"/>
              </a:rPr>
              <a:t>nhiệt độ </a:t>
            </a:r>
            <a:r>
              <a:rPr lang="en-US" sz="2800" b="1" dirty="0" err="1">
                <a:solidFill>
                  <a:srgbClr val="0070C0"/>
                </a:solidFill>
                <a:latin typeface="#9Slide03 SFU Futura_12" panose="020B0604020202020204" charset="0"/>
                <a:ea typeface="Calibri" panose="020F0502020204030204" pitchFamily="34" charset="0"/>
              </a:rPr>
              <a:t>năm</a:t>
            </a:r>
            <a:r>
              <a:rPr lang="en-US" sz="2800" b="1" dirty="0">
                <a:solidFill>
                  <a:srgbClr val="0070C0"/>
                </a:solidFill>
                <a:latin typeface="#9Slide03 SFU Futura_12" panose="020B0604020202020204" charset="0"/>
                <a:ea typeface="Calibri" panose="020F0502020204030204" pitchFamily="34" charset="0"/>
              </a:rPr>
              <a:t> </a:t>
            </a:r>
            <a:r>
              <a:rPr lang="vi-VN" sz="2800" b="1" dirty="0">
                <a:solidFill>
                  <a:srgbClr val="0070C0"/>
                </a:solidFill>
                <a:latin typeface="#9Slide03 SFU Futura_12" panose="020B0604020202020204" charset="0"/>
                <a:ea typeface="Calibri" panose="020F0502020204030204" pitchFamily="34" charset="0"/>
              </a:rPr>
              <a:t>càng</a:t>
            </a:r>
            <a:r>
              <a:rPr lang="en-US" sz="2800" b="1" dirty="0">
                <a:solidFill>
                  <a:srgbClr val="0070C0"/>
                </a:solidFill>
                <a:latin typeface="#9Slide03 SFU Futura_12" panose="020B0604020202020204" charset="0"/>
                <a:ea typeface="Calibri" panose="020F0502020204030204" pitchFamily="34" charset="0"/>
              </a:rPr>
              <a:t>…….</a:t>
            </a:r>
            <a:endParaRPr lang="en-US" sz="2800" b="1" dirty="0">
              <a:solidFill>
                <a:srgbClr val="0070C0"/>
              </a:solidFill>
              <a:latin typeface="#9Slide03 SFU Futura_12" panose="020B0604020202020204" charset="0"/>
            </a:endParaRPr>
          </a:p>
        </p:txBody>
      </p:sp>
      <p:sp>
        <p:nvSpPr>
          <p:cNvPr id="6" name="Rectangle 5"/>
          <p:cNvSpPr/>
          <p:nvPr/>
        </p:nvSpPr>
        <p:spPr>
          <a:xfrm>
            <a:off x="1185862" y="4450900"/>
            <a:ext cx="6929437" cy="954107"/>
          </a:xfrm>
          <a:prstGeom prst="rect">
            <a:avLst/>
          </a:prstGeom>
        </p:spPr>
        <p:txBody>
          <a:bodyPr wrap="square">
            <a:spAutoFit/>
          </a:bodyPr>
          <a:lstStyle/>
          <a:p>
            <a:r>
              <a:rPr lang="en-US" sz="2800" b="1" dirty="0">
                <a:solidFill>
                  <a:srgbClr val="000000"/>
                </a:solidFill>
                <a:latin typeface="#9Slide03 SFU Futura_12" panose="020B0604020202020204" charset="0"/>
                <a:ea typeface="Calibri" panose="020F0502020204030204" pitchFamily="34" charset="0"/>
              </a:rPr>
              <a:t>4. </a:t>
            </a:r>
            <a:r>
              <a:rPr lang="en-US" sz="2800" b="1" dirty="0" err="1">
                <a:solidFill>
                  <a:srgbClr val="000000"/>
                </a:solidFill>
                <a:latin typeface="#9Slide03 SFU Futura_12" panose="020B0604020202020204" charset="0"/>
                <a:ea typeface="Calibri" panose="020F0502020204030204" pitchFamily="34" charset="0"/>
              </a:rPr>
              <a:t>Vào</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mùa</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hè</a:t>
            </a:r>
            <a:r>
              <a:rPr lang="en-US" sz="2800" b="1" dirty="0">
                <a:solidFill>
                  <a:srgbClr val="000000"/>
                </a:solidFill>
                <a:latin typeface="#9Slide03 SFU Futura_12" panose="020B0604020202020204" charset="0"/>
                <a:ea typeface="Calibri" panose="020F0502020204030204" pitchFamily="34" charset="0"/>
              </a:rPr>
              <a:t>, ở </a:t>
            </a:r>
            <a:r>
              <a:rPr lang="en-US" sz="2800" b="1" dirty="0" err="1">
                <a:solidFill>
                  <a:srgbClr val="000000"/>
                </a:solidFill>
                <a:latin typeface="#9Slide03 SFU Futura_12" panose="020B0604020202020204" charset="0"/>
                <a:ea typeface="Calibri" panose="020F0502020204030204" pitchFamily="34" charset="0"/>
              </a:rPr>
              <a:t>lục</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địa</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có</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nhiệt</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độ</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thấp</a:t>
            </a:r>
            <a:r>
              <a:rPr lang="en-US" sz="2800" b="1" dirty="0">
                <a:solidFill>
                  <a:srgbClr val="000000"/>
                </a:solidFill>
                <a:latin typeface="#9Slide03 SFU Futura_12" panose="020B0604020202020204" charset="0"/>
                <a:ea typeface="Calibri" panose="020F0502020204030204" pitchFamily="34" charset="0"/>
              </a:rPr>
              <a:t> hay </a:t>
            </a:r>
            <a:r>
              <a:rPr lang="en-US" sz="2800" b="1" dirty="0" err="1">
                <a:solidFill>
                  <a:srgbClr val="000000"/>
                </a:solidFill>
                <a:latin typeface="#9Slide03 SFU Futura_12" panose="020B0604020202020204" charset="0"/>
                <a:ea typeface="Calibri" panose="020F0502020204030204" pitchFamily="34" charset="0"/>
              </a:rPr>
              <a:t>cao</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hơn</a:t>
            </a:r>
            <a:r>
              <a:rPr lang="en-US" sz="2800" b="1" dirty="0">
                <a:solidFill>
                  <a:srgbClr val="000000"/>
                </a:solidFill>
                <a:latin typeface="#9Slide03 SFU Futura_12" panose="020B0604020202020204" charset="0"/>
                <a:ea typeface="Calibri" panose="020F0502020204030204" pitchFamily="34" charset="0"/>
              </a:rPr>
              <a:t> so </a:t>
            </a:r>
            <a:r>
              <a:rPr lang="en-US" sz="2800" b="1" dirty="0" err="1">
                <a:solidFill>
                  <a:srgbClr val="000000"/>
                </a:solidFill>
                <a:latin typeface="#9Slide03 SFU Futura_12" panose="020B0604020202020204" charset="0"/>
                <a:ea typeface="Calibri" panose="020F0502020204030204" pitchFamily="34" charset="0"/>
              </a:rPr>
              <a:t>với</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đại</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dương</a:t>
            </a:r>
            <a:r>
              <a:rPr lang="vi-VN" sz="2800" b="1" dirty="0">
                <a:solidFill>
                  <a:srgbClr val="000000"/>
                </a:solidFill>
                <a:latin typeface="#9Slide03 SFU Futura_12" panose="020B0604020202020204" charset="0"/>
                <a:ea typeface="Calibri" panose="020F0502020204030204" pitchFamily="34" charset="0"/>
              </a:rPr>
              <a:t>?</a:t>
            </a:r>
            <a:endParaRPr lang="en-US" sz="2800" b="1" dirty="0">
              <a:latin typeface="#9Slide03 SFU Futura_12" panose="020B0604020202020204" charset="0"/>
            </a:endParaRPr>
          </a:p>
        </p:txBody>
      </p:sp>
      <p:sp>
        <p:nvSpPr>
          <p:cNvPr id="7" name="Rectangle 6"/>
          <p:cNvSpPr/>
          <p:nvPr/>
        </p:nvSpPr>
        <p:spPr>
          <a:xfrm>
            <a:off x="1185862" y="5493580"/>
            <a:ext cx="6786563" cy="954107"/>
          </a:xfrm>
          <a:prstGeom prst="rect">
            <a:avLst/>
          </a:prstGeom>
        </p:spPr>
        <p:txBody>
          <a:bodyPr wrap="square">
            <a:spAutoFit/>
          </a:bodyPr>
          <a:lstStyle/>
          <a:p>
            <a:r>
              <a:rPr lang="en-US" sz="2800" b="1" dirty="0">
                <a:solidFill>
                  <a:srgbClr val="0070C0"/>
                </a:solidFill>
                <a:latin typeface="#9Slide03 SFU Futura_12" panose="020B0604020202020204" charset="0"/>
                <a:ea typeface="Calibri" panose="020F0502020204030204" pitchFamily="34" charset="0"/>
              </a:rPr>
              <a:t>5. </a:t>
            </a:r>
            <a:r>
              <a:rPr lang="vi-VN" sz="2800" b="1" dirty="0">
                <a:solidFill>
                  <a:srgbClr val="0070C0"/>
                </a:solidFill>
                <a:latin typeface="#9Slide03 SFU Futura_12" panose="020B0604020202020204" charset="0"/>
                <a:ea typeface="Calibri" panose="020F0502020204030204" pitchFamily="34" charset="0"/>
              </a:rPr>
              <a:t>Tầng nào là nơi sinh ra tất cả các hiện tượng mây, mưa, sấm, </a:t>
            </a:r>
            <a:r>
              <a:rPr lang="en-US" sz="2800" b="1" dirty="0" err="1">
                <a:solidFill>
                  <a:srgbClr val="0070C0"/>
                </a:solidFill>
                <a:latin typeface="#9Slide03 SFU Futura_12" panose="020B0604020202020204" charset="0"/>
                <a:ea typeface="Calibri" panose="020F0502020204030204" pitchFamily="34" charset="0"/>
              </a:rPr>
              <a:t>sét</a:t>
            </a:r>
            <a:r>
              <a:rPr lang="vi-VN" sz="2800" b="1" dirty="0">
                <a:solidFill>
                  <a:srgbClr val="0070C0"/>
                </a:solidFill>
                <a:latin typeface="#9Slide03 SFU Futura_12" panose="020B0604020202020204" charset="0"/>
                <a:ea typeface="Calibri" panose="020F0502020204030204" pitchFamily="34" charset="0"/>
              </a:rPr>
              <a:t>? </a:t>
            </a:r>
            <a:endParaRPr lang="en-US" sz="2800" b="1" dirty="0">
              <a:solidFill>
                <a:srgbClr val="0070C0"/>
              </a:solidFill>
              <a:latin typeface="#9Slide03 SFU Futura_12" panose="020B0604020202020204" charset="0"/>
            </a:endParaRPr>
          </a:p>
        </p:txBody>
      </p:sp>
      <p:sp>
        <p:nvSpPr>
          <p:cNvPr id="16" name="Rounded Rectangle 15"/>
          <p:cNvSpPr/>
          <p:nvPr/>
        </p:nvSpPr>
        <p:spPr>
          <a:xfrm>
            <a:off x="8715375" y="1728171"/>
            <a:ext cx="2866302"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8722159" y="2663307"/>
            <a:ext cx="2866302"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8722159" y="3598443"/>
            <a:ext cx="2866302"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8722159" y="4626763"/>
            <a:ext cx="2866302"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8715375" y="5580565"/>
            <a:ext cx="2866302"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143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500"/>
                                        <p:tgtEl>
                                          <p:spTgt spid="4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16" grpId="0" animBg="1"/>
      <p:bldP spid="42" grpId="0" animBg="1"/>
      <p:bldP spid="43" grpId="0" animBg="1"/>
      <p:bldP spid="44" grpId="0" animBg="1"/>
      <p:bldP spid="4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2993" y="1094857"/>
            <a:ext cx="12027054" cy="5554461"/>
            <a:chOff x="4422622" y="1094857"/>
            <a:chExt cx="7641509" cy="5554461"/>
          </a:xfrm>
        </p:grpSpPr>
        <p:grpSp>
          <p:nvGrpSpPr>
            <p:cNvPr id="24" name="Group 23"/>
            <p:cNvGrpSpPr/>
            <p:nvPr/>
          </p:nvGrpSpPr>
          <p:grpSpPr>
            <a:xfrm>
              <a:off x="4575442" y="1303118"/>
              <a:ext cx="7488689" cy="5346200"/>
              <a:chOff x="394387" y="-219765"/>
              <a:chExt cx="11736448" cy="6580757"/>
            </a:xfrm>
          </p:grpSpPr>
          <p:sp>
            <p:nvSpPr>
              <p:cNvPr id="25" name="Rectangle 24"/>
              <p:cNvSpPr/>
              <p:nvPr/>
            </p:nvSpPr>
            <p:spPr>
              <a:xfrm>
                <a:off x="394387" y="-219765"/>
                <a:ext cx="11023636" cy="6402425"/>
              </a:xfrm>
              <a:prstGeom prst="rect">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26845" y="-22254"/>
                <a:ext cx="11361671" cy="6383246"/>
              </a:xfrm>
              <a:prstGeom prst="rect">
                <a:avLst/>
              </a:prstGeom>
              <a:solidFill>
                <a:srgbClr val="0070C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90539" y="67071"/>
                <a:ext cx="11034284" cy="611558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Văn phòng phẩm Hà Nội"/>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1361677" y="5449093"/>
                <a:ext cx="769158" cy="809823"/>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422622" y="1094857"/>
              <a:ext cx="649649" cy="107716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9" name="Straight Connector 38">
            <a:extLst>
              <a:ext uri="{FF2B5EF4-FFF2-40B4-BE49-F238E27FC236}">
                <a16:creationId xmlns:a16="http://schemas.microsoft.com/office/drawing/2014/main" id="{991ACA94-E341-45D2-A862-C6ABE7BE591A}"/>
              </a:ext>
            </a:extLst>
          </p:cNvPr>
          <p:cNvCxnSpPr>
            <a:cxnSpLocks/>
          </p:cNvCxnSpPr>
          <p:nvPr/>
        </p:nvCxnSpPr>
        <p:spPr>
          <a:xfrm flipV="1">
            <a:off x="-21084" y="1182538"/>
            <a:ext cx="12159975" cy="4409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2FC2FE5C-24B3-4321-AB89-4B2BE15C5082}"/>
              </a:ext>
            </a:extLst>
          </p:cNvPr>
          <p:cNvGrpSpPr/>
          <p:nvPr/>
        </p:nvGrpSpPr>
        <p:grpSpPr>
          <a:xfrm>
            <a:off x="3337220" y="-60906"/>
            <a:ext cx="5378155" cy="1182571"/>
            <a:chOff x="3337220" y="-60906"/>
            <a:chExt cx="5378155" cy="1182571"/>
          </a:xfrm>
        </p:grpSpPr>
        <p:sp>
          <p:nvSpPr>
            <p:cNvPr id="40" name="Rectangle 39">
              <a:extLst>
                <a:ext uri="{FF2B5EF4-FFF2-40B4-BE49-F238E27FC236}">
                  <a16:creationId xmlns:a16="http://schemas.microsoft.com/office/drawing/2014/main" id="{81F2071E-DF8C-495C-8676-8F839E06F04F}"/>
                </a:ext>
              </a:extLst>
            </p:cNvPr>
            <p:cNvSpPr/>
            <p:nvPr/>
          </p:nvSpPr>
          <p:spPr>
            <a:xfrm>
              <a:off x="3457665" y="106002"/>
              <a:ext cx="5257710" cy="1015663"/>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LUYỆN TẬP</a:t>
              </a:r>
              <a:endParaRPr lang="en-US" sz="54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41"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337220" y="-60906"/>
              <a:ext cx="1085401" cy="1155763"/>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ounded Rectangle 15"/>
          <p:cNvSpPr/>
          <p:nvPr/>
        </p:nvSpPr>
        <p:spPr>
          <a:xfrm>
            <a:off x="7085776" y="1728171"/>
            <a:ext cx="4495901"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7092560" y="2663307"/>
            <a:ext cx="4495901"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7092560" y="3545075"/>
            <a:ext cx="4495901" cy="827204"/>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7092560" y="4479441"/>
            <a:ext cx="4495901" cy="1043971"/>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7085776" y="5650385"/>
            <a:ext cx="4495901" cy="70401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998774" y="1633441"/>
            <a:ext cx="5799588" cy="954107"/>
          </a:xfrm>
          <a:prstGeom prst="rect">
            <a:avLst/>
          </a:prstGeom>
        </p:spPr>
        <p:txBody>
          <a:bodyPr wrap="square">
            <a:spAutoFit/>
          </a:bodyPr>
          <a:lstStyle/>
          <a:p>
            <a:r>
              <a:rPr lang="en-US" sz="2800" b="1" dirty="0">
                <a:solidFill>
                  <a:srgbClr val="0070C0"/>
                </a:solidFill>
                <a:latin typeface="#9Slide03 SFU Futura_12" panose="020B0604020202020204" charset="0"/>
                <a:ea typeface="Calibri" panose="020F0502020204030204" pitchFamily="34" charset="0"/>
              </a:rPr>
              <a:t>6. </a:t>
            </a:r>
            <a:r>
              <a:rPr lang="vi-VN" sz="2800" b="1" dirty="0">
                <a:solidFill>
                  <a:srgbClr val="0070C0"/>
                </a:solidFill>
                <a:latin typeface="#9Slide03 SFU Futura_12" panose="020B0604020202020204" charset="0"/>
                <a:ea typeface="Calibri" panose="020F0502020204030204" pitchFamily="34" charset="0"/>
              </a:rPr>
              <a:t>Trung bình cứ lên cao 100m, nhiệt độ giảm đi bao nhiêu độ C? </a:t>
            </a:r>
            <a:endParaRPr lang="en-US" sz="2800" b="1" dirty="0">
              <a:solidFill>
                <a:srgbClr val="0070C0"/>
              </a:solidFill>
              <a:latin typeface="#9Slide03 SFU Futura_12" panose="020B0604020202020204" charset="0"/>
            </a:endParaRPr>
          </a:p>
        </p:txBody>
      </p:sp>
      <p:sp>
        <p:nvSpPr>
          <p:cNvPr id="8" name="Rectangle 7"/>
          <p:cNvSpPr/>
          <p:nvPr/>
        </p:nvSpPr>
        <p:spPr>
          <a:xfrm>
            <a:off x="934652" y="2583485"/>
            <a:ext cx="6292212" cy="954107"/>
          </a:xfrm>
          <a:prstGeom prst="rect">
            <a:avLst/>
          </a:prstGeom>
        </p:spPr>
        <p:txBody>
          <a:bodyPr wrap="square">
            <a:spAutoFit/>
          </a:bodyPr>
          <a:lstStyle/>
          <a:p>
            <a:r>
              <a:rPr lang="en-US" sz="2800" b="1" dirty="0">
                <a:solidFill>
                  <a:srgbClr val="000000"/>
                </a:solidFill>
                <a:latin typeface="#9Slide03 SFU Futura_12" panose="020B0604020202020204" charset="0"/>
                <a:ea typeface="Calibri" panose="020F0502020204030204" pitchFamily="34" charset="0"/>
              </a:rPr>
              <a:t>7. </a:t>
            </a:r>
            <a:r>
              <a:rPr lang="en-US" sz="2800" b="1" dirty="0" err="1">
                <a:solidFill>
                  <a:srgbClr val="000000"/>
                </a:solidFill>
                <a:latin typeface="#9Slide03 SFU Futura_12" panose="020B0604020202020204" charset="0"/>
                <a:ea typeface="Calibri" panose="020F0502020204030204" pitchFamily="34" charset="0"/>
              </a:rPr>
              <a:t>Một</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nửa</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khối</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lượng</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khí</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quyển</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tập</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trung</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từ</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mặt</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đất</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đến</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độ</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cao</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bao</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nhiêu</a:t>
            </a:r>
            <a:r>
              <a:rPr lang="en-US" sz="2800" b="1" dirty="0">
                <a:solidFill>
                  <a:srgbClr val="000000"/>
                </a:solidFill>
                <a:latin typeface="#9Slide03 SFU Futura_12" panose="020B0604020202020204" charset="0"/>
                <a:ea typeface="Calibri" panose="020F0502020204030204" pitchFamily="34" charset="0"/>
              </a:rPr>
              <a:t>? </a:t>
            </a:r>
            <a:endParaRPr lang="en-US" sz="2800" b="1" dirty="0">
              <a:latin typeface="#9Slide03 SFU Futura_12" panose="020B0604020202020204" charset="0"/>
            </a:endParaRPr>
          </a:p>
        </p:txBody>
      </p:sp>
      <p:sp>
        <p:nvSpPr>
          <p:cNvPr id="9" name="Rectangle 8"/>
          <p:cNvSpPr/>
          <p:nvPr/>
        </p:nvSpPr>
        <p:spPr>
          <a:xfrm>
            <a:off x="930415" y="3533529"/>
            <a:ext cx="5753609" cy="954107"/>
          </a:xfrm>
          <a:prstGeom prst="rect">
            <a:avLst/>
          </a:prstGeom>
        </p:spPr>
        <p:txBody>
          <a:bodyPr wrap="square">
            <a:spAutoFit/>
          </a:bodyPr>
          <a:lstStyle/>
          <a:p>
            <a:r>
              <a:rPr lang="en-US" sz="2800" b="1" dirty="0">
                <a:solidFill>
                  <a:srgbClr val="0070C0"/>
                </a:solidFill>
                <a:latin typeface="#9Slide03 SFU Futura_12" panose="020B0604020202020204" charset="0"/>
                <a:ea typeface="Calibri" panose="020F0502020204030204" pitchFamily="34" charset="0"/>
              </a:rPr>
              <a:t>8. </a:t>
            </a:r>
            <a:r>
              <a:rPr lang="en-US" sz="2800" b="1" dirty="0" err="1">
                <a:solidFill>
                  <a:srgbClr val="0070C0"/>
                </a:solidFill>
                <a:latin typeface="#9Slide03 SFU Futura_12" panose="020B0604020202020204" charset="0"/>
                <a:ea typeface="Calibri" panose="020F0502020204030204" pitchFamily="34" charset="0"/>
              </a:rPr>
              <a:t>Thành</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phần</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nào</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chiếm</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tỉ</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lệ</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nhỏ</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nhất</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trong</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khí</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quyển</a:t>
            </a:r>
            <a:r>
              <a:rPr lang="en-US" sz="2800" b="1" dirty="0">
                <a:solidFill>
                  <a:srgbClr val="0070C0"/>
                </a:solidFill>
                <a:latin typeface="#9Slide03 SFU Futura_12" panose="020B0604020202020204" charset="0"/>
                <a:ea typeface="Calibri" panose="020F0502020204030204" pitchFamily="34" charset="0"/>
              </a:rPr>
              <a:t>? </a:t>
            </a:r>
            <a:endParaRPr lang="en-US" sz="2800" b="1" dirty="0">
              <a:solidFill>
                <a:srgbClr val="0070C0"/>
              </a:solidFill>
              <a:latin typeface="#9Slide03 SFU Futura_12" panose="020B0604020202020204" charset="0"/>
            </a:endParaRPr>
          </a:p>
        </p:txBody>
      </p:sp>
      <p:sp>
        <p:nvSpPr>
          <p:cNvPr id="10" name="Rectangle 9"/>
          <p:cNvSpPr/>
          <p:nvPr/>
        </p:nvSpPr>
        <p:spPr>
          <a:xfrm>
            <a:off x="923631" y="4677264"/>
            <a:ext cx="6162145" cy="523220"/>
          </a:xfrm>
          <a:prstGeom prst="rect">
            <a:avLst/>
          </a:prstGeom>
        </p:spPr>
        <p:txBody>
          <a:bodyPr wrap="square">
            <a:spAutoFit/>
          </a:bodyPr>
          <a:lstStyle/>
          <a:p>
            <a:r>
              <a:rPr lang="en-US" sz="2800" b="1" dirty="0">
                <a:solidFill>
                  <a:srgbClr val="000000"/>
                </a:solidFill>
                <a:latin typeface="#9Slide03 SFU Futura_12" panose="020B0604020202020204" charset="0"/>
                <a:ea typeface="Calibri" panose="020F0502020204030204" pitchFamily="34" charset="0"/>
              </a:rPr>
              <a:t>9. Cho </a:t>
            </a:r>
            <a:r>
              <a:rPr lang="en-US" sz="2800" b="1" dirty="0" err="1">
                <a:solidFill>
                  <a:srgbClr val="000000"/>
                </a:solidFill>
                <a:latin typeface="#9Slide03 SFU Futura_12" panose="020B0604020202020204" charset="0"/>
                <a:ea typeface="Calibri" panose="020F0502020204030204" pitchFamily="34" charset="0"/>
              </a:rPr>
              <a:t>biết</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vai</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trò</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của</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lớp</a:t>
            </a:r>
            <a:r>
              <a:rPr lang="en-US" sz="2800" b="1" dirty="0">
                <a:solidFill>
                  <a:srgbClr val="000000"/>
                </a:solidFill>
                <a:latin typeface="#9Slide03 SFU Futura_12" panose="020B0604020202020204" charset="0"/>
                <a:ea typeface="Calibri" panose="020F0502020204030204" pitchFamily="34" charset="0"/>
              </a:rPr>
              <a:t> ô-</a:t>
            </a:r>
            <a:r>
              <a:rPr lang="en-US" sz="2800" b="1" dirty="0" err="1">
                <a:solidFill>
                  <a:srgbClr val="000000"/>
                </a:solidFill>
                <a:latin typeface="#9Slide03 SFU Futura_12" panose="020B0604020202020204" charset="0"/>
                <a:ea typeface="Calibri" panose="020F0502020204030204" pitchFamily="34" charset="0"/>
              </a:rPr>
              <a:t>zôn</a:t>
            </a:r>
            <a:r>
              <a:rPr lang="en-US" sz="2800" b="1" dirty="0">
                <a:solidFill>
                  <a:srgbClr val="000000"/>
                </a:solidFill>
                <a:latin typeface="#9Slide03 SFU Futura_12" panose="020B0604020202020204" charset="0"/>
                <a:ea typeface="Calibri" panose="020F0502020204030204" pitchFamily="34" charset="0"/>
              </a:rPr>
              <a:t>?</a:t>
            </a:r>
            <a:endParaRPr lang="en-US" sz="2800" b="1" dirty="0">
              <a:latin typeface="#9Slide03 SFU Futura_12" panose="020B0604020202020204" charset="0"/>
            </a:endParaRPr>
          </a:p>
        </p:txBody>
      </p:sp>
      <p:sp>
        <p:nvSpPr>
          <p:cNvPr id="11" name="Rectangle 10"/>
          <p:cNvSpPr/>
          <p:nvPr/>
        </p:nvSpPr>
        <p:spPr>
          <a:xfrm>
            <a:off x="997692" y="5490428"/>
            <a:ext cx="5619054" cy="954107"/>
          </a:xfrm>
          <a:prstGeom prst="rect">
            <a:avLst/>
          </a:prstGeom>
        </p:spPr>
        <p:txBody>
          <a:bodyPr wrap="square">
            <a:spAutoFit/>
          </a:bodyPr>
          <a:lstStyle/>
          <a:p>
            <a:r>
              <a:rPr lang="en-US" sz="2800" b="1" dirty="0">
                <a:solidFill>
                  <a:srgbClr val="0070C0"/>
                </a:solidFill>
                <a:latin typeface="#9Slide03 SFU Futura_12" panose="020B0604020202020204" charset="0"/>
                <a:ea typeface="Calibri" panose="020F0502020204030204" pitchFamily="34" charset="0"/>
              </a:rPr>
              <a:t>10. </a:t>
            </a:r>
            <a:r>
              <a:rPr lang="en-US" sz="2800" b="1" dirty="0" err="1">
                <a:solidFill>
                  <a:srgbClr val="0070C0"/>
                </a:solidFill>
                <a:latin typeface="#9Slide03 SFU Futura_12" panose="020B0604020202020204" charset="0"/>
                <a:ea typeface="Calibri" panose="020F0502020204030204" pitchFamily="34" charset="0"/>
              </a:rPr>
              <a:t>Khí</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quyển</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chịu</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ảnh</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hưởng</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trực</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tiếp</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từ</a:t>
            </a:r>
            <a:r>
              <a:rPr lang="en-US" sz="2800" b="1" dirty="0">
                <a:solidFill>
                  <a:srgbClr val="0070C0"/>
                </a:solidFill>
                <a:latin typeface="#9Slide03 SFU Futura_12" panose="020B0604020202020204" charset="0"/>
                <a:ea typeface="Calibri" panose="020F0502020204030204" pitchFamily="34" charset="0"/>
              </a:rPr>
              <a:t>……………… </a:t>
            </a:r>
            <a:endParaRPr lang="en-US" sz="2800" b="1" dirty="0">
              <a:solidFill>
                <a:srgbClr val="0070C0"/>
              </a:solidFill>
              <a:latin typeface="#9Slide03 SFU Futura_12" panose="020B0604020202020204" charset="0"/>
            </a:endParaRPr>
          </a:p>
        </p:txBody>
      </p:sp>
    </p:spTree>
    <p:extLst>
      <p:ext uri="{BB962C8B-B14F-4D97-AF65-F5344CB8AC3E}">
        <p14:creationId xmlns:p14="http://schemas.microsoft.com/office/powerpoint/2010/main" val="244069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500"/>
                                        <p:tgtEl>
                                          <p:spTgt spid="4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par>
                                <p:cTn id="43" presetID="10" presetClass="entr" presetSubtype="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2" grpId="0" animBg="1"/>
      <p:bldP spid="43" grpId="0" animBg="1"/>
      <p:bldP spid="44" grpId="0" animBg="1"/>
      <p:bldP spid="45" grpId="0" animBg="1"/>
      <p:bldP spid="3" grpId="0"/>
      <p:bldP spid="8" grpId="0"/>
      <p:bldP spid="9"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5376" y="1180595"/>
            <a:ext cx="12027054" cy="5554461"/>
            <a:chOff x="4422622" y="1094857"/>
            <a:chExt cx="7641509" cy="5554461"/>
          </a:xfrm>
        </p:grpSpPr>
        <p:grpSp>
          <p:nvGrpSpPr>
            <p:cNvPr id="24" name="Group 23"/>
            <p:cNvGrpSpPr/>
            <p:nvPr/>
          </p:nvGrpSpPr>
          <p:grpSpPr>
            <a:xfrm>
              <a:off x="4575442" y="1303118"/>
              <a:ext cx="7488689" cy="5346200"/>
              <a:chOff x="394387" y="-219765"/>
              <a:chExt cx="11736448" cy="6580757"/>
            </a:xfrm>
          </p:grpSpPr>
          <p:sp>
            <p:nvSpPr>
              <p:cNvPr id="25" name="Rectangle 24"/>
              <p:cNvSpPr/>
              <p:nvPr/>
            </p:nvSpPr>
            <p:spPr>
              <a:xfrm>
                <a:off x="394387" y="-219765"/>
                <a:ext cx="11023636" cy="6402425"/>
              </a:xfrm>
              <a:prstGeom prst="rect">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26845" y="-22254"/>
                <a:ext cx="11361671" cy="6383246"/>
              </a:xfrm>
              <a:prstGeom prst="rect">
                <a:avLst/>
              </a:prstGeom>
              <a:solidFill>
                <a:srgbClr val="0070C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90539" y="67071"/>
                <a:ext cx="11034284" cy="611558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Văn phòng phẩm Hà Nội"/>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1361677" y="5449093"/>
                <a:ext cx="769158" cy="809823"/>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422622" y="1094857"/>
              <a:ext cx="649649" cy="107716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9" name="Straight Connector 38">
            <a:extLst>
              <a:ext uri="{FF2B5EF4-FFF2-40B4-BE49-F238E27FC236}">
                <a16:creationId xmlns:a16="http://schemas.microsoft.com/office/drawing/2014/main" id="{991ACA94-E341-45D2-A862-C6ABE7BE591A}"/>
              </a:ext>
            </a:extLst>
          </p:cNvPr>
          <p:cNvCxnSpPr>
            <a:cxnSpLocks/>
          </p:cNvCxnSpPr>
          <p:nvPr/>
        </p:nvCxnSpPr>
        <p:spPr>
          <a:xfrm flipV="1">
            <a:off x="-21084" y="1182538"/>
            <a:ext cx="12159975" cy="4409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2FC2FE5C-24B3-4321-AB89-4B2BE15C5082}"/>
              </a:ext>
            </a:extLst>
          </p:cNvPr>
          <p:cNvGrpSpPr/>
          <p:nvPr/>
        </p:nvGrpSpPr>
        <p:grpSpPr>
          <a:xfrm>
            <a:off x="3337220" y="-60906"/>
            <a:ext cx="5378155" cy="1182571"/>
            <a:chOff x="3337220" y="-60906"/>
            <a:chExt cx="5378155" cy="1182571"/>
          </a:xfrm>
        </p:grpSpPr>
        <p:sp>
          <p:nvSpPr>
            <p:cNvPr id="40" name="Rectangle 39">
              <a:extLst>
                <a:ext uri="{FF2B5EF4-FFF2-40B4-BE49-F238E27FC236}">
                  <a16:creationId xmlns:a16="http://schemas.microsoft.com/office/drawing/2014/main" id="{81F2071E-DF8C-495C-8676-8F839E06F04F}"/>
                </a:ext>
              </a:extLst>
            </p:cNvPr>
            <p:cNvSpPr/>
            <p:nvPr/>
          </p:nvSpPr>
          <p:spPr>
            <a:xfrm>
              <a:off x="3457665" y="106002"/>
              <a:ext cx="5257710" cy="1015663"/>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LUYỆN TẬP</a:t>
              </a:r>
              <a:endParaRPr lang="en-US" sz="54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41"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337220" y="-60906"/>
              <a:ext cx="1085401" cy="115576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185862" y="1872329"/>
            <a:ext cx="7494359" cy="523220"/>
          </a:xfrm>
          <a:prstGeom prst="rect">
            <a:avLst/>
          </a:prstGeom>
        </p:spPr>
        <p:txBody>
          <a:bodyPr wrap="none">
            <a:spAutoFit/>
          </a:bodyPr>
          <a:lstStyle/>
          <a:p>
            <a:r>
              <a:rPr lang="en-US" sz="2800" b="1" dirty="0">
                <a:solidFill>
                  <a:srgbClr val="0070C0"/>
                </a:solidFill>
                <a:latin typeface="#9Slide03 SFU Futura_12" panose="020B0604020202020204" charset="0"/>
                <a:ea typeface="Calibri" panose="020F0502020204030204" pitchFamily="34" charset="0"/>
              </a:rPr>
              <a:t>1. </a:t>
            </a:r>
            <a:r>
              <a:rPr lang="vi-VN" sz="2800" b="1" dirty="0">
                <a:solidFill>
                  <a:srgbClr val="0070C0"/>
                </a:solidFill>
                <a:latin typeface="#9Slide03 SFU Futura_12" panose="020B0604020202020204" charset="0"/>
                <a:ea typeface="Calibri" panose="020F0502020204030204" pitchFamily="34" charset="0"/>
              </a:rPr>
              <a:t>Khí nào chiếm tỉ lệ lớn nhất trong không khí? </a:t>
            </a:r>
            <a:endParaRPr lang="en-US" sz="2800" b="1" dirty="0">
              <a:solidFill>
                <a:srgbClr val="0070C0"/>
              </a:solidFill>
              <a:latin typeface="#9Slide03 SFU Futura_12" panose="020B0604020202020204" charset="0"/>
            </a:endParaRPr>
          </a:p>
        </p:txBody>
      </p:sp>
      <p:sp>
        <p:nvSpPr>
          <p:cNvPr id="4" name="Rectangle 3"/>
          <p:cNvSpPr/>
          <p:nvPr/>
        </p:nvSpPr>
        <p:spPr>
          <a:xfrm>
            <a:off x="1211391" y="2688665"/>
            <a:ext cx="6909264" cy="523220"/>
          </a:xfrm>
          <a:prstGeom prst="rect">
            <a:avLst/>
          </a:prstGeom>
        </p:spPr>
        <p:txBody>
          <a:bodyPr wrap="none">
            <a:spAutoFit/>
          </a:bodyPr>
          <a:lstStyle/>
          <a:p>
            <a:r>
              <a:rPr lang="en-US" sz="2800" b="1" dirty="0">
                <a:solidFill>
                  <a:srgbClr val="000000"/>
                </a:solidFill>
                <a:latin typeface="#9Slide03 SFU Futura_12" panose="020B0604020202020204" charset="0"/>
                <a:ea typeface="Calibri" panose="020F0502020204030204" pitchFamily="34" charset="0"/>
              </a:rPr>
              <a:t>2. </a:t>
            </a:r>
            <a:r>
              <a:rPr lang="vi-VN" sz="2800" b="1" dirty="0">
                <a:solidFill>
                  <a:srgbClr val="000000"/>
                </a:solidFill>
                <a:latin typeface="#9Slide03 SFU Futura_12" panose="020B0604020202020204" charset="0"/>
                <a:ea typeface="Calibri" panose="020F0502020204030204" pitchFamily="34" charset="0"/>
              </a:rPr>
              <a:t>Càng lên vĩ độ cao, nhiệt độ càng</a:t>
            </a:r>
            <a:r>
              <a:rPr lang="en-US" sz="2800" b="1" dirty="0">
                <a:solidFill>
                  <a:srgbClr val="000000"/>
                </a:solidFill>
                <a:latin typeface="#9Slide03 SFU Futura_12" panose="020B0604020202020204" charset="0"/>
                <a:ea typeface="Calibri" panose="020F0502020204030204" pitchFamily="34" charset="0"/>
              </a:rPr>
              <a:t>……….</a:t>
            </a:r>
            <a:endParaRPr lang="en-US" sz="2800" b="1" dirty="0">
              <a:latin typeface="#9Slide03 SFU Futura_12" panose="020B0604020202020204" charset="0"/>
            </a:endParaRPr>
          </a:p>
        </p:txBody>
      </p:sp>
      <p:sp>
        <p:nvSpPr>
          <p:cNvPr id="5" name="Rectangle 4"/>
          <p:cNvSpPr/>
          <p:nvPr/>
        </p:nvSpPr>
        <p:spPr>
          <a:xfrm>
            <a:off x="1185862" y="3505001"/>
            <a:ext cx="7058026" cy="954107"/>
          </a:xfrm>
          <a:prstGeom prst="rect">
            <a:avLst/>
          </a:prstGeom>
        </p:spPr>
        <p:txBody>
          <a:bodyPr wrap="square">
            <a:spAutoFit/>
          </a:bodyPr>
          <a:lstStyle/>
          <a:p>
            <a:r>
              <a:rPr lang="en-US" sz="2800" b="1" dirty="0">
                <a:solidFill>
                  <a:srgbClr val="0070C0"/>
                </a:solidFill>
                <a:latin typeface="#9Slide03 SFU Futura_12" panose="020B0604020202020204" charset="0"/>
                <a:ea typeface="Calibri" panose="020F0502020204030204" pitchFamily="34" charset="0"/>
              </a:rPr>
              <a:t>3. </a:t>
            </a:r>
            <a:r>
              <a:rPr lang="vi-VN" sz="2800" b="1" dirty="0">
                <a:solidFill>
                  <a:srgbClr val="0070C0"/>
                </a:solidFill>
                <a:latin typeface="#9Slide03 SFU Futura_12" panose="020B0604020202020204" charset="0"/>
                <a:ea typeface="Calibri" panose="020F0502020204030204" pitchFamily="34" charset="0"/>
              </a:rPr>
              <a:t>Càng lên vĩ độ cao, </a:t>
            </a:r>
            <a:r>
              <a:rPr lang="en-US" sz="2800" b="1" dirty="0" err="1">
                <a:solidFill>
                  <a:srgbClr val="0070C0"/>
                </a:solidFill>
                <a:latin typeface="#9Slide03 SFU Futura_12" panose="020B0604020202020204" charset="0"/>
                <a:ea typeface="Calibri" panose="020F0502020204030204" pitchFamily="34" charset="0"/>
              </a:rPr>
              <a:t>biên</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độ</a:t>
            </a:r>
            <a:r>
              <a:rPr lang="en-US" sz="2800" b="1" dirty="0">
                <a:solidFill>
                  <a:srgbClr val="0070C0"/>
                </a:solidFill>
                <a:latin typeface="#9Slide03 SFU Futura_12" panose="020B0604020202020204" charset="0"/>
                <a:ea typeface="Calibri" panose="020F0502020204030204" pitchFamily="34" charset="0"/>
              </a:rPr>
              <a:t> </a:t>
            </a:r>
            <a:r>
              <a:rPr lang="vi-VN" sz="2800" b="1" dirty="0">
                <a:solidFill>
                  <a:srgbClr val="0070C0"/>
                </a:solidFill>
                <a:latin typeface="#9Slide03 SFU Futura_12" panose="020B0604020202020204" charset="0"/>
                <a:ea typeface="Calibri" panose="020F0502020204030204" pitchFamily="34" charset="0"/>
              </a:rPr>
              <a:t>nhiệt độ </a:t>
            </a:r>
            <a:r>
              <a:rPr lang="en-US" sz="2800" b="1" dirty="0" err="1">
                <a:solidFill>
                  <a:srgbClr val="0070C0"/>
                </a:solidFill>
                <a:latin typeface="#9Slide03 SFU Futura_12" panose="020B0604020202020204" charset="0"/>
                <a:ea typeface="Calibri" panose="020F0502020204030204" pitchFamily="34" charset="0"/>
              </a:rPr>
              <a:t>năm</a:t>
            </a:r>
            <a:r>
              <a:rPr lang="en-US" sz="2800" b="1" dirty="0">
                <a:solidFill>
                  <a:srgbClr val="0070C0"/>
                </a:solidFill>
                <a:latin typeface="#9Slide03 SFU Futura_12" panose="020B0604020202020204" charset="0"/>
                <a:ea typeface="Calibri" panose="020F0502020204030204" pitchFamily="34" charset="0"/>
              </a:rPr>
              <a:t> </a:t>
            </a:r>
            <a:r>
              <a:rPr lang="vi-VN" sz="2800" b="1" dirty="0">
                <a:solidFill>
                  <a:srgbClr val="0070C0"/>
                </a:solidFill>
                <a:latin typeface="#9Slide03 SFU Futura_12" panose="020B0604020202020204" charset="0"/>
                <a:ea typeface="Calibri" panose="020F0502020204030204" pitchFamily="34" charset="0"/>
              </a:rPr>
              <a:t>càng</a:t>
            </a:r>
            <a:r>
              <a:rPr lang="en-US" sz="2800" b="1" dirty="0">
                <a:solidFill>
                  <a:srgbClr val="0070C0"/>
                </a:solidFill>
                <a:latin typeface="#9Slide03 SFU Futura_12" panose="020B0604020202020204" charset="0"/>
                <a:ea typeface="Calibri" panose="020F0502020204030204" pitchFamily="34" charset="0"/>
              </a:rPr>
              <a:t>…….</a:t>
            </a:r>
            <a:endParaRPr lang="en-US" sz="2800" b="1" dirty="0">
              <a:solidFill>
                <a:srgbClr val="0070C0"/>
              </a:solidFill>
              <a:latin typeface="#9Slide03 SFU Futura_12" panose="020B0604020202020204" charset="0"/>
            </a:endParaRPr>
          </a:p>
        </p:txBody>
      </p:sp>
      <p:sp>
        <p:nvSpPr>
          <p:cNvPr id="6" name="Rectangle 5"/>
          <p:cNvSpPr/>
          <p:nvPr/>
        </p:nvSpPr>
        <p:spPr>
          <a:xfrm>
            <a:off x="1185862" y="4450900"/>
            <a:ext cx="6929437" cy="954107"/>
          </a:xfrm>
          <a:prstGeom prst="rect">
            <a:avLst/>
          </a:prstGeom>
        </p:spPr>
        <p:txBody>
          <a:bodyPr wrap="square">
            <a:spAutoFit/>
          </a:bodyPr>
          <a:lstStyle/>
          <a:p>
            <a:r>
              <a:rPr lang="en-US" sz="2800" b="1" dirty="0">
                <a:solidFill>
                  <a:srgbClr val="000000"/>
                </a:solidFill>
                <a:latin typeface="#9Slide03 SFU Futura_12" panose="020B0604020202020204" charset="0"/>
                <a:ea typeface="Calibri" panose="020F0502020204030204" pitchFamily="34" charset="0"/>
              </a:rPr>
              <a:t>4. </a:t>
            </a:r>
            <a:r>
              <a:rPr lang="en-US" sz="2800" b="1" dirty="0" err="1">
                <a:solidFill>
                  <a:srgbClr val="000000"/>
                </a:solidFill>
                <a:latin typeface="#9Slide03 SFU Futura_12" panose="020B0604020202020204" charset="0"/>
                <a:ea typeface="Calibri" panose="020F0502020204030204" pitchFamily="34" charset="0"/>
              </a:rPr>
              <a:t>Vào</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mùa</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hè</a:t>
            </a:r>
            <a:r>
              <a:rPr lang="en-US" sz="2800" b="1" dirty="0">
                <a:solidFill>
                  <a:srgbClr val="000000"/>
                </a:solidFill>
                <a:latin typeface="#9Slide03 SFU Futura_12" panose="020B0604020202020204" charset="0"/>
                <a:ea typeface="Calibri" panose="020F0502020204030204" pitchFamily="34" charset="0"/>
              </a:rPr>
              <a:t>, ở </a:t>
            </a:r>
            <a:r>
              <a:rPr lang="en-US" sz="2800" b="1" dirty="0" err="1">
                <a:solidFill>
                  <a:srgbClr val="000000"/>
                </a:solidFill>
                <a:latin typeface="#9Slide03 SFU Futura_12" panose="020B0604020202020204" charset="0"/>
                <a:ea typeface="Calibri" panose="020F0502020204030204" pitchFamily="34" charset="0"/>
              </a:rPr>
              <a:t>lục</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địa</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có</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nhiệt</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độ</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thấp</a:t>
            </a:r>
            <a:r>
              <a:rPr lang="en-US" sz="2800" b="1" dirty="0">
                <a:solidFill>
                  <a:srgbClr val="000000"/>
                </a:solidFill>
                <a:latin typeface="#9Slide03 SFU Futura_12" panose="020B0604020202020204" charset="0"/>
                <a:ea typeface="Calibri" panose="020F0502020204030204" pitchFamily="34" charset="0"/>
              </a:rPr>
              <a:t> hay </a:t>
            </a:r>
            <a:r>
              <a:rPr lang="en-US" sz="2800" b="1" dirty="0" err="1">
                <a:solidFill>
                  <a:srgbClr val="000000"/>
                </a:solidFill>
                <a:latin typeface="#9Slide03 SFU Futura_12" panose="020B0604020202020204" charset="0"/>
                <a:ea typeface="Calibri" panose="020F0502020204030204" pitchFamily="34" charset="0"/>
              </a:rPr>
              <a:t>cao</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hơn</a:t>
            </a:r>
            <a:r>
              <a:rPr lang="en-US" sz="2800" b="1" dirty="0">
                <a:solidFill>
                  <a:srgbClr val="000000"/>
                </a:solidFill>
                <a:latin typeface="#9Slide03 SFU Futura_12" panose="020B0604020202020204" charset="0"/>
                <a:ea typeface="Calibri" panose="020F0502020204030204" pitchFamily="34" charset="0"/>
              </a:rPr>
              <a:t> so </a:t>
            </a:r>
            <a:r>
              <a:rPr lang="en-US" sz="2800" b="1" dirty="0" err="1">
                <a:solidFill>
                  <a:srgbClr val="000000"/>
                </a:solidFill>
                <a:latin typeface="#9Slide03 SFU Futura_12" panose="020B0604020202020204" charset="0"/>
                <a:ea typeface="Calibri" panose="020F0502020204030204" pitchFamily="34" charset="0"/>
              </a:rPr>
              <a:t>với</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đại</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dương</a:t>
            </a:r>
            <a:r>
              <a:rPr lang="vi-VN" sz="2800" b="1" dirty="0">
                <a:solidFill>
                  <a:srgbClr val="000000"/>
                </a:solidFill>
                <a:latin typeface="#9Slide03 SFU Futura_12" panose="020B0604020202020204" charset="0"/>
                <a:ea typeface="Calibri" panose="020F0502020204030204" pitchFamily="34" charset="0"/>
              </a:rPr>
              <a:t>?</a:t>
            </a:r>
            <a:endParaRPr lang="en-US" sz="2800" b="1" dirty="0">
              <a:latin typeface="#9Slide03 SFU Futura_12" panose="020B0604020202020204" charset="0"/>
            </a:endParaRPr>
          </a:p>
        </p:txBody>
      </p:sp>
      <p:sp>
        <p:nvSpPr>
          <p:cNvPr id="7" name="Rectangle 6"/>
          <p:cNvSpPr/>
          <p:nvPr/>
        </p:nvSpPr>
        <p:spPr>
          <a:xfrm>
            <a:off x="1185862" y="5493580"/>
            <a:ext cx="6786563" cy="954107"/>
          </a:xfrm>
          <a:prstGeom prst="rect">
            <a:avLst/>
          </a:prstGeom>
        </p:spPr>
        <p:txBody>
          <a:bodyPr wrap="square">
            <a:spAutoFit/>
          </a:bodyPr>
          <a:lstStyle/>
          <a:p>
            <a:r>
              <a:rPr lang="en-US" sz="2800" b="1" dirty="0">
                <a:solidFill>
                  <a:srgbClr val="0070C0"/>
                </a:solidFill>
                <a:latin typeface="#9Slide03 SFU Futura_12" panose="020B0604020202020204" charset="0"/>
                <a:ea typeface="Calibri" panose="020F0502020204030204" pitchFamily="34" charset="0"/>
              </a:rPr>
              <a:t>5. </a:t>
            </a:r>
            <a:r>
              <a:rPr lang="vi-VN" sz="2800" b="1" dirty="0">
                <a:solidFill>
                  <a:srgbClr val="0070C0"/>
                </a:solidFill>
                <a:latin typeface="#9Slide03 SFU Futura_12" panose="020B0604020202020204" charset="0"/>
                <a:ea typeface="Calibri" panose="020F0502020204030204" pitchFamily="34" charset="0"/>
              </a:rPr>
              <a:t>Tầng nào là nơi sinh ra tất cả các hiện tượng mây, mưa, sấm, </a:t>
            </a:r>
            <a:r>
              <a:rPr lang="en-US" sz="2800" b="1" dirty="0" err="1">
                <a:solidFill>
                  <a:srgbClr val="0070C0"/>
                </a:solidFill>
                <a:latin typeface="#9Slide03 SFU Futura_12" panose="020B0604020202020204" charset="0"/>
                <a:ea typeface="Calibri" panose="020F0502020204030204" pitchFamily="34" charset="0"/>
              </a:rPr>
              <a:t>sét</a:t>
            </a:r>
            <a:r>
              <a:rPr lang="vi-VN" sz="2800" b="1" dirty="0">
                <a:solidFill>
                  <a:srgbClr val="0070C0"/>
                </a:solidFill>
                <a:latin typeface="#9Slide03 SFU Futura_12" panose="020B0604020202020204" charset="0"/>
                <a:ea typeface="Calibri" panose="020F0502020204030204" pitchFamily="34" charset="0"/>
              </a:rPr>
              <a:t>? </a:t>
            </a:r>
            <a:endParaRPr lang="en-US" sz="2800" b="1" dirty="0">
              <a:solidFill>
                <a:srgbClr val="0070C0"/>
              </a:solidFill>
              <a:latin typeface="#9Slide03 SFU Futura_12" panose="020B0604020202020204" charset="0"/>
            </a:endParaRPr>
          </a:p>
        </p:txBody>
      </p:sp>
      <p:sp>
        <p:nvSpPr>
          <p:cNvPr id="16" name="Rounded Rectangle 15"/>
          <p:cNvSpPr/>
          <p:nvPr/>
        </p:nvSpPr>
        <p:spPr>
          <a:xfrm>
            <a:off x="8715375" y="1728171"/>
            <a:ext cx="2866302"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8722159" y="2663307"/>
            <a:ext cx="2866302"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8722159" y="3598443"/>
            <a:ext cx="2866302"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8722159" y="4626763"/>
            <a:ext cx="2866302"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8715375" y="5580565"/>
            <a:ext cx="2866302"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158492" y="1872329"/>
            <a:ext cx="1893467" cy="523220"/>
          </a:xfrm>
          <a:prstGeom prst="rect">
            <a:avLst/>
          </a:prstGeom>
        </p:spPr>
        <p:txBody>
          <a:bodyPr wrap="none">
            <a:spAutoFit/>
          </a:bodyPr>
          <a:lstStyle/>
          <a:p>
            <a:r>
              <a:rPr lang="en-US" sz="2800" i="1" dirty="0" err="1">
                <a:solidFill>
                  <a:srgbClr val="000000"/>
                </a:solidFill>
                <a:latin typeface="#9Slide07 IcielKoni" panose="020B0604020202020204" charset="0"/>
                <a:ea typeface="Calibri" panose="020F0502020204030204" pitchFamily="34" charset="0"/>
              </a:rPr>
              <a:t>nitơ</a:t>
            </a:r>
            <a:r>
              <a:rPr lang="en-US" sz="2800" i="1" dirty="0">
                <a:solidFill>
                  <a:srgbClr val="000000"/>
                </a:solidFill>
                <a:latin typeface="#9Slide07 IcielKoni" panose="020B0604020202020204" charset="0"/>
                <a:ea typeface="Calibri" panose="020F0502020204030204" pitchFamily="34" charset="0"/>
              </a:rPr>
              <a:t> – 78%</a:t>
            </a:r>
            <a:endParaRPr lang="en-US" sz="2800" dirty="0">
              <a:latin typeface="#9Slide07 IcielKoni" panose="020B0604020202020204" charset="0"/>
            </a:endParaRPr>
          </a:p>
        </p:txBody>
      </p:sp>
      <p:sp>
        <p:nvSpPr>
          <p:cNvPr id="18" name="Rectangle 17"/>
          <p:cNvSpPr/>
          <p:nvPr/>
        </p:nvSpPr>
        <p:spPr>
          <a:xfrm>
            <a:off x="9370089" y="2842553"/>
            <a:ext cx="1043876" cy="523220"/>
          </a:xfrm>
          <a:prstGeom prst="rect">
            <a:avLst/>
          </a:prstGeom>
        </p:spPr>
        <p:txBody>
          <a:bodyPr wrap="none">
            <a:spAutoFit/>
          </a:bodyPr>
          <a:lstStyle/>
          <a:p>
            <a:r>
              <a:rPr lang="en-US" sz="2800" i="1" dirty="0" err="1">
                <a:solidFill>
                  <a:srgbClr val="000000"/>
                </a:solidFill>
                <a:latin typeface="#9Slide07 IcielKoni" panose="020B0604020202020204" charset="0"/>
                <a:ea typeface="Calibri" panose="020F0502020204030204" pitchFamily="34" charset="0"/>
              </a:rPr>
              <a:t>giảm</a:t>
            </a:r>
            <a:endParaRPr lang="en-US" sz="2800" dirty="0">
              <a:latin typeface="#9Slide07 IcielKoni" panose="020B0604020202020204" charset="0"/>
            </a:endParaRPr>
          </a:p>
        </p:txBody>
      </p:sp>
      <p:sp>
        <p:nvSpPr>
          <p:cNvPr id="21" name="Rectangle 20"/>
          <p:cNvSpPr/>
          <p:nvPr/>
        </p:nvSpPr>
        <p:spPr>
          <a:xfrm>
            <a:off x="9417875" y="3784338"/>
            <a:ext cx="728084" cy="523220"/>
          </a:xfrm>
          <a:prstGeom prst="rect">
            <a:avLst/>
          </a:prstGeom>
        </p:spPr>
        <p:txBody>
          <a:bodyPr wrap="none">
            <a:spAutoFit/>
          </a:bodyPr>
          <a:lstStyle/>
          <a:p>
            <a:r>
              <a:rPr lang="en-US" sz="2800" i="1" dirty="0" err="1">
                <a:solidFill>
                  <a:srgbClr val="000000"/>
                </a:solidFill>
                <a:latin typeface="#9Slide07 IcielKoni" panose="020B0604020202020204" charset="0"/>
                <a:ea typeface="Calibri" panose="020F0502020204030204" pitchFamily="34" charset="0"/>
              </a:rPr>
              <a:t>lớn</a:t>
            </a:r>
            <a:endParaRPr lang="en-US" sz="2800" dirty="0">
              <a:latin typeface="#9Slide07 IcielKoni" panose="020B0604020202020204" charset="0"/>
            </a:endParaRPr>
          </a:p>
        </p:txBody>
      </p:sp>
      <p:sp>
        <p:nvSpPr>
          <p:cNvPr id="22" name="Rectangle 21"/>
          <p:cNvSpPr/>
          <p:nvPr/>
        </p:nvSpPr>
        <p:spPr>
          <a:xfrm>
            <a:off x="9391917" y="4802005"/>
            <a:ext cx="1481496" cy="523220"/>
          </a:xfrm>
          <a:prstGeom prst="rect">
            <a:avLst/>
          </a:prstGeom>
        </p:spPr>
        <p:txBody>
          <a:bodyPr wrap="none">
            <a:spAutoFit/>
          </a:bodyPr>
          <a:lstStyle/>
          <a:p>
            <a:r>
              <a:rPr lang="en-US" sz="2800" i="1" dirty="0" err="1">
                <a:solidFill>
                  <a:srgbClr val="000000"/>
                </a:solidFill>
                <a:latin typeface="#9Slide07 IcielKoni" panose="020B0604020202020204" charset="0"/>
                <a:ea typeface="Calibri" panose="020F0502020204030204" pitchFamily="34" charset="0"/>
              </a:rPr>
              <a:t>cao</a:t>
            </a:r>
            <a:r>
              <a:rPr lang="en-US" sz="2800" i="1" dirty="0">
                <a:solidFill>
                  <a:srgbClr val="000000"/>
                </a:solidFill>
                <a:latin typeface="#9Slide07 IcielKoni" panose="020B0604020202020204" charset="0"/>
                <a:ea typeface="Calibri" panose="020F0502020204030204" pitchFamily="34" charset="0"/>
              </a:rPr>
              <a:t> </a:t>
            </a:r>
            <a:r>
              <a:rPr lang="en-US" sz="2800" i="1" dirty="0" err="1">
                <a:solidFill>
                  <a:srgbClr val="000000"/>
                </a:solidFill>
                <a:latin typeface="#9Slide07 IcielKoni" panose="020B0604020202020204" charset="0"/>
                <a:ea typeface="Calibri" panose="020F0502020204030204" pitchFamily="34" charset="0"/>
              </a:rPr>
              <a:t>hơn</a:t>
            </a:r>
            <a:endParaRPr lang="en-US" sz="2800" dirty="0">
              <a:latin typeface="#9Slide07 IcielKoni" panose="020B0604020202020204" charset="0"/>
            </a:endParaRPr>
          </a:p>
        </p:txBody>
      </p:sp>
      <p:sp>
        <p:nvSpPr>
          <p:cNvPr id="46" name="Rectangle 45"/>
          <p:cNvSpPr/>
          <p:nvPr/>
        </p:nvSpPr>
        <p:spPr>
          <a:xfrm>
            <a:off x="9417875" y="5733995"/>
            <a:ext cx="1369286" cy="523220"/>
          </a:xfrm>
          <a:prstGeom prst="rect">
            <a:avLst/>
          </a:prstGeom>
        </p:spPr>
        <p:txBody>
          <a:bodyPr wrap="none">
            <a:spAutoFit/>
          </a:bodyPr>
          <a:lstStyle/>
          <a:p>
            <a:r>
              <a:rPr lang="en-US" sz="2800" i="1" dirty="0" err="1">
                <a:solidFill>
                  <a:srgbClr val="000000"/>
                </a:solidFill>
                <a:latin typeface="#9Slide07 IcielKoni" panose="020B0604020202020204" charset="0"/>
                <a:ea typeface="Calibri" panose="020F0502020204030204" pitchFamily="34" charset="0"/>
              </a:rPr>
              <a:t>đối</a:t>
            </a:r>
            <a:r>
              <a:rPr lang="en-US" sz="2800" i="1" dirty="0">
                <a:solidFill>
                  <a:srgbClr val="000000"/>
                </a:solidFill>
                <a:latin typeface="#9Slide07 IcielKoni" panose="020B0604020202020204" charset="0"/>
                <a:ea typeface="Calibri" panose="020F0502020204030204" pitchFamily="34" charset="0"/>
              </a:rPr>
              <a:t> </a:t>
            </a:r>
            <a:r>
              <a:rPr lang="en-US" sz="2800" i="1" dirty="0" err="1">
                <a:solidFill>
                  <a:srgbClr val="000000"/>
                </a:solidFill>
                <a:latin typeface="#9Slide07 IcielKoni" panose="020B0604020202020204" charset="0"/>
                <a:ea typeface="Calibri" panose="020F0502020204030204" pitchFamily="34" charset="0"/>
              </a:rPr>
              <a:t>lưu</a:t>
            </a:r>
            <a:endParaRPr lang="en-US" sz="2800" dirty="0">
              <a:latin typeface="#9Slide07 IcielKoni" panose="020B0604020202020204" charset="0"/>
            </a:endParaRPr>
          </a:p>
        </p:txBody>
      </p:sp>
    </p:spTree>
    <p:extLst>
      <p:ext uri="{BB962C8B-B14F-4D97-AF65-F5344CB8AC3E}">
        <p14:creationId xmlns:p14="http://schemas.microsoft.com/office/powerpoint/2010/main" val="181769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fade">
                                      <p:cBhvr>
                                        <p:cTn id="49" dur="500"/>
                                        <p:tgtEl>
                                          <p:spTgt spid="4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500"/>
                                        <p:tgtEl>
                                          <p:spTgt spid="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fade">
                                      <p:cBhvr>
                                        <p:cTn id="62" dur="500"/>
                                        <p:tgtEl>
                                          <p:spTgt spid="4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16" grpId="0" animBg="1"/>
      <p:bldP spid="42" grpId="0" animBg="1"/>
      <p:bldP spid="43" grpId="0" animBg="1"/>
      <p:bldP spid="44" grpId="0" animBg="1"/>
      <p:bldP spid="45" grpId="0" animBg="1"/>
      <p:bldP spid="17" grpId="0"/>
      <p:bldP spid="18" grpId="0"/>
      <p:bldP spid="21" grpId="0"/>
      <p:bldP spid="22" grpId="0"/>
      <p:bldP spid="4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2993" y="1094857"/>
            <a:ext cx="12027054" cy="5554461"/>
            <a:chOff x="4422622" y="1094857"/>
            <a:chExt cx="7641509" cy="5554461"/>
          </a:xfrm>
        </p:grpSpPr>
        <p:grpSp>
          <p:nvGrpSpPr>
            <p:cNvPr id="24" name="Group 23"/>
            <p:cNvGrpSpPr/>
            <p:nvPr/>
          </p:nvGrpSpPr>
          <p:grpSpPr>
            <a:xfrm>
              <a:off x="4575442" y="1303118"/>
              <a:ext cx="7488689" cy="5346200"/>
              <a:chOff x="394387" y="-219765"/>
              <a:chExt cx="11736448" cy="6580757"/>
            </a:xfrm>
          </p:grpSpPr>
          <p:sp>
            <p:nvSpPr>
              <p:cNvPr id="25" name="Rectangle 24"/>
              <p:cNvSpPr/>
              <p:nvPr/>
            </p:nvSpPr>
            <p:spPr>
              <a:xfrm>
                <a:off x="394387" y="-219765"/>
                <a:ext cx="11023636" cy="6402425"/>
              </a:xfrm>
              <a:prstGeom prst="rect">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26845" y="-22254"/>
                <a:ext cx="11361671" cy="6383246"/>
              </a:xfrm>
              <a:prstGeom prst="rect">
                <a:avLst/>
              </a:prstGeom>
              <a:solidFill>
                <a:srgbClr val="0070C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90539" y="67071"/>
                <a:ext cx="11034284" cy="611558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Văn phòng phẩm Hà Nội"/>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1361677" y="5449093"/>
                <a:ext cx="769158" cy="809823"/>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422622" y="1094857"/>
              <a:ext cx="649649" cy="107716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9" name="Straight Connector 38">
            <a:extLst>
              <a:ext uri="{FF2B5EF4-FFF2-40B4-BE49-F238E27FC236}">
                <a16:creationId xmlns:a16="http://schemas.microsoft.com/office/drawing/2014/main" id="{991ACA94-E341-45D2-A862-C6ABE7BE591A}"/>
              </a:ext>
            </a:extLst>
          </p:cNvPr>
          <p:cNvCxnSpPr>
            <a:cxnSpLocks/>
          </p:cNvCxnSpPr>
          <p:nvPr/>
        </p:nvCxnSpPr>
        <p:spPr>
          <a:xfrm flipV="1">
            <a:off x="-21084" y="1182538"/>
            <a:ext cx="12159975" cy="4409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2FC2FE5C-24B3-4321-AB89-4B2BE15C5082}"/>
              </a:ext>
            </a:extLst>
          </p:cNvPr>
          <p:cNvGrpSpPr/>
          <p:nvPr/>
        </p:nvGrpSpPr>
        <p:grpSpPr>
          <a:xfrm>
            <a:off x="3337220" y="-60906"/>
            <a:ext cx="5378155" cy="1182571"/>
            <a:chOff x="3337220" y="-60906"/>
            <a:chExt cx="5378155" cy="1182571"/>
          </a:xfrm>
        </p:grpSpPr>
        <p:sp>
          <p:nvSpPr>
            <p:cNvPr id="40" name="Rectangle 39">
              <a:extLst>
                <a:ext uri="{FF2B5EF4-FFF2-40B4-BE49-F238E27FC236}">
                  <a16:creationId xmlns:a16="http://schemas.microsoft.com/office/drawing/2014/main" id="{81F2071E-DF8C-495C-8676-8F839E06F04F}"/>
                </a:ext>
              </a:extLst>
            </p:cNvPr>
            <p:cNvSpPr/>
            <p:nvPr/>
          </p:nvSpPr>
          <p:spPr>
            <a:xfrm>
              <a:off x="3457665" y="106002"/>
              <a:ext cx="5257710" cy="1015663"/>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LUYỆN TẬP</a:t>
              </a:r>
              <a:endParaRPr lang="en-US" sz="54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41"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337220" y="-60906"/>
              <a:ext cx="1085401" cy="1155763"/>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ounded Rectangle 15"/>
          <p:cNvSpPr/>
          <p:nvPr/>
        </p:nvSpPr>
        <p:spPr>
          <a:xfrm>
            <a:off x="7085776" y="1728171"/>
            <a:ext cx="4495901"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7092560" y="2663307"/>
            <a:ext cx="4495901"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7092560" y="3545075"/>
            <a:ext cx="4495901" cy="827204"/>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7092560" y="4479441"/>
            <a:ext cx="4495901" cy="1043971"/>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7085776" y="5650385"/>
            <a:ext cx="4495901" cy="70401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998774" y="1633441"/>
            <a:ext cx="5799588" cy="954107"/>
          </a:xfrm>
          <a:prstGeom prst="rect">
            <a:avLst/>
          </a:prstGeom>
        </p:spPr>
        <p:txBody>
          <a:bodyPr wrap="square">
            <a:spAutoFit/>
          </a:bodyPr>
          <a:lstStyle/>
          <a:p>
            <a:r>
              <a:rPr lang="en-US" sz="2800" b="1" dirty="0">
                <a:solidFill>
                  <a:srgbClr val="0070C0"/>
                </a:solidFill>
                <a:latin typeface="#9Slide03 SFU Futura_12" panose="020B0604020202020204" charset="0"/>
                <a:ea typeface="Calibri" panose="020F0502020204030204" pitchFamily="34" charset="0"/>
              </a:rPr>
              <a:t>6. </a:t>
            </a:r>
            <a:r>
              <a:rPr lang="vi-VN" sz="2800" b="1" dirty="0">
                <a:solidFill>
                  <a:srgbClr val="0070C0"/>
                </a:solidFill>
                <a:latin typeface="#9Slide03 SFU Futura_12" panose="020B0604020202020204" charset="0"/>
                <a:ea typeface="Calibri" panose="020F0502020204030204" pitchFamily="34" charset="0"/>
              </a:rPr>
              <a:t>Trung bình cứ lên cao 100m, nhiệt độ giảm đi bao nhiêu độ C? </a:t>
            </a:r>
            <a:endParaRPr lang="en-US" sz="2800" b="1" dirty="0">
              <a:solidFill>
                <a:srgbClr val="0070C0"/>
              </a:solidFill>
              <a:latin typeface="#9Slide03 SFU Futura_12" panose="020B0604020202020204" charset="0"/>
            </a:endParaRPr>
          </a:p>
        </p:txBody>
      </p:sp>
      <p:sp>
        <p:nvSpPr>
          <p:cNvPr id="8" name="Rectangle 7"/>
          <p:cNvSpPr/>
          <p:nvPr/>
        </p:nvSpPr>
        <p:spPr>
          <a:xfrm>
            <a:off x="934652" y="2583485"/>
            <a:ext cx="6292212" cy="954107"/>
          </a:xfrm>
          <a:prstGeom prst="rect">
            <a:avLst/>
          </a:prstGeom>
        </p:spPr>
        <p:txBody>
          <a:bodyPr wrap="square">
            <a:spAutoFit/>
          </a:bodyPr>
          <a:lstStyle/>
          <a:p>
            <a:r>
              <a:rPr lang="en-US" sz="2800" b="1" dirty="0">
                <a:solidFill>
                  <a:srgbClr val="000000"/>
                </a:solidFill>
                <a:latin typeface="#9Slide03 SFU Futura_12" panose="020B0604020202020204" charset="0"/>
                <a:ea typeface="Calibri" panose="020F0502020204030204" pitchFamily="34" charset="0"/>
              </a:rPr>
              <a:t>7. </a:t>
            </a:r>
            <a:r>
              <a:rPr lang="en-US" sz="2800" b="1" dirty="0" err="1">
                <a:solidFill>
                  <a:srgbClr val="000000"/>
                </a:solidFill>
                <a:latin typeface="#9Slide03 SFU Futura_12" panose="020B0604020202020204" charset="0"/>
                <a:ea typeface="Calibri" panose="020F0502020204030204" pitchFamily="34" charset="0"/>
              </a:rPr>
              <a:t>Một</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nửa</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khối</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lượng</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khí</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quyển</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tập</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trung</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từ</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mặt</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đất</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đến</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độ</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cao</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bao</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nhiêu</a:t>
            </a:r>
            <a:r>
              <a:rPr lang="en-US" sz="2800" b="1" dirty="0">
                <a:solidFill>
                  <a:srgbClr val="000000"/>
                </a:solidFill>
                <a:latin typeface="#9Slide03 SFU Futura_12" panose="020B0604020202020204" charset="0"/>
                <a:ea typeface="Calibri" panose="020F0502020204030204" pitchFamily="34" charset="0"/>
              </a:rPr>
              <a:t>? </a:t>
            </a:r>
            <a:endParaRPr lang="en-US" sz="2800" b="1" dirty="0">
              <a:latin typeface="#9Slide03 SFU Futura_12" panose="020B0604020202020204" charset="0"/>
            </a:endParaRPr>
          </a:p>
        </p:txBody>
      </p:sp>
      <p:sp>
        <p:nvSpPr>
          <p:cNvPr id="9" name="Rectangle 8"/>
          <p:cNvSpPr/>
          <p:nvPr/>
        </p:nvSpPr>
        <p:spPr>
          <a:xfrm>
            <a:off x="930415" y="3533529"/>
            <a:ext cx="5753609" cy="954107"/>
          </a:xfrm>
          <a:prstGeom prst="rect">
            <a:avLst/>
          </a:prstGeom>
        </p:spPr>
        <p:txBody>
          <a:bodyPr wrap="square">
            <a:spAutoFit/>
          </a:bodyPr>
          <a:lstStyle/>
          <a:p>
            <a:r>
              <a:rPr lang="en-US" sz="2800" b="1" dirty="0">
                <a:solidFill>
                  <a:srgbClr val="0070C0"/>
                </a:solidFill>
                <a:latin typeface="#9Slide03 SFU Futura_12" panose="020B0604020202020204" charset="0"/>
                <a:ea typeface="Calibri" panose="020F0502020204030204" pitchFamily="34" charset="0"/>
              </a:rPr>
              <a:t>8. </a:t>
            </a:r>
            <a:r>
              <a:rPr lang="en-US" sz="2800" b="1" dirty="0" err="1">
                <a:solidFill>
                  <a:srgbClr val="0070C0"/>
                </a:solidFill>
                <a:latin typeface="#9Slide03 SFU Futura_12" panose="020B0604020202020204" charset="0"/>
                <a:ea typeface="Calibri" panose="020F0502020204030204" pitchFamily="34" charset="0"/>
              </a:rPr>
              <a:t>Thành</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phần</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nào</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chiếm</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tỉ</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lệ</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nhỏ</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nhất</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trong</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khí</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quyển</a:t>
            </a:r>
            <a:r>
              <a:rPr lang="en-US" sz="2800" b="1" dirty="0">
                <a:solidFill>
                  <a:srgbClr val="0070C0"/>
                </a:solidFill>
                <a:latin typeface="#9Slide03 SFU Futura_12" panose="020B0604020202020204" charset="0"/>
                <a:ea typeface="Calibri" panose="020F0502020204030204" pitchFamily="34" charset="0"/>
              </a:rPr>
              <a:t>? </a:t>
            </a:r>
            <a:endParaRPr lang="en-US" sz="2800" b="1" dirty="0">
              <a:solidFill>
                <a:srgbClr val="0070C0"/>
              </a:solidFill>
              <a:latin typeface="#9Slide03 SFU Futura_12" panose="020B0604020202020204" charset="0"/>
            </a:endParaRPr>
          </a:p>
        </p:txBody>
      </p:sp>
      <p:sp>
        <p:nvSpPr>
          <p:cNvPr id="10" name="Rectangle 9"/>
          <p:cNvSpPr/>
          <p:nvPr/>
        </p:nvSpPr>
        <p:spPr>
          <a:xfrm>
            <a:off x="923631" y="4677264"/>
            <a:ext cx="6162145" cy="523220"/>
          </a:xfrm>
          <a:prstGeom prst="rect">
            <a:avLst/>
          </a:prstGeom>
        </p:spPr>
        <p:txBody>
          <a:bodyPr wrap="square">
            <a:spAutoFit/>
          </a:bodyPr>
          <a:lstStyle/>
          <a:p>
            <a:r>
              <a:rPr lang="en-US" sz="2800" b="1" dirty="0">
                <a:solidFill>
                  <a:srgbClr val="000000"/>
                </a:solidFill>
                <a:latin typeface="#9Slide03 SFU Futura_12" panose="020B0604020202020204" charset="0"/>
                <a:ea typeface="Calibri" panose="020F0502020204030204" pitchFamily="34" charset="0"/>
              </a:rPr>
              <a:t>9. Cho </a:t>
            </a:r>
            <a:r>
              <a:rPr lang="en-US" sz="2800" b="1" dirty="0" err="1">
                <a:solidFill>
                  <a:srgbClr val="000000"/>
                </a:solidFill>
                <a:latin typeface="#9Slide03 SFU Futura_12" panose="020B0604020202020204" charset="0"/>
                <a:ea typeface="Calibri" panose="020F0502020204030204" pitchFamily="34" charset="0"/>
              </a:rPr>
              <a:t>biết</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vai</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trò</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của</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lớp</a:t>
            </a:r>
            <a:r>
              <a:rPr lang="en-US" sz="2800" b="1" dirty="0">
                <a:solidFill>
                  <a:srgbClr val="000000"/>
                </a:solidFill>
                <a:latin typeface="#9Slide03 SFU Futura_12" panose="020B0604020202020204" charset="0"/>
                <a:ea typeface="Calibri" panose="020F0502020204030204" pitchFamily="34" charset="0"/>
              </a:rPr>
              <a:t> ô-</a:t>
            </a:r>
            <a:r>
              <a:rPr lang="en-US" sz="2800" b="1" dirty="0" err="1">
                <a:solidFill>
                  <a:srgbClr val="000000"/>
                </a:solidFill>
                <a:latin typeface="#9Slide03 SFU Futura_12" panose="020B0604020202020204" charset="0"/>
                <a:ea typeface="Calibri" panose="020F0502020204030204" pitchFamily="34" charset="0"/>
              </a:rPr>
              <a:t>zôn</a:t>
            </a:r>
            <a:r>
              <a:rPr lang="en-US" sz="2800" b="1" dirty="0">
                <a:solidFill>
                  <a:srgbClr val="000000"/>
                </a:solidFill>
                <a:latin typeface="#9Slide03 SFU Futura_12" panose="020B0604020202020204" charset="0"/>
                <a:ea typeface="Calibri" panose="020F0502020204030204" pitchFamily="34" charset="0"/>
              </a:rPr>
              <a:t>?</a:t>
            </a:r>
            <a:endParaRPr lang="en-US" sz="2800" b="1" dirty="0">
              <a:latin typeface="#9Slide03 SFU Futura_12" panose="020B0604020202020204" charset="0"/>
            </a:endParaRPr>
          </a:p>
        </p:txBody>
      </p:sp>
      <p:sp>
        <p:nvSpPr>
          <p:cNvPr id="11" name="Rectangle 10"/>
          <p:cNvSpPr/>
          <p:nvPr/>
        </p:nvSpPr>
        <p:spPr>
          <a:xfrm>
            <a:off x="997692" y="5490428"/>
            <a:ext cx="5619054" cy="954107"/>
          </a:xfrm>
          <a:prstGeom prst="rect">
            <a:avLst/>
          </a:prstGeom>
        </p:spPr>
        <p:txBody>
          <a:bodyPr wrap="square">
            <a:spAutoFit/>
          </a:bodyPr>
          <a:lstStyle/>
          <a:p>
            <a:r>
              <a:rPr lang="en-US" sz="2800" b="1" dirty="0">
                <a:solidFill>
                  <a:srgbClr val="0070C0"/>
                </a:solidFill>
                <a:latin typeface="#9Slide03 SFU Futura_12" panose="020B0604020202020204" charset="0"/>
                <a:ea typeface="Calibri" panose="020F0502020204030204" pitchFamily="34" charset="0"/>
              </a:rPr>
              <a:t>10. </a:t>
            </a:r>
            <a:r>
              <a:rPr lang="en-US" sz="2800" b="1" dirty="0" err="1">
                <a:solidFill>
                  <a:srgbClr val="0070C0"/>
                </a:solidFill>
                <a:latin typeface="#9Slide03 SFU Futura_12" panose="020B0604020202020204" charset="0"/>
                <a:ea typeface="Calibri" panose="020F0502020204030204" pitchFamily="34" charset="0"/>
              </a:rPr>
              <a:t>Khí</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quyển</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chịu</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ảnh</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hưởng</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trực</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tiếp</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từ</a:t>
            </a:r>
            <a:r>
              <a:rPr lang="en-US" sz="2800" b="1" dirty="0">
                <a:solidFill>
                  <a:srgbClr val="0070C0"/>
                </a:solidFill>
                <a:latin typeface="#9Slide03 SFU Futura_12" panose="020B0604020202020204" charset="0"/>
                <a:ea typeface="Calibri" panose="020F0502020204030204" pitchFamily="34" charset="0"/>
              </a:rPr>
              <a:t>……………… </a:t>
            </a:r>
            <a:endParaRPr lang="en-US" sz="2800" b="1" dirty="0">
              <a:solidFill>
                <a:srgbClr val="0070C0"/>
              </a:solidFill>
              <a:latin typeface="#9Slide03 SFU Futura_12" panose="020B0604020202020204" charset="0"/>
            </a:endParaRPr>
          </a:p>
        </p:txBody>
      </p:sp>
      <p:sp>
        <p:nvSpPr>
          <p:cNvPr id="12" name="Rectangle 11"/>
          <p:cNvSpPr/>
          <p:nvPr/>
        </p:nvSpPr>
        <p:spPr>
          <a:xfrm>
            <a:off x="8617692" y="5719779"/>
            <a:ext cx="1721946" cy="523220"/>
          </a:xfrm>
          <a:prstGeom prst="rect">
            <a:avLst/>
          </a:prstGeom>
        </p:spPr>
        <p:txBody>
          <a:bodyPr wrap="none">
            <a:spAutoFit/>
          </a:bodyPr>
          <a:lstStyle/>
          <a:p>
            <a:r>
              <a:rPr lang="en-US" sz="2800" i="1" dirty="0" err="1">
                <a:solidFill>
                  <a:srgbClr val="000000"/>
                </a:solidFill>
                <a:latin typeface="#9Slide07 IcielKoni" panose="020B0604020202020204" charset="0"/>
                <a:ea typeface="Calibri" panose="020F0502020204030204" pitchFamily="34" charset="0"/>
              </a:rPr>
              <a:t>Mặt</a:t>
            </a:r>
            <a:r>
              <a:rPr lang="en-US" sz="2800" i="1" dirty="0">
                <a:solidFill>
                  <a:srgbClr val="000000"/>
                </a:solidFill>
                <a:latin typeface="#9Slide07 IcielKoni" panose="020B0604020202020204" charset="0"/>
                <a:ea typeface="Calibri" panose="020F0502020204030204" pitchFamily="34" charset="0"/>
              </a:rPr>
              <a:t> </a:t>
            </a:r>
            <a:r>
              <a:rPr lang="en-US" sz="2800" i="1" dirty="0" err="1">
                <a:solidFill>
                  <a:srgbClr val="000000"/>
                </a:solidFill>
                <a:latin typeface="#9Slide07 IcielKoni" panose="020B0604020202020204" charset="0"/>
                <a:ea typeface="Calibri" panose="020F0502020204030204" pitchFamily="34" charset="0"/>
              </a:rPr>
              <a:t>Trời</a:t>
            </a:r>
            <a:endParaRPr lang="en-US" sz="2800" dirty="0">
              <a:latin typeface="#9Slide07 IcielKoni" panose="020B0604020202020204" charset="0"/>
            </a:endParaRPr>
          </a:p>
        </p:txBody>
      </p:sp>
      <p:sp>
        <p:nvSpPr>
          <p:cNvPr id="13" name="Rectangle 12"/>
          <p:cNvSpPr/>
          <p:nvPr/>
        </p:nvSpPr>
        <p:spPr>
          <a:xfrm>
            <a:off x="7193663" y="4457334"/>
            <a:ext cx="4272726" cy="1107996"/>
          </a:xfrm>
          <a:prstGeom prst="rect">
            <a:avLst/>
          </a:prstGeom>
        </p:spPr>
        <p:txBody>
          <a:bodyPr wrap="square">
            <a:spAutoFit/>
          </a:bodyPr>
          <a:lstStyle/>
          <a:p>
            <a:r>
              <a:rPr lang="en-US" sz="2200" i="1" dirty="0" err="1">
                <a:solidFill>
                  <a:srgbClr val="000000"/>
                </a:solidFill>
                <a:latin typeface="#9Slide07 IcielKoni" panose="020B0604020202020204" charset="0"/>
                <a:ea typeface="Calibri" panose="020F0502020204030204" pitchFamily="34" charset="0"/>
              </a:rPr>
              <a:t>hấp</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thụ</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tia</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tử</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ngoại</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bảo</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vệ</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Trái</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Đất</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khỏi</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các</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bức</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xạ</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cực</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tím</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có</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hại</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đến</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từ</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Mặt</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Trời</a:t>
            </a:r>
            <a:endParaRPr lang="en-US" sz="2200" dirty="0">
              <a:latin typeface="#9Slide07 IcielKoni" panose="020B0604020202020204" charset="0"/>
            </a:endParaRPr>
          </a:p>
        </p:txBody>
      </p:sp>
      <p:sp>
        <p:nvSpPr>
          <p:cNvPr id="15" name="Rectangle 14"/>
          <p:cNvSpPr/>
          <p:nvPr/>
        </p:nvSpPr>
        <p:spPr>
          <a:xfrm>
            <a:off x="7262629" y="3481623"/>
            <a:ext cx="3999088" cy="954107"/>
          </a:xfrm>
          <a:prstGeom prst="rect">
            <a:avLst/>
          </a:prstGeom>
        </p:spPr>
        <p:txBody>
          <a:bodyPr wrap="square">
            <a:spAutoFit/>
          </a:bodyPr>
          <a:lstStyle/>
          <a:p>
            <a:r>
              <a:rPr lang="en-US" sz="2800" i="1" dirty="0" err="1">
                <a:solidFill>
                  <a:srgbClr val="000000"/>
                </a:solidFill>
                <a:latin typeface="#9Slide07 IcielKoni" panose="020B0604020202020204" charset="0"/>
                <a:ea typeface="Calibri" panose="020F0502020204030204" pitchFamily="34" charset="0"/>
              </a:rPr>
              <a:t>Hơi</a:t>
            </a:r>
            <a:r>
              <a:rPr lang="en-US" sz="2800" i="1" dirty="0">
                <a:solidFill>
                  <a:srgbClr val="000000"/>
                </a:solidFill>
                <a:latin typeface="#9Slide07 IcielKoni" panose="020B0604020202020204" charset="0"/>
                <a:ea typeface="Calibri" panose="020F0502020204030204" pitchFamily="34" charset="0"/>
              </a:rPr>
              <a:t> </a:t>
            </a:r>
            <a:r>
              <a:rPr lang="en-US" sz="2800" i="1" dirty="0" err="1">
                <a:solidFill>
                  <a:srgbClr val="000000"/>
                </a:solidFill>
                <a:latin typeface="#9Slide07 IcielKoni" panose="020B0604020202020204" charset="0"/>
                <a:ea typeface="Calibri" panose="020F0502020204030204" pitchFamily="34" charset="0"/>
              </a:rPr>
              <a:t>nước</a:t>
            </a:r>
            <a:r>
              <a:rPr lang="en-US" sz="2800" i="1" dirty="0">
                <a:solidFill>
                  <a:srgbClr val="000000"/>
                </a:solidFill>
                <a:latin typeface="#9Slide07 IcielKoni" panose="020B0604020202020204" charset="0"/>
                <a:ea typeface="Calibri" panose="020F0502020204030204" pitchFamily="34" charset="0"/>
              </a:rPr>
              <a:t> </a:t>
            </a:r>
            <a:r>
              <a:rPr lang="en-US" sz="2800" i="1" dirty="0" err="1">
                <a:solidFill>
                  <a:srgbClr val="000000"/>
                </a:solidFill>
                <a:latin typeface="#9Slide07 IcielKoni" panose="020B0604020202020204" charset="0"/>
                <a:ea typeface="Calibri" panose="020F0502020204030204" pitchFamily="34" charset="0"/>
              </a:rPr>
              <a:t>và</a:t>
            </a:r>
            <a:r>
              <a:rPr lang="en-US" sz="2800" i="1" dirty="0">
                <a:solidFill>
                  <a:srgbClr val="000000"/>
                </a:solidFill>
                <a:latin typeface="#9Slide07 IcielKoni" panose="020B0604020202020204" charset="0"/>
                <a:ea typeface="Calibri" panose="020F0502020204030204" pitchFamily="34" charset="0"/>
              </a:rPr>
              <a:t> </a:t>
            </a:r>
            <a:r>
              <a:rPr lang="en-US" sz="2800" i="1" dirty="0" err="1">
                <a:solidFill>
                  <a:srgbClr val="000000"/>
                </a:solidFill>
                <a:latin typeface="#9Slide07 IcielKoni" panose="020B0604020202020204" charset="0"/>
                <a:ea typeface="Calibri" panose="020F0502020204030204" pitchFamily="34" charset="0"/>
              </a:rPr>
              <a:t>các</a:t>
            </a:r>
            <a:r>
              <a:rPr lang="en-US" sz="2800" i="1" dirty="0">
                <a:solidFill>
                  <a:srgbClr val="000000"/>
                </a:solidFill>
                <a:latin typeface="#9Slide07 IcielKoni" panose="020B0604020202020204" charset="0"/>
                <a:ea typeface="Calibri" panose="020F0502020204030204" pitchFamily="34" charset="0"/>
              </a:rPr>
              <a:t> </a:t>
            </a:r>
            <a:r>
              <a:rPr lang="en-US" sz="2800" i="1" dirty="0" err="1">
                <a:solidFill>
                  <a:srgbClr val="000000"/>
                </a:solidFill>
                <a:latin typeface="#9Slide07 IcielKoni" panose="020B0604020202020204" charset="0"/>
                <a:ea typeface="Calibri" panose="020F0502020204030204" pitchFamily="34" charset="0"/>
              </a:rPr>
              <a:t>khí</a:t>
            </a:r>
            <a:r>
              <a:rPr lang="en-US" sz="2800" i="1" dirty="0">
                <a:solidFill>
                  <a:srgbClr val="000000"/>
                </a:solidFill>
                <a:latin typeface="#9Slide07 IcielKoni" panose="020B0604020202020204" charset="0"/>
                <a:ea typeface="Calibri" panose="020F0502020204030204" pitchFamily="34" charset="0"/>
              </a:rPr>
              <a:t> </a:t>
            </a:r>
            <a:r>
              <a:rPr lang="en-US" sz="2800" i="1" dirty="0" err="1">
                <a:solidFill>
                  <a:srgbClr val="000000"/>
                </a:solidFill>
                <a:latin typeface="#9Slide07 IcielKoni" panose="020B0604020202020204" charset="0"/>
                <a:ea typeface="Calibri" panose="020F0502020204030204" pitchFamily="34" charset="0"/>
              </a:rPr>
              <a:t>khác</a:t>
            </a:r>
            <a:r>
              <a:rPr lang="en-US" sz="2800" i="1" dirty="0">
                <a:solidFill>
                  <a:srgbClr val="000000"/>
                </a:solidFill>
                <a:latin typeface="#9Slide07 IcielKoni" panose="020B0604020202020204" charset="0"/>
                <a:ea typeface="Calibri" panose="020F0502020204030204" pitchFamily="34" charset="0"/>
              </a:rPr>
              <a:t>  (1%).</a:t>
            </a:r>
            <a:endParaRPr lang="en-US" sz="2800" dirty="0">
              <a:latin typeface="#9Slide07 IcielKoni" panose="020B0604020202020204" charset="0"/>
            </a:endParaRPr>
          </a:p>
        </p:txBody>
      </p:sp>
      <p:sp>
        <p:nvSpPr>
          <p:cNvPr id="19" name="Rectangle 18"/>
          <p:cNvSpPr/>
          <p:nvPr/>
        </p:nvSpPr>
        <p:spPr>
          <a:xfrm>
            <a:off x="8926270" y="2771239"/>
            <a:ext cx="968535" cy="523220"/>
          </a:xfrm>
          <a:prstGeom prst="rect">
            <a:avLst/>
          </a:prstGeom>
        </p:spPr>
        <p:txBody>
          <a:bodyPr wrap="none">
            <a:spAutoFit/>
          </a:bodyPr>
          <a:lstStyle/>
          <a:p>
            <a:r>
              <a:rPr lang="en-US" sz="2800" i="1" dirty="0">
                <a:solidFill>
                  <a:srgbClr val="000000"/>
                </a:solidFill>
                <a:latin typeface="#9Slide07 IcielKoni" panose="020B0604020202020204" charset="0"/>
                <a:ea typeface="Calibri" panose="020F0502020204030204" pitchFamily="34" charset="0"/>
              </a:rPr>
              <a:t>5km</a:t>
            </a:r>
            <a:endParaRPr lang="en-US" sz="2800" dirty="0">
              <a:latin typeface="#9Slide07 IcielKoni" panose="020B0604020202020204" charset="0"/>
            </a:endParaRPr>
          </a:p>
        </p:txBody>
      </p:sp>
      <p:sp>
        <p:nvSpPr>
          <p:cNvPr id="20" name="Rectangle 19"/>
          <p:cNvSpPr/>
          <p:nvPr/>
        </p:nvSpPr>
        <p:spPr>
          <a:xfrm>
            <a:off x="8926270" y="1825353"/>
            <a:ext cx="1104790" cy="523220"/>
          </a:xfrm>
          <a:prstGeom prst="rect">
            <a:avLst/>
          </a:prstGeom>
        </p:spPr>
        <p:txBody>
          <a:bodyPr wrap="none">
            <a:spAutoFit/>
          </a:bodyPr>
          <a:lstStyle/>
          <a:p>
            <a:r>
              <a:rPr lang="en-US" sz="2800" i="1" dirty="0">
                <a:solidFill>
                  <a:srgbClr val="000000"/>
                </a:solidFill>
                <a:latin typeface="#9Slide07 IcielKoni" panose="020B0604020202020204" charset="0"/>
                <a:ea typeface="Calibri" panose="020F0502020204030204" pitchFamily="34" charset="0"/>
              </a:rPr>
              <a:t>0,6</a:t>
            </a:r>
            <a:r>
              <a:rPr lang="en-US" sz="2800" i="1" baseline="30000" dirty="0">
                <a:solidFill>
                  <a:srgbClr val="000000"/>
                </a:solidFill>
                <a:latin typeface="#9Slide07 IcielKoni" panose="020B0604020202020204" charset="0"/>
                <a:ea typeface="Calibri" panose="020F0502020204030204" pitchFamily="34" charset="0"/>
              </a:rPr>
              <a:t>0</a:t>
            </a:r>
            <a:r>
              <a:rPr lang="en-US" sz="2800" i="1" dirty="0">
                <a:solidFill>
                  <a:srgbClr val="000000"/>
                </a:solidFill>
                <a:latin typeface="#9Slide07 IcielKoni" panose="020B0604020202020204" charset="0"/>
                <a:ea typeface="Calibri" panose="020F0502020204030204" pitchFamily="34" charset="0"/>
              </a:rPr>
              <a:t>C</a:t>
            </a:r>
            <a:endParaRPr lang="en-US" sz="2800" dirty="0">
              <a:latin typeface="#9Slide07 IcielKoni" panose="020B0604020202020204" charset="0"/>
            </a:endParaRPr>
          </a:p>
        </p:txBody>
      </p:sp>
    </p:spTree>
    <p:extLst>
      <p:ext uri="{BB962C8B-B14F-4D97-AF65-F5344CB8AC3E}">
        <p14:creationId xmlns:p14="http://schemas.microsoft.com/office/powerpoint/2010/main" val="180835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fade">
                                      <p:cBhvr>
                                        <p:cTn id="49" dur="500"/>
                                        <p:tgtEl>
                                          <p:spTgt spid="4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fade">
                                      <p:cBhvr>
                                        <p:cTn id="62" dur="500"/>
                                        <p:tgtEl>
                                          <p:spTgt spid="4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2" grpId="0" animBg="1"/>
      <p:bldP spid="43" grpId="0" animBg="1"/>
      <p:bldP spid="44" grpId="0" animBg="1"/>
      <p:bldP spid="45" grpId="0" animBg="1"/>
      <p:bldP spid="3" grpId="0"/>
      <p:bldP spid="8" grpId="0"/>
      <p:bldP spid="9" grpId="0"/>
      <p:bldP spid="10" grpId="0"/>
      <p:bldP spid="11" grpId="0"/>
      <p:bldP spid="12" grpId="0"/>
      <p:bldP spid="13" grpId="0"/>
      <p:bldP spid="15" grpId="0"/>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FC2FE5C-24B3-4321-AB89-4B2BE15C5082}"/>
              </a:ext>
            </a:extLst>
          </p:cNvPr>
          <p:cNvGrpSpPr/>
          <p:nvPr/>
        </p:nvGrpSpPr>
        <p:grpSpPr>
          <a:xfrm>
            <a:off x="3100837" y="-29460"/>
            <a:ext cx="6071738" cy="1342230"/>
            <a:chOff x="3100837" y="-29460"/>
            <a:chExt cx="6071738" cy="1342230"/>
          </a:xfrm>
        </p:grpSpPr>
        <p:sp>
          <p:nvSpPr>
            <p:cNvPr id="7" name="Rectangle 6">
              <a:extLst>
                <a:ext uri="{FF2B5EF4-FFF2-40B4-BE49-F238E27FC236}">
                  <a16:creationId xmlns:a16="http://schemas.microsoft.com/office/drawing/2014/main" id="{81F2071E-DF8C-495C-8676-8F839E06F04F}"/>
                </a:ext>
              </a:extLst>
            </p:cNvPr>
            <p:cNvSpPr/>
            <p:nvPr/>
          </p:nvSpPr>
          <p:spPr>
            <a:xfrm>
              <a:off x="3457665" y="106002"/>
              <a:ext cx="5714910" cy="1107996"/>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VẬN DỤNG</a:t>
              </a:r>
              <a:endPar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1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100837" y="-2946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277242" y="1256828"/>
            <a:ext cx="7275634" cy="1864238"/>
            <a:chOff x="216273" y="-20473"/>
            <a:chExt cx="6838627" cy="1403862"/>
          </a:xfrm>
        </p:grpSpPr>
        <p:sp>
          <p:nvSpPr>
            <p:cNvPr id="16" name="Flowchart: Terminator 15">
              <a:extLst>
                <a:ext uri="{FF2B5EF4-FFF2-40B4-BE49-F238E27FC236}">
                  <a16:creationId xmlns:a16="http://schemas.microsoft.com/office/drawing/2014/main" id="{454EC65F-9461-4D3A-AD62-5A0132ABA328}"/>
                </a:ext>
              </a:extLst>
            </p:cNvPr>
            <p:cNvSpPr/>
            <p:nvPr/>
          </p:nvSpPr>
          <p:spPr>
            <a:xfrm>
              <a:off x="433973" y="-20473"/>
              <a:ext cx="6620927" cy="1403862"/>
            </a:xfrm>
            <a:prstGeom prst="flowChartTerminator">
              <a:avLst/>
            </a:prstGeom>
            <a:solidFill>
              <a:srgbClr val="0078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3F"/>
                  </a:solidFill>
                  <a:latin typeface="#9Slide03 Oswald Medium" panose="00000600000000000000" pitchFamily="2" charset="0"/>
                  <a:cs typeface="Arial" panose="020B0604020202020204" pitchFamily="34" charset="0"/>
                </a:rPr>
                <a:t>  </a:t>
              </a:r>
              <a:endParaRPr lang="en-US" sz="3600" b="1" dirty="0">
                <a:solidFill>
                  <a:srgbClr val="FFFF3F"/>
                </a:solidFill>
                <a:latin typeface="#9Slide03 Oswald Medium" panose="00000600000000000000" pitchFamily="2" charset="0"/>
                <a:cs typeface="Arial" panose="020B0604020202020204" pitchFamily="34" charset="0"/>
              </a:endParaRPr>
            </a:p>
          </p:txBody>
        </p:sp>
        <p:pic>
          <p:nvPicPr>
            <p:cNvPr id="17" name="Picture 16">
              <a:extLst>
                <a:ext uri="{FF2B5EF4-FFF2-40B4-BE49-F238E27FC236}">
                  <a16:creationId xmlns:a16="http://schemas.microsoft.com/office/drawing/2014/main" id="{DC0502AE-5658-4CEE-96B3-BC6EFE8B1D42}"/>
                </a:ext>
              </a:extLst>
            </p:cNvPr>
            <p:cNvPicPr>
              <a:picLocks noChangeAspect="1"/>
            </p:cNvPicPr>
            <p:nvPr/>
          </p:nvPicPr>
          <p:blipFill>
            <a:blip r:embed="rId4"/>
            <a:stretch>
              <a:fillRect/>
            </a:stretch>
          </p:blipFill>
          <p:spPr>
            <a:xfrm>
              <a:off x="216273" y="21654"/>
              <a:ext cx="1702150" cy="1330138"/>
            </a:xfrm>
            <a:prstGeom prst="rect">
              <a:avLst/>
            </a:prstGeom>
          </p:spPr>
        </p:pic>
      </p:grpSp>
      <p:pic>
        <p:nvPicPr>
          <p:cNvPr id="18" name="Picture 2" descr="Think, Pair, Share -">
            <a:extLst>
              <a:ext uri="{FF2B5EF4-FFF2-40B4-BE49-F238E27FC236}">
                <a16:creationId xmlns:a16="http://schemas.microsoft.com/office/drawing/2014/main" id="{07D7A63C-C705-4505-9404-F75E0EDCB7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48" t="30881" r="66153" b="35448"/>
          <a:stretch/>
        </p:blipFill>
        <p:spPr bwMode="auto">
          <a:xfrm>
            <a:off x="8025220" y="1415966"/>
            <a:ext cx="1702224" cy="143779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hink, Pair, Share -">
            <a:extLst>
              <a:ext uri="{FF2B5EF4-FFF2-40B4-BE49-F238E27FC236}">
                <a16:creationId xmlns:a16="http://schemas.microsoft.com/office/drawing/2014/main" id="{07D7A63C-C705-4505-9404-F75E0EDCB7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875" t="37741" r="36159" b="28205"/>
          <a:stretch/>
        </p:blipFill>
        <p:spPr bwMode="auto">
          <a:xfrm>
            <a:off x="8026930" y="3143102"/>
            <a:ext cx="1702224" cy="155461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Think, Pair, Share -">
            <a:extLst>
              <a:ext uri="{FF2B5EF4-FFF2-40B4-BE49-F238E27FC236}">
                <a16:creationId xmlns:a16="http://schemas.microsoft.com/office/drawing/2014/main" id="{07D7A63C-C705-4505-9404-F75E0EDCB7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5706" t="27119" r="2769" b="32655"/>
          <a:stretch/>
        </p:blipFill>
        <p:spPr bwMode="auto">
          <a:xfrm>
            <a:off x="8071397" y="4933254"/>
            <a:ext cx="1702224" cy="1570713"/>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7">
            <a:extLst>
              <a:ext uri="{FF2B5EF4-FFF2-40B4-BE49-F238E27FC236}">
                <a16:creationId xmlns:a16="http://schemas.microsoft.com/office/drawing/2014/main" id="{A3BA8D6A-4D01-49E4-8C32-23CAA2363653}"/>
              </a:ext>
            </a:extLst>
          </p:cNvPr>
          <p:cNvSpPr/>
          <p:nvPr/>
        </p:nvSpPr>
        <p:spPr>
          <a:xfrm>
            <a:off x="9702691" y="1833993"/>
            <a:ext cx="2522773" cy="730428"/>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9Slide03 SFU Futura_12" panose="020B0604020202020204" charset="0"/>
                <a:cs typeface="Arial" panose="020B0604020202020204" pitchFamily="34" charset="0"/>
              </a:rPr>
              <a:t>1 </a:t>
            </a:r>
            <a:r>
              <a:rPr lang="en-US" sz="2400" b="1" dirty="0" err="1">
                <a:solidFill>
                  <a:schemeClr val="tx1"/>
                </a:solidFill>
                <a:latin typeface="#9Slide03 SFU Futura_12" panose="020B0604020202020204" charset="0"/>
                <a:cs typeface="Arial" panose="020B0604020202020204" pitchFamily="34" charset="0"/>
              </a:rPr>
              <a:t>phút</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làm</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việc</a:t>
            </a:r>
            <a:r>
              <a:rPr lang="en-US" sz="2400" b="1" dirty="0">
                <a:solidFill>
                  <a:schemeClr val="tx1"/>
                </a:solidFill>
                <a:latin typeface="#9Slide03 SFU Futura_12" panose="020B0604020202020204" charset="0"/>
                <a:cs typeface="Arial" panose="020B0604020202020204" pitchFamily="34" charset="0"/>
              </a:rPr>
              <a:t> </a:t>
            </a:r>
            <a:r>
              <a:rPr lang="en-US" sz="2800" b="1" dirty="0">
                <a:solidFill>
                  <a:srgbClr val="C00000"/>
                </a:solidFill>
                <a:latin typeface="#9Slide03 SFU Futura_12" panose="020B0604020202020204" charset="0"/>
                <a:cs typeface="Arial" panose="020B0604020202020204" pitchFamily="34" charset="0"/>
              </a:rPr>
              <a:t>CÁ NHÂN</a:t>
            </a:r>
          </a:p>
        </p:txBody>
      </p:sp>
      <p:sp>
        <p:nvSpPr>
          <p:cNvPr id="28" name="Rectangle: Rounded Corners 7">
            <a:extLst>
              <a:ext uri="{FF2B5EF4-FFF2-40B4-BE49-F238E27FC236}">
                <a16:creationId xmlns:a16="http://schemas.microsoft.com/office/drawing/2014/main" id="{A3BA8D6A-4D01-49E4-8C32-23CAA2363653}"/>
              </a:ext>
            </a:extLst>
          </p:cNvPr>
          <p:cNvSpPr/>
          <p:nvPr/>
        </p:nvSpPr>
        <p:spPr>
          <a:xfrm>
            <a:off x="9727444" y="3476222"/>
            <a:ext cx="2387850" cy="730428"/>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9Slide03 SFU Futura_12" panose="020B0604020202020204" charset="0"/>
                <a:cs typeface="Arial" panose="020B0604020202020204" pitchFamily="34" charset="0"/>
              </a:rPr>
              <a:t>1 </a:t>
            </a:r>
            <a:r>
              <a:rPr lang="en-US" sz="2400" b="1" dirty="0" err="1">
                <a:solidFill>
                  <a:schemeClr val="tx1"/>
                </a:solidFill>
                <a:latin typeface="#9Slide03 SFU Futura_12" panose="020B0604020202020204" charset="0"/>
                <a:cs typeface="Arial" panose="020B0604020202020204" pitchFamily="34" charset="0"/>
              </a:rPr>
              <a:t>phút</a:t>
            </a:r>
            <a:r>
              <a:rPr lang="en-US" sz="2400" b="1" dirty="0">
                <a:solidFill>
                  <a:schemeClr val="tx1"/>
                </a:solidFill>
                <a:latin typeface="#9Slide03 SFU Futura_12" panose="020B0604020202020204" charset="0"/>
                <a:cs typeface="Arial" panose="020B0604020202020204" pitchFamily="34" charset="0"/>
              </a:rPr>
              <a:t> chia </a:t>
            </a:r>
            <a:r>
              <a:rPr lang="en-US" sz="2400" b="1" dirty="0" err="1">
                <a:solidFill>
                  <a:schemeClr val="tx1"/>
                </a:solidFill>
                <a:latin typeface="#9Slide03 SFU Futura_12" panose="020B0604020202020204" charset="0"/>
                <a:cs typeface="Arial" panose="020B0604020202020204" pitchFamily="34" charset="0"/>
              </a:rPr>
              <a:t>sẻ</a:t>
            </a:r>
            <a:r>
              <a:rPr lang="en-US" sz="2400" b="1" dirty="0">
                <a:solidFill>
                  <a:schemeClr val="tx1"/>
                </a:solidFill>
                <a:latin typeface="#9Slide03 SFU Futura_12" panose="020B0604020202020204" charset="0"/>
                <a:cs typeface="Arial" panose="020B0604020202020204" pitchFamily="34" charset="0"/>
              </a:rPr>
              <a:t> </a:t>
            </a:r>
            <a:r>
              <a:rPr lang="en-US" sz="2800" b="1" dirty="0">
                <a:solidFill>
                  <a:srgbClr val="C00000"/>
                </a:solidFill>
                <a:latin typeface="#9Slide03 SFU Futura_12" panose="020B0604020202020204" charset="0"/>
                <a:cs typeface="Arial" panose="020B0604020202020204" pitchFamily="34" charset="0"/>
              </a:rPr>
              <a:t>THEO CẶP</a:t>
            </a:r>
          </a:p>
        </p:txBody>
      </p:sp>
      <p:sp>
        <p:nvSpPr>
          <p:cNvPr id="29" name="Rectangle: Rounded Corners 7">
            <a:extLst>
              <a:ext uri="{FF2B5EF4-FFF2-40B4-BE49-F238E27FC236}">
                <a16:creationId xmlns:a16="http://schemas.microsoft.com/office/drawing/2014/main" id="{A3BA8D6A-4D01-49E4-8C32-23CAA2363653}"/>
              </a:ext>
            </a:extLst>
          </p:cNvPr>
          <p:cNvSpPr/>
          <p:nvPr/>
        </p:nvSpPr>
        <p:spPr>
          <a:xfrm>
            <a:off x="9794906" y="5384854"/>
            <a:ext cx="2430558" cy="730428"/>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9Slide03 SFU Futura_12" panose="020B0604020202020204" charset="0"/>
                <a:cs typeface="Arial" panose="020B0604020202020204" pitchFamily="34" charset="0"/>
              </a:rPr>
              <a:t>30s </a:t>
            </a:r>
            <a:r>
              <a:rPr lang="en-US" sz="2400" b="1" dirty="0" err="1">
                <a:solidFill>
                  <a:schemeClr val="tx1"/>
                </a:solidFill>
                <a:latin typeface="#9Slide03 SFU Futura_12" panose="020B0604020202020204" charset="0"/>
                <a:cs typeface="Arial" panose="020B0604020202020204" pitchFamily="34" charset="0"/>
              </a:rPr>
              <a:t>trình</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bày</a:t>
            </a:r>
            <a:r>
              <a:rPr lang="en-US" sz="2400" b="1" dirty="0">
                <a:solidFill>
                  <a:schemeClr val="tx1"/>
                </a:solidFill>
                <a:latin typeface="#9Slide03 SFU Futura_12" panose="020B0604020202020204" charset="0"/>
                <a:cs typeface="Arial" panose="020B0604020202020204" pitchFamily="34" charset="0"/>
              </a:rPr>
              <a:t> </a:t>
            </a:r>
            <a:r>
              <a:rPr lang="en-US" sz="2800" b="1" dirty="0">
                <a:solidFill>
                  <a:srgbClr val="C00000"/>
                </a:solidFill>
                <a:latin typeface="#9Slide03 SFU Futura_12" panose="020B0604020202020204" charset="0"/>
                <a:cs typeface="Arial" panose="020B0604020202020204" pitchFamily="34" charset="0"/>
              </a:rPr>
              <a:t>TRƯỚC LỚP</a:t>
            </a:r>
          </a:p>
        </p:txBody>
      </p:sp>
      <p:cxnSp>
        <p:nvCxnSpPr>
          <p:cNvPr id="33" name="Straight Connector 32"/>
          <p:cNvCxnSpPr/>
          <p:nvPr/>
        </p:nvCxnSpPr>
        <p:spPr>
          <a:xfrm>
            <a:off x="7812136" y="1271147"/>
            <a:ext cx="0" cy="5568019"/>
          </a:xfrm>
          <a:prstGeom prst="line">
            <a:avLst/>
          </a:prstGeom>
          <a:ln w="38100">
            <a:solidFill>
              <a:srgbClr val="0078A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816535" y="1323261"/>
            <a:ext cx="5624284" cy="1815882"/>
          </a:xfrm>
          <a:prstGeom prst="rect">
            <a:avLst/>
          </a:prstGeom>
        </p:spPr>
        <p:txBody>
          <a:bodyPr wrap="square">
            <a:spAutoFit/>
          </a:bodyPr>
          <a:lstStyle/>
          <a:p>
            <a:r>
              <a:rPr lang="vi-VN" sz="2800" b="1" dirty="0">
                <a:solidFill>
                  <a:srgbClr val="FFFF00"/>
                </a:solidFill>
                <a:latin typeface="#9Slide03 SFU Futura_12" panose="020B0604020202020204" charset="0"/>
              </a:rPr>
              <a:t>Giải thích tại sao vào mùa nóng bức, người dân vùng đồng bằng và các đô thị rất thích đi du lịch, nghỉ dưỡng ở Đà Lạt, Sa Pa</a:t>
            </a:r>
            <a:r>
              <a:rPr lang="en-US" sz="2800" b="1" dirty="0">
                <a:solidFill>
                  <a:srgbClr val="FFFF00"/>
                </a:solidFill>
                <a:latin typeface="#9Slide03 SFU Futura_12" panose="020B0604020202020204" charset="0"/>
              </a:rPr>
              <a:t>.</a:t>
            </a:r>
            <a:endParaRPr lang="vi-VN" sz="2800" b="1" dirty="0">
              <a:solidFill>
                <a:srgbClr val="FFFF00"/>
              </a:solidFill>
              <a:latin typeface="#9Slide03 SFU Futura_12" panose="020B0604020202020204" charset="0"/>
            </a:endParaRPr>
          </a:p>
        </p:txBody>
      </p:sp>
      <p:pic>
        <p:nvPicPr>
          <p:cNvPr id="16386" name="Picture 2" descr="Hình ảnh Nền Núi Tuyết, Núi Tuyết Vector Nền Và Tập Tin Tải về Miễn Phí |  Pngtre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686" y="3308380"/>
            <a:ext cx="6321052" cy="35496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02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6386"/>
                                        </p:tgtEl>
                                        <p:attrNameLst>
                                          <p:attrName>style.visibility</p:attrName>
                                        </p:attrNameLst>
                                      </p:cBhvr>
                                      <p:to>
                                        <p:strVal val="visible"/>
                                      </p:to>
                                    </p:set>
                                    <p:animEffect transition="in" filter="fade">
                                      <p:cBhvr>
                                        <p:cTn id="18" dur="500"/>
                                        <p:tgtEl>
                                          <p:spTgt spid="16386"/>
                                        </p:tgtEl>
                                      </p:cBhvr>
                                    </p:animEffect>
                                  </p:childTnLst>
                                </p:cTn>
                              </p:par>
                              <p:par>
                                <p:cTn id="19" presetID="10"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par>
                                <p:cTn id="30" presetID="10"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par>
                                <p:cTn id="39" presetID="10"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FC2FE5C-24B3-4321-AB89-4B2BE15C5082}"/>
              </a:ext>
            </a:extLst>
          </p:cNvPr>
          <p:cNvGrpSpPr/>
          <p:nvPr/>
        </p:nvGrpSpPr>
        <p:grpSpPr>
          <a:xfrm>
            <a:off x="3100837" y="-29460"/>
            <a:ext cx="6071738" cy="1342230"/>
            <a:chOff x="3100837" y="-29460"/>
            <a:chExt cx="6071738" cy="1342230"/>
          </a:xfrm>
        </p:grpSpPr>
        <p:sp>
          <p:nvSpPr>
            <p:cNvPr id="7" name="Rectangle 6">
              <a:extLst>
                <a:ext uri="{FF2B5EF4-FFF2-40B4-BE49-F238E27FC236}">
                  <a16:creationId xmlns:a16="http://schemas.microsoft.com/office/drawing/2014/main" id="{81F2071E-DF8C-495C-8676-8F839E06F04F}"/>
                </a:ext>
              </a:extLst>
            </p:cNvPr>
            <p:cNvSpPr/>
            <p:nvPr/>
          </p:nvSpPr>
          <p:spPr>
            <a:xfrm>
              <a:off x="3457665" y="106002"/>
              <a:ext cx="5714910" cy="1107996"/>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VẬN DỤNG</a:t>
              </a:r>
              <a:endPar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1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100837" y="-2946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231611" y="1117592"/>
            <a:ext cx="11549797" cy="1611321"/>
            <a:chOff x="433972" y="-195081"/>
            <a:chExt cx="10856065" cy="1213403"/>
          </a:xfrm>
        </p:grpSpPr>
        <p:sp>
          <p:nvSpPr>
            <p:cNvPr id="16" name="Flowchart: Terminator 15">
              <a:extLst>
                <a:ext uri="{FF2B5EF4-FFF2-40B4-BE49-F238E27FC236}">
                  <a16:creationId xmlns:a16="http://schemas.microsoft.com/office/drawing/2014/main" id="{454EC65F-9461-4D3A-AD62-5A0132ABA328}"/>
                </a:ext>
              </a:extLst>
            </p:cNvPr>
            <p:cNvSpPr/>
            <p:nvPr/>
          </p:nvSpPr>
          <p:spPr>
            <a:xfrm>
              <a:off x="433973" y="-20473"/>
              <a:ext cx="10856064" cy="828080"/>
            </a:xfrm>
            <a:prstGeom prst="flowChartTerminator">
              <a:avLst/>
            </a:prstGeom>
            <a:solidFill>
              <a:srgbClr val="0078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3F"/>
                  </a:solidFill>
                  <a:latin typeface="#9Slide03 Oswald Medium" panose="00000600000000000000" pitchFamily="2" charset="0"/>
                  <a:cs typeface="Arial" panose="020B0604020202020204" pitchFamily="34" charset="0"/>
                </a:rPr>
                <a:t>  </a:t>
              </a:r>
              <a:endParaRPr lang="en-US" sz="3600" b="1" dirty="0">
                <a:solidFill>
                  <a:srgbClr val="FFFF3F"/>
                </a:solidFill>
                <a:latin typeface="#9Slide03 Oswald Medium" panose="00000600000000000000" pitchFamily="2" charset="0"/>
                <a:cs typeface="Arial" panose="020B0604020202020204" pitchFamily="34" charset="0"/>
              </a:endParaRPr>
            </a:p>
          </p:txBody>
        </p:sp>
        <p:pic>
          <p:nvPicPr>
            <p:cNvPr id="17" name="Picture 16">
              <a:extLst>
                <a:ext uri="{FF2B5EF4-FFF2-40B4-BE49-F238E27FC236}">
                  <a16:creationId xmlns:a16="http://schemas.microsoft.com/office/drawing/2014/main" id="{DC0502AE-5658-4CEE-96B3-BC6EFE8B1D42}"/>
                </a:ext>
              </a:extLst>
            </p:cNvPr>
            <p:cNvPicPr>
              <a:picLocks noChangeAspect="1"/>
            </p:cNvPicPr>
            <p:nvPr/>
          </p:nvPicPr>
          <p:blipFill>
            <a:blip r:embed="rId4"/>
            <a:stretch>
              <a:fillRect/>
            </a:stretch>
          </p:blipFill>
          <p:spPr>
            <a:xfrm>
              <a:off x="433972" y="-195081"/>
              <a:ext cx="1552767" cy="1213403"/>
            </a:xfrm>
            <a:prstGeom prst="rect">
              <a:avLst/>
            </a:prstGeom>
          </p:spPr>
        </p:pic>
      </p:grpSp>
      <p:sp>
        <p:nvSpPr>
          <p:cNvPr id="3" name="Rectangle 2"/>
          <p:cNvSpPr/>
          <p:nvPr/>
        </p:nvSpPr>
        <p:spPr>
          <a:xfrm>
            <a:off x="1530784" y="1382653"/>
            <a:ext cx="10084954" cy="954107"/>
          </a:xfrm>
          <a:prstGeom prst="rect">
            <a:avLst/>
          </a:prstGeom>
        </p:spPr>
        <p:txBody>
          <a:bodyPr wrap="square">
            <a:spAutoFit/>
          </a:bodyPr>
          <a:lstStyle/>
          <a:p>
            <a:r>
              <a:rPr lang="vi-VN" sz="2800" b="1" dirty="0">
                <a:solidFill>
                  <a:srgbClr val="FFFF00"/>
                </a:solidFill>
                <a:latin typeface="#9Slide03 SFU Futura_12" panose="020B0604020202020204" charset="0"/>
              </a:rPr>
              <a:t>Giải thích tại sao vào mùa nóng bức, người dân vùng đồng bằng và các đô thị rất thích đi du lịch, nghỉ dưỡng ở Đà Lạt, Sa Pa</a:t>
            </a:r>
            <a:r>
              <a:rPr lang="en-US" sz="2800" b="1" dirty="0">
                <a:solidFill>
                  <a:srgbClr val="FFFF00"/>
                </a:solidFill>
                <a:latin typeface="#9Slide03 SFU Futura_12" panose="020B0604020202020204" charset="0"/>
              </a:rPr>
              <a:t>.</a:t>
            </a:r>
            <a:endParaRPr lang="vi-VN" sz="2800" b="1" dirty="0">
              <a:solidFill>
                <a:srgbClr val="FFFF00"/>
              </a:solidFill>
              <a:latin typeface="#9Slide03 SFU Futura_12" panose="020B0604020202020204" charset="0"/>
            </a:endParaRPr>
          </a:p>
        </p:txBody>
      </p:sp>
      <p:sp>
        <p:nvSpPr>
          <p:cNvPr id="2" name="Rectangle 1"/>
          <p:cNvSpPr/>
          <p:nvPr/>
        </p:nvSpPr>
        <p:spPr>
          <a:xfrm>
            <a:off x="231610" y="2482290"/>
            <a:ext cx="11684165" cy="2246769"/>
          </a:xfrm>
          <a:prstGeom prst="rect">
            <a:avLst/>
          </a:prstGeom>
        </p:spPr>
        <p:txBody>
          <a:bodyPr wrap="square">
            <a:spAutoFit/>
          </a:bodyPr>
          <a:lstStyle/>
          <a:p>
            <a:pPr algn="just"/>
            <a:r>
              <a:rPr lang="vi-VN" sz="2800" dirty="0">
                <a:solidFill>
                  <a:srgbClr val="065192"/>
                </a:solidFill>
                <a:latin typeface="#9Slide07 IcielKoni" panose="020B0604020202020204" charset="0"/>
              </a:rPr>
              <a:t>Theo quy luật đai cao, </a:t>
            </a:r>
            <a:r>
              <a:rPr lang="vi-VN" sz="2800" dirty="0">
                <a:solidFill>
                  <a:srgbClr val="C00000"/>
                </a:solidFill>
                <a:latin typeface="#9Slide07 IcielKoni" panose="020B0604020202020204" charset="0"/>
              </a:rPr>
              <a:t>càng lên cao nhiệt độ càng giảm </a:t>
            </a:r>
            <a:r>
              <a:rPr lang="vi-VN" sz="2800" dirty="0">
                <a:solidFill>
                  <a:srgbClr val="065192"/>
                </a:solidFill>
                <a:latin typeface="#9Slide07 IcielKoni" panose="020B0604020202020204" charset="0"/>
              </a:rPr>
              <a:t>(lên cao 100m, nhiệt độ giảm 0,6</a:t>
            </a:r>
            <a:r>
              <a:rPr lang="vi-VN" sz="2800" baseline="30000" dirty="0">
                <a:solidFill>
                  <a:srgbClr val="065192"/>
                </a:solidFill>
                <a:latin typeface="#9Slide07 IcielKoni" panose="020B0604020202020204" charset="0"/>
              </a:rPr>
              <a:t>0</a:t>
            </a:r>
            <a:r>
              <a:rPr lang="vi-VN" sz="2800" dirty="0">
                <a:solidFill>
                  <a:srgbClr val="065192"/>
                </a:solidFill>
                <a:latin typeface="#9Slide07 IcielKoni" panose="020B0604020202020204" charset="0"/>
              </a:rPr>
              <a:t>C). Vào mùa hè, trời nắng nóng ở các vùng đồng bằng, nhiệt độ cao nhưng các khu vực miền núi như Sa Pa, Đà Lạt nằm ở độ cao địa hình lớn nên nhiệt độ thấp, khí hậu mát mẻ -&gt; Rất thích hợp nghỉ mát, nghỉ dưỡng và du lịch sinh thái.</a:t>
            </a:r>
            <a:endParaRPr lang="en-US" sz="2800" dirty="0">
              <a:solidFill>
                <a:srgbClr val="065192"/>
              </a:solidFill>
              <a:latin typeface="#9Slide07 IcielKoni" panose="020B0604020202020204" charset="0"/>
            </a:endParaRPr>
          </a:p>
        </p:txBody>
      </p:sp>
      <p:grpSp>
        <p:nvGrpSpPr>
          <p:cNvPr id="4" name="Group 3"/>
          <p:cNvGrpSpPr/>
          <p:nvPr/>
        </p:nvGrpSpPr>
        <p:grpSpPr>
          <a:xfrm>
            <a:off x="0" y="3086100"/>
            <a:ext cx="12402837" cy="3771900"/>
            <a:chOff x="0" y="3086100"/>
            <a:chExt cx="12402837" cy="3771900"/>
          </a:xfrm>
        </p:grpSpPr>
        <p:pic>
          <p:nvPicPr>
            <p:cNvPr id="19458" name="Picture 2" descr="Dãy Núi, Ngọn Núi, Đồi Núi, Tải Hình Núi PNG 194 - Free.Vector6.c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086100"/>
              <a:ext cx="6234542" cy="37719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ãy Núi, Ngọn Núi, Đồi Núi, Tải Hình Núi PNG 194 - Free.Vector6.com"/>
            <p:cNvPicPr>
              <a:picLocks noChangeAspect="1" noChangeArrowheads="1"/>
            </p:cNvPicPr>
            <p:nvPr/>
          </p:nvPicPr>
          <p:blipFill rotWithShape="1">
            <a:blip r:embed="rId5">
              <a:extLst>
                <a:ext uri="{28A0092B-C50C-407E-A947-70E740481C1C}">
                  <a14:useLocalDpi xmlns:a14="http://schemas.microsoft.com/office/drawing/2010/main" val="0"/>
                </a:ext>
              </a:extLst>
            </a:blip>
            <a:srcRect l="1063"/>
            <a:stretch/>
          </p:blipFill>
          <p:spPr bwMode="auto">
            <a:xfrm>
              <a:off x="6234542" y="3086100"/>
              <a:ext cx="6168295" cy="37719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7506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ình nền Powerpoint slide Thank you đẹp nhất"/>
          <p:cNvPicPr>
            <a:picLocks noChangeAspect="1" noChangeArrowheads="1"/>
          </p:cNvPicPr>
          <p:nvPr/>
        </p:nvPicPr>
        <p:blipFill rotWithShape="1">
          <a:blip r:embed="rId2">
            <a:extLst>
              <a:ext uri="{28A0092B-C50C-407E-A947-70E740481C1C}">
                <a14:useLocalDpi xmlns:a14="http://schemas.microsoft.com/office/drawing/2010/main" val="0"/>
              </a:ext>
            </a:extLst>
          </a:blip>
          <a:srcRect b="2032"/>
          <a:stretch/>
        </p:blipFill>
        <p:spPr bwMode="auto">
          <a:xfrm>
            <a:off x="0" y="0"/>
            <a:ext cx="12192000" cy="6910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0850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1F2071E-DF8C-495C-8676-8F839E06F04F}"/>
              </a:ext>
            </a:extLst>
          </p:cNvPr>
          <p:cNvSpPr/>
          <p:nvPr/>
        </p:nvSpPr>
        <p:spPr>
          <a:xfrm>
            <a:off x="163750" y="0"/>
            <a:ext cx="1187764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chemeClr val="accent4">
                    <a:lumMod val="75000"/>
                  </a:schemeClr>
                </a:solidFill>
                <a:effectLst>
                  <a:outerShdw blurRad="12700" dist="38100" dir="2700000" algn="tl" rotWithShape="0">
                    <a:schemeClr val="bg1">
                      <a:lumMod val="50000"/>
                    </a:schemeClr>
                  </a:outerShdw>
                </a:effectLst>
                <a:latin typeface="#9Slide07 IcielKoni" pitchFamily="2" charset="0"/>
              </a:rPr>
              <a:t>    </a:t>
            </a:r>
            <a:r>
              <a:rPr lang="en-US" sz="6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NỘI DUNG CHÍNH</a:t>
            </a:r>
            <a:endPar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cxnSp>
        <p:nvCxnSpPr>
          <p:cNvPr id="24" name="Straight Connector 23">
            <a:extLst>
              <a:ext uri="{FF2B5EF4-FFF2-40B4-BE49-F238E27FC236}">
                <a16:creationId xmlns:a16="http://schemas.microsoft.com/office/drawing/2014/main" id="{991ACA94-E341-45D2-A862-C6ABE7BE591A}"/>
              </a:ext>
            </a:extLst>
          </p:cNvPr>
          <p:cNvCxnSpPr>
            <a:cxnSpLocks/>
          </p:cNvCxnSpPr>
          <p:nvPr/>
        </p:nvCxnSpPr>
        <p:spPr>
          <a:xfrm flipV="1">
            <a:off x="0" y="1036009"/>
            <a:ext cx="12192000" cy="32587"/>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4482151" y="1068596"/>
            <a:ext cx="5919150" cy="776162"/>
            <a:chOff x="5540770" y="1120044"/>
            <a:chExt cx="5919150" cy="776162"/>
          </a:xfrm>
        </p:grpSpPr>
        <p:sp>
          <p:nvSpPr>
            <p:cNvPr id="25" name="Rectangle: Rounded Corners 7">
              <a:extLst>
                <a:ext uri="{FF2B5EF4-FFF2-40B4-BE49-F238E27FC236}">
                  <a16:creationId xmlns:a16="http://schemas.microsoft.com/office/drawing/2014/main" id="{9C8CB8A0-CA76-4A71-B990-0741CE8ED4AB}"/>
                </a:ext>
              </a:extLst>
            </p:cNvPr>
            <p:cNvSpPr/>
            <p:nvPr/>
          </p:nvSpPr>
          <p:spPr>
            <a:xfrm>
              <a:off x="5700714" y="1275871"/>
              <a:ext cx="5759206" cy="561515"/>
            </a:xfrm>
            <a:prstGeom prst="roundRect">
              <a:avLst/>
            </a:prstGeom>
            <a:solidFill>
              <a:srgbClr val="DEFAFD"/>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9Slide03 SFU Futura_12" panose="00000400000000000000" pitchFamily="2" charset="0"/>
                  <a:cs typeface="Arial" panose="020B0604020202020204" pitchFamily="34" charset="0"/>
                </a:rPr>
                <a:t>PHÂN BỐ NHIỆT ĐỘ KHÔNG KHÍ</a:t>
              </a:r>
            </a:p>
          </p:txBody>
        </p:sp>
        <p:pic>
          <p:nvPicPr>
            <p:cNvPr id="26" name="Picture 4" descr="Hình ảnh Nhiệt Kế PNG, Vector, PSD, và biểu tượng để tải về miễn phí |  pngtree"/>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4388" b="89762" l="10000" r="90000">
                          <a14:foregroundMark x1="41111" y1="20293" x2="41667" y2="64534"/>
                          <a14:foregroundMark x1="60278" y1="20110" x2="60000" y2="61974"/>
                          <a14:foregroundMark x1="59444" y1="63620" x2="66944" y2="71846"/>
                          <a14:foregroundMark x1="51111" y1="72943" x2="51111" y2="72943"/>
                          <a14:foregroundMark x1="51111" y1="73492" x2="51111" y2="73492"/>
                          <a14:foregroundMark x1="50833" y1="21938" x2="49444" y2="72395"/>
                          <a14:foregroundMark x1="73333" y1="80987" x2="69167" y2="87569"/>
                          <a14:foregroundMark x1="59444" y1="88300" x2="55000" y2="88665"/>
                          <a14:foregroundMark x1="68333" y1="35466" x2="68333" y2="40585"/>
                          <a14:foregroundMark x1="62778" y1="23035" x2="68333" y2="26325"/>
                          <a14:foregroundMark x1="60000" y1="10969" x2="54167" y2="14077"/>
                          <a14:foregroundMark x1="54167" y1="6399" x2="49444" y2="12614"/>
                          <a14:foregroundMark x1="44444" y1="4388" x2="45278" y2="10420"/>
                          <a14:foregroundMark x1="35000" y1="7495" x2="37778" y2="11883"/>
                          <a14:foregroundMark x1="26667" y1="11883" x2="34167" y2="14260"/>
                          <a14:foregroundMark x1="26944" y1="19196" x2="33611" y2="17550"/>
                          <a14:foregroundMark x1="31944" y1="23583" x2="29167" y2="25229"/>
                          <a14:foregroundMark x1="35833" y1="25229" x2="35000" y2="31079"/>
                          <a14:foregroundMark x1="30000" y1="31627" x2="25833" y2="36197"/>
                          <a14:foregroundMark x1="32778" y1="38391" x2="34444" y2="42779"/>
                          <a14:foregroundMark x1="34444" y1="29433" x2="36667" y2="34369"/>
                          <a14:foregroundMark x1="66111" y1="49360" x2="67778" y2="53565"/>
                        </a14:backgroundRemoval>
                      </a14:imgEffect>
                    </a14:imgLayer>
                  </a14:imgProps>
                </a:ext>
                <a:ext uri="{28A0092B-C50C-407E-A947-70E740481C1C}">
                  <a14:useLocalDpi xmlns:a14="http://schemas.microsoft.com/office/drawing/2010/main" val="0"/>
                </a:ext>
              </a:extLst>
            </a:blip>
            <a:srcRect l="24125" t="4428" r="22125" b="9741"/>
            <a:stretch/>
          </p:blipFill>
          <p:spPr bwMode="auto">
            <a:xfrm>
              <a:off x="5540770" y="1120044"/>
              <a:ext cx="319888" cy="7761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289539" y="1111459"/>
            <a:ext cx="2882287" cy="799311"/>
            <a:chOff x="289539" y="1198251"/>
            <a:chExt cx="2882287" cy="799311"/>
          </a:xfrm>
        </p:grpSpPr>
        <p:sp>
          <p:nvSpPr>
            <p:cNvPr id="31" name="Rectangle: Rounded Corners 7">
              <a:extLst>
                <a:ext uri="{FF2B5EF4-FFF2-40B4-BE49-F238E27FC236}">
                  <a16:creationId xmlns:a16="http://schemas.microsoft.com/office/drawing/2014/main" id="{9C8CB8A0-CA76-4A71-B990-0741CE8ED4AB}"/>
                </a:ext>
              </a:extLst>
            </p:cNvPr>
            <p:cNvSpPr/>
            <p:nvPr/>
          </p:nvSpPr>
          <p:spPr>
            <a:xfrm>
              <a:off x="565632" y="1276492"/>
              <a:ext cx="2606194" cy="596238"/>
            </a:xfrm>
            <a:prstGeom prst="roundRect">
              <a:avLst/>
            </a:prstGeom>
            <a:solidFill>
              <a:srgbClr val="DEFAFD"/>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9Slide03 SFU Futura_12" panose="00000400000000000000" pitchFamily="2" charset="0"/>
                  <a:cs typeface="Arial" panose="020B0604020202020204" pitchFamily="34" charset="0"/>
                </a:rPr>
                <a:t>KHÁI NIỆM</a:t>
              </a:r>
            </a:p>
          </p:txBody>
        </p:sp>
        <p:pic>
          <p:nvPicPr>
            <p:cNvPr id="32"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89539" y="1198251"/>
              <a:ext cx="750650" cy="799311"/>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p:cNvSpPr/>
          <p:nvPr/>
        </p:nvSpPr>
        <p:spPr>
          <a:xfrm>
            <a:off x="139487" y="2031326"/>
            <a:ext cx="3427637" cy="3804118"/>
          </a:xfrm>
          <a:prstGeom prst="rect">
            <a:avLst/>
          </a:prstGeom>
        </p:spPr>
        <p:txBody>
          <a:bodyPr wrap="square">
            <a:spAutoFit/>
          </a:bodyPr>
          <a:lstStyle/>
          <a:p>
            <a:pPr algn="just">
              <a:lnSpc>
                <a:spcPct val="115000"/>
              </a:lnSpc>
            </a:pP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b="1" dirty="0" err="1">
                <a:latin typeface="#9Slide03 SFU Futura_12" panose="020B0604020202020204" charset="0"/>
                <a:ea typeface="Cambria" panose="02040503050406030204" pitchFamily="18" charset="0"/>
                <a:cs typeface="Times New Roman" panose="02020603050405020304" pitchFamily="18" charset="0"/>
              </a:rPr>
              <a:t>Khí</a:t>
            </a:r>
            <a:r>
              <a:rPr lang="en-US" sz="2400" b="1" dirty="0">
                <a:latin typeface="#9Slide03 SFU Futura_12" panose="020B0604020202020204" charset="0"/>
                <a:ea typeface="Cambria" panose="02040503050406030204" pitchFamily="18" charset="0"/>
                <a:cs typeface="Times New Roman" panose="02020603050405020304" pitchFamily="18" charset="0"/>
              </a:rPr>
              <a:t> </a:t>
            </a:r>
            <a:r>
              <a:rPr lang="en-US" sz="2400" b="1" dirty="0" err="1">
                <a:latin typeface="#9Slide03 SFU Futura_12" panose="020B0604020202020204" charset="0"/>
                <a:ea typeface="Cambria" panose="02040503050406030204" pitchFamily="18" charset="0"/>
                <a:cs typeface="Times New Roman" panose="02020603050405020304" pitchFamily="18" charset="0"/>
              </a:rPr>
              <a:t>quyển</a:t>
            </a:r>
            <a:r>
              <a:rPr lang="en-US" sz="2400" b="1"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lớp</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không</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khí</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bao</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quanh</a:t>
            </a:r>
            <a:r>
              <a:rPr lang="en-US" sz="2400" dirty="0">
                <a:latin typeface="#9Slide03 SFU Futura_12" panose="020B0604020202020204" charset="0"/>
                <a:ea typeface="Cambria" panose="02040503050406030204" pitchFamily="18" charset="0"/>
                <a:cs typeface="Times New Roman" panose="02020603050405020304" pitchFamily="18" charset="0"/>
              </a:rPr>
              <a:t> TĐ.</a:t>
            </a:r>
            <a:endParaRPr lang="en-US" sz="2400" dirty="0">
              <a:latin typeface="#9Slide03 SFU Futura_12" panose="020B0604020202020204" charset="0"/>
              <a:ea typeface="Calibri" panose="020F0502020204030204" pitchFamily="34" charset="0"/>
              <a:cs typeface="Times New Roman" panose="02020603050405020304" pitchFamily="18" charset="0"/>
            </a:endParaRPr>
          </a:p>
          <a:p>
            <a:pPr algn="just">
              <a:lnSpc>
                <a:spcPct val="115000"/>
              </a:lnSpc>
            </a:pP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b="1" dirty="0" err="1">
                <a:latin typeface="#9Slide03 SFU Futura_12" panose="020B0604020202020204" charset="0"/>
                <a:ea typeface="Cambria" panose="02040503050406030204" pitchFamily="18" charset="0"/>
                <a:cs typeface="Times New Roman" panose="02020603050405020304" pitchFamily="18" charset="0"/>
              </a:rPr>
              <a:t>Thành</a:t>
            </a:r>
            <a:r>
              <a:rPr lang="en-US" sz="2400" b="1" dirty="0">
                <a:latin typeface="#9Slide03 SFU Futura_12" panose="020B0604020202020204" charset="0"/>
                <a:ea typeface="Cambria" panose="02040503050406030204" pitchFamily="18" charset="0"/>
                <a:cs typeface="Times New Roman" panose="02020603050405020304" pitchFamily="18" charset="0"/>
              </a:rPr>
              <a:t> </a:t>
            </a:r>
            <a:r>
              <a:rPr lang="en-US" sz="2400" b="1" dirty="0" err="1">
                <a:latin typeface="#9Slide03 SFU Futura_12" panose="020B0604020202020204" charset="0"/>
                <a:ea typeface="Cambria" panose="02040503050406030204" pitchFamily="18" charset="0"/>
                <a:cs typeface="Times New Roman" panose="02020603050405020304" pitchFamily="18" charset="0"/>
              </a:rPr>
              <a:t>phần</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không</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khí</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nitơ</a:t>
            </a:r>
            <a:r>
              <a:rPr lang="en-US" sz="2400" dirty="0">
                <a:latin typeface="#9Slide03 SFU Futura_12" panose="020B0604020202020204" charset="0"/>
                <a:ea typeface="Cambria" panose="02040503050406030204" pitchFamily="18" charset="0"/>
                <a:cs typeface="Times New Roman" panose="02020603050405020304" pitchFamily="18" charset="0"/>
              </a:rPr>
              <a:t> 78%, oxy 21%), </a:t>
            </a:r>
            <a:r>
              <a:rPr lang="en-US" sz="2400" dirty="0" err="1">
                <a:latin typeface="#9Slide03 SFU Futura_12" panose="020B0604020202020204" charset="0"/>
                <a:ea typeface="Cambria" panose="02040503050406030204" pitchFamily="18" charset="0"/>
                <a:cs typeface="Times New Roman" panose="02020603050405020304" pitchFamily="18" charset="0"/>
              </a:rPr>
              <a:t>bụi</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và</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các</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tạp</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chất</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khác</a:t>
            </a:r>
            <a:r>
              <a:rPr lang="en-US" sz="2400" dirty="0">
                <a:latin typeface="#9Slide03 SFU Futura_12" panose="020B0604020202020204" charset="0"/>
                <a:ea typeface="Cambria" panose="02040503050406030204" pitchFamily="18" charset="0"/>
                <a:cs typeface="Times New Roman" panose="02020603050405020304" pitchFamily="18" charset="0"/>
              </a:rPr>
              <a:t>.</a:t>
            </a:r>
            <a:endParaRPr lang="en-US" sz="2400" dirty="0">
              <a:latin typeface="#9Slide03 SFU Futura_12" panose="020B0604020202020204" charset="0"/>
              <a:ea typeface="Calibri" panose="020F0502020204030204" pitchFamily="34" charset="0"/>
              <a:cs typeface="Times New Roman" panose="02020603050405020304" pitchFamily="18" charset="0"/>
            </a:endParaRPr>
          </a:p>
          <a:p>
            <a:pPr algn="just">
              <a:lnSpc>
                <a:spcPct val="115000"/>
              </a:lnSpc>
            </a:pP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b="1" dirty="0" err="1">
                <a:latin typeface="#9Slide03 SFU Futura_12" panose="020B0604020202020204" charset="0"/>
                <a:ea typeface="Cambria" panose="02040503050406030204" pitchFamily="18" charset="0"/>
                <a:cs typeface="Times New Roman" panose="02020603050405020304" pitchFamily="18" charset="0"/>
              </a:rPr>
              <a:t>Cấu</a:t>
            </a:r>
            <a:r>
              <a:rPr lang="en-US" sz="2400" b="1" dirty="0">
                <a:latin typeface="#9Slide03 SFU Futura_12" panose="020B0604020202020204" charset="0"/>
                <a:ea typeface="Cambria" panose="02040503050406030204" pitchFamily="18" charset="0"/>
                <a:cs typeface="Times New Roman" panose="02020603050405020304" pitchFamily="18" charset="0"/>
              </a:rPr>
              <a:t> </a:t>
            </a:r>
            <a:r>
              <a:rPr lang="en-US" sz="2400" b="1" dirty="0" err="1">
                <a:latin typeface="#9Slide03 SFU Futura_12" panose="020B0604020202020204" charset="0"/>
                <a:ea typeface="Cambria" panose="02040503050406030204" pitchFamily="18" charset="0"/>
                <a:cs typeface="Times New Roman" panose="02020603050405020304" pitchFamily="18" charset="0"/>
              </a:rPr>
              <a:t>trúc</a:t>
            </a:r>
            <a:r>
              <a:rPr lang="en-US" sz="2400" b="1"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Đối</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lưu</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bình</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lưu</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các</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tầng</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cao</a:t>
            </a:r>
            <a:r>
              <a:rPr lang="en-US" sz="2400" dirty="0">
                <a:latin typeface="#9Slide03 SFU Futura_12" panose="020B0604020202020204" charset="0"/>
                <a:ea typeface="Cambria" panose="02040503050406030204" pitchFamily="18" charset="0"/>
                <a:cs typeface="Times New Roman" panose="02020603050405020304" pitchFamily="18" charset="0"/>
              </a:rPr>
              <a:t>.</a:t>
            </a:r>
            <a:endParaRPr lang="en-US" sz="2400" dirty="0">
              <a:latin typeface="#9Slide03 SFU Futura_12" panose="020B0604020202020204" charset="0"/>
              <a:ea typeface="Calibri" panose="020F0502020204030204" pitchFamily="34" charset="0"/>
              <a:cs typeface="Times New Roman" panose="02020603050405020304" pitchFamily="18" charset="0"/>
            </a:endParaRPr>
          </a:p>
          <a:p>
            <a:pPr algn="just"/>
            <a:r>
              <a:rPr lang="en-US" sz="2400"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Vai</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trò</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quan</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trọng</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bảo</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vệ</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sự</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sống</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của</a:t>
            </a:r>
            <a:r>
              <a:rPr lang="en-US" sz="2400" dirty="0">
                <a:latin typeface="#9Slide03 SFU Futura_12" panose="020B0604020202020204" charset="0"/>
                <a:ea typeface="Cambria" panose="02040503050406030204" pitchFamily="18" charset="0"/>
              </a:rPr>
              <a:t> TĐ.</a:t>
            </a:r>
            <a:endParaRPr lang="en-US" sz="2400" dirty="0">
              <a:latin typeface="#9Slide03 SFU Futura_12" panose="020B0604020202020204" charset="0"/>
            </a:endParaRPr>
          </a:p>
        </p:txBody>
      </p:sp>
      <p:sp>
        <p:nvSpPr>
          <p:cNvPr id="7" name="Rectangle 6"/>
          <p:cNvSpPr/>
          <p:nvPr/>
        </p:nvSpPr>
        <p:spPr>
          <a:xfrm>
            <a:off x="3559568" y="1837553"/>
            <a:ext cx="8627682" cy="4967514"/>
          </a:xfrm>
          <a:prstGeom prst="rect">
            <a:avLst/>
          </a:prstGeom>
        </p:spPr>
        <p:txBody>
          <a:bodyPr wrap="square">
            <a:spAutoFit/>
          </a:bodyPr>
          <a:lstStyle/>
          <a:p>
            <a:pPr marR="194310" lvl="0" algn="just">
              <a:lnSpc>
                <a:spcPct val="120000"/>
              </a:lnSpc>
              <a:spcBef>
                <a:spcPts val="0"/>
              </a:spcBef>
              <a:spcAft>
                <a:spcPts val="0"/>
              </a:spcAft>
            </a:pPr>
            <a:r>
              <a:rPr lang="en-US" sz="2400" b="1" dirty="0">
                <a:latin typeface="#9Slide03 SFU Futura_12" panose="020B0604020202020204" charset="0"/>
                <a:ea typeface="Tahoma" panose="020B0604030504040204" pitchFamily="34" charset="0"/>
                <a:cs typeface="Times New Roman" panose="02020603050405020304" pitchFamily="18" charset="0"/>
              </a:rPr>
              <a:t>- Theo </a:t>
            </a:r>
            <a:r>
              <a:rPr lang="en-US" sz="2400" b="1" dirty="0" err="1">
                <a:latin typeface="#9Slide03 SFU Futura_12" panose="020B0604020202020204" charset="0"/>
                <a:ea typeface="Tahoma" panose="020B0604030504040204" pitchFamily="34" charset="0"/>
                <a:cs typeface="Times New Roman" panose="02020603050405020304" pitchFamily="18" charset="0"/>
              </a:rPr>
              <a:t>vĩ</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độ</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dirty="0">
                <a:latin typeface="#9Slide03 SFU Futura_12" panose="020B0604020202020204" charset="0"/>
                <a:ea typeface="Calibri" panose="020F0502020204030204" pitchFamily="34" charset="0"/>
                <a:cs typeface="Times New Roman" panose="02020603050405020304" pitchFamily="18" charset="0"/>
              </a:rPr>
              <a:t>V</a:t>
            </a:r>
            <a:r>
              <a:rPr lang="vi-VN" sz="2400" dirty="0">
                <a:latin typeface="#9Slide03 SFU Futura_12" panose="020B0604020202020204" charset="0"/>
                <a:ea typeface="Calibri" panose="020F0502020204030204" pitchFamily="34" charset="0"/>
                <a:cs typeface="Times New Roman" panose="02020603050405020304" pitchFamily="18" charset="0"/>
              </a:rPr>
              <a:t>ùng vĩ độ thấp</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vi-VN" sz="2400" dirty="0">
                <a:latin typeface="#9Slide03 SFU Futura_12" panose="020B0604020202020204" charset="0"/>
                <a:ea typeface="Calibri" panose="020F0502020204030204" pitchFamily="34" charset="0"/>
                <a:cs typeface="Times New Roman" panose="02020603050405020304" pitchFamily="18" charset="0"/>
              </a:rPr>
              <a:t>có góc </a:t>
            </a:r>
            <a:r>
              <a:rPr lang="en-US" sz="2400" dirty="0" err="1">
                <a:latin typeface="#9Slide03 SFU Futura_12" panose="020B0604020202020204" charset="0"/>
                <a:ea typeface="Calibri" panose="020F0502020204030204" pitchFamily="34" charset="0"/>
                <a:cs typeface="Times New Roman" panose="02020603050405020304" pitchFamily="18" charset="0"/>
              </a:rPr>
              <a:t>nhập</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xạ</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vi-VN" sz="2400" dirty="0">
                <a:latin typeface="#9Slide03 SFU Futura_12" panose="020B0604020202020204" charset="0"/>
                <a:ea typeface="Calibri" panose="020F0502020204030204" pitchFamily="34" charset="0"/>
                <a:cs typeface="Times New Roman" panose="02020603050405020304" pitchFamily="18" charset="0"/>
              </a:rPr>
              <a:t>lớn</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nhiều</a:t>
            </a:r>
            <a:r>
              <a:rPr lang="en-US" sz="2400" dirty="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a:t>
            </a:r>
            <a:r>
              <a:rPr lang="vi-VN" sz="2400" dirty="0">
                <a:latin typeface="#9Slide03 SFU Futura_12" panose="020B0604020202020204" charset="0"/>
                <a:ea typeface="Calibri" panose="020F0502020204030204" pitchFamily="34" charset="0"/>
                <a:cs typeface="Times New Roman" panose="02020603050405020304" pitchFamily="18" charset="0"/>
              </a:rPr>
              <a:t> nóng hơn vùng vĩ độ cao</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vi-VN" sz="2400" dirty="0">
                <a:latin typeface="#9Slide03 SFU Futura_12" panose="020B0604020202020204" charset="0"/>
                <a:ea typeface="Calibri" panose="020F0502020204030204" pitchFamily="34" charset="0"/>
                <a:cs typeface="Times New Roman" panose="02020603050405020304" pitchFamily="18" charset="0"/>
              </a:rPr>
              <a:t>có góc </a:t>
            </a:r>
            <a:r>
              <a:rPr lang="en-US" sz="2400" dirty="0" err="1">
                <a:latin typeface="#9Slide03 SFU Futura_12" panose="020B0604020202020204" charset="0"/>
                <a:ea typeface="Calibri" panose="020F0502020204030204" pitchFamily="34" charset="0"/>
                <a:cs typeface="Times New Roman" panose="02020603050405020304" pitchFamily="18" charset="0"/>
              </a:rPr>
              <a:t>nhập</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xạ</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vi-VN" sz="2400" dirty="0">
                <a:latin typeface="#9Slide03 SFU Futura_12" panose="020B0604020202020204" charset="0"/>
                <a:ea typeface="Calibri" panose="020F0502020204030204" pitchFamily="34" charset="0"/>
                <a:cs typeface="Times New Roman" panose="02020603050405020304" pitchFamily="18" charset="0"/>
              </a:rPr>
              <a:t>lớn</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ít</a:t>
            </a:r>
            <a:r>
              <a:rPr lang="en-US" sz="2400" dirty="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a:t>
            </a:r>
          </a:p>
          <a:p>
            <a:pPr marL="342900" marR="194310" lvl="0" indent="-342900" algn="just">
              <a:lnSpc>
                <a:spcPct val="120000"/>
              </a:lnSpc>
              <a:spcBef>
                <a:spcPts val="0"/>
              </a:spcBef>
              <a:spcAft>
                <a:spcPts val="0"/>
              </a:spcAft>
              <a:buFontTx/>
              <a:buChar char="-"/>
            </a:pPr>
            <a:r>
              <a:rPr lang="en-US" sz="2400" b="1" dirty="0">
                <a:latin typeface="#9Slide03 SFU Futura_12" panose="020B0604020202020204" charset="0"/>
                <a:ea typeface="Tahoma" panose="020B0604030504040204" pitchFamily="34" charset="0"/>
                <a:cs typeface="Times New Roman" panose="02020603050405020304" pitchFamily="18" charset="0"/>
              </a:rPr>
              <a:t>Theo </a:t>
            </a:r>
            <a:r>
              <a:rPr lang="en-US" sz="2400" b="1" dirty="0" err="1">
                <a:latin typeface="#9Slide03 SFU Futura_12" panose="020B0604020202020204" charset="0"/>
                <a:ea typeface="Tahoma" panose="020B0604030504040204" pitchFamily="34" charset="0"/>
                <a:cs typeface="Times New Roman" panose="02020603050405020304" pitchFamily="18" charset="0"/>
              </a:rPr>
              <a:t>lục</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địa</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và</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đại</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dương</a:t>
            </a:r>
            <a:r>
              <a:rPr lang="en-US" sz="2400" b="1" dirty="0">
                <a:latin typeface="#9Slide03 SFU Futura_12" panose="020B0604020202020204" charset="0"/>
                <a:ea typeface="Tahoma" panose="020B0604030504040204" pitchFamily="34" charset="0"/>
                <a:cs typeface="Times New Roman" panose="02020603050405020304" pitchFamily="18" charset="0"/>
              </a:rPr>
              <a:t>: </a:t>
            </a:r>
            <a:endParaRPr lang="en-US" sz="2400" dirty="0">
              <a:latin typeface="#9Slide03 SFU Futura_12" panose="020B0604020202020204" charset="0"/>
              <a:ea typeface="Tahoma" panose="020B0604030504040204" pitchFamily="34" charset="0"/>
              <a:cs typeface="Times New Roman" panose="02020603050405020304" pitchFamily="18" charset="0"/>
            </a:endParaRPr>
          </a:p>
          <a:p>
            <a:pPr marR="194310" lvl="0" algn="just">
              <a:lnSpc>
                <a:spcPct val="120000"/>
              </a:lnSpc>
              <a:spcBef>
                <a:spcPts val="0"/>
              </a:spcBef>
              <a:spcAft>
                <a:spcPts val="0"/>
              </a:spcAft>
            </a:pP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Mặt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đất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nhận</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và</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tỏa</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nhanh</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hơn</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nước</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mùa</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hạ</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lục</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địa</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có</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độ</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cao</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hơn</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đại</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dương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mùa</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đông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ngược</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lại</a:t>
            </a:r>
            <a:r>
              <a:rPr lang="en-US" sz="2400" dirty="0">
                <a:latin typeface="#9Slide03 SFU Futura_12" panose="020B0604020202020204" charset="0"/>
                <a:ea typeface="Calibri" panose="020F0502020204030204" pitchFamily="34" charset="0"/>
                <a:cs typeface="Times New Roman" panose="02020603050405020304" pitchFamily="18" charset="0"/>
              </a:rPr>
              <a:t>).</a:t>
            </a:r>
          </a:p>
          <a:p>
            <a:pPr marR="194310" lvl="0" algn="just">
              <a:lnSpc>
                <a:spcPct val="120000"/>
              </a:lnSpc>
              <a:spcBef>
                <a:spcPts val="0"/>
              </a:spcBef>
              <a:spcAft>
                <a:spcPts val="0"/>
              </a:spcAft>
            </a:pP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vi-VN" sz="2400" dirty="0">
                <a:latin typeface="#9Slide03 SFU Futura_12" panose="020B0604020202020204" charset="0"/>
                <a:ea typeface="Calibri" panose="020F0502020204030204" pitchFamily="34" charset="0"/>
                <a:cs typeface="Times New Roman" panose="02020603050405020304" pitchFamily="18" charset="0"/>
              </a:rPr>
              <a:t>Biên độ nhiệt: đại dương nhỏ, lục địa lớn.</a:t>
            </a:r>
            <a:endParaRPr lang="en-US" sz="2400" dirty="0">
              <a:latin typeface="#9Slide03 SFU Futura_12" panose="020B0604020202020204" charset="0"/>
              <a:ea typeface="Calibri" panose="020F0502020204030204" pitchFamily="34" charset="0"/>
              <a:cs typeface="Times New Roman" panose="02020603050405020304" pitchFamily="18" charset="0"/>
            </a:endParaRPr>
          </a:p>
          <a:p>
            <a:pPr marR="194310" lvl="0" algn="just">
              <a:lnSpc>
                <a:spcPct val="120000"/>
              </a:lnSpc>
              <a:spcBef>
                <a:spcPts val="0"/>
              </a:spcBef>
              <a:spcAft>
                <a:spcPts val="0"/>
              </a:spcAft>
            </a:pP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độ</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thay</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đổi</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theo</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bờ</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đông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và</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tây</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lục</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địa</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dòng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biển</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nóng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lạnh</a:t>
            </a:r>
            <a:r>
              <a:rPr lang="en-US" sz="2400" dirty="0">
                <a:latin typeface="#9Slide03 SFU Futura_12" panose="020B0604020202020204" charset="0"/>
                <a:ea typeface="Calibri" panose="020F0502020204030204" pitchFamily="34" charset="0"/>
                <a:cs typeface="Times New Roman" panose="02020603050405020304" pitchFamily="18" charset="0"/>
              </a:rPr>
              <a:t>).</a:t>
            </a:r>
          </a:p>
          <a:p>
            <a:pPr marL="342900" marR="194310" lvl="0" indent="-342900" algn="just">
              <a:lnSpc>
                <a:spcPct val="120000"/>
              </a:lnSpc>
              <a:spcBef>
                <a:spcPts val="0"/>
              </a:spcBef>
              <a:spcAft>
                <a:spcPts val="0"/>
              </a:spcAft>
              <a:buFontTx/>
              <a:buChar char="-"/>
            </a:pPr>
            <a:r>
              <a:rPr lang="en-US" sz="2400" b="1" dirty="0">
                <a:latin typeface="#9Slide03 SFU Futura_12" panose="020B0604020202020204" charset="0"/>
                <a:ea typeface="Tahoma" panose="020B0604030504040204" pitchFamily="34" charset="0"/>
                <a:cs typeface="Times New Roman" panose="02020603050405020304" pitchFamily="18" charset="0"/>
              </a:rPr>
              <a:t>Theo </a:t>
            </a:r>
            <a:r>
              <a:rPr lang="en-US" sz="2400" b="1" dirty="0" err="1">
                <a:latin typeface="#9Slide03 SFU Futura_12" panose="020B0604020202020204" charset="0"/>
                <a:ea typeface="Tahoma" panose="020B0604030504040204" pitchFamily="34" charset="0"/>
                <a:cs typeface="Times New Roman" panose="02020603050405020304" pitchFamily="18" charset="0"/>
              </a:rPr>
              <a:t>địa</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hình</a:t>
            </a:r>
            <a:r>
              <a:rPr lang="en-US" sz="2400" b="1" dirty="0">
                <a:latin typeface="#9Slide03 SFU Futura_12" panose="020B0604020202020204" charset="0"/>
                <a:ea typeface="Tahoma" panose="020B0604030504040204" pitchFamily="34" charset="0"/>
                <a:cs typeface="Times New Roman" panose="02020603050405020304" pitchFamily="18" charset="0"/>
              </a:rPr>
              <a:t>:</a:t>
            </a:r>
            <a:endParaRPr lang="en-US" sz="2400" dirty="0">
              <a:latin typeface="#9Slide03 SFU Futura_12" panose="020B0604020202020204" charset="0"/>
              <a:ea typeface="Tahoma" panose="020B0604030504040204" pitchFamily="34" charset="0"/>
              <a:cs typeface="Times New Roman" panose="02020603050405020304" pitchFamily="18" charset="0"/>
            </a:endParaRPr>
          </a:p>
          <a:p>
            <a:pPr marR="194310" lvl="0" algn="just">
              <a:lnSpc>
                <a:spcPct val="120000"/>
              </a:lnSpc>
              <a:spcBef>
                <a:spcPts val="0"/>
              </a:spcBef>
              <a:spcAft>
                <a:spcPts val="0"/>
              </a:spcAft>
            </a:pP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Càng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lên</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cao</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độ</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càng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giảm</a:t>
            </a:r>
            <a:r>
              <a:rPr lang="en-US" sz="2400" dirty="0">
                <a:latin typeface="#9Slide03 SFU Futura_12" panose="020B0604020202020204" charset="0"/>
                <a:ea typeface="Calibri" panose="020F0502020204030204" pitchFamily="34" charset="0"/>
                <a:cs typeface="Times New Roman" panose="02020603050405020304" pitchFamily="18" charset="0"/>
              </a:rPr>
              <a:t>.</a:t>
            </a:r>
          </a:p>
          <a:p>
            <a:pPr marR="194310" lvl="0" algn="just">
              <a:lnSpc>
                <a:spcPct val="120000"/>
              </a:lnSpc>
              <a:spcBef>
                <a:spcPts val="0"/>
              </a:spcBef>
              <a:spcAft>
                <a:spcPts val="0"/>
              </a:spcAft>
            </a:pP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độ</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thay</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đổi</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theo</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độ</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dốc</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và</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hướng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phơi</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của</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sườn</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núi</a:t>
            </a:r>
            <a:r>
              <a:rPr lang="en-US" sz="2400" dirty="0">
                <a:latin typeface="#9Slide03 SFU Futura_12" panose="020B0604020202020204" charset="0"/>
                <a:ea typeface="Calibri" panose="020F0502020204030204" pitchFamily="34" charset="0"/>
                <a:cs typeface="Times New Roman" panose="02020603050405020304" pitchFamily="18" charset="0"/>
              </a:rPr>
              <a:t>.</a:t>
            </a: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p:txBody>
      </p:sp>
      <p:cxnSp>
        <p:nvCxnSpPr>
          <p:cNvPr id="37" name="Straight Connector 36">
            <a:extLst>
              <a:ext uri="{FF2B5EF4-FFF2-40B4-BE49-F238E27FC236}">
                <a16:creationId xmlns:a16="http://schemas.microsoft.com/office/drawing/2014/main" id="{93A908EC-16F1-4420-A356-D987A6777E7A}"/>
              </a:ext>
            </a:extLst>
          </p:cNvPr>
          <p:cNvCxnSpPr/>
          <p:nvPr/>
        </p:nvCxnSpPr>
        <p:spPr>
          <a:xfrm>
            <a:off x="3567124" y="1015663"/>
            <a:ext cx="7976" cy="5789404"/>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39" name="Picture 4" descr="Forest Yellow Mountains Clipart, Green, Snow Mountain, Mountain PNG  Transparent Clipart Image and PSD File for Free Download"/>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8667" b="90000" l="7167" r="98167">
                        <a14:foregroundMark x1="7167" y1="52917" x2="7167" y2="52917"/>
                        <a14:foregroundMark x1="97583" y1="52750" x2="98167" y2="81417"/>
                        <a14:foregroundMark x1="47167" y1="8667" x2="47167" y2="8667"/>
                      </a14:backgroundRemoval>
                    </a14:imgEffect>
                  </a14:imgLayer>
                </a14:imgProps>
              </a:ext>
              <a:ext uri="{28A0092B-C50C-407E-A947-70E740481C1C}">
                <a14:useLocalDpi xmlns:a14="http://schemas.microsoft.com/office/drawing/2010/main" val="0"/>
              </a:ext>
            </a:extLst>
          </a:blip>
          <a:srcRect/>
          <a:stretch>
            <a:fillRect/>
          </a:stretch>
        </p:blipFill>
        <p:spPr bwMode="auto">
          <a:xfrm>
            <a:off x="8652985" y="5014913"/>
            <a:ext cx="1444657" cy="144465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5 đới khí hậu trên trái đất"/>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r="4769" b="11696"/>
          <a:stretch/>
        </p:blipFill>
        <p:spPr bwMode="auto">
          <a:xfrm>
            <a:off x="10690238" y="1111459"/>
            <a:ext cx="882637" cy="7929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Hình ảnh địa Cầu Biểu Tượng Phong Cách Hoạt Hình PNG , Trái Đất, Hoạt Hình,  Thần Tượng PNG và Vector với nền trong suốt để tải xuống miễn phí"/>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2130" t="20092" r="20370" b="13658"/>
          <a:stretch/>
        </p:blipFill>
        <p:spPr bwMode="auto">
          <a:xfrm>
            <a:off x="7573608" y="2712057"/>
            <a:ext cx="540701" cy="62298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414,343 Sequía Images, Stock Photos &amp; Vectors | Shutterstock"/>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714" b="82143" l="7436" r="91026">
                        <a14:foregroundMark x1="48462" y1="82143" x2="48462" y2="82143"/>
                        <a14:foregroundMark x1="91282" y1="33929" x2="91282" y2="33929"/>
                        <a14:foregroundMark x1="58462" y1="14286" x2="58462" y2="14286"/>
                        <a14:foregroundMark x1="31282" y1="11071" x2="31282" y2="11071"/>
                        <a14:foregroundMark x1="7436" y1="32857" x2="7436" y2="32857"/>
                        <a14:foregroundMark x1="33590" y1="31429" x2="33590" y2="31429"/>
                        <a14:foregroundMark x1="33590" y1="25000" x2="33590" y2="25000"/>
                      </a14:backgroundRemoval>
                    </a14:imgEffect>
                  </a14:imgLayer>
                </a14:imgProps>
              </a:ext>
              <a:ext uri="{28A0092B-C50C-407E-A947-70E740481C1C}">
                <a14:useLocalDpi xmlns:a14="http://schemas.microsoft.com/office/drawing/2010/main" val="0"/>
              </a:ext>
            </a:extLst>
          </a:blip>
          <a:srcRect l="5428" t="9941" r="2650" b="17202"/>
          <a:stretch/>
        </p:blipFill>
        <p:spPr bwMode="auto">
          <a:xfrm>
            <a:off x="9261013" y="4078269"/>
            <a:ext cx="1038853" cy="591147"/>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Hình ảnh Không Khí PNG , Bụi Bặm, Môi Trường, ô Nhiễm Biểu Tượng đường Chấm  Màu Xanh PNG và Vector với nền trong suốt để tải xuống miễn phí"/>
          <p:cNvPicPr>
            <a:picLocks noChangeAspect="1" noChangeArrowheads="1"/>
          </p:cNvPicPr>
          <p:nvPr/>
        </p:nvPicPr>
        <p:blipFill rotWithShape="1">
          <a:blip r:embed="rId13" cstate="hqprint">
            <a:extLst>
              <a:ext uri="{28A0092B-C50C-407E-A947-70E740481C1C}">
                <a14:useLocalDpi xmlns:a14="http://schemas.microsoft.com/office/drawing/2010/main" val="0"/>
              </a:ext>
            </a:extLst>
          </a:blip>
          <a:srcRect l="9635" t="9557" r="9740" b="9349"/>
          <a:stretch/>
        </p:blipFill>
        <p:spPr bwMode="auto">
          <a:xfrm>
            <a:off x="289539" y="5810415"/>
            <a:ext cx="982049" cy="98775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p:cNvPicPr>
          <p:nvPr/>
        </p:nvPicPr>
        <p:blipFill>
          <a:blip r:embed="rId14"/>
          <a:stretch>
            <a:fillRect/>
          </a:stretch>
        </p:blipFill>
        <p:spPr>
          <a:xfrm>
            <a:off x="1666886" y="5751339"/>
            <a:ext cx="1504940" cy="1094782"/>
          </a:xfrm>
          <a:prstGeom prst="rect">
            <a:avLst/>
          </a:prstGeom>
        </p:spPr>
      </p:pic>
    </p:spTree>
    <p:extLst>
      <p:ext uri="{BB962C8B-B14F-4D97-AF65-F5344CB8AC3E}">
        <p14:creationId xmlns:p14="http://schemas.microsoft.com/office/powerpoint/2010/main" val="3150822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3A908EC-16F1-4420-A356-D987A6777E7A}"/>
              </a:ext>
            </a:extLst>
          </p:cNvPr>
          <p:cNvCxnSpPr/>
          <p:nvPr/>
        </p:nvCxnSpPr>
        <p:spPr>
          <a:xfrm>
            <a:off x="3844406" y="0"/>
            <a:ext cx="1" cy="68580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54F002B-E762-47A5-8706-6F2BDFEDAE62}"/>
              </a:ext>
            </a:extLst>
          </p:cNvPr>
          <p:cNvSpPr/>
          <p:nvPr/>
        </p:nvSpPr>
        <p:spPr>
          <a:xfrm>
            <a:off x="4336007" y="5081469"/>
            <a:ext cx="7362825" cy="1706954"/>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srgbClr val="002060"/>
              </a:solidFill>
              <a:latin typeface="#9Slide05 SVNKitten" pitchFamily="2" charset="0"/>
              <a:cs typeface="Arial" panose="020B0604020202020204" pitchFamily="34" charset="0"/>
            </a:endParaRPr>
          </a:p>
        </p:txBody>
      </p:sp>
      <p:pic>
        <p:nvPicPr>
          <p:cNvPr id="10" name="Picture 2" descr="Thử tài đuổi hình bắt chữ tiếng Anh cùng Apollo English">
            <a:extLst>
              <a:ext uri="{FF2B5EF4-FFF2-40B4-BE49-F238E27FC236}">
                <a16:creationId xmlns:a16="http://schemas.microsoft.com/office/drawing/2014/main" id="{D34CD202-961A-416B-A489-DE21A895DC0F}"/>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200" b="94344" l="47" r="99069">
                        <a14:foregroundMark x1="17225" y1="36332" x2="17225" y2="36332"/>
                        <a14:foregroundMark x1="22719" y1="32648" x2="22719" y2="32648"/>
                        <a14:foregroundMark x1="32216" y1="31105" x2="32216" y2="31105"/>
                        <a14:foregroundMark x1="45950" y1="29306" x2="45950" y2="29306"/>
                        <a14:foregroundMark x1="36266" y1="14739" x2="36266" y2="14739"/>
                        <a14:foregroundMark x1="37663" y1="3599" x2="37663" y2="3599"/>
                        <a14:foregroundMark x1="67179" y1="78063" x2="67179" y2="78063"/>
                        <a14:foregroundMark x1="78119" y1="69494" x2="78119" y2="69494"/>
                        <a14:foregroundMark x1="84590" y1="68723" x2="84590" y2="68723"/>
                        <a14:foregroundMark x1="77886" y1="73608" x2="77886" y2="73608"/>
                        <a14:foregroundMark x1="84963" y1="47901" x2="84963" y2="47901"/>
                        <a14:foregroundMark x1="22719" y1="43445" x2="22719" y2="43445"/>
                        <a14:foregroundMark x1="96508" y1="16281" x2="96508" y2="16281"/>
                        <a14:foregroundMark x1="89432" y1="37875" x2="89432" y2="37875"/>
                        <a14:foregroundMark x1="87803" y1="44130" x2="87803" y2="44130"/>
                        <a14:foregroundMark x1="83380" y1="47901" x2="82542" y2="47901"/>
                        <a14:foregroundMark x1="67598" y1="57155" x2="67598" y2="57155"/>
                        <a14:foregroundMark x1="63966" y1="63153" x2="63966" y2="63153"/>
                        <a14:foregroundMark x1="36639" y1="62382" x2="36639" y2="62382"/>
                        <a14:foregroundMark x1="40689" y1="74722" x2="40689" y2="74722"/>
                        <a14:foregroundMark x1="42924" y1="74722" x2="42924" y2="74722"/>
                        <a14:foregroundMark x1="69227" y1="75064" x2="69227" y2="75064"/>
                        <a14:foregroundMark x1="84590" y1="62039" x2="84590" y2="62039"/>
                        <a14:foregroundMark x1="85801" y1="66838" x2="85801" y2="66838"/>
                        <a14:foregroundMark x1="85615" y1="80634" x2="85615" y2="80634"/>
                        <a14:foregroundMark x1="10754" y1="73179" x2="10754" y2="73179"/>
                        <a14:foregroundMark x1="8752" y1="28535" x2="8752" y2="28535"/>
                        <a14:foregroundMark x1="12197" y1="83633" x2="12197" y2="83633"/>
                        <a14:foregroundMark x1="4516" y1="12939" x2="4516" y2="12939"/>
                        <a14:foregroundMark x1="7542" y1="6941" x2="7542" y2="6941"/>
                        <a14:foregroundMark x1="13408" y1="9940" x2="13408" y2="9940"/>
                        <a14:foregroundMark x1="17831" y1="6941" x2="17831" y2="6941"/>
                        <a14:foregroundMark x1="2886" y1="11397" x2="2886" y2="11397"/>
                        <a14:foregroundMark x1="4888" y1="8398" x2="4888" y2="8398"/>
                        <a14:foregroundMark x1="4516" y1="4713" x2="4516" y2="4713"/>
                        <a14:foregroundMark x1="5307" y1="4370" x2="5307" y2="4370"/>
                        <a14:foregroundMark x1="7542" y1="11397" x2="7542" y2="11397"/>
                        <a14:foregroundMark x1="8752" y1="10626" x2="8752" y2="10626"/>
                        <a14:foregroundMark x1="10382" y1="10626" x2="10382" y2="10626"/>
                        <a14:foregroundMark x1="11592" y1="12939" x2="11592" y2="12939"/>
                        <a14:foregroundMark x1="17458" y1="12939" x2="17458" y2="12939"/>
                        <a14:foregroundMark x1="20857" y1="6941" x2="20857" y2="6941"/>
                        <a14:foregroundMark x1="23929" y1="9512" x2="23929" y2="9512"/>
                        <a14:foregroundMark x1="24534" y1="4713" x2="24534" y2="4713"/>
                        <a14:foregroundMark x1="24302" y1="1371" x2="23696" y2="1371"/>
                        <a14:foregroundMark x1="21276" y1="2828" x2="21276" y2="2828"/>
                        <a14:foregroundMark x1="22114" y1="7284" x2="22114" y2="7284"/>
                        <a14:foregroundMark x1="21695" y1="11397" x2="21695" y2="11397"/>
                        <a14:foregroundMark x1="20065" y1="9512" x2="20065" y2="9512"/>
                        <a14:foregroundMark x1="18063" y1="3942" x2="18063" y2="3942"/>
                        <a14:foregroundMark x1="99162" y1="14053" x2="99162" y2="14053"/>
                        <a14:foregroundMark x1="91061" y1="32991" x2="91061" y2="32991"/>
                        <a14:foregroundMark x1="90456" y1="25536" x2="90456" y2="25536"/>
                        <a14:foregroundMark x1="93669" y1="29991" x2="93669" y2="29991"/>
                        <a14:foregroundMark x1="92086" y1="29991" x2="92086" y2="29991"/>
                        <a14:foregroundMark x1="1071" y1="26650" x2="1071" y2="26650"/>
                        <a14:foregroundMark x1="1071" y1="25964" x2="1071" y2="25964"/>
                        <a14:foregroundMark x1="2095" y1="20737" x2="2095" y2="20737"/>
                        <a14:foregroundMark x1="2886" y1="15853" x2="2886" y2="15853"/>
                        <a14:foregroundMark x1="4283" y1="54584" x2="4283" y2="54584"/>
                        <a14:foregroundMark x1="7123" y1="54242" x2="7123" y2="54242"/>
                        <a14:foregroundMark x1="6099" y1="54927" x2="6099" y2="54927"/>
                        <a14:foregroundMark x1="2467" y1="51585" x2="2467" y2="51585"/>
                        <a14:foregroundMark x1="2467" y1="67952" x2="2467" y2="67952"/>
                        <a14:foregroundMark x1="3911" y1="58269" x2="3911" y2="58269"/>
                        <a14:foregroundMark x1="9171" y1="56812" x2="9171" y2="56812"/>
                        <a14:foregroundMark x1="2095" y1="74722" x2="2095" y2="74722"/>
                        <a14:foregroundMark x1="3305" y1="80977" x2="3305" y2="80977"/>
                        <a14:foregroundMark x1="6704" y1="87318" x2="6704" y2="87318"/>
                        <a14:foregroundMark x1="10149" y1="92202" x2="10149" y2="92202"/>
                        <a14:foregroundMark x1="14804" y1="94430" x2="14804" y2="94430"/>
                        <a14:foregroundMark x1="7728" y1="3942" x2="7728" y2="3942"/>
                        <a14:foregroundMark x1="26350" y1="11825" x2="26350" y2="11825"/>
                        <a14:foregroundMark x1="24907" y1="10283" x2="24907" y2="10283"/>
                        <a14:foregroundMark x1="24721" y1="8055" x2="24721" y2="8055"/>
                        <a14:foregroundMark x1="23510" y1="10283" x2="23510" y2="10283"/>
                        <a14:foregroundMark x1="23091" y1="10626" x2="23091" y2="10626"/>
                        <a14:foregroundMark x1="21276" y1="5484" x2="21276" y2="5484"/>
                        <a14:foregroundMark x1="20857" y1="4370" x2="20857" y2="4370"/>
                        <a14:foregroundMark x1="20857" y1="10626" x2="20857" y2="10626"/>
                        <a14:foregroundMark x1="20857" y1="11054" x2="20857" y2="11054"/>
                        <a14:foregroundMark x1="20065" y1="11825" x2="20065" y2="11825"/>
                        <a14:foregroundMark x1="19879" y1="11825" x2="19879" y2="11825"/>
                        <a14:foregroundMark x1="17831" y1="10626" x2="17831" y2="10626"/>
                        <a14:foregroundMark x1="17458" y1="9940" x2="17458" y2="9940"/>
                        <a14:foregroundMark x1="17039" y1="9169" x2="17039" y2="9169"/>
                        <a14:foregroundMark x1="17039" y1="7712" x2="17039" y2="7712"/>
                        <a14:foregroundMark x1="16853" y1="5827" x2="16853" y2="5827"/>
                        <a14:foregroundMark x1="14618" y1="14396" x2="14618" y2="14396"/>
                        <a14:foregroundMark x1="13408" y1="12511" x2="13408" y2="12511"/>
                        <a14:foregroundMark x1="13175" y1="8398" x2="13175" y2="8398"/>
                        <a14:foregroundMark x1="12989" y1="6170" x2="12989" y2="6170"/>
                        <a14:foregroundMark x1="14385" y1="6170" x2="14385" y2="6170"/>
                        <a14:foregroundMark x1="13780" y1="5484" x2="13780" y2="5484"/>
                        <a14:foregroundMark x1="13175" y1="4713" x2="13175" y2="4713"/>
                        <a14:foregroundMark x1="12989" y1="4370" x2="12989" y2="4370"/>
                        <a14:foregroundMark x1="12803" y1="8055" x2="12803" y2="8055"/>
                        <a14:foregroundMark x1="11592" y1="9169" x2="11592" y2="9169"/>
                        <a14:foregroundMark x1="10987" y1="9512" x2="10987" y2="9512"/>
                        <a14:foregroundMark x1="10754" y1="13625" x2="10754" y2="13625"/>
                        <a14:foregroundMark x1="9963" y1="14053" x2="9963" y2="14053"/>
                        <a14:foregroundMark x1="9544" y1="13625" x2="9544" y2="13625"/>
                        <a14:foregroundMark x1="8333" y1="10283" x2="8333" y2="10283"/>
                        <a14:foregroundMark x1="7728" y1="9512" x2="7728" y2="9512"/>
                        <a14:foregroundMark x1="7728" y1="12939" x2="7728" y2="12939"/>
                        <a14:foregroundMark x1="6704" y1="14739" x2="6704" y2="14739"/>
                        <a14:foregroundMark x1="6099" y1="13282" x2="6099" y2="13282"/>
                        <a14:foregroundMark x1="5493" y1="8398" x2="5493" y2="8398"/>
                        <a14:foregroundMark x1="5307" y1="14739" x2="5307" y2="14739"/>
                        <a14:foregroundMark x1="5307" y1="14739" x2="5307" y2="14739"/>
                        <a14:foregroundMark x1="4888" y1="13625" x2="4888" y2="13625"/>
                        <a14:foregroundMark x1="3492" y1="5827" x2="3492" y2="5827"/>
                        <a14:foregroundMark x1="3305" y1="5827" x2="3305" y2="5827"/>
                        <a14:foregroundMark x1="2700" y1="5484" x2="2700" y2="5484"/>
                        <a14:foregroundMark x1="2700" y1="4713" x2="2700" y2="4713"/>
                        <a14:foregroundMark x1="2467" y1="4713" x2="2467" y2="4713"/>
                        <a14:foregroundMark x1="2467" y1="5056" x2="2467" y2="5056"/>
                        <a14:foregroundMark x1="1862" y1="12168" x2="1862" y2="12168"/>
                        <a14:foregroundMark x1="1257" y1="11054" x2="1257" y2="11054"/>
                        <a14:foregroundMark x1="1443" y1="6598" x2="1443" y2="6598"/>
                        <a14:foregroundMark x1="1257" y1="7284" x2="1257" y2="7284"/>
                        <a14:foregroundMark x1="2095" y1="9512" x2="2095" y2="9512"/>
                        <a14:foregroundMark x1="11592" y1="3599" x2="11592" y2="3599"/>
                        <a14:foregroundMark x1="12803" y1="2142" x2="12803" y2="2142"/>
                        <a14:foregroundMark x1="20251" y1="2828" x2="20251" y2="2828"/>
                        <a14:foregroundMark x1="20065" y1="1714" x2="20065" y2="1714"/>
                        <a14:foregroundMark x1="1676" y1="34105" x2="1676" y2="34105"/>
                        <a14:foregroundMark x1="838" y1="41217" x2="838" y2="41217"/>
                        <a14:foregroundMark x1="838" y1="31877" x2="838" y2="31877"/>
                        <a14:foregroundMark x1="11592" y1="70951" x2="11592" y2="70951"/>
                        <a14:foregroundMark x1="9171" y1="64610" x2="9171" y2="64610"/>
                        <a14:foregroundMark x1="13780" y1="73950" x2="13780" y2="73950"/>
                        <a14:foregroundMark x1="11173" y1="67952" x2="11173" y2="67952"/>
                        <a14:foregroundMark x1="10382" y1="67952" x2="10382" y2="67952"/>
                        <a14:foregroundMark x1="838" y1="35219" x2="838" y2="35219"/>
                        <a14:foregroundMark x1="13408" y1="76178" x2="13408" y2="76178"/>
                        <a14:foregroundMark x1="11965" y1="73608" x2="11965" y2="73608"/>
                        <a14:foregroundMark x1="83147" y1="70951" x2="83380" y2="72065"/>
                        <a14:foregroundMark x1="83566" y1="78749" x2="83566" y2="78749"/>
                        <a14:foregroundMark x1="85987" y1="77292" x2="85987" y2="77292"/>
                        <a14:foregroundMark x1="15037" y1="82862" x2="15037" y2="82862"/>
                      </a14:backgroundRemoval>
                    </a14:imgEffect>
                  </a14:imgLayer>
                </a14:imgProps>
              </a:ext>
              <a:ext uri="{28A0092B-C50C-407E-A947-70E740481C1C}">
                <a14:useLocalDpi xmlns:a14="http://schemas.microsoft.com/office/drawing/2010/main" val="0"/>
              </a:ext>
            </a:extLst>
          </a:blip>
          <a:srcRect b="16006"/>
          <a:stretch/>
        </p:blipFill>
        <p:spPr bwMode="auto">
          <a:xfrm>
            <a:off x="40659" y="2769087"/>
            <a:ext cx="3649535" cy="166542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1F2071E-DF8C-495C-8676-8F839E06F04F}"/>
              </a:ext>
            </a:extLst>
          </p:cNvPr>
          <p:cNvSpPr/>
          <p:nvPr/>
        </p:nvSpPr>
        <p:spPr>
          <a:xfrm>
            <a:off x="2750891" y="5218763"/>
            <a:ext cx="9441109" cy="1569660"/>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96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KHÍ QUYỂN</a:t>
            </a:r>
            <a:endParaRPr lang="en-US" sz="88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sp>
        <p:nvSpPr>
          <p:cNvPr id="12" name="Arc 11"/>
          <p:cNvSpPr/>
          <p:nvPr/>
        </p:nvSpPr>
        <p:spPr>
          <a:xfrm>
            <a:off x="-3792584" y="1085850"/>
            <a:ext cx="7636990" cy="4686300"/>
          </a:xfrm>
          <a:prstGeom prst="arc">
            <a:avLst>
              <a:gd name="adj1" fmla="val 16247211"/>
              <a:gd name="adj2" fmla="val 5478154"/>
            </a:avLst>
          </a:prstGeom>
          <a:ln w="28575">
            <a:solidFill>
              <a:srgbClr val="1C44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26" name="Picture 2" descr="Khí Cacbonic (C+O2) | Khí CO2 | Tác dụng của CO2 trong PCC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6599" y="121443"/>
            <a:ext cx="5043686" cy="31075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20 Website download sách miễn phí cho những người ham mê đọc sá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6598" y="1914524"/>
            <a:ext cx="4972234" cy="30214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29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3A908EC-16F1-4420-A356-D987A6777E7A}"/>
              </a:ext>
            </a:extLst>
          </p:cNvPr>
          <p:cNvCxnSpPr/>
          <p:nvPr/>
        </p:nvCxnSpPr>
        <p:spPr>
          <a:xfrm>
            <a:off x="3844406" y="0"/>
            <a:ext cx="1" cy="68580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54F002B-E762-47A5-8706-6F2BDFEDAE62}"/>
              </a:ext>
            </a:extLst>
          </p:cNvPr>
          <p:cNvSpPr/>
          <p:nvPr/>
        </p:nvSpPr>
        <p:spPr>
          <a:xfrm>
            <a:off x="5114926" y="4987321"/>
            <a:ext cx="6115050" cy="1612894"/>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srgbClr val="002060"/>
              </a:solidFill>
              <a:latin typeface="#9Slide05 SVNKitten" pitchFamily="2" charset="0"/>
              <a:cs typeface="Arial" panose="020B0604020202020204" pitchFamily="34" charset="0"/>
            </a:endParaRPr>
          </a:p>
        </p:txBody>
      </p:sp>
      <p:pic>
        <p:nvPicPr>
          <p:cNvPr id="10" name="Picture 2" descr="Thử tài đuổi hình bắt chữ tiếng Anh cùng Apollo English">
            <a:extLst>
              <a:ext uri="{FF2B5EF4-FFF2-40B4-BE49-F238E27FC236}">
                <a16:creationId xmlns:a16="http://schemas.microsoft.com/office/drawing/2014/main" id="{D34CD202-961A-416B-A489-DE21A895DC0F}"/>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200" b="94344" l="47" r="99069">
                        <a14:foregroundMark x1="17225" y1="36332" x2="17225" y2="36332"/>
                        <a14:foregroundMark x1="22719" y1="32648" x2="22719" y2="32648"/>
                        <a14:foregroundMark x1="32216" y1="31105" x2="32216" y2="31105"/>
                        <a14:foregroundMark x1="45950" y1="29306" x2="45950" y2="29306"/>
                        <a14:foregroundMark x1="36266" y1="14739" x2="36266" y2="14739"/>
                        <a14:foregroundMark x1="37663" y1="3599" x2="37663" y2="3599"/>
                        <a14:foregroundMark x1="67179" y1="78063" x2="67179" y2="78063"/>
                        <a14:foregroundMark x1="78119" y1="69494" x2="78119" y2="69494"/>
                        <a14:foregroundMark x1="84590" y1="68723" x2="84590" y2="68723"/>
                        <a14:foregroundMark x1="77886" y1="73608" x2="77886" y2="73608"/>
                        <a14:foregroundMark x1="84963" y1="47901" x2="84963" y2="47901"/>
                        <a14:foregroundMark x1="22719" y1="43445" x2="22719" y2="43445"/>
                        <a14:foregroundMark x1="96508" y1="16281" x2="96508" y2="16281"/>
                        <a14:foregroundMark x1="89432" y1="37875" x2="89432" y2="37875"/>
                        <a14:foregroundMark x1="87803" y1="44130" x2="87803" y2="44130"/>
                        <a14:foregroundMark x1="83380" y1="47901" x2="82542" y2="47901"/>
                        <a14:foregroundMark x1="67598" y1="57155" x2="67598" y2="57155"/>
                        <a14:foregroundMark x1="63966" y1="63153" x2="63966" y2="63153"/>
                        <a14:foregroundMark x1="36639" y1="62382" x2="36639" y2="62382"/>
                        <a14:foregroundMark x1="40689" y1="74722" x2="40689" y2="74722"/>
                        <a14:foregroundMark x1="42924" y1="74722" x2="42924" y2="74722"/>
                        <a14:foregroundMark x1="69227" y1="75064" x2="69227" y2="75064"/>
                        <a14:foregroundMark x1="84590" y1="62039" x2="84590" y2="62039"/>
                        <a14:foregroundMark x1="85801" y1="66838" x2="85801" y2="66838"/>
                        <a14:foregroundMark x1="85615" y1="80634" x2="85615" y2="80634"/>
                        <a14:foregroundMark x1="10754" y1="73179" x2="10754" y2="73179"/>
                        <a14:foregroundMark x1="8752" y1="28535" x2="8752" y2="28535"/>
                        <a14:foregroundMark x1="12197" y1="83633" x2="12197" y2="83633"/>
                        <a14:foregroundMark x1="4516" y1="12939" x2="4516" y2="12939"/>
                        <a14:foregroundMark x1="7542" y1="6941" x2="7542" y2="6941"/>
                        <a14:foregroundMark x1="13408" y1="9940" x2="13408" y2="9940"/>
                        <a14:foregroundMark x1="17831" y1="6941" x2="17831" y2="6941"/>
                        <a14:foregroundMark x1="2886" y1="11397" x2="2886" y2="11397"/>
                        <a14:foregroundMark x1="4888" y1="8398" x2="4888" y2="8398"/>
                        <a14:foregroundMark x1="4516" y1="4713" x2="4516" y2="4713"/>
                        <a14:foregroundMark x1="5307" y1="4370" x2="5307" y2="4370"/>
                        <a14:foregroundMark x1="7542" y1="11397" x2="7542" y2="11397"/>
                        <a14:foregroundMark x1="8752" y1="10626" x2="8752" y2="10626"/>
                        <a14:foregroundMark x1="10382" y1="10626" x2="10382" y2="10626"/>
                        <a14:foregroundMark x1="11592" y1="12939" x2="11592" y2="12939"/>
                        <a14:foregroundMark x1="17458" y1="12939" x2="17458" y2="12939"/>
                        <a14:foregroundMark x1="20857" y1="6941" x2="20857" y2="6941"/>
                        <a14:foregroundMark x1="23929" y1="9512" x2="23929" y2="9512"/>
                        <a14:foregroundMark x1="24534" y1="4713" x2="24534" y2="4713"/>
                        <a14:foregroundMark x1="24302" y1="1371" x2="23696" y2="1371"/>
                        <a14:foregroundMark x1="21276" y1="2828" x2="21276" y2="2828"/>
                        <a14:foregroundMark x1="22114" y1="7284" x2="22114" y2="7284"/>
                        <a14:foregroundMark x1="21695" y1="11397" x2="21695" y2="11397"/>
                        <a14:foregroundMark x1="20065" y1="9512" x2="20065" y2="9512"/>
                        <a14:foregroundMark x1="18063" y1="3942" x2="18063" y2="3942"/>
                        <a14:foregroundMark x1="99162" y1="14053" x2="99162" y2="14053"/>
                        <a14:foregroundMark x1="91061" y1="32991" x2="91061" y2="32991"/>
                        <a14:foregroundMark x1="90456" y1="25536" x2="90456" y2="25536"/>
                        <a14:foregroundMark x1="93669" y1="29991" x2="93669" y2="29991"/>
                        <a14:foregroundMark x1="92086" y1="29991" x2="92086" y2="29991"/>
                        <a14:foregroundMark x1="1071" y1="26650" x2="1071" y2="26650"/>
                        <a14:foregroundMark x1="1071" y1="25964" x2="1071" y2="25964"/>
                        <a14:foregroundMark x1="2095" y1="20737" x2="2095" y2="20737"/>
                        <a14:foregroundMark x1="2886" y1="15853" x2="2886" y2="15853"/>
                        <a14:foregroundMark x1="4283" y1="54584" x2="4283" y2="54584"/>
                        <a14:foregroundMark x1="7123" y1="54242" x2="7123" y2="54242"/>
                        <a14:foregroundMark x1="6099" y1="54927" x2="6099" y2="54927"/>
                        <a14:foregroundMark x1="2467" y1="51585" x2="2467" y2="51585"/>
                        <a14:foregroundMark x1="2467" y1="67952" x2="2467" y2="67952"/>
                        <a14:foregroundMark x1="3911" y1="58269" x2="3911" y2="58269"/>
                        <a14:foregroundMark x1="9171" y1="56812" x2="9171" y2="56812"/>
                        <a14:foregroundMark x1="2095" y1="74722" x2="2095" y2="74722"/>
                        <a14:foregroundMark x1="3305" y1="80977" x2="3305" y2="80977"/>
                        <a14:foregroundMark x1="6704" y1="87318" x2="6704" y2="87318"/>
                        <a14:foregroundMark x1="10149" y1="92202" x2="10149" y2="92202"/>
                        <a14:foregroundMark x1="14804" y1="94430" x2="14804" y2="94430"/>
                        <a14:foregroundMark x1="7728" y1="3942" x2="7728" y2="3942"/>
                        <a14:foregroundMark x1="26350" y1="11825" x2="26350" y2="11825"/>
                        <a14:foregroundMark x1="24907" y1="10283" x2="24907" y2="10283"/>
                        <a14:foregroundMark x1="24721" y1="8055" x2="24721" y2="8055"/>
                        <a14:foregroundMark x1="23510" y1="10283" x2="23510" y2="10283"/>
                        <a14:foregroundMark x1="23091" y1="10626" x2="23091" y2="10626"/>
                        <a14:foregroundMark x1="21276" y1="5484" x2="21276" y2="5484"/>
                        <a14:foregroundMark x1="20857" y1="4370" x2="20857" y2="4370"/>
                        <a14:foregroundMark x1="20857" y1="10626" x2="20857" y2="10626"/>
                        <a14:foregroundMark x1="20857" y1="11054" x2="20857" y2="11054"/>
                        <a14:foregroundMark x1="20065" y1="11825" x2="20065" y2="11825"/>
                        <a14:foregroundMark x1="19879" y1="11825" x2="19879" y2="11825"/>
                        <a14:foregroundMark x1="17831" y1="10626" x2="17831" y2="10626"/>
                        <a14:foregroundMark x1="17458" y1="9940" x2="17458" y2="9940"/>
                        <a14:foregroundMark x1="17039" y1="9169" x2="17039" y2="9169"/>
                        <a14:foregroundMark x1="17039" y1="7712" x2="17039" y2="7712"/>
                        <a14:foregroundMark x1="16853" y1="5827" x2="16853" y2="5827"/>
                        <a14:foregroundMark x1="14618" y1="14396" x2="14618" y2="14396"/>
                        <a14:foregroundMark x1="13408" y1="12511" x2="13408" y2="12511"/>
                        <a14:foregroundMark x1="13175" y1="8398" x2="13175" y2="8398"/>
                        <a14:foregroundMark x1="12989" y1="6170" x2="12989" y2="6170"/>
                        <a14:foregroundMark x1="14385" y1="6170" x2="14385" y2="6170"/>
                        <a14:foregroundMark x1="13780" y1="5484" x2="13780" y2="5484"/>
                        <a14:foregroundMark x1="13175" y1="4713" x2="13175" y2="4713"/>
                        <a14:foregroundMark x1="12989" y1="4370" x2="12989" y2="4370"/>
                        <a14:foregroundMark x1="12803" y1="8055" x2="12803" y2="8055"/>
                        <a14:foregroundMark x1="11592" y1="9169" x2="11592" y2="9169"/>
                        <a14:foregroundMark x1="10987" y1="9512" x2="10987" y2="9512"/>
                        <a14:foregroundMark x1="10754" y1="13625" x2="10754" y2="13625"/>
                        <a14:foregroundMark x1="9963" y1="14053" x2="9963" y2="14053"/>
                        <a14:foregroundMark x1="9544" y1="13625" x2="9544" y2="13625"/>
                        <a14:foregroundMark x1="8333" y1="10283" x2="8333" y2="10283"/>
                        <a14:foregroundMark x1="7728" y1="9512" x2="7728" y2="9512"/>
                        <a14:foregroundMark x1="7728" y1="12939" x2="7728" y2="12939"/>
                        <a14:foregroundMark x1="6704" y1="14739" x2="6704" y2="14739"/>
                        <a14:foregroundMark x1="6099" y1="13282" x2="6099" y2="13282"/>
                        <a14:foregroundMark x1="5493" y1="8398" x2="5493" y2="8398"/>
                        <a14:foregroundMark x1="5307" y1="14739" x2="5307" y2="14739"/>
                        <a14:foregroundMark x1="5307" y1="14739" x2="5307" y2="14739"/>
                        <a14:foregroundMark x1="4888" y1="13625" x2="4888" y2="13625"/>
                        <a14:foregroundMark x1="3492" y1="5827" x2="3492" y2="5827"/>
                        <a14:foregroundMark x1="3305" y1="5827" x2="3305" y2="5827"/>
                        <a14:foregroundMark x1="2700" y1="5484" x2="2700" y2="5484"/>
                        <a14:foregroundMark x1="2700" y1="4713" x2="2700" y2="4713"/>
                        <a14:foregroundMark x1="2467" y1="4713" x2="2467" y2="4713"/>
                        <a14:foregroundMark x1="2467" y1="5056" x2="2467" y2="5056"/>
                        <a14:foregroundMark x1="1862" y1="12168" x2="1862" y2="12168"/>
                        <a14:foregroundMark x1="1257" y1="11054" x2="1257" y2="11054"/>
                        <a14:foregroundMark x1="1443" y1="6598" x2="1443" y2="6598"/>
                        <a14:foregroundMark x1="1257" y1="7284" x2="1257" y2="7284"/>
                        <a14:foregroundMark x1="2095" y1="9512" x2="2095" y2="9512"/>
                        <a14:foregroundMark x1="11592" y1="3599" x2="11592" y2="3599"/>
                        <a14:foregroundMark x1="12803" y1="2142" x2="12803" y2="2142"/>
                        <a14:foregroundMark x1="20251" y1="2828" x2="20251" y2="2828"/>
                        <a14:foregroundMark x1="20065" y1="1714" x2="20065" y2="1714"/>
                        <a14:foregroundMark x1="1676" y1="34105" x2="1676" y2="34105"/>
                        <a14:foregroundMark x1="838" y1="41217" x2="838" y2="41217"/>
                        <a14:foregroundMark x1="838" y1="31877" x2="838" y2="31877"/>
                        <a14:foregroundMark x1="11592" y1="70951" x2="11592" y2="70951"/>
                        <a14:foregroundMark x1="9171" y1="64610" x2="9171" y2="64610"/>
                        <a14:foregroundMark x1="13780" y1="73950" x2="13780" y2="73950"/>
                        <a14:foregroundMark x1="11173" y1="67952" x2="11173" y2="67952"/>
                        <a14:foregroundMark x1="10382" y1="67952" x2="10382" y2="67952"/>
                        <a14:foregroundMark x1="838" y1="35219" x2="838" y2="35219"/>
                        <a14:foregroundMark x1="13408" y1="76178" x2="13408" y2="76178"/>
                        <a14:foregroundMark x1="11965" y1="73608" x2="11965" y2="73608"/>
                        <a14:foregroundMark x1="83147" y1="70951" x2="83380" y2="72065"/>
                        <a14:foregroundMark x1="83566" y1="78749" x2="83566" y2="78749"/>
                        <a14:foregroundMark x1="85987" y1="77292" x2="85987" y2="77292"/>
                        <a14:foregroundMark x1="15037" y1="82862" x2="15037" y2="82862"/>
                      </a14:backgroundRemoval>
                    </a14:imgEffect>
                  </a14:imgLayer>
                </a14:imgProps>
              </a:ext>
              <a:ext uri="{28A0092B-C50C-407E-A947-70E740481C1C}">
                <a14:useLocalDpi xmlns:a14="http://schemas.microsoft.com/office/drawing/2010/main" val="0"/>
              </a:ext>
            </a:extLst>
          </a:blip>
          <a:srcRect b="16006"/>
          <a:stretch/>
        </p:blipFill>
        <p:spPr bwMode="auto">
          <a:xfrm>
            <a:off x="40659" y="2769087"/>
            <a:ext cx="3649535" cy="166542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1F2071E-DF8C-495C-8676-8F839E06F04F}"/>
              </a:ext>
            </a:extLst>
          </p:cNvPr>
          <p:cNvSpPr/>
          <p:nvPr/>
        </p:nvSpPr>
        <p:spPr>
          <a:xfrm>
            <a:off x="4219627" y="4987320"/>
            <a:ext cx="7385515" cy="1569660"/>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96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NHIỆT ĐỘ</a:t>
            </a:r>
            <a:endParaRPr lang="en-US" sz="88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sp>
        <p:nvSpPr>
          <p:cNvPr id="12" name="Arc 11"/>
          <p:cNvSpPr/>
          <p:nvPr/>
        </p:nvSpPr>
        <p:spPr>
          <a:xfrm>
            <a:off x="-3792584" y="1085850"/>
            <a:ext cx="7636990" cy="4686300"/>
          </a:xfrm>
          <a:prstGeom prst="arc">
            <a:avLst>
              <a:gd name="adj1" fmla="val 16247211"/>
              <a:gd name="adj2" fmla="val 5478154"/>
            </a:avLst>
          </a:prstGeom>
          <a:ln w="28575">
            <a:solidFill>
              <a:srgbClr val="1C44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9" name="Picture 8" descr="温度計PSD圖案素材免費下載，圖片尺寸2000 × 2000px - Lovepik"/>
          <p:cNvPicPr/>
          <p:nvPr/>
        </p:nvPicPr>
        <p:blipFill rotWithShape="1">
          <a:blip r:embed="rId4" cstate="print">
            <a:extLst>
              <a:ext uri="{BEBA8EAE-BF5A-486C-A8C5-ECC9F3942E4B}">
                <a14:imgProps xmlns:a14="http://schemas.microsoft.com/office/drawing/2010/main">
                  <a14:imgLayer r:embed="rId5">
                    <a14:imgEffect>
                      <a14:backgroundRemoval t="3186" b="99755" l="38235" r="60784">
                        <a14:foregroundMark x1="48039" y1="3676" x2="47794" y2="82108"/>
                        <a14:foregroundMark x1="49755" y1="97794" x2="61029" y2="94363"/>
                        <a14:foregroundMark x1="39951" y1="18627" x2="41176" y2="21078"/>
                        <a14:foregroundMark x1="44118" y1="16912" x2="44118" y2="16912"/>
                        <a14:foregroundMark x1="40441" y1="23284" x2="42402" y2="21814"/>
                        <a14:foregroundMark x1="50735" y1="99755" x2="54412" y2="99265"/>
                        <a14:foregroundMark x1="57353" y1="97059" x2="52696" y2="99265"/>
                        <a14:foregroundMark x1="47304" y1="97059" x2="48039" y2="97549"/>
                        <a14:foregroundMark x1="45588" y1="95343" x2="54167" y2="99265"/>
                        <a14:foregroundMark x1="59314" y1="94608" x2="60049" y2="94363"/>
                        <a14:foregroundMark x1="60049" y1="93873" x2="60049" y2="93873"/>
                        <a14:foregroundMark x1="59314" y1="95833" x2="52941" y2="99020"/>
                        <a14:foregroundMark x1="50000" y1="99020" x2="55392" y2="98529"/>
                        <a14:backgroundMark x1="50000" y1="6127" x2="50000" y2="17892"/>
                        <a14:backgroundMark x1="50000" y1="37010" x2="50000" y2="78676"/>
                        <a14:backgroundMark x1="50245" y1="29657" x2="50245" y2="29657"/>
                        <a14:backgroundMark x1="49510" y1="18627" x2="49510" y2="22549"/>
                        <a14:backgroundMark x1="50490" y1="31863" x2="50490" y2="36765"/>
                        <a14:backgroundMark x1="50490" y1="25980" x2="50490" y2="27941"/>
                        <a14:backgroundMark x1="54902" y1="82843" x2="58824" y2="85049"/>
                        <a14:backgroundMark x1="58824" y1="86520" x2="59314" y2="91422"/>
                        <a14:backgroundMark x1="50245" y1="79657" x2="48284" y2="83578"/>
                        <a14:backgroundMark x1="46078" y1="83333" x2="44363" y2="90441"/>
                        <a14:backgroundMark x1="45343" y1="91912" x2="48775" y2="97549"/>
                        <a14:backgroundMark x1="47794" y1="84069" x2="49020" y2="81127"/>
                        <a14:backgroundMark x1="59314" y1="92647" x2="56127" y2="97059"/>
                        <a14:backgroundMark x1="50245" y1="96814" x2="56373" y2="96324"/>
                        <a14:backgroundMark x1="51225" y1="97794" x2="52696" y2="98529"/>
                      </a14:backgroundRemoval>
                    </a14:imgEffect>
                  </a14:imgLayer>
                </a14:imgProps>
              </a:ext>
              <a:ext uri="{28A0092B-C50C-407E-A947-70E740481C1C}">
                <a14:useLocalDpi xmlns:a14="http://schemas.microsoft.com/office/drawing/2010/main" val="0"/>
              </a:ext>
            </a:extLst>
          </a:blip>
          <a:srcRect l="35952" r="36239"/>
          <a:stretch/>
        </p:blipFill>
        <p:spPr bwMode="auto">
          <a:xfrm>
            <a:off x="6501880" y="0"/>
            <a:ext cx="2043113" cy="4434514"/>
          </a:xfrm>
          <a:prstGeom prst="rect">
            <a:avLst/>
          </a:prstGeom>
          <a:noFill/>
          <a:ln>
            <a:noFill/>
          </a:ln>
        </p:spPr>
      </p:pic>
    </p:spTree>
    <p:extLst>
      <p:ext uri="{BB962C8B-B14F-4D97-AF65-F5344CB8AC3E}">
        <p14:creationId xmlns:p14="http://schemas.microsoft.com/office/powerpoint/2010/main" val="255777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3A908EC-16F1-4420-A356-D987A6777E7A}"/>
              </a:ext>
            </a:extLst>
          </p:cNvPr>
          <p:cNvCxnSpPr/>
          <p:nvPr/>
        </p:nvCxnSpPr>
        <p:spPr>
          <a:xfrm>
            <a:off x="3844406" y="0"/>
            <a:ext cx="1" cy="68580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54F002B-E762-47A5-8706-6F2BDFEDAE62}"/>
              </a:ext>
            </a:extLst>
          </p:cNvPr>
          <p:cNvSpPr/>
          <p:nvPr/>
        </p:nvSpPr>
        <p:spPr>
          <a:xfrm>
            <a:off x="5935780" y="5072063"/>
            <a:ext cx="4536958" cy="1528151"/>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srgbClr val="002060"/>
              </a:solidFill>
              <a:latin typeface="#9Slide05 SVNKitten" pitchFamily="2" charset="0"/>
              <a:cs typeface="Arial" panose="020B0604020202020204" pitchFamily="34" charset="0"/>
            </a:endParaRPr>
          </a:p>
        </p:txBody>
      </p:sp>
      <p:pic>
        <p:nvPicPr>
          <p:cNvPr id="10" name="Picture 2" descr="Thử tài đuổi hình bắt chữ tiếng Anh cùng Apollo English">
            <a:extLst>
              <a:ext uri="{FF2B5EF4-FFF2-40B4-BE49-F238E27FC236}">
                <a16:creationId xmlns:a16="http://schemas.microsoft.com/office/drawing/2014/main" id="{D34CD202-961A-416B-A489-DE21A895DC0F}"/>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200" b="94344" l="47" r="99069">
                        <a14:foregroundMark x1="17225" y1="36332" x2="17225" y2="36332"/>
                        <a14:foregroundMark x1="22719" y1="32648" x2="22719" y2="32648"/>
                        <a14:foregroundMark x1="32216" y1="31105" x2="32216" y2="31105"/>
                        <a14:foregroundMark x1="45950" y1="29306" x2="45950" y2="29306"/>
                        <a14:foregroundMark x1="36266" y1="14739" x2="36266" y2="14739"/>
                        <a14:foregroundMark x1="37663" y1="3599" x2="37663" y2="3599"/>
                        <a14:foregroundMark x1="67179" y1="78063" x2="67179" y2="78063"/>
                        <a14:foregroundMark x1="78119" y1="69494" x2="78119" y2="69494"/>
                        <a14:foregroundMark x1="84590" y1="68723" x2="84590" y2="68723"/>
                        <a14:foregroundMark x1="77886" y1="73608" x2="77886" y2="73608"/>
                        <a14:foregroundMark x1="84963" y1="47901" x2="84963" y2="47901"/>
                        <a14:foregroundMark x1="22719" y1="43445" x2="22719" y2="43445"/>
                        <a14:foregroundMark x1="96508" y1="16281" x2="96508" y2="16281"/>
                        <a14:foregroundMark x1="89432" y1="37875" x2="89432" y2="37875"/>
                        <a14:foregroundMark x1="87803" y1="44130" x2="87803" y2="44130"/>
                        <a14:foregroundMark x1="83380" y1="47901" x2="82542" y2="47901"/>
                        <a14:foregroundMark x1="67598" y1="57155" x2="67598" y2="57155"/>
                        <a14:foregroundMark x1="63966" y1="63153" x2="63966" y2="63153"/>
                        <a14:foregroundMark x1="36639" y1="62382" x2="36639" y2="62382"/>
                        <a14:foregroundMark x1="40689" y1="74722" x2="40689" y2="74722"/>
                        <a14:foregroundMark x1="42924" y1="74722" x2="42924" y2="74722"/>
                        <a14:foregroundMark x1="69227" y1="75064" x2="69227" y2="75064"/>
                        <a14:foregroundMark x1="84590" y1="62039" x2="84590" y2="62039"/>
                        <a14:foregroundMark x1="85801" y1="66838" x2="85801" y2="66838"/>
                        <a14:foregroundMark x1="85615" y1="80634" x2="85615" y2="80634"/>
                        <a14:foregroundMark x1="10754" y1="73179" x2="10754" y2="73179"/>
                        <a14:foregroundMark x1="8752" y1="28535" x2="8752" y2="28535"/>
                        <a14:foregroundMark x1="12197" y1="83633" x2="12197" y2="83633"/>
                        <a14:foregroundMark x1="4516" y1="12939" x2="4516" y2="12939"/>
                        <a14:foregroundMark x1="7542" y1="6941" x2="7542" y2="6941"/>
                        <a14:foregroundMark x1="13408" y1="9940" x2="13408" y2="9940"/>
                        <a14:foregroundMark x1="17831" y1="6941" x2="17831" y2="6941"/>
                        <a14:foregroundMark x1="2886" y1="11397" x2="2886" y2="11397"/>
                        <a14:foregroundMark x1="4888" y1="8398" x2="4888" y2="8398"/>
                        <a14:foregroundMark x1="4516" y1="4713" x2="4516" y2="4713"/>
                        <a14:foregroundMark x1="5307" y1="4370" x2="5307" y2="4370"/>
                        <a14:foregroundMark x1="7542" y1="11397" x2="7542" y2="11397"/>
                        <a14:foregroundMark x1="8752" y1="10626" x2="8752" y2="10626"/>
                        <a14:foregroundMark x1="10382" y1="10626" x2="10382" y2="10626"/>
                        <a14:foregroundMark x1="11592" y1="12939" x2="11592" y2="12939"/>
                        <a14:foregroundMark x1="17458" y1="12939" x2="17458" y2="12939"/>
                        <a14:foregroundMark x1="20857" y1="6941" x2="20857" y2="6941"/>
                        <a14:foregroundMark x1="23929" y1="9512" x2="23929" y2="9512"/>
                        <a14:foregroundMark x1="24534" y1="4713" x2="24534" y2="4713"/>
                        <a14:foregroundMark x1="24302" y1="1371" x2="23696" y2="1371"/>
                        <a14:foregroundMark x1="21276" y1="2828" x2="21276" y2="2828"/>
                        <a14:foregroundMark x1="22114" y1="7284" x2="22114" y2="7284"/>
                        <a14:foregroundMark x1="21695" y1="11397" x2="21695" y2="11397"/>
                        <a14:foregroundMark x1="20065" y1="9512" x2="20065" y2="9512"/>
                        <a14:foregroundMark x1="18063" y1="3942" x2="18063" y2="3942"/>
                        <a14:foregroundMark x1="99162" y1="14053" x2="99162" y2="14053"/>
                        <a14:foregroundMark x1="91061" y1="32991" x2="91061" y2="32991"/>
                        <a14:foregroundMark x1="90456" y1="25536" x2="90456" y2="25536"/>
                        <a14:foregroundMark x1="93669" y1="29991" x2="93669" y2="29991"/>
                        <a14:foregroundMark x1="92086" y1="29991" x2="92086" y2="29991"/>
                        <a14:foregroundMark x1="1071" y1="26650" x2="1071" y2="26650"/>
                        <a14:foregroundMark x1="1071" y1="25964" x2="1071" y2="25964"/>
                        <a14:foregroundMark x1="2095" y1="20737" x2="2095" y2="20737"/>
                        <a14:foregroundMark x1="2886" y1="15853" x2="2886" y2="15853"/>
                        <a14:foregroundMark x1="4283" y1="54584" x2="4283" y2="54584"/>
                        <a14:foregroundMark x1="7123" y1="54242" x2="7123" y2="54242"/>
                        <a14:foregroundMark x1="6099" y1="54927" x2="6099" y2="54927"/>
                        <a14:foregroundMark x1="2467" y1="51585" x2="2467" y2="51585"/>
                        <a14:foregroundMark x1="2467" y1="67952" x2="2467" y2="67952"/>
                        <a14:foregroundMark x1="3911" y1="58269" x2="3911" y2="58269"/>
                        <a14:foregroundMark x1="9171" y1="56812" x2="9171" y2="56812"/>
                        <a14:foregroundMark x1="2095" y1="74722" x2="2095" y2="74722"/>
                        <a14:foregroundMark x1="3305" y1="80977" x2="3305" y2="80977"/>
                        <a14:foregroundMark x1="6704" y1="87318" x2="6704" y2="87318"/>
                        <a14:foregroundMark x1="10149" y1="92202" x2="10149" y2="92202"/>
                        <a14:foregroundMark x1="14804" y1="94430" x2="14804" y2="94430"/>
                        <a14:foregroundMark x1="7728" y1="3942" x2="7728" y2="3942"/>
                        <a14:foregroundMark x1="26350" y1="11825" x2="26350" y2="11825"/>
                        <a14:foregroundMark x1="24907" y1="10283" x2="24907" y2="10283"/>
                        <a14:foregroundMark x1="24721" y1="8055" x2="24721" y2="8055"/>
                        <a14:foregroundMark x1="23510" y1="10283" x2="23510" y2="10283"/>
                        <a14:foregroundMark x1="23091" y1="10626" x2="23091" y2="10626"/>
                        <a14:foregroundMark x1="21276" y1="5484" x2="21276" y2="5484"/>
                        <a14:foregroundMark x1="20857" y1="4370" x2="20857" y2="4370"/>
                        <a14:foregroundMark x1="20857" y1="10626" x2="20857" y2="10626"/>
                        <a14:foregroundMark x1="20857" y1="11054" x2="20857" y2="11054"/>
                        <a14:foregroundMark x1="20065" y1="11825" x2="20065" y2="11825"/>
                        <a14:foregroundMark x1="19879" y1="11825" x2="19879" y2="11825"/>
                        <a14:foregroundMark x1="17831" y1="10626" x2="17831" y2="10626"/>
                        <a14:foregroundMark x1="17458" y1="9940" x2="17458" y2="9940"/>
                        <a14:foregroundMark x1="17039" y1="9169" x2="17039" y2="9169"/>
                        <a14:foregroundMark x1="17039" y1="7712" x2="17039" y2="7712"/>
                        <a14:foregroundMark x1="16853" y1="5827" x2="16853" y2="5827"/>
                        <a14:foregroundMark x1="14618" y1="14396" x2="14618" y2="14396"/>
                        <a14:foregroundMark x1="13408" y1="12511" x2="13408" y2="12511"/>
                        <a14:foregroundMark x1="13175" y1="8398" x2="13175" y2="8398"/>
                        <a14:foregroundMark x1="12989" y1="6170" x2="12989" y2="6170"/>
                        <a14:foregroundMark x1="14385" y1="6170" x2="14385" y2="6170"/>
                        <a14:foregroundMark x1="13780" y1="5484" x2="13780" y2="5484"/>
                        <a14:foregroundMark x1="13175" y1="4713" x2="13175" y2="4713"/>
                        <a14:foregroundMark x1="12989" y1="4370" x2="12989" y2="4370"/>
                        <a14:foregroundMark x1="12803" y1="8055" x2="12803" y2="8055"/>
                        <a14:foregroundMark x1="11592" y1="9169" x2="11592" y2="9169"/>
                        <a14:foregroundMark x1="10987" y1="9512" x2="10987" y2="9512"/>
                        <a14:foregroundMark x1="10754" y1="13625" x2="10754" y2="13625"/>
                        <a14:foregroundMark x1="9963" y1="14053" x2="9963" y2="14053"/>
                        <a14:foregroundMark x1="9544" y1="13625" x2="9544" y2="13625"/>
                        <a14:foregroundMark x1="8333" y1="10283" x2="8333" y2="10283"/>
                        <a14:foregroundMark x1="7728" y1="9512" x2="7728" y2="9512"/>
                        <a14:foregroundMark x1="7728" y1="12939" x2="7728" y2="12939"/>
                        <a14:foregroundMark x1="6704" y1="14739" x2="6704" y2="14739"/>
                        <a14:foregroundMark x1="6099" y1="13282" x2="6099" y2="13282"/>
                        <a14:foregroundMark x1="5493" y1="8398" x2="5493" y2="8398"/>
                        <a14:foregroundMark x1="5307" y1="14739" x2="5307" y2="14739"/>
                        <a14:foregroundMark x1="5307" y1="14739" x2="5307" y2="14739"/>
                        <a14:foregroundMark x1="4888" y1="13625" x2="4888" y2="13625"/>
                        <a14:foregroundMark x1="3492" y1="5827" x2="3492" y2="5827"/>
                        <a14:foregroundMark x1="3305" y1="5827" x2="3305" y2="5827"/>
                        <a14:foregroundMark x1="2700" y1="5484" x2="2700" y2="5484"/>
                        <a14:foregroundMark x1="2700" y1="4713" x2="2700" y2="4713"/>
                        <a14:foregroundMark x1="2467" y1="4713" x2="2467" y2="4713"/>
                        <a14:foregroundMark x1="2467" y1="5056" x2="2467" y2="5056"/>
                        <a14:foregroundMark x1="1862" y1="12168" x2="1862" y2="12168"/>
                        <a14:foregroundMark x1="1257" y1="11054" x2="1257" y2="11054"/>
                        <a14:foregroundMark x1="1443" y1="6598" x2="1443" y2="6598"/>
                        <a14:foregroundMark x1="1257" y1="7284" x2="1257" y2="7284"/>
                        <a14:foregroundMark x1="2095" y1="9512" x2="2095" y2="9512"/>
                        <a14:foregroundMark x1="11592" y1="3599" x2="11592" y2="3599"/>
                        <a14:foregroundMark x1="12803" y1="2142" x2="12803" y2="2142"/>
                        <a14:foregroundMark x1="20251" y1="2828" x2="20251" y2="2828"/>
                        <a14:foregroundMark x1="20065" y1="1714" x2="20065" y2="1714"/>
                        <a14:foregroundMark x1="1676" y1="34105" x2="1676" y2="34105"/>
                        <a14:foregroundMark x1="838" y1="41217" x2="838" y2="41217"/>
                        <a14:foregroundMark x1="838" y1="31877" x2="838" y2="31877"/>
                        <a14:foregroundMark x1="11592" y1="70951" x2="11592" y2="70951"/>
                        <a14:foregroundMark x1="9171" y1="64610" x2="9171" y2="64610"/>
                        <a14:foregroundMark x1="13780" y1="73950" x2="13780" y2="73950"/>
                        <a14:foregroundMark x1="11173" y1="67952" x2="11173" y2="67952"/>
                        <a14:foregroundMark x1="10382" y1="67952" x2="10382" y2="67952"/>
                        <a14:foregroundMark x1="838" y1="35219" x2="838" y2="35219"/>
                        <a14:foregroundMark x1="13408" y1="76178" x2="13408" y2="76178"/>
                        <a14:foregroundMark x1="11965" y1="73608" x2="11965" y2="73608"/>
                        <a14:foregroundMark x1="83147" y1="70951" x2="83380" y2="72065"/>
                        <a14:foregroundMark x1="83566" y1="78749" x2="83566" y2="78749"/>
                        <a14:foregroundMark x1="85987" y1="77292" x2="85987" y2="77292"/>
                        <a14:foregroundMark x1="15037" y1="82862" x2="15037" y2="82862"/>
                      </a14:backgroundRemoval>
                    </a14:imgEffect>
                  </a14:imgLayer>
                </a14:imgProps>
              </a:ext>
              <a:ext uri="{28A0092B-C50C-407E-A947-70E740481C1C}">
                <a14:useLocalDpi xmlns:a14="http://schemas.microsoft.com/office/drawing/2010/main" val="0"/>
              </a:ext>
            </a:extLst>
          </a:blip>
          <a:srcRect b="16006"/>
          <a:stretch/>
        </p:blipFill>
        <p:spPr bwMode="auto">
          <a:xfrm>
            <a:off x="40659" y="2769087"/>
            <a:ext cx="3649535" cy="166542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1F2071E-DF8C-495C-8676-8F839E06F04F}"/>
              </a:ext>
            </a:extLst>
          </p:cNvPr>
          <p:cNvSpPr/>
          <p:nvPr/>
        </p:nvSpPr>
        <p:spPr>
          <a:xfrm>
            <a:off x="6077002" y="5051308"/>
            <a:ext cx="4152847" cy="1569660"/>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96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MƯA</a:t>
            </a:r>
            <a:endParaRPr lang="en-US" sz="88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sp>
        <p:nvSpPr>
          <p:cNvPr id="12" name="Arc 11"/>
          <p:cNvSpPr/>
          <p:nvPr/>
        </p:nvSpPr>
        <p:spPr>
          <a:xfrm>
            <a:off x="-3792584" y="1085850"/>
            <a:ext cx="7636990" cy="4686300"/>
          </a:xfrm>
          <a:prstGeom prst="arc">
            <a:avLst>
              <a:gd name="adj1" fmla="val 16247211"/>
              <a:gd name="adj2" fmla="val 5478154"/>
            </a:avLst>
          </a:prstGeom>
          <a:ln w="28575">
            <a:solidFill>
              <a:srgbClr val="1C44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050" name="Picture 2" descr="Hình ảnh Mưa Biểu Tượng PNG , Biểu Tượng Mưa, Mưa, Vectơ PNG và Vector với  nền trong suốt để tải xuống miễn phí"/>
          <p:cNvPicPr>
            <a:picLocks noChangeAspect="1" noChangeArrowheads="1"/>
          </p:cNvPicPr>
          <p:nvPr/>
        </p:nvPicPr>
        <p:blipFill rotWithShape="1">
          <a:blip r:embed="rId4">
            <a:extLst>
              <a:ext uri="{28A0092B-C50C-407E-A947-70E740481C1C}">
                <a14:useLocalDpi xmlns:a14="http://schemas.microsoft.com/office/drawing/2010/main" val="0"/>
              </a:ext>
            </a:extLst>
          </a:blip>
          <a:srcRect l="14172" t="14172" r="14172" b="14172"/>
          <a:stretch/>
        </p:blipFill>
        <p:spPr bwMode="auto">
          <a:xfrm>
            <a:off x="5214937" y="0"/>
            <a:ext cx="5014913" cy="501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505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3A908EC-16F1-4420-A356-D987A6777E7A}"/>
              </a:ext>
            </a:extLst>
          </p:cNvPr>
          <p:cNvCxnSpPr/>
          <p:nvPr/>
        </p:nvCxnSpPr>
        <p:spPr>
          <a:xfrm>
            <a:off x="3844406" y="0"/>
            <a:ext cx="1" cy="68580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54F002B-E762-47A5-8706-6F2BDFEDAE62}"/>
              </a:ext>
            </a:extLst>
          </p:cNvPr>
          <p:cNvSpPr/>
          <p:nvPr/>
        </p:nvSpPr>
        <p:spPr>
          <a:xfrm>
            <a:off x="5935780" y="5072063"/>
            <a:ext cx="4851283" cy="1528151"/>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srgbClr val="002060"/>
              </a:solidFill>
              <a:latin typeface="#9Slide05 SVNKitten" pitchFamily="2" charset="0"/>
              <a:cs typeface="Arial" panose="020B0604020202020204" pitchFamily="34" charset="0"/>
            </a:endParaRPr>
          </a:p>
        </p:txBody>
      </p:sp>
      <p:pic>
        <p:nvPicPr>
          <p:cNvPr id="10" name="Picture 2" descr="Thử tài đuổi hình bắt chữ tiếng Anh cùng Apollo English">
            <a:extLst>
              <a:ext uri="{FF2B5EF4-FFF2-40B4-BE49-F238E27FC236}">
                <a16:creationId xmlns:a16="http://schemas.microsoft.com/office/drawing/2014/main" id="{D34CD202-961A-416B-A489-DE21A895DC0F}"/>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200" b="94344" l="47" r="99069">
                        <a14:foregroundMark x1="17225" y1="36332" x2="17225" y2="36332"/>
                        <a14:foregroundMark x1="22719" y1="32648" x2="22719" y2="32648"/>
                        <a14:foregroundMark x1="32216" y1="31105" x2="32216" y2="31105"/>
                        <a14:foregroundMark x1="45950" y1="29306" x2="45950" y2="29306"/>
                        <a14:foregroundMark x1="36266" y1="14739" x2="36266" y2="14739"/>
                        <a14:foregroundMark x1="37663" y1="3599" x2="37663" y2="3599"/>
                        <a14:foregroundMark x1="67179" y1="78063" x2="67179" y2="78063"/>
                        <a14:foregroundMark x1="78119" y1="69494" x2="78119" y2="69494"/>
                        <a14:foregroundMark x1="84590" y1="68723" x2="84590" y2="68723"/>
                        <a14:foregroundMark x1="77886" y1="73608" x2="77886" y2="73608"/>
                        <a14:foregroundMark x1="84963" y1="47901" x2="84963" y2="47901"/>
                        <a14:foregroundMark x1="22719" y1="43445" x2="22719" y2="43445"/>
                        <a14:foregroundMark x1="96508" y1="16281" x2="96508" y2="16281"/>
                        <a14:foregroundMark x1="89432" y1="37875" x2="89432" y2="37875"/>
                        <a14:foregroundMark x1="87803" y1="44130" x2="87803" y2="44130"/>
                        <a14:foregroundMark x1="83380" y1="47901" x2="82542" y2="47901"/>
                        <a14:foregroundMark x1="67598" y1="57155" x2="67598" y2="57155"/>
                        <a14:foregroundMark x1="63966" y1="63153" x2="63966" y2="63153"/>
                        <a14:foregroundMark x1="36639" y1="62382" x2="36639" y2="62382"/>
                        <a14:foregroundMark x1="40689" y1="74722" x2="40689" y2="74722"/>
                        <a14:foregroundMark x1="42924" y1="74722" x2="42924" y2="74722"/>
                        <a14:foregroundMark x1="69227" y1="75064" x2="69227" y2="75064"/>
                        <a14:foregroundMark x1="84590" y1="62039" x2="84590" y2="62039"/>
                        <a14:foregroundMark x1="85801" y1="66838" x2="85801" y2="66838"/>
                        <a14:foregroundMark x1="85615" y1="80634" x2="85615" y2="80634"/>
                        <a14:foregroundMark x1="10754" y1="73179" x2="10754" y2="73179"/>
                        <a14:foregroundMark x1="8752" y1="28535" x2="8752" y2="28535"/>
                        <a14:foregroundMark x1="12197" y1="83633" x2="12197" y2="83633"/>
                        <a14:foregroundMark x1="4516" y1="12939" x2="4516" y2="12939"/>
                        <a14:foregroundMark x1="7542" y1="6941" x2="7542" y2="6941"/>
                        <a14:foregroundMark x1="13408" y1="9940" x2="13408" y2="9940"/>
                        <a14:foregroundMark x1="17831" y1="6941" x2="17831" y2="6941"/>
                        <a14:foregroundMark x1="2886" y1="11397" x2="2886" y2="11397"/>
                        <a14:foregroundMark x1="4888" y1="8398" x2="4888" y2="8398"/>
                        <a14:foregroundMark x1="4516" y1="4713" x2="4516" y2="4713"/>
                        <a14:foregroundMark x1="5307" y1="4370" x2="5307" y2="4370"/>
                        <a14:foregroundMark x1="7542" y1="11397" x2="7542" y2="11397"/>
                        <a14:foregroundMark x1="8752" y1="10626" x2="8752" y2="10626"/>
                        <a14:foregroundMark x1="10382" y1="10626" x2="10382" y2="10626"/>
                        <a14:foregroundMark x1="11592" y1="12939" x2="11592" y2="12939"/>
                        <a14:foregroundMark x1="17458" y1="12939" x2="17458" y2="12939"/>
                        <a14:foregroundMark x1="20857" y1="6941" x2="20857" y2="6941"/>
                        <a14:foregroundMark x1="23929" y1="9512" x2="23929" y2="9512"/>
                        <a14:foregroundMark x1="24534" y1="4713" x2="24534" y2="4713"/>
                        <a14:foregroundMark x1="24302" y1="1371" x2="23696" y2="1371"/>
                        <a14:foregroundMark x1="21276" y1="2828" x2="21276" y2="2828"/>
                        <a14:foregroundMark x1="22114" y1="7284" x2="22114" y2="7284"/>
                        <a14:foregroundMark x1="21695" y1="11397" x2="21695" y2="11397"/>
                        <a14:foregroundMark x1="20065" y1="9512" x2="20065" y2="9512"/>
                        <a14:foregroundMark x1="18063" y1="3942" x2="18063" y2="3942"/>
                        <a14:foregroundMark x1="99162" y1="14053" x2="99162" y2="14053"/>
                        <a14:foregroundMark x1="91061" y1="32991" x2="91061" y2="32991"/>
                        <a14:foregroundMark x1="90456" y1="25536" x2="90456" y2="25536"/>
                        <a14:foregroundMark x1="93669" y1="29991" x2="93669" y2="29991"/>
                        <a14:foregroundMark x1="92086" y1="29991" x2="92086" y2="29991"/>
                        <a14:foregroundMark x1="1071" y1="26650" x2="1071" y2="26650"/>
                        <a14:foregroundMark x1="1071" y1="25964" x2="1071" y2="25964"/>
                        <a14:foregroundMark x1="2095" y1="20737" x2="2095" y2="20737"/>
                        <a14:foregroundMark x1="2886" y1="15853" x2="2886" y2="15853"/>
                        <a14:foregroundMark x1="4283" y1="54584" x2="4283" y2="54584"/>
                        <a14:foregroundMark x1="7123" y1="54242" x2="7123" y2="54242"/>
                        <a14:foregroundMark x1="6099" y1="54927" x2="6099" y2="54927"/>
                        <a14:foregroundMark x1="2467" y1="51585" x2="2467" y2="51585"/>
                        <a14:foregroundMark x1="2467" y1="67952" x2="2467" y2="67952"/>
                        <a14:foregroundMark x1="3911" y1="58269" x2="3911" y2="58269"/>
                        <a14:foregroundMark x1="9171" y1="56812" x2="9171" y2="56812"/>
                        <a14:foregroundMark x1="2095" y1="74722" x2="2095" y2="74722"/>
                        <a14:foregroundMark x1="3305" y1="80977" x2="3305" y2="80977"/>
                        <a14:foregroundMark x1="6704" y1="87318" x2="6704" y2="87318"/>
                        <a14:foregroundMark x1="10149" y1="92202" x2="10149" y2="92202"/>
                        <a14:foregroundMark x1="14804" y1="94430" x2="14804" y2="94430"/>
                        <a14:foregroundMark x1="7728" y1="3942" x2="7728" y2="3942"/>
                        <a14:foregroundMark x1="26350" y1="11825" x2="26350" y2="11825"/>
                        <a14:foregroundMark x1="24907" y1="10283" x2="24907" y2="10283"/>
                        <a14:foregroundMark x1="24721" y1="8055" x2="24721" y2="8055"/>
                        <a14:foregroundMark x1="23510" y1="10283" x2="23510" y2="10283"/>
                        <a14:foregroundMark x1="23091" y1="10626" x2="23091" y2="10626"/>
                        <a14:foregroundMark x1="21276" y1="5484" x2="21276" y2="5484"/>
                        <a14:foregroundMark x1="20857" y1="4370" x2="20857" y2="4370"/>
                        <a14:foregroundMark x1="20857" y1="10626" x2="20857" y2="10626"/>
                        <a14:foregroundMark x1="20857" y1="11054" x2="20857" y2="11054"/>
                        <a14:foregroundMark x1="20065" y1="11825" x2="20065" y2="11825"/>
                        <a14:foregroundMark x1="19879" y1="11825" x2="19879" y2="11825"/>
                        <a14:foregroundMark x1="17831" y1="10626" x2="17831" y2="10626"/>
                        <a14:foregroundMark x1="17458" y1="9940" x2="17458" y2="9940"/>
                        <a14:foregroundMark x1="17039" y1="9169" x2="17039" y2="9169"/>
                        <a14:foregroundMark x1="17039" y1="7712" x2="17039" y2="7712"/>
                        <a14:foregroundMark x1="16853" y1="5827" x2="16853" y2="5827"/>
                        <a14:foregroundMark x1="14618" y1="14396" x2="14618" y2="14396"/>
                        <a14:foregroundMark x1="13408" y1="12511" x2="13408" y2="12511"/>
                        <a14:foregroundMark x1="13175" y1="8398" x2="13175" y2="8398"/>
                        <a14:foregroundMark x1="12989" y1="6170" x2="12989" y2="6170"/>
                        <a14:foregroundMark x1="14385" y1="6170" x2="14385" y2="6170"/>
                        <a14:foregroundMark x1="13780" y1="5484" x2="13780" y2="5484"/>
                        <a14:foregroundMark x1="13175" y1="4713" x2="13175" y2="4713"/>
                        <a14:foregroundMark x1="12989" y1="4370" x2="12989" y2="4370"/>
                        <a14:foregroundMark x1="12803" y1="8055" x2="12803" y2="8055"/>
                        <a14:foregroundMark x1="11592" y1="9169" x2="11592" y2="9169"/>
                        <a14:foregroundMark x1="10987" y1="9512" x2="10987" y2="9512"/>
                        <a14:foregroundMark x1="10754" y1="13625" x2="10754" y2="13625"/>
                        <a14:foregroundMark x1="9963" y1="14053" x2="9963" y2="14053"/>
                        <a14:foregroundMark x1="9544" y1="13625" x2="9544" y2="13625"/>
                        <a14:foregroundMark x1="8333" y1="10283" x2="8333" y2="10283"/>
                        <a14:foregroundMark x1="7728" y1="9512" x2="7728" y2="9512"/>
                        <a14:foregroundMark x1="7728" y1="12939" x2="7728" y2="12939"/>
                        <a14:foregroundMark x1="6704" y1="14739" x2="6704" y2="14739"/>
                        <a14:foregroundMark x1="6099" y1="13282" x2="6099" y2="13282"/>
                        <a14:foregroundMark x1="5493" y1="8398" x2="5493" y2="8398"/>
                        <a14:foregroundMark x1="5307" y1="14739" x2="5307" y2="14739"/>
                        <a14:foregroundMark x1="5307" y1="14739" x2="5307" y2="14739"/>
                        <a14:foregroundMark x1="4888" y1="13625" x2="4888" y2="13625"/>
                        <a14:foregroundMark x1="3492" y1="5827" x2="3492" y2="5827"/>
                        <a14:foregroundMark x1="3305" y1="5827" x2="3305" y2="5827"/>
                        <a14:foregroundMark x1="2700" y1="5484" x2="2700" y2="5484"/>
                        <a14:foregroundMark x1="2700" y1="4713" x2="2700" y2="4713"/>
                        <a14:foregroundMark x1="2467" y1="4713" x2="2467" y2="4713"/>
                        <a14:foregroundMark x1="2467" y1="5056" x2="2467" y2="5056"/>
                        <a14:foregroundMark x1="1862" y1="12168" x2="1862" y2="12168"/>
                        <a14:foregroundMark x1="1257" y1="11054" x2="1257" y2="11054"/>
                        <a14:foregroundMark x1="1443" y1="6598" x2="1443" y2="6598"/>
                        <a14:foregroundMark x1="1257" y1="7284" x2="1257" y2="7284"/>
                        <a14:foregroundMark x1="2095" y1="9512" x2="2095" y2="9512"/>
                        <a14:foregroundMark x1="11592" y1="3599" x2="11592" y2="3599"/>
                        <a14:foregroundMark x1="12803" y1="2142" x2="12803" y2="2142"/>
                        <a14:foregroundMark x1="20251" y1="2828" x2="20251" y2="2828"/>
                        <a14:foregroundMark x1="20065" y1="1714" x2="20065" y2="1714"/>
                        <a14:foregroundMark x1="1676" y1="34105" x2="1676" y2="34105"/>
                        <a14:foregroundMark x1="838" y1="41217" x2="838" y2="41217"/>
                        <a14:foregroundMark x1="838" y1="31877" x2="838" y2="31877"/>
                        <a14:foregroundMark x1="11592" y1="70951" x2="11592" y2="70951"/>
                        <a14:foregroundMark x1="9171" y1="64610" x2="9171" y2="64610"/>
                        <a14:foregroundMark x1="13780" y1="73950" x2="13780" y2="73950"/>
                        <a14:foregroundMark x1="11173" y1="67952" x2="11173" y2="67952"/>
                        <a14:foregroundMark x1="10382" y1="67952" x2="10382" y2="67952"/>
                        <a14:foregroundMark x1="838" y1="35219" x2="838" y2="35219"/>
                        <a14:foregroundMark x1="13408" y1="76178" x2="13408" y2="76178"/>
                        <a14:foregroundMark x1="11965" y1="73608" x2="11965" y2="73608"/>
                        <a14:foregroundMark x1="83147" y1="70951" x2="83380" y2="72065"/>
                        <a14:foregroundMark x1="83566" y1="78749" x2="83566" y2="78749"/>
                        <a14:foregroundMark x1="85987" y1="77292" x2="85987" y2="77292"/>
                        <a14:foregroundMark x1="15037" y1="82862" x2="15037" y2="82862"/>
                      </a14:backgroundRemoval>
                    </a14:imgEffect>
                  </a14:imgLayer>
                </a14:imgProps>
              </a:ext>
              <a:ext uri="{28A0092B-C50C-407E-A947-70E740481C1C}">
                <a14:useLocalDpi xmlns:a14="http://schemas.microsoft.com/office/drawing/2010/main" val="0"/>
              </a:ext>
            </a:extLst>
          </a:blip>
          <a:srcRect b="16006"/>
          <a:stretch/>
        </p:blipFill>
        <p:spPr bwMode="auto">
          <a:xfrm>
            <a:off x="40659" y="2769087"/>
            <a:ext cx="3649535" cy="166542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1F2071E-DF8C-495C-8676-8F839E06F04F}"/>
              </a:ext>
            </a:extLst>
          </p:cNvPr>
          <p:cNvSpPr/>
          <p:nvPr/>
        </p:nvSpPr>
        <p:spPr>
          <a:xfrm>
            <a:off x="5491216" y="5097841"/>
            <a:ext cx="5295847" cy="1569660"/>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96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KHÍ ÁP</a:t>
            </a:r>
            <a:endParaRPr lang="en-US" sz="88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sp>
        <p:nvSpPr>
          <p:cNvPr id="12" name="Arc 11"/>
          <p:cNvSpPr/>
          <p:nvPr/>
        </p:nvSpPr>
        <p:spPr>
          <a:xfrm>
            <a:off x="-3792584" y="1085850"/>
            <a:ext cx="7636990" cy="4686300"/>
          </a:xfrm>
          <a:prstGeom prst="arc">
            <a:avLst>
              <a:gd name="adj1" fmla="val 16247211"/>
              <a:gd name="adj2" fmla="val 5478154"/>
            </a:avLst>
          </a:prstGeom>
          <a:ln w="28575">
            <a:solidFill>
              <a:srgbClr val="1C44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074" name="Picture 2" descr="Môi trường không khí là gì? Báo cáo và những bóc tách chi tiế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2917" y="214311"/>
            <a:ext cx="5538441" cy="37004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Việc thanh toán trên kho ứng dụng App Store sẽ được Apple nhượng bộ"/>
          <p:cNvPicPr>
            <a:picLocks noChangeAspect="1" noChangeArrowheads="1"/>
          </p:cNvPicPr>
          <p:nvPr/>
        </p:nvPicPr>
        <p:blipFill rotWithShape="1">
          <a:blip r:embed="rId5">
            <a:extLst>
              <a:ext uri="{28A0092B-C50C-407E-A947-70E740481C1C}">
                <a14:useLocalDpi xmlns:a14="http://schemas.microsoft.com/office/drawing/2010/main" val="0"/>
              </a:ext>
            </a:extLst>
          </a:blip>
          <a:srcRect l="21820" t="17493" r="26634"/>
          <a:stretch/>
        </p:blipFill>
        <p:spPr bwMode="auto">
          <a:xfrm>
            <a:off x="7670294" y="1168887"/>
            <a:ext cx="3538039" cy="37592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234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p:cTn id="7" dur="1000" fill="hold"/>
                                        <p:tgtEl>
                                          <p:spTgt spid="3075"/>
                                        </p:tgtEl>
                                        <p:attrNameLst>
                                          <p:attrName>ppt_w</p:attrName>
                                        </p:attrNameLst>
                                      </p:cBhvr>
                                      <p:tavLst>
                                        <p:tav tm="0">
                                          <p:val>
                                            <p:fltVal val="0"/>
                                          </p:val>
                                        </p:tav>
                                        <p:tav tm="100000">
                                          <p:val>
                                            <p:strVal val="#ppt_w"/>
                                          </p:val>
                                        </p:tav>
                                      </p:tavLst>
                                    </p:anim>
                                    <p:anim calcmode="lin" valueType="num">
                                      <p:cBhvr>
                                        <p:cTn id="8" dur="1000" fill="hold"/>
                                        <p:tgtEl>
                                          <p:spTgt spid="3075"/>
                                        </p:tgtEl>
                                        <p:attrNameLst>
                                          <p:attrName>ppt_h</p:attrName>
                                        </p:attrNameLst>
                                      </p:cBhvr>
                                      <p:tavLst>
                                        <p:tav tm="0">
                                          <p:val>
                                            <p:fltVal val="0"/>
                                          </p:val>
                                        </p:tav>
                                        <p:tav tm="100000">
                                          <p:val>
                                            <p:strVal val="#ppt_h"/>
                                          </p:val>
                                        </p:tav>
                                      </p:tavLst>
                                    </p:anim>
                                    <p:anim calcmode="lin" valueType="num">
                                      <p:cBhvr>
                                        <p:cTn id="9" dur="1000" fill="hold"/>
                                        <p:tgtEl>
                                          <p:spTgt spid="3075"/>
                                        </p:tgtEl>
                                        <p:attrNameLst>
                                          <p:attrName>style.rotation</p:attrName>
                                        </p:attrNameLst>
                                      </p:cBhvr>
                                      <p:tavLst>
                                        <p:tav tm="0">
                                          <p:val>
                                            <p:fltVal val="90"/>
                                          </p:val>
                                        </p:tav>
                                        <p:tav tm="100000">
                                          <p:val>
                                            <p:fltVal val="0"/>
                                          </p:val>
                                        </p:tav>
                                      </p:tavLst>
                                    </p:anim>
                                    <p:animEffect transition="in" filter="fade">
                                      <p:cBhvr>
                                        <p:cTn id="10" dur="1000"/>
                                        <p:tgtEl>
                                          <p:spTgt spid="3075"/>
                                        </p:tgtEl>
                                      </p:cBhvr>
                                    </p:animEffect>
                                  </p:childTnLst>
                                </p:cTn>
                              </p:par>
                              <p:par>
                                <p:cTn id="11" presetID="31"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1000" fill="hold"/>
                                        <p:tgtEl>
                                          <p:spTgt spid="3074"/>
                                        </p:tgtEl>
                                        <p:attrNameLst>
                                          <p:attrName>ppt_w</p:attrName>
                                        </p:attrNameLst>
                                      </p:cBhvr>
                                      <p:tavLst>
                                        <p:tav tm="0">
                                          <p:val>
                                            <p:fltVal val="0"/>
                                          </p:val>
                                        </p:tav>
                                        <p:tav tm="100000">
                                          <p:val>
                                            <p:strVal val="#ppt_w"/>
                                          </p:val>
                                        </p:tav>
                                      </p:tavLst>
                                    </p:anim>
                                    <p:anim calcmode="lin" valueType="num">
                                      <p:cBhvr>
                                        <p:cTn id="14" dur="1000" fill="hold"/>
                                        <p:tgtEl>
                                          <p:spTgt spid="3074"/>
                                        </p:tgtEl>
                                        <p:attrNameLst>
                                          <p:attrName>ppt_h</p:attrName>
                                        </p:attrNameLst>
                                      </p:cBhvr>
                                      <p:tavLst>
                                        <p:tav tm="0">
                                          <p:val>
                                            <p:fltVal val="0"/>
                                          </p:val>
                                        </p:tav>
                                        <p:tav tm="100000">
                                          <p:val>
                                            <p:strVal val="#ppt_h"/>
                                          </p:val>
                                        </p:tav>
                                      </p:tavLst>
                                    </p:anim>
                                    <p:anim calcmode="lin" valueType="num">
                                      <p:cBhvr>
                                        <p:cTn id="15" dur="1000" fill="hold"/>
                                        <p:tgtEl>
                                          <p:spTgt spid="3074"/>
                                        </p:tgtEl>
                                        <p:attrNameLst>
                                          <p:attrName>style.rotation</p:attrName>
                                        </p:attrNameLst>
                                      </p:cBhvr>
                                      <p:tavLst>
                                        <p:tav tm="0">
                                          <p:val>
                                            <p:fltVal val="90"/>
                                          </p:val>
                                        </p:tav>
                                        <p:tav tm="100000">
                                          <p:val>
                                            <p:fltVal val="0"/>
                                          </p:val>
                                        </p:tav>
                                      </p:tavLst>
                                    </p:anim>
                                    <p:animEffect transition="in" filter="fade">
                                      <p:cBhvr>
                                        <p:cTn id="16" dur="1000"/>
                                        <p:tgtEl>
                                          <p:spTgt spid="307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Weather Symbol For Coming Sun After Rainfall; Weather Change From Rain To  Sunshine; Weather Report; Weather Forecast Royalty Free Cliparts, Vectors,  And Stock Illustration. Image 78848099.">
            <a:extLst>
              <a:ext uri="{FF2B5EF4-FFF2-40B4-BE49-F238E27FC236}">
                <a16:creationId xmlns:a16="http://schemas.microsoft.com/office/drawing/2014/main" id="{E9B21D75-1458-405D-9C6C-5415B2B944F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6462" r="95308">
                        <a14:foregroundMark x1="58462" y1="25154" x2="58462" y2="25154"/>
                        <a14:foregroundMark x1="63769" y1="21615" x2="63769" y2="21615"/>
                        <a14:foregroundMark x1="68846" y1="16308" x2="68846" y2="16308"/>
                        <a14:foregroundMark x1="76231" y1="13538" x2="76231" y2="13538"/>
                        <a14:foregroundMark x1="82615" y1="16923" x2="82615" y2="16923"/>
                        <a14:foregroundMark x1="85769" y1="23308" x2="85769" y2="23308"/>
                        <a14:foregroundMark x1="90231" y1="31769" x2="88308" y2="31538"/>
                        <a14:foregroundMark x1="58231" y1="26846" x2="58231" y2="26846"/>
                        <a14:foregroundMark x1="7462" y1="44000" x2="7462" y2="44000"/>
                        <a14:foregroundMark x1="6615" y1="49538" x2="6615" y2="49538"/>
                        <a14:foregroundMark x1="33692" y1="65615" x2="33692" y2="65615"/>
                        <a14:foregroundMark x1="35385" y1="71308" x2="35385" y2="71308"/>
                        <a14:foregroundMark x1="43846" y1="70462" x2="43846" y2="70462"/>
                        <a14:foregroundMark x1="39000" y1="76000" x2="39000" y2="76000"/>
                        <a14:foregroundMark x1="29462" y1="78538" x2="29462" y2="78538"/>
                        <a14:foregroundMark x1="25692" y1="74077" x2="25692" y2="74077"/>
                        <a14:foregroundMark x1="22923" y1="76615" x2="22923" y2="76615"/>
                        <a14:foregroundMark x1="17385" y1="77231" x2="17385" y2="77231"/>
                        <a14:foregroundMark x1="15077" y1="77231" x2="15077" y2="77231"/>
                        <a14:foregroundMark x1="13615" y1="76000" x2="13615" y2="76000"/>
                        <a14:foregroundMark x1="92538" y1="47000" x2="92538" y2="47000"/>
                        <a14:foregroundMark x1="95308" y1="44000" x2="95308" y2="44000"/>
                        <a14:foregroundMark x1="83615" y1="28154" x2="83615" y2="28154"/>
                      </a14:backgroundRemoval>
                    </a14:imgEffect>
                  </a14:imgLayer>
                </a14:imgProps>
              </a:ext>
              <a:ext uri="{28A0092B-C50C-407E-A947-70E740481C1C}">
                <a14:useLocalDpi xmlns:a14="http://schemas.microsoft.com/office/drawing/2010/main" val="0"/>
              </a:ext>
            </a:extLst>
          </a:blip>
          <a:srcRect l="4027" t="5459" r="4833" b="27199"/>
          <a:stretch/>
        </p:blipFill>
        <p:spPr bwMode="auto">
          <a:xfrm>
            <a:off x="413388" y="260537"/>
            <a:ext cx="4346162" cy="321132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Kho +99 mẫu Logo mặt trời | Biểu tượng mặt trời Đẹp - Độc - Đỉnh">
            <a:extLst>
              <a:ext uri="{FF2B5EF4-FFF2-40B4-BE49-F238E27FC236}">
                <a16:creationId xmlns:a16="http://schemas.microsoft.com/office/drawing/2014/main" id="{8E3955B0-689E-4255-958F-CFA4583CFF8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99" b="89899" l="5517" r="90000">
                        <a14:foregroundMark x1="35517" y1="61212" x2="35517" y2="61212"/>
                        <a14:foregroundMark x1="50172" y1="73333" x2="50172" y2="73333"/>
                        <a14:foregroundMark x1="70862" y1="84848" x2="70862" y2="84848"/>
                        <a14:foregroundMark x1="5517" y1="54545" x2="5517" y2="54545"/>
                      </a14:backgroundRemoval>
                    </a14:imgEffect>
                  </a14:imgLayer>
                </a14:imgProps>
              </a:ext>
              <a:ext uri="{28A0092B-C50C-407E-A947-70E740481C1C}">
                <a14:useLocalDpi xmlns:a14="http://schemas.microsoft.com/office/drawing/2010/main" val="0"/>
              </a:ext>
            </a:extLst>
          </a:blip>
          <a:srcRect r="7633"/>
          <a:stretch/>
        </p:blipFill>
        <p:spPr bwMode="auto">
          <a:xfrm>
            <a:off x="9416973" y="-48973"/>
            <a:ext cx="2669490" cy="210134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28">
            <a:extLst>
              <a:ext uri="{FF2B5EF4-FFF2-40B4-BE49-F238E27FC236}">
                <a16:creationId xmlns:a16="http://schemas.microsoft.com/office/drawing/2014/main" id="{FF3473F3-19B2-4D96-A240-A06232033B3A}"/>
              </a:ext>
            </a:extLst>
          </p:cNvPr>
          <p:cNvSpPr/>
          <p:nvPr/>
        </p:nvSpPr>
        <p:spPr>
          <a:xfrm>
            <a:off x="459266" y="2900449"/>
            <a:ext cx="7627640" cy="3477491"/>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rgbClr val="FFFF00"/>
                </a:solidFill>
                <a:latin typeface="#9Slide03 SFU Futura_12" panose="00000400000000000000" pitchFamily="2" charset="0"/>
                <a:cs typeface="Arial" panose="020B0604020202020204" pitchFamily="34" charset="0"/>
              </a:rPr>
              <a:t>KHÍ QUYỂN,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rgbClr val="FFFF00"/>
                </a:solidFill>
                <a:latin typeface="#9Slide03 SFU Futura_12" panose="00000400000000000000" pitchFamily="2" charset="0"/>
                <a:cs typeface="Arial" panose="020B0604020202020204" pitchFamily="34" charset="0"/>
              </a:rPr>
              <a:t>NHIỆT ĐỘ KHÔNG KHÍ</a:t>
            </a:r>
            <a:endParaRPr kumimoji="0" lang="en-US" sz="8800" b="1" i="0" u="none" strike="noStrike" kern="1200" cap="none" spc="0" normalizeH="0" baseline="0" noProof="0" dirty="0">
              <a:ln>
                <a:noFill/>
              </a:ln>
              <a:solidFill>
                <a:srgbClr val="FFFF00"/>
              </a:solidFill>
              <a:effectLst/>
              <a:uLnTx/>
              <a:uFillTx/>
              <a:latin typeface="#9Slide03 SFU Futura_12" panose="00000400000000000000" pitchFamily="2"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81F2071E-DF8C-495C-8676-8F839E06F04F}"/>
              </a:ext>
            </a:extLst>
          </p:cNvPr>
          <p:cNvSpPr/>
          <p:nvPr/>
        </p:nvSpPr>
        <p:spPr>
          <a:xfrm>
            <a:off x="4138638" y="842568"/>
            <a:ext cx="8053362" cy="2492990"/>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cap="none" spc="0" dirty="0">
                <a:ln w="9525">
                  <a:solidFill>
                    <a:schemeClr val="bg1"/>
                  </a:solidFill>
                  <a:prstDash val="solid"/>
                </a:ln>
                <a:effectLst>
                  <a:outerShdw blurRad="12700" dist="38100" dir="2700000" algn="tl" rotWithShape="0">
                    <a:schemeClr val="bg1">
                      <a:lumMod val="50000"/>
                    </a:schemeClr>
                  </a:outerShdw>
                </a:effectLst>
                <a:latin typeface="#9Slide07 IcielKoni" pitchFamily="2" charset="0"/>
              </a:rPr>
              <a:t>CHƯƠNG 3: </a:t>
            </a:r>
          </a:p>
          <a:p>
            <a:pPr algn="ctr"/>
            <a:r>
              <a:rPr lang="en-US" sz="96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rPr>
              <a:t>KHÍ QUYỂN</a:t>
            </a:r>
            <a:endParaRPr lang="en-US" sz="88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endParaRPr>
          </a:p>
        </p:txBody>
      </p:sp>
      <p:pic>
        <p:nvPicPr>
          <p:cNvPr id="4102" name="Picture 6" descr="Thẻ đồ họa Và Video Hợp Nhiệt độ đồ Họa đơn vị xử lý Clip nghệ thuật Máy  tính Biểu tượng - nhiệt độ png tải về - Miễn phí trong suốt"/>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500" b="96154" l="10000" r="90000">
                        <a14:foregroundMark x1="66667" y1="16346" x2="72333" y2="69038"/>
                        <a14:foregroundMark x1="58000" y1="21154" x2="59667" y2="28077"/>
                        <a14:foregroundMark x1="61222" y1="16538" x2="60889" y2="30385"/>
                        <a14:foregroundMark x1="49889" y1="16923" x2="49000" y2="76154"/>
                        <a14:foregroundMark x1="50889" y1="21154" x2="53333" y2="78269"/>
                        <a14:foregroundMark x1="44667" y1="3846" x2="54556" y2="2500"/>
                        <a14:foregroundMark x1="40889" y1="96154" x2="55556" y2="93846"/>
                        <a14:foregroundMark x1="51222" y1="14038" x2="52889" y2="29615"/>
                        <a14:foregroundMark x1="48667" y1="14038" x2="46667" y2="70769"/>
                        <a14:foregroundMark x1="43889" y1="67500" x2="46556" y2="80769"/>
                        <a14:foregroundMark x1="53889" y1="70385" x2="57222" y2="78269"/>
                        <a14:foregroundMark x1="46889" y1="84808" x2="55667" y2="81154"/>
                      </a14:backgroundRemoval>
                    </a14:imgEffect>
                  </a14:imgLayer>
                </a14:imgProps>
              </a:ext>
              <a:ext uri="{28A0092B-C50C-407E-A947-70E740481C1C}">
                <a14:useLocalDpi xmlns:a14="http://schemas.microsoft.com/office/drawing/2010/main" val="0"/>
              </a:ext>
            </a:extLst>
          </a:blip>
          <a:srcRect l="21185" r="20815"/>
          <a:stretch/>
        </p:blipFill>
        <p:spPr bwMode="auto">
          <a:xfrm>
            <a:off x="8104652" y="3468874"/>
            <a:ext cx="2786425" cy="277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10963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80"/>
                                        </p:tgtEl>
                                        <p:attrNameLst>
                                          <p:attrName>style.visibility</p:attrName>
                                        </p:attrNameLst>
                                      </p:cBhvr>
                                      <p:to>
                                        <p:strVal val="visible"/>
                                      </p:to>
                                    </p:set>
                                    <p:animEffect transition="in" filter="fade">
                                      <p:cBhvr>
                                        <p:cTn id="7" dur="500"/>
                                        <p:tgtEl>
                                          <p:spTgt spid="308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4102"/>
                                        </p:tgtEl>
                                        <p:attrNameLst>
                                          <p:attrName>style.visibility</p:attrName>
                                        </p:attrNameLst>
                                      </p:cBhvr>
                                      <p:to>
                                        <p:strVal val="visible"/>
                                      </p:to>
                                    </p:set>
                                    <p:animEffect transition="in" filter="fade">
                                      <p:cBhvr>
                                        <p:cTn id="18"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91ACA94-E341-45D2-A862-C6ABE7BE591A}"/>
              </a:ext>
            </a:extLst>
          </p:cNvPr>
          <p:cNvCxnSpPr>
            <a:cxnSpLocks/>
          </p:cNvCxnSpPr>
          <p:nvPr/>
        </p:nvCxnSpPr>
        <p:spPr>
          <a:xfrm flipH="1">
            <a:off x="4307983" y="1087124"/>
            <a:ext cx="10191" cy="573498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426C8198-28ED-4E3F-9FBE-A90F57464EDB}"/>
              </a:ext>
            </a:extLst>
          </p:cNvPr>
          <p:cNvGrpSpPr/>
          <p:nvPr/>
        </p:nvGrpSpPr>
        <p:grpSpPr>
          <a:xfrm>
            <a:off x="396188" y="1807706"/>
            <a:ext cx="3718104" cy="1191706"/>
            <a:chOff x="-1233642" y="1078951"/>
            <a:chExt cx="3718104" cy="1191706"/>
          </a:xfrm>
          <a:solidFill>
            <a:srgbClr val="DEFAFD"/>
          </a:solidFill>
        </p:grpSpPr>
        <p:sp>
          <p:nvSpPr>
            <p:cNvPr id="8" name="Rectangle: Rounded Corners 7">
              <a:extLst>
                <a:ext uri="{FF2B5EF4-FFF2-40B4-BE49-F238E27FC236}">
                  <a16:creationId xmlns:a16="http://schemas.microsoft.com/office/drawing/2014/main" id="{7233B5F5-1F89-4A01-AADE-5B1987144927}"/>
                </a:ext>
              </a:extLst>
            </p:cNvPr>
            <p:cNvSpPr/>
            <p:nvPr/>
          </p:nvSpPr>
          <p:spPr>
            <a:xfrm>
              <a:off x="-1146221" y="1078951"/>
              <a:ext cx="3630683" cy="1191706"/>
            </a:xfrm>
            <a:prstGeom prst="roundRect">
              <a:avLst/>
            </a:prstGeom>
            <a:grp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11" name="Picture 2" descr="Personal Personalization Profile User Business Flat Line Fil, Com Con,  Account, Avatar PNG and Vector with Transparent Background for Free Download">
              <a:extLst>
                <a:ext uri="{FF2B5EF4-FFF2-40B4-BE49-F238E27FC236}">
                  <a16:creationId xmlns:a16="http://schemas.microsoft.com/office/drawing/2014/main" id="{7B5DB60F-9E2F-4876-8D4E-2DF715869534}"/>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27500" b="71563" l="20781" r="71563">
                          <a14:foregroundMark x1="54375" y1="69375" x2="54375" y2="69375"/>
                          <a14:foregroundMark x1="54375" y1="70156" x2="54375" y2="71563"/>
                          <a14:foregroundMark x1="52500" y1="71094" x2="52500" y2="71094"/>
                          <a14:foregroundMark x1="50625" y1="27500" x2="50625" y2="27500"/>
                          <a14:foregroundMark x1="49063" y1="28594" x2="49063" y2="28594"/>
                          <a14:foregroundMark x1="26406" y1="34844" x2="26406" y2="34844"/>
                          <a14:foregroundMark x1="20781" y1="66406" x2="20781" y2="66406"/>
                        </a14:backgroundRemoval>
                      </a14:imgEffect>
                    </a14:imgLayer>
                  </a14:imgProps>
                </a:ext>
                <a:ext uri="{28A0092B-C50C-407E-A947-70E740481C1C}">
                  <a14:useLocalDpi xmlns:a14="http://schemas.microsoft.com/office/drawing/2010/main" val="0"/>
                </a:ext>
              </a:extLst>
            </a:blip>
            <a:srcRect l="25442" t="25594" r="22070" b="25689"/>
            <a:stretch/>
          </p:blipFill>
          <p:spPr bwMode="auto">
            <a:xfrm>
              <a:off x="1615344" y="1265246"/>
              <a:ext cx="852764" cy="819116"/>
            </a:xfrm>
            <a:prstGeom prst="rect">
              <a:avLst/>
            </a:prstGeom>
            <a:grpFill/>
          </p:spPr>
        </p:pic>
        <p:sp>
          <p:nvSpPr>
            <p:cNvPr id="30" name="TextBox 29">
              <a:extLst>
                <a:ext uri="{FF2B5EF4-FFF2-40B4-BE49-F238E27FC236}">
                  <a16:creationId xmlns:a16="http://schemas.microsoft.com/office/drawing/2014/main" id="{CF142D4C-70EF-48B1-8C2C-3B6343C0812F}"/>
                </a:ext>
              </a:extLst>
            </p:cNvPr>
            <p:cNvSpPr txBox="1"/>
            <p:nvPr/>
          </p:nvSpPr>
          <p:spPr>
            <a:xfrm>
              <a:off x="-1233642" y="1271520"/>
              <a:ext cx="2933311" cy="954107"/>
            </a:xfrm>
            <a:prstGeom prst="rect">
              <a:avLst/>
            </a:prstGeom>
            <a:noFill/>
          </p:spPr>
          <p:txBody>
            <a:bodyPr wrap="square">
              <a:spAutoFit/>
            </a:bodyPr>
            <a:lstStyle/>
            <a:p>
              <a:pPr algn="ctr"/>
              <a:r>
                <a:rPr lang="en-US" sz="2800" b="1" dirty="0" err="1">
                  <a:solidFill>
                    <a:schemeClr val="tx1"/>
                  </a:solidFill>
                  <a:latin typeface="#9Slide03 SFU Futura_12" panose="00000400000000000000" pitchFamily="2" charset="0"/>
                  <a:cs typeface="Arial" panose="020B0604020202020204" pitchFamily="34" charset="0"/>
                </a:rPr>
                <a:t>Hoạt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động</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cá</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nhân</a:t>
              </a:r>
              <a:endParaRPr lang="en-US" sz="2800" b="1" dirty="0">
                <a:solidFill>
                  <a:schemeClr val="tx1"/>
                </a:solidFill>
                <a:latin typeface="#9Slide03 SFU Futura_12" panose="00000400000000000000" pitchFamily="2" charset="0"/>
                <a:cs typeface="Arial" panose="020B0604020202020204" pitchFamily="34" charset="0"/>
              </a:endParaRPr>
            </a:p>
          </p:txBody>
        </p:sp>
      </p:grpSp>
      <p:grpSp>
        <p:nvGrpSpPr>
          <p:cNvPr id="33" name="Group 32">
            <a:extLst>
              <a:ext uri="{FF2B5EF4-FFF2-40B4-BE49-F238E27FC236}">
                <a16:creationId xmlns:a16="http://schemas.microsoft.com/office/drawing/2014/main" id="{529825F3-8082-4527-A586-17624DD1BC77}"/>
              </a:ext>
            </a:extLst>
          </p:cNvPr>
          <p:cNvGrpSpPr/>
          <p:nvPr/>
        </p:nvGrpSpPr>
        <p:grpSpPr>
          <a:xfrm>
            <a:off x="483609" y="3478767"/>
            <a:ext cx="3658020" cy="1191706"/>
            <a:chOff x="567685" y="1035801"/>
            <a:chExt cx="3658020" cy="1191706"/>
          </a:xfrm>
          <a:solidFill>
            <a:srgbClr val="DEFAFD"/>
          </a:solidFill>
        </p:grpSpPr>
        <p:sp>
          <p:nvSpPr>
            <p:cNvPr id="9" name="Rectangle: Rounded Corners 7">
              <a:extLst>
                <a:ext uri="{FF2B5EF4-FFF2-40B4-BE49-F238E27FC236}">
                  <a16:creationId xmlns:a16="http://schemas.microsoft.com/office/drawing/2014/main" id="{13258985-97C4-4418-988B-0B0AED3F8E42}"/>
                </a:ext>
              </a:extLst>
            </p:cNvPr>
            <p:cNvSpPr/>
            <p:nvPr/>
          </p:nvSpPr>
          <p:spPr>
            <a:xfrm>
              <a:off x="595022" y="1035801"/>
              <a:ext cx="3573580" cy="1191706"/>
            </a:xfrm>
            <a:prstGeom prst="roundRect">
              <a:avLst/>
            </a:prstGeom>
            <a:grp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10" name="Picture 2" descr="Giấy Mở Rộng Biểu Tượng - Véc tơ bút và giấy png tải về - Miễn phí trong  suốt Góc png Tải về.">
              <a:extLst>
                <a:ext uri="{FF2B5EF4-FFF2-40B4-BE49-F238E27FC236}">
                  <a16:creationId xmlns:a16="http://schemas.microsoft.com/office/drawing/2014/main" id="{972B2DC7-CF2D-4C8B-98F8-F4AF240F722C}"/>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3335803" y="1177066"/>
              <a:ext cx="889902" cy="935933"/>
            </a:xfrm>
            <a:prstGeom prst="rect">
              <a:avLst/>
            </a:prstGeom>
            <a:grpFill/>
          </p:spPr>
        </p:pic>
        <p:sp>
          <p:nvSpPr>
            <p:cNvPr id="32" name="TextBox 31">
              <a:extLst>
                <a:ext uri="{FF2B5EF4-FFF2-40B4-BE49-F238E27FC236}">
                  <a16:creationId xmlns:a16="http://schemas.microsoft.com/office/drawing/2014/main" id="{C85F9421-A519-450C-AC88-A872C2869F8B}"/>
                </a:ext>
              </a:extLst>
            </p:cNvPr>
            <p:cNvSpPr txBox="1"/>
            <p:nvPr/>
          </p:nvSpPr>
          <p:spPr>
            <a:xfrm>
              <a:off x="567685" y="1154600"/>
              <a:ext cx="2768118" cy="954107"/>
            </a:xfrm>
            <a:prstGeom prst="rect">
              <a:avLst/>
            </a:prstGeom>
            <a:noFill/>
          </p:spPr>
          <p:txBody>
            <a:bodyPr wrap="square">
              <a:spAutoFit/>
            </a:bodyPr>
            <a:lstStyle/>
            <a:p>
              <a:pPr algn="ctr"/>
              <a:r>
                <a:rPr lang="en-US" sz="2800" b="1" dirty="0" err="1">
                  <a:latin typeface="#9Slide03 SFU Futura_12" panose="00000400000000000000" pitchFamily="2" charset="0"/>
                  <a:cs typeface="Arial" panose="020B0604020202020204" pitchFamily="34" charset="0"/>
                </a:rPr>
                <a:t>Đọc</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mục</a:t>
              </a:r>
              <a:r>
                <a:rPr lang="en-US" sz="2800" b="1" dirty="0">
                  <a:latin typeface="#9Slide03 SFU Futura_12" panose="00000400000000000000" pitchFamily="2" charset="0"/>
                  <a:cs typeface="Arial" panose="020B0604020202020204" pitchFamily="34" charset="0"/>
                </a:rPr>
                <a:t> 1 SGK</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hoàn</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thành</a:t>
              </a:r>
              <a:r>
                <a:rPr lang="en-US" sz="2800" b="1" dirty="0">
                  <a:solidFill>
                    <a:schemeClr val="tx1"/>
                  </a:solidFill>
                  <a:latin typeface="#9Slide03 SFU Futura_12" panose="00000400000000000000" pitchFamily="2" charset="0"/>
                  <a:cs typeface="Arial" panose="020B0604020202020204" pitchFamily="34" charset="0"/>
                </a:rPr>
                <a:t> PHT</a:t>
              </a:r>
            </a:p>
          </p:txBody>
        </p:sp>
      </p:grpSp>
      <p:grpSp>
        <p:nvGrpSpPr>
          <p:cNvPr id="31" name="Group 30">
            <a:extLst>
              <a:ext uri="{FF2B5EF4-FFF2-40B4-BE49-F238E27FC236}">
                <a16:creationId xmlns:a16="http://schemas.microsoft.com/office/drawing/2014/main" id="{F409BC26-C6F4-4461-BF21-FA0A1758E1D4}"/>
              </a:ext>
            </a:extLst>
          </p:cNvPr>
          <p:cNvGrpSpPr/>
          <p:nvPr/>
        </p:nvGrpSpPr>
        <p:grpSpPr>
          <a:xfrm>
            <a:off x="399169" y="5131767"/>
            <a:ext cx="3658019" cy="1191706"/>
            <a:chOff x="3082197" y="1040733"/>
            <a:chExt cx="3658019" cy="1191706"/>
          </a:xfrm>
          <a:solidFill>
            <a:srgbClr val="DEFAFD"/>
          </a:solidFill>
        </p:grpSpPr>
        <p:sp>
          <p:nvSpPr>
            <p:cNvPr id="23" name="Rectangle: Rounded Corners 22">
              <a:extLst>
                <a:ext uri="{FF2B5EF4-FFF2-40B4-BE49-F238E27FC236}">
                  <a16:creationId xmlns:a16="http://schemas.microsoft.com/office/drawing/2014/main" id="{EBE81F6B-EDE4-4952-9699-D13C3877D998}"/>
                </a:ext>
              </a:extLst>
            </p:cNvPr>
            <p:cNvSpPr/>
            <p:nvPr/>
          </p:nvSpPr>
          <p:spPr>
            <a:xfrm>
              <a:off x="3166637" y="1040733"/>
              <a:ext cx="3573579" cy="1191706"/>
            </a:xfrm>
            <a:prstGeom prst="roundRect">
              <a:avLst/>
            </a:prstGeom>
            <a:grp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34" name="TextBox 33">
              <a:extLst>
                <a:ext uri="{FF2B5EF4-FFF2-40B4-BE49-F238E27FC236}">
                  <a16:creationId xmlns:a16="http://schemas.microsoft.com/office/drawing/2014/main" id="{2AD019FF-44D7-4480-88CC-D6C155DF6D20}"/>
                </a:ext>
              </a:extLst>
            </p:cNvPr>
            <p:cNvSpPr txBox="1"/>
            <p:nvPr/>
          </p:nvSpPr>
          <p:spPr>
            <a:xfrm>
              <a:off x="3082197" y="1221059"/>
              <a:ext cx="2606154" cy="954107"/>
            </a:xfrm>
            <a:prstGeom prst="rect">
              <a:avLst/>
            </a:prstGeom>
            <a:noFill/>
          </p:spPr>
          <p:txBody>
            <a:bodyPr wrap="square">
              <a:spAutoFit/>
            </a:bodyPr>
            <a:lstStyle/>
            <a:p>
              <a:pPr algn="ctr"/>
              <a:r>
                <a:rPr lang="en-US" sz="2800" b="1" dirty="0" err="1">
                  <a:solidFill>
                    <a:schemeClr val="tx1"/>
                  </a:solidFill>
                  <a:latin typeface="#9Slide03 SFU Futura_12" panose="00000400000000000000" pitchFamily="2" charset="0"/>
                  <a:cs typeface="Arial" panose="020B0604020202020204" pitchFamily="34" charset="0"/>
                </a:rPr>
                <a:t>Thời</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gian</a:t>
              </a:r>
              <a:r>
                <a:rPr lang="en-US" sz="2800" b="1" dirty="0">
                  <a:solidFill>
                    <a:schemeClr val="tx1"/>
                  </a:solidFill>
                  <a:latin typeface="#9Slide03 SFU Futura_12" panose="00000400000000000000" pitchFamily="2" charset="0"/>
                  <a:cs typeface="Arial" panose="020B0604020202020204" pitchFamily="34" charset="0"/>
                </a:rPr>
                <a:t>: 5 </a:t>
              </a:r>
              <a:r>
                <a:rPr lang="en-US" sz="2800" b="1" dirty="0" err="1">
                  <a:solidFill>
                    <a:schemeClr val="tx1"/>
                  </a:solidFill>
                  <a:latin typeface="#9Slide03 SFU Futura_12" panose="00000400000000000000" pitchFamily="2" charset="0"/>
                  <a:cs typeface="Arial" panose="020B0604020202020204" pitchFamily="34" charset="0"/>
                </a:rPr>
                <a:t>phút</a:t>
              </a:r>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35"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D914996C-11F0-4706-BCE3-2A943BBB0890}"/>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5692631" y="1155278"/>
              <a:ext cx="1043305" cy="962615"/>
            </a:xfrm>
            <a:prstGeom prst="rect">
              <a:avLst/>
            </a:prstGeom>
            <a:grpFill/>
          </p:spPr>
        </p:pic>
      </p:grpSp>
      <p:grpSp>
        <p:nvGrpSpPr>
          <p:cNvPr id="3" name="Group 2"/>
          <p:cNvGrpSpPr/>
          <p:nvPr/>
        </p:nvGrpSpPr>
        <p:grpSpPr>
          <a:xfrm>
            <a:off x="2586038" y="14188"/>
            <a:ext cx="9786937" cy="1015663"/>
            <a:chOff x="2586038" y="14188"/>
            <a:chExt cx="9786937" cy="1015663"/>
          </a:xfrm>
        </p:grpSpPr>
        <p:pic>
          <p:nvPicPr>
            <p:cNvPr id="19"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22136" r="21865"/>
            <a:stretch/>
          </p:blipFill>
          <p:spPr bwMode="auto">
            <a:xfrm>
              <a:off x="2586038" y="134413"/>
              <a:ext cx="833602" cy="86008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81F2071E-DF8C-495C-8676-8F839E06F04F}"/>
                </a:ext>
              </a:extLst>
            </p:cNvPr>
            <p:cNvSpPr/>
            <p:nvPr/>
          </p:nvSpPr>
          <p:spPr>
            <a:xfrm>
              <a:off x="2586038" y="14188"/>
              <a:ext cx="9786937"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    </a:t>
              </a:r>
              <a:r>
                <a:rPr lang="en-US" sz="60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1. K</a:t>
              </a:r>
              <a:r>
                <a:rPr lang="en-US" sz="60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HÁI NIỆM </a:t>
              </a:r>
              <a:r>
                <a:rPr lang="en-US" sz="6000" b="1" cap="none" spc="0" dirty="0" err="1">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khí</a:t>
              </a:r>
              <a:r>
                <a:rPr lang="en-US" sz="60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 </a:t>
              </a:r>
              <a:r>
                <a:rPr lang="en-US" sz="6000" b="1" cap="none" spc="0" dirty="0" err="1">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quyển</a:t>
              </a:r>
              <a:endParaRPr lang="en-US" sz="88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endParaRPr>
            </a:p>
          </p:txBody>
        </p:sp>
      </p:grpSp>
      <p:grpSp>
        <p:nvGrpSpPr>
          <p:cNvPr id="14" name="Group 13"/>
          <p:cNvGrpSpPr/>
          <p:nvPr/>
        </p:nvGrpSpPr>
        <p:grpSpPr>
          <a:xfrm>
            <a:off x="4422621" y="1094857"/>
            <a:ext cx="7624884" cy="5554461"/>
            <a:chOff x="4422621" y="1094857"/>
            <a:chExt cx="7624884" cy="5554461"/>
          </a:xfrm>
        </p:grpSpPr>
        <p:grpSp>
          <p:nvGrpSpPr>
            <p:cNvPr id="24" name="Group 23"/>
            <p:cNvGrpSpPr/>
            <p:nvPr/>
          </p:nvGrpSpPr>
          <p:grpSpPr>
            <a:xfrm>
              <a:off x="4575442" y="1303118"/>
              <a:ext cx="7472063" cy="5346200"/>
              <a:chOff x="394387" y="-219765"/>
              <a:chExt cx="11710392" cy="6580757"/>
            </a:xfrm>
          </p:grpSpPr>
          <p:sp>
            <p:nvSpPr>
              <p:cNvPr id="25" name="Rectangle 24"/>
              <p:cNvSpPr/>
              <p:nvPr/>
            </p:nvSpPr>
            <p:spPr>
              <a:xfrm>
                <a:off x="394387" y="-219765"/>
                <a:ext cx="11023636" cy="6402425"/>
              </a:xfrm>
              <a:prstGeom prst="rect">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26845" y="-22254"/>
                <a:ext cx="11361671" cy="6383246"/>
              </a:xfrm>
              <a:prstGeom prst="rect">
                <a:avLst/>
              </a:prstGeom>
              <a:solidFill>
                <a:srgbClr val="0070C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90539" y="67071"/>
                <a:ext cx="11034284" cy="611558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Văn phòng phẩm Hà Nội"/>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1026413" y="5166807"/>
                <a:ext cx="1078366" cy="1135378"/>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4422621" y="1094857"/>
              <a:ext cx="935191" cy="1077169"/>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12"/>
          <p:cNvSpPr/>
          <p:nvPr/>
        </p:nvSpPr>
        <p:spPr>
          <a:xfrm>
            <a:off x="5109535" y="1577485"/>
            <a:ext cx="6593933" cy="5047536"/>
          </a:xfrm>
          <a:prstGeom prst="rect">
            <a:avLst/>
          </a:prstGeom>
        </p:spPr>
        <p:txBody>
          <a:bodyPr wrap="square">
            <a:spAutoFit/>
          </a:bodyPr>
          <a:lstStyle/>
          <a:p>
            <a:pPr marL="342900" marR="0" lvl="0" indent="-342900" algn="just">
              <a:lnSpc>
                <a:spcPct val="115000"/>
              </a:lnSpc>
              <a:spcBef>
                <a:spcPts val="0"/>
              </a:spcBef>
              <a:spcAft>
                <a:spcPts val="0"/>
              </a:spcAft>
              <a:buFont typeface="+mj-lt"/>
              <a:buAutoNum type="arabicPeriod"/>
            </a:pP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Khí</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quyển</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là</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gì</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a:t>
            </a:r>
            <a:r>
              <a:rPr lang="en-US" sz="2800" i="1"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i="1" dirty="0">
                <a:latin typeface="#9Slide03 SFU Futura_12" panose="020B0604020202020204" charset="0"/>
                <a:ea typeface="Cambria" panose="02040503050406030204" pitchFamily="18" charset="0"/>
                <a:cs typeface="Times New Roman" panose="02020603050405020304" pitchFamily="18" charset="0"/>
              </a:rPr>
              <a:t>………………………..</a:t>
            </a:r>
          </a:p>
          <a:p>
            <a:pPr lvl="0" algn="just">
              <a:lnSpc>
                <a:spcPct val="115000"/>
              </a:lnSpc>
            </a:pPr>
            <a:r>
              <a:rPr lang="en-US" sz="2800" i="1" dirty="0">
                <a:latin typeface="#9Slide03 SFU Futura_12" panose="020B0604020202020204" charset="0"/>
                <a:ea typeface="Cambria" panose="02040503050406030204" pitchFamily="18" charset="0"/>
                <a:cs typeface="Times New Roman" panose="02020603050405020304" pitchFamily="18" charset="0"/>
              </a:rPr>
              <a:t>………………………..……………………</a:t>
            </a:r>
          </a:p>
          <a:p>
            <a:pPr marR="0" lvl="0" algn="just">
              <a:lnSpc>
                <a:spcPct val="115000"/>
              </a:lnSpc>
              <a:spcBef>
                <a:spcPts val="0"/>
              </a:spcBef>
              <a:spcAft>
                <a:spcPts val="0"/>
              </a:spcAft>
            </a:pP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2. Cho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biết</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các</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thành</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phần</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của</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không</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khí</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i="1" dirty="0">
                <a:latin typeface="#9Slide03 SFU Futura_12" panose="020B0604020202020204" charset="0"/>
                <a:ea typeface="Cambria" panose="02040503050406030204" pitchFamily="18" charset="0"/>
                <a:cs typeface="Times New Roman" panose="02020603050405020304" pitchFamily="18" charset="0"/>
              </a:rPr>
              <a:t>………………………………………..</a:t>
            </a:r>
          </a:p>
          <a:p>
            <a:pPr lvl="0" algn="just">
              <a:lnSpc>
                <a:spcPct val="115000"/>
              </a:lnSpc>
            </a:pPr>
            <a:r>
              <a:rPr lang="en-US" sz="2800" i="1" dirty="0">
                <a:latin typeface="#9Slide03 SFU Futura_12" panose="020B0604020202020204" charset="0"/>
                <a:ea typeface="Cambria" panose="02040503050406030204" pitchFamily="18" charset="0"/>
                <a:cs typeface="Times New Roman" panose="02020603050405020304" pitchFamily="18" charset="0"/>
              </a:rPr>
              <a:t>……………………………………………..</a:t>
            </a:r>
          </a:p>
          <a:p>
            <a:pPr algn="just">
              <a:lnSpc>
                <a:spcPct val="115000"/>
              </a:lnSpc>
            </a:pP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3. Cho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biết</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cấu</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trúc</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của</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khí</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quyển</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gồm</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các</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tầng</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nào</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i="1" dirty="0">
                <a:latin typeface="#9Slide03 SFU Futura_12" panose="020B0604020202020204" charset="0"/>
                <a:ea typeface="Cambria" panose="02040503050406030204" pitchFamily="18" charset="0"/>
                <a:cs typeface="Times New Roman" panose="02020603050405020304" pitchFamily="18" charset="0"/>
              </a:rPr>
              <a:t>..…………..………………</a:t>
            </a:r>
          </a:p>
          <a:p>
            <a:pPr lvl="0" algn="just">
              <a:lnSpc>
                <a:spcPct val="115000"/>
              </a:lnSpc>
            </a:pPr>
            <a:r>
              <a:rPr lang="en-US" sz="2800" i="1" dirty="0">
                <a:latin typeface="#9Slide03 SFU Futura_12" panose="020B0604020202020204" charset="0"/>
                <a:ea typeface="Cambria" panose="02040503050406030204" pitchFamily="18" charset="0"/>
                <a:cs typeface="Times New Roman" panose="02020603050405020304" pitchFamily="18" charset="0"/>
              </a:rPr>
              <a:t>………………………..…………………….</a:t>
            </a:r>
            <a:endParaRPr lang="en-US" sz="2800" dirty="0">
              <a:latin typeface="#9Slide03 SFU Futura_12" panose="020B0604020202020204" charset="0"/>
              <a:ea typeface="Cambria" panose="02040503050406030204" pitchFamily="18" charset="0"/>
              <a:cs typeface="Times New Roman" panose="02020603050405020304" pitchFamily="18" charset="0"/>
            </a:endParaRPr>
          </a:p>
          <a:p>
            <a:pPr algn="just">
              <a:lnSpc>
                <a:spcPct val="115000"/>
              </a:lnSpc>
            </a:pPr>
            <a:r>
              <a:rPr lang="en-US" sz="2800" dirty="0">
                <a:solidFill>
                  <a:srgbClr val="002060"/>
                </a:solidFill>
                <a:latin typeface="#9Slide03 SFU Futura_12" panose="020B0604020202020204" charset="0"/>
                <a:ea typeface="Cambria" panose="02040503050406030204" pitchFamily="18" charset="0"/>
              </a:rPr>
              <a:t>4. </a:t>
            </a:r>
            <a:r>
              <a:rPr lang="en-US" sz="2800" dirty="0" err="1">
                <a:solidFill>
                  <a:srgbClr val="002060"/>
                </a:solidFill>
                <a:latin typeface="#9Slide03 SFU Futura_12" panose="020B0604020202020204" charset="0"/>
                <a:ea typeface="Cambria" panose="02040503050406030204" pitchFamily="18" charset="0"/>
              </a:rPr>
              <a:t>Vai</a:t>
            </a:r>
            <a:r>
              <a:rPr lang="en-US" sz="2800" dirty="0">
                <a:solidFill>
                  <a:srgbClr val="002060"/>
                </a:solidFill>
                <a:latin typeface="#9Slide03 SFU Futura_12" panose="020B0604020202020204" charset="0"/>
                <a:ea typeface="Cambria" panose="02040503050406030204" pitchFamily="18" charset="0"/>
              </a:rPr>
              <a:t> </a:t>
            </a:r>
            <a:r>
              <a:rPr lang="en-US" sz="2800" dirty="0" err="1">
                <a:solidFill>
                  <a:srgbClr val="002060"/>
                </a:solidFill>
                <a:latin typeface="#9Slide03 SFU Futura_12" panose="020B0604020202020204" charset="0"/>
                <a:ea typeface="Cambria" panose="02040503050406030204" pitchFamily="18" charset="0"/>
              </a:rPr>
              <a:t>trò</a:t>
            </a:r>
            <a:r>
              <a:rPr lang="en-US" sz="2800" dirty="0">
                <a:solidFill>
                  <a:srgbClr val="002060"/>
                </a:solidFill>
                <a:latin typeface="#9Slide03 SFU Futura_12" panose="020B0604020202020204" charset="0"/>
                <a:ea typeface="Cambria" panose="02040503050406030204" pitchFamily="18" charset="0"/>
              </a:rPr>
              <a:t> </a:t>
            </a:r>
            <a:r>
              <a:rPr lang="en-US" sz="2800" dirty="0" err="1">
                <a:solidFill>
                  <a:srgbClr val="002060"/>
                </a:solidFill>
                <a:latin typeface="#9Slide03 SFU Futura_12" panose="020B0604020202020204" charset="0"/>
                <a:ea typeface="Cambria" panose="02040503050406030204" pitchFamily="18" charset="0"/>
              </a:rPr>
              <a:t>của</a:t>
            </a:r>
            <a:r>
              <a:rPr lang="en-US" sz="2800" dirty="0">
                <a:solidFill>
                  <a:srgbClr val="002060"/>
                </a:solidFill>
                <a:latin typeface="#9Slide03 SFU Futura_12" panose="020B0604020202020204" charset="0"/>
                <a:ea typeface="Cambria" panose="02040503050406030204" pitchFamily="18" charset="0"/>
              </a:rPr>
              <a:t> </a:t>
            </a:r>
            <a:r>
              <a:rPr lang="en-US" sz="2800" dirty="0" err="1">
                <a:solidFill>
                  <a:srgbClr val="002060"/>
                </a:solidFill>
                <a:latin typeface="#9Slide03 SFU Futura_12" panose="020B0604020202020204" charset="0"/>
                <a:ea typeface="Cambria" panose="02040503050406030204" pitchFamily="18" charset="0"/>
              </a:rPr>
              <a:t>khí</a:t>
            </a:r>
            <a:r>
              <a:rPr lang="en-US" sz="2800" dirty="0">
                <a:solidFill>
                  <a:srgbClr val="002060"/>
                </a:solidFill>
                <a:latin typeface="#9Slide03 SFU Futura_12" panose="020B0604020202020204" charset="0"/>
                <a:ea typeface="Cambria" panose="02040503050406030204" pitchFamily="18" charset="0"/>
              </a:rPr>
              <a:t> </a:t>
            </a:r>
            <a:r>
              <a:rPr lang="en-US" sz="2800" dirty="0" err="1">
                <a:solidFill>
                  <a:srgbClr val="002060"/>
                </a:solidFill>
                <a:latin typeface="#9Slide03 SFU Futura_12" panose="020B0604020202020204" charset="0"/>
                <a:ea typeface="Cambria" panose="02040503050406030204" pitchFamily="18" charset="0"/>
              </a:rPr>
              <a:t>quyển</a:t>
            </a:r>
            <a:r>
              <a:rPr lang="en-US" sz="2800" dirty="0">
                <a:solidFill>
                  <a:srgbClr val="002060"/>
                </a:solidFill>
                <a:latin typeface="#9Slide03 SFU Futura_12" panose="020B0604020202020204" charset="0"/>
                <a:ea typeface="Cambria" panose="02040503050406030204" pitchFamily="18" charset="0"/>
              </a:rPr>
              <a:t>? </a:t>
            </a:r>
            <a:r>
              <a:rPr lang="en-US" sz="2800" i="1" dirty="0">
                <a:latin typeface="#9Slide03 SFU Futura_12" panose="020B0604020202020204" charset="0"/>
                <a:ea typeface="Cambria" panose="02040503050406030204" pitchFamily="18" charset="0"/>
                <a:cs typeface="Times New Roman" panose="02020603050405020304" pitchFamily="18" charset="0"/>
              </a:rPr>
              <a:t>…………………</a:t>
            </a:r>
          </a:p>
          <a:p>
            <a:pPr lvl="0" algn="just">
              <a:lnSpc>
                <a:spcPct val="115000"/>
              </a:lnSpc>
            </a:pPr>
            <a:r>
              <a:rPr lang="en-US" sz="2800" i="1" dirty="0">
                <a:latin typeface="#9Slide03 SFU Futura_12" panose="020B0604020202020204" charset="0"/>
                <a:ea typeface="Cambria" panose="02040503050406030204" pitchFamily="18" charset="0"/>
                <a:cs typeface="Times New Roman" panose="02020603050405020304" pitchFamily="18" charset="0"/>
              </a:rPr>
              <a:t>………………………..…………………..</a:t>
            </a:r>
          </a:p>
        </p:txBody>
      </p:sp>
      <p:sp>
        <p:nvSpPr>
          <p:cNvPr id="38" name="Rectangle 37"/>
          <p:cNvSpPr/>
          <p:nvPr/>
        </p:nvSpPr>
        <p:spPr>
          <a:xfrm>
            <a:off x="6712917" y="1144852"/>
            <a:ext cx="3382169" cy="523220"/>
          </a:xfrm>
          <a:prstGeom prst="rect">
            <a:avLst/>
          </a:prstGeom>
          <a:solidFill>
            <a:srgbClr val="FFC000"/>
          </a:solidFill>
        </p:spPr>
        <p:txBody>
          <a:bodyPr wrap="square">
            <a:spAutoFit/>
          </a:bodyPr>
          <a:lstStyle/>
          <a:p>
            <a:pPr algn="ctr"/>
            <a:r>
              <a:rPr lang="en-US" sz="2800" b="1" dirty="0">
                <a:solidFill>
                  <a:srgbClr val="002060"/>
                </a:solidFill>
                <a:latin typeface="#9Slide03 SFU Futura_12" panose="020B0604020202020204" charset="0"/>
                <a:cs typeface="Arial" panose="020B0604020202020204" pitchFamily="34" charset="0"/>
              </a:rPr>
              <a:t>PHIẾU HỌC TẬP</a:t>
            </a:r>
            <a:endParaRPr lang="vi-VN" sz="2800" b="1" dirty="0">
              <a:solidFill>
                <a:srgbClr val="002060"/>
              </a:solidFill>
              <a:latin typeface="#9Slide03 SFU Futura_12" panose="020B0604020202020204" charset="0"/>
              <a:cs typeface="Arial" panose="020B0604020202020204" pitchFamily="34" charset="0"/>
            </a:endParaRPr>
          </a:p>
        </p:txBody>
      </p:sp>
      <p:cxnSp>
        <p:nvCxnSpPr>
          <p:cNvPr id="39" name="Straight Connector 38">
            <a:extLst>
              <a:ext uri="{FF2B5EF4-FFF2-40B4-BE49-F238E27FC236}">
                <a16:creationId xmlns:a16="http://schemas.microsoft.com/office/drawing/2014/main" id="{991ACA94-E341-45D2-A862-C6ABE7BE591A}"/>
              </a:ext>
            </a:extLst>
          </p:cNvPr>
          <p:cNvCxnSpPr>
            <a:cxnSpLocks/>
          </p:cNvCxnSpPr>
          <p:nvPr/>
        </p:nvCxnSpPr>
        <p:spPr>
          <a:xfrm flipV="1">
            <a:off x="0" y="1086142"/>
            <a:ext cx="12159975" cy="4409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20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par>
                                <p:cTn id="16" presetID="10"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par>
                                <p:cTn id="19" presetID="10"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91ACA94-E341-45D2-A862-C6ABE7BE591A}"/>
              </a:ext>
            </a:extLst>
          </p:cNvPr>
          <p:cNvCxnSpPr>
            <a:cxnSpLocks/>
          </p:cNvCxnSpPr>
          <p:nvPr/>
        </p:nvCxnSpPr>
        <p:spPr>
          <a:xfrm flipH="1">
            <a:off x="4307983" y="1087124"/>
            <a:ext cx="10191" cy="573498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426C8198-28ED-4E3F-9FBE-A90F57464EDB}"/>
              </a:ext>
            </a:extLst>
          </p:cNvPr>
          <p:cNvGrpSpPr/>
          <p:nvPr/>
        </p:nvGrpSpPr>
        <p:grpSpPr>
          <a:xfrm>
            <a:off x="396188" y="1807706"/>
            <a:ext cx="3718104" cy="1191706"/>
            <a:chOff x="-1233642" y="1078951"/>
            <a:chExt cx="3718104" cy="1191706"/>
          </a:xfrm>
          <a:solidFill>
            <a:srgbClr val="DEFAFD"/>
          </a:solidFill>
        </p:grpSpPr>
        <p:sp>
          <p:nvSpPr>
            <p:cNvPr id="8" name="Rectangle: Rounded Corners 7">
              <a:extLst>
                <a:ext uri="{FF2B5EF4-FFF2-40B4-BE49-F238E27FC236}">
                  <a16:creationId xmlns:a16="http://schemas.microsoft.com/office/drawing/2014/main" id="{7233B5F5-1F89-4A01-AADE-5B1987144927}"/>
                </a:ext>
              </a:extLst>
            </p:cNvPr>
            <p:cNvSpPr/>
            <p:nvPr/>
          </p:nvSpPr>
          <p:spPr>
            <a:xfrm>
              <a:off x="-1146221" y="1078951"/>
              <a:ext cx="3630683" cy="1191706"/>
            </a:xfrm>
            <a:prstGeom prst="roundRect">
              <a:avLst/>
            </a:prstGeom>
            <a:grp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Times New Roman" panose="02020603050405020304" pitchFamily="18" charset="0"/>
                <a:cs typeface="Times New Roman" panose="02020603050405020304" pitchFamily="18" charset="0"/>
              </a:endParaRPr>
            </a:p>
          </p:txBody>
        </p:sp>
        <p:pic>
          <p:nvPicPr>
            <p:cNvPr id="11" name="Picture 2" descr="Personal Personalization Profile User Business Flat Line Fil, Com Con,  Account, Avatar PNG and Vector with Transparent Background for Free Download">
              <a:extLst>
                <a:ext uri="{FF2B5EF4-FFF2-40B4-BE49-F238E27FC236}">
                  <a16:creationId xmlns:a16="http://schemas.microsoft.com/office/drawing/2014/main" id="{7B5DB60F-9E2F-4876-8D4E-2DF715869534}"/>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27500" b="71563" l="20781" r="71563">
                          <a14:foregroundMark x1="54375" y1="69375" x2="54375" y2="69375"/>
                          <a14:foregroundMark x1="54375" y1="70156" x2="54375" y2="71563"/>
                          <a14:foregroundMark x1="52500" y1="71094" x2="52500" y2="71094"/>
                          <a14:foregroundMark x1="50625" y1="27500" x2="50625" y2="27500"/>
                          <a14:foregroundMark x1="49063" y1="28594" x2="49063" y2="28594"/>
                          <a14:foregroundMark x1="26406" y1="34844" x2="26406" y2="34844"/>
                          <a14:foregroundMark x1="20781" y1="66406" x2="20781" y2="66406"/>
                        </a14:backgroundRemoval>
                      </a14:imgEffect>
                    </a14:imgLayer>
                  </a14:imgProps>
                </a:ext>
                <a:ext uri="{28A0092B-C50C-407E-A947-70E740481C1C}">
                  <a14:useLocalDpi xmlns:a14="http://schemas.microsoft.com/office/drawing/2010/main" val="0"/>
                </a:ext>
              </a:extLst>
            </a:blip>
            <a:srcRect l="25442" t="25594" r="22070" b="25689"/>
            <a:stretch/>
          </p:blipFill>
          <p:spPr bwMode="auto">
            <a:xfrm>
              <a:off x="1615344" y="1265246"/>
              <a:ext cx="852764" cy="819116"/>
            </a:xfrm>
            <a:prstGeom prst="rect">
              <a:avLst/>
            </a:prstGeom>
            <a:grpFill/>
          </p:spPr>
        </p:pic>
        <p:sp>
          <p:nvSpPr>
            <p:cNvPr id="30" name="TextBox 29">
              <a:extLst>
                <a:ext uri="{FF2B5EF4-FFF2-40B4-BE49-F238E27FC236}">
                  <a16:creationId xmlns:a16="http://schemas.microsoft.com/office/drawing/2014/main" id="{CF142D4C-70EF-48B1-8C2C-3B6343C0812F}"/>
                </a:ext>
              </a:extLst>
            </p:cNvPr>
            <p:cNvSpPr txBox="1"/>
            <p:nvPr/>
          </p:nvSpPr>
          <p:spPr>
            <a:xfrm>
              <a:off x="-1233642" y="1271520"/>
              <a:ext cx="2933311" cy="954107"/>
            </a:xfrm>
            <a:prstGeom prst="rect">
              <a:avLst/>
            </a:prstGeom>
            <a:noFill/>
          </p:spPr>
          <p:txBody>
            <a:bodyPr wrap="square">
              <a:spAutoFit/>
            </a:bodyPr>
            <a:lstStyle/>
            <a:p>
              <a:pPr algn="ctr"/>
              <a:r>
                <a:rPr lang="en-US" sz="2800" b="1" dirty="0" err="1">
                  <a:solidFill>
                    <a:schemeClr val="tx1"/>
                  </a:solidFill>
                  <a:latin typeface="Times New Roman" panose="02020603050405020304" pitchFamily="18" charset="0"/>
                  <a:cs typeface="Times New Roman" panose="02020603050405020304" pitchFamily="18" charset="0"/>
                </a:rPr>
                <a:t>Hoạt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động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cá</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nhân</a:t>
              </a:r>
              <a:endParaRPr lang="en-US" sz="2800" b="1" dirty="0">
                <a:solidFill>
                  <a:schemeClr val="tx1"/>
                </a:solidFill>
                <a:latin typeface="Times New Roman" panose="02020603050405020304" pitchFamily="18" charset="0"/>
                <a:cs typeface="Times New Roman" panose="02020603050405020304" pitchFamily="18" charset="0"/>
              </a:endParaRPr>
            </a:p>
          </p:txBody>
        </p:sp>
      </p:grpSp>
      <p:grpSp>
        <p:nvGrpSpPr>
          <p:cNvPr id="33" name="Group 32">
            <a:extLst>
              <a:ext uri="{FF2B5EF4-FFF2-40B4-BE49-F238E27FC236}">
                <a16:creationId xmlns:a16="http://schemas.microsoft.com/office/drawing/2014/main" id="{529825F3-8082-4527-A586-17624DD1BC77}"/>
              </a:ext>
            </a:extLst>
          </p:cNvPr>
          <p:cNvGrpSpPr/>
          <p:nvPr/>
        </p:nvGrpSpPr>
        <p:grpSpPr>
          <a:xfrm>
            <a:off x="483609" y="3478767"/>
            <a:ext cx="3658020" cy="1191706"/>
            <a:chOff x="567685" y="1035801"/>
            <a:chExt cx="3658020" cy="1191706"/>
          </a:xfrm>
          <a:solidFill>
            <a:srgbClr val="DEFAFD"/>
          </a:solidFill>
        </p:grpSpPr>
        <p:sp>
          <p:nvSpPr>
            <p:cNvPr id="9" name="Rectangle: Rounded Corners 7">
              <a:extLst>
                <a:ext uri="{FF2B5EF4-FFF2-40B4-BE49-F238E27FC236}">
                  <a16:creationId xmlns:a16="http://schemas.microsoft.com/office/drawing/2014/main" id="{13258985-97C4-4418-988B-0B0AED3F8E42}"/>
                </a:ext>
              </a:extLst>
            </p:cNvPr>
            <p:cNvSpPr/>
            <p:nvPr/>
          </p:nvSpPr>
          <p:spPr>
            <a:xfrm>
              <a:off x="595022" y="1035801"/>
              <a:ext cx="3573580" cy="1191706"/>
            </a:xfrm>
            <a:prstGeom prst="roundRect">
              <a:avLst/>
            </a:prstGeom>
            <a:grp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Times New Roman" panose="02020603050405020304" pitchFamily="18" charset="0"/>
                <a:cs typeface="Times New Roman" panose="02020603050405020304" pitchFamily="18" charset="0"/>
              </a:endParaRPr>
            </a:p>
          </p:txBody>
        </p:sp>
        <p:pic>
          <p:nvPicPr>
            <p:cNvPr id="10" name="Picture 2" descr="Giấy Mở Rộng Biểu Tượng - Véc tơ bút và giấy png tải về - Miễn phí trong  suốt Góc png Tải về.">
              <a:extLst>
                <a:ext uri="{FF2B5EF4-FFF2-40B4-BE49-F238E27FC236}">
                  <a16:creationId xmlns:a16="http://schemas.microsoft.com/office/drawing/2014/main" id="{972B2DC7-CF2D-4C8B-98F8-F4AF240F722C}"/>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3335803" y="1177066"/>
              <a:ext cx="889902" cy="935933"/>
            </a:xfrm>
            <a:prstGeom prst="rect">
              <a:avLst/>
            </a:prstGeom>
            <a:grpFill/>
          </p:spPr>
        </p:pic>
        <p:sp>
          <p:nvSpPr>
            <p:cNvPr id="32" name="TextBox 31">
              <a:extLst>
                <a:ext uri="{FF2B5EF4-FFF2-40B4-BE49-F238E27FC236}">
                  <a16:creationId xmlns:a16="http://schemas.microsoft.com/office/drawing/2014/main" id="{C85F9421-A519-450C-AC88-A872C2869F8B}"/>
                </a:ext>
              </a:extLst>
            </p:cNvPr>
            <p:cNvSpPr txBox="1"/>
            <p:nvPr/>
          </p:nvSpPr>
          <p:spPr>
            <a:xfrm>
              <a:off x="567685" y="1154600"/>
              <a:ext cx="2768118" cy="954107"/>
            </a:xfrm>
            <a:prstGeom prst="rect">
              <a:avLst/>
            </a:prstGeom>
            <a:noFill/>
          </p:spPr>
          <p:txBody>
            <a:bodyPr wrap="square">
              <a:spAutoFit/>
            </a:bodyPr>
            <a:lstStyle/>
            <a:p>
              <a:pPr algn="ct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mục</a:t>
              </a:r>
              <a:r>
                <a:rPr lang="en-US" sz="2800" b="1" dirty="0">
                  <a:latin typeface="Times New Roman" panose="02020603050405020304" pitchFamily="18" charset="0"/>
                  <a:cs typeface="Times New Roman" panose="02020603050405020304" pitchFamily="18" charset="0"/>
                </a:rPr>
                <a:t> 1 SGK</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hoàn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thành</a:t>
              </a:r>
              <a:r>
                <a:rPr lang="en-US" sz="2800" b="1" dirty="0">
                  <a:solidFill>
                    <a:schemeClr val="tx1"/>
                  </a:solidFill>
                  <a:latin typeface="Times New Roman" panose="02020603050405020304" pitchFamily="18" charset="0"/>
                  <a:cs typeface="Times New Roman" panose="02020603050405020304" pitchFamily="18" charset="0"/>
                </a:rPr>
                <a:t> PHT</a:t>
              </a:r>
            </a:p>
          </p:txBody>
        </p:sp>
      </p:grpSp>
      <p:grpSp>
        <p:nvGrpSpPr>
          <p:cNvPr id="31" name="Group 30">
            <a:extLst>
              <a:ext uri="{FF2B5EF4-FFF2-40B4-BE49-F238E27FC236}">
                <a16:creationId xmlns:a16="http://schemas.microsoft.com/office/drawing/2014/main" id="{F409BC26-C6F4-4461-BF21-FA0A1758E1D4}"/>
              </a:ext>
            </a:extLst>
          </p:cNvPr>
          <p:cNvGrpSpPr/>
          <p:nvPr/>
        </p:nvGrpSpPr>
        <p:grpSpPr>
          <a:xfrm>
            <a:off x="399169" y="5131767"/>
            <a:ext cx="3658019" cy="1191706"/>
            <a:chOff x="3082197" y="1040733"/>
            <a:chExt cx="3658019" cy="1191706"/>
          </a:xfrm>
          <a:solidFill>
            <a:srgbClr val="DEFAFD"/>
          </a:solidFill>
        </p:grpSpPr>
        <p:sp>
          <p:nvSpPr>
            <p:cNvPr id="23" name="Rectangle: Rounded Corners 22">
              <a:extLst>
                <a:ext uri="{FF2B5EF4-FFF2-40B4-BE49-F238E27FC236}">
                  <a16:creationId xmlns:a16="http://schemas.microsoft.com/office/drawing/2014/main" id="{EBE81F6B-EDE4-4952-9699-D13C3877D998}"/>
                </a:ext>
              </a:extLst>
            </p:cNvPr>
            <p:cNvSpPr/>
            <p:nvPr/>
          </p:nvSpPr>
          <p:spPr>
            <a:xfrm>
              <a:off x="3166637" y="1040733"/>
              <a:ext cx="3573579" cy="1191706"/>
            </a:xfrm>
            <a:prstGeom prst="roundRect">
              <a:avLst/>
            </a:prstGeom>
            <a:grp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2AD019FF-44D7-4480-88CC-D6C155DF6D20}"/>
                </a:ext>
              </a:extLst>
            </p:cNvPr>
            <p:cNvSpPr txBox="1"/>
            <p:nvPr/>
          </p:nvSpPr>
          <p:spPr>
            <a:xfrm>
              <a:off x="3082197" y="1221059"/>
              <a:ext cx="2606154" cy="954107"/>
            </a:xfrm>
            <a:prstGeom prst="rect">
              <a:avLst/>
            </a:prstGeom>
            <a:noFill/>
          </p:spPr>
          <p:txBody>
            <a:bodyPr wrap="square">
              <a:spAutoFit/>
            </a:bodyPr>
            <a:lstStyle/>
            <a:p>
              <a:pPr algn="ctr"/>
              <a:r>
                <a:rPr lang="en-US" sz="2800" b="1" dirty="0" err="1">
                  <a:solidFill>
                    <a:schemeClr val="tx1"/>
                  </a:solidFill>
                  <a:latin typeface="Times New Roman" panose="02020603050405020304" pitchFamily="18" charset="0"/>
                  <a:cs typeface="Times New Roman" panose="02020603050405020304" pitchFamily="18" charset="0"/>
                </a:rPr>
                <a:t>Thời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gian</a:t>
              </a:r>
              <a:r>
                <a:rPr lang="en-US" sz="2800" b="1" dirty="0">
                  <a:solidFill>
                    <a:schemeClr val="tx1"/>
                  </a:solidFill>
                  <a:latin typeface="Times New Roman" panose="02020603050405020304" pitchFamily="18" charset="0"/>
                  <a:cs typeface="Times New Roman" panose="02020603050405020304" pitchFamily="18" charset="0"/>
                </a:rPr>
                <a:t>: 5 </a:t>
              </a:r>
              <a:r>
                <a:rPr lang="en-US" sz="2800" b="1" dirty="0" err="1">
                  <a:solidFill>
                    <a:schemeClr val="tx1"/>
                  </a:solidFill>
                  <a:latin typeface="Times New Roman" panose="02020603050405020304" pitchFamily="18" charset="0"/>
                  <a:cs typeface="Times New Roman" panose="02020603050405020304" pitchFamily="18" charset="0"/>
                </a:rPr>
                <a:t>phút</a:t>
              </a:r>
              <a:endParaRPr lang="en-US" sz="2800" b="1" dirty="0">
                <a:solidFill>
                  <a:schemeClr val="tx1"/>
                </a:solidFill>
                <a:latin typeface="Times New Roman" panose="02020603050405020304" pitchFamily="18" charset="0"/>
                <a:cs typeface="Times New Roman" panose="02020603050405020304" pitchFamily="18" charset="0"/>
              </a:endParaRPr>
            </a:p>
          </p:txBody>
        </p:sp>
        <p:pic>
          <p:nvPicPr>
            <p:cNvPr id="35"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D914996C-11F0-4706-BCE3-2A943BBB0890}"/>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5692631" y="1155278"/>
              <a:ext cx="1043305" cy="962615"/>
            </a:xfrm>
            <a:prstGeom prst="rect">
              <a:avLst/>
            </a:prstGeom>
            <a:grpFill/>
          </p:spPr>
        </p:pic>
      </p:grpSp>
      <p:grpSp>
        <p:nvGrpSpPr>
          <p:cNvPr id="3" name="Group 2"/>
          <p:cNvGrpSpPr/>
          <p:nvPr/>
        </p:nvGrpSpPr>
        <p:grpSpPr>
          <a:xfrm>
            <a:off x="2228831" y="56623"/>
            <a:ext cx="11087101" cy="937872"/>
            <a:chOff x="2228831" y="56623"/>
            <a:chExt cx="11087101" cy="937872"/>
          </a:xfrm>
        </p:grpSpPr>
        <p:pic>
          <p:nvPicPr>
            <p:cNvPr id="19"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22136" r="21865"/>
            <a:stretch/>
          </p:blipFill>
          <p:spPr bwMode="auto">
            <a:xfrm>
              <a:off x="2586038" y="134413"/>
              <a:ext cx="833602" cy="86008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81F2071E-DF8C-495C-8676-8F839E06F04F}"/>
                </a:ext>
              </a:extLst>
            </p:cNvPr>
            <p:cNvSpPr/>
            <p:nvPr/>
          </p:nvSpPr>
          <p:spPr>
            <a:xfrm>
              <a:off x="2228831" y="56623"/>
              <a:ext cx="11087101" cy="830997"/>
            </a:xfrm>
            <a:prstGeom prst="rect">
              <a:avLst/>
            </a:prstGeom>
            <a:noFill/>
          </p:spPr>
          <p:txBody>
            <a:bodyPr wrap="square" lIns="91440" tIns="45720" rIns="91440" bIns="45720">
              <a:spAutoFit/>
            </a:bodyPr>
            <a:lstStyle/>
            <a:p>
              <a:pPr algn="ctr"/>
              <a:r>
                <a:rPr lang="en-US" sz="48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48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1. K</a:t>
              </a:r>
              <a:r>
                <a:rPr lang="en-US" sz="48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HÁI NIỆM KHÍ QUYỂN</a:t>
              </a:r>
              <a:endParaRPr lang="en-US" sz="72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grpSp>
      <p:grpSp>
        <p:nvGrpSpPr>
          <p:cNvPr id="14" name="Group 13"/>
          <p:cNvGrpSpPr/>
          <p:nvPr/>
        </p:nvGrpSpPr>
        <p:grpSpPr>
          <a:xfrm>
            <a:off x="4422621" y="1094857"/>
            <a:ext cx="7624884" cy="5554461"/>
            <a:chOff x="4422621" y="1094857"/>
            <a:chExt cx="7624884" cy="5554461"/>
          </a:xfrm>
        </p:grpSpPr>
        <p:grpSp>
          <p:nvGrpSpPr>
            <p:cNvPr id="24" name="Group 23"/>
            <p:cNvGrpSpPr/>
            <p:nvPr/>
          </p:nvGrpSpPr>
          <p:grpSpPr>
            <a:xfrm>
              <a:off x="4575442" y="1303118"/>
              <a:ext cx="7472063" cy="5346200"/>
              <a:chOff x="394387" y="-219765"/>
              <a:chExt cx="11710392" cy="6580757"/>
            </a:xfrm>
          </p:grpSpPr>
          <p:sp>
            <p:nvSpPr>
              <p:cNvPr id="25" name="Rectangle 24"/>
              <p:cNvSpPr/>
              <p:nvPr/>
            </p:nvSpPr>
            <p:spPr>
              <a:xfrm>
                <a:off x="394387" y="-219765"/>
                <a:ext cx="11023636" cy="6402425"/>
              </a:xfrm>
              <a:prstGeom prst="rect">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Rectangle 25"/>
              <p:cNvSpPr/>
              <p:nvPr/>
            </p:nvSpPr>
            <p:spPr>
              <a:xfrm>
                <a:off x="626845" y="-22254"/>
                <a:ext cx="11361671" cy="6383246"/>
              </a:xfrm>
              <a:prstGeom prst="rect">
                <a:avLst/>
              </a:prstGeom>
              <a:solidFill>
                <a:srgbClr val="0070C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7" name="Rectangle 26"/>
              <p:cNvSpPr/>
              <p:nvPr/>
            </p:nvSpPr>
            <p:spPr>
              <a:xfrm>
                <a:off x="790539" y="67071"/>
                <a:ext cx="11034284" cy="611558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8" name="Picture 2" descr="Văn phòng phẩm Hà Nội"/>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1026413" y="5166807"/>
                <a:ext cx="1078366" cy="1135378"/>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4422621" y="1094857"/>
              <a:ext cx="935191" cy="1077169"/>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12"/>
          <p:cNvSpPr/>
          <p:nvPr/>
        </p:nvSpPr>
        <p:spPr>
          <a:xfrm>
            <a:off x="5109535" y="1577485"/>
            <a:ext cx="6593933" cy="5047536"/>
          </a:xfrm>
          <a:prstGeom prst="rect">
            <a:avLst/>
          </a:prstGeom>
        </p:spPr>
        <p:txBody>
          <a:bodyPr wrap="square">
            <a:spAutoFit/>
          </a:bodyPr>
          <a:lstStyle/>
          <a:p>
            <a:pPr marL="342900" marR="0" lvl="0" indent="-342900" algn="just">
              <a:lnSpc>
                <a:spcPct val="115000"/>
              </a:lnSpc>
              <a:spcBef>
                <a:spcPts val="0"/>
              </a:spcBef>
              <a:spcAft>
                <a:spcPts val="0"/>
              </a:spcAft>
              <a:buFont typeface="+mj-lt"/>
              <a:buAutoNum type="arabicPeriod"/>
            </a:pP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Khí</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quyển</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là</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gì</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r>
              <a:rPr lang="en-US" sz="2800"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i="1" dirty="0">
                <a:latin typeface="Times New Roman" panose="02020603050405020304" pitchFamily="18" charset="0"/>
                <a:ea typeface="Cambria" panose="02040503050406030204" pitchFamily="18" charset="0"/>
                <a:cs typeface="Times New Roman" panose="02020603050405020304" pitchFamily="18" charset="0"/>
              </a:rPr>
              <a:t>………………………..</a:t>
            </a:r>
          </a:p>
          <a:p>
            <a:pPr lvl="0" algn="just">
              <a:lnSpc>
                <a:spcPct val="115000"/>
              </a:lnSpc>
            </a:pPr>
            <a:r>
              <a:rPr lang="en-US" sz="2800" i="1" dirty="0">
                <a:latin typeface="Times New Roman" panose="02020603050405020304" pitchFamily="18" charset="0"/>
                <a:ea typeface="Cambria" panose="02040503050406030204" pitchFamily="18" charset="0"/>
                <a:cs typeface="Times New Roman" panose="02020603050405020304" pitchFamily="18" charset="0"/>
              </a:rPr>
              <a:t>………………………..……………………</a:t>
            </a:r>
          </a:p>
          <a:p>
            <a:pPr marR="0" lvl="0" algn="just">
              <a:lnSpc>
                <a:spcPct val="115000"/>
              </a:lnSpc>
              <a:spcBef>
                <a:spcPts val="0"/>
              </a:spcBef>
              <a:spcAft>
                <a:spcPts val="0"/>
              </a:spcAft>
            </a:pP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2. Cho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khí</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a:latin typeface="Times New Roman" panose="02020603050405020304" pitchFamily="18" charset="0"/>
                <a:ea typeface="Cambria" panose="02040503050406030204" pitchFamily="18" charset="0"/>
                <a:cs typeface="Times New Roman" panose="02020603050405020304" pitchFamily="18" charset="0"/>
              </a:rPr>
              <a:t>………………………………………..</a:t>
            </a:r>
          </a:p>
          <a:p>
            <a:pPr lvl="0" algn="just">
              <a:lnSpc>
                <a:spcPct val="115000"/>
              </a:lnSpc>
            </a:pPr>
            <a:r>
              <a:rPr lang="en-US" sz="2800" i="1" dirty="0">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15000"/>
              </a:lnSpc>
            </a:pP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3. Cho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biết</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cấu</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trúc</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của</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khí</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quyển</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gồm</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các</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tầng</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nào</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i="1" dirty="0">
                <a:latin typeface="Times New Roman" panose="02020603050405020304" pitchFamily="18" charset="0"/>
                <a:ea typeface="Cambria" panose="02040503050406030204" pitchFamily="18" charset="0"/>
                <a:cs typeface="Times New Roman" panose="02020603050405020304" pitchFamily="18" charset="0"/>
              </a:rPr>
              <a:t>..…………..………………</a:t>
            </a:r>
          </a:p>
          <a:p>
            <a:pPr lvl="0" algn="just">
              <a:lnSpc>
                <a:spcPct val="115000"/>
              </a:lnSpc>
            </a:pPr>
            <a:r>
              <a:rPr lang="en-US" sz="2800" i="1" dirty="0">
                <a:latin typeface="Times New Roman" panose="02020603050405020304" pitchFamily="18" charset="0"/>
                <a:ea typeface="Cambria" panose="02040503050406030204" pitchFamily="18" charset="0"/>
                <a:cs typeface="Times New Roman" panose="02020603050405020304" pitchFamily="18" charset="0"/>
              </a:rPr>
              <a:t>………………………..…………………….</a:t>
            </a:r>
            <a:endParaRPr lang="en-US" sz="2800" dirty="0">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15000"/>
              </a:lnSpc>
            </a:pP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4.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Vai</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trò</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của</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khí</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quyển</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i="1" dirty="0">
                <a:latin typeface="Times New Roman" panose="02020603050405020304" pitchFamily="18" charset="0"/>
                <a:ea typeface="Cambria" panose="02040503050406030204" pitchFamily="18" charset="0"/>
                <a:cs typeface="Times New Roman" panose="02020603050405020304" pitchFamily="18" charset="0"/>
              </a:rPr>
              <a:t>…………………</a:t>
            </a:r>
          </a:p>
          <a:p>
            <a:pPr lvl="0" algn="just">
              <a:lnSpc>
                <a:spcPct val="115000"/>
              </a:lnSpc>
            </a:pPr>
            <a:r>
              <a:rPr lang="en-US" sz="2800" i="1"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5" name="Rectangle 14"/>
          <p:cNvSpPr/>
          <p:nvPr/>
        </p:nvSpPr>
        <p:spPr>
          <a:xfrm>
            <a:off x="5577154" y="2060440"/>
            <a:ext cx="5476307" cy="523220"/>
          </a:xfrm>
          <a:prstGeom prst="rect">
            <a:avLst/>
          </a:prstGeom>
        </p:spPr>
        <p:txBody>
          <a:bodyPr wrap="none">
            <a:spAutoFit/>
          </a:bodyPr>
          <a:lstStyle/>
          <a:p>
            <a:r>
              <a:rPr lang="en-US" sz="28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là</a:t>
            </a:r>
            <a:r>
              <a:rPr lang="en-US" sz="28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lớp</a:t>
            </a:r>
            <a:r>
              <a:rPr lang="en-US" sz="28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không</a:t>
            </a:r>
            <a:r>
              <a:rPr lang="en-US" sz="28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khí</a:t>
            </a:r>
            <a:r>
              <a:rPr lang="en-US" sz="28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bao</a:t>
            </a:r>
            <a:r>
              <a:rPr lang="en-US" sz="28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quanh</a:t>
            </a:r>
            <a:r>
              <a:rPr lang="en-US" sz="28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Trái</a:t>
            </a:r>
            <a:r>
              <a:rPr lang="en-US" sz="28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Đất</a:t>
            </a:r>
            <a:r>
              <a:rPr lang="en-US" sz="28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5953168" y="3016272"/>
            <a:ext cx="5854748" cy="1083374"/>
          </a:xfrm>
          <a:prstGeom prst="rect">
            <a:avLst/>
          </a:prstGeom>
        </p:spPr>
        <p:txBody>
          <a:bodyPr wrap="square">
            <a:spAutoFit/>
          </a:bodyPr>
          <a:lstStyle/>
          <a:p>
            <a:pPr algn="just">
              <a:lnSpc>
                <a:spcPct val="115000"/>
              </a:lnSpc>
            </a:pPr>
            <a:r>
              <a:rPr lang="en-US" sz="28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không</a:t>
            </a:r>
            <a:r>
              <a:rPr lang="en-US" sz="28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khí</a:t>
            </a:r>
            <a:r>
              <a:rPr lang="en-US" sz="28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nitơ</a:t>
            </a:r>
            <a:r>
              <a:rPr lang="en-US" sz="28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78%, oxy 21% </a:t>
            </a:r>
            <a:r>
              <a:rPr lang="en-US" sz="28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28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các</a:t>
            </a:r>
            <a:r>
              <a:rPr lang="en-US" sz="28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khí</a:t>
            </a:r>
            <a:r>
              <a:rPr lang="en-US" sz="28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khác</a:t>
            </a:r>
            <a:r>
              <a:rPr lang="en-US" sz="28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bụi</a:t>
            </a:r>
            <a:r>
              <a:rPr lang="en-US" sz="28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28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các</a:t>
            </a:r>
            <a:r>
              <a:rPr lang="en-US" sz="28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tạp</a:t>
            </a:r>
            <a:r>
              <a:rPr lang="en-US" sz="28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chất</a:t>
            </a:r>
            <a:r>
              <a:rPr lang="en-US" sz="28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khác</a:t>
            </a:r>
            <a:r>
              <a:rPr lang="en-US" sz="28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a:t>
            </a:r>
            <a:endParaRPr lang="en-US" sz="2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6697982" y="4447879"/>
            <a:ext cx="4768109" cy="587853"/>
          </a:xfrm>
          <a:prstGeom prst="rect">
            <a:avLst/>
          </a:prstGeom>
        </p:spPr>
        <p:txBody>
          <a:bodyPr wrap="square">
            <a:spAutoFit/>
          </a:bodyPr>
          <a:lstStyle/>
          <a:p>
            <a:pPr algn="just">
              <a:lnSpc>
                <a:spcPct val="115000"/>
              </a:lnSpc>
            </a:pPr>
            <a:r>
              <a:rPr lang="en-US" sz="28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nhiều</a:t>
            </a:r>
            <a:r>
              <a:rPr lang="en-US" sz="28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tầng</a:t>
            </a:r>
            <a:r>
              <a:rPr lang="en-US" sz="28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Đối</a:t>
            </a:r>
            <a:r>
              <a:rPr lang="en-US" sz="28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lưu</a:t>
            </a:r>
            <a:r>
              <a:rPr lang="en-US" sz="28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bình</a:t>
            </a:r>
            <a:r>
              <a:rPr lang="en-US" sz="28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lưu</a:t>
            </a:r>
            <a:r>
              <a:rPr lang="en-US" sz="28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endParaRPr lang="en-US" sz="2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8959164" y="5538614"/>
            <a:ext cx="3262240" cy="461665"/>
          </a:xfrm>
          <a:prstGeom prst="rect">
            <a:avLst/>
          </a:prstGeom>
        </p:spPr>
        <p:txBody>
          <a:bodyPr wrap="square">
            <a:spAutoFit/>
          </a:bodyPr>
          <a:lstStyle/>
          <a:p>
            <a:r>
              <a:rPr lang="en-US" sz="24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quan</a:t>
            </a:r>
            <a:r>
              <a:rPr lang="en-US" sz="24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trọng</a:t>
            </a:r>
            <a:r>
              <a:rPr lang="en-US" sz="24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đối</a:t>
            </a:r>
            <a:r>
              <a:rPr lang="en-US" sz="24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với</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4828215" y="6014438"/>
            <a:ext cx="7833302" cy="461665"/>
          </a:xfrm>
          <a:prstGeom prst="rect">
            <a:avLst/>
          </a:prstGeom>
        </p:spPr>
        <p:txBody>
          <a:bodyPr wrap="square">
            <a:spAutoFit/>
          </a:bodyPr>
          <a:lstStyle/>
          <a:p>
            <a:r>
              <a:rPr lang="en-US" sz="24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sự</a:t>
            </a:r>
            <a:r>
              <a:rPr lang="en-US" sz="24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sz="24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thành</a:t>
            </a:r>
            <a:r>
              <a:rPr lang="en-US" sz="24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phát</a:t>
            </a:r>
            <a:r>
              <a:rPr lang="en-US" sz="24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triển</a:t>
            </a:r>
            <a:r>
              <a:rPr lang="en-US" sz="24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24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bảo</a:t>
            </a:r>
            <a:r>
              <a:rPr lang="en-US" sz="24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vệ</a:t>
            </a:r>
            <a:r>
              <a:rPr lang="en-US" sz="24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sự</a:t>
            </a:r>
            <a:r>
              <a:rPr lang="en-US" sz="24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sống</a:t>
            </a:r>
            <a:r>
              <a:rPr lang="en-US" sz="24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24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TĐ</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38" name="Rectangle 37"/>
          <p:cNvSpPr/>
          <p:nvPr/>
        </p:nvSpPr>
        <p:spPr>
          <a:xfrm>
            <a:off x="5306961" y="4953606"/>
            <a:ext cx="6492936" cy="587853"/>
          </a:xfrm>
          <a:prstGeom prst="rect">
            <a:avLst/>
          </a:prstGeom>
        </p:spPr>
        <p:txBody>
          <a:bodyPr wrap="square">
            <a:spAutoFit/>
          </a:bodyPr>
          <a:lstStyle/>
          <a:p>
            <a:pPr algn="just">
              <a:lnSpc>
                <a:spcPct val="115000"/>
              </a:lnSpc>
            </a:pPr>
            <a:r>
              <a:rPr lang="en-US" sz="28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các</a:t>
            </a:r>
            <a:r>
              <a:rPr lang="en-US" sz="28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tầng</a:t>
            </a:r>
            <a:r>
              <a:rPr lang="en-US" sz="28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cao</a:t>
            </a:r>
            <a:r>
              <a:rPr lang="en-US" sz="28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giữa</a:t>
            </a:r>
            <a:r>
              <a:rPr lang="en-US" sz="28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nhiệt</a:t>
            </a:r>
            <a:r>
              <a:rPr lang="en-US" sz="28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khuếch</a:t>
            </a:r>
            <a:r>
              <a:rPr lang="en-US" sz="28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tán</a:t>
            </a:r>
            <a:r>
              <a:rPr lang="en-US" sz="28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a:t>
            </a:r>
            <a:endParaRPr lang="en-US" sz="2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39" name="Straight Connector 38">
            <a:extLst>
              <a:ext uri="{FF2B5EF4-FFF2-40B4-BE49-F238E27FC236}">
                <a16:creationId xmlns:a16="http://schemas.microsoft.com/office/drawing/2014/main" id="{991ACA94-E341-45D2-A862-C6ABE7BE591A}"/>
              </a:ext>
            </a:extLst>
          </p:cNvPr>
          <p:cNvCxnSpPr>
            <a:cxnSpLocks/>
          </p:cNvCxnSpPr>
          <p:nvPr/>
        </p:nvCxnSpPr>
        <p:spPr>
          <a:xfrm flipV="1">
            <a:off x="0" y="1086142"/>
            <a:ext cx="12159975" cy="4409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97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21" grpId="0"/>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7624</TotalTime>
  <Words>2159</Words>
  <Application>Microsoft Office PowerPoint</Application>
  <PresentationFormat>Widescreen</PresentationFormat>
  <Paragraphs>263</Paragraphs>
  <Slides>28</Slides>
  <Notes>12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Calibri Light</vt:lpstr>
      <vt:lpstr>#9Slide07 IcielKoni</vt:lpstr>
      <vt:lpstr>Times New Roman</vt:lpstr>
      <vt:lpstr>#9Slide03 SFU Futura_12</vt:lpstr>
      <vt:lpstr>#9Slide05 SVNKitten</vt:lpstr>
      <vt:lpstr>Calibri</vt:lpstr>
      <vt:lpstr>#9Slide03 Oswald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admin</cp:lastModifiedBy>
  <cp:revision>267</cp:revision>
  <dcterms:created xsi:type="dcterms:W3CDTF">2021-07-21T02:55:04Z</dcterms:created>
  <dcterms:modified xsi:type="dcterms:W3CDTF">2024-02-24T12:53:42Z</dcterms:modified>
</cp:coreProperties>
</file>