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8"/>
  </p:notesMasterIdLst>
  <p:sldIdLst>
    <p:sldId id="343" r:id="rId3"/>
    <p:sldId id="323" r:id="rId4"/>
    <p:sldId id="324" r:id="rId5"/>
    <p:sldId id="326" r:id="rId6"/>
    <p:sldId id="346" r:id="rId7"/>
    <p:sldId id="347" r:id="rId8"/>
    <p:sldId id="348" r:id="rId9"/>
    <p:sldId id="349" r:id="rId10"/>
    <p:sldId id="352" r:id="rId11"/>
    <p:sldId id="350" r:id="rId12"/>
    <p:sldId id="351" r:id="rId13"/>
    <p:sldId id="353" r:id="rId14"/>
    <p:sldId id="354" r:id="rId15"/>
    <p:sldId id="356" r:id="rId16"/>
    <p:sldId id="355" r:id="rId17"/>
    <p:sldId id="357" r:id="rId18"/>
    <p:sldId id="358" r:id="rId19"/>
    <p:sldId id="359" r:id="rId20"/>
    <p:sldId id="360" r:id="rId21"/>
    <p:sldId id="361" r:id="rId22"/>
    <p:sldId id="362" r:id="rId23"/>
    <p:sldId id="363" r:id="rId24"/>
    <p:sldId id="364" r:id="rId25"/>
    <p:sldId id="270" r:id="rId26"/>
    <p:sldId id="344" r:id="rId27"/>
  </p:sldIdLst>
  <p:sldSz cx="9144000" cy="5143500" type="screen16x9"/>
  <p:notesSz cx="6858000" cy="9144000"/>
  <p:embeddedFontLst>
    <p:embeddedFont>
      <p:font typeface="#9Slide03 Aturdida" panose="020B0604020202020204" charset="0"/>
      <p:regular r:id="rId29"/>
    </p:embeddedFont>
    <p:embeddedFont>
      <p:font typeface="#9Slide03 Bebas Neue Bold" panose="020B0604020202020204" charset="0"/>
      <p:bold r:id="rId30"/>
    </p:embeddedFont>
    <p:embeddedFont>
      <p:font typeface="#9Slide03 Cabin Condensed Bold" panose="020B0604020202020204" charset="0"/>
      <p:bold r:id="rId31"/>
    </p:embeddedFont>
    <p:embeddedFont>
      <p:font typeface="#9Slide03 Nokia" panose="020B0604020202020204" charset="0"/>
      <p:regular r:id="rId32"/>
    </p:embeddedFont>
    <p:embeddedFont>
      <p:font typeface="#9Slide03 SFU Futura_05" panose="020B0604020202020204" charset="0"/>
      <p:bold r:id="rId33"/>
    </p:embeddedFont>
    <p:embeddedFont>
      <p:font typeface="#9Slide03 SFU Futura_12" panose="020B0604020202020204" charset="0"/>
      <p:regular r:id="rId34"/>
    </p:embeddedFont>
    <p:embeddedFont>
      <p:font typeface="#9Slide03 SFU Helvetica ExtraCo" panose="020B0604020202020204" charset="0"/>
      <p:regular r:id="rId35"/>
    </p:embeddedFont>
    <p:embeddedFont>
      <p:font typeface="#9Slide05 Pateglamt Script" panose="020B0604020202020204" charset="0"/>
      <p:regular r:id="rId36"/>
    </p:embeddedFont>
    <p:embeddedFont>
      <p:font typeface="#9Slide07 IcielStormtrooper" panose="020B0604020202020204" charset="0"/>
      <p:regular r:id="rId37"/>
    </p:embeddedFont>
  </p:embeddedFontLst>
  <p:custDataLst>
    <p:tags r:id="rId3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56" userDrawn="1">
          <p15:clr>
            <a:srgbClr val="A4A3A4"/>
          </p15:clr>
        </p15:guide>
        <p15:guide id="2" pos="181">
          <p15:clr>
            <a:srgbClr val="A4A3A4"/>
          </p15:clr>
        </p15:guide>
        <p15:guide id="4" orient="horz" pos="60" userDrawn="1">
          <p15:clr>
            <a:srgbClr val="A4A3A4"/>
          </p15:clr>
        </p15:guide>
        <p15:guide id="5" pos="5568" userDrawn="1">
          <p15:clr>
            <a:srgbClr val="A4A3A4"/>
          </p15:clr>
        </p15:guide>
        <p15:guide id="6" orient="horz" pos="3204" userDrawn="1">
          <p15:clr>
            <a:srgbClr val="A4A3A4"/>
          </p15:clr>
        </p15:guide>
        <p15:guide id="7" orient="horz" pos="15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EA7"/>
    <a:srgbClr val="B54818"/>
    <a:srgbClr val="89BF44"/>
    <a:srgbClr val="DE2126"/>
    <a:srgbClr val="F4ECD7"/>
    <a:srgbClr val="925994"/>
    <a:srgbClr val="1D9A78"/>
    <a:srgbClr val="E65C01"/>
    <a:srgbClr val="F8D8CA"/>
    <a:srgbClr val="0E14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autoAdjust="0"/>
    <p:restoredTop sz="94660"/>
  </p:normalViewPr>
  <p:slideViewPr>
    <p:cSldViewPr snapToGrid="0" showGuides="1">
      <p:cViewPr varScale="1">
        <p:scale>
          <a:sx n="87" d="100"/>
          <a:sy n="87" d="100"/>
        </p:scale>
        <p:origin x="144" y="90"/>
      </p:cViewPr>
      <p:guideLst>
        <p:guide pos="2856"/>
        <p:guide pos="181"/>
        <p:guide orient="horz" pos="60"/>
        <p:guide pos="5568"/>
        <p:guide orient="horz" pos="3204"/>
        <p:guide orient="horz" pos="15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3.xml"/><Relationship Id="rId5" Type="http://schemas.openxmlformats.org/officeDocument/2006/relationships/slide" Target="../slides/slide22.xml"/><Relationship Id="rId4" Type="http://schemas.openxmlformats.org/officeDocument/2006/relationships/slide" Target="../slides/slide21.xml"/></Relationships>
</file>

<file path=ppt/diagrams/_rels/data2.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3.xml"/><Relationship Id="rId5" Type="http://schemas.openxmlformats.org/officeDocument/2006/relationships/slide" Target="../slides/slide22.xml"/><Relationship Id="rId4" Type="http://schemas.openxmlformats.org/officeDocument/2006/relationships/slide" Target="../slides/slide21.xml"/></Relationships>
</file>

<file path=ppt/diagrams/_rels/data3.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3.xml"/><Relationship Id="rId5" Type="http://schemas.openxmlformats.org/officeDocument/2006/relationships/slide" Target="../slides/slide22.xml"/><Relationship Id="rId4" Type="http://schemas.openxmlformats.org/officeDocument/2006/relationships/slide" Target="../slides/slide21.xml"/></Relationships>
</file>

<file path=ppt/diagrams/_rels/data4.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3.xml"/><Relationship Id="rId5" Type="http://schemas.openxmlformats.org/officeDocument/2006/relationships/slide" Target="../slides/slide22.xml"/><Relationship Id="rId4" Type="http://schemas.openxmlformats.org/officeDocument/2006/relationships/slide" Target="../slides/slide21.xml"/></Relationships>
</file>

<file path=ppt/diagrams/_rels/data5.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3.xml"/><Relationship Id="rId5" Type="http://schemas.openxmlformats.org/officeDocument/2006/relationships/slide" Target="../slides/slide22.xml"/><Relationship Id="rId4" Type="http://schemas.openxmlformats.org/officeDocument/2006/relationships/slide" Target="../slides/slide21.xml"/></Relationships>
</file>

<file path=ppt/diagrams/_rels/data6.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3.xml"/><Relationship Id="rId5" Type="http://schemas.openxmlformats.org/officeDocument/2006/relationships/slide" Target="../slides/slide22.xml"/><Relationship Id="rId4" Type="http://schemas.openxmlformats.org/officeDocument/2006/relationships/slide" Target="../slides/slide21.xml"/></Relationships>
</file>

<file path=ppt/diagrams/_rels/data7.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3.xml"/><Relationship Id="rId5" Type="http://schemas.openxmlformats.org/officeDocument/2006/relationships/slide" Target="../slides/slide22.xml"/><Relationship Id="rId4"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9Slide07 IcielStormtrooper" panose="020B0500000000000000" pitchFamily="34" charset="0"/>
              <a:ea typeface="+mn-ea"/>
              <a:cs typeface="+mn-cs"/>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9Slide07 IcielStormtrooper" panose="020B0500000000000000" pitchFamily="34"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9Slide07 IcielStormtrooper" panose="020B0500000000000000" pitchFamily="34" charset="0"/>
              <a:ea typeface="+mn-ea"/>
              <a:cs typeface="+mn-cs"/>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9Slide07 IcielStormtrooper" panose="020B0500000000000000" pitchFamily="34"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9Slide07 IcielStormtrooper" panose="020B0500000000000000" pitchFamily="34"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9Slide07 IcielStormtrooper" panose="020B0500000000000000" pitchFamily="34" charset="0"/>
              <a:ea typeface="+mn-ea"/>
              <a:cs typeface="+mn-cs"/>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9Slide07 IcielStormtrooper" panose="020B0500000000000000" pitchFamily="34"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9Slide07 IcielStormtrooper" panose="020B0500000000000000" pitchFamily="34" charset="0"/>
              <a:ea typeface="+mn-ea"/>
              <a:cs typeface="+mn-cs"/>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9Slide07 IcielStormtrooper" panose="020B0500000000000000" pitchFamily="34"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9Slide07 IcielStormtrooper" panose="020B0500000000000000" pitchFamily="34" charset="0"/>
              <a:ea typeface="+mn-ea"/>
              <a:cs typeface="+mn-cs"/>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9Slide07 IcielStormtrooper" panose="020B0500000000000000" pitchFamily="34"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9Slide07 IcielStormtrooper" panose="020B0500000000000000" pitchFamily="34" charset="0"/>
            <a:ea typeface="+mn-ea"/>
            <a:cs typeface="+mn-cs"/>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latin typeface="#9Slide07 IcielStormtrooper" panose="020B0500000000000000" pitchFamily="34" charset="0"/>
              <a:ea typeface="+mn-ea"/>
              <a:cs typeface="+mn-cs"/>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ysClr val="window" lastClr="FFFFFF"/>
            </a:solidFill>
            <a:latin typeface="#9Slide07 IcielStormtrooper" panose="020B0500000000000000" pitchFamily="34" charset="0"/>
            <a:ea typeface="+mn-ea"/>
            <a:cs typeface="+mn-cs"/>
          </a:endParaRPr>
        </a:p>
      </dsp:txBody>
      <dsp:txXfrm>
        <a:off x="2002619" y="626588"/>
        <a:ext cx="145878" cy="15893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2024/2/24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hoahoc.tv/su-thay-doi-khung-khiep-cua-trai-dat-do-bien-doi-khi-hau-5207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hapluat.suckhoedoisong.vn/hoa-no-tren-cat-hoang-mac-kho-can-nhat-hanh-tinh-cung-phai-chiu-thua-nhua-song-manh-liet-cua-co-cay-162212810210015271.ht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hoahoc.tv/su-thay-doi-khung-khiep-cua-trai-dat-do-bien-doi-khi-hau-5207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hapluat.suckhoedoisong.vn/hoa-no-tren-cat-hoang-mac-kho-can-nhat-hanh-tinh-cung-phai-chiu-thua-nhua-song-manh-liet-cua-co-cay-162212810210015271.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142704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13</a:t>
            </a:fld>
            <a:endParaRPr lang="zh-CN" altLang="en-US"/>
          </a:p>
        </p:txBody>
      </p:sp>
    </p:spTree>
    <p:extLst>
      <p:ext uri="{BB962C8B-B14F-4D97-AF65-F5344CB8AC3E}">
        <p14:creationId xmlns:p14="http://schemas.microsoft.com/office/powerpoint/2010/main" val="362209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14</a:t>
            </a:fld>
            <a:endParaRPr lang="zh-CN" altLang="en-US"/>
          </a:p>
        </p:txBody>
      </p:sp>
    </p:spTree>
    <p:extLst>
      <p:ext uri="{BB962C8B-B14F-4D97-AF65-F5344CB8AC3E}">
        <p14:creationId xmlns:p14="http://schemas.microsoft.com/office/powerpoint/2010/main" val="3789652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15</a:t>
            </a:fld>
            <a:endParaRPr lang="zh-CN" altLang="en-US"/>
          </a:p>
        </p:txBody>
      </p:sp>
    </p:spTree>
    <p:extLst>
      <p:ext uri="{BB962C8B-B14F-4D97-AF65-F5344CB8AC3E}">
        <p14:creationId xmlns:p14="http://schemas.microsoft.com/office/powerpoint/2010/main" val="282120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390745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3162295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18</a:t>
            </a:fld>
            <a:endParaRPr lang="zh-CN" altLang="en-US"/>
          </a:p>
        </p:txBody>
      </p:sp>
    </p:spTree>
    <p:extLst>
      <p:ext uri="{BB962C8B-B14F-4D97-AF65-F5344CB8AC3E}">
        <p14:creationId xmlns:p14="http://schemas.microsoft.com/office/powerpoint/2010/main" val="3864485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19</a:t>
            </a:fld>
            <a:endParaRPr lang="zh-CN" altLang="en-US"/>
          </a:p>
        </p:txBody>
      </p:sp>
    </p:spTree>
    <p:extLst>
      <p:ext uri="{BB962C8B-B14F-4D97-AF65-F5344CB8AC3E}">
        <p14:creationId xmlns:p14="http://schemas.microsoft.com/office/powerpoint/2010/main" val="410747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20</a:t>
            </a:fld>
            <a:endParaRPr lang="zh-CN" altLang="en-US"/>
          </a:p>
        </p:txBody>
      </p:sp>
    </p:spTree>
    <p:extLst>
      <p:ext uri="{BB962C8B-B14F-4D97-AF65-F5344CB8AC3E}">
        <p14:creationId xmlns:p14="http://schemas.microsoft.com/office/powerpoint/2010/main" val="3274203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21</a:t>
            </a:fld>
            <a:endParaRPr lang="zh-CN" altLang="en-US"/>
          </a:p>
        </p:txBody>
      </p:sp>
    </p:spTree>
    <p:extLst>
      <p:ext uri="{BB962C8B-B14F-4D97-AF65-F5344CB8AC3E}">
        <p14:creationId xmlns:p14="http://schemas.microsoft.com/office/powerpoint/2010/main" val="53762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22</a:t>
            </a:fld>
            <a:endParaRPr lang="zh-CN" altLang="en-US"/>
          </a:p>
        </p:txBody>
      </p:sp>
    </p:spTree>
    <p:extLst>
      <p:ext uri="{BB962C8B-B14F-4D97-AF65-F5344CB8AC3E}">
        <p14:creationId xmlns:p14="http://schemas.microsoft.com/office/powerpoint/2010/main" val="388841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a:t>
            </a:fld>
            <a:endParaRPr lang="zh-CN" altLang="en-US"/>
          </a:p>
        </p:txBody>
      </p:sp>
    </p:spTree>
    <p:extLst>
      <p:ext uri="{BB962C8B-B14F-4D97-AF65-F5344CB8AC3E}">
        <p14:creationId xmlns:p14="http://schemas.microsoft.com/office/powerpoint/2010/main" val="59698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23</a:t>
            </a:fld>
            <a:endParaRPr lang="zh-CN" altLang="en-US"/>
          </a:p>
        </p:txBody>
      </p:sp>
    </p:spTree>
    <p:extLst>
      <p:ext uri="{BB962C8B-B14F-4D97-AF65-F5344CB8AC3E}">
        <p14:creationId xmlns:p14="http://schemas.microsoft.com/office/powerpoint/2010/main" val="19717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53E823-547D-4ADC-8B52-664B24BC1565}" type="slidenum">
              <a:rPr lang="zh-CN" altLang="en-US" smtClean="0"/>
              <a:t>24</a:t>
            </a:fld>
            <a:endParaRPr lang="zh-CN" altLang="en-US"/>
          </a:p>
        </p:txBody>
      </p:sp>
    </p:spTree>
    <p:extLst>
      <p:ext uri="{BB962C8B-B14F-4D97-AF65-F5344CB8AC3E}">
        <p14:creationId xmlns:p14="http://schemas.microsoft.com/office/powerpoint/2010/main" val="31627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a:t>
            </a:fld>
            <a:endParaRPr lang="zh-CN" altLang="en-US"/>
          </a:p>
        </p:txBody>
      </p:sp>
    </p:spTree>
    <p:extLst>
      <p:ext uri="{BB962C8B-B14F-4D97-AF65-F5344CB8AC3E}">
        <p14:creationId xmlns:p14="http://schemas.microsoft.com/office/powerpoint/2010/main" val="279162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7</a:t>
            </a:fld>
            <a:endParaRPr lang="zh-CN" altLang="en-US"/>
          </a:p>
        </p:txBody>
      </p:sp>
    </p:spTree>
    <p:extLst>
      <p:ext uri="{BB962C8B-B14F-4D97-AF65-F5344CB8AC3E}">
        <p14:creationId xmlns:p14="http://schemas.microsoft.com/office/powerpoint/2010/main" val="234307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sz="1800">
                <a:solidFill>
                  <a:srgbClr val="000000"/>
                </a:solidFill>
                <a:effectLst/>
                <a:latin typeface="Times New Roman" panose="02020603050405020304" pitchFamily="18" charset="0"/>
                <a:ea typeface="Times New Roman" panose="02020603050405020304" pitchFamily="18" charset="0"/>
              </a:rPr>
              <a:t>Bài đọc cho trạm Phân tích </a:t>
            </a:r>
            <a:endParaRPr lang="en-US" sz="1800">
              <a:effectLst/>
              <a:latin typeface="Times New Roman" panose="02020603050405020304" pitchFamily="18" charset="0"/>
              <a:ea typeface="Times New Roman" panose="02020603050405020304" pitchFamily="18" charset="0"/>
            </a:endParaRPr>
          </a:p>
          <a:p>
            <a:pPr indent="180340" algn="just">
              <a:lnSpc>
                <a:spcPct val="107000"/>
              </a:lnSpc>
              <a:spcBef>
                <a:spcPts val="200"/>
              </a:spcBef>
            </a:pP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1963, chính quyền Xô Viết cho xây dựng các công trình thủy lợi dẫn nước từ 2 con sông Xưa Đaria và Amu Đaria về tưới cho hoang mạc vùng Trung Á. Nhờ có nước, nghề trồng cây ăn quả, bông vải và chăn nuôi được phát triển thuận lợi. Giữa các hoang mạc khô cằn dần dần mọc lên các thị trấn, các khu dân cư cùng các cánh đồng xanh tươi, trong khi lượng nước đổ vào vùng biển A-ran giảm hẳn. Vào những năm 50 của thế kỷ XX, khối lượng nước đổ vào biển A-ran vào khoảng 55 km3/năm, nhưng đến đầu những năm 80, khối lượng đó đã không còn đáng kể. Biển cạn dần, diện tích mặt biển bị thu hẹp tới 2/5; bờ biển lùi xa có nơi tới 45km, nước biển mặn thêm, 24 loài cá – một thời là nguồn lợi kinh tế chính của ngư dân vùng biển đã gần như tuyệt chủng và nghề cá ở đây bị lụn bại, biển A-ran đang trở thành biển chết; thiệt hại cho ngành hàng hải và thủy sản còn lớn hơn nhiều những gì nước 2 con sông đem lại cho vùng Trung Á. Nguy hiểm hơn vùng đáy biển A-ran lộ ra trên mặt, đất bị khô và hóa mặn, độ ẩm không khí giảm xuống nên các trận bão bị tăng lên mang theo muối tới các vùng lân cận, làm giảm năng suất cây trồng rõ rệt, thiệt hại cả ở chính ngành nông nghiệp, đặc biệt là cây bông vải – cây trồng chính của khu vực này. Khí hậu quanh vùng trở nên khắc nghiệt hơn, nếu trước khi đào kênh, trung bình nhiệt độ mùa hè là 35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 mùa đông là 25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thì nay là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hè và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đông. Những hậu quả trên đã gây thiệt hại lớn cho người dân nhưng thật khó để trả lại nước cho 2 con sông này.</a:t>
            </a:r>
            <a:endParaRPr lang="en-US" sz="1800" b="1" i="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68580" algn="ctr">
              <a:lnSpc>
                <a:spcPct val="115000"/>
              </a:lnSpc>
              <a:spcAft>
                <a:spcPts val="8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Địa lí tự nhiên đại cương 3 – trang 162)</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Clr>
                <a:srgbClr val="000000"/>
              </a:buClr>
              <a:buSzPts val="1400"/>
              <a:buFont typeface="Times New Roman" panose="02020603050405020304" pitchFamily="18" charset="0"/>
              <a:buChar char="-"/>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về sự thay đổi của Trái Đất do biến đổi khí hậu: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68580">
              <a:lnSpc>
                <a:spcPct val="115000"/>
              </a:lnSpc>
            </a:pPr>
            <a:r>
              <a:rPr lang="en-US" sz="1800" u="sng">
                <a:solidFill>
                  <a:srgbClr val="0000FF"/>
                </a:solidFill>
                <a:effectLst/>
                <a:latin typeface="Times New Roman" panose="02020603050405020304" pitchFamily="18" charset="0"/>
                <a:ea typeface="Times New Roman" panose="02020603050405020304" pitchFamily="18" charset="0"/>
                <a:hlinkClick r:id="rId3"/>
              </a:rPr>
              <a:t>https://khoahoc.tv/su-thay-doi-khung-khiep-cua-trai-dat-do-bien-doi-khi-hau-52071</a:t>
            </a:r>
            <a:endParaRPr lang="en-US" sz="1800">
              <a:effectLst/>
              <a:latin typeface="Times New Roman" panose="02020603050405020304" pitchFamily="18" charset="0"/>
              <a:ea typeface="Times New Roman" panose="02020603050405020304" pitchFamily="18" charset="0"/>
            </a:endParaRPr>
          </a:p>
          <a:p>
            <a:br>
              <a:rPr lang="en-US">
                <a:effectLst/>
              </a:rPr>
            </a:br>
            <a:r>
              <a:rPr lang="vi-VN" sz="18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Tranh ảnh về hoang mạc khô cằn nhất thế giới: </a:t>
            </a:r>
            <a:r>
              <a:rPr lang="vi-VN" sz="18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rId4"/>
              </a:rPr>
              <a:t>https://phapluat.suckhoedoisong.vn/hoa-no-tren-cat-hoang-mac-kho-can-nhat-hanh-tinh-cung-phai-chiu-thua-nhua-song-manh-liet-cua-co-cay-162212810210015271.htm</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8</a:t>
            </a:fld>
            <a:endParaRPr lang="zh-CN" altLang="en-US"/>
          </a:p>
        </p:txBody>
      </p:sp>
    </p:spTree>
    <p:extLst>
      <p:ext uri="{BB962C8B-B14F-4D97-AF65-F5344CB8AC3E}">
        <p14:creationId xmlns:p14="http://schemas.microsoft.com/office/powerpoint/2010/main" val="200932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sz="1800">
                <a:solidFill>
                  <a:srgbClr val="000000"/>
                </a:solidFill>
                <a:effectLst/>
                <a:latin typeface="Times New Roman" panose="02020603050405020304" pitchFamily="18" charset="0"/>
                <a:ea typeface="Times New Roman" panose="02020603050405020304" pitchFamily="18" charset="0"/>
              </a:rPr>
              <a:t>Bài đọc cho trạm Phân tích </a:t>
            </a:r>
            <a:endParaRPr lang="en-US" sz="1800">
              <a:effectLst/>
              <a:latin typeface="Times New Roman" panose="02020603050405020304" pitchFamily="18" charset="0"/>
              <a:ea typeface="Times New Roman" panose="02020603050405020304" pitchFamily="18" charset="0"/>
            </a:endParaRPr>
          </a:p>
          <a:p>
            <a:pPr indent="180340" algn="just">
              <a:lnSpc>
                <a:spcPct val="107000"/>
              </a:lnSpc>
              <a:spcBef>
                <a:spcPts val="200"/>
              </a:spcBef>
            </a:pP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1963, chính quyền Xô Viết cho xây dựng các công trình thủy lợi dẫn nước từ 2 con sông Xưa Đaria và Amu Đaria về tưới cho hoang mạc vùng Trung Á. Nhờ có nước, nghề trồng cây ăn quả, bông vải và chăn nuôi được phát triển thuận lợi. Giữa các hoang mạc khô cằn dần dần mọc lên các thị trấn, các khu dân cư cùng các cánh đồng xanh tươi, trong khi lượng nước đổ vào vùng biển A-ran giảm hẳn. Vào những năm 50 của thế kỷ XX, khối lượng nước đổ vào biển A-ran vào khoảng 55 km3/năm, nhưng đến đầu những năm 80, khối lượng đó đã không còn đáng kể. Biển cạn dần, diện tích mặt biển bị thu hẹp tới 2/5; bờ biển lùi xa có nơi tới 45km, nước biển mặn thêm, 24 loài cá – một thời là nguồn lợi kinh tế chính của ngư dân vùng biển đã gần như tuyệt chủng và nghề cá ở đây bị lụn bại, biển A-ran đang trở thành biển chết; thiệt hại cho ngành hàng hải và thủy sản còn lớn hơn nhiều những gì nước 2 con sông đem lại cho vùng Trung Á. Nguy hiểm hơn vùng đáy biển A-ran lộ ra trên mặt, đất bị khô và hóa mặn, độ ẩm không khí giảm xuống nên các trận bão bị tăng lên mang theo muối tới các vùng lân cận, làm giảm năng suất cây trồng rõ rệt, thiệt hại cả ở chính ngành nông nghiệp, đặc biệt là cây bông vải – cây trồng chính của khu vực này. Khí hậu quanh vùng trở nên khắc nghiệt hơn, nếu trước khi đào kênh, trung bình nhiệt độ mùa hè là 35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 mùa đông là 25</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thì nay là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hè và -50</a:t>
            </a:r>
            <a:r>
              <a:rPr lang="es-ES" sz="1800" b="1"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s-E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vào mùa đông. Những hậu quả trên đã gây thiệt hại lớn cho người dân nhưng thật khó để trả lại nước cho 2 con sông này.</a:t>
            </a:r>
            <a:endParaRPr lang="en-US" sz="1800" b="1" i="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68580" algn="ctr">
              <a:lnSpc>
                <a:spcPct val="115000"/>
              </a:lnSpc>
              <a:spcAft>
                <a:spcPts val="8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Địa lí tự nhiên đại cương 3 – trang 162)</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Clr>
                <a:srgbClr val="000000"/>
              </a:buClr>
              <a:buSzPts val="1400"/>
              <a:buFont typeface="Times New Roman" panose="02020603050405020304" pitchFamily="18" charset="0"/>
              <a:buChar char="-"/>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về sự thay đổi của Trái Đất do biến đổi khí hậu: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68580">
              <a:lnSpc>
                <a:spcPct val="115000"/>
              </a:lnSpc>
            </a:pPr>
            <a:r>
              <a:rPr lang="en-US" sz="1800" u="sng">
                <a:solidFill>
                  <a:srgbClr val="0000FF"/>
                </a:solidFill>
                <a:effectLst/>
                <a:latin typeface="Times New Roman" panose="02020603050405020304" pitchFamily="18" charset="0"/>
                <a:ea typeface="Times New Roman" panose="02020603050405020304" pitchFamily="18" charset="0"/>
                <a:hlinkClick r:id="rId3"/>
              </a:rPr>
              <a:t>https://khoahoc.tv/su-thay-doi-khung-khiep-cua-trai-dat-do-bien-doi-khi-hau-52071</a:t>
            </a:r>
            <a:endParaRPr lang="en-US" sz="1800">
              <a:effectLst/>
              <a:latin typeface="Times New Roman" panose="02020603050405020304" pitchFamily="18" charset="0"/>
              <a:ea typeface="Times New Roman" panose="02020603050405020304" pitchFamily="18" charset="0"/>
            </a:endParaRPr>
          </a:p>
          <a:p>
            <a:br>
              <a:rPr lang="en-US">
                <a:effectLst/>
              </a:rPr>
            </a:br>
            <a:r>
              <a:rPr lang="vi-VN" sz="18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Tranh ảnh về hoang mạc khô cằn nhất thế giới: </a:t>
            </a:r>
            <a:r>
              <a:rPr lang="vi-VN" sz="1800" u="sng">
                <a:solidFill>
                  <a:srgbClr val="0000FF"/>
                </a:solidFill>
                <a:effectLst/>
                <a:latin typeface="Arial" panose="020B0604020202020204" pitchFamily="34" charset="0"/>
                <a:ea typeface="Cambria" panose="02040503050406030204" pitchFamily="18" charset="0"/>
                <a:cs typeface="Times New Roman" panose="02020603050405020304" pitchFamily="18" charset="0"/>
                <a:hlinkClick r:id="rId4"/>
              </a:rPr>
              <a:t>https://phapluat.suckhoedoisong.vn/hoa-no-tren-cat-hoang-mac-kho-can-nhat-hanh-tinh-cung-phai-chiu-thua-nhua-song-manh-liet-cua-co-cay-162212810210015271.htm</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9</a:t>
            </a:fld>
            <a:endParaRPr lang="zh-CN" altLang="en-US"/>
          </a:p>
        </p:txBody>
      </p:sp>
    </p:spTree>
    <p:extLst>
      <p:ext uri="{BB962C8B-B14F-4D97-AF65-F5344CB8AC3E}">
        <p14:creationId xmlns:p14="http://schemas.microsoft.com/office/powerpoint/2010/main" val="296305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10</a:t>
            </a:fld>
            <a:endParaRPr lang="zh-CN" altLang="en-US"/>
          </a:p>
        </p:txBody>
      </p:sp>
    </p:spTree>
    <p:extLst>
      <p:ext uri="{BB962C8B-B14F-4D97-AF65-F5344CB8AC3E}">
        <p14:creationId xmlns:p14="http://schemas.microsoft.com/office/powerpoint/2010/main" val="313837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201256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1879007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24992" y="0"/>
            <a:ext cx="9168992" cy="5157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0736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420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884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63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95610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36853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41713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1989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893988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45515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4891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41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55734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480949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2525486" y="132080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767100" y="132080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icture Placeholder 7"/>
          <p:cNvSpPr>
            <a:spLocks noGrp="1"/>
          </p:cNvSpPr>
          <p:nvPr>
            <p:ph type="pic" sz="quarter" idx="15"/>
          </p:nvPr>
        </p:nvSpPr>
        <p:spPr>
          <a:xfrm>
            <a:off x="55734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480949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2525486" y="322072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767100" y="322072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22204"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6102626"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3112415"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64778"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564778"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4786920"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4786920"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2024/2/24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2024/2/24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493057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3.png"/><Relationship Id="rId7" Type="http://schemas.openxmlformats.org/officeDocument/2006/relationships/image" Target="../media/image16.png"/><Relationship Id="rId12"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diagramColors" Target="../diagrams/colors1.xml"/><Relationship Id="rId5" Type="http://schemas.openxmlformats.org/officeDocument/2006/relationships/image" Target="../media/image29.png"/><Relationship Id="rId10" Type="http://schemas.openxmlformats.org/officeDocument/2006/relationships/diagramQuickStyle" Target="../diagrams/quickStyle1.xml"/><Relationship Id="rId4" Type="http://schemas.openxmlformats.org/officeDocument/2006/relationships/image" Target="../media/image31.png"/><Relationship Id="rId9"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Colors" Target="../diagrams/colors2.xml"/><Relationship Id="rId11" Type="http://schemas.openxmlformats.org/officeDocument/2006/relationships/image" Target="../media/image33.png"/><Relationship Id="rId5" Type="http://schemas.openxmlformats.org/officeDocument/2006/relationships/diagramQuickStyle" Target="../diagrams/quickStyle2.xml"/><Relationship Id="rId10" Type="http://schemas.openxmlformats.org/officeDocument/2006/relationships/image" Target="../media/image32.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diagramColors" Target="../diagrams/colors3.xml"/><Relationship Id="rId11" Type="http://schemas.openxmlformats.org/officeDocument/2006/relationships/image" Target="../media/image33.png"/><Relationship Id="rId5" Type="http://schemas.openxmlformats.org/officeDocument/2006/relationships/diagramQuickStyle" Target="../diagrams/quickStyle3.xml"/><Relationship Id="rId10" Type="http://schemas.openxmlformats.org/officeDocument/2006/relationships/image" Target="../media/image32.png"/><Relationship Id="rId4" Type="http://schemas.openxmlformats.org/officeDocument/2006/relationships/diagramLayout" Target="../diagrams/layout3.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4.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4.xml"/><Relationship Id="rId11" Type="http://schemas.openxmlformats.org/officeDocument/2006/relationships/image" Target="../media/image33.png"/><Relationship Id="rId5" Type="http://schemas.openxmlformats.org/officeDocument/2006/relationships/diagramQuickStyle" Target="../diagrams/quickStyle4.xml"/><Relationship Id="rId10" Type="http://schemas.openxmlformats.org/officeDocument/2006/relationships/image" Target="../media/image32.png"/><Relationship Id="rId4" Type="http://schemas.openxmlformats.org/officeDocument/2006/relationships/diagramLayout" Target="../diagrams/layout4.xml"/><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1.png"/><Relationship Id="rId7" Type="http://schemas.openxmlformats.org/officeDocument/2006/relationships/diagramData" Target="../diagrams/data5.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3.png"/><Relationship Id="rId11" Type="http://schemas.microsoft.com/office/2007/relationships/diagramDrawing" Target="../diagrams/drawing5.xml"/><Relationship Id="rId5" Type="http://schemas.openxmlformats.org/officeDocument/2006/relationships/image" Target="../media/image32.png"/><Relationship Id="rId10" Type="http://schemas.openxmlformats.org/officeDocument/2006/relationships/diagramColors" Target="../diagrams/colors5.xml"/><Relationship Id="rId4" Type="http://schemas.openxmlformats.org/officeDocument/2006/relationships/image" Target="../media/image16.png"/><Relationship Id="rId9"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1.png"/><Relationship Id="rId7" Type="http://schemas.openxmlformats.org/officeDocument/2006/relationships/diagramLayout" Target="../diagrams/layout6.xml"/><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diagramData" Target="../diagrams/data6.xml"/><Relationship Id="rId5" Type="http://schemas.openxmlformats.org/officeDocument/2006/relationships/image" Target="../media/image34.png"/><Relationship Id="rId10" Type="http://schemas.microsoft.com/office/2007/relationships/diagramDrawing" Target="../diagrams/drawing6.xml"/><Relationship Id="rId4" Type="http://schemas.openxmlformats.org/officeDocument/2006/relationships/image" Target="../media/image16.png"/><Relationship Id="rId9"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diagramColors" Target="../diagrams/colors7.xml"/><Relationship Id="rId11" Type="http://schemas.openxmlformats.org/officeDocument/2006/relationships/image" Target="../media/image33.png"/><Relationship Id="rId5" Type="http://schemas.openxmlformats.org/officeDocument/2006/relationships/diagramQuickStyle" Target="../diagrams/quickStyle7.xml"/><Relationship Id="rId10" Type="http://schemas.openxmlformats.org/officeDocument/2006/relationships/image" Target="../media/image32.png"/><Relationship Id="rId4" Type="http://schemas.openxmlformats.org/officeDocument/2006/relationships/diagramLayout" Target="../diagrams/layout7.xml"/><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16.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4.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7.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9.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8CD42-3631-6243-B677-4DB041BE70A5}"/>
              </a:ext>
            </a:extLst>
          </p:cNvPr>
          <p:cNvPicPr>
            <a:picLocks noChangeAspect="1"/>
          </p:cNvPicPr>
          <p:nvPr/>
        </p:nvPicPr>
        <p:blipFill>
          <a:blip r:embed="rId2"/>
          <a:stretch>
            <a:fillRect/>
          </a:stretch>
        </p:blipFill>
        <p:spPr>
          <a:xfrm>
            <a:off x="1537644" y="1964968"/>
            <a:ext cx="6068712" cy="3181739"/>
          </a:xfrm>
          <a:prstGeom prst="rect">
            <a:avLst/>
          </a:prstGeom>
        </p:spPr>
      </p:pic>
      <p:sp>
        <p:nvSpPr>
          <p:cNvPr id="3" name="TIM CHU">
            <a:extLst>
              <a:ext uri="{FF2B5EF4-FFF2-40B4-BE49-F238E27FC236}">
                <a16:creationId xmlns:a16="http://schemas.microsoft.com/office/drawing/2014/main" id="{02E4CC4D-5E49-4251-AC00-18369838880F}"/>
              </a:ext>
            </a:extLst>
          </p:cNvPr>
          <p:cNvSpPr/>
          <p:nvPr/>
        </p:nvSpPr>
        <p:spPr>
          <a:xfrm>
            <a:off x="-1" y="19051"/>
            <a:ext cx="9144001" cy="19312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base">
              <a:lnSpc>
                <a:spcPct val="150000"/>
              </a:lnSpc>
              <a:spcBef>
                <a:spcPct val="0"/>
              </a:spcBef>
              <a:spcAft>
                <a:spcPct val="0"/>
              </a:spcAft>
            </a:pPr>
            <a:r>
              <a:rPr lang="en-US" sz="2800" b="1" dirty="0">
                <a:solidFill>
                  <a:srgbClr val="2F5962"/>
                </a:solidFill>
                <a:latin typeface="#9Slide03 Nokia" panose="02040603050506020204" pitchFamily="18" charset="0"/>
              </a:rPr>
              <a:t> VỎ ĐỊA LÍ, QUY LUẬT THỐNG NHẤT VÀ HOÀN CHỈNH CỦA VỎ ĐỊA LÍ</a:t>
            </a:r>
            <a:endParaRPr lang="en-US" sz="2800" dirty="0">
              <a:solidFill>
                <a:srgbClr val="2F5962"/>
              </a:solidFill>
              <a:latin typeface="#9Slide03 Nokia" panose="02040603050506020204" pitchFamily="18" charset="0"/>
            </a:endParaRPr>
          </a:p>
        </p:txBody>
      </p:sp>
      <p:sp>
        <p:nvSpPr>
          <p:cNvPr id="4" name="Arrow: Curved Left 3">
            <a:extLst>
              <a:ext uri="{FF2B5EF4-FFF2-40B4-BE49-F238E27FC236}">
                <a16:creationId xmlns:a16="http://schemas.microsoft.com/office/drawing/2014/main" id="{CC30FD5D-EADF-3672-B939-9556BB58BBD1}"/>
              </a:ext>
            </a:extLst>
          </p:cNvPr>
          <p:cNvSpPr/>
          <p:nvPr/>
        </p:nvSpPr>
        <p:spPr>
          <a:xfrm rot="2733640">
            <a:off x="5049770" y="514569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urved Left 4">
            <a:extLst>
              <a:ext uri="{FF2B5EF4-FFF2-40B4-BE49-F238E27FC236}">
                <a16:creationId xmlns:a16="http://schemas.microsoft.com/office/drawing/2014/main" id="{71E3CEEE-6879-F016-7F95-0C311342DBE9}"/>
              </a:ext>
            </a:extLst>
          </p:cNvPr>
          <p:cNvSpPr/>
          <p:nvPr/>
        </p:nvSpPr>
        <p:spPr>
          <a:xfrm rot="19991329">
            <a:off x="8992397" y="-4636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597B2193-C5CE-58B9-B73A-442FDB1A0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742" y="2571750"/>
            <a:ext cx="1478290" cy="1382070"/>
          </a:xfrm>
          <a:prstGeom prst="rect">
            <a:avLst/>
          </a:prstGeom>
        </p:spPr>
      </p:pic>
      <p:sp>
        <p:nvSpPr>
          <p:cNvPr id="7" name="Star: 5 Points 6">
            <a:extLst>
              <a:ext uri="{FF2B5EF4-FFF2-40B4-BE49-F238E27FC236}">
                <a16:creationId xmlns:a16="http://schemas.microsoft.com/office/drawing/2014/main" id="{9A9BC75C-FFF0-1C46-F7F8-D885ED0A914A}"/>
              </a:ext>
            </a:extLst>
          </p:cNvPr>
          <p:cNvSpPr/>
          <p:nvPr/>
        </p:nvSpPr>
        <p:spPr>
          <a:xfrm>
            <a:off x="3093821" y="5338481"/>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eaf, vector graphics, clipart&#10;&#10;Description automatically generated">
            <a:extLst>
              <a:ext uri="{FF2B5EF4-FFF2-40B4-BE49-F238E27FC236}">
                <a16:creationId xmlns:a16="http://schemas.microsoft.com/office/drawing/2014/main" id="{43759D37-C4D4-BEAE-CE4C-9CF8D7A25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5043" y="-940476"/>
            <a:ext cx="977714" cy="940476"/>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C5DBDEB7-017C-313A-B9C0-CD17CEF16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76" y="1244579"/>
            <a:ext cx="1005970" cy="1058979"/>
          </a:xfrm>
          <a:prstGeom prst="rect">
            <a:avLst/>
          </a:prstGeom>
        </p:spPr>
      </p:pic>
      <p:pic>
        <p:nvPicPr>
          <p:cNvPr id="10" name="Picture 9">
            <a:extLst>
              <a:ext uri="{FF2B5EF4-FFF2-40B4-BE49-F238E27FC236}">
                <a16:creationId xmlns:a16="http://schemas.microsoft.com/office/drawing/2014/main" id="{D24B0D3A-43BD-0B2A-D8FA-416D459C1F2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9080400" y="1873170"/>
            <a:ext cx="717741" cy="1107713"/>
          </a:xfrm>
          <a:prstGeom prst="rect">
            <a:avLst/>
          </a:prstGeom>
        </p:spPr>
      </p:pic>
      <p:pic>
        <p:nvPicPr>
          <p:cNvPr id="11" name="Picture 2" descr="Mở Rộng Véc Tơ Đồ Họa Đất Biểu Tượng - Clay cỏ png tải về - Miễn phí trong  suốt Nhà Máy png Tải về.">
            <a:extLst>
              <a:ext uri="{FF2B5EF4-FFF2-40B4-BE49-F238E27FC236}">
                <a16:creationId xmlns:a16="http://schemas.microsoft.com/office/drawing/2014/main" id="{B8274CC6-69B6-FD67-D3BE-5315BCFF2EB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63494" y="5296797"/>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4" descr="Bài 14. Đất SGK Địa lí 10 Chân trời sáng tạo | SGK Địa lí lớp 10 - Chân  trời sáng tạo">
            <a:extLst>
              <a:ext uri="{FF2B5EF4-FFF2-40B4-BE49-F238E27FC236}">
                <a16:creationId xmlns:a16="http://schemas.microsoft.com/office/drawing/2014/main" id="{CC271373-ECEA-51CF-E383-8ADD5FFA7C3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2965950" y="522682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3" name="Arrow: Curved Left 12">
            <a:extLst>
              <a:ext uri="{FF2B5EF4-FFF2-40B4-BE49-F238E27FC236}">
                <a16:creationId xmlns:a16="http://schemas.microsoft.com/office/drawing/2014/main" id="{29B175B1-2CDD-EE2E-6B45-9D1489016027}"/>
              </a:ext>
            </a:extLst>
          </p:cNvPr>
          <p:cNvSpPr/>
          <p:nvPr/>
        </p:nvSpPr>
        <p:spPr>
          <a:xfrm rot="17389109">
            <a:off x="5900617" y="-102068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6E4AE868-CD81-DE29-33BC-4520E31B64F7}"/>
              </a:ext>
            </a:extLst>
          </p:cNvPr>
          <p:cNvSpPr/>
          <p:nvPr/>
        </p:nvSpPr>
        <p:spPr>
          <a:xfrm rot="5400000">
            <a:off x="2257266" y="52168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Left 14">
            <a:extLst>
              <a:ext uri="{FF2B5EF4-FFF2-40B4-BE49-F238E27FC236}">
                <a16:creationId xmlns:a16="http://schemas.microsoft.com/office/drawing/2014/main" id="{523352F2-D7FB-442A-1FF8-82ACA79AC080}"/>
              </a:ext>
            </a:extLst>
          </p:cNvPr>
          <p:cNvSpPr/>
          <p:nvPr/>
        </p:nvSpPr>
        <p:spPr>
          <a:xfrm rot="1350763">
            <a:off x="9025415" y="45492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Left 15">
            <a:extLst>
              <a:ext uri="{FF2B5EF4-FFF2-40B4-BE49-F238E27FC236}">
                <a16:creationId xmlns:a16="http://schemas.microsoft.com/office/drawing/2014/main" id="{30379978-6D01-500B-200A-BC317FC91089}"/>
              </a:ext>
            </a:extLst>
          </p:cNvPr>
          <p:cNvSpPr/>
          <p:nvPr/>
        </p:nvSpPr>
        <p:spPr>
          <a:xfrm rot="9718678">
            <a:off x="-702094" y="373109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Left 16">
            <a:extLst>
              <a:ext uri="{FF2B5EF4-FFF2-40B4-BE49-F238E27FC236}">
                <a16:creationId xmlns:a16="http://schemas.microsoft.com/office/drawing/2014/main" id="{AFBAD320-4F13-04C2-31C2-8CE7E921F229}"/>
              </a:ext>
            </a:extLst>
          </p:cNvPr>
          <p:cNvSpPr/>
          <p:nvPr/>
        </p:nvSpPr>
        <p:spPr>
          <a:xfrm rot="6395993">
            <a:off x="-217636" y="476886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Left 17">
            <a:extLst>
              <a:ext uri="{FF2B5EF4-FFF2-40B4-BE49-F238E27FC236}">
                <a16:creationId xmlns:a16="http://schemas.microsoft.com/office/drawing/2014/main" id="{E9233AE0-613A-A037-DC0A-1F5EE509D1CC}"/>
              </a:ext>
            </a:extLst>
          </p:cNvPr>
          <p:cNvSpPr/>
          <p:nvPr/>
        </p:nvSpPr>
        <p:spPr>
          <a:xfrm rot="12678898">
            <a:off x="-488851" y="-56533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Left 18">
            <a:extLst>
              <a:ext uri="{FF2B5EF4-FFF2-40B4-BE49-F238E27FC236}">
                <a16:creationId xmlns:a16="http://schemas.microsoft.com/office/drawing/2014/main" id="{3D62E11F-A0AB-ACEA-484B-315FC2355035}"/>
              </a:ext>
            </a:extLst>
          </p:cNvPr>
          <p:cNvSpPr/>
          <p:nvPr/>
        </p:nvSpPr>
        <p:spPr>
          <a:xfrm rot="16027522">
            <a:off x="2112336" y="-92862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729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Arrow: Curved Left 110">
            <a:extLst>
              <a:ext uri="{FF2B5EF4-FFF2-40B4-BE49-F238E27FC236}">
                <a16:creationId xmlns:a16="http://schemas.microsoft.com/office/drawing/2014/main" id="{3992BEC9-96D3-D0E9-E5CE-5EDD34CCD6C3}"/>
              </a:ext>
            </a:extLst>
          </p:cNvPr>
          <p:cNvSpPr/>
          <p:nvPr/>
        </p:nvSpPr>
        <p:spPr>
          <a:xfrm rot="14038950">
            <a:off x="5566354" y="8234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005293" y="136698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5653983" y="24130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076" y="1968414"/>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5443564" y="130095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728" y="609400"/>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5887" y="160097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080810" y="1428364"/>
            <a:ext cx="821319" cy="1267569"/>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4684757" y="2930443"/>
            <a:ext cx="2334149" cy="1603657"/>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385762" y="3772684"/>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7460531" y="72152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6512327" y="376267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134534" y="26621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4945087" y="264240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7254835" y="12199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7683045" y="235774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6564411" y="319865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任意多边形 13">
            <a:extLst>
              <a:ext uri="{FF2B5EF4-FFF2-40B4-BE49-F238E27FC236}">
                <a16:creationId xmlns:a16="http://schemas.microsoft.com/office/drawing/2014/main" id="{5B41E352-89D9-EEA0-88DA-FB45529E2996}"/>
              </a:ext>
            </a:extLst>
          </p:cNvPr>
          <p:cNvSpPr/>
          <p:nvPr/>
        </p:nvSpPr>
        <p:spPr>
          <a:xfrm rot="16200000">
            <a:off x="229752" y="822838"/>
            <a:ext cx="4078590" cy="445982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矩形 7">
            <a:extLst>
              <a:ext uri="{FF2B5EF4-FFF2-40B4-BE49-F238E27FC236}">
                <a16:creationId xmlns:a16="http://schemas.microsoft.com/office/drawing/2014/main" id="{9AAD9E62-EC2A-33D5-3D54-155646C2528C}"/>
              </a:ext>
            </a:extLst>
          </p:cNvPr>
          <p:cNvSpPr/>
          <p:nvPr/>
        </p:nvSpPr>
        <p:spPr>
          <a:xfrm>
            <a:off x="170599" y="874761"/>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graphicFrame>
        <p:nvGraphicFramePr>
          <p:cNvPr id="2" name="Table 1">
            <a:extLst>
              <a:ext uri="{FF2B5EF4-FFF2-40B4-BE49-F238E27FC236}">
                <a16:creationId xmlns:a16="http://schemas.microsoft.com/office/drawing/2014/main" id="{192676D1-4CFF-7451-65F1-803EDC9E617D}"/>
              </a:ext>
            </a:extLst>
          </p:cNvPr>
          <p:cNvGraphicFramePr>
            <a:graphicFrameLocks noGrp="1"/>
          </p:cNvGraphicFramePr>
          <p:nvPr>
            <p:extLst>
              <p:ext uri="{D42A27DB-BD31-4B8C-83A1-F6EECF244321}">
                <p14:modId xmlns:p14="http://schemas.microsoft.com/office/powerpoint/2010/main" val="2351691262"/>
              </p:ext>
            </p:extLst>
          </p:nvPr>
        </p:nvGraphicFramePr>
        <p:xfrm>
          <a:off x="74687" y="1428364"/>
          <a:ext cx="4387275" cy="3475677"/>
        </p:xfrm>
        <a:graphic>
          <a:graphicData uri="http://schemas.openxmlformats.org/drawingml/2006/table">
            <a:tbl>
              <a:tblPr firstRow="1" firstCol="1" bandRow="1"/>
              <a:tblGrid>
                <a:gridCol w="2114727">
                  <a:extLst>
                    <a:ext uri="{9D8B030D-6E8A-4147-A177-3AD203B41FA5}">
                      <a16:colId xmlns:a16="http://schemas.microsoft.com/office/drawing/2014/main" val="2916360996"/>
                    </a:ext>
                  </a:extLst>
                </a:gridCol>
                <a:gridCol w="2272548">
                  <a:extLst>
                    <a:ext uri="{9D8B030D-6E8A-4147-A177-3AD203B41FA5}">
                      <a16:colId xmlns:a16="http://schemas.microsoft.com/office/drawing/2014/main" val="1302270902"/>
                    </a:ext>
                  </a:extLst>
                </a:gridCol>
              </a:tblGrid>
              <a:tr h="652381">
                <a:tc gridSpan="2">
                  <a:txBody>
                    <a:bodyPr/>
                    <a:lstStyle/>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a:t>
                      </a:r>
                    </a:p>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HOÀN CHỈNH CỦA VỎ ĐỊA LÍ</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561238">
                <a:tc>
                  <a:txBody>
                    <a:bodyPr/>
                    <a:lstStyle/>
                    <a:p>
                      <a:pPr algn="l">
                        <a:lnSpc>
                          <a:spcPct val="107000"/>
                        </a:lnSpc>
                        <a:spcAft>
                          <a:spcPts val="800"/>
                        </a:spcAft>
                        <a:tabLst>
                          <a:tab pos="1306195" algn="l"/>
                          <a:tab pos="2928620" algn="r"/>
                        </a:tabLs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Khái niệm</a:t>
                      </a: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24045">
                <a:tc>
                  <a:txBody>
                    <a:bodyPr/>
                    <a:lstStyle/>
                    <a:p>
                      <a:pPr algn="l">
                        <a:lnSpc>
                          <a:spcPct val="107000"/>
                        </a:lnSpc>
                        <a:spcAft>
                          <a:spcPts val="800"/>
                        </a:spcAft>
                        <a:tabLst>
                          <a:tab pos="1306195" algn="l"/>
                          <a:tab pos="2928620" algn="r"/>
                        </a:tabLs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14362">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787438">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
        <p:nvSpPr>
          <p:cNvPr id="26" name="TextBox 25">
            <a:extLst>
              <a:ext uri="{FF2B5EF4-FFF2-40B4-BE49-F238E27FC236}">
                <a16:creationId xmlns:a16="http://schemas.microsoft.com/office/drawing/2014/main" id="{3381566F-2A08-AF43-A7F0-B4DD23DEB18C}"/>
              </a:ext>
            </a:extLst>
          </p:cNvPr>
          <p:cNvSpPr txBox="1"/>
          <p:nvPr/>
        </p:nvSpPr>
        <p:spPr>
          <a:xfrm>
            <a:off x="117256" y="5143500"/>
            <a:ext cx="4454744" cy="2893100"/>
          </a:xfrm>
          <a:prstGeom prst="rect">
            <a:avLst/>
          </a:prstGeom>
          <a:noFill/>
        </p:spPr>
        <p:txBody>
          <a:bodyPr wrap="square">
            <a:spAutoFit/>
          </a:bodyPr>
          <a:lstStyle/>
          <a:p>
            <a:pPr lvl="0" algn="just"/>
            <a:r>
              <a:rPr lang="it-IT" sz="1800">
                <a:effectLst/>
                <a:latin typeface="#9Slide03 SFU Futura_12" panose="00000400000000000000" pitchFamily="2" charset="0"/>
                <a:ea typeface="Arial" panose="020B0604020202020204" pitchFamily="34" charset="0"/>
                <a:cs typeface="Times New Roman" panose="02020603050405020304" pitchFamily="18" charset="0"/>
              </a:rPr>
              <a:t>Hình thành 3 trạm học tập: </a:t>
            </a:r>
            <a:endParaRPr lang="nl-NL"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chuyên gia:</a:t>
            </a:r>
            <a:r>
              <a:rPr lang="nl-NL" sz="1800">
                <a:effectLst/>
                <a:latin typeface="#9Slide03 SFU Futura_12" panose="00000400000000000000" pitchFamily="2" charset="0"/>
                <a:ea typeface="Times New Roman" panose="02020603050405020304" pitchFamily="18" charset="0"/>
              </a:rPr>
              <a:t> tìm hiểu khái niệm và nguyên nhân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phân tích:</a:t>
            </a:r>
            <a:r>
              <a:rPr lang="nl-NL" sz="1800">
                <a:effectLst/>
                <a:latin typeface="#9Slide03 SFU Futura_12" panose="00000400000000000000" pitchFamily="2" charset="0"/>
                <a:ea typeface="Times New Roman" panose="02020603050405020304" pitchFamily="18" charset="0"/>
              </a:rPr>
              <a:t> phân tích ví dụ 1 và 2 và nêu biểu hiện của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suy ngẫm:</a:t>
            </a:r>
            <a:r>
              <a:rPr lang="nl-NL" sz="1800">
                <a:effectLst/>
                <a:latin typeface="#9Slide03 SFU Futura_12" panose="00000400000000000000" pitchFamily="2" charset="0"/>
                <a:ea typeface="Times New Roman" panose="02020603050405020304" pitchFamily="18" charset="0"/>
              </a:rPr>
              <a:t> Tìm hiểu ý nghĩa thực tiễn của quy luật</a:t>
            </a:r>
            <a:r>
              <a:rPr lang="en-US" sz="1800" kern="1400" spc="-50">
                <a:effectLst/>
                <a:latin typeface="#9Slide03 SFU Futura_12" panose="00000400000000000000" pitchFamily="2" charset="0"/>
                <a:ea typeface="Times New Roman" panose="02020603050405020304" pitchFamily="18" charset="0"/>
              </a:rPr>
              <a:t> thống nhất và hoàn chỉnh của vỏ địa lí</a:t>
            </a:r>
            <a:r>
              <a:rPr lang="en-US" sz="2000" kern="1400" spc="-50">
                <a:solidFill>
                  <a:srgbClr val="000000"/>
                </a:solidFill>
                <a:latin typeface="#9Slide03 SFU Futura_12" panose="00000400000000000000" pitchFamily="2" charset="0"/>
                <a:ea typeface="Times New Roman" panose="02020603050405020304" pitchFamily="18" charset="0"/>
              </a:rPr>
              <a:t>				</a:t>
            </a:r>
            <a:r>
              <a:rPr lang="en-US" sz="2000" kern="1400" spc="-50">
                <a:solidFill>
                  <a:srgbClr val="000000"/>
                </a:solidFill>
                <a:effectLst/>
                <a:latin typeface="#9Slide03 SFU Futura_12" panose="00000400000000000000" pitchFamily="2" charset="0"/>
                <a:ea typeface="Times New Roman" panose="02020603050405020304" pitchFamily="18" charset="0"/>
              </a:rPr>
              <a:t> </a:t>
            </a:r>
            <a:endParaRPr lang="en-US" sz="2000">
              <a:effectLst/>
              <a:latin typeface="#9Slide03 SFU Futura_12" panose="00000400000000000000" pitchFamily="2" charset="0"/>
              <a:ea typeface="Times New Roman" panose="02020603050405020304" pitchFamily="18" charset="0"/>
            </a:endParaRPr>
          </a:p>
        </p:txBody>
      </p:sp>
      <p:graphicFrame>
        <p:nvGraphicFramePr>
          <p:cNvPr id="28" name="Table 27">
            <a:extLst>
              <a:ext uri="{FF2B5EF4-FFF2-40B4-BE49-F238E27FC236}">
                <a16:creationId xmlns:a16="http://schemas.microsoft.com/office/drawing/2014/main" id="{6AF1551D-D230-088C-DDB1-55F9CFCD50A1}"/>
              </a:ext>
            </a:extLst>
          </p:cNvPr>
          <p:cNvGraphicFramePr>
            <a:graphicFrameLocks noGrp="1"/>
          </p:cNvGraphicFramePr>
          <p:nvPr>
            <p:extLst>
              <p:ext uri="{D42A27DB-BD31-4B8C-83A1-F6EECF244321}">
                <p14:modId xmlns:p14="http://schemas.microsoft.com/office/powerpoint/2010/main" val="255569427"/>
              </p:ext>
            </p:extLst>
          </p:nvPr>
        </p:nvGraphicFramePr>
        <p:xfrm>
          <a:off x="-5190498" y="1013456"/>
          <a:ext cx="5169242" cy="4289525"/>
        </p:xfrm>
        <a:graphic>
          <a:graphicData uri="http://schemas.openxmlformats.org/drawingml/2006/table">
            <a:tbl>
              <a:tblPr firstRow="1" firstCol="1" bandRow="1"/>
              <a:tblGrid>
                <a:gridCol w="1486815">
                  <a:extLst>
                    <a:ext uri="{9D8B030D-6E8A-4147-A177-3AD203B41FA5}">
                      <a16:colId xmlns:a16="http://schemas.microsoft.com/office/drawing/2014/main" val="2916360996"/>
                    </a:ext>
                  </a:extLst>
                </a:gridCol>
                <a:gridCol w="3682427">
                  <a:extLst>
                    <a:ext uri="{9D8B030D-6E8A-4147-A177-3AD203B41FA5}">
                      <a16:colId xmlns:a16="http://schemas.microsoft.com/office/drawing/2014/main" val="1302270902"/>
                    </a:ext>
                  </a:extLst>
                </a:gridCol>
              </a:tblGrid>
              <a:tr h="382559">
                <a:tc gridSpan="2">
                  <a:txBody>
                    <a:bodyPr/>
                    <a:lstStyle/>
                    <a:p>
                      <a:pPr algn="ctr">
                        <a:lnSpc>
                          <a:spcPct val="107000"/>
                        </a:lnSpc>
                        <a:spcAft>
                          <a:spcPts val="800"/>
                        </a:spcAft>
                      </a:pPr>
                      <a:r>
                        <a:rPr lang="nl-NL" sz="14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HOÀN CHỈNH CỦA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Là quy luật về mối quan hệ quy định lẫn nhau giữa các thành phần và của mỗi bộ phận lãnh thổ trong lớp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Do tất cả các thành phần của VĐL không tồn tại và phát triển độc lập mà luôn tác động, trao đổi vật chất và năng lượng với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80421">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Trong tự nhiên, bất cứ một lãnh thổ nào cũng gồm nhiều thành phần ảnh hưởng qua lại phụ thuộc lẫn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Nếu một thành phần thay đổi thì sẽ dẫn tới sự thay đổi của các thành phần còn lại và toàn bộ lãnh thổ.</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851313">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Dự báo trước sự thay đổi của các thành phần tự nhiên trước khi sử dụng chúng;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Cần nghiên cứu tỉ mỉ, chính xác các đặc điểm của đối tượng địa lí trước khi sử dụng.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Tree>
    <p:extLst>
      <p:ext uri="{BB962C8B-B14F-4D97-AF65-F5344CB8AC3E}">
        <p14:creationId xmlns:p14="http://schemas.microsoft.com/office/powerpoint/2010/main" val="49836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366629" y="13051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5938192" y="24130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285" y="1968414"/>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5727773" y="130095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604" y="765184"/>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5934" y="163839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331900" y="1654466"/>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082110" y="291496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667120" y="370394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7878768" y="71059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6824095" y="381075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504368" y="270305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338337" y="26170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5977635" y="75989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7610567" y="140867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7903923" y="24442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6848620" y="319865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 name="Table 1">
            <a:extLst>
              <a:ext uri="{FF2B5EF4-FFF2-40B4-BE49-F238E27FC236}">
                <a16:creationId xmlns:a16="http://schemas.microsoft.com/office/drawing/2014/main" id="{192676D1-4CFF-7451-65F1-803EDC9E617D}"/>
              </a:ext>
            </a:extLst>
          </p:cNvPr>
          <p:cNvGraphicFramePr>
            <a:graphicFrameLocks noGrp="1"/>
          </p:cNvGraphicFramePr>
          <p:nvPr>
            <p:extLst>
              <p:ext uri="{D42A27DB-BD31-4B8C-83A1-F6EECF244321}">
                <p14:modId xmlns:p14="http://schemas.microsoft.com/office/powerpoint/2010/main" val="733997106"/>
              </p:ext>
            </p:extLst>
          </p:nvPr>
        </p:nvGraphicFramePr>
        <p:xfrm>
          <a:off x="20743" y="872335"/>
          <a:ext cx="5169242" cy="4289525"/>
        </p:xfrm>
        <a:graphic>
          <a:graphicData uri="http://schemas.openxmlformats.org/drawingml/2006/table">
            <a:tbl>
              <a:tblPr firstRow="1" firstCol="1" bandRow="1"/>
              <a:tblGrid>
                <a:gridCol w="1486815">
                  <a:extLst>
                    <a:ext uri="{9D8B030D-6E8A-4147-A177-3AD203B41FA5}">
                      <a16:colId xmlns:a16="http://schemas.microsoft.com/office/drawing/2014/main" val="2916360996"/>
                    </a:ext>
                  </a:extLst>
                </a:gridCol>
                <a:gridCol w="3682427">
                  <a:extLst>
                    <a:ext uri="{9D8B030D-6E8A-4147-A177-3AD203B41FA5}">
                      <a16:colId xmlns:a16="http://schemas.microsoft.com/office/drawing/2014/main" val="1302270902"/>
                    </a:ext>
                  </a:extLst>
                </a:gridCol>
              </a:tblGrid>
              <a:tr h="382559">
                <a:tc gridSpan="2">
                  <a:txBody>
                    <a:bodyPr/>
                    <a:lstStyle/>
                    <a:p>
                      <a:pPr algn="ctr">
                        <a:lnSpc>
                          <a:spcPct val="107000"/>
                        </a:lnSpc>
                        <a:spcAft>
                          <a:spcPts val="800"/>
                        </a:spcAft>
                      </a:pPr>
                      <a:r>
                        <a:rPr lang="nl-NL" sz="14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HOÀN CHỈNH CỦA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Là quy luật về mối quan hệ quy định lẫn nhau giữa các thành phần và của mỗi bộ phận lãnh thổ trong lớp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Do tất cả các thành phần của VĐL không tồn tại và phát triển độc lập mà luôn tác động, trao đổi vật chất và năng lượng với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80421">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Trong tự nhiên, bất cứ một lãnh thổ nào cũng gồm nhiều thành phần ảnh hưởng qua lại phụ thuộc lẫn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Nếu một thành phần thay đổi thì sẽ dẫn tới sự thay đổi của các thành phần còn lại và toàn bộ lãnh thổ.</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851313">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Dự báo trước sự thay đổi của các thành phần tự nhiên trước khi sử dụng chúng;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Cần nghiên cứu tỉ mỉ, chính xác các đặc điểm của đối tượng địa lí trước khi sử dụng.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
        <p:nvSpPr>
          <p:cNvPr id="26" name="任意多边形 13">
            <a:extLst>
              <a:ext uri="{FF2B5EF4-FFF2-40B4-BE49-F238E27FC236}">
                <a16:creationId xmlns:a16="http://schemas.microsoft.com/office/drawing/2014/main" id="{1809FCA0-EACE-509B-F63B-68A20C2BF903}"/>
              </a:ext>
            </a:extLst>
          </p:cNvPr>
          <p:cNvSpPr/>
          <p:nvPr/>
        </p:nvSpPr>
        <p:spPr>
          <a:xfrm rot="16200000">
            <a:off x="341527" y="5195875"/>
            <a:ext cx="4078590" cy="445982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8" name="矩形 7">
            <a:extLst>
              <a:ext uri="{FF2B5EF4-FFF2-40B4-BE49-F238E27FC236}">
                <a16:creationId xmlns:a16="http://schemas.microsoft.com/office/drawing/2014/main" id="{51A7888A-9879-DC3E-7546-CE402E1034EF}"/>
              </a:ext>
            </a:extLst>
          </p:cNvPr>
          <p:cNvSpPr/>
          <p:nvPr/>
        </p:nvSpPr>
        <p:spPr>
          <a:xfrm>
            <a:off x="282374" y="5247798"/>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graphicFrame>
        <p:nvGraphicFramePr>
          <p:cNvPr id="29" name="Table 28">
            <a:extLst>
              <a:ext uri="{FF2B5EF4-FFF2-40B4-BE49-F238E27FC236}">
                <a16:creationId xmlns:a16="http://schemas.microsoft.com/office/drawing/2014/main" id="{846E767B-6F86-6CEA-D262-6B43E1F52107}"/>
              </a:ext>
            </a:extLst>
          </p:cNvPr>
          <p:cNvGraphicFramePr>
            <a:graphicFrameLocks noGrp="1"/>
          </p:cNvGraphicFramePr>
          <p:nvPr>
            <p:extLst>
              <p:ext uri="{D42A27DB-BD31-4B8C-83A1-F6EECF244321}">
                <p14:modId xmlns:p14="http://schemas.microsoft.com/office/powerpoint/2010/main" val="1776093633"/>
              </p:ext>
            </p:extLst>
          </p:nvPr>
        </p:nvGraphicFramePr>
        <p:xfrm>
          <a:off x="186462" y="5801401"/>
          <a:ext cx="4387275" cy="3475677"/>
        </p:xfrm>
        <a:graphic>
          <a:graphicData uri="http://schemas.openxmlformats.org/drawingml/2006/table">
            <a:tbl>
              <a:tblPr firstRow="1" firstCol="1" bandRow="1"/>
              <a:tblGrid>
                <a:gridCol w="2114727">
                  <a:extLst>
                    <a:ext uri="{9D8B030D-6E8A-4147-A177-3AD203B41FA5}">
                      <a16:colId xmlns:a16="http://schemas.microsoft.com/office/drawing/2014/main" val="2916360996"/>
                    </a:ext>
                  </a:extLst>
                </a:gridCol>
                <a:gridCol w="2272548">
                  <a:extLst>
                    <a:ext uri="{9D8B030D-6E8A-4147-A177-3AD203B41FA5}">
                      <a16:colId xmlns:a16="http://schemas.microsoft.com/office/drawing/2014/main" val="1302270902"/>
                    </a:ext>
                  </a:extLst>
                </a:gridCol>
              </a:tblGrid>
              <a:tr h="652381">
                <a:tc gridSpan="2">
                  <a:txBody>
                    <a:bodyPr/>
                    <a:lstStyle/>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a:t>
                      </a:r>
                    </a:p>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HOÀN CHỈNH CỦA VỎ ĐỊA LÍ</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561238">
                <a:tc>
                  <a:txBody>
                    <a:bodyPr/>
                    <a:lstStyle/>
                    <a:p>
                      <a:pPr algn="l">
                        <a:lnSpc>
                          <a:spcPct val="107000"/>
                        </a:lnSpc>
                        <a:spcAft>
                          <a:spcPts val="800"/>
                        </a:spcAft>
                        <a:tabLst>
                          <a:tab pos="1306195" algn="l"/>
                          <a:tab pos="2928620" algn="r"/>
                        </a:tabLs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Khái niệm</a:t>
                      </a: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24045">
                <a:tc>
                  <a:txBody>
                    <a:bodyPr/>
                    <a:lstStyle/>
                    <a:p>
                      <a:pPr algn="l">
                        <a:lnSpc>
                          <a:spcPct val="107000"/>
                        </a:lnSpc>
                        <a:spcAft>
                          <a:spcPts val="800"/>
                        </a:spcAft>
                        <a:tabLst>
                          <a:tab pos="1306195" algn="l"/>
                          <a:tab pos="2928620" algn="r"/>
                        </a:tabLs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14362">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787438">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Tree>
    <p:extLst>
      <p:ext uri="{BB962C8B-B14F-4D97-AF65-F5344CB8AC3E}">
        <p14:creationId xmlns:p14="http://schemas.microsoft.com/office/powerpoint/2010/main" val="752730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10428519" y="111975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0000082" y="222771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9175" y="1783062"/>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9789663" y="1115602"/>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494" y="579832"/>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7824" y="1453045"/>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393790" y="1469114"/>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2729616"/>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1729010" y="3518590"/>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1940658" y="5252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0885985" y="362539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2566258" y="251770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9400227" y="243165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0039525" y="5745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1672457" y="12233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1965813" y="22588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0910510" y="30132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 name="Table 1">
            <a:extLst>
              <a:ext uri="{FF2B5EF4-FFF2-40B4-BE49-F238E27FC236}">
                <a16:creationId xmlns:a16="http://schemas.microsoft.com/office/drawing/2014/main" id="{192676D1-4CFF-7451-65F1-803EDC9E617D}"/>
              </a:ext>
            </a:extLst>
          </p:cNvPr>
          <p:cNvGraphicFramePr>
            <a:graphicFrameLocks noGrp="1"/>
          </p:cNvGraphicFramePr>
          <p:nvPr>
            <p:extLst>
              <p:ext uri="{D42A27DB-BD31-4B8C-83A1-F6EECF244321}">
                <p14:modId xmlns:p14="http://schemas.microsoft.com/office/powerpoint/2010/main" val="1434416277"/>
              </p:ext>
            </p:extLst>
          </p:nvPr>
        </p:nvGraphicFramePr>
        <p:xfrm>
          <a:off x="-5329733" y="907994"/>
          <a:ext cx="5169242" cy="4235506"/>
        </p:xfrm>
        <a:graphic>
          <a:graphicData uri="http://schemas.openxmlformats.org/drawingml/2006/table">
            <a:tbl>
              <a:tblPr firstRow="1" firstCol="1" bandRow="1"/>
              <a:tblGrid>
                <a:gridCol w="1486815">
                  <a:extLst>
                    <a:ext uri="{9D8B030D-6E8A-4147-A177-3AD203B41FA5}">
                      <a16:colId xmlns:a16="http://schemas.microsoft.com/office/drawing/2014/main" val="2916360996"/>
                    </a:ext>
                  </a:extLst>
                </a:gridCol>
                <a:gridCol w="3682427">
                  <a:extLst>
                    <a:ext uri="{9D8B030D-6E8A-4147-A177-3AD203B41FA5}">
                      <a16:colId xmlns:a16="http://schemas.microsoft.com/office/drawing/2014/main" val="1302270902"/>
                    </a:ext>
                  </a:extLst>
                </a:gridCol>
              </a:tblGrid>
              <a:tr h="382559">
                <a:tc gridSpan="2">
                  <a:txBody>
                    <a:bodyPr/>
                    <a:lstStyle/>
                    <a:p>
                      <a:pPr algn="ctr">
                        <a:lnSpc>
                          <a:spcPct val="107000"/>
                        </a:lnSpc>
                        <a:spcAft>
                          <a:spcPts val="800"/>
                        </a:spcAft>
                      </a:pPr>
                      <a:r>
                        <a:rPr lang="nl-NL" sz="14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HOÀN CHỈNH CỦA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Là quy luật về mối quan hệ quy định lẫn nhau giữa các thành phần và của mỗi bộ phận lãnh thổ trong lớp vỏ địa lí.</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74666">
                <a:tc>
                  <a:txBody>
                    <a:bodyPr/>
                    <a:lstStyle/>
                    <a:p>
                      <a:pPr>
                        <a:lnSpc>
                          <a:spcPct val="107000"/>
                        </a:lnSpc>
                        <a:spcAft>
                          <a:spcPts val="800"/>
                        </a:spcAft>
                        <a:tabLst>
                          <a:tab pos="1306195" algn="l"/>
                          <a:tab pos="2928620" algn="r"/>
                        </a:tabLs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Do tất cả các thành phần của VĐL không tồn tại và phát triển độc lập mà luôn tác động, trao đổi vật chất và năng lượng với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80421">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Trong tự nhiên, bất cứ một lãnh thổ nào cũng gồm nhiều thành phần ảnh hưởng qua lại phụ thuộc lẫn nhau.</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Nếu một thành phần thay đổi thì sẽ dẫn tới sự thay đổi của các thành phần còn lại và toàn bộ lãnh thổ.</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851313">
                <a:tc>
                  <a:txBody>
                    <a:bodyPr/>
                    <a:lstStyle/>
                    <a:p>
                      <a:pPr>
                        <a:lnSpc>
                          <a:spcPct val="107000"/>
                        </a:lnSpc>
                        <a:spcAft>
                          <a:spcPts val="800"/>
                        </a:spcAft>
                      </a:pPr>
                      <a:r>
                        <a:rPr lang="nl-NL" sz="14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Dự báo trước sự thay đổi của các thành phần tự nhiên trước khi sử dụng chúng;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nl-NL" sz="1400">
                          <a:effectLst/>
                          <a:latin typeface="#9Slide03 SFU Futura_12" panose="00000400000000000000" pitchFamily="2" charset="0"/>
                          <a:ea typeface="Arial" panose="020B0604020202020204" pitchFamily="34" charset="0"/>
                          <a:cs typeface="Times New Roman" panose="02020603050405020304" pitchFamily="18" charset="0"/>
                        </a:rPr>
                        <a:t>- Cần nghiên cứu tỉ mỉ, chính xác các đặc điểm của đối tượng địa lí trước khi sử dụng.</a:t>
                      </a:r>
                      <a:endParaRPr lang="en-US" sz="1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sp>
        <p:nvSpPr>
          <p:cNvPr id="27" name="任意多边形 13">
            <a:extLst>
              <a:ext uri="{FF2B5EF4-FFF2-40B4-BE49-F238E27FC236}">
                <a16:creationId xmlns:a16="http://schemas.microsoft.com/office/drawing/2014/main" id="{D1D9542E-6638-481E-B4E4-8D2814C23B08}"/>
              </a:ext>
            </a:extLst>
          </p:cNvPr>
          <p:cNvSpPr/>
          <p:nvPr/>
        </p:nvSpPr>
        <p:spPr>
          <a:xfrm rot="16200000">
            <a:off x="-158456" y="1246501"/>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73716" y="838044"/>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sp>
        <p:nvSpPr>
          <p:cNvPr id="30" name="TextBox 29">
            <a:extLst>
              <a:ext uri="{FF2B5EF4-FFF2-40B4-BE49-F238E27FC236}">
                <a16:creationId xmlns:a16="http://schemas.microsoft.com/office/drawing/2014/main" id="{A7DF6E99-34F6-9BA3-5C28-A8AF1BB426C8}"/>
              </a:ext>
            </a:extLst>
          </p:cNvPr>
          <p:cNvSpPr txBox="1"/>
          <p:nvPr/>
        </p:nvSpPr>
        <p:spPr>
          <a:xfrm>
            <a:off x="3747786" y="899599"/>
            <a:ext cx="5383269" cy="707886"/>
          </a:xfrm>
          <a:prstGeom prst="rect">
            <a:avLst/>
          </a:prstGeom>
          <a:noFill/>
        </p:spPr>
        <p:txBody>
          <a:bodyPr wrap="square">
            <a:spAutoFit/>
          </a:bodyPr>
          <a:lstStyle/>
          <a:p>
            <a:pPr algn="ctr"/>
            <a:r>
              <a:rPr lang="vi-VN" sz="2000" b="1" i="0">
                <a:solidFill>
                  <a:srgbClr val="0070C0"/>
                </a:solidFill>
                <a:effectLst/>
                <a:latin typeface="#9Slide03 SFU Futura_05" panose="00000800000000000000" pitchFamily="2" charset="0"/>
              </a:rPr>
              <a:t>Sự ảnh hưởng đáng sợ của biến đổi khí hậu tới cuộc sống trên Trái Đất.</a:t>
            </a:r>
            <a:endParaRPr lang="en-US" sz="2000">
              <a:solidFill>
                <a:srgbClr val="0070C0"/>
              </a:solidFill>
              <a:latin typeface="#9Slide03 SFU Futura_05" panose="00000800000000000000" pitchFamily="2"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11"/>
          <a:stretch>
            <a:fillRect/>
          </a:stretch>
        </p:blipFill>
        <p:spPr>
          <a:xfrm>
            <a:off x="9396291" y="-184938"/>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12"/>
          <a:srcRect l="9588" r="10461"/>
          <a:stretch/>
        </p:blipFill>
        <p:spPr>
          <a:xfrm>
            <a:off x="3715894" y="1559537"/>
            <a:ext cx="5443573" cy="3574507"/>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75" y="1598996"/>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76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4367762" y="1204992"/>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999934" y="796535"/>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sp>
        <p:nvSpPr>
          <p:cNvPr id="30" name="TextBox 29">
            <a:extLst>
              <a:ext uri="{FF2B5EF4-FFF2-40B4-BE49-F238E27FC236}">
                <a16:creationId xmlns:a16="http://schemas.microsoft.com/office/drawing/2014/main" id="{A7DF6E99-34F6-9BA3-5C28-A8AF1BB426C8}"/>
              </a:ext>
            </a:extLst>
          </p:cNvPr>
          <p:cNvSpPr txBox="1"/>
          <p:nvPr/>
        </p:nvSpPr>
        <p:spPr>
          <a:xfrm>
            <a:off x="9098217" y="861873"/>
            <a:ext cx="5383269" cy="707886"/>
          </a:xfrm>
          <a:prstGeom prst="rect">
            <a:avLst/>
          </a:prstGeom>
          <a:noFill/>
        </p:spPr>
        <p:txBody>
          <a:bodyPr wrap="square">
            <a:spAutoFit/>
          </a:bodyPr>
          <a:lstStyle/>
          <a:p>
            <a:pPr algn="ctr"/>
            <a:r>
              <a:rPr lang="vi-VN" sz="2000" b="1" i="0">
                <a:solidFill>
                  <a:srgbClr val="0070C0"/>
                </a:solidFill>
                <a:effectLst/>
                <a:latin typeface="#9Slide03 SFU Futura_05" panose="00000800000000000000" pitchFamily="2" charset="0"/>
              </a:rPr>
              <a:t>Sự ảnh hưởng đáng sợ của biến đổi khí hậu tới cuộc sống trên Trái Đất.</a:t>
            </a:r>
            <a:endParaRPr lang="en-US" sz="2000">
              <a:solidFill>
                <a:srgbClr val="0070C0"/>
              </a:solidFill>
              <a:latin typeface="#9Slide03 SFU Futura_05" panose="00000800000000000000" pitchFamily="2"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3"/>
          <a:stretch>
            <a:fillRect/>
          </a:stretch>
        </p:blipFill>
        <p:spPr>
          <a:xfrm>
            <a:off x="-87399" y="0"/>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4"/>
          <a:srcRect l="9588" r="10461"/>
          <a:stretch/>
        </p:blipFill>
        <p:spPr>
          <a:xfrm>
            <a:off x="9144000" y="3573741"/>
            <a:ext cx="2390567" cy="1569759"/>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811" y="1524577"/>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89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5089627" y="1204992"/>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1799" y="796535"/>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t="1606" b="44433"/>
          <a:stretch/>
        </p:blipFill>
        <p:spPr>
          <a:xfrm>
            <a:off x="0" y="728193"/>
            <a:ext cx="4572000" cy="4351150"/>
          </a:xfrm>
          <a:prstGeom prst="rect">
            <a:avLst/>
          </a:prstGeom>
          <a:ln w="28575">
            <a:solidFill>
              <a:srgbClr val="E65C01"/>
            </a:solidFill>
          </a:ln>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4491" y="2702238"/>
            <a:ext cx="1848527" cy="237710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5840" y="2560035"/>
            <a:ext cx="2082226" cy="2582607"/>
          </a:xfrm>
          <a:prstGeom prst="rect">
            <a:avLst/>
          </a:prstGeom>
        </p:spPr>
      </p:pic>
      <p:sp>
        <p:nvSpPr>
          <p:cNvPr id="12" name="TextBox 11">
            <a:extLst>
              <a:ext uri="{FF2B5EF4-FFF2-40B4-BE49-F238E27FC236}">
                <a16:creationId xmlns:a16="http://schemas.microsoft.com/office/drawing/2014/main" id="{590C1182-05B0-6F60-7A5D-E9FE135524BC}"/>
              </a:ext>
            </a:extLst>
          </p:cNvPr>
          <p:cNvSpPr txBox="1"/>
          <p:nvPr/>
        </p:nvSpPr>
        <p:spPr>
          <a:xfrm>
            <a:off x="5809762" y="1706886"/>
            <a:ext cx="2856501" cy="584775"/>
          </a:xfrm>
          <a:prstGeom prst="rect">
            <a:avLst/>
          </a:prstGeom>
          <a:noFill/>
        </p:spPr>
        <p:txBody>
          <a:bodyPr wrap="square" rtlCol="0">
            <a:spAutoFit/>
          </a:bodyPr>
          <a:lstStyle/>
          <a:p>
            <a:r>
              <a:rPr lang="en-US" sz="3200" b="1">
                <a:solidFill>
                  <a:srgbClr val="925994"/>
                </a:solidFill>
                <a:latin typeface="#9Slide05 Pateglamt Script" panose="02000000000000000000" pitchFamily="2" charset="0"/>
              </a:rPr>
              <a:t>Những con số biết nói</a:t>
            </a:r>
          </a:p>
        </p:txBody>
      </p:sp>
    </p:spTree>
    <p:extLst>
      <p:ext uri="{BB962C8B-B14F-4D97-AF65-F5344CB8AC3E}">
        <p14:creationId xmlns:p14="http://schemas.microsoft.com/office/powerpoint/2010/main" val="74263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0" y="912418"/>
            <a:ext cx="5467743" cy="4145259"/>
          </a:xfrm>
          <a:prstGeom prst="rect">
            <a:avLst/>
          </a:prstGeom>
          <a:ln w="28575">
            <a:solidFill>
              <a:srgbClr val="E65C01"/>
            </a:solidFill>
          </a:ln>
        </p:spPr>
      </p:pic>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5176567" y="1291931"/>
            <a:ext cx="407859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685595" y="734666"/>
            <a:ext cx="2773317"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9486" y="2680572"/>
            <a:ext cx="1848527" cy="237710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2254" y="2560035"/>
            <a:ext cx="2082226" cy="2582607"/>
          </a:xfrm>
          <a:prstGeom prst="rect">
            <a:avLst/>
          </a:prstGeom>
        </p:spPr>
      </p:pic>
      <p:sp>
        <p:nvSpPr>
          <p:cNvPr id="2" name="Rectangle 1">
            <a:extLst>
              <a:ext uri="{FF2B5EF4-FFF2-40B4-BE49-F238E27FC236}">
                <a16:creationId xmlns:a16="http://schemas.microsoft.com/office/drawing/2014/main" id="{C2F53651-DCAA-6594-0D99-B67ED744115B}"/>
              </a:ext>
            </a:extLst>
          </p:cNvPr>
          <p:cNvSpPr/>
          <p:nvPr/>
        </p:nvSpPr>
        <p:spPr>
          <a:xfrm>
            <a:off x="0" y="912419"/>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A128FE-D46A-895B-3147-02EDD147243E}"/>
              </a:ext>
            </a:extLst>
          </p:cNvPr>
          <p:cNvSpPr txBox="1"/>
          <p:nvPr/>
        </p:nvSpPr>
        <p:spPr>
          <a:xfrm>
            <a:off x="5809762" y="1706886"/>
            <a:ext cx="2856501" cy="584775"/>
          </a:xfrm>
          <a:prstGeom prst="rect">
            <a:avLst/>
          </a:prstGeom>
          <a:noFill/>
        </p:spPr>
        <p:txBody>
          <a:bodyPr wrap="square" rtlCol="0">
            <a:spAutoFit/>
          </a:bodyPr>
          <a:lstStyle/>
          <a:p>
            <a:r>
              <a:rPr lang="en-US" sz="3200" b="1">
                <a:solidFill>
                  <a:srgbClr val="925994"/>
                </a:solidFill>
                <a:latin typeface="#9Slide05 Pateglamt Script" panose="02000000000000000000" pitchFamily="2" charset="0"/>
              </a:rPr>
              <a:t>Những con số biết nói</a:t>
            </a:r>
          </a:p>
        </p:txBody>
      </p:sp>
    </p:spTree>
    <p:extLst>
      <p:ext uri="{BB962C8B-B14F-4D97-AF65-F5344CB8AC3E}">
        <p14:creationId xmlns:p14="http://schemas.microsoft.com/office/powerpoint/2010/main" val="279659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555299" y="3976544"/>
            <a:ext cx="1553841" cy="1178013"/>
          </a:xfrm>
          <a:prstGeom prst="rect">
            <a:avLst/>
          </a:prstGeom>
          <a:ln w="28575">
            <a:solidFill>
              <a:srgbClr val="E65C01"/>
            </a:solidFill>
          </a:ln>
        </p:spPr>
      </p:pic>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5159524" y="1308975"/>
            <a:ext cx="4112678"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685595" y="660551"/>
            <a:ext cx="2773317" cy="640080"/>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a:t>
            </a:r>
            <a:r>
              <a:rPr lang="en-US" sz="4000" b="1">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EM CÓ BIẾT</a:t>
            </a:r>
            <a:endParaRPr lang="en-US" sz="3600">
              <a:latin typeface="#9Slide03 Bebas Neue Bold" panose="020B0606020202050201"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375" y="3543016"/>
            <a:ext cx="1320711" cy="1638092"/>
          </a:xfrm>
          <a:prstGeom prst="rect">
            <a:avLst/>
          </a:prstGeom>
        </p:spPr>
      </p:pic>
      <p:sp>
        <p:nvSpPr>
          <p:cNvPr id="2" name="Rectangle 1">
            <a:extLst>
              <a:ext uri="{FF2B5EF4-FFF2-40B4-BE49-F238E27FC236}">
                <a16:creationId xmlns:a16="http://schemas.microsoft.com/office/drawing/2014/main" id="{C2F53651-DCAA-6594-0D99-B67ED744115B}"/>
              </a:ext>
            </a:extLst>
          </p:cNvPr>
          <p:cNvSpPr/>
          <p:nvPr/>
        </p:nvSpPr>
        <p:spPr>
          <a:xfrm>
            <a:off x="-1687398" y="912418"/>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A128FE-D46A-895B-3147-02EDD147243E}"/>
              </a:ext>
            </a:extLst>
          </p:cNvPr>
          <p:cNvSpPr txBox="1"/>
          <p:nvPr/>
        </p:nvSpPr>
        <p:spPr>
          <a:xfrm>
            <a:off x="5478404" y="1338172"/>
            <a:ext cx="3496234" cy="461665"/>
          </a:xfrm>
          <a:prstGeom prst="rect">
            <a:avLst/>
          </a:prstGeom>
          <a:noFill/>
        </p:spPr>
        <p:txBody>
          <a:bodyPr wrap="square" rtlCol="0">
            <a:spAutoFit/>
          </a:bodyPr>
          <a:lstStyle/>
          <a:p>
            <a:r>
              <a:rPr lang="en-US" sz="2400" b="1">
                <a:solidFill>
                  <a:srgbClr val="925994"/>
                </a:solidFill>
                <a:latin typeface="#9Slide05 Pateglamt Script" panose="02000000000000000000" pitchFamily="2"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5478404" y="1737261"/>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Được mệnh danh là "Sao Hỏa trên Trái Đất", hiếm có loài thực động vật, thậm chí vi khuẩn nào có thể tồn tại được ở nơi trơ cứng, khô hạn như Atacama. </a:t>
            </a:r>
            <a:endParaRPr lang="en-US">
              <a:latin typeface="#9Slide03 Cabin Condensed Bold" panose="00000806000000000000" pitchFamily="2"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5478404" y="2473003"/>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Hầu hết quanh năm suốt tháng hoang mạc Atacama bị chôn vùi trong màu nâu vàng cằn cỗi, khô khan của đất cát như miền đất chết. </a:t>
            </a:r>
            <a:endParaRPr lang="en-US">
              <a:latin typeface="#9Slide03 Cabin Condensed Bold" panose="00000806000000000000" pitchFamily="2"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5467745" y="3192692"/>
            <a:ext cx="3485575" cy="923330"/>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Lượng mưa hàng năm ở hoang mạc này cực thấp, có khu vực chỉ khoảng 1mm/năm. Theo National Geographic, sau trung bình 6 năm đợi chờ trong khô khát thì Atacama đón một trận mưa lớn. </a:t>
            </a:r>
            <a:endParaRPr lang="en-US">
              <a:latin typeface="#9Slide03 Cabin Condensed Bold" panose="00000806000000000000" pitchFamily="2" charset="0"/>
            </a:endParaRPr>
          </a:p>
        </p:txBody>
      </p:sp>
      <p:pic>
        <p:nvPicPr>
          <p:cNvPr id="14" name="Picture 13">
            <a:extLst>
              <a:ext uri="{FF2B5EF4-FFF2-40B4-BE49-F238E27FC236}">
                <a16:creationId xmlns:a16="http://schemas.microsoft.com/office/drawing/2014/main" id="{F08DBCE2-795A-C86A-B90E-5D3D9B78855A}"/>
              </a:ext>
            </a:extLst>
          </p:cNvPr>
          <p:cNvPicPr>
            <a:picLocks noChangeAspect="1"/>
          </p:cNvPicPr>
          <p:nvPr/>
        </p:nvPicPr>
        <p:blipFill>
          <a:blip r:embed="rId5"/>
          <a:stretch>
            <a:fillRect/>
          </a:stretch>
        </p:blipFill>
        <p:spPr>
          <a:xfrm>
            <a:off x="9201" y="1041877"/>
            <a:ext cx="3290144" cy="4112680"/>
          </a:xfrm>
          <a:prstGeom prst="rect">
            <a:avLst/>
          </a:prstGeom>
        </p:spPr>
      </p:pic>
      <p:pic>
        <p:nvPicPr>
          <p:cNvPr id="12" name="Picture 11">
            <a:extLst>
              <a:ext uri="{FF2B5EF4-FFF2-40B4-BE49-F238E27FC236}">
                <a16:creationId xmlns:a16="http://schemas.microsoft.com/office/drawing/2014/main" id="{981944FF-7748-9983-F799-524BE54AB881}"/>
              </a:ext>
            </a:extLst>
          </p:cNvPr>
          <p:cNvPicPr>
            <a:picLocks noChangeAspect="1"/>
          </p:cNvPicPr>
          <p:nvPr/>
        </p:nvPicPr>
        <p:blipFill>
          <a:blip r:embed="rId6"/>
          <a:stretch>
            <a:fillRect/>
          </a:stretch>
        </p:blipFill>
        <p:spPr>
          <a:xfrm>
            <a:off x="2171764" y="1050337"/>
            <a:ext cx="3290145" cy="2180896"/>
          </a:xfrm>
          <a:prstGeom prst="rect">
            <a:avLst/>
          </a:prstGeom>
        </p:spPr>
      </p:pic>
      <p:sp>
        <p:nvSpPr>
          <p:cNvPr id="16" name="TextBox 15">
            <a:extLst>
              <a:ext uri="{FF2B5EF4-FFF2-40B4-BE49-F238E27FC236}">
                <a16:creationId xmlns:a16="http://schemas.microsoft.com/office/drawing/2014/main" id="{8AAE7CB0-3F55-A78A-7089-EFE724A4F493}"/>
              </a:ext>
            </a:extLst>
          </p:cNvPr>
          <p:cNvSpPr txBox="1"/>
          <p:nvPr/>
        </p:nvSpPr>
        <p:spPr>
          <a:xfrm>
            <a:off x="60604" y="1107865"/>
            <a:ext cx="2161106" cy="507831"/>
          </a:xfrm>
          <a:prstGeom prst="rect">
            <a:avLst/>
          </a:prstGeom>
          <a:noFill/>
        </p:spPr>
        <p:txBody>
          <a:bodyPr wrap="square" rtlCol="0">
            <a:spAutoFit/>
          </a:bodyPr>
          <a:lstStyle/>
          <a:p>
            <a:pPr algn="ctr"/>
            <a:r>
              <a:rPr lang="en-US">
                <a:solidFill>
                  <a:schemeClr val="bg1"/>
                </a:solidFill>
                <a:latin typeface="#9Slide03 SFU Futura_05" panose="00000800000000000000" pitchFamily="2" charset="0"/>
              </a:rPr>
              <a:t>Hoa nở trên cát sau một trận mưa lớn</a:t>
            </a:r>
          </a:p>
        </p:txBody>
      </p:sp>
      <p:sp>
        <p:nvSpPr>
          <p:cNvPr id="24" name="TextBox 23">
            <a:extLst>
              <a:ext uri="{FF2B5EF4-FFF2-40B4-BE49-F238E27FC236}">
                <a16:creationId xmlns:a16="http://schemas.microsoft.com/office/drawing/2014/main" id="{5C8FA2EA-700C-558B-9AD1-CEFB32C0912A}"/>
              </a:ext>
            </a:extLst>
          </p:cNvPr>
          <p:cNvSpPr txBox="1"/>
          <p:nvPr/>
        </p:nvSpPr>
        <p:spPr>
          <a:xfrm>
            <a:off x="5478404" y="4119612"/>
            <a:ext cx="3496234" cy="923330"/>
          </a:xfrm>
          <a:prstGeom prst="rect">
            <a:avLst/>
          </a:prstGeom>
          <a:noFill/>
        </p:spPr>
        <p:txBody>
          <a:bodyPr wrap="square">
            <a:spAutoFit/>
          </a:bodyPr>
          <a:lstStyle/>
          <a:p>
            <a:pPr algn="just"/>
            <a:r>
              <a:rPr lang="en-US" b="0" i="0">
                <a:solidFill>
                  <a:srgbClr val="333333"/>
                </a:solidFill>
                <a:effectLst/>
                <a:latin typeface="#9Slide03 Cabin Condensed Bold" panose="00000806000000000000" pitchFamily="2" charset="0"/>
              </a:rPr>
              <a:t>H</a:t>
            </a:r>
            <a:r>
              <a:rPr lang="vi-VN" b="0" i="0">
                <a:solidFill>
                  <a:srgbClr val="333333"/>
                </a:solidFill>
                <a:effectLst/>
                <a:latin typeface="#9Slide03 Cabin Condensed Bold" panose="00000806000000000000" pitchFamily="2"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a:latin typeface="#9Slide03 Cabin Condensed Bold" panose="00000806000000000000" pitchFamily="2" charset="0"/>
            </a:endParaRPr>
          </a:p>
        </p:txBody>
      </p:sp>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948" y="3526502"/>
            <a:ext cx="1272616" cy="1636515"/>
          </a:xfrm>
          <a:prstGeom prst="rect">
            <a:avLst/>
          </a:prstGeom>
        </p:spPr>
      </p:pic>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Tree>
    <p:extLst>
      <p:ext uri="{BB962C8B-B14F-4D97-AF65-F5344CB8AC3E}">
        <p14:creationId xmlns:p14="http://schemas.microsoft.com/office/powerpoint/2010/main" val="253987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622806" y="3939704"/>
            <a:ext cx="1553841" cy="1178013"/>
          </a:xfrm>
          <a:prstGeom prst="rect">
            <a:avLst/>
          </a:prstGeom>
          <a:ln w="28575">
            <a:solidFill>
              <a:srgbClr val="E65C01"/>
            </a:solidFill>
          </a:ln>
        </p:spPr>
      </p:pic>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sp>
        <p:nvSpPr>
          <p:cNvPr id="2" name="Rectangle 1">
            <a:extLst>
              <a:ext uri="{FF2B5EF4-FFF2-40B4-BE49-F238E27FC236}">
                <a16:creationId xmlns:a16="http://schemas.microsoft.com/office/drawing/2014/main" id="{C2F53651-DCAA-6594-0D99-B67ED744115B}"/>
              </a:ext>
            </a:extLst>
          </p:cNvPr>
          <p:cNvSpPr/>
          <p:nvPr/>
        </p:nvSpPr>
        <p:spPr>
          <a:xfrm>
            <a:off x="-1687398" y="912418"/>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A128FE-D46A-895B-3147-02EDD147243E}"/>
              </a:ext>
            </a:extLst>
          </p:cNvPr>
          <p:cNvSpPr txBox="1"/>
          <p:nvPr/>
        </p:nvSpPr>
        <p:spPr>
          <a:xfrm>
            <a:off x="5602760" y="5159942"/>
            <a:ext cx="3496234" cy="461665"/>
          </a:xfrm>
          <a:prstGeom prst="rect">
            <a:avLst/>
          </a:prstGeom>
          <a:noFill/>
        </p:spPr>
        <p:txBody>
          <a:bodyPr wrap="square" rtlCol="0">
            <a:spAutoFit/>
          </a:bodyPr>
          <a:lstStyle/>
          <a:p>
            <a:r>
              <a:rPr lang="en-US" sz="2400" b="1">
                <a:solidFill>
                  <a:srgbClr val="925994"/>
                </a:solidFill>
                <a:latin typeface="#9Slide05 Pateglamt Script" panose="02000000000000000000" pitchFamily="2"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5608090" y="5159942"/>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Được mệnh danh là "Sao Hỏa trên Trái Đất", hiếm có loài thực động vật, thậm chí vi khuẩn nào có thể tồn tại được ở nơi trơ cứng, khô hạn như Atacama. </a:t>
            </a:r>
            <a:endParaRPr lang="en-US">
              <a:latin typeface="#9Slide03 Cabin Condensed Bold" panose="00000806000000000000" pitchFamily="2"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5608090" y="5159942"/>
            <a:ext cx="3485575" cy="715581"/>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Hầu hết quanh năm suốt tháng hoang mạc Atacama bị chôn vùi trong màu nâu vàng cằn cỗi, khô khan của đất cát như miền đất chết. </a:t>
            </a:r>
            <a:endParaRPr lang="en-US">
              <a:latin typeface="#9Slide03 Cabin Condensed Bold" panose="00000806000000000000" pitchFamily="2"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5608090" y="5112807"/>
            <a:ext cx="3485575" cy="923330"/>
          </a:xfrm>
          <a:prstGeom prst="rect">
            <a:avLst/>
          </a:prstGeom>
          <a:noFill/>
        </p:spPr>
        <p:txBody>
          <a:bodyPr wrap="square">
            <a:spAutoFit/>
          </a:bodyPr>
          <a:lstStyle/>
          <a:p>
            <a:pPr algn="just"/>
            <a:r>
              <a:rPr lang="vi-VN" b="0" i="0">
                <a:solidFill>
                  <a:srgbClr val="333333"/>
                </a:solidFill>
                <a:effectLst/>
                <a:latin typeface="#9Slide03 Cabin Condensed Bold" panose="00000806000000000000" pitchFamily="2" charset="0"/>
              </a:rPr>
              <a:t>Lượng mưa hàng năm ở hoang mạc này cực thấp, có khu vực chỉ khoảng 1mm/năm. Theo National Geographic, sau trung bình 6 năm đợi chờ trong khô khát thì Atacama đón một trận mưa lớn. </a:t>
            </a:r>
            <a:endParaRPr lang="en-US">
              <a:latin typeface="#9Slide03 Cabin Condensed Bold" panose="00000806000000000000" pitchFamily="2" charset="0"/>
            </a:endParaRPr>
          </a:p>
        </p:txBody>
      </p:sp>
      <p:pic>
        <p:nvPicPr>
          <p:cNvPr id="14" name="Picture 13">
            <a:extLst>
              <a:ext uri="{FF2B5EF4-FFF2-40B4-BE49-F238E27FC236}">
                <a16:creationId xmlns:a16="http://schemas.microsoft.com/office/drawing/2014/main" id="{F08DBCE2-795A-C86A-B90E-5D3D9B78855A}"/>
              </a:ext>
            </a:extLst>
          </p:cNvPr>
          <p:cNvPicPr>
            <a:picLocks noChangeAspect="1"/>
          </p:cNvPicPr>
          <p:nvPr/>
        </p:nvPicPr>
        <p:blipFill>
          <a:blip r:embed="rId5"/>
          <a:stretch>
            <a:fillRect/>
          </a:stretch>
        </p:blipFill>
        <p:spPr>
          <a:xfrm>
            <a:off x="-3359109" y="652916"/>
            <a:ext cx="3290144" cy="4112680"/>
          </a:xfrm>
          <a:prstGeom prst="rect">
            <a:avLst/>
          </a:prstGeom>
        </p:spPr>
      </p:pic>
      <p:pic>
        <p:nvPicPr>
          <p:cNvPr id="12" name="Picture 11">
            <a:extLst>
              <a:ext uri="{FF2B5EF4-FFF2-40B4-BE49-F238E27FC236}">
                <a16:creationId xmlns:a16="http://schemas.microsoft.com/office/drawing/2014/main" id="{981944FF-7748-9983-F799-524BE54AB881}"/>
              </a:ext>
            </a:extLst>
          </p:cNvPr>
          <p:cNvPicPr>
            <a:picLocks noChangeAspect="1"/>
          </p:cNvPicPr>
          <p:nvPr/>
        </p:nvPicPr>
        <p:blipFill>
          <a:blip r:embed="rId6"/>
          <a:stretch>
            <a:fillRect/>
          </a:stretch>
        </p:blipFill>
        <p:spPr>
          <a:xfrm>
            <a:off x="-3663592" y="1007688"/>
            <a:ext cx="3290145" cy="2180896"/>
          </a:xfrm>
          <a:prstGeom prst="rect">
            <a:avLst/>
          </a:prstGeom>
        </p:spPr>
      </p:pic>
      <p:sp>
        <p:nvSpPr>
          <p:cNvPr id="16" name="TextBox 15">
            <a:extLst>
              <a:ext uri="{FF2B5EF4-FFF2-40B4-BE49-F238E27FC236}">
                <a16:creationId xmlns:a16="http://schemas.microsoft.com/office/drawing/2014/main" id="{8AAE7CB0-3F55-A78A-7089-EFE724A4F493}"/>
              </a:ext>
            </a:extLst>
          </p:cNvPr>
          <p:cNvSpPr txBox="1"/>
          <p:nvPr/>
        </p:nvSpPr>
        <p:spPr>
          <a:xfrm>
            <a:off x="-2349642" y="1107865"/>
            <a:ext cx="2161106" cy="507831"/>
          </a:xfrm>
          <a:prstGeom prst="rect">
            <a:avLst/>
          </a:prstGeom>
          <a:noFill/>
        </p:spPr>
        <p:txBody>
          <a:bodyPr wrap="square" rtlCol="0">
            <a:spAutoFit/>
          </a:bodyPr>
          <a:lstStyle/>
          <a:p>
            <a:pPr algn="ctr"/>
            <a:r>
              <a:rPr lang="en-US">
                <a:solidFill>
                  <a:schemeClr val="bg1"/>
                </a:solidFill>
                <a:latin typeface="#9Slide03 SFU Futura_05" panose="00000800000000000000" pitchFamily="2" charset="0"/>
              </a:rPr>
              <a:t>Hoa nở trên cát sau một trận mưa lớn</a:t>
            </a:r>
          </a:p>
        </p:txBody>
      </p:sp>
      <p:sp>
        <p:nvSpPr>
          <p:cNvPr id="24" name="TextBox 23">
            <a:extLst>
              <a:ext uri="{FF2B5EF4-FFF2-40B4-BE49-F238E27FC236}">
                <a16:creationId xmlns:a16="http://schemas.microsoft.com/office/drawing/2014/main" id="{5C8FA2EA-700C-558B-9AD1-CEFB32C0912A}"/>
              </a:ext>
            </a:extLst>
          </p:cNvPr>
          <p:cNvSpPr txBox="1"/>
          <p:nvPr/>
        </p:nvSpPr>
        <p:spPr>
          <a:xfrm>
            <a:off x="5602760" y="5112807"/>
            <a:ext cx="3496234" cy="923330"/>
          </a:xfrm>
          <a:prstGeom prst="rect">
            <a:avLst/>
          </a:prstGeom>
          <a:noFill/>
        </p:spPr>
        <p:txBody>
          <a:bodyPr wrap="square">
            <a:spAutoFit/>
          </a:bodyPr>
          <a:lstStyle/>
          <a:p>
            <a:pPr algn="just"/>
            <a:r>
              <a:rPr lang="en-US" b="0" i="0">
                <a:solidFill>
                  <a:srgbClr val="333333"/>
                </a:solidFill>
                <a:effectLst/>
                <a:latin typeface="#9Slide03 Cabin Condensed Bold" panose="00000806000000000000" pitchFamily="2" charset="0"/>
              </a:rPr>
              <a:t>H</a:t>
            </a:r>
            <a:r>
              <a:rPr lang="vi-VN" b="0" i="0">
                <a:solidFill>
                  <a:srgbClr val="333333"/>
                </a:solidFill>
                <a:effectLst/>
                <a:latin typeface="#9Slide03 Cabin Condensed Bold" panose="00000806000000000000" pitchFamily="2"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a:latin typeface="#9Slide03 Cabin Condensed Bold" panose="00000806000000000000" pitchFamily="2" charset="0"/>
            </a:endParaRPr>
          </a:p>
        </p:txBody>
      </p:sp>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sp>
        <p:nvSpPr>
          <p:cNvPr id="20" name="TextBox 19">
            <a:extLst>
              <a:ext uri="{FF2B5EF4-FFF2-40B4-BE49-F238E27FC236}">
                <a16:creationId xmlns:a16="http://schemas.microsoft.com/office/drawing/2014/main" id="{8BBEAA07-990A-1449-CBBE-A359AA5F6B27}"/>
              </a:ext>
            </a:extLst>
          </p:cNvPr>
          <p:cNvSpPr txBox="1"/>
          <p:nvPr/>
        </p:nvSpPr>
        <p:spPr>
          <a:xfrm>
            <a:off x="235518" y="1021249"/>
            <a:ext cx="4280591" cy="2931828"/>
          </a:xfrm>
          <a:prstGeom prst="rect">
            <a:avLst/>
          </a:prstGeom>
          <a:noFill/>
          <a:ln>
            <a:solidFill>
              <a:schemeClr val="accent5">
                <a:lumMod val="60000"/>
                <a:lumOff val="40000"/>
              </a:schemeClr>
            </a:solidFill>
          </a:ln>
        </p:spPr>
        <p:txBody>
          <a:bodyPr wrap="square">
            <a:spAutoFit/>
          </a:bodyPr>
          <a:lstStyle/>
          <a:p>
            <a:pPr marL="354330" indent="-285750" algn="just">
              <a:lnSpc>
                <a:spcPct val="115000"/>
              </a:lnSpc>
              <a:buFont typeface="Wingdings" panose="05000000000000000000" pitchFamily="2" charset="2"/>
              <a:buChar char="v"/>
            </a:pPr>
            <a:r>
              <a:rPr lang="it-IT" sz="1800" b="1">
                <a:effectLst/>
                <a:latin typeface="#9Slide03 SFU Futura_12" panose="00000400000000000000" pitchFamily="2" charset="0"/>
                <a:ea typeface="Times New Roman" panose="02020603050405020304" pitchFamily="18" charset="0"/>
              </a:rPr>
              <a:t>Luật chơi:</a:t>
            </a:r>
            <a:r>
              <a:rPr lang="it-IT" sz="1800">
                <a:effectLst/>
                <a:latin typeface="#9Slide03 SFU Futura_12" panose="00000400000000000000" pitchFamily="2" charset="0"/>
                <a:ea typeface="Times New Roman" panose="02020603050405020304" pitchFamily="18" charset="0"/>
              </a:rPr>
              <a:t> Có 6 số khác nhau, trong đó có 5 số chứa 5 câu hỏi và 1 số may mắn. Chọn số tùy ý, nếu chọn số có câu hỏi, trả lời đúng 1 điểm, trả lời sai HS khác có quyền trả lời. Nếu chọn được may mắn thì không phải trả lời mà vẫn được 10 điểm.</a:t>
            </a:r>
            <a:endParaRPr lang="en-US" sz="1800">
              <a:effectLst/>
              <a:latin typeface="#9Slide03 SFU Futura_12" panose="00000400000000000000" pitchFamily="2" charset="0"/>
              <a:ea typeface="Times New Roman" panose="02020603050405020304" pitchFamily="18" charset="0"/>
            </a:endParaRPr>
          </a:p>
          <a:p>
            <a:pPr marL="285750" lvl="0" indent="-285750" algn="just">
              <a:lnSpc>
                <a:spcPct val="115000"/>
              </a:lnSpc>
              <a:buClr>
                <a:srgbClr val="000000"/>
              </a:buClr>
              <a:buSzPts val="1400"/>
              <a:buFont typeface="Wingdings" panose="05000000000000000000" pitchFamily="2" charset="2"/>
              <a:buChar char="v"/>
            </a:pPr>
            <a:r>
              <a:rPr lang="it-IT" sz="1800" b="1">
                <a:latin typeface="#9Slide03 SFU Futura_12" panose="00000400000000000000" pitchFamily="2" charset="0"/>
                <a:ea typeface="Times New Roman" panose="02020603050405020304" pitchFamily="18" charset="0"/>
              </a:rPr>
              <a:t>Lưu ý: </a:t>
            </a:r>
            <a:r>
              <a:rPr lang="it-IT" sz="1800">
                <a:latin typeface="#9Slide03 SFU Futura_12" panose="00000400000000000000" pitchFamily="2" charset="0"/>
                <a:ea typeface="Times New Roman" panose="02020603050405020304" pitchFamily="18" charset="0"/>
              </a:rPr>
              <a:t>Chỉ được trả lời sau</a:t>
            </a:r>
            <a:r>
              <a:rPr lang="it-IT" sz="1800">
                <a:effectLst/>
                <a:latin typeface="#9Slide03 SFU Futura_12" panose="00000400000000000000" pitchFamily="2" charset="0"/>
                <a:ea typeface="Times New Roman" panose="02020603050405020304" pitchFamily="18" charset="0"/>
              </a:rPr>
              <a:t> hiệu lệnh “Hết” của  GV.</a:t>
            </a:r>
            <a:endParaRPr lang="en-US" sz="1800">
              <a:effectLst/>
              <a:latin typeface="#9Slide03 SFU Futura_12" panose="00000400000000000000" pitchFamily="2" charset="0"/>
              <a:ea typeface="Times New Roman" panose="02020603050405020304" pitchFamily="18" charset="0"/>
            </a:endParaRPr>
          </a:p>
        </p:txBody>
      </p:sp>
      <p:graphicFrame>
        <p:nvGraphicFramePr>
          <p:cNvPr id="21" name="Diagram 20">
            <a:extLst>
              <a:ext uri="{FF2B5EF4-FFF2-40B4-BE49-F238E27FC236}">
                <a16:creationId xmlns:a16="http://schemas.microsoft.com/office/drawing/2014/main" id="{126D93D7-D62D-D9A6-2444-5A98FA80D3C4}"/>
              </a:ext>
            </a:extLst>
          </p:cNvPr>
          <p:cNvGraphicFramePr/>
          <p:nvPr>
            <p:extLst>
              <p:ext uri="{D42A27DB-BD31-4B8C-83A1-F6EECF244321}">
                <p14:modId xmlns:p14="http://schemas.microsoft.com/office/powerpoint/2010/main" val="1136288923"/>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0603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 28">
            <a:extLst>
              <a:ext uri="{FF2B5EF4-FFF2-40B4-BE49-F238E27FC236}">
                <a16:creationId xmlns:a16="http://schemas.microsoft.com/office/drawing/2014/main" id="{486E77DC-EA3C-7775-74F7-33CA6710F374}"/>
              </a:ext>
            </a:extLst>
          </p:cNvPr>
          <p:cNvGraphicFramePr/>
          <p:nvPr>
            <p:extLst>
              <p:ext uri="{D42A27DB-BD31-4B8C-83A1-F6EECF244321}">
                <p14:modId xmlns:p14="http://schemas.microsoft.com/office/powerpoint/2010/main" val="391696423"/>
              </p:ext>
            </p:extLst>
          </p:nvPr>
        </p:nvGraphicFramePr>
        <p:xfrm>
          <a:off x="4663396"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22168" y="1021249"/>
            <a:ext cx="5099901" cy="3364447"/>
          </a:xfrm>
          <a:prstGeom prst="rect">
            <a:avLst/>
          </a:prstGeom>
          <a:noFill/>
          <a:ln>
            <a:solidFill>
              <a:schemeClr val="accent5">
                <a:lumMod val="60000"/>
                <a:lumOff val="40000"/>
              </a:schemeClr>
            </a:solidFill>
          </a:ln>
        </p:spPr>
        <p:txBody>
          <a:bodyPr wrap="square">
            <a:spAutoFit/>
          </a:bodyPr>
          <a:lstStyle/>
          <a:p>
            <a:pPr>
              <a:lnSpc>
                <a:spcPct val="107000"/>
              </a:lnSpc>
              <a:spcAft>
                <a:spcPts val="800"/>
              </a:spcAft>
            </a:pP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1</a:t>
            </a: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Việc xây dựng các đập thủy điện sẽ dẫn đến sự biến đổi</a:t>
            </a:r>
            <a:endPar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2400">
                <a:effectLst/>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môi trường sinh thái.</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en-US" sz="2400" b="1">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 dòng chảy, thổ nhưỡng.</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en-US" sz="2400">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2400">
                <a:effectLst/>
                <a:latin typeface="#9Slide03 SFU Futura_12" panose="00000400000000000000" pitchFamily="2" charset="0"/>
                <a:ea typeface="Arial" panose="020B0604020202020204" pitchFamily="34" charset="0"/>
                <a:cs typeface="Times New Roman" panose="02020603050405020304" pitchFamily="18" charset="0"/>
              </a:rPr>
              <a:t>s</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inh vật, thổ nhưỡng.</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nSpc>
                <a:spcPct val="107000"/>
              </a:lnSpc>
              <a:spcAft>
                <a:spcPts val="800"/>
              </a:spcAft>
            </a:pPr>
            <a:r>
              <a:rPr lang="en-US" sz="2400">
                <a:latin typeface="#9Slide03 SFU Futura_12" panose="00000400000000000000" pitchFamily="2" charset="0"/>
                <a:ea typeface="Arial" panose="020B0604020202020204" pitchFamily="34" charset="0"/>
                <a:cs typeface="Times New Roman" panose="02020603050405020304" pitchFamily="18" charset="0"/>
              </a:rPr>
              <a:t>   </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2400">
                <a:effectLst/>
                <a:latin typeface="#9Slide03 SFU Futura_12" panose="00000400000000000000" pitchFamily="2" charset="0"/>
                <a:ea typeface="Arial" panose="020B0604020202020204" pitchFamily="34" charset="0"/>
                <a:cs typeface="Times New Roman" panose="02020603050405020304" pitchFamily="18" charset="0"/>
              </a:rPr>
              <a:t>k</a:t>
            </a:r>
            <a:r>
              <a:rPr lang="vi-VN" sz="2400">
                <a:effectLst/>
                <a:latin typeface="#9Slide03 SFU Futura_12" panose="00000400000000000000" pitchFamily="2" charset="0"/>
                <a:ea typeface="Arial" panose="020B0604020202020204" pitchFamily="34" charset="0"/>
                <a:cs typeface="Times New Roman" panose="02020603050405020304" pitchFamily="18" charset="0"/>
              </a:rPr>
              <a:t>hí hậu, địa hình.</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2400">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1631" y="3459130"/>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9550" y="2417908"/>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2600" y="2952435"/>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9476" y="1942878"/>
            <a:ext cx="578058" cy="439189"/>
          </a:xfrm>
          <a:prstGeom prst="rect">
            <a:avLst/>
          </a:prstGeom>
        </p:spPr>
      </p:pic>
      <p:sp>
        <p:nvSpPr>
          <p:cNvPr id="9" name="Heptagon 8">
            <a:extLst>
              <a:ext uri="{FF2B5EF4-FFF2-40B4-BE49-F238E27FC236}">
                <a16:creationId xmlns:a16="http://schemas.microsoft.com/office/drawing/2014/main" id="{7A08AAC5-8B88-DBC7-9102-98212C95404F}"/>
              </a:ext>
            </a:extLst>
          </p:cNvPr>
          <p:cNvSpPr/>
          <p:nvPr/>
        </p:nvSpPr>
        <p:spPr>
          <a:xfrm>
            <a:off x="1118694" y="1877745"/>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30" name="Heptagon 29">
            <a:extLst>
              <a:ext uri="{FF2B5EF4-FFF2-40B4-BE49-F238E27FC236}">
                <a16:creationId xmlns:a16="http://schemas.microsoft.com/office/drawing/2014/main" id="{70CEE421-E3BF-67F6-4D00-CB7E6E9302F7}"/>
              </a:ext>
            </a:extLst>
          </p:cNvPr>
          <p:cNvSpPr/>
          <p:nvPr/>
        </p:nvSpPr>
        <p:spPr>
          <a:xfrm>
            <a:off x="1118694" y="2382067"/>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31" name="Heptagon 30">
            <a:extLst>
              <a:ext uri="{FF2B5EF4-FFF2-40B4-BE49-F238E27FC236}">
                <a16:creationId xmlns:a16="http://schemas.microsoft.com/office/drawing/2014/main" id="{ED80451B-6032-8F1C-5A59-527416FA27E7}"/>
              </a:ext>
            </a:extLst>
          </p:cNvPr>
          <p:cNvSpPr/>
          <p:nvPr/>
        </p:nvSpPr>
        <p:spPr>
          <a:xfrm>
            <a:off x="1118694" y="2886389"/>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32" name="Heptagon 31">
            <a:extLst>
              <a:ext uri="{FF2B5EF4-FFF2-40B4-BE49-F238E27FC236}">
                <a16:creationId xmlns:a16="http://schemas.microsoft.com/office/drawing/2014/main" id="{1AF013F6-DB14-BD6E-7105-4C0498AF66B7}"/>
              </a:ext>
            </a:extLst>
          </p:cNvPr>
          <p:cNvSpPr/>
          <p:nvPr/>
        </p:nvSpPr>
        <p:spPr>
          <a:xfrm>
            <a:off x="1118694" y="3390711"/>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1609281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990CE2FF-9200-808C-5F55-D7785CE342AA}"/>
              </a:ext>
            </a:extLst>
          </p:cNvPr>
          <p:cNvGraphicFramePr/>
          <p:nvPr>
            <p:extLst>
              <p:ext uri="{D42A27DB-BD31-4B8C-83A1-F6EECF244321}">
                <p14:modId xmlns:p14="http://schemas.microsoft.com/office/powerpoint/2010/main" val="934770306"/>
              </p:ext>
            </p:extLst>
          </p:nvPr>
        </p:nvGraphicFramePr>
        <p:xfrm>
          <a:off x="4804802"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3312" y="763663"/>
            <a:ext cx="5187359" cy="4454809"/>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2</a:t>
            </a:r>
            <a:r>
              <a:rPr lang="vi-VN"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Biểu hiện nào dưới đây </a:t>
            </a:r>
            <a:r>
              <a:rPr lang="vi-VN" sz="1800" b="1" u="sng">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không</a:t>
            </a:r>
            <a:r>
              <a:rPr lang="vi-VN"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thể hiện quy luật thống nhất và hoàn chỉnh của lớp vỏ địa lý?</a:t>
            </a:r>
            <a:endParaRPr lang="en-US"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 Lượng cacbonic trong khí quyển tăng lên theo nhiệt độ Trái đất nóng lên.</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 Những trận động đất lớn trên lục địa gây ra hiện tượng sóng thần.</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 Rừng đầu nguồn bị mất làm cho chế độ nước sông trở nên thất thường.</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857250" algn="just">
              <a:lnSpc>
                <a:spcPct val="107000"/>
              </a:lnSpc>
              <a:spcAft>
                <a:spcPts val="800"/>
              </a:spcAf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 </a:t>
            </a: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Mùa lũ của sông diễn ra trùng với mùa mưa.</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p>
            <a:pPr marL="631825" algn="just">
              <a:lnSpc>
                <a:spcPct val="107000"/>
              </a:lnSpc>
              <a:spcAft>
                <a:spcPts val="800"/>
              </a:spcAft>
            </a:pPr>
            <a:endParaRPr lang="en-US" sz="2400" b="1">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2400" b="1">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361" y="3089127"/>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7723" y="3819418"/>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6303" y="2352155"/>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3533" y="1767521"/>
            <a:ext cx="578058" cy="439189"/>
          </a:xfrm>
          <a:prstGeom prst="rect">
            <a:avLst/>
          </a:prstGeom>
        </p:spPr>
      </p:pic>
      <p:sp>
        <p:nvSpPr>
          <p:cNvPr id="15" name="Heptagon 14">
            <a:extLst>
              <a:ext uri="{FF2B5EF4-FFF2-40B4-BE49-F238E27FC236}">
                <a16:creationId xmlns:a16="http://schemas.microsoft.com/office/drawing/2014/main" id="{33731714-BC52-722B-F8BA-1C0BC342A8D0}"/>
              </a:ext>
            </a:extLst>
          </p:cNvPr>
          <p:cNvSpPr/>
          <p:nvPr/>
        </p:nvSpPr>
        <p:spPr>
          <a:xfrm>
            <a:off x="990567" y="1504442"/>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6" name="Heptagon 15">
            <a:extLst>
              <a:ext uri="{FF2B5EF4-FFF2-40B4-BE49-F238E27FC236}">
                <a16:creationId xmlns:a16="http://schemas.microsoft.com/office/drawing/2014/main" id="{69924F82-EE9B-2464-D377-15BB998091C2}"/>
              </a:ext>
            </a:extLst>
          </p:cNvPr>
          <p:cNvSpPr/>
          <p:nvPr/>
        </p:nvSpPr>
        <p:spPr>
          <a:xfrm>
            <a:off x="990567" y="218942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7" name="Heptagon 16">
            <a:extLst>
              <a:ext uri="{FF2B5EF4-FFF2-40B4-BE49-F238E27FC236}">
                <a16:creationId xmlns:a16="http://schemas.microsoft.com/office/drawing/2014/main" id="{53E2EB2F-35B0-183B-4692-141ED40C7659}"/>
              </a:ext>
            </a:extLst>
          </p:cNvPr>
          <p:cNvSpPr/>
          <p:nvPr/>
        </p:nvSpPr>
        <p:spPr>
          <a:xfrm>
            <a:off x="990567" y="2879544"/>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8" name="Heptagon 17">
            <a:extLst>
              <a:ext uri="{FF2B5EF4-FFF2-40B4-BE49-F238E27FC236}">
                <a16:creationId xmlns:a16="http://schemas.microsoft.com/office/drawing/2014/main" id="{41EC6A0A-4876-B5A1-46B2-1AA7D1F17437}"/>
              </a:ext>
            </a:extLst>
          </p:cNvPr>
          <p:cNvSpPr/>
          <p:nvPr/>
        </p:nvSpPr>
        <p:spPr>
          <a:xfrm>
            <a:off x="990567" y="3590552"/>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3941013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rrow: Curved Left 105">
            <a:extLst>
              <a:ext uri="{FF2B5EF4-FFF2-40B4-BE49-F238E27FC236}">
                <a16:creationId xmlns:a16="http://schemas.microsoft.com/office/drawing/2014/main" id="{2BE8CBEB-D19E-3A6F-275E-7E18C31868D9}"/>
              </a:ext>
            </a:extLst>
          </p:cNvPr>
          <p:cNvSpPr/>
          <p:nvPr/>
        </p:nvSpPr>
        <p:spPr>
          <a:xfrm rot="2733640">
            <a:off x="1521710" y="14750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Arrow: Curved Left 104">
            <a:extLst>
              <a:ext uri="{FF2B5EF4-FFF2-40B4-BE49-F238E27FC236}">
                <a16:creationId xmlns:a16="http://schemas.microsoft.com/office/drawing/2014/main" id="{7BBBC8C1-6F00-5400-A2F0-CFF2D355C3B4}"/>
              </a:ext>
            </a:extLst>
          </p:cNvPr>
          <p:cNvSpPr/>
          <p:nvPr/>
        </p:nvSpPr>
        <p:spPr>
          <a:xfrm rot="19991329">
            <a:off x="1093273" y="258303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3599865" y="166800"/>
            <a:ext cx="1935145"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4185684" y="-845321"/>
            <a:ext cx="870847" cy="29194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4447133" y="2005807"/>
            <a:ext cx="1114408" cy="584775"/>
          </a:xfrm>
          <a:prstGeom prst="rect">
            <a:avLst/>
          </a:prstGeom>
        </p:spPr>
        <p:txBody>
          <a:bodyPr wrap="none">
            <a:spAutoFit/>
          </a:bodyPr>
          <a:lstStyle/>
          <a:p>
            <a:pPr lvl="0" algn="just" fontAlgn="base">
              <a:spcBef>
                <a:spcPct val="0"/>
              </a:spcBef>
              <a:spcAft>
                <a:spcPct val="0"/>
              </a:spcAft>
            </a:pPr>
            <a:r>
              <a:rPr lang="nl-NL" sz="3200">
                <a:solidFill>
                  <a:srgbClr val="243262"/>
                </a:solidFill>
                <a:latin typeface="#9Slide03 Aturdida" pitchFamily="2" charset="0"/>
              </a:rPr>
              <a:t>1. Vỏ địa lí</a:t>
            </a:r>
            <a:endParaRPr lang="en-US" altLang="zh-CN" sz="19900">
              <a:solidFill>
                <a:srgbClr val="243262"/>
              </a:solidFill>
              <a:latin typeface="#9Slide03 Aturdida" pitchFamily="2" charset="0"/>
              <a:ea typeface="方正书宋简体" panose="03000509000000000000" pitchFamily="65" charset="-122"/>
            </a:endParaRPr>
          </a:p>
        </p:txBody>
      </p:sp>
      <p:sp>
        <p:nvSpPr>
          <p:cNvPr id="95" name="2. THEO DO CAO">
            <a:extLst>
              <a:ext uri="{FF2B5EF4-FFF2-40B4-BE49-F238E27FC236}">
                <a16:creationId xmlns:a16="http://schemas.microsoft.com/office/drawing/2014/main" id="{F022505E-85F4-C657-5D92-0DDB31EA47B0}"/>
              </a:ext>
            </a:extLst>
          </p:cNvPr>
          <p:cNvSpPr txBox="1"/>
          <p:nvPr/>
        </p:nvSpPr>
        <p:spPr>
          <a:xfrm>
            <a:off x="4447133" y="2912392"/>
            <a:ext cx="5234832" cy="600485"/>
          </a:xfrm>
          <a:prstGeom prst="rect">
            <a:avLst/>
          </a:prstGeom>
          <a:noFill/>
        </p:spPr>
        <p:txBody>
          <a:bodyPr wrap="square">
            <a:spAutoFit/>
          </a:bodyPr>
          <a:lstStyle/>
          <a:p>
            <a:pPr algn="just">
              <a:lnSpc>
                <a:spcPct val="115000"/>
              </a:lnSpc>
              <a:spcBef>
                <a:spcPts val="1200"/>
              </a:spcBef>
            </a:pPr>
            <a:r>
              <a:rPr lang="nl-NL" sz="3200">
                <a:solidFill>
                  <a:srgbClr val="243262"/>
                </a:solidFill>
                <a:latin typeface="#9Slide03 Aturdida" pitchFamily="2" charset="0"/>
              </a:rPr>
              <a:t>2. Quy luật thống nhất và hoàn chỉnh của vỏ địa lí</a:t>
            </a:r>
            <a:endParaRPr lang="en-US" sz="3200">
              <a:solidFill>
                <a:srgbClr val="243262"/>
              </a:solidFill>
              <a:latin typeface="#9Slide03 Aturdida" pitchFamily="2" charset="0"/>
            </a:endParaRPr>
          </a:p>
        </p:txBody>
      </p:sp>
      <p:pic>
        <p:nvPicPr>
          <p:cNvPr id="96" name="Picture 95" descr="Icon&#10;&#10;Description automatically generated">
            <a:extLst>
              <a:ext uri="{FF2B5EF4-FFF2-40B4-BE49-F238E27FC236}">
                <a16:creationId xmlns:a16="http://schemas.microsoft.com/office/drawing/2014/main" id="{A5630A85-9002-7C7B-A64F-C250F7B73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7716" y="2059218"/>
            <a:ext cx="1138532" cy="1120742"/>
          </a:xfrm>
          <a:prstGeom prst="rect">
            <a:avLst/>
          </a:prstGeom>
        </p:spPr>
      </p:pic>
      <p:pic>
        <p:nvPicPr>
          <p:cNvPr id="97" name="Picture 96">
            <a:extLst>
              <a:ext uri="{FF2B5EF4-FFF2-40B4-BE49-F238E27FC236}">
                <a16:creationId xmlns:a16="http://schemas.microsoft.com/office/drawing/2014/main" id="{58CDB4D1-BFC2-7D5B-9A6F-0097E17B57A0}"/>
              </a:ext>
            </a:extLst>
          </p:cNvPr>
          <p:cNvPicPr>
            <a:picLocks noChangeAspect="1"/>
          </p:cNvPicPr>
          <p:nvPr/>
        </p:nvPicPr>
        <p:blipFill>
          <a:blip r:embed="rId5"/>
          <a:stretch>
            <a:fillRect/>
          </a:stretch>
        </p:blipFill>
        <p:spPr>
          <a:xfrm>
            <a:off x="3471169" y="5230425"/>
            <a:ext cx="1802988" cy="945281"/>
          </a:xfrm>
          <a:prstGeom prst="rect">
            <a:avLst/>
          </a:prstGeom>
        </p:spPr>
      </p:pic>
      <p:pic>
        <p:nvPicPr>
          <p:cNvPr id="5" name="Picture 4">
            <a:extLst>
              <a:ext uri="{FF2B5EF4-FFF2-40B4-BE49-F238E27FC236}">
                <a16:creationId xmlns:a16="http://schemas.microsoft.com/office/drawing/2014/main" id="{C067D423-12C8-C3D2-9169-8B07AE8F12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2366" y="2138384"/>
            <a:ext cx="1478290" cy="1382070"/>
          </a:xfrm>
          <a:prstGeom prst="rect">
            <a:avLst/>
          </a:prstGeom>
        </p:spPr>
      </p:pic>
      <p:sp>
        <p:nvSpPr>
          <p:cNvPr id="6" name="Star: 5 Points 5">
            <a:extLst>
              <a:ext uri="{FF2B5EF4-FFF2-40B4-BE49-F238E27FC236}">
                <a16:creationId xmlns:a16="http://schemas.microsoft.com/office/drawing/2014/main" id="{AC98C75A-9C5A-08AE-3D00-5BC82F505DEF}"/>
              </a:ext>
            </a:extLst>
          </p:cNvPr>
          <p:cNvSpPr/>
          <p:nvPr/>
        </p:nvSpPr>
        <p:spPr>
          <a:xfrm>
            <a:off x="882854" y="147092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eaf, vector graphics, clipart&#10;&#10;Description automatically generated">
            <a:extLst>
              <a:ext uri="{FF2B5EF4-FFF2-40B4-BE49-F238E27FC236}">
                <a16:creationId xmlns:a16="http://schemas.microsoft.com/office/drawing/2014/main" id="{DD45E420-10CD-AA48-ECB1-6FBD4C134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137" y="1012243"/>
            <a:ext cx="977714" cy="940476"/>
          </a:xfrm>
          <a:prstGeom prst="rect">
            <a:avLst/>
          </a:prstGeom>
        </p:spPr>
      </p:pic>
      <p:pic>
        <p:nvPicPr>
          <p:cNvPr id="14" name="Picture 13" descr="A picture containing circle&#10;&#10;Description automatically generated">
            <a:extLst>
              <a:ext uri="{FF2B5EF4-FFF2-40B4-BE49-F238E27FC236}">
                <a16:creationId xmlns:a16="http://schemas.microsoft.com/office/drawing/2014/main" id="{4A3C55B4-E7AD-A908-DA5C-0B61E7FE8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015" y="1808367"/>
            <a:ext cx="1005970" cy="1058979"/>
          </a:xfrm>
          <a:prstGeom prst="rect">
            <a:avLst/>
          </a:prstGeom>
        </p:spPr>
      </p:pic>
      <p:pic>
        <p:nvPicPr>
          <p:cNvPr id="16" name="Picture 15">
            <a:extLst>
              <a:ext uri="{FF2B5EF4-FFF2-40B4-BE49-F238E27FC236}">
                <a16:creationId xmlns:a16="http://schemas.microsoft.com/office/drawing/2014/main" id="{B5E0E188-9BBC-83A7-6E55-6CE605E09A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3486981" y="1824436"/>
            <a:ext cx="717741" cy="1107713"/>
          </a:xfrm>
          <a:prstGeom prst="rect">
            <a:avLst/>
          </a:prstGeom>
        </p:spPr>
      </p:pic>
      <p:pic>
        <p:nvPicPr>
          <p:cNvPr id="1026" name="Picture 2" descr="Mở Rộng Véc Tơ Đồ Họa Đất Biểu Tượng - Clay cỏ png tải về - Miễn phí trong  suốt Nhà Máy png Tải về.">
            <a:extLst>
              <a:ext uri="{FF2B5EF4-FFF2-40B4-BE49-F238E27FC236}">
                <a16:creationId xmlns:a16="http://schemas.microsoft.com/office/drawing/2014/main" id="{FF5B1414-D8FD-3FF5-FF09-CD60CB72EEBB}"/>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37191" y="308493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Bài 14. Đất SGK Địa lí 10 Chân trời sáng tạo | SGK Địa lí lớp 10 - Chân  trời sáng tạo">
            <a:extLst>
              <a:ext uri="{FF2B5EF4-FFF2-40B4-BE49-F238E27FC236}">
                <a16:creationId xmlns:a16="http://schemas.microsoft.com/office/drawing/2014/main" id="{D71A25DF-D398-4395-3EA8-9EBAEB3791A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849" t="51589" r="26808" b="6518"/>
          <a:stretch/>
        </p:blipFill>
        <p:spPr bwMode="auto">
          <a:xfrm>
            <a:off x="2822201" y="387391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7" name="Arrow: Curved Left 16">
            <a:extLst>
              <a:ext uri="{FF2B5EF4-FFF2-40B4-BE49-F238E27FC236}">
                <a16:creationId xmlns:a16="http://schemas.microsoft.com/office/drawing/2014/main" id="{28D80B3B-8C4B-15A5-0CC5-D8AB322FB87B}"/>
              </a:ext>
            </a:extLst>
          </p:cNvPr>
          <p:cNvSpPr/>
          <p:nvPr/>
        </p:nvSpPr>
        <p:spPr>
          <a:xfrm rot="17389109">
            <a:off x="3033849" y="8805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Arrow: Curved Left 98">
            <a:extLst>
              <a:ext uri="{FF2B5EF4-FFF2-40B4-BE49-F238E27FC236}">
                <a16:creationId xmlns:a16="http://schemas.microsoft.com/office/drawing/2014/main" id="{89300DE9-17A7-EF65-5CB9-AB294A6EF35C}"/>
              </a:ext>
            </a:extLst>
          </p:cNvPr>
          <p:cNvSpPr/>
          <p:nvPr/>
        </p:nvSpPr>
        <p:spPr>
          <a:xfrm rot="5400000">
            <a:off x="1979176" y="398072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BFFCC674-1EF9-2BF0-276A-F77E13387F34}"/>
              </a:ext>
            </a:extLst>
          </p:cNvPr>
          <p:cNvSpPr/>
          <p:nvPr/>
        </p:nvSpPr>
        <p:spPr>
          <a:xfrm rot="1632369">
            <a:off x="3659449" y="28730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Arrow: Curved Left 100">
            <a:extLst>
              <a:ext uri="{FF2B5EF4-FFF2-40B4-BE49-F238E27FC236}">
                <a16:creationId xmlns:a16="http://schemas.microsoft.com/office/drawing/2014/main" id="{CB22B54A-3E25-2E18-297C-33FBE56C3A73}"/>
              </a:ext>
            </a:extLst>
          </p:cNvPr>
          <p:cNvSpPr/>
          <p:nvPr/>
        </p:nvSpPr>
        <p:spPr>
          <a:xfrm rot="9718678">
            <a:off x="493418" y="27869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Arrow: Curved Left 101">
            <a:extLst>
              <a:ext uri="{FF2B5EF4-FFF2-40B4-BE49-F238E27FC236}">
                <a16:creationId xmlns:a16="http://schemas.microsoft.com/office/drawing/2014/main" id="{DD311FA6-7422-A6E7-2BBB-1E6373D3D1E7}"/>
              </a:ext>
            </a:extLst>
          </p:cNvPr>
          <p:cNvSpPr/>
          <p:nvPr/>
        </p:nvSpPr>
        <p:spPr>
          <a:xfrm rot="14038950">
            <a:off x="1182733" y="94253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Arrow: Curved Left 102">
            <a:extLst>
              <a:ext uri="{FF2B5EF4-FFF2-40B4-BE49-F238E27FC236}">
                <a16:creationId xmlns:a16="http://schemas.microsoft.com/office/drawing/2014/main" id="{7F58975B-2BC6-1211-EF2C-A29A1A335B21}"/>
              </a:ext>
            </a:extLst>
          </p:cNvPr>
          <p:cNvSpPr/>
          <p:nvPr/>
        </p:nvSpPr>
        <p:spPr>
          <a:xfrm rot="6395993">
            <a:off x="2765648" y="15786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Arrow: Curved Left 106">
            <a:extLst>
              <a:ext uri="{FF2B5EF4-FFF2-40B4-BE49-F238E27FC236}">
                <a16:creationId xmlns:a16="http://schemas.microsoft.com/office/drawing/2014/main" id="{AE214454-4F61-5424-8A09-C77AA5BDE159}"/>
              </a:ext>
            </a:extLst>
          </p:cNvPr>
          <p:cNvSpPr/>
          <p:nvPr/>
        </p:nvSpPr>
        <p:spPr>
          <a:xfrm rot="12678898">
            <a:off x="3059004" y="261420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A1896C76-EB74-6947-3F6A-A69F9BBD6969}"/>
              </a:ext>
            </a:extLst>
          </p:cNvPr>
          <p:cNvSpPr/>
          <p:nvPr/>
        </p:nvSpPr>
        <p:spPr>
          <a:xfrm rot="16027522">
            <a:off x="2003701" y="33686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65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left)">
                                      <p:cBhvr>
                                        <p:cTn id="1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1E929EDB-67B4-189F-2EA9-30890D9835F3}"/>
              </a:ext>
            </a:extLst>
          </p:cNvPr>
          <p:cNvGraphicFramePr/>
          <p:nvPr>
            <p:extLst>
              <p:ext uri="{D42A27DB-BD31-4B8C-83A1-F6EECF244321}">
                <p14:modId xmlns:p14="http://schemas.microsoft.com/office/powerpoint/2010/main" val="1929589580"/>
              </p:ext>
            </p:extLst>
          </p:nvPr>
        </p:nvGraphicFramePr>
        <p:xfrm>
          <a:off x="4635116"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556177" y="1220814"/>
            <a:ext cx="5006147" cy="3008196"/>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3</a:t>
            </a:r>
            <a:r>
              <a:rPr lang="vi-VN"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lớp vỏ địa lý ở lục địa là</a:t>
            </a:r>
            <a:endPar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lớp vỏ Trái đất.</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lớp vỏ phong hóa.</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tầng trầm tích.</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000">
                <a:effectLst/>
                <a:latin typeface="#9Slide03 SFU Futura_12" panose="00000400000000000000" pitchFamily="2" charset="0"/>
                <a:ea typeface="Arial" panose="020B0604020202020204" pitchFamily="34" charset="0"/>
                <a:cs typeface="Times New Roman" panose="02020603050405020304" pitchFamily="18" charset="0"/>
              </a:rPr>
              <a:t> giới hạn dưới của tầng badan.</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marL="519113" algn="just">
              <a:lnSpc>
                <a:spcPct val="107000"/>
              </a:lnSpc>
              <a:spcAft>
                <a:spcPts val="800"/>
              </a:spcAft>
            </a:pPr>
            <a:endParaRPr lang="en-US" sz="2800" b="1">
              <a:effectLst/>
              <a:latin typeface="#9Slide03 SFU Futura_12" panose="00000400000000000000" pitchFamily="2" charset="0"/>
              <a:ea typeface="Arial" panose="020B0604020202020204" pitchFamily="34" charset="0"/>
              <a:cs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8115" y="278595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5914" y="2300142"/>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1141" y="3236796"/>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885" y="1935562"/>
            <a:ext cx="578058" cy="439189"/>
          </a:xfrm>
          <a:prstGeom prst="rect">
            <a:avLst/>
          </a:prstGeom>
        </p:spPr>
      </p:pic>
      <p:sp>
        <p:nvSpPr>
          <p:cNvPr id="16" name="Heptagon 15">
            <a:extLst>
              <a:ext uri="{FF2B5EF4-FFF2-40B4-BE49-F238E27FC236}">
                <a16:creationId xmlns:a16="http://schemas.microsoft.com/office/drawing/2014/main" id="{B9D0A116-79A9-83A0-598D-E7CAC1C35D96}"/>
              </a:ext>
            </a:extLst>
          </p:cNvPr>
          <p:cNvSpPr/>
          <p:nvPr/>
        </p:nvSpPr>
        <p:spPr>
          <a:xfrm>
            <a:off x="715688" y="1878185"/>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7" name="Heptagon 16">
            <a:extLst>
              <a:ext uri="{FF2B5EF4-FFF2-40B4-BE49-F238E27FC236}">
                <a16:creationId xmlns:a16="http://schemas.microsoft.com/office/drawing/2014/main" id="{A87A5155-FBFB-F492-DBAC-4017CE6D8335}"/>
              </a:ext>
            </a:extLst>
          </p:cNvPr>
          <p:cNvSpPr/>
          <p:nvPr/>
        </p:nvSpPr>
        <p:spPr>
          <a:xfrm>
            <a:off x="715688" y="2344799"/>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8" name="Heptagon 17">
            <a:extLst>
              <a:ext uri="{FF2B5EF4-FFF2-40B4-BE49-F238E27FC236}">
                <a16:creationId xmlns:a16="http://schemas.microsoft.com/office/drawing/2014/main" id="{A46605A6-9F56-CF0A-27C8-3090D8D21753}"/>
              </a:ext>
            </a:extLst>
          </p:cNvPr>
          <p:cNvSpPr/>
          <p:nvPr/>
        </p:nvSpPr>
        <p:spPr>
          <a:xfrm>
            <a:off x="715688" y="282084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9" name="Heptagon 18">
            <a:extLst>
              <a:ext uri="{FF2B5EF4-FFF2-40B4-BE49-F238E27FC236}">
                <a16:creationId xmlns:a16="http://schemas.microsoft.com/office/drawing/2014/main" id="{21665151-F35F-EF5A-6FD2-A37AA006FBD1}"/>
              </a:ext>
            </a:extLst>
          </p:cNvPr>
          <p:cNvSpPr/>
          <p:nvPr/>
        </p:nvSpPr>
        <p:spPr>
          <a:xfrm>
            <a:off x="715688" y="328409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1271110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603312" y="763663"/>
            <a:ext cx="5187359" cy="4648965"/>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2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4. Lớp vỏ Trái đất không bao gồm</a:t>
            </a:r>
            <a:endParaRPr lang="en-US" sz="2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800">
                <a:effectLst/>
                <a:latin typeface="#9Slide03 SFU Futura_12" panose="00000400000000000000" pitchFamily="2" charset="0"/>
                <a:ea typeface="Arial" panose="020B0604020202020204" pitchFamily="34" charset="0"/>
                <a:cs typeface="Times New Roman" panose="02020603050405020304" pitchFamily="18" charset="0"/>
              </a:rPr>
              <a:t> tầng granit.</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800">
                <a:effectLst/>
                <a:latin typeface="#9Slide03 SFU Futura_12" panose="00000400000000000000" pitchFamily="2" charset="0"/>
                <a:ea typeface="Arial" panose="020B0604020202020204" pitchFamily="34" charset="0"/>
                <a:cs typeface="Times New Roman" panose="02020603050405020304" pitchFamily="18" charset="0"/>
              </a:rPr>
              <a:t> tầng trầm tích.</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800">
                <a:effectLst/>
                <a:latin typeface="#9Slide03 SFU Futura_12" panose="00000400000000000000" pitchFamily="2" charset="0"/>
                <a:ea typeface="Arial" panose="020B0604020202020204" pitchFamily="34" charset="0"/>
                <a:cs typeface="Times New Roman" panose="02020603050405020304" pitchFamily="18" charset="0"/>
              </a:rPr>
              <a:t> tầng badan.</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en-US" sz="2800" b="1">
                <a:effectLst/>
                <a:latin typeface="#9Slide03 SFU Futura_12" panose="00000400000000000000" pitchFamily="2" charset="0"/>
                <a:ea typeface="Arial" panose="020B0604020202020204" pitchFamily="34" charset="0"/>
                <a:cs typeface="Times New Roman" panose="02020603050405020304" pitchFamily="18" charset="0"/>
              </a:rPr>
              <a:t> </a:t>
            </a:r>
            <a:r>
              <a:rPr lang="vi-VN" sz="2800">
                <a:effectLst/>
                <a:latin typeface="#9Slide03 SFU Futura_12" panose="00000400000000000000" pitchFamily="2" charset="0"/>
                <a:ea typeface="Arial" panose="020B0604020202020204" pitchFamily="34" charset="0"/>
                <a:cs typeface="Times New Roman" panose="02020603050405020304" pitchFamily="18" charset="0"/>
              </a:rPr>
              <a:t>tầng đối lưu.</a:t>
            </a:r>
            <a:endParaRPr lang="en-US" sz="28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endParaRPr lang="en-US" sz="3600" b="1">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3600" b="1">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333" y="2959713"/>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7523" y="3456734"/>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737" y="2408119"/>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523" y="1777401"/>
            <a:ext cx="578058" cy="439189"/>
          </a:xfrm>
          <a:prstGeom prst="rect">
            <a:avLst/>
          </a:prstGeom>
        </p:spPr>
      </p:pic>
      <p:sp>
        <p:nvSpPr>
          <p:cNvPr id="15" name="Heptagon 14">
            <a:extLst>
              <a:ext uri="{FF2B5EF4-FFF2-40B4-BE49-F238E27FC236}">
                <a16:creationId xmlns:a16="http://schemas.microsoft.com/office/drawing/2014/main" id="{F4C62229-BBC3-9EDF-A200-F1AF56849A3E}"/>
              </a:ext>
            </a:extLst>
          </p:cNvPr>
          <p:cNvSpPr/>
          <p:nvPr/>
        </p:nvSpPr>
        <p:spPr>
          <a:xfrm>
            <a:off x="1250669" y="1804235"/>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6" name="Heptagon 15">
            <a:extLst>
              <a:ext uri="{FF2B5EF4-FFF2-40B4-BE49-F238E27FC236}">
                <a16:creationId xmlns:a16="http://schemas.microsoft.com/office/drawing/2014/main" id="{08F52968-2AF1-ACCA-A59A-51ACB5842BA8}"/>
              </a:ext>
            </a:extLst>
          </p:cNvPr>
          <p:cNvSpPr/>
          <p:nvPr/>
        </p:nvSpPr>
        <p:spPr>
          <a:xfrm>
            <a:off x="1250669" y="2365119"/>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7" name="Heptagon 16">
            <a:extLst>
              <a:ext uri="{FF2B5EF4-FFF2-40B4-BE49-F238E27FC236}">
                <a16:creationId xmlns:a16="http://schemas.microsoft.com/office/drawing/2014/main" id="{383CC37C-1848-CEC9-6B31-8FF2D1C37BF8}"/>
              </a:ext>
            </a:extLst>
          </p:cNvPr>
          <p:cNvSpPr/>
          <p:nvPr/>
        </p:nvSpPr>
        <p:spPr>
          <a:xfrm>
            <a:off x="1250669" y="2935430"/>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8" name="Heptagon 17">
            <a:extLst>
              <a:ext uri="{FF2B5EF4-FFF2-40B4-BE49-F238E27FC236}">
                <a16:creationId xmlns:a16="http://schemas.microsoft.com/office/drawing/2014/main" id="{0A2B301B-1F8F-3117-BCEE-82AB54363403}"/>
              </a:ext>
            </a:extLst>
          </p:cNvPr>
          <p:cNvSpPr/>
          <p:nvPr/>
        </p:nvSpPr>
        <p:spPr>
          <a:xfrm>
            <a:off x="1250669" y="3505741"/>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graphicFrame>
        <p:nvGraphicFramePr>
          <p:cNvPr id="14" name="Diagram 13">
            <a:extLst>
              <a:ext uri="{FF2B5EF4-FFF2-40B4-BE49-F238E27FC236}">
                <a16:creationId xmlns:a16="http://schemas.microsoft.com/office/drawing/2014/main" id="{EA109286-E81E-BD56-0AFD-2F9752525704}"/>
              </a:ext>
            </a:extLst>
          </p:cNvPr>
          <p:cNvGraphicFramePr/>
          <p:nvPr>
            <p:extLst>
              <p:ext uri="{D42A27DB-BD31-4B8C-83A1-F6EECF244321}">
                <p14:modId xmlns:p14="http://schemas.microsoft.com/office/powerpoint/2010/main" val="48331894"/>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387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3" name="Picture 2">
            <a:extLst>
              <a:ext uri="{FF2B5EF4-FFF2-40B4-BE49-F238E27FC236}">
                <a16:creationId xmlns:a16="http://schemas.microsoft.com/office/drawing/2014/main" id="{0F2A7CBD-4493-DBB3-3392-5DB8CED85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961" y="553088"/>
            <a:ext cx="3707357" cy="3707357"/>
          </a:xfrm>
          <a:prstGeom prst="rect">
            <a:avLst/>
          </a:prstGeom>
        </p:spPr>
      </p:pic>
      <p:sp>
        <p:nvSpPr>
          <p:cNvPr id="4" name="TextBox 3">
            <a:extLst>
              <a:ext uri="{FF2B5EF4-FFF2-40B4-BE49-F238E27FC236}">
                <a16:creationId xmlns:a16="http://schemas.microsoft.com/office/drawing/2014/main" id="{CAADC56C-D30B-356C-EE35-200DEF710028}"/>
              </a:ext>
            </a:extLst>
          </p:cNvPr>
          <p:cNvSpPr txBox="1"/>
          <p:nvPr/>
        </p:nvSpPr>
        <p:spPr>
          <a:xfrm>
            <a:off x="1869734" y="4270314"/>
            <a:ext cx="4653614" cy="830997"/>
          </a:xfrm>
          <a:prstGeom prst="rect">
            <a:avLst/>
          </a:prstGeom>
          <a:noFill/>
        </p:spPr>
        <p:txBody>
          <a:bodyPr wrap="square" rtlCol="0">
            <a:spAutoFit/>
          </a:bodyPr>
          <a:lstStyle/>
          <a:p>
            <a:pPr algn="ctr"/>
            <a:r>
              <a:rPr lang="en-US" sz="4800">
                <a:solidFill>
                  <a:srgbClr val="DE2126"/>
                </a:solidFill>
                <a:latin typeface="#9Slide05 Pateglamt Script" panose="02000000000000000000" pitchFamily="2" charset="0"/>
              </a:rPr>
              <a:t>Chúc mừng bé ơiiiiii</a:t>
            </a:r>
          </a:p>
        </p:txBody>
      </p:sp>
      <p:graphicFrame>
        <p:nvGraphicFramePr>
          <p:cNvPr id="17" name="Diagram 16">
            <a:extLst>
              <a:ext uri="{FF2B5EF4-FFF2-40B4-BE49-F238E27FC236}">
                <a16:creationId xmlns:a16="http://schemas.microsoft.com/office/drawing/2014/main" id="{FF5CCAED-C543-36EE-EA63-796DFCB258F7}"/>
              </a:ext>
            </a:extLst>
          </p:cNvPr>
          <p:cNvGraphicFramePr/>
          <p:nvPr>
            <p:extLst>
              <p:ext uri="{D42A27DB-BD31-4B8C-83A1-F6EECF244321}">
                <p14:modId xmlns:p14="http://schemas.microsoft.com/office/powerpoint/2010/main" val="1106876634"/>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3234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1505CCFE-78EB-577E-A091-B57874B9029D}"/>
              </a:ext>
            </a:extLst>
          </p:cNvPr>
          <p:cNvGraphicFramePr/>
          <p:nvPr>
            <p:extLst>
              <p:ext uri="{D42A27DB-BD31-4B8C-83A1-F6EECF244321}">
                <p14:modId xmlns:p14="http://schemas.microsoft.com/office/powerpoint/2010/main" val="1876495656"/>
              </p:ext>
            </p:extLst>
          </p:nvPr>
        </p:nvGraphicFramePr>
        <p:xfrm>
          <a:off x="4653973" y="932967"/>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3312" y="1064015"/>
            <a:ext cx="5187359" cy="4123308"/>
          </a:xfrm>
          <a:prstGeom prst="rect">
            <a:avLst/>
          </a:prstGeom>
          <a:noFill/>
          <a:ln>
            <a:solidFill>
              <a:schemeClr val="accent5">
                <a:lumMod val="60000"/>
                <a:lumOff val="40000"/>
              </a:schemeClr>
            </a:solidFill>
          </a:ln>
        </p:spPr>
        <p:txBody>
          <a:bodyPr wrap="square">
            <a:spAutoFit/>
          </a:bodyPr>
          <a:lstStyle/>
          <a:p>
            <a:pPr algn="just">
              <a:lnSpc>
                <a:spcPct val="107000"/>
              </a:lnSpc>
              <a:spcAft>
                <a:spcPts val="800"/>
              </a:spcAft>
            </a:pP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Câu </a:t>
            </a:r>
            <a:r>
              <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6</a:t>
            </a:r>
            <a:r>
              <a:rPr lang="vi-VN"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Nếu khí hậu thay đổi từ khô hạn sang ẩm ướt, sẽ làm cho</a:t>
            </a:r>
            <a:endParaRPr lang="en-US" sz="24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địa hình bị xói mòn.</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sông ngòi khô hạn.</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lượng phù sa giảm.</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a:effectLst/>
                <a:latin typeface="#9Slide03 SFU Futura_12" panose="00000400000000000000" pitchFamily="2" charset="0"/>
                <a:ea typeface="Arial" panose="020B0604020202020204" pitchFamily="34" charset="0"/>
                <a:cs typeface="Times New Roman" panose="02020603050405020304" pitchFamily="18" charset="0"/>
              </a:rPr>
              <a:t> thực vật không phát triển.</a:t>
            </a:r>
            <a:endParaRPr lang="en-US" sz="24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endParaRPr lang="en-US" sz="3200" b="1">
              <a:effectLst/>
              <a:latin typeface="#9Slide03 SFU Futura_12" panose="00000400000000000000" pitchFamily="2" charset="0"/>
              <a:ea typeface="Arial" panose="020B0604020202020204" pitchFamily="34" charset="0"/>
              <a:cs typeface="Times New Roman" panose="02020603050405020304" pitchFamily="18" charset="0"/>
            </a:endParaRPr>
          </a:p>
          <a:p>
            <a:pPr marL="354330" indent="-285750" algn="just">
              <a:lnSpc>
                <a:spcPct val="115000"/>
              </a:lnSpc>
              <a:buFont typeface="Wingdings" panose="05000000000000000000" pitchFamily="2" charset="2"/>
              <a:buChar char="v"/>
            </a:pPr>
            <a:endParaRPr lang="en-US" sz="3200" b="1">
              <a:effectLst/>
              <a:latin typeface="#9Slide03 SFU Futura_12" panose="00000400000000000000" pitchFamily="2" charset="0"/>
              <a:ea typeface="Times New Roman" panose="02020603050405020304" pitchFamily="18" charset="0"/>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678284" y="-662649"/>
            <a:ext cx="6465716" cy="604925"/>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3200">
              <a:solidFill>
                <a:schemeClr val="bg1">
                  <a:lumMod val="85000"/>
                </a:schemeClr>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43669" y="29901"/>
            <a:ext cx="2611225"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9Slide03 Bebas Neue Bold" panose="020B0606020202050201" pitchFamily="34" charset="0"/>
                <a:ea typeface="Arial" panose="020B0604020202020204" pitchFamily="34" charset="0"/>
              </a:rPr>
              <a:t> </a:t>
            </a:r>
            <a:r>
              <a:rPr lang="en-US" sz="3600" b="1">
                <a:solidFill>
                  <a:srgbClr val="FF0000"/>
                </a:solidFill>
                <a:latin typeface="#9Slide03 Bebas Neue Bold" panose="020B0606020202050201" pitchFamily="34" charset="0"/>
                <a:ea typeface="Arial" panose="020B0604020202020204" pitchFamily="34" charset="0"/>
                <a:cs typeface="Times New Roman" panose="02020603050405020304" pitchFamily="18" charset="0"/>
              </a:rPr>
              <a:t>LUYỆN TẬP</a:t>
            </a:r>
            <a:endParaRPr lang="en-US" sz="3200">
              <a:latin typeface="#9Slide03 Bebas Neue Bold" panose="020B0606020202050201" pitchFamily="34" charset="0"/>
            </a:endParaRPr>
          </a:p>
        </p:txBody>
      </p:sp>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2277" y="3457326"/>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0034" y="1786075"/>
            <a:ext cx="1061121" cy="56041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2537" y="3009441"/>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2537" y="2485433"/>
            <a:ext cx="578058" cy="439189"/>
          </a:xfrm>
          <a:prstGeom prst="rect">
            <a:avLst/>
          </a:prstGeom>
        </p:spPr>
      </p:pic>
      <p:sp>
        <p:nvSpPr>
          <p:cNvPr id="15" name="Heptagon 14">
            <a:extLst>
              <a:ext uri="{FF2B5EF4-FFF2-40B4-BE49-F238E27FC236}">
                <a16:creationId xmlns:a16="http://schemas.microsoft.com/office/drawing/2014/main" id="{55186F2B-8A16-42C6-3558-CB11FA4428E6}"/>
              </a:ext>
            </a:extLst>
          </p:cNvPr>
          <p:cNvSpPr/>
          <p:nvPr/>
        </p:nvSpPr>
        <p:spPr>
          <a:xfrm>
            <a:off x="1152231" y="1881018"/>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A</a:t>
            </a:r>
          </a:p>
        </p:txBody>
      </p:sp>
      <p:sp>
        <p:nvSpPr>
          <p:cNvPr id="16" name="Heptagon 15">
            <a:extLst>
              <a:ext uri="{FF2B5EF4-FFF2-40B4-BE49-F238E27FC236}">
                <a16:creationId xmlns:a16="http://schemas.microsoft.com/office/drawing/2014/main" id="{8CB13DC0-EEEC-7295-AAA0-49D4606781C3}"/>
              </a:ext>
            </a:extLst>
          </p:cNvPr>
          <p:cNvSpPr/>
          <p:nvPr/>
        </p:nvSpPr>
        <p:spPr>
          <a:xfrm>
            <a:off x="1152231" y="2385340"/>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B</a:t>
            </a:r>
          </a:p>
        </p:txBody>
      </p:sp>
      <p:sp>
        <p:nvSpPr>
          <p:cNvPr id="17" name="Heptagon 16">
            <a:extLst>
              <a:ext uri="{FF2B5EF4-FFF2-40B4-BE49-F238E27FC236}">
                <a16:creationId xmlns:a16="http://schemas.microsoft.com/office/drawing/2014/main" id="{526E8CB1-68E3-3FFB-97AE-2F0490F4372A}"/>
              </a:ext>
            </a:extLst>
          </p:cNvPr>
          <p:cNvSpPr/>
          <p:nvPr/>
        </p:nvSpPr>
        <p:spPr>
          <a:xfrm>
            <a:off x="1152231" y="2889662"/>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C</a:t>
            </a:r>
          </a:p>
        </p:txBody>
      </p:sp>
      <p:sp>
        <p:nvSpPr>
          <p:cNvPr id="18" name="Heptagon 17">
            <a:extLst>
              <a:ext uri="{FF2B5EF4-FFF2-40B4-BE49-F238E27FC236}">
                <a16:creationId xmlns:a16="http://schemas.microsoft.com/office/drawing/2014/main" id="{C9A10AAF-E759-F35A-1837-C262A7B297D8}"/>
              </a:ext>
            </a:extLst>
          </p:cNvPr>
          <p:cNvSpPr/>
          <p:nvPr/>
        </p:nvSpPr>
        <p:spPr>
          <a:xfrm>
            <a:off x="1152231" y="3393984"/>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5" panose="00000800000000000000" pitchFamily="2" charset="0"/>
              </a:rPr>
              <a:t>D</a:t>
            </a:r>
          </a:p>
        </p:txBody>
      </p:sp>
    </p:spTree>
    <p:extLst>
      <p:ext uri="{BB962C8B-B14F-4D97-AF65-F5344CB8AC3E}">
        <p14:creationId xmlns:p14="http://schemas.microsoft.com/office/powerpoint/2010/main" val="381027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1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496449" y="0"/>
            <a:ext cx="3647551" cy="5150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prstClr val="white"/>
              </a:solidFill>
            </a:endParaRPr>
          </a:p>
        </p:txBody>
      </p:sp>
      <p:sp>
        <p:nvSpPr>
          <p:cNvPr id="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txBox="1">
            <a:spLocks noChangeArrowheads="1"/>
          </p:cNvSpPr>
          <p:nvPr/>
        </p:nvSpPr>
        <p:spPr bwMode="auto">
          <a:xfrm>
            <a:off x="5598337" y="308321"/>
            <a:ext cx="3463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3200">
                <a:solidFill>
                  <a:schemeClr val="bg1"/>
                </a:solidFill>
                <a:latin typeface="#9Slide03 Bebas Neue Bold" panose="020B0606020202050201" pitchFamily="34" charset="0"/>
                <a:ea typeface="+mj-ea"/>
                <a:sym typeface="Calibri" panose="020F0502020204030204" pitchFamily="34" charset="0"/>
              </a:rPr>
              <a:t>BÀI TẬP VỀ NHÀ</a:t>
            </a:r>
            <a:endParaRPr lang="zh-CN" altLang="en-US" sz="3200" dirty="0">
              <a:solidFill>
                <a:schemeClr val="bg1"/>
              </a:solidFill>
              <a:latin typeface="#9Slide03 Bebas Neue Bold" panose="020B0606020202050201" pitchFamily="34" charset="0"/>
              <a:ea typeface="+mj-ea"/>
              <a:sym typeface="Calibri" panose="020F0502020204030204" pitchFamily="34" charset="0"/>
            </a:endParaRPr>
          </a:p>
        </p:txBody>
      </p:sp>
      <p:sp>
        <p:nvSpPr>
          <p:cNvPr id="7" name="矩形 6"/>
          <p:cNvSpPr/>
          <p:nvPr/>
        </p:nvSpPr>
        <p:spPr>
          <a:xfrm>
            <a:off x="5496449" y="823051"/>
            <a:ext cx="1766509" cy="392159"/>
          </a:xfrm>
          <a:prstGeom prst="rect">
            <a:avLst/>
          </a:prstGeom>
        </p:spPr>
        <p:txBody>
          <a:bodyPr wrap="none">
            <a:spAutoFit/>
          </a:bodyPr>
          <a:lstStyle/>
          <a:p>
            <a:pPr marL="112712" lvl="0" algn="l">
              <a:lnSpc>
                <a:spcPct val="107000"/>
              </a:lnSpc>
              <a:spcAft>
                <a:spcPts val="600"/>
              </a:spcAft>
            </a:pPr>
            <a:r>
              <a:rPr lang="en-US" sz="2000">
                <a:solidFill>
                  <a:schemeClr val="bg1"/>
                </a:solidFill>
                <a:latin typeface="#9Slide03 SFU Helvetica ExtraCo" panose="00000400000000000000" pitchFamily="2" charset="0"/>
                <a:ea typeface="Noto Sans Symbols"/>
                <a:cs typeface="Noto Sans Symbols"/>
              </a:rPr>
              <a:t>Trả lời bằng văn bản</a:t>
            </a:r>
            <a:endParaRPr lang="en-US" sz="2000">
              <a:solidFill>
                <a:schemeClr val="bg1"/>
              </a:solidFill>
              <a:effectLst/>
              <a:latin typeface="#9Slide03 SFU Helvetica ExtraCo" panose="00000400000000000000" pitchFamily="2" charset="0"/>
              <a:ea typeface="Noto Sans Symbols"/>
              <a:cs typeface="Noto Sans Symbols"/>
            </a:endParaRPr>
          </a:p>
        </p:txBody>
      </p:sp>
      <p:cxnSp>
        <p:nvCxnSpPr>
          <p:cNvPr id="9" name="直接连接符 8"/>
          <p:cNvCxnSpPr/>
          <p:nvPr/>
        </p:nvCxnSpPr>
        <p:spPr>
          <a:xfrm>
            <a:off x="5696012" y="2764841"/>
            <a:ext cx="2512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a:spLocks noChangeArrowheads="1"/>
          </p:cNvSpPr>
          <p:nvPr/>
        </p:nvSpPr>
        <p:spPr bwMode="auto">
          <a:xfrm>
            <a:off x="5598335" y="1176963"/>
            <a:ext cx="3443777" cy="365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base"/>
            <a:r>
              <a:rPr lang="vi-VN">
                <a:latin typeface="#9Slide03 SFU Futura_12" panose="00000400000000000000" pitchFamily="2" charset="0"/>
              </a:rPr>
              <a:t>Câu 1: </a:t>
            </a:r>
            <a:r>
              <a:rPr lang="en-US">
                <a:latin typeface="#9Slide03 SFU Futura_12" panose="00000400000000000000" pitchFamily="2" charset="0"/>
              </a:rPr>
              <a:t>Tại sao d</a:t>
            </a:r>
            <a:r>
              <a:rPr lang="vi-VN">
                <a:latin typeface="#9Slide03 SFU Futura_12" panose="00000400000000000000" pitchFamily="2" charset="0"/>
              </a:rPr>
              <a:t>ù mưa lũ đã tạm lắng xuống nhưng nguy cơ sạt lở đất vẫn hiện hữu khiến nhiều địa phương tại miền Trung bị chia cắt, đời sống người dân rất khó khăn, nguy hiểm.</a:t>
            </a:r>
            <a:endParaRPr lang="en-US" b="1">
              <a:latin typeface="#9Slide03 SFU Futura_12" panose="00000400000000000000" pitchFamily="2" charset="0"/>
            </a:endParaRPr>
          </a:p>
          <a:p>
            <a:r>
              <a:rPr lang="vi-VN">
                <a:latin typeface="#9Slide03 SFU Futura_12" panose="00000400000000000000" pitchFamily="2" charset="0"/>
              </a:rPr>
              <a:t>Câu 2: Nguyên nhân và hậu quả của sự cố ô nhiễm môi trường biển năm 2016 ở các tỉnh Bắc Trung Bộ?</a:t>
            </a:r>
            <a:r>
              <a:rPr lang="vi-VN" b="1">
                <a:latin typeface="#9Slide03 SFU Futura_12" panose="00000400000000000000" pitchFamily="2" charset="0"/>
              </a:rPr>
              <a:t> </a:t>
            </a:r>
            <a:endParaRPr lang="en-US" sz="1400">
              <a:effectLst/>
              <a:latin typeface="#9Slide03 SFU Futura_12" panose="00000400000000000000" pitchFamily="2" charset="0"/>
              <a:ea typeface="Times New Roman" panose="02020603050405020304" pitchFamily="18" charset="0"/>
            </a:endParaRPr>
          </a:p>
          <a:p>
            <a:pPr algn="just">
              <a:lnSpc>
                <a:spcPct val="115000"/>
              </a:lnSpc>
            </a:pPr>
            <a:endParaRPr lang="en-US" sz="1400">
              <a:effectLst/>
              <a:latin typeface="#9Slide03 SFU Futura_12" panose="00000400000000000000" pitchFamily="2" charset="0"/>
              <a:ea typeface="Times New Roman" panose="02020603050405020304" pitchFamily="18" charset="0"/>
            </a:endParaRPr>
          </a:p>
          <a:p>
            <a:pPr algn="just">
              <a:lnSpc>
                <a:spcPct val="115000"/>
              </a:lnSpc>
            </a:pPr>
            <a:r>
              <a:rPr lang="en-US" sz="1400" b="1">
                <a:solidFill>
                  <a:schemeClr val="bg1"/>
                </a:solidFill>
                <a:latin typeface="#9Slide03 SFU Futura_12" panose="00000400000000000000" pitchFamily="2" charset="0"/>
                <a:ea typeface="Times New Roman" panose="02020603050405020304" pitchFamily="18" charset="0"/>
              </a:rPr>
              <a:t>Yêu cầu</a:t>
            </a:r>
            <a:endParaRPr lang="en-US" sz="1400" b="1">
              <a:solidFill>
                <a:schemeClr val="bg1"/>
              </a:solidFill>
              <a:effectLst/>
              <a:latin typeface="#9Slide03 SFU Futura_12" panose="00000400000000000000" pitchFamily="2" charset="0"/>
              <a:ea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Nghiên cứu các tài liệu trên mạng và trả lời câu hỏi bằng văn bản</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Quy định: trả lời trên khổ giấy A4, không quá 2 trang, size 13, canh lề trái, phải là 2 cm; trên dưới 1,5cm</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nSpc>
                <a:spcPct val="115000"/>
              </a:lnSpc>
              <a:spcAft>
                <a:spcPts val="800"/>
              </a:spcAft>
            </a:pPr>
            <a:r>
              <a:rPr lang="it-IT" sz="1400">
                <a:effectLst/>
                <a:latin typeface="#9Slide03 SFU Futura_12" panose="00000400000000000000" pitchFamily="2" charset="0"/>
                <a:ea typeface="Arial" panose="020B0604020202020204" pitchFamily="34" charset="0"/>
                <a:cs typeface="Times New Roman" panose="02020603050405020304" pitchFamily="18" charset="0"/>
              </a:rPr>
              <a:t>- Thời hạn nộp: 1 tuần</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8" name="Picture 7" descr="Diagram&#10;&#10;Description automatically generated">
            <a:extLst>
              <a:ext uri="{FF2B5EF4-FFF2-40B4-BE49-F238E27FC236}">
                <a16:creationId xmlns:a16="http://schemas.microsoft.com/office/drawing/2014/main" id="{4C04CAD3-9E81-ECAB-2DF3-94D1E9A5E2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34" y="575215"/>
            <a:ext cx="5438897" cy="2971015"/>
          </a:xfrm>
          <a:prstGeom prst="rect">
            <a:avLst/>
          </a:prstGeom>
          <a:noFill/>
        </p:spPr>
      </p:pic>
      <p:pic>
        <p:nvPicPr>
          <p:cNvPr id="11" name="Picture 10" descr="A picture containing text&#10;&#10;Description automatically generated">
            <a:extLst>
              <a:ext uri="{FF2B5EF4-FFF2-40B4-BE49-F238E27FC236}">
                <a16:creationId xmlns:a16="http://schemas.microsoft.com/office/drawing/2014/main" id="{04789813-94CF-A647-3752-0DF8A87BE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736" y="3559465"/>
            <a:ext cx="1320711" cy="1638092"/>
          </a:xfrm>
          <a:prstGeom prst="rect">
            <a:avLst/>
          </a:prstGeom>
        </p:spPr>
      </p:pic>
      <p:pic>
        <p:nvPicPr>
          <p:cNvPr id="13" name="Picture 12" descr="A cartoon of a child&#10;&#10;Description automatically generated with medium confidence">
            <a:extLst>
              <a:ext uri="{FF2B5EF4-FFF2-40B4-BE49-F238E27FC236}">
                <a16:creationId xmlns:a16="http://schemas.microsoft.com/office/drawing/2014/main" id="{45F69FB7-480E-21A5-D940-FBC05B4DD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26" y="3571031"/>
            <a:ext cx="1145412" cy="15724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1DBEA-4337-7962-7569-EF749D5D3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907"/>
            <a:ext cx="9121620" cy="5067565"/>
          </a:xfrm>
          <a:prstGeom prst="rect">
            <a:avLst/>
          </a:prstGeom>
        </p:spPr>
      </p:pic>
    </p:spTree>
    <p:extLst>
      <p:ext uri="{BB962C8B-B14F-4D97-AF65-F5344CB8AC3E}">
        <p14:creationId xmlns:p14="http://schemas.microsoft.com/office/powerpoint/2010/main" val="2355205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UC TIEU">
            <a:extLst>
              <a:ext uri="{FF2B5EF4-FFF2-40B4-BE49-F238E27FC236}">
                <a16:creationId xmlns:a16="http://schemas.microsoft.com/office/drawing/2014/main" id="{02E4CC4D-5E49-4251-AC00-18369838880F}"/>
              </a:ext>
            </a:extLst>
          </p:cNvPr>
          <p:cNvSpPr/>
          <p:nvPr/>
        </p:nvSpPr>
        <p:spPr>
          <a:xfrm>
            <a:off x="4901977" y="149215"/>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4" name="SHAPE">
            <a:extLst>
              <a:ext uri="{FF2B5EF4-FFF2-40B4-BE49-F238E27FC236}">
                <a16:creationId xmlns:a16="http://schemas.microsoft.com/office/drawing/2014/main" id="{5A51DE51-3BCC-483D-811E-56878DC28606}"/>
              </a:ext>
            </a:extLst>
          </p:cNvPr>
          <p:cNvSpPr/>
          <p:nvPr/>
        </p:nvSpPr>
        <p:spPr>
          <a:xfrm rot="5400000" flipH="1">
            <a:off x="5654821" y="-551534"/>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636476" y="3844955"/>
            <a:ext cx="1507524" cy="1241396"/>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063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3539263" y="1536630"/>
            <a:ext cx="5503333" cy="2308324"/>
          </a:xfrm>
          <a:prstGeom prst="rect">
            <a:avLst/>
          </a:prstGeom>
        </p:spPr>
        <p:txBody>
          <a:bodyPr wrap="square">
            <a:spAutoFit/>
          </a:bodyPr>
          <a:lstStyle/>
          <a:p>
            <a:pPr marL="342900" indent="-342900" algn="just">
              <a:buFont typeface="Wingdings" panose="05000000000000000000" pitchFamily="2" charset="2"/>
              <a:buChar char="q"/>
            </a:pPr>
            <a:r>
              <a:rPr lang="fr-FR" sz="2400">
                <a:solidFill>
                  <a:srgbClr val="02273B"/>
                </a:solidFill>
                <a:latin typeface="#9Slide03 Aturdida" pitchFamily="2" charset="0"/>
              </a:rPr>
              <a:t> Trình bày được khái niệm vỏ địa lí; phân biệt được vỏ địa lí và vỏ Trái Dất.</a:t>
            </a:r>
            <a:endParaRPr lang="en-US" sz="2400">
              <a:solidFill>
                <a:srgbClr val="02273B"/>
              </a:solidFill>
              <a:latin typeface="#9Slide03 Aturdida" pitchFamily="2" charset="0"/>
            </a:endParaRPr>
          </a:p>
          <a:p>
            <a:pPr marL="342900" indent="-342900" algn="just">
              <a:buFont typeface="Wingdings" panose="05000000000000000000" pitchFamily="2" charset="2"/>
              <a:buChar char="q"/>
            </a:pPr>
            <a:r>
              <a:rPr lang="fr-FR" sz="2400">
                <a:solidFill>
                  <a:srgbClr val="02273B"/>
                </a:solidFill>
                <a:latin typeface="#9Slide03 Aturdida" pitchFamily="2" charset="0"/>
              </a:rPr>
              <a:t> Trình bày được khái niệm, biểu hiện và ý nghĩa thực tiễ của </a:t>
            </a:r>
            <a:r>
              <a:rPr lang="en-US" sz="2400">
                <a:solidFill>
                  <a:srgbClr val="02273B"/>
                </a:solidFill>
                <a:latin typeface="#9Slide03 Aturdida" pitchFamily="2" charset="0"/>
              </a:rPr>
              <a:t>quy luật thống nhất và hoàn chỉnh của vỏ địa lí; liên hệ thực tế ở địa phương.</a:t>
            </a:r>
          </a:p>
          <a:p>
            <a:pPr marL="342900" indent="-342900" algn="just">
              <a:buFont typeface="Wingdings" panose="05000000000000000000" pitchFamily="2" charset="2"/>
              <a:buChar char="q"/>
            </a:pPr>
            <a:r>
              <a:rPr lang="en-US" sz="2400">
                <a:solidFill>
                  <a:srgbClr val="02273B"/>
                </a:solidFill>
                <a:latin typeface="#9Slide03 Aturdida" pitchFamily="2" charset="0"/>
              </a:rPr>
              <a:t>Giải thích được một số hiện tượng phổ biến trong môi trường tự nhiên bằng quy luật thống nhất và hoàn chỉnh của vỏ địa lí. </a:t>
            </a:r>
            <a:r>
              <a:rPr lang="fr-FR" sz="2400">
                <a:solidFill>
                  <a:srgbClr val="02273B"/>
                </a:solidFill>
                <a:latin typeface="#9Slide03 Aturdida" pitchFamily="2" charset="0"/>
              </a:rPr>
              <a:t> </a:t>
            </a:r>
            <a:endParaRPr lang="en-US" altLang="zh-CN" sz="34400">
              <a:solidFill>
                <a:srgbClr val="02273B"/>
              </a:solidFill>
              <a:latin typeface="#9Slide03 Aturdida" pitchFamily="2" charset="0"/>
              <a:ea typeface="方正书宋简体" panose="03000509000000000000" pitchFamily="65" charset="-122"/>
            </a:endParaRPr>
          </a:p>
        </p:txBody>
      </p:sp>
      <p:pic>
        <p:nvPicPr>
          <p:cNvPr id="97" name="Picture 96" descr="Icon&#10;&#10;Description automatically generated">
            <a:extLst>
              <a:ext uri="{FF2B5EF4-FFF2-40B4-BE49-F238E27FC236}">
                <a16:creationId xmlns:a16="http://schemas.microsoft.com/office/drawing/2014/main" id="{07FE7084-0BB6-A654-6E3D-EDF5F7C06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04" y="683096"/>
            <a:ext cx="3956396" cy="389457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8" name="Picture 97" descr="A picture containing light, blue, bright&#10;&#10;Description automatically generated">
            <a:extLst>
              <a:ext uri="{FF2B5EF4-FFF2-40B4-BE49-F238E27FC236}">
                <a16:creationId xmlns:a16="http://schemas.microsoft.com/office/drawing/2014/main" id="{9C6BC8AE-265D-BB82-F843-E7A84DC7B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8307" y="189946"/>
            <a:ext cx="4269711" cy="3991801"/>
          </a:xfrm>
          <a:prstGeom prst="rect">
            <a:avLst/>
          </a:prstGeom>
        </p:spPr>
      </p:pic>
      <p:sp>
        <p:nvSpPr>
          <p:cNvPr id="99" name="Arrow: Curved Left 98">
            <a:extLst>
              <a:ext uri="{FF2B5EF4-FFF2-40B4-BE49-F238E27FC236}">
                <a16:creationId xmlns:a16="http://schemas.microsoft.com/office/drawing/2014/main" id="{D5BE2328-FF8F-38D6-274E-3C741BF2BA23}"/>
              </a:ext>
            </a:extLst>
          </p:cNvPr>
          <p:cNvSpPr/>
          <p:nvPr/>
        </p:nvSpPr>
        <p:spPr>
          <a:xfrm rot="2733640">
            <a:off x="10573151" y="5759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25E60F75-8222-CA9D-8471-C84E50B6AC94}"/>
              </a:ext>
            </a:extLst>
          </p:cNvPr>
          <p:cNvSpPr/>
          <p:nvPr/>
        </p:nvSpPr>
        <p:spPr>
          <a:xfrm rot="19991329">
            <a:off x="10144714" y="168394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1" name="Picture 100">
            <a:extLst>
              <a:ext uri="{FF2B5EF4-FFF2-40B4-BE49-F238E27FC236}">
                <a16:creationId xmlns:a16="http://schemas.microsoft.com/office/drawing/2014/main" id="{30A40551-26A9-C153-5E2E-C45C7AE111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3807" y="1239293"/>
            <a:ext cx="1478290" cy="1382070"/>
          </a:xfrm>
          <a:prstGeom prst="rect">
            <a:avLst/>
          </a:prstGeom>
        </p:spPr>
      </p:pic>
      <p:sp>
        <p:nvSpPr>
          <p:cNvPr id="102" name="Star: 5 Points 101">
            <a:extLst>
              <a:ext uri="{FF2B5EF4-FFF2-40B4-BE49-F238E27FC236}">
                <a16:creationId xmlns:a16="http://schemas.microsoft.com/office/drawing/2014/main" id="{10D22F92-DE6E-D85E-E5C2-274C34A6AC56}"/>
              </a:ext>
            </a:extLst>
          </p:cNvPr>
          <p:cNvSpPr/>
          <p:nvPr/>
        </p:nvSpPr>
        <p:spPr>
          <a:xfrm>
            <a:off x="9934295" y="571833"/>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descr="A picture containing leaf, vector graphics, clipart&#10;&#10;Description automatically generated">
            <a:extLst>
              <a:ext uri="{FF2B5EF4-FFF2-40B4-BE49-F238E27FC236}">
                <a16:creationId xmlns:a16="http://schemas.microsoft.com/office/drawing/2014/main" id="{D5FC019D-E593-4805-67D4-D590DCC10F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578" y="113152"/>
            <a:ext cx="977714" cy="940476"/>
          </a:xfrm>
          <a:prstGeom prst="rect">
            <a:avLst/>
          </a:prstGeom>
        </p:spPr>
      </p:pic>
      <p:pic>
        <p:nvPicPr>
          <p:cNvPr id="104" name="Picture 103" descr="A picture containing circle&#10;&#10;Description automatically generated">
            <a:extLst>
              <a:ext uri="{FF2B5EF4-FFF2-40B4-BE49-F238E27FC236}">
                <a16:creationId xmlns:a16="http://schemas.microsoft.com/office/drawing/2014/main" id="{B38AFD95-E10D-4D7B-2A61-2D29BAC52E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2456" y="909276"/>
            <a:ext cx="1005970" cy="1058979"/>
          </a:xfrm>
          <a:prstGeom prst="rect">
            <a:avLst/>
          </a:prstGeom>
        </p:spPr>
      </p:pic>
      <p:pic>
        <p:nvPicPr>
          <p:cNvPr id="105" name="Picture 104">
            <a:extLst>
              <a:ext uri="{FF2B5EF4-FFF2-40B4-BE49-F238E27FC236}">
                <a16:creationId xmlns:a16="http://schemas.microsoft.com/office/drawing/2014/main" id="{73C93424-0CE5-F924-FDC7-D0E893EED08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538422" y="925345"/>
            <a:ext cx="717741" cy="1107713"/>
          </a:xfrm>
          <a:prstGeom prst="rect">
            <a:avLst/>
          </a:prstGeom>
        </p:spPr>
      </p:pic>
      <p:pic>
        <p:nvPicPr>
          <p:cNvPr id="106" name="Picture 2" descr="Mở Rộng Véc Tơ Đồ Họa Đất Biểu Tượng - Clay cỏ png tải về - Miễn phí trong  suốt Nhà Máy png Tải về.">
            <a:extLst>
              <a:ext uri="{FF2B5EF4-FFF2-40B4-BE49-F238E27FC236}">
                <a16:creationId xmlns:a16="http://schemas.microsoft.com/office/drawing/2014/main" id="{63C17D8E-ED6D-11C7-0123-2FCE219639B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288632" y="2185847"/>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7" name="Picture 4" descr="Bài 14. Đất SGK Địa lí 10 Chân trời sáng tạo | SGK Địa lí lớp 10 - Chân  trời sáng tạo">
            <a:extLst>
              <a:ext uri="{FF2B5EF4-FFF2-40B4-BE49-F238E27FC236}">
                <a16:creationId xmlns:a16="http://schemas.microsoft.com/office/drawing/2014/main" id="{5A6E028E-3781-9C0A-9F41-26A547D17B1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849" t="51589" r="26808" b="6518"/>
          <a:stretch/>
        </p:blipFill>
        <p:spPr bwMode="auto">
          <a:xfrm>
            <a:off x="11873642" y="2974821"/>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8" name="Arrow: Curved Left 107">
            <a:extLst>
              <a:ext uri="{FF2B5EF4-FFF2-40B4-BE49-F238E27FC236}">
                <a16:creationId xmlns:a16="http://schemas.microsoft.com/office/drawing/2014/main" id="{3781D6CE-CDE2-6726-2312-7CBFCDB449BC}"/>
              </a:ext>
            </a:extLst>
          </p:cNvPr>
          <p:cNvSpPr/>
          <p:nvPr/>
        </p:nvSpPr>
        <p:spPr>
          <a:xfrm rot="17389109">
            <a:off x="12085290" y="-185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2C4850F2-5B66-93D4-E40F-3E57FB1D40A6}"/>
              </a:ext>
            </a:extLst>
          </p:cNvPr>
          <p:cNvSpPr/>
          <p:nvPr/>
        </p:nvSpPr>
        <p:spPr>
          <a:xfrm rot="5400000">
            <a:off x="11003060" y="30030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0D5ACE33-0A88-0C1F-2674-9E08CAD2EEFA}"/>
              </a:ext>
            </a:extLst>
          </p:cNvPr>
          <p:cNvSpPr/>
          <p:nvPr/>
        </p:nvSpPr>
        <p:spPr>
          <a:xfrm rot="1632369">
            <a:off x="12710890" y="197393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EB7DA6FA-117C-CEA5-2146-5E984AC602D1}"/>
              </a:ext>
            </a:extLst>
          </p:cNvPr>
          <p:cNvSpPr/>
          <p:nvPr/>
        </p:nvSpPr>
        <p:spPr>
          <a:xfrm rot="9718678">
            <a:off x="9544859" y="18878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BADDD715-51FF-2CC2-6FA9-F7A261386495}"/>
              </a:ext>
            </a:extLst>
          </p:cNvPr>
          <p:cNvSpPr/>
          <p:nvPr/>
        </p:nvSpPr>
        <p:spPr>
          <a:xfrm rot="14038950">
            <a:off x="10234174" y="4344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6C0C67EF-65F2-7C98-294C-1AE8B7BE542E}"/>
              </a:ext>
            </a:extLst>
          </p:cNvPr>
          <p:cNvSpPr/>
          <p:nvPr/>
        </p:nvSpPr>
        <p:spPr>
          <a:xfrm rot="6395993">
            <a:off x="11817089" y="67955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92325ACC-FC0A-92BF-9353-26CD6FDA7CEF}"/>
              </a:ext>
            </a:extLst>
          </p:cNvPr>
          <p:cNvSpPr/>
          <p:nvPr/>
        </p:nvSpPr>
        <p:spPr>
          <a:xfrm rot="12678898">
            <a:off x="12110445" y="17151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Arrow: Curved Left 114">
            <a:extLst>
              <a:ext uri="{FF2B5EF4-FFF2-40B4-BE49-F238E27FC236}">
                <a16:creationId xmlns:a16="http://schemas.microsoft.com/office/drawing/2014/main" id="{A6BA9DC4-DE66-07DA-E52B-629B99013D73}"/>
              </a:ext>
            </a:extLst>
          </p:cNvPr>
          <p:cNvSpPr/>
          <p:nvPr/>
        </p:nvSpPr>
        <p:spPr>
          <a:xfrm rot="16027522">
            <a:off x="11055142" y="246953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Rectangle: Top Corners One Rounded and One Snipped 115">
            <a:extLst>
              <a:ext uri="{FF2B5EF4-FFF2-40B4-BE49-F238E27FC236}">
                <a16:creationId xmlns:a16="http://schemas.microsoft.com/office/drawing/2014/main" id="{778DB6E1-1424-5A27-D619-C8DE1DC8BE53}"/>
              </a:ext>
            </a:extLst>
          </p:cNvPr>
          <p:cNvSpPr/>
          <p:nvPr/>
        </p:nvSpPr>
        <p:spPr>
          <a:xfrm>
            <a:off x="-3094557" y="50387"/>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117" name="Rectangle: Top Corners One Rounded and One Snipped 116">
            <a:extLst>
              <a:ext uri="{FF2B5EF4-FFF2-40B4-BE49-F238E27FC236}">
                <a16:creationId xmlns:a16="http://schemas.microsoft.com/office/drawing/2014/main" id="{5E889633-70F9-4634-9B4A-1DC793972C87}"/>
              </a:ext>
            </a:extLst>
          </p:cNvPr>
          <p:cNvSpPr/>
          <p:nvPr/>
        </p:nvSpPr>
        <p:spPr>
          <a:xfrm>
            <a:off x="9288632" y="36426"/>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Tree>
    <p:extLst>
      <p:ext uri="{BB962C8B-B14F-4D97-AF65-F5344CB8AC3E}">
        <p14:creationId xmlns:p14="http://schemas.microsoft.com/office/powerpoint/2010/main" val="28607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1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858"/>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pic>
        <p:nvPicPr>
          <p:cNvPr id="5" name="Picture 4" descr="A picture containing light, blue, bright&#10;&#10;Description automatically generated">
            <a:extLst>
              <a:ext uri="{FF2B5EF4-FFF2-40B4-BE49-F238E27FC236}">
                <a16:creationId xmlns:a16="http://schemas.microsoft.com/office/drawing/2014/main" id="{B51731DB-C7BF-5819-B9E2-CF153754A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840" y="1030650"/>
            <a:ext cx="4269711" cy="3991801"/>
          </a:xfrm>
          <a:prstGeom prst="rect">
            <a:avLst/>
          </a:prstGeom>
        </p:spPr>
      </p:pic>
      <p:sp>
        <p:nvSpPr>
          <p:cNvPr id="95" name="Arrow: Curved Left 94">
            <a:extLst>
              <a:ext uri="{FF2B5EF4-FFF2-40B4-BE49-F238E27FC236}">
                <a16:creationId xmlns:a16="http://schemas.microsoft.com/office/drawing/2014/main" id="{872F0333-1D71-9A84-C647-422AAAB56D5A}"/>
              </a:ext>
            </a:extLst>
          </p:cNvPr>
          <p:cNvSpPr/>
          <p:nvPr/>
        </p:nvSpPr>
        <p:spPr>
          <a:xfrm rot="2733640">
            <a:off x="5699359" y="13051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5270922" y="24130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0015" y="1968414"/>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5060503" y="130095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786" y="842273"/>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664" y="163839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7664630" y="1654466"/>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4414840" y="291496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6999850" y="370394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7211498" y="71059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6156825" y="381075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7837098" y="270305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4671067" y="261700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5360382" y="77256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6943297" y="140867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7236653" y="24442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6181350" y="319865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Tree>
    <p:extLst>
      <p:ext uri="{BB962C8B-B14F-4D97-AF65-F5344CB8AC3E}">
        <p14:creationId xmlns:p14="http://schemas.microsoft.com/office/powerpoint/2010/main" val="463391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7338" y="25572"/>
            <a:ext cx="2421924" cy="731520"/>
          </a:xfrm>
          <a:prstGeom prst="snipRoundRect">
            <a:avLst>
              <a:gd name="adj1" fmla="val 0"/>
              <a:gd name="adj2" fmla="val 38626"/>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rgbClr val="FFFF00"/>
                </a:solidFill>
                <a:latin typeface="#9Slide03 Aturdida" pitchFamily="2" charset="0"/>
              </a:rPr>
              <a:t>I. VỎ ĐỊA LÍ</a:t>
            </a:r>
            <a:endParaRPr lang="en-US" sz="36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73177" y="147602"/>
            <a:ext cx="5760720" cy="584776"/>
          </a:xfrm>
          <a:prstGeom prst="snipRoundRect">
            <a:avLst>
              <a:gd name="adj1" fmla="val 0"/>
              <a:gd name="adj2" fmla="val 50000"/>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2400">
              <a:solidFill>
                <a:schemeClr val="bg1">
                  <a:lumMod val="85000"/>
                </a:schemeClr>
              </a:solidFill>
            </a:endParaRPr>
          </a:p>
        </p:txBody>
      </p:sp>
      <p:pic>
        <p:nvPicPr>
          <p:cNvPr id="5" name="Picture 4" descr="A picture containing light, blue, bright&#10;&#10;Description automatically generated">
            <a:extLst>
              <a:ext uri="{FF2B5EF4-FFF2-40B4-BE49-F238E27FC236}">
                <a16:creationId xmlns:a16="http://schemas.microsoft.com/office/drawing/2014/main" id="{B51731DB-C7BF-5819-B9E2-CF153754A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10" y="1199702"/>
            <a:ext cx="3340678" cy="3123238"/>
          </a:xfrm>
          <a:prstGeom prst="rect">
            <a:avLst/>
          </a:prstGeom>
        </p:spPr>
      </p:pic>
      <p:sp>
        <p:nvSpPr>
          <p:cNvPr id="95" name="Arrow: Curved Left 94">
            <a:extLst>
              <a:ext uri="{FF2B5EF4-FFF2-40B4-BE49-F238E27FC236}">
                <a16:creationId xmlns:a16="http://schemas.microsoft.com/office/drawing/2014/main" id="{872F0333-1D71-9A84-C647-422AAAB56D5A}"/>
              </a:ext>
            </a:extLst>
          </p:cNvPr>
          <p:cNvSpPr/>
          <p:nvPr/>
        </p:nvSpPr>
        <p:spPr>
          <a:xfrm rot="2733640">
            <a:off x="12043421" y="13042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1614984" y="241220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4077" y="1967556"/>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11404565" y="1300096"/>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6848" y="841415"/>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2726" y="1637539"/>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4008692" y="1653608"/>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10758902" y="2914110"/>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3343912" y="3703084"/>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3555560" y="70973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2500887" y="380989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4181160" y="27021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11015129" y="26161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1704444" y="77171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3287359" y="14078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3580715" y="244338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2525412" y="319779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4" name="Picture 23" descr="Chart&#10;&#10;Description automatically generated">
            <a:extLst>
              <a:ext uri="{FF2B5EF4-FFF2-40B4-BE49-F238E27FC236}">
                <a16:creationId xmlns:a16="http://schemas.microsoft.com/office/drawing/2014/main" id="{5D2C5151-C665-A204-962A-3C82F5FE65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2759" y="1038037"/>
            <a:ext cx="6076490" cy="3355117"/>
          </a:xfrm>
          <a:prstGeom prst="rect">
            <a:avLst/>
          </a:prstGeom>
        </p:spPr>
      </p:pic>
      <p:pic>
        <p:nvPicPr>
          <p:cNvPr id="25" name="Picture 24" descr="A cartoon of a child&#10;&#10;Description automatically generated with medium confidence">
            <a:extLst>
              <a:ext uri="{FF2B5EF4-FFF2-40B4-BE49-F238E27FC236}">
                <a16:creationId xmlns:a16="http://schemas.microsoft.com/office/drawing/2014/main" id="{6865375B-4437-CA38-0FE5-8682604CFA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12371" y="3868284"/>
            <a:ext cx="976878" cy="1256212"/>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187CD99-496C-6A8C-4FD9-AD2241A603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9072" y="3796180"/>
            <a:ext cx="1110084" cy="1376849"/>
          </a:xfrm>
          <a:prstGeom prst="rect">
            <a:avLst/>
          </a:prstGeom>
        </p:spPr>
      </p:pic>
    </p:spTree>
    <p:extLst>
      <p:ext uri="{BB962C8B-B14F-4D97-AF65-F5344CB8AC3E}">
        <p14:creationId xmlns:p14="http://schemas.microsoft.com/office/powerpoint/2010/main" val="404517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7338" y="25572"/>
            <a:ext cx="2421924" cy="731520"/>
          </a:xfrm>
          <a:prstGeom prst="snipRoundRect">
            <a:avLst>
              <a:gd name="adj1" fmla="val 0"/>
              <a:gd name="adj2" fmla="val 38626"/>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rgbClr val="FFFF00"/>
                </a:solidFill>
                <a:latin typeface="#9Slide03 Aturdida" pitchFamily="2" charset="0"/>
              </a:rPr>
              <a:t>I. VỎ ĐỊA LÍ</a:t>
            </a:r>
            <a:endParaRPr lang="en-US" sz="36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73177" y="147602"/>
            <a:ext cx="5760720" cy="584776"/>
          </a:xfrm>
          <a:prstGeom prst="snipRoundRect">
            <a:avLst>
              <a:gd name="adj1" fmla="val 0"/>
              <a:gd name="adj2" fmla="val 50000"/>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2400">
              <a:solidFill>
                <a:schemeClr val="bg1">
                  <a:lumMod val="85000"/>
                </a:schemeClr>
              </a:solidFill>
            </a:endParaRPr>
          </a:p>
        </p:txBody>
      </p:sp>
      <p:pic>
        <p:nvPicPr>
          <p:cNvPr id="5" name="Picture 4" descr="A picture containing light, blue, bright&#10;&#10;Description automatically generated">
            <a:extLst>
              <a:ext uri="{FF2B5EF4-FFF2-40B4-BE49-F238E27FC236}">
                <a16:creationId xmlns:a16="http://schemas.microsoft.com/office/drawing/2014/main" id="{B51731DB-C7BF-5819-B9E2-CF153754A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0588" y="726184"/>
            <a:ext cx="3340678" cy="3123238"/>
          </a:xfrm>
          <a:prstGeom prst="rect">
            <a:avLst/>
          </a:prstGeom>
        </p:spPr>
      </p:pic>
      <p:sp>
        <p:nvSpPr>
          <p:cNvPr id="95" name="Arrow: Curved Left 94">
            <a:extLst>
              <a:ext uri="{FF2B5EF4-FFF2-40B4-BE49-F238E27FC236}">
                <a16:creationId xmlns:a16="http://schemas.microsoft.com/office/drawing/2014/main" id="{872F0333-1D71-9A84-C647-422AAAB56D5A}"/>
              </a:ext>
            </a:extLst>
          </p:cNvPr>
          <p:cNvSpPr/>
          <p:nvPr/>
        </p:nvSpPr>
        <p:spPr>
          <a:xfrm rot="2733640">
            <a:off x="12043421" y="13042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1614984" y="241220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4077" y="1967556"/>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11404565" y="1300096"/>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6848" y="841415"/>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726" y="1637539"/>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4008692" y="1653608"/>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10758902" y="2914110"/>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849" t="51589" r="26808" b="6518"/>
          <a:stretch/>
        </p:blipFill>
        <p:spPr bwMode="auto">
          <a:xfrm>
            <a:off x="13343912" y="3703084"/>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3555560" y="70973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2500887" y="380989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4181160" y="27021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11015129" y="26161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1704444" y="77171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3287359" y="14078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3580715" y="244338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2525412" y="319779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4" name="Picture 23" descr="Chart&#10;&#10;Description automatically generated">
            <a:extLst>
              <a:ext uri="{FF2B5EF4-FFF2-40B4-BE49-F238E27FC236}">
                <a16:creationId xmlns:a16="http://schemas.microsoft.com/office/drawing/2014/main" id="{5D2C5151-C665-A204-962A-3C82F5FE65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29" y="990600"/>
            <a:ext cx="3663645" cy="2022871"/>
          </a:xfrm>
          <a:prstGeom prst="rect">
            <a:avLst/>
          </a:prstGeom>
        </p:spPr>
      </p:pic>
      <p:sp>
        <p:nvSpPr>
          <p:cNvPr id="25" name="任意多边形 13">
            <a:extLst>
              <a:ext uri="{FF2B5EF4-FFF2-40B4-BE49-F238E27FC236}">
                <a16:creationId xmlns:a16="http://schemas.microsoft.com/office/drawing/2014/main" id="{778A9304-C6F2-7FD6-BA71-248B70F92E19}"/>
              </a:ext>
            </a:extLst>
          </p:cNvPr>
          <p:cNvSpPr/>
          <p:nvPr/>
        </p:nvSpPr>
        <p:spPr>
          <a:xfrm rot="16200000">
            <a:off x="4271653" y="392677"/>
            <a:ext cx="4078590" cy="523255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6" name="矩形 7">
            <a:extLst>
              <a:ext uri="{FF2B5EF4-FFF2-40B4-BE49-F238E27FC236}">
                <a16:creationId xmlns:a16="http://schemas.microsoft.com/office/drawing/2014/main" id="{81D86D5E-E63D-77FD-9F88-249400B009ED}"/>
              </a:ext>
            </a:extLst>
          </p:cNvPr>
          <p:cNvSpPr/>
          <p:nvPr/>
        </p:nvSpPr>
        <p:spPr>
          <a:xfrm>
            <a:off x="4185184" y="821323"/>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7" name="Rectangle 15">
            <a:extLst>
              <a:ext uri="{FF2B5EF4-FFF2-40B4-BE49-F238E27FC236}">
                <a16:creationId xmlns:a16="http://schemas.microsoft.com/office/drawing/2014/main" id="{5C9B810D-39BF-1739-115D-1AFF9A8CD11F}"/>
              </a:ext>
            </a:extLst>
          </p:cNvPr>
          <p:cNvSpPr>
            <a:spLocks noChangeArrowheads="1"/>
          </p:cNvSpPr>
          <p:nvPr/>
        </p:nvSpPr>
        <p:spPr bwMode="auto">
          <a:xfrm>
            <a:off x="3717060" y="1282170"/>
            <a:ext cx="5210165"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it-IT" altLang="en-US" sz="2000">
                <a:solidFill>
                  <a:srgbClr val="2D461A"/>
                </a:solidFill>
                <a:latin typeface="#9Slide03 SFU Futura_12" panose="00000400000000000000" pitchFamily="2" charset="0"/>
                <a:ea typeface="Arial" panose="020B0604020202020204" pitchFamily="34" charset="0"/>
                <a:cs typeface="Times New Roman" panose="02020603050405020304" pitchFamily="18" charset="0"/>
              </a:rPr>
              <a:t>Nội dung: Đ</a:t>
            </a:r>
            <a:r>
              <a:rPr lang="vi-VN" sz="2000">
                <a:solidFill>
                  <a:srgbClr val="000000"/>
                </a:solidFill>
                <a:effectLst/>
                <a:latin typeface="#9Slide03 SFU Futura_12" panose="00000400000000000000" pitchFamily="2" charset="0"/>
                <a:ea typeface="Times New Roman" panose="02020603050405020304" pitchFamily="18" charset="0"/>
              </a:rPr>
              <a:t>ọc </a:t>
            </a:r>
            <a:r>
              <a:rPr lang="en-US" sz="2000">
                <a:solidFill>
                  <a:srgbClr val="000000"/>
                </a:solidFill>
                <a:effectLst/>
                <a:latin typeface="#9Slide03 SFU Futura_12" panose="00000400000000000000" pitchFamily="2" charset="0"/>
                <a:ea typeface="Times New Roman" panose="02020603050405020304" pitchFamily="18" charset="0"/>
              </a:rPr>
              <a:t>thông tin mục 1 kết hợp </a:t>
            </a:r>
            <a:r>
              <a:rPr lang="vi-VN" sz="2000">
                <a:solidFill>
                  <a:srgbClr val="000000"/>
                </a:solidFill>
                <a:effectLst/>
                <a:latin typeface="#9Slide03 SFU Futura_12" panose="00000400000000000000" pitchFamily="2" charset="0"/>
                <a:ea typeface="Times New Roman" panose="02020603050405020304" pitchFamily="18" charset="0"/>
              </a:rPr>
              <a:t>quan sát </a:t>
            </a:r>
            <a:r>
              <a:rPr lang="en-US" sz="2000">
                <a:solidFill>
                  <a:srgbClr val="000000"/>
                </a:solidFill>
                <a:effectLst/>
                <a:latin typeface="#9Slide03 SFU Futura_12" panose="00000400000000000000" pitchFamily="2" charset="0"/>
                <a:ea typeface="Times New Roman" panose="02020603050405020304" pitchFamily="18" charset="0"/>
              </a:rPr>
              <a:t>hình 14.1, hãy:</a:t>
            </a:r>
            <a:endParaRPr lang="en-US" sz="2000">
              <a:effectLst/>
              <a:latin typeface="#9Slide03 SFU Futura_12" panose="00000400000000000000" pitchFamily="2" charset="0"/>
              <a:ea typeface="Times New Roman" panose="02020603050405020304" pitchFamily="18" charset="0"/>
            </a:endParaRPr>
          </a:p>
          <a:p>
            <a:pPr algn="just">
              <a:lnSpc>
                <a:spcPct val="115000"/>
              </a:lnSpc>
            </a:pPr>
            <a:r>
              <a:rPr lang="en-US" sz="2000">
                <a:solidFill>
                  <a:srgbClr val="000000"/>
                </a:solidFill>
                <a:effectLst/>
                <a:latin typeface="#9Slide03 SFU Futura_12" panose="00000400000000000000" pitchFamily="2" charset="0"/>
                <a:ea typeface="Times New Roman" panose="02020603050405020304" pitchFamily="18" charset="0"/>
              </a:rPr>
              <a:t>- Trình bày khái niệm vỏ địa lí;</a:t>
            </a:r>
            <a:endParaRPr lang="en-US" sz="2000">
              <a:effectLst/>
              <a:latin typeface="#9Slide03 SFU Futura_12" panose="00000400000000000000" pitchFamily="2" charset="0"/>
              <a:ea typeface="Times New Roman" panose="02020603050405020304" pitchFamily="18" charset="0"/>
            </a:endParaRPr>
          </a:p>
          <a:p>
            <a:r>
              <a:rPr lang="en-US" sz="2000">
                <a:effectLst/>
                <a:latin typeface="#9Slide03 SFU Futura_12" panose="00000400000000000000" pitchFamily="2" charset="0"/>
                <a:ea typeface="Arial" panose="020B0604020202020204" pitchFamily="34" charset="0"/>
                <a:cs typeface="Times New Roman" panose="02020603050405020304" pitchFamily="18" charset="0"/>
              </a:rPr>
              <a:t>- Phân biệt vỏ địa lí và vỏ Trái Đất.</a:t>
            </a:r>
            <a:endPar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342900" indent="-342900" defTabSz="914400" eaLnBrk="0" fontAlgn="base" hangingPunct="0">
              <a:spcBef>
                <a:spcPct val="0"/>
              </a:spcBef>
              <a:spcAft>
                <a:spcPct val="0"/>
              </a:spcAft>
              <a:buFont typeface="Wingdings" panose="05000000000000000000" pitchFamily="2" charset="2"/>
              <a:buChar char="v"/>
            </a:pP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Thời gian: </a:t>
            </a:r>
            <a:r>
              <a:rPr lang="it-IT"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8</a:t>
            </a:r>
            <a:r>
              <a:rPr lang="it-IT" sz="2000">
                <a:solidFill>
                  <a:srgbClr val="2D461A"/>
                </a:solidFill>
                <a:effectLst/>
                <a:latin typeface="#9Slide03 SFU Futura_12" panose="00000400000000000000" pitchFamily="2" charset="0"/>
                <a:ea typeface="Arial" panose="020B0604020202020204" pitchFamily="34" charset="0"/>
                <a:cs typeface="Times New Roman" panose="02020603050405020304" pitchFamily="18" charset="0"/>
              </a:rPr>
              <a:t> phút</a:t>
            </a:r>
            <a:endParaRPr kumimoji="0" lang="en-US" altLang="en-US" sz="2000" b="0" i="0" u="none" strike="noStrike" cap="none" normalizeH="0" baseline="0">
              <a:ln>
                <a:noFill/>
              </a:ln>
              <a:solidFill>
                <a:srgbClr val="2D461A"/>
              </a:solidFill>
              <a:effectLst/>
              <a:latin typeface="#9Slide03 SFU Futura_12" panose="00000400000000000000" pitchFamily="2" charset="0"/>
            </a:endParaRPr>
          </a:p>
        </p:txBody>
      </p:sp>
      <p:graphicFrame>
        <p:nvGraphicFramePr>
          <p:cNvPr id="2" name="Table 1">
            <a:extLst>
              <a:ext uri="{FF2B5EF4-FFF2-40B4-BE49-F238E27FC236}">
                <a16:creationId xmlns:a16="http://schemas.microsoft.com/office/drawing/2014/main" id="{027C74C1-5E5D-644D-ABD3-962F9BC03ED7}"/>
              </a:ext>
            </a:extLst>
          </p:cNvPr>
          <p:cNvGraphicFramePr>
            <a:graphicFrameLocks noGrp="1"/>
          </p:cNvGraphicFramePr>
          <p:nvPr>
            <p:extLst>
              <p:ext uri="{D42A27DB-BD31-4B8C-83A1-F6EECF244321}">
                <p14:modId xmlns:p14="http://schemas.microsoft.com/office/powerpoint/2010/main" val="3923506829"/>
              </p:ext>
            </p:extLst>
          </p:nvPr>
        </p:nvGraphicFramePr>
        <p:xfrm>
          <a:off x="3710850" y="3174178"/>
          <a:ext cx="5200193" cy="1693440"/>
        </p:xfrm>
        <a:graphic>
          <a:graphicData uri="http://schemas.openxmlformats.org/drawingml/2006/table">
            <a:tbl>
              <a:tblPr bandRow="1"/>
              <a:tblGrid>
                <a:gridCol w="1293636">
                  <a:extLst>
                    <a:ext uri="{9D8B030D-6E8A-4147-A177-3AD203B41FA5}">
                      <a16:colId xmlns:a16="http://schemas.microsoft.com/office/drawing/2014/main" val="832573938"/>
                    </a:ext>
                  </a:extLst>
                </a:gridCol>
                <a:gridCol w="1840273">
                  <a:extLst>
                    <a:ext uri="{9D8B030D-6E8A-4147-A177-3AD203B41FA5}">
                      <a16:colId xmlns:a16="http://schemas.microsoft.com/office/drawing/2014/main" val="2493841995"/>
                    </a:ext>
                  </a:extLst>
                </a:gridCol>
                <a:gridCol w="2066284">
                  <a:extLst>
                    <a:ext uri="{9D8B030D-6E8A-4147-A177-3AD203B41FA5}">
                      <a16:colId xmlns:a16="http://schemas.microsoft.com/office/drawing/2014/main" val="3081065882"/>
                    </a:ext>
                  </a:extLst>
                </a:gridCol>
              </a:tblGrid>
              <a:tr h="150705">
                <a:tc>
                  <a:txBody>
                    <a:bodyPr/>
                    <a:lstStyle/>
                    <a:p>
                      <a:pPr algn="ctr">
                        <a:lnSpc>
                          <a:spcPct val="115000"/>
                        </a:lnSpc>
                        <a:spcAft>
                          <a:spcPts val="800"/>
                        </a:spcAft>
                      </a:pPr>
                      <a:r>
                        <a:rPr lang="en-US"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Tiêu chí</a:t>
                      </a:r>
                      <a:endParaRPr lang="en-US" sz="18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địa lí</a:t>
                      </a:r>
                      <a:endParaRPr lang="en-US" sz="18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4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Trái Đất</a:t>
                      </a:r>
                      <a:endParaRPr lang="en-US" sz="1800" b="1">
                        <a:solidFill>
                          <a:schemeClr val="accent5">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3072716"/>
                  </a:ext>
                </a:extLst>
              </a:tr>
              <a:tr h="259200">
                <a:tc>
                  <a:txBody>
                    <a:bodyPr/>
                    <a:lstStyle/>
                    <a:p>
                      <a:pPr algn="ctr">
                        <a:lnSpc>
                          <a:spcPct val="115000"/>
                        </a:lnSpc>
                        <a:spcAft>
                          <a:spcPts val="800"/>
                        </a:spcAft>
                      </a:pP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Khái</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niệm</a:t>
                      </a: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endParaRPr lang="en-US" sz="1600" b="1">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55025024"/>
                  </a:ext>
                </a:extLst>
              </a:tr>
              <a:tr h="326412">
                <a:tc>
                  <a:txBody>
                    <a:bodyPr/>
                    <a:lstStyle/>
                    <a:p>
                      <a:pPr algn="ctr">
                        <a:lnSpc>
                          <a:spcPct val="115000"/>
                        </a:lnSpc>
                        <a:spcAft>
                          <a:spcPts val="800"/>
                        </a:spcAft>
                      </a:pP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Giới</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hạn</a:t>
                      </a:r>
                      <a:endPar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endParaRPr lang="en-US" sz="1600" b="1">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3532951734"/>
                  </a:ext>
                </a:extLst>
              </a:tr>
              <a:tr h="219312">
                <a:tc>
                  <a:txBody>
                    <a:bodyPr/>
                    <a:lstStyle/>
                    <a:p>
                      <a:pPr algn="ctr">
                        <a:lnSpc>
                          <a:spcPct val="115000"/>
                        </a:lnSpc>
                        <a:spcAft>
                          <a:spcPts val="800"/>
                        </a:spcAft>
                      </a:pP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Chiều</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dày</a:t>
                      </a: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endParaRPr lang="en-US" sz="1600" b="1">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550739367"/>
                  </a:ext>
                </a:extLst>
              </a:tr>
              <a:tr h="294446">
                <a:tc>
                  <a:txBody>
                    <a:bodyPr/>
                    <a:lstStyle/>
                    <a:p>
                      <a:pPr algn="ctr">
                        <a:lnSpc>
                          <a:spcPct val="115000"/>
                        </a:lnSpc>
                        <a:spcAft>
                          <a:spcPts val="800"/>
                        </a:spcAft>
                      </a:pPr>
                      <a:r>
                        <a:rPr lang="en-US" sz="1800" b="1" dirty="0">
                          <a:effectLst/>
                          <a:latin typeface="#9Slide03 SFU Futura_12" panose="00000400000000000000" pitchFamily="2" charset="0"/>
                          <a:ea typeface="Arial" panose="020B0604020202020204" pitchFamily="34" charset="0"/>
                          <a:cs typeface="Times New Roman" panose="02020603050405020304" pitchFamily="18" charset="0"/>
                        </a:rPr>
                        <a:t>TP </a:t>
                      </a:r>
                      <a:r>
                        <a:rPr lang="en-US" sz="1800" b="1" dirty="0" err="1">
                          <a:effectLst/>
                          <a:latin typeface="#9Slide03 SFU Futura_12" panose="00000400000000000000" pitchFamily="2" charset="0"/>
                          <a:ea typeface="Arial" panose="020B0604020202020204" pitchFamily="34" charset="0"/>
                          <a:cs typeface="Times New Roman" panose="02020603050405020304" pitchFamily="18" charset="0"/>
                        </a:rPr>
                        <a:t>vật</a:t>
                      </a:r>
                      <a:r>
                        <a:rPr lang="en-US" sz="1800" b="1" baseline="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baseline="0" dirty="0" err="1">
                          <a:effectLst/>
                          <a:latin typeface="#9Slide03 SFU Futura_12" panose="00000400000000000000" pitchFamily="2" charset="0"/>
                          <a:ea typeface="Arial" panose="020B0604020202020204" pitchFamily="34" charset="0"/>
                          <a:cs typeface="Times New Roman" panose="02020603050405020304" pitchFamily="18" charset="0"/>
                        </a:rPr>
                        <a:t>chất</a:t>
                      </a: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endParaRPr lang="en-US" sz="1800" b="1"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101532544"/>
                  </a:ext>
                </a:extLst>
              </a:tr>
            </a:tbl>
          </a:graphicData>
        </a:graphic>
      </p:graphicFrame>
      <p:pic>
        <p:nvPicPr>
          <p:cNvPr id="29" name="Picture 28" descr="A cartoon of a child&#10;&#10;Description automatically generated with medium confidence">
            <a:extLst>
              <a:ext uri="{FF2B5EF4-FFF2-40B4-BE49-F238E27FC236}">
                <a16:creationId xmlns:a16="http://schemas.microsoft.com/office/drawing/2014/main" id="{7344596E-AC40-597C-69AB-64F3C9DFBF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1871" y="3523334"/>
            <a:ext cx="1240017" cy="1594594"/>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04D969D-C654-40DA-1D4E-E202EEFECF6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9453" y="3441723"/>
            <a:ext cx="1381247" cy="1713175"/>
          </a:xfrm>
          <a:prstGeom prst="rect">
            <a:avLst/>
          </a:prstGeom>
        </p:spPr>
      </p:pic>
    </p:spTree>
    <p:extLst>
      <p:ext uri="{BB962C8B-B14F-4D97-AF65-F5344CB8AC3E}">
        <p14:creationId xmlns:p14="http://schemas.microsoft.com/office/powerpoint/2010/main" val="3891620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287338" y="25572"/>
            <a:ext cx="2421924" cy="731520"/>
          </a:xfrm>
          <a:prstGeom prst="snipRoundRect">
            <a:avLst>
              <a:gd name="adj1" fmla="val 0"/>
              <a:gd name="adj2" fmla="val 38626"/>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rgbClr val="FFFF00"/>
                </a:solidFill>
                <a:latin typeface="#9Slide03 Aturdida" pitchFamily="2" charset="0"/>
              </a:rPr>
              <a:t>I. VỎ ĐỊA LÍ</a:t>
            </a:r>
            <a:endParaRPr lang="en-US" sz="3600">
              <a:solidFill>
                <a:srgbClr val="FFFF00"/>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73177" y="147602"/>
            <a:ext cx="5760720" cy="584776"/>
          </a:xfrm>
          <a:prstGeom prst="snipRoundRect">
            <a:avLst>
              <a:gd name="adj1" fmla="val 0"/>
              <a:gd name="adj2" fmla="val 50000"/>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a:solidFill>
                  <a:schemeClr val="bg1">
                    <a:lumMod val="85000"/>
                  </a:schemeClr>
                </a:solidFill>
                <a:latin typeface="#9Slide03 Aturdida" pitchFamily="2" charset="0"/>
                <a:ea typeface="SimSun" panose="02010600030101010101" pitchFamily="2" charset="-122"/>
              </a:rPr>
              <a:t>II. QUY LUẬT THỐNG NHẤT VÀ HOÀN CHỈNH CỦA VỎ ĐỊA LÍ</a:t>
            </a:r>
            <a:endParaRPr lang="en-US" sz="2400">
              <a:solidFill>
                <a:schemeClr val="bg1">
                  <a:lumMod val="85000"/>
                </a:schemeClr>
              </a:solidFill>
            </a:endParaRPr>
          </a:p>
        </p:txBody>
      </p:sp>
      <p:pic>
        <p:nvPicPr>
          <p:cNvPr id="5" name="Picture 4" descr="A picture containing light, blue, bright&#10;&#10;Description automatically generated">
            <a:extLst>
              <a:ext uri="{FF2B5EF4-FFF2-40B4-BE49-F238E27FC236}">
                <a16:creationId xmlns:a16="http://schemas.microsoft.com/office/drawing/2014/main" id="{B51731DB-C7BF-5819-B9E2-CF153754A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0588" y="726184"/>
            <a:ext cx="3340678" cy="3123238"/>
          </a:xfrm>
          <a:prstGeom prst="rect">
            <a:avLst/>
          </a:prstGeom>
        </p:spPr>
      </p:pic>
      <p:sp>
        <p:nvSpPr>
          <p:cNvPr id="95" name="Arrow: Curved Left 94">
            <a:extLst>
              <a:ext uri="{FF2B5EF4-FFF2-40B4-BE49-F238E27FC236}">
                <a16:creationId xmlns:a16="http://schemas.microsoft.com/office/drawing/2014/main" id="{872F0333-1D71-9A84-C647-422AAAB56D5A}"/>
              </a:ext>
            </a:extLst>
          </p:cNvPr>
          <p:cNvSpPr/>
          <p:nvPr/>
        </p:nvSpPr>
        <p:spPr>
          <a:xfrm rot="2733640">
            <a:off x="12043421" y="13042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1614984" y="241220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5532" y="1967554"/>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11404565" y="1300096"/>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6848" y="841415"/>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726" y="1637539"/>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4008692" y="1653608"/>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10758902" y="2914110"/>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849" t="51589" r="26808" b="6518"/>
          <a:stretch/>
        </p:blipFill>
        <p:spPr bwMode="auto">
          <a:xfrm>
            <a:off x="13343912" y="3703084"/>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3555560" y="70973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2500887" y="380989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4181160" y="27021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11015129" y="26161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1704444" y="77171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3287359" y="14078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3580715" y="244338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2525412" y="319779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MUC TIEU">
            <a:extLst>
              <a:ext uri="{FF2B5EF4-FFF2-40B4-BE49-F238E27FC236}">
                <a16:creationId xmlns:a16="http://schemas.microsoft.com/office/drawing/2014/main" id="{C9B89948-A8A0-6C64-4F39-A31BAAE021FE}"/>
              </a:ext>
            </a:extLst>
          </p:cNvPr>
          <p:cNvSpPr/>
          <p:nvPr/>
        </p:nvSpPr>
        <p:spPr>
          <a:xfrm>
            <a:off x="3523432" y="-1284818"/>
            <a:ext cx="1837362" cy="1107996"/>
          </a:xfrm>
          <a:prstGeom prst="rect">
            <a:avLst/>
          </a:prstGeom>
        </p:spPr>
        <p:txBody>
          <a:bodyPr wrap="none">
            <a:spAutoFit/>
          </a:bodyPr>
          <a:lstStyle/>
          <a:p>
            <a:pPr lvl="0" fontAlgn="base">
              <a:spcBef>
                <a:spcPct val="0"/>
              </a:spcBef>
              <a:spcAft>
                <a:spcPct val="0"/>
              </a:spcAft>
            </a:pPr>
            <a:r>
              <a:rPr lang="en-US" altLang="zh-CN" sz="6600">
                <a:solidFill>
                  <a:srgbClr val="CC3300"/>
                </a:solidFill>
                <a:latin typeface="#9Slide03 Aturdida" pitchFamily="2" charset="0"/>
                <a:ea typeface="方正书宋简体" panose="03000509000000000000" pitchFamily="65" charset="-122"/>
              </a:rPr>
              <a:t>MỤC TIÊU</a:t>
            </a:r>
          </a:p>
        </p:txBody>
      </p:sp>
      <p:sp>
        <p:nvSpPr>
          <p:cNvPr id="116" name="SHAPE">
            <a:extLst>
              <a:ext uri="{FF2B5EF4-FFF2-40B4-BE49-F238E27FC236}">
                <a16:creationId xmlns:a16="http://schemas.microsoft.com/office/drawing/2014/main" id="{B5D3AC61-C26D-BCD6-6044-D8ED00B2EC1A}"/>
              </a:ext>
            </a:extLst>
          </p:cNvPr>
          <p:cNvSpPr/>
          <p:nvPr/>
        </p:nvSpPr>
        <p:spPr>
          <a:xfrm rot="5400000" flipH="1">
            <a:off x="4276276" y="-1985567"/>
            <a:ext cx="584776" cy="311181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4" name="Picture 23" descr="Chart&#10;&#10;Description automatically generated">
            <a:extLst>
              <a:ext uri="{FF2B5EF4-FFF2-40B4-BE49-F238E27FC236}">
                <a16:creationId xmlns:a16="http://schemas.microsoft.com/office/drawing/2014/main" id="{5D2C5151-C665-A204-962A-3C82F5FE65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29" y="990600"/>
            <a:ext cx="3663645" cy="2022871"/>
          </a:xfrm>
          <a:prstGeom prst="rect">
            <a:avLst/>
          </a:prstGeom>
        </p:spPr>
      </p:pic>
      <p:sp>
        <p:nvSpPr>
          <p:cNvPr id="25" name="任意多边形 13">
            <a:extLst>
              <a:ext uri="{FF2B5EF4-FFF2-40B4-BE49-F238E27FC236}">
                <a16:creationId xmlns:a16="http://schemas.microsoft.com/office/drawing/2014/main" id="{778A9304-C6F2-7FD6-BA71-248B70F92E19}"/>
              </a:ext>
            </a:extLst>
          </p:cNvPr>
          <p:cNvSpPr/>
          <p:nvPr/>
        </p:nvSpPr>
        <p:spPr>
          <a:xfrm rot="16200000">
            <a:off x="10849459" y="180109"/>
            <a:ext cx="4078590" cy="523255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6" name="矩形 7">
            <a:extLst>
              <a:ext uri="{FF2B5EF4-FFF2-40B4-BE49-F238E27FC236}">
                <a16:creationId xmlns:a16="http://schemas.microsoft.com/office/drawing/2014/main" id="{81D86D5E-E63D-77FD-9F88-249400B009ED}"/>
              </a:ext>
            </a:extLst>
          </p:cNvPr>
          <p:cNvSpPr/>
          <p:nvPr/>
        </p:nvSpPr>
        <p:spPr>
          <a:xfrm>
            <a:off x="9539821" y="523598"/>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graphicFrame>
        <p:nvGraphicFramePr>
          <p:cNvPr id="2" name="Table 1">
            <a:extLst>
              <a:ext uri="{FF2B5EF4-FFF2-40B4-BE49-F238E27FC236}">
                <a16:creationId xmlns:a16="http://schemas.microsoft.com/office/drawing/2014/main" id="{027C74C1-5E5D-644D-ABD3-962F9BC03ED7}"/>
              </a:ext>
            </a:extLst>
          </p:cNvPr>
          <p:cNvGraphicFramePr>
            <a:graphicFrameLocks noGrp="1"/>
          </p:cNvGraphicFramePr>
          <p:nvPr>
            <p:extLst>
              <p:ext uri="{D42A27DB-BD31-4B8C-83A1-F6EECF244321}">
                <p14:modId xmlns:p14="http://schemas.microsoft.com/office/powerpoint/2010/main" val="876421334"/>
              </p:ext>
            </p:extLst>
          </p:nvPr>
        </p:nvGraphicFramePr>
        <p:xfrm>
          <a:off x="3695635" y="609250"/>
          <a:ext cx="5463381" cy="4618228"/>
        </p:xfrm>
        <a:graphic>
          <a:graphicData uri="http://schemas.openxmlformats.org/drawingml/2006/table">
            <a:tbl>
              <a:tblPr bandRow="1"/>
              <a:tblGrid>
                <a:gridCol w="1129647">
                  <a:extLst>
                    <a:ext uri="{9D8B030D-6E8A-4147-A177-3AD203B41FA5}">
                      <a16:colId xmlns:a16="http://schemas.microsoft.com/office/drawing/2014/main" val="832573938"/>
                    </a:ext>
                  </a:extLst>
                </a:gridCol>
                <a:gridCol w="2504935">
                  <a:extLst>
                    <a:ext uri="{9D8B030D-6E8A-4147-A177-3AD203B41FA5}">
                      <a16:colId xmlns:a16="http://schemas.microsoft.com/office/drawing/2014/main" val="2493841995"/>
                    </a:ext>
                  </a:extLst>
                </a:gridCol>
                <a:gridCol w="1828799">
                  <a:extLst>
                    <a:ext uri="{9D8B030D-6E8A-4147-A177-3AD203B41FA5}">
                      <a16:colId xmlns:a16="http://schemas.microsoft.com/office/drawing/2014/main" val="3081065882"/>
                    </a:ext>
                  </a:extLst>
                </a:gridCol>
              </a:tblGrid>
              <a:tr h="277070">
                <a:tc>
                  <a:txBody>
                    <a:bodyPr/>
                    <a:lstStyle/>
                    <a:p>
                      <a:pPr algn="ctr">
                        <a:lnSpc>
                          <a:spcPct val="115000"/>
                        </a:lnSpc>
                        <a:spcAft>
                          <a:spcPts val="800"/>
                        </a:spcAft>
                      </a:pPr>
                      <a:r>
                        <a:rPr lang="en-US"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Tiêu chí</a:t>
                      </a:r>
                      <a:endParaRPr lang="en-US" sz="16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địa lí</a:t>
                      </a:r>
                      <a:endParaRPr lang="en-US" sz="16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800"/>
                        </a:spcAft>
                      </a:pPr>
                      <a:r>
                        <a:rPr lang="en-US"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V</a:t>
                      </a:r>
                      <a:r>
                        <a:rPr lang="vi-VN" sz="20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rPr>
                        <a:t>ỏ Trái Đất</a:t>
                      </a:r>
                      <a:endParaRPr lang="en-US" sz="1600" b="1">
                        <a:solidFill>
                          <a:schemeClr val="accent5">
                            <a:lumMod val="75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3072716"/>
                  </a:ext>
                </a:extLst>
              </a:tr>
              <a:tr h="1275623">
                <a:tc>
                  <a:txBody>
                    <a:bodyPr/>
                    <a:lstStyle/>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Khái niệm</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VĐL là vỏ của TĐ bao gồm các lớp thành phần xâm nhập và tác động lẫn nhau tạo nên thể tổng hợp tự nhiên thống nhất và hoàn chỉnh.</a:t>
                      </a:r>
                      <a:endParaRPr lang="en-US" sz="11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VTĐ là lớp vỏ cứng, mỏng gồm 2 lớp vỏ bộ phận là VĐD và VLĐ</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55025024"/>
                  </a:ext>
                </a:extLst>
              </a:tr>
              <a:tr h="1060734">
                <a:tc>
                  <a:txBody>
                    <a:bodyPr/>
                    <a:lstStyle/>
                    <a:p>
                      <a:pPr algn="ctr">
                        <a:lnSpc>
                          <a:spcPct val="115000"/>
                        </a:lnSpc>
                        <a:spcAft>
                          <a:spcPts val="800"/>
                        </a:spcAft>
                      </a:pPr>
                      <a:r>
                        <a:rPr lang="vi-VN" sz="1600" b="1">
                          <a:effectLst/>
                          <a:latin typeface="#9Slide03 SFU Futura_12" panose="00000400000000000000" pitchFamily="2" charset="0"/>
                          <a:ea typeface="Arial" panose="020B0604020202020204" pitchFamily="34" charset="0"/>
                          <a:cs typeface="Times New Roman" panose="02020603050405020304" pitchFamily="18" charset="0"/>
                        </a:rPr>
                        <a:t>Giới hạn</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Tính từ giới hạn dưới của lớp ô dôn đến đáy vực thẳm đại dương; ở lục địa xuống hết lớp vỏ phong hóa</a:t>
                      </a:r>
                      <a:endParaRPr lang="en-US" sz="11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Từ bề mặt TĐ đến lớp Manti trên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3532951734"/>
                  </a:ext>
                </a:extLst>
              </a:tr>
              <a:tr h="711601">
                <a:tc>
                  <a:txBody>
                    <a:bodyPr/>
                    <a:lstStyle/>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Chiều dày</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ts val="1650"/>
                        </a:lnSpc>
                      </a:pPr>
                      <a:r>
                        <a:rPr lang="en-US" sz="1600">
                          <a:effectLst/>
                          <a:latin typeface="#9Slide03 SFU Futura_12" panose="00000400000000000000" pitchFamily="2" charset="0"/>
                          <a:ea typeface="Times New Roman" panose="02020603050405020304" pitchFamily="18" charset="0"/>
                          <a:cs typeface="Times New Roman" panose="02020603050405020304" pitchFamily="18" charset="0"/>
                        </a:rPr>
                        <a:t>Khoảng 30 đến 35 km </a:t>
                      </a:r>
                      <a:endParaRPr lang="en-US" sz="11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D</a:t>
                      </a:r>
                      <a:r>
                        <a:rPr lang="vi-VN" sz="1600">
                          <a:effectLst/>
                          <a:latin typeface="#9Slide03 SFU Futura_12" panose="00000400000000000000" pitchFamily="2" charset="0"/>
                          <a:ea typeface="Arial" panose="020B0604020202020204" pitchFamily="34" charset="0"/>
                          <a:cs typeface="Times New Roman" panose="02020603050405020304" pitchFamily="18" charset="0"/>
                        </a:rPr>
                        <a:t>ao động từ 5 km (ở đại dương) đến 70 km (ở lục địa).</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550739367"/>
                  </a:ext>
                </a:extLst>
              </a:tr>
              <a:tr h="955817">
                <a:tc>
                  <a:txBody>
                    <a:bodyPr/>
                    <a:lstStyle/>
                    <a:p>
                      <a:pPr algn="ctr">
                        <a:lnSpc>
                          <a:spcPct val="115000"/>
                        </a:lnSpc>
                        <a:spcAft>
                          <a:spcPts val="800"/>
                        </a:spcAft>
                      </a:pPr>
                      <a:r>
                        <a:rPr lang="vi-VN" sz="1600" b="1">
                          <a:effectLst/>
                          <a:latin typeface="#9Slide03 SFU Futura_12" panose="00000400000000000000" pitchFamily="2" charset="0"/>
                          <a:ea typeface="Arial" panose="020B0604020202020204" pitchFamily="34" charset="0"/>
                          <a:cs typeface="Times New Roman" panose="02020603050405020304" pitchFamily="18" charset="0"/>
                        </a:rPr>
                        <a:t>Thành phần </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p>
                      <a:pPr algn="ctr">
                        <a:lnSpc>
                          <a:spcPct val="115000"/>
                        </a:lnSpc>
                        <a:spcAft>
                          <a:spcPts val="800"/>
                        </a:spcAft>
                      </a:pPr>
                      <a:r>
                        <a:rPr lang="en-US" sz="1600" b="1">
                          <a:effectLst/>
                          <a:latin typeface="#9Slide03 SFU Futura_12" panose="00000400000000000000" pitchFamily="2" charset="0"/>
                          <a:ea typeface="Arial" panose="020B0604020202020204" pitchFamily="34" charset="0"/>
                          <a:cs typeface="Times New Roman" panose="02020603050405020304" pitchFamily="18" charset="0"/>
                        </a:rPr>
                        <a:t>vật chất</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effectLst/>
                          <a:latin typeface="#9Slide03 SFU Futura_12" panose="00000400000000000000" pitchFamily="2" charset="0"/>
                          <a:ea typeface="Arial" panose="020B0604020202020204" pitchFamily="34" charset="0"/>
                          <a:cs typeface="Times New Roman" panose="02020603050405020304" pitchFamily="18" charset="0"/>
                        </a:rPr>
                        <a:t>Gồm 5 bộ phận: KQ, TQ, TNQ, thạch quyển và sinh quyển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15000"/>
                        </a:lnSpc>
                        <a:spcAft>
                          <a:spcPts val="800"/>
                        </a:spcAft>
                      </a:pPr>
                      <a:r>
                        <a:rPr lang="en-US"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Gồm 3 tầng đá: </a:t>
                      </a: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trầm tích, granit,</a:t>
                      </a:r>
                      <a:r>
                        <a:rPr lang="en-US"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badan.</a:t>
                      </a:r>
                      <a:b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b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0021" marR="50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101532544"/>
                  </a:ext>
                </a:extLst>
              </a:tr>
            </a:tbl>
          </a:graphicData>
        </a:graphic>
      </p:graphicFrame>
      <p:pic>
        <p:nvPicPr>
          <p:cNvPr id="4" name="Picture 3" descr="A cartoon of a child&#10;&#10;Description automatically generated with medium confidence">
            <a:extLst>
              <a:ext uri="{FF2B5EF4-FFF2-40B4-BE49-F238E27FC236}">
                <a16:creationId xmlns:a16="http://schemas.microsoft.com/office/drawing/2014/main" id="{A645C9B0-E9CF-C3DD-B88C-C8791F2EDB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1871" y="3523334"/>
            <a:ext cx="1240017" cy="159459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A0CAD2D-913A-B58B-6AFD-5A83529B34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9453" y="3441723"/>
            <a:ext cx="1381247" cy="1713175"/>
          </a:xfrm>
          <a:prstGeom prst="rect">
            <a:avLst/>
          </a:prstGeom>
        </p:spPr>
      </p:pic>
    </p:spTree>
    <p:extLst>
      <p:ext uri="{BB962C8B-B14F-4D97-AF65-F5344CB8AC3E}">
        <p14:creationId xmlns:p14="http://schemas.microsoft.com/office/powerpoint/2010/main" val="107572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500"/>
                                        <p:tgtEl>
                                          <p:spTgt spid="1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925702" y="126887"/>
            <a:ext cx="4078590"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8" name="Table 27">
            <a:extLst>
              <a:ext uri="{FF2B5EF4-FFF2-40B4-BE49-F238E27FC236}">
                <a16:creationId xmlns:a16="http://schemas.microsoft.com/office/drawing/2014/main" id="{3A15B05B-87BD-BC92-6E02-E72638464F76}"/>
              </a:ext>
            </a:extLst>
          </p:cNvPr>
          <p:cNvGraphicFramePr>
            <a:graphicFrameLocks noGrp="1"/>
          </p:cNvGraphicFramePr>
          <p:nvPr>
            <p:extLst>
              <p:ext uri="{D42A27DB-BD31-4B8C-83A1-F6EECF244321}">
                <p14:modId xmlns:p14="http://schemas.microsoft.com/office/powerpoint/2010/main" val="1506453843"/>
              </p:ext>
            </p:extLst>
          </p:nvPr>
        </p:nvGraphicFramePr>
        <p:xfrm>
          <a:off x="-4491296" y="1213315"/>
          <a:ext cx="4387275" cy="3475677"/>
        </p:xfrm>
        <a:graphic>
          <a:graphicData uri="http://schemas.openxmlformats.org/drawingml/2006/table">
            <a:tbl>
              <a:tblPr firstRow="1" firstCol="1" bandRow="1"/>
              <a:tblGrid>
                <a:gridCol w="2114727">
                  <a:extLst>
                    <a:ext uri="{9D8B030D-6E8A-4147-A177-3AD203B41FA5}">
                      <a16:colId xmlns:a16="http://schemas.microsoft.com/office/drawing/2014/main" val="2916360996"/>
                    </a:ext>
                  </a:extLst>
                </a:gridCol>
                <a:gridCol w="2272548">
                  <a:extLst>
                    <a:ext uri="{9D8B030D-6E8A-4147-A177-3AD203B41FA5}">
                      <a16:colId xmlns:a16="http://schemas.microsoft.com/office/drawing/2014/main" val="1302270902"/>
                    </a:ext>
                  </a:extLst>
                </a:gridCol>
              </a:tblGrid>
              <a:tr h="652381">
                <a:tc gridSpan="2">
                  <a:txBody>
                    <a:bodyPr/>
                    <a:lstStyle/>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a:t>
                      </a:r>
                    </a:p>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HOÀN CHỈNH CỦA VỎ ĐỊA LÍ</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561238">
                <a:tc>
                  <a:txBody>
                    <a:bodyPr/>
                    <a:lstStyle/>
                    <a:p>
                      <a:pPr algn="l">
                        <a:lnSpc>
                          <a:spcPct val="107000"/>
                        </a:lnSpc>
                        <a:spcAft>
                          <a:spcPts val="800"/>
                        </a:spcAft>
                        <a:tabLst>
                          <a:tab pos="1306195" algn="l"/>
                          <a:tab pos="2928620" algn="r"/>
                        </a:tabLs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Khái niệm</a:t>
                      </a: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24045">
                <a:tc>
                  <a:txBody>
                    <a:bodyPr/>
                    <a:lstStyle/>
                    <a:p>
                      <a:pPr algn="l">
                        <a:lnSpc>
                          <a:spcPct val="107000"/>
                        </a:lnSpc>
                        <a:spcAft>
                          <a:spcPts val="800"/>
                        </a:spcAft>
                        <a:tabLst>
                          <a:tab pos="1306195" algn="l"/>
                          <a:tab pos="2928620" algn="r"/>
                        </a:tabLs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14362">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787438">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61991" y="1237326"/>
            <a:ext cx="5688722" cy="3758208"/>
          </a:xfrm>
          <a:prstGeom prst="rect">
            <a:avLst/>
          </a:prstGeom>
          <a:noFill/>
        </p:spPr>
        <p:txBody>
          <a:bodyPr wrap="square">
            <a:spAutoFit/>
          </a:bodyPr>
          <a:lstStyle/>
          <a:p>
            <a:pPr lvl="0" algn="just"/>
            <a:r>
              <a:rPr lang="it-IT" sz="1800">
                <a:effectLst/>
                <a:latin typeface="#9Slide03 SFU Futura_12" panose="00000400000000000000" pitchFamily="2" charset="0"/>
                <a:ea typeface="Arial" panose="020B0604020202020204" pitchFamily="34" charset="0"/>
                <a:cs typeface="Times New Roman" panose="02020603050405020304" pitchFamily="18" charset="0"/>
              </a:rPr>
              <a:t>Hình thành 3 trạm học tập: </a:t>
            </a:r>
            <a:endParaRPr lang="nl-NL"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chuyên gia:</a:t>
            </a:r>
            <a:r>
              <a:rPr lang="nl-NL" sz="1800">
                <a:effectLst/>
                <a:latin typeface="#9Slide03 SFU Futura_12" panose="00000400000000000000" pitchFamily="2" charset="0"/>
                <a:ea typeface="Times New Roman" panose="02020603050405020304" pitchFamily="18" charset="0"/>
              </a:rPr>
              <a:t> tìm hiểu khái niệm và nguyên nhân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phân tích:</a:t>
            </a:r>
            <a:r>
              <a:rPr lang="nl-NL" sz="1800">
                <a:effectLst/>
                <a:latin typeface="#9Slide03 SFU Futura_12" panose="00000400000000000000" pitchFamily="2" charset="0"/>
                <a:ea typeface="Times New Roman" panose="02020603050405020304" pitchFamily="18" charset="0"/>
              </a:rPr>
              <a:t> phân tích ví dụ 1 và 2 và nêu biểu hiện của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suy ngẫm:</a:t>
            </a:r>
            <a:r>
              <a:rPr lang="nl-NL" sz="1800">
                <a:effectLst/>
                <a:latin typeface="#9Slide03 SFU Futura_12" panose="00000400000000000000" pitchFamily="2" charset="0"/>
                <a:ea typeface="Times New Roman" panose="02020603050405020304" pitchFamily="18" charset="0"/>
              </a:rPr>
              <a:t> Tìm hiểu ý nghĩa thực tiễn của quy luật</a:t>
            </a:r>
            <a:r>
              <a:rPr lang="en-US" sz="1800" kern="1400" spc="-50">
                <a:effectLst/>
                <a:latin typeface="#9Slide03 SFU Futura_12" panose="00000400000000000000" pitchFamily="2" charset="0"/>
                <a:ea typeface="Times New Roman" panose="02020603050405020304" pitchFamily="18" charset="0"/>
              </a:rPr>
              <a:t> thống nhất và hoàn chỉnh của vỏ địa lí. </a:t>
            </a:r>
          </a:p>
          <a:p>
            <a:pPr lvl="0" algn="just"/>
            <a:r>
              <a:rPr lang="en-US" sz="1800" kern="1400" spc="-50">
                <a:latin typeface="#9Slide03 SFU Futura_12" panose="00000400000000000000" pitchFamily="2" charset="0"/>
                <a:ea typeface="Arial" panose="020B0604020202020204" pitchFamily="34" charset="0"/>
                <a:cs typeface="Times New Roman" panose="02020603050405020304" pitchFamily="18" charset="0"/>
              </a:rPr>
              <a:t>	</a:t>
            </a:r>
            <a:r>
              <a:rPr lang="it-IT" sz="1800">
                <a:effectLst/>
                <a:latin typeface="#9Slide03 SFU Futura_12" panose="00000400000000000000" pitchFamily="2" charset="0"/>
                <a:ea typeface="Arial" panose="020B0604020202020204" pitchFamily="34" charset="0"/>
                <a:cs typeface="Times New Roman" panose="02020603050405020304" pitchFamily="18" charset="0"/>
              </a:rPr>
              <a:t>Đọc thông tin GV cung cấp, trả lời cầu hỏi </a:t>
            </a:r>
            <a:r>
              <a:rPr lang="it-IT"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và g</a:t>
            </a:r>
            <a:r>
              <a:rPr lang="en-US"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hi vào PHT</a:t>
            </a:r>
            <a:r>
              <a:rPr lang="it-IT"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lvl="0" indent="-342900">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Hậu quả của công trình thủy lợi hồ A-ran là gì?</a:t>
            </a:r>
            <a:endParaRPr lang="en-US" sz="1600">
              <a:effectLst/>
              <a:latin typeface="#9Slide03 SFU Futura_12" panose="00000400000000000000" pitchFamily="2" charset="0"/>
              <a:ea typeface="Times New Roman" panose="02020603050405020304" pitchFamily="18" charset="0"/>
            </a:endParaRPr>
          </a:p>
          <a:p>
            <a:pPr marL="914400" lvl="0" indent="-342900" algn="just">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Việc nắm được quy luật tự nhiên có ý nghĩa gì với con người khi khai thác tự nhiên?</a:t>
            </a:r>
            <a:endParaRPr lang="en-US" sz="1600">
              <a:effectLst/>
              <a:latin typeface="#9Slide03 SFU Futura_12" panose="00000400000000000000" pitchFamily="2" charset="0"/>
              <a:ea typeface="Times New Roman" panose="02020603050405020304" pitchFamily="18" charset="0"/>
            </a:endParaRPr>
          </a:p>
          <a:p>
            <a:pPr marL="914400" lvl="0" indent="-342900">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Con người cần làm gì để bảo vệ tự nhiên?</a:t>
            </a:r>
            <a:r>
              <a:rPr lang="en-US" sz="2000" kern="1400" spc="-50">
                <a:solidFill>
                  <a:srgbClr val="000000"/>
                </a:solidFill>
                <a:latin typeface="#9Slide03 SFU Futura_12" panose="00000400000000000000" pitchFamily="2" charset="0"/>
                <a:ea typeface="Times New Roman" panose="02020603050405020304" pitchFamily="18" charset="0"/>
              </a:rPr>
              <a:t>		</a:t>
            </a:r>
            <a:endParaRPr lang="en-US" sz="2000">
              <a:effectLst/>
              <a:latin typeface="#9Slide03 SFU Futura_12" panose="00000400000000000000" pitchFamily="2" charset="0"/>
              <a:ea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797683" y="874761"/>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Tree>
    <p:extLst>
      <p:ext uri="{BB962C8B-B14F-4D97-AF65-F5344CB8AC3E}">
        <p14:creationId xmlns:p14="http://schemas.microsoft.com/office/powerpoint/2010/main" val="198518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126621"/>
            <a:ext cx="2678284" cy="605757"/>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lumMod val="85000"/>
                  </a:schemeClr>
                </a:solidFill>
                <a:latin typeface="#9Slide03 Aturdida" pitchFamily="2" charset="0"/>
              </a:rPr>
              <a:t>I. VỎ ĐỊA LÍ</a:t>
            </a:r>
            <a:endParaRPr lang="en-US" sz="3200">
              <a:solidFill>
                <a:schemeClr val="bg1">
                  <a:lumMod val="85000"/>
                </a:schemeClr>
              </a:solidFill>
            </a:endParaRPr>
          </a:p>
        </p:txBody>
      </p:sp>
      <p:sp>
        <p:nvSpPr>
          <p:cNvPr id="98" name="Rectangle: Top Corners One Rounded and One Snipped 97">
            <a:extLst>
              <a:ext uri="{FF2B5EF4-FFF2-40B4-BE49-F238E27FC236}">
                <a16:creationId xmlns:a16="http://schemas.microsoft.com/office/drawing/2014/main" id="{111A0709-12EE-5554-F9AE-902DBF8CCB0A}"/>
              </a:ext>
            </a:extLst>
          </p:cNvPr>
          <p:cNvSpPr/>
          <p:nvPr/>
        </p:nvSpPr>
        <p:spPr>
          <a:xfrm>
            <a:off x="2799938" y="858"/>
            <a:ext cx="6344062"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10270092" y="97308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9952628" y="205287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8392" y="1517050"/>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9742209" y="94076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3913" y="272839"/>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370" y="1278207"/>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346336" y="1294276"/>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096546" y="255477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1681556" y="334375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1893204" y="35040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0804745" y="339121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2366046" y="239130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9352773" y="22568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9893657" y="45106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11602028" y="96002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1918359" y="208404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0863056" y="283846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任意多边形 13">
            <a:extLst>
              <a:ext uri="{FF2B5EF4-FFF2-40B4-BE49-F238E27FC236}">
                <a16:creationId xmlns:a16="http://schemas.microsoft.com/office/drawing/2014/main" id="{5B41E352-89D9-EEA0-88DA-FB45529E2996}"/>
              </a:ext>
            </a:extLst>
          </p:cNvPr>
          <p:cNvSpPr/>
          <p:nvPr/>
        </p:nvSpPr>
        <p:spPr>
          <a:xfrm rot="16200000">
            <a:off x="925702" y="126887"/>
            <a:ext cx="4078590"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矩形 7">
            <a:extLst>
              <a:ext uri="{FF2B5EF4-FFF2-40B4-BE49-F238E27FC236}">
                <a16:creationId xmlns:a16="http://schemas.microsoft.com/office/drawing/2014/main" id="{9AAD9E62-EC2A-33D5-3D54-155646C2528C}"/>
              </a:ext>
            </a:extLst>
          </p:cNvPr>
          <p:cNvSpPr/>
          <p:nvPr/>
        </p:nvSpPr>
        <p:spPr>
          <a:xfrm>
            <a:off x="797683" y="874761"/>
            <a:ext cx="4251526"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7" name="TextBox 26">
            <a:extLst>
              <a:ext uri="{FF2B5EF4-FFF2-40B4-BE49-F238E27FC236}">
                <a16:creationId xmlns:a16="http://schemas.microsoft.com/office/drawing/2014/main" id="{C20A18E2-1F57-0B25-8D07-65CE772ADC65}"/>
              </a:ext>
            </a:extLst>
          </p:cNvPr>
          <p:cNvSpPr txBox="1"/>
          <p:nvPr/>
        </p:nvSpPr>
        <p:spPr>
          <a:xfrm>
            <a:off x="47454" y="1340682"/>
            <a:ext cx="5851729" cy="4112151"/>
          </a:xfrm>
          <a:prstGeom prst="rect">
            <a:avLst/>
          </a:prstGeom>
          <a:noFill/>
        </p:spPr>
        <p:txBody>
          <a:bodyPr wrap="square">
            <a:spAutoFit/>
          </a:bodyPr>
          <a:lstStyle/>
          <a:p>
            <a:pPr lvl="0" algn="just"/>
            <a:r>
              <a:rPr lang="it-IT" sz="1800">
                <a:effectLst/>
                <a:latin typeface="#9Slide03 SFU Futura_12" panose="00000400000000000000" pitchFamily="2" charset="0"/>
                <a:ea typeface="Arial" panose="020B0604020202020204" pitchFamily="34" charset="0"/>
                <a:cs typeface="Times New Roman" panose="02020603050405020304" pitchFamily="18" charset="0"/>
              </a:rPr>
              <a:t>Hình thành 3 trạm học tập: </a:t>
            </a:r>
            <a:endParaRPr lang="nl-NL"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chuyên gia:</a:t>
            </a:r>
            <a:r>
              <a:rPr lang="nl-NL" sz="1800">
                <a:effectLst/>
                <a:latin typeface="#9Slide03 SFU Futura_12" panose="00000400000000000000" pitchFamily="2" charset="0"/>
                <a:ea typeface="Times New Roman" panose="02020603050405020304" pitchFamily="18" charset="0"/>
              </a:rPr>
              <a:t> tìm hiểu khái niệm và nguyên nhân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phân tích:</a:t>
            </a:r>
            <a:r>
              <a:rPr lang="nl-NL" sz="1800">
                <a:effectLst/>
                <a:latin typeface="#9Slide03 SFU Futura_12" panose="00000400000000000000" pitchFamily="2" charset="0"/>
                <a:ea typeface="Times New Roman" panose="02020603050405020304" pitchFamily="18" charset="0"/>
              </a:rPr>
              <a:t> phân tích ví dụ 1 và 2 và nêu biểu hiện của quy luật </a:t>
            </a:r>
            <a:r>
              <a:rPr lang="en-US" sz="1800" kern="1400" spc="-50">
                <a:effectLst/>
                <a:latin typeface="#9Slide03 SFU Futura_12" panose="00000400000000000000" pitchFamily="2" charset="0"/>
                <a:ea typeface="Times New Roman" panose="02020603050405020304" pitchFamily="18" charset="0"/>
              </a:rPr>
              <a:t>thống nhất và hoàn chỉnh của vỏ địa lí</a:t>
            </a:r>
            <a:endParaRPr lang="en-US" sz="1800">
              <a:effectLst/>
              <a:latin typeface="#9Slide03 SFU Futura_12" panose="00000400000000000000" pitchFamily="2" charset="0"/>
              <a:ea typeface="Times New Roman" panose="02020603050405020304" pitchFamily="18" charset="0"/>
            </a:endParaRPr>
          </a:p>
          <a:p>
            <a:pPr marL="285750" lvl="0" indent="-285750" algn="just">
              <a:buFont typeface="Wingdings" panose="05000000000000000000" pitchFamily="2" charset="2"/>
              <a:buChar char="v"/>
            </a:pPr>
            <a:r>
              <a:rPr lang="nl-NL" sz="1800" b="1">
                <a:solidFill>
                  <a:srgbClr val="0070C0"/>
                </a:solidFill>
                <a:effectLst/>
                <a:latin typeface="#9Slide03 SFU Futura_12" panose="00000400000000000000" pitchFamily="2" charset="0"/>
                <a:ea typeface="Times New Roman" panose="02020603050405020304" pitchFamily="18" charset="0"/>
              </a:rPr>
              <a:t>Trạm suy ngẫm:</a:t>
            </a:r>
            <a:r>
              <a:rPr lang="nl-NL" sz="1800">
                <a:effectLst/>
                <a:latin typeface="#9Slide03 SFU Futura_12" panose="00000400000000000000" pitchFamily="2" charset="0"/>
                <a:ea typeface="Times New Roman" panose="02020603050405020304" pitchFamily="18" charset="0"/>
              </a:rPr>
              <a:t> Tìm hiểu ý nghĩa thực tiễn của quy luật</a:t>
            </a:r>
            <a:r>
              <a:rPr lang="en-US" sz="1800" kern="1400" spc="-50">
                <a:effectLst/>
                <a:latin typeface="#9Slide03 SFU Futura_12" panose="00000400000000000000" pitchFamily="2" charset="0"/>
                <a:ea typeface="Times New Roman" panose="02020603050405020304" pitchFamily="18" charset="0"/>
              </a:rPr>
              <a:t> thống nhất và hoàn chỉnh của vỏ địa lí. </a:t>
            </a:r>
          </a:p>
          <a:p>
            <a:pPr lvl="0" algn="just"/>
            <a:r>
              <a:rPr lang="en-US" sz="1800" kern="1400" spc="-50">
                <a:latin typeface="#9Slide03 SFU Futura_12" panose="00000400000000000000" pitchFamily="2" charset="0"/>
                <a:ea typeface="Arial" panose="020B0604020202020204" pitchFamily="34" charset="0"/>
                <a:cs typeface="Times New Roman" panose="02020603050405020304" pitchFamily="18" charset="0"/>
              </a:rPr>
              <a:t>	</a:t>
            </a:r>
            <a:r>
              <a:rPr lang="it-IT" sz="1800">
                <a:effectLst/>
                <a:latin typeface="#9Slide03 SFU Futura_12" panose="00000400000000000000" pitchFamily="2" charset="0"/>
                <a:ea typeface="Arial" panose="020B0604020202020204" pitchFamily="34" charset="0"/>
                <a:cs typeface="Times New Roman" panose="02020603050405020304" pitchFamily="18" charset="0"/>
              </a:rPr>
              <a:t>Đọc thông tin GV cung cấp, trả lời cầu hỏi </a:t>
            </a:r>
            <a:r>
              <a:rPr lang="it-IT"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và g</a:t>
            </a:r>
            <a:r>
              <a:rPr lang="en-US"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hi vào PHT</a:t>
            </a:r>
            <a:r>
              <a:rPr lang="it-IT" sz="18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p>
            <a:pPr marL="914400" lvl="0" indent="-342900">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Hậu quả của công trình thủy lợi hồ A-ran là gì?</a:t>
            </a:r>
            <a:endParaRPr lang="en-US" sz="1600">
              <a:effectLst/>
              <a:latin typeface="#9Slide03 SFU Futura_12" panose="00000400000000000000" pitchFamily="2" charset="0"/>
              <a:ea typeface="Times New Roman" panose="02020603050405020304" pitchFamily="18" charset="0"/>
            </a:endParaRPr>
          </a:p>
          <a:p>
            <a:pPr marL="914400" lvl="0" indent="-342900" algn="just">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Việc nắm được quy luật tự nhiên có ý nghĩa gì với con người khi khai thác tự nhiên?</a:t>
            </a:r>
            <a:endParaRPr lang="en-US" sz="1600">
              <a:effectLst/>
              <a:latin typeface="#9Slide03 SFU Futura_12" panose="00000400000000000000" pitchFamily="2" charset="0"/>
              <a:ea typeface="Times New Roman" panose="02020603050405020304" pitchFamily="18" charset="0"/>
            </a:endParaRPr>
          </a:p>
          <a:p>
            <a:pPr marL="914400" lvl="0" indent="-342900">
              <a:lnSpc>
                <a:spcPct val="115000"/>
              </a:lnSpc>
              <a:buFont typeface="+mj-lt"/>
              <a:buAutoNum type="arabicParenR"/>
            </a:pPr>
            <a:r>
              <a:rPr lang="en-US" sz="1600" i="1">
                <a:solidFill>
                  <a:srgbClr val="0070C0"/>
                </a:solidFill>
                <a:effectLst/>
                <a:latin typeface="#9Slide03 SFU Futura_12" panose="00000400000000000000" pitchFamily="2" charset="0"/>
                <a:ea typeface="Times New Roman" panose="02020603050405020304" pitchFamily="18" charset="0"/>
              </a:rPr>
              <a:t>Con người cần làm gì để bảo vệ tự nhiên?</a:t>
            </a:r>
            <a:r>
              <a:rPr lang="en-US" sz="2000" kern="1400" spc="-50">
                <a:solidFill>
                  <a:srgbClr val="000000"/>
                </a:solidFill>
                <a:latin typeface="#9Slide03 SFU Futura_12" panose="00000400000000000000" pitchFamily="2" charset="0"/>
                <a:ea typeface="Times New Roman" panose="02020603050405020304" pitchFamily="18" charset="0"/>
              </a:rPr>
              <a:t>			</a:t>
            </a:r>
            <a:endParaRPr lang="en-US" sz="2000">
              <a:effectLst/>
              <a:latin typeface="#9Slide03 SFU Futura_12" panose="00000400000000000000" pitchFamily="2" charset="0"/>
              <a:ea typeface="Times New Roman" panose="02020603050405020304" pitchFamily="18" charset="0"/>
            </a:endParaRPr>
          </a:p>
        </p:txBody>
      </p:sp>
      <p:graphicFrame>
        <p:nvGraphicFramePr>
          <p:cNvPr id="28" name="Table 27">
            <a:extLst>
              <a:ext uri="{FF2B5EF4-FFF2-40B4-BE49-F238E27FC236}">
                <a16:creationId xmlns:a16="http://schemas.microsoft.com/office/drawing/2014/main" id="{3A15B05B-87BD-BC92-6E02-E72638464F76}"/>
              </a:ext>
            </a:extLst>
          </p:cNvPr>
          <p:cNvGraphicFramePr>
            <a:graphicFrameLocks noGrp="1"/>
          </p:cNvGraphicFramePr>
          <p:nvPr/>
        </p:nvGraphicFramePr>
        <p:xfrm>
          <a:off x="-4491296" y="1213315"/>
          <a:ext cx="4387275" cy="3475677"/>
        </p:xfrm>
        <a:graphic>
          <a:graphicData uri="http://schemas.openxmlformats.org/drawingml/2006/table">
            <a:tbl>
              <a:tblPr firstRow="1" firstCol="1" bandRow="1"/>
              <a:tblGrid>
                <a:gridCol w="2114727">
                  <a:extLst>
                    <a:ext uri="{9D8B030D-6E8A-4147-A177-3AD203B41FA5}">
                      <a16:colId xmlns:a16="http://schemas.microsoft.com/office/drawing/2014/main" val="2916360996"/>
                    </a:ext>
                  </a:extLst>
                </a:gridCol>
                <a:gridCol w="2272548">
                  <a:extLst>
                    <a:ext uri="{9D8B030D-6E8A-4147-A177-3AD203B41FA5}">
                      <a16:colId xmlns:a16="http://schemas.microsoft.com/office/drawing/2014/main" val="1302270902"/>
                    </a:ext>
                  </a:extLst>
                </a:gridCol>
              </a:tblGrid>
              <a:tr h="652381">
                <a:tc gridSpan="2">
                  <a:txBody>
                    <a:bodyPr/>
                    <a:lstStyle/>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QUY LUẬT THỐNG NHẤT VÀ </a:t>
                      </a:r>
                    </a:p>
                    <a:p>
                      <a:pPr algn="ctr">
                        <a:lnSpc>
                          <a:spcPct val="107000"/>
                        </a:lnSpc>
                        <a:spcAft>
                          <a:spcPts val="800"/>
                        </a:spcAft>
                      </a:pPr>
                      <a:r>
                        <a:rPr lang="nl-NL" sz="18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HOÀN CHỈNH CỦA VỎ ĐỊA LÍ</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006982815"/>
                  </a:ext>
                </a:extLst>
              </a:tr>
              <a:tr h="561238">
                <a:tc>
                  <a:txBody>
                    <a:bodyPr/>
                    <a:lstStyle/>
                    <a:p>
                      <a:pPr algn="l">
                        <a:lnSpc>
                          <a:spcPct val="107000"/>
                        </a:lnSpc>
                        <a:spcAft>
                          <a:spcPts val="800"/>
                        </a:spcAft>
                        <a:tabLst>
                          <a:tab pos="1306195" algn="l"/>
                          <a:tab pos="2928620" algn="r"/>
                        </a:tabLs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Khái niệm</a:t>
                      </a: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499916590"/>
                  </a:ext>
                </a:extLst>
              </a:tr>
              <a:tr h="624045">
                <a:tc>
                  <a:txBody>
                    <a:bodyPr/>
                    <a:lstStyle/>
                    <a:p>
                      <a:pPr algn="l">
                        <a:lnSpc>
                          <a:spcPct val="107000"/>
                        </a:lnSpc>
                        <a:spcAft>
                          <a:spcPts val="800"/>
                        </a:spcAft>
                        <a:tabLst>
                          <a:tab pos="1306195" algn="l"/>
                          <a:tab pos="2928620" algn="r"/>
                        </a:tabLs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Nguyên nhân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87243381"/>
                  </a:ext>
                </a:extLst>
              </a:tr>
              <a:tr h="814362">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Biểu hiện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nSpc>
                          <a:spcPct val="115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715068215"/>
                  </a:ext>
                </a:extLst>
              </a:tr>
              <a:tr h="787438">
                <a:tc>
                  <a:txBody>
                    <a:bodyPr/>
                    <a:lstStyle/>
                    <a:p>
                      <a:pPr>
                        <a:lnSpc>
                          <a:spcPct val="107000"/>
                        </a:lnSpc>
                        <a:spcAft>
                          <a:spcPts val="800"/>
                        </a:spcAft>
                      </a:pPr>
                      <a:r>
                        <a:rPr lang="nl-NL" sz="1800" b="1">
                          <a:effectLst/>
                          <a:latin typeface="#9Slide03 SFU Futura_12" panose="00000400000000000000" pitchFamily="2" charset="0"/>
                          <a:ea typeface="Arial" panose="020B0604020202020204" pitchFamily="34" charset="0"/>
                          <a:cs typeface="Times New Roman" panose="02020603050405020304" pitchFamily="18" charset="0"/>
                        </a:rPr>
                        <a:t>Ý nghĩa thực tiễn</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tc>
                  <a:txBody>
                    <a:bodyPr/>
                    <a:lstStyle/>
                    <a:p>
                      <a:pPr algn="just">
                        <a:lnSpc>
                          <a:spcPct val="107000"/>
                        </a:lnSpc>
                        <a:spcAft>
                          <a:spcPts val="800"/>
                        </a:spcAft>
                      </a:pP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8431" marR="58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D8CA"/>
                    </a:solidFill>
                  </a:tcPr>
                </a:tc>
                <a:extLst>
                  <a:ext uri="{0D108BD9-81ED-4DB2-BD59-A6C34878D82A}">
                    <a16:rowId xmlns:a16="http://schemas.microsoft.com/office/drawing/2014/main" val="267900911"/>
                  </a:ext>
                </a:extLst>
              </a:tr>
            </a:tbl>
          </a:graphicData>
        </a:graphic>
      </p:graphicFrame>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5056" y="1954209"/>
            <a:ext cx="3909739" cy="2419586"/>
          </a:xfrm>
          <a:prstGeom prst="rect">
            <a:avLst/>
          </a:prstGeom>
          <a:noFill/>
        </p:spPr>
      </p:pic>
    </p:spTree>
    <p:extLst>
      <p:ext uri="{BB962C8B-B14F-4D97-AF65-F5344CB8AC3E}">
        <p14:creationId xmlns:p14="http://schemas.microsoft.com/office/powerpoint/2010/main" val="2166398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3097</TotalTime>
  <Words>3837</Words>
  <Application>Microsoft Office PowerPoint</Application>
  <PresentationFormat>On-screen Show (16:9)</PresentationFormat>
  <Paragraphs>332</Paragraphs>
  <Slides>25</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#9Slide03 Aturdida</vt:lpstr>
      <vt:lpstr>Calibri</vt:lpstr>
      <vt:lpstr>#9Slide07 IcielStormtrooper</vt:lpstr>
      <vt:lpstr>#9Slide03 SFU Futura_05</vt:lpstr>
      <vt:lpstr>Arial</vt:lpstr>
      <vt:lpstr>#9Slide03 Nokia</vt:lpstr>
      <vt:lpstr>Wingdings</vt:lpstr>
      <vt:lpstr>#9Slide03 Cabin Condensed Bold</vt:lpstr>
      <vt:lpstr>#9Slide03 SFU Futura_12</vt:lpstr>
      <vt:lpstr>Times New Roman</vt:lpstr>
      <vt:lpstr>#9Slide03 SFU Helvetica ExtraCo</vt:lpstr>
      <vt:lpstr>#9Slide05 Pateglamt Script</vt:lpstr>
      <vt:lpstr>#9Slide03 Bebas Neue Bold</vt:lpstr>
      <vt:lpstr>Calibri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LONG 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16_DIA 10_KNTT</dc:title>
  <dc:creator>THUY DIA</dc:creator>
  <cp:lastModifiedBy>admin</cp:lastModifiedBy>
  <cp:revision>335</cp:revision>
  <dcterms:created xsi:type="dcterms:W3CDTF">2017-11-14T07:14:00Z</dcterms:created>
  <dcterms:modified xsi:type="dcterms:W3CDTF">2024-02-24T12:56:39Z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KSORubyTemplateID">
    <vt:lpwstr>2</vt:lpwstr>
  </property>
</Properties>
</file>