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31"/>
  </p:notesMasterIdLst>
  <p:sldIdLst>
    <p:sldId id="370" r:id="rId3"/>
    <p:sldId id="349" r:id="rId4"/>
    <p:sldId id="348" r:id="rId5"/>
    <p:sldId id="323" r:id="rId6"/>
    <p:sldId id="326" r:id="rId7"/>
    <p:sldId id="347" r:id="rId8"/>
    <p:sldId id="343" r:id="rId9"/>
    <p:sldId id="351" r:id="rId10"/>
    <p:sldId id="679" r:id="rId11"/>
    <p:sldId id="352" r:id="rId12"/>
    <p:sldId id="353" r:id="rId13"/>
    <p:sldId id="354" r:id="rId14"/>
    <p:sldId id="355" r:id="rId15"/>
    <p:sldId id="681" r:id="rId16"/>
    <p:sldId id="682" r:id="rId17"/>
    <p:sldId id="359" r:id="rId18"/>
    <p:sldId id="449" r:id="rId19"/>
    <p:sldId id="362" r:id="rId20"/>
    <p:sldId id="363" r:id="rId21"/>
    <p:sldId id="446" r:id="rId22"/>
    <p:sldId id="404" r:id="rId23"/>
    <p:sldId id="405" r:id="rId24"/>
    <p:sldId id="406" r:id="rId25"/>
    <p:sldId id="407" r:id="rId26"/>
    <p:sldId id="408" r:id="rId27"/>
    <p:sldId id="409" r:id="rId28"/>
    <p:sldId id="270" r:id="rId29"/>
    <p:sldId id="365" r:id="rId30"/>
  </p:sldIdLst>
  <p:sldSz cx="9144000" cy="5143500" type="screen16x9"/>
  <p:notesSz cx="6735763" cy="9869488"/>
  <p:embeddedFontLst>
    <p:embeddedFont>
      <p:font typeface="#9Slide03 Aturdida" panose="020B0604020202020204" charset="0"/>
      <p:regular r:id="rId32"/>
    </p:embeddedFont>
    <p:embeddedFont>
      <p:font typeface="#9Slide03 Bebas Neue Bold" panose="020B0604020202020204" charset="0"/>
      <p:bold r:id="rId33"/>
    </p:embeddedFont>
    <p:embeddedFont>
      <p:font typeface="#9Slide03 Oswald" panose="020B0604020202020204" charset="0"/>
      <p:regular r:id="rId34"/>
    </p:embeddedFont>
    <p:embeddedFont>
      <p:font typeface="#9Slide03 Oswald Light" panose="020B0604020202020204" charset="0"/>
      <p:regular r:id="rId35"/>
    </p:embeddedFont>
    <p:embeddedFont>
      <p:font typeface="#9Slide03 Oswald Medium" panose="020B0604020202020204" charset="0"/>
      <p:regular r:id="rId36"/>
    </p:embeddedFont>
    <p:embeddedFont>
      <p:font typeface="#9Slide03 SFU Futura_12" panose="020B0604020202020204" charset="0"/>
      <p:regular r:id="rId37"/>
    </p:embeddedFont>
    <p:embeddedFont>
      <p:font typeface="#9Slide03 SFU Helvetica ExtraCo" panose="020B0604020202020204" charset="0"/>
      <p:regular r:id="rId38"/>
    </p:embeddedFont>
    <p:embeddedFont>
      <p:font typeface="Roboto" panose="02000000000000000000" pitchFamily="2" charset="0"/>
      <p:regular r:id="rId39"/>
      <p:bold r:id="rId40"/>
      <p:italic r:id="rId41"/>
      <p:boldItalic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p15:clr>
            <a:srgbClr val="A4A3A4"/>
          </p15:clr>
        </p15:guide>
        <p15:guide id="2" pos="181">
          <p15:clr>
            <a:srgbClr val="A4A3A4"/>
          </p15:clr>
        </p15:guide>
        <p15:guide id="3" orient="horz" pos="3180" userDrawn="1">
          <p15:clr>
            <a:srgbClr val="A4A3A4"/>
          </p15:clr>
        </p15:guide>
        <p15:guide id="4" orient="horz" pos="60" userDrawn="1">
          <p15:clr>
            <a:srgbClr val="A4A3A4"/>
          </p15:clr>
        </p15:guide>
        <p15:guide id="5" pos="5556">
          <p15:clr>
            <a:srgbClr val="A4A3A4"/>
          </p15:clr>
        </p15:guide>
        <p15:guide id="6" orient="horz" pos="3228" userDrawn="1">
          <p15:clr>
            <a:srgbClr val="A4A3A4"/>
          </p15:clr>
        </p15:guide>
        <p15:guide id="7"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C81D2D"/>
    <a:srgbClr val="FE0000"/>
    <a:srgbClr val="734B27"/>
    <a:srgbClr val="CA1B2F"/>
    <a:srgbClr val="C51A29"/>
    <a:srgbClr val="616161"/>
    <a:srgbClr val="D1E6B5"/>
    <a:srgbClr val="8BC145"/>
    <a:srgbClr val="FFCF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90" d="100"/>
          <a:sy n="90" d="100"/>
        </p:scale>
        <p:origin x="840" y="84"/>
      </p:cViewPr>
      <p:guideLst>
        <p:guide pos="2880"/>
        <p:guide pos="181"/>
        <p:guide orient="horz" pos="3180"/>
        <p:guide orient="horz" pos="60"/>
        <p:guide pos="5556"/>
        <p:guide orient="horz" pos="3228"/>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2024/3/21</a:t>
            </a:fld>
            <a:endParaRPr lang="zh-CN" altLang="en-US"/>
          </a:p>
        </p:txBody>
      </p:sp>
      <p:sp>
        <p:nvSpPr>
          <p:cNvPr id="4" name="幻灯片图像占位符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wikipedia.org/wiki/H%E1%BA%AFc_Long_Gia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dung kỹ thuật </a:t>
            </a:r>
            <a:r>
              <a:rPr kumimoji="0" lang="vi-VN" altLang="en-US" sz="1200" b="1" u="none" strike="noStrike" cap="none" normalizeH="0" baseline="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“công não” để giải quyết vấn đề</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a:t>
            </a:fld>
            <a:endParaRPr lang="zh-CN" altLang="en-US"/>
          </a:p>
        </p:txBody>
      </p:sp>
    </p:spTree>
    <p:extLst>
      <p:ext uri="{BB962C8B-B14F-4D97-AF65-F5344CB8AC3E}">
        <p14:creationId xmlns:p14="http://schemas.microsoft.com/office/powerpoint/2010/main" val="393830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ac7ecdd8c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ac7ecdd8c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17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ac7ecdd8c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ac7ecdd8c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451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ac7ecdd8c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ac7ecdd8c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801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53E823-547D-4ADC-8B52-664B24BC1565}" type="slidenum">
              <a:rPr lang="zh-CN" altLang="en-US" smtClean="0"/>
              <a:t>27</a:t>
            </a:fld>
            <a:endParaRPr lang="zh-CN" altLang="en-US"/>
          </a:p>
        </p:txBody>
      </p:sp>
    </p:spTree>
    <p:extLst>
      <p:ext uri="{BB962C8B-B14F-4D97-AF65-F5344CB8AC3E}">
        <p14:creationId xmlns:p14="http://schemas.microsoft.com/office/powerpoint/2010/main" val="31627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4</a:t>
            </a:fld>
            <a:endParaRPr lang="zh-CN" altLang="en-US"/>
          </a:p>
        </p:txBody>
      </p:sp>
    </p:spTree>
    <p:extLst>
      <p:ext uri="{BB962C8B-B14F-4D97-AF65-F5344CB8AC3E}">
        <p14:creationId xmlns:p14="http://schemas.microsoft.com/office/powerpoint/2010/main" val="39627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70778B"/>
                </a:solidFill>
                <a:effectLst/>
                <a:latin typeface="var( --e-global-typography-primary-font-family )"/>
              </a:rPr>
              <a:t>Vùng ôn đới lạnh</a:t>
            </a:r>
          </a:p>
          <a:p>
            <a:pPr algn="l">
              <a:buFont typeface="Arial" panose="020B0604020202020204" pitchFamily="34" charset="0"/>
              <a:buChar char="•"/>
            </a:pPr>
            <a:r>
              <a:rPr lang="en-US" b="0" i="0">
                <a:effectLst/>
                <a:latin typeface="Roboto" panose="02000000000000000000" pitchFamily="2" charset="0"/>
              </a:rPr>
              <a:t>Phân bố: Phía bắc của tỉnh Hắc Long Giang, Nội Mông Cổ</a:t>
            </a:r>
          </a:p>
          <a:p>
            <a:pPr algn="l">
              <a:buFont typeface="Arial" panose="020B0604020202020204" pitchFamily="34" charset="0"/>
              <a:buChar char="•"/>
            </a:pPr>
            <a:r>
              <a:rPr lang="en-US" b="0" i="0">
                <a:effectLst/>
                <a:latin typeface="Roboto" panose="02000000000000000000" pitchFamily="2" charset="0"/>
              </a:rPr>
              <a:t>Thành phố đại diện: thành phố Harbin</a:t>
            </a:r>
          </a:p>
          <a:p>
            <a:pPr algn="l">
              <a:buFont typeface="Arial" panose="020B0604020202020204" pitchFamily="34" charset="0"/>
              <a:buChar char="•"/>
            </a:pPr>
            <a:r>
              <a:rPr lang="en-US" b="0" i="0">
                <a:effectLst/>
                <a:latin typeface="Roboto" panose="02000000000000000000" pitchFamily="2" charset="0"/>
              </a:rPr>
              <a:t>Đặc điểm khí hậu: Mùa hè không nóng và ngắn ngày. Mùa đông lạnh giá kéo dài với nhiệt độ trung bình (trong tháng 1) khoảng từ -10 °C, thậm chí lên tới -20 °C.</a:t>
            </a:r>
          </a:p>
          <a:p>
            <a:pPr algn="l"/>
            <a:r>
              <a:rPr lang="vi-VN" b="1" i="0">
                <a:solidFill>
                  <a:srgbClr val="70778B"/>
                </a:solidFill>
                <a:effectLst/>
                <a:latin typeface="var( --e-global-typography-primary-font-family )"/>
              </a:rPr>
              <a:t>Vùng ôn đới trung bình</a:t>
            </a:r>
          </a:p>
          <a:p>
            <a:pPr algn="l">
              <a:buFont typeface="Arial" panose="020B0604020202020204" pitchFamily="34" charset="0"/>
              <a:buChar char="•"/>
            </a:pPr>
            <a:r>
              <a:rPr lang="vi-VN" b="0" i="0">
                <a:effectLst/>
                <a:latin typeface="Roboto" panose="02000000000000000000" pitchFamily="2" charset="0"/>
              </a:rPr>
              <a:t>Phân bố: Cát Lâm, phía bắc Tân Cương, một phần </a:t>
            </a:r>
            <a:r>
              <a:rPr lang="vi-VN" b="0" i="0" u="none" strike="noStrike">
                <a:effectLst/>
                <a:latin typeface="Roboto" panose="02000000000000000000" pitchFamily="2" charset="0"/>
                <a:hlinkClick r:id="rId3"/>
              </a:rPr>
              <a:t>Hắc Long Giang</a:t>
            </a:r>
            <a:r>
              <a:rPr lang="vi-VN" b="0" i="0">
                <a:effectLst/>
                <a:latin typeface="Roboto" panose="02000000000000000000" pitchFamily="2" charset="0"/>
              </a:rPr>
              <a:t>, Liêu Ninh và Nội Mông Cổ</a:t>
            </a:r>
          </a:p>
          <a:p>
            <a:pPr algn="l">
              <a:buFont typeface="Arial" panose="020B0604020202020204" pitchFamily="34" charset="0"/>
              <a:buChar char="•"/>
            </a:pPr>
            <a:r>
              <a:rPr lang="vi-VN" b="0" i="0">
                <a:effectLst/>
                <a:latin typeface="Roboto" panose="02000000000000000000" pitchFamily="2" charset="0"/>
              </a:rPr>
              <a:t>Thành phố đại diện: Bắc Kinh, Thẩm Dương, Đại Liên,…</a:t>
            </a:r>
          </a:p>
          <a:p>
            <a:pPr algn="l">
              <a:buFont typeface="Arial" panose="020B0604020202020204" pitchFamily="34" charset="0"/>
              <a:buChar char="•"/>
            </a:pPr>
            <a:r>
              <a:rPr lang="vi-VN" b="0" i="0">
                <a:effectLst/>
                <a:latin typeface="Roboto" panose="02000000000000000000" pitchFamily="2" charset="0"/>
              </a:rPr>
              <a:t>Đặc điểm khí hậu: Khí hậu không khắc nghiệt như vùng Đông Bắc, mùa đông lạnh giá, nhiệt độ dao động từ -10 đến 0 ⸰C (trong tháng 1), tuyết hiếm khi rơi. Mùa hè nóng nực đồng thời là mùa mưa duy nhất trong năm.</a:t>
            </a:r>
          </a:p>
          <a:p>
            <a:br>
              <a:rPr lang="en-US" b="0" i="0">
                <a:solidFill>
                  <a:srgbClr val="70778B"/>
                </a:solidFill>
                <a:effectLst/>
                <a:latin typeface="Roboto" panose="02000000000000000000" pitchFamily="2" charset="0"/>
              </a:rPr>
            </a:b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3441219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12</a:t>
            </a:fld>
            <a:endParaRPr lang="zh-CN" altLang="en-US"/>
          </a:p>
        </p:txBody>
      </p:sp>
    </p:spTree>
    <p:extLst>
      <p:ext uri="{BB962C8B-B14F-4D97-AF65-F5344CB8AC3E}">
        <p14:creationId xmlns:p14="http://schemas.microsoft.com/office/powerpoint/2010/main" val="255043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0340" algn="just">
              <a:lnSpc>
                <a:spcPct val="115000"/>
              </a:lnSpc>
              <a:spcAft>
                <a:spcPts val="600"/>
              </a:spcAft>
            </a:pPr>
            <a:r>
              <a:rPr lang="it-IT" sz="1800" dirty="0">
                <a:effectLst/>
                <a:latin typeface="Times New Roman" panose="02020603050405020304" pitchFamily="18" charset="0"/>
                <a:ea typeface="Cambria" panose="02040503050406030204" pitchFamily="18" charset="0"/>
                <a:cs typeface="Times New Roman" panose="02020603050405020304" pitchFamily="18" charset="0"/>
              </a:rPr>
              <a:t>- GV đặt trên bàn mỗi nhóm 1-2 tờ giấy để ghi các ý tưởng, đề xuất của các thành viên;</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Cambria" panose="02040503050406030204" pitchFamily="18" charset="0"/>
                <a:cs typeface="Times New Roman" panose="02020603050405020304" pitchFamily="18" charset="0"/>
              </a:rPr>
              <a:t>- Mỗi một thành viên viết những ý nghĩ của mình trên các tờ giấy đó;</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Cambria" panose="02040503050406030204" pitchFamily="18" charset="0"/>
                <a:cs typeface="Times New Roman" panose="02020603050405020304" pitchFamily="18" charset="0"/>
              </a:rPr>
              <a:t>- Có thể tham khảo các ý kiến khác đã ghi trên giấy của các thành viên khác để tiếp tục phát triển ý nghĩ;</a:t>
            </a:r>
            <a:endParaRPr lang="en-US" sz="1800" dirty="0">
              <a:effectLst/>
              <a:latin typeface="Times New Roman" panose="02020603050405020304" pitchFamily="18" charset="0"/>
              <a:ea typeface="Times New Roman" panose="02020603050405020304" pitchFamily="18" charset="0"/>
            </a:endParaRPr>
          </a:p>
          <a:p>
            <a:pPr indent="180340" algn="just">
              <a:lnSpc>
                <a:spcPct val="115000"/>
              </a:lnSpc>
              <a:spcAft>
                <a:spcPts val="600"/>
              </a:spcAft>
            </a:pPr>
            <a:r>
              <a:rPr lang="it-IT" sz="1800" dirty="0">
                <a:effectLst/>
                <a:latin typeface="Times New Roman" panose="02020603050405020304" pitchFamily="18" charset="0"/>
                <a:ea typeface="Cambria" panose="02040503050406030204" pitchFamily="18" charset="0"/>
                <a:cs typeface="Times New Roman" panose="02020603050405020304" pitchFamily="18" charset="0"/>
              </a:rPr>
              <a:t>- Sau khi thu thập xong ý tưởng thì đánh giá các ý tưởng trong nhóm.</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138084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885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586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ac7ecdd8c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ac7ecdd8c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48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ac7ecdd8c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ac7ecdd8c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7633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871" b="7871"/>
          <a:stretch>
            <a:fillRect/>
          </a:stretch>
        </p:blipFill>
        <p:spPr>
          <a:xfrm>
            <a:off x="-24992" y="0"/>
            <a:ext cx="9168992" cy="5157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0736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4204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8848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63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795610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368534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417136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1989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893988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45515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48917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412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130"/>
        <p:cNvGrpSpPr/>
        <p:nvPr/>
      </p:nvGrpSpPr>
      <p:grpSpPr>
        <a:xfrm>
          <a:off x="0" y="0"/>
          <a:ext cx="0" cy="0"/>
          <a:chOff x="0" y="0"/>
          <a:chExt cx="0" cy="0"/>
        </a:xfrm>
      </p:grpSpPr>
      <p:grpSp>
        <p:nvGrpSpPr>
          <p:cNvPr id="131" name="Google Shape;131;p14"/>
          <p:cNvGrpSpPr/>
          <p:nvPr/>
        </p:nvGrpSpPr>
        <p:grpSpPr>
          <a:xfrm>
            <a:off x="155550" y="159127"/>
            <a:ext cx="8832900" cy="4825250"/>
            <a:chOff x="164875" y="162825"/>
            <a:chExt cx="8832900" cy="4825250"/>
          </a:xfrm>
        </p:grpSpPr>
        <p:sp>
          <p:nvSpPr>
            <p:cNvPr id="132" name="Google Shape;132;p14"/>
            <p:cNvSpPr/>
            <p:nvPr/>
          </p:nvSpPr>
          <p:spPr>
            <a:xfrm>
              <a:off x="170225" y="162825"/>
              <a:ext cx="8807975" cy="513825"/>
            </a:xfrm>
            <a:custGeom>
              <a:avLst/>
              <a:gdLst/>
              <a:ahLst/>
              <a:cxnLst/>
              <a:rect l="l" t="t" r="r" b="b"/>
              <a:pathLst>
                <a:path w="352319" h="20553" extrusionOk="0">
                  <a:moveTo>
                    <a:pt x="0" y="20426"/>
                  </a:moveTo>
                  <a:lnTo>
                    <a:pt x="0" y="0"/>
                  </a:lnTo>
                  <a:lnTo>
                    <a:pt x="352274" y="0"/>
                  </a:lnTo>
                  <a:lnTo>
                    <a:pt x="352319" y="20553"/>
                  </a:lnTo>
                </a:path>
              </a:pathLst>
            </a:custGeom>
            <a:noFill/>
            <a:ln w="19050" cap="flat" cmpd="sng">
              <a:solidFill>
                <a:srgbClr val="823E43"/>
              </a:solidFill>
              <a:prstDash val="solid"/>
              <a:round/>
              <a:headEnd type="none" w="med" len="med"/>
              <a:tailEnd type="none" w="med" len="med"/>
            </a:ln>
          </p:spPr>
        </p:sp>
        <p:cxnSp>
          <p:nvCxnSpPr>
            <p:cNvPr id="133" name="Google Shape;133;p14"/>
            <p:cNvCxnSpPr/>
            <p:nvPr/>
          </p:nvCxnSpPr>
          <p:spPr>
            <a:xfrm>
              <a:off x="8978199" y="784475"/>
              <a:ext cx="0" cy="4091700"/>
            </a:xfrm>
            <a:prstGeom prst="straightConnector1">
              <a:avLst/>
            </a:prstGeom>
            <a:noFill/>
            <a:ln w="19050" cap="flat" cmpd="sng">
              <a:solidFill>
                <a:srgbClr val="823E43"/>
              </a:solidFill>
              <a:prstDash val="dot"/>
              <a:round/>
              <a:headEnd type="none" w="med" len="med"/>
              <a:tailEnd type="none" w="med" len="med"/>
            </a:ln>
          </p:spPr>
        </p:cxnSp>
        <p:cxnSp>
          <p:nvCxnSpPr>
            <p:cNvPr id="134" name="Google Shape;134;p14"/>
            <p:cNvCxnSpPr/>
            <p:nvPr/>
          </p:nvCxnSpPr>
          <p:spPr>
            <a:xfrm>
              <a:off x="164875" y="4988075"/>
              <a:ext cx="8832900" cy="0"/>
            </a:xfrm>
            <a:prstGeom prst="straightConnector1">
              <a:avLst/>
            </a:prstGeom>
            <a:noFill/>
            <a:ln w="19050" cap="flat" cmpd="sng">
              <a:solidFill>
                <a:srgbClr val="823E43"/>
              </a:solidFill>
              <a:prstDash val="solid"/>
              <a:round/>
              <a:headEnd type="none" w="med" len="med"/>
              <a:tailEnd type="none" w="med" len="med"/>
            </a:ln>
          </p:spPr>
        </p:cxnSp>
        <p:cxnSp>
          <p:nvCxnSpPr>
            <p:cNvPr id="135" name="Google Shape;135;p14"/>
            <p:cNvCxnSpPr/>
            <p:nvPr/>
          </p:nvCxnSpPr>
          <p:spPr>
            <a:xfrm>
              <a:off x="169011" y="784475"/>
              <a:ext cx="0" cy="4091700"/>
            </a:xfrm>
            <a:prstGeom prst="straightConnector1">
              <a:avLst/>
            </a:prstGeom>
            <a:noFill/>
            <a:ln w="19050" cap="flat" cmpd="sng">
              <a:solidFill>
                <a:srgbClr val="823E43"/>
              </a:solidFill>
              <a:prstDash val="dot"/>
              <a:round/>
              <a:headEnd type="none" w="med" len="med"/>
              <a:tailEnd type="none" w="med" len="med"/>
            </a:ln>
          </p:spPr>
        </p:cxnSp>
      </p:grpSp>
      <p:sp>
        <p:nvSpPr>
          <p:cNvPr id="136" name="Google Shape;136;p14"/>
          <p:cNvSpPr txBox="1">
            <a:spLocks noGrp="1"/>
          </p:cNvSpPr>
          <p:nvPr>
            <p:ph type="title"/>
          </p:nvPr>
        </p:nvSpPr>
        <p:spPr>
          <a:xfrm>
            <a:off x="720000" y="347250"/>
            <a:ext cx="7704000" cy="572700"/>
          </a:xfrm>
          <a:prstGeom prst="rect">
            <a:avLst/>
          </a:prstGeom>
        </p:spPr>
        <p:txBody>
          <a:bodyPr spcFirstLastPara="1" wrap="square" lIns="121897" tIns="121897" rIns="121897" bIns="121897" anchor="t" anchorCtr="0">
            <a:noAutofit/>
          </a:bodyPr>
          <a:lstStyle>
            <a:lvl1pPr lvl="0" rtl="0">
              <a:spcBef>
                <a:spcPts val="0"/>
              </a:spcBef>
              <a:spcAft>
                <a:spcPts val="0"/>
              </a:spcAft>
              <a:buClr>
                <a:srgbClr val="2F1425"/>
              </a:buClr>
              <a:buSzPts val="2800"/>
              <a:buNone/>
              <a:defRPr>
                <a:solidFill>
                  <a:srgbClr val="2F1425"/>
                </a:solidFill>
              </a:defRPr>
            </a:lvl1pPr>
            <a:lvl2pPr lvl="1" rtl="0">
              <a:spcBef>
                <a:spcPts val="0"/>
              </a:spcBef>
              <a:spcAft>
                <a:spcPts val="0"/>
              </a:spcAft>
              <a:buClr>
                <a:srgbClr val="2F1425"/>
              </a:buClr>
              <a:buSzPts val="2800"/>
              <a:buNone/>
              <a:defRPr>
                <a:solidFill>
                  <a:srgbClr val="2F1425"/>
                </a:solidFill>
              </a:defRPr>
            </a:lvl2pPr>
            <a:lvl3pPr lvl="2" rtl="0">
              <a:spcBef>
                <a:spcPts val="0"/>
              </a:spcBef>
              <a:spcAft>
                <a:spcPts val="0"/>
              </a:spcAft>
              <a:buClr>
                <a:srgbClr val="2F1425"/>
              </a:buClr>
              <a:buSzPts val="2800"/>
              <a:buNone/>
              <a:defRPr>
                <a:solidFill>
                  <a:srgbClr val="2F1425"/>
                </a:solidFill>
              </a:defRPr>
            </a:lvl3pPr>
            <a:lvl4pPr lvl="3" rtl="0">
              <a:spcBef>
                <a:spcPts val="0"/>
              </a:spcBef>
              <a:spcAft>
                <a:spcPts val="0"/>
              </a:spcAft>
              <a:buClr>
                <a:srgbClr val="2F1425"/>
              </a:buClr>
              <a:buSzPts val="2800"/>
              <a:buNone/>
              <a:defRPr>
                <a:solidFill>
                  <a:srgbClr val="2F1425"/>
                </a:solidFill>
              </a:defRPr>
            </a:lvl4pPr>
            <a:lvl5pPr lvl="4" rtl="0">
              <a:spcBef>
                <a:spcPts val="0"/>
              </a:spcBef>
              <a:spcAft>
                <a:spcPts val="0"/>
              </a:spcAft>
              <a:buClr>
                <a:srgbClr val="2F1425"/>
              </a:buClr>
              <a:buSzPts val="2800"/>
              <a:buNone/>
              <a:defRPr>
                <a:solidFill>
                  <a:srgbClr val="2F1425"/>
                </a:solidFill>
              </a:defRPr>
            </a:lvl5pPr>
            <a:lvl6pPr lvl="5" rtl="0">
              <a:spcBef>
                <a:spcPts val="0"/>
              </a:spcBef>
              <a:spcAft>
                <a:spcPts val="0"/>
              </a:spcAft>
              <a:buClr>
                <a:srgbClr val="2F1425"/>
              </a:buClr>
              <a:buSzPts val="2800"/>
              <a:buNone/>
              <a:defRPr>
                <a:solidFill>
                  <a:srgbClr val="2F1425"/>
                </a:solidFill>
              </a:defRPr>
            </a:lvl6pPr>
            <a:lvl7pPr lvl="6" rtl="0">
              <a:spcBef>
                <a:spcPts val="0"/>
              </a:spcBef>
              <a:spcAft>
                <a:spcPts val="0"/>
              </a:spcAft>
              <a:buClr>
                <a:srgbClr val="2F1425"/>
              </a:buClr>
              <a:buSzPts val="2800"/>
              <a:buNone/>
              <a:defRPr>
                <a:solidFill>
                  <a:srgbClr val="2F1425"/>
                </a:solidFill>
              </a:defRPr>
            </a:lvl7pPr>
            <a:lvl8pPr lvl="7" rtl="0">
              <a:spcBef>
                <a:spcPts val="0"/>
              </a:spcBef>
              <a:spcAft>
                <a:spcPts val="0"/>
              </a:spcAft>
              <a:buClr>
                <a:srgbClr val="2F1425"/>
              </a:buClr>
              <a:buSzPts val="2800"/>
              <a:buNone/>
              <a:defRPr>
                <a:solidFill>
                  <a:srgbClr val="2F1425"/>
                </a:solidFill>
              </a:defRPr>
            </a:lvl8pPr>
            <a:lvl9pPr lvl="8" rtl="0">
              <a:spcBef>
                <a:spcPts val="0"/>
              </a:spcBef>
              <a:spcAft>
                <a:spcPts val="0"/>
              </a:spcAft>
              <a:buClr>
                <a:srgbClr val="2F1425"/>
              </a:buClr>
              <a:buSzPts val="2800"/>
              <a:buNone/>
              <a:defRPr>
                <a:solidFill>
                  <a:srgbClr val="2F1425"/>
                </a:solidFill>
              </a:defRPr>
            </a:lvl9pPr>
          </a:lstStyle>
          <a:p>
            <a:endParaRPr/>
          </a:p>
        </p:txBody>
      </p:sp>
      <p:sp>
        <p:nvSpPr>
          <p:cNvPr id="137" name="Google Shape;137;p14"/>
          <p:cNvSpPr txBox="1">
            <a:spLocks noGrp="1"/>
          </p:cNvSpPr>
          <p:nvPr>
            <p:ph type="subTitle" idx="1"/>
          </p:nvPr>
        </p:nvSpPr>
        <p:spPr>
          <a:xfrm>
            <a:off x="738925" y="3652000"/>
            <a:ext cx="2243700" cy="677400"/>
          </a:xfrm>
          <a:prstGeom prst="rect">
            <a:avLst/>
          </a:prstGeom>
        </p:spPr>
        <p:txBody>
          <a:bodyPr spcFirstLastPara="1" wrap="square" lIns="121897" tIns="121897" rIns="121897" bIns="121897" anchor="t" anchorCtr="0">
            <a:noAutofit/>
          </a:bodyPr>
          <a:lstStyle>
            <a:lvl1pPr lvl="0" algn="ctr">
              <a:spcBef>
                <a:spcPts val="0"/>
              </a:spcBef>
              <a:spcAft>
                <a:spcPts val="0"/>
              </a:spcAft>
              <a:buClr>
                <a:srgbClr val="2F1425"/>
              </a:buClr>
              <a:buSzPts val="1400"/>
              <a:buNone/>
              <a:defRPr>
                <a:solidFill>
                  <a:srgbClr val="2F1425"/>
                </a:solidFill>
              </a:defRPr>
            </a:lvl1pPr>
            <a:lvl2pPr lvl="1" algn="ctr">
              <a:spcBef>
                <a:spcPts val="0"/>
              </a:spcBef>
              <a:spcAft>
                <a:spcPts val="0"/>
              </a:spcAft>
              <a:buClr>
                <a:srgbClr val="2F1425"/>
              </a:buClr>
              <a:buSzPts val="1400"/>
              <a:buNone/>
              <a:defRPr>
                <a:solidFill>
                  <a:srgbClr val="2F1425"/>
                </a:solidFill>
              </a:defRPr>
            </a:lvl2pPr>
            <a:lvl3pPr lvl="2" algn="ctr">
              <a:spcBef>
                <a:spcPts val="0"/>
              </a:spcBef>
              <a:spcAft>
                <a:spcPts val="0"/>
              </a:spcAft>
              <a:buClr>
                <a:srgbClr val="2F1425"/>
              </a:buClr>
              <a:buSzPts val="1400"/>
              <a:buNone/>
              <a:defRPr>
                <a:solidFill>
                  <a:srgbClr val="2F1425"/>
                </a:solidFill>
              </a:defRPr>
            </a:lvl3pPr>
            <a:lvl4pPr lvl="3" algn="ctr">
              <a:spcBef>
                <a:spcPts val="0"/>
              </a:spcBef>
              <a:spcAft>
                <a:spcPts val="0"/>
              </a:spcAft>
              <a:buClr>
                <a:srgbClr val="2F1425"/>
              </a:buClr>
              <a:buSzPts val="1400"/>
              <a:buNone/>
              <a:defRPr>
                <a:solidFill>
                  <a:srgbClr val="2F1425"/>
                </a:solidFill>
              </a:defRPr>
            </a:lvl4pPr>
            <a:lvl5pPr lvl="4" algn="ctr">
              <a:spcBef>
                <a:spcPts val="0"/>
              </a:spcBef>
              <a:spcAft>
                <a:spcPts val="0"/>
              </a:spcAft>
              <a:buClr>
                <a:srgbClr val="2F1425"/>
              </a:buClr>
              <a:buSzPts val="1400"/>
              <a:buNone/>
              <a:defRPr>
                <a:solidFill>
                  <a:srgbClr val="2F1425"/>
                </a:solidFill>
              </a:defRPr>
            </a:lvl5pPr>
            <a:lvl6pPr lvl="5" algn="ctr">
              <a:spcBef>
                <a:spcPts val="0"/>
              </a:spcBef>
              <a:spcAft>
                <a:spcPts val="0"/>
              </a:spcAft>
              <a:buClr>
                <a:srgbClr val="2F1425"/>
              </a:buClr>
              <a:buSzPts val="1400"/>
              <a:buNone/>
              <a:defRPr>
                <a:solidFill>
                  <a:srgbClr val="2F1425"/>
                </a:solidFill>
              </a:defRPr>
            </a:lvl6pPr>
            <a:lvl7pPr lvl="6" algn="ctr">
              <a:spcBef>
                <a:spcPts val="0"/>
              </a:spcBef>
              <a:spcAft>
                <a:spcPts val="0"/>
              </a:spcAft>
              <a:buClr>
                <a:srgbClr val="2F1425"/>
              </a:buClr>
              <a:buSzPts val="1400"/>
              <a:buNone/>
              <a:defRPr>
                <a:solidFill>
                  <a:srgbClr val="2F1425"/>
                </a:solidFill>
              </a:defRPr>
            </a:lvl7pPr>
            <a:lvl8pPr lvl="7" algn="ctr">
              <a:spcBef>
                <a:spcPts val="0"/>
              </a:spcBef>
              <a:spcAft>
                <a:spcPts val="0"/>
              </a:spcAft>
              <a:buClr>
                <a:srgbClr val="2F1425"/>
              </a:buClr>
              <a:buSzPts val="1400"/>
              <a:buNone/>
              <a:defRPr>
                <a:solidFill>
                  <a:srgbClr val="2F1425"/>
                </a:solidFill>
              </a:defRPr>
            </a:lvl8pPr>
            <a:lvl9pPr lvl="8" algn="ctr">
              <a:spcBef>
                <a:spcPts val="0"/>
              </a:spcBef>
              <a:spcAft>
                <a:spcPts val="0"/>
              </a:spcAft>
              <a:buClr>
                <a:srgbClr val="2F1425"/>
              </a:buClr>
              <a:buSzPts val="1400"/>
              <a:buNone/>
              <a:defRPr>
                <a:solidFill>
                  <a:srgbClr val="2F1425"/>
                </a:solidFill>
              </a:defRPr>
            </a:lvl9pPr>
          </a:lstStyle>
          <a:p>
            <a:endParaRPr/>
          </a:p>
        </p:txBody>
      </p:sp>
      <p:sp>
        <p:nvSpPr>
          <p:cNvPr id="138" name="Google Shape;138;p14"/>
          <p:cNvSpPr txBox="1">
            <a:spLocks noGrp="1"/>
          </p:cNvSpPr>
          <p:nvPr>
            <p:ph type="subTitle" idx="2"/>
          </p:nvPr>
        </p:nvSpPr>
        <p:spPr>
          <a:xfrm>
            <a:off x="738925" y="3096875"/>
            <a:ext cx="2243700" cy="4086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9pPr>
          </a:lstStyle>
          <a:p>
            <a:endParaRPr/>
          </a:p>
        </p:txBody>
      </p:sp>
      <p:sp>
        <p:nvSpPr>
          <p:cNvPr id="139" name="Google Shape;139;p14"/>
          <p:cNvSpPr txBox="1">
            <a:spLocks noGrp="1"/>
          </p:cNvSpPr>
          <p:nvPr>
            <p:ph type="subTitle" idx="3"/>
          </p:nvPr>
        </p:nvSpPr>
        <p:spPr>
          <a:xfrm>
            <a:off x="3450150" y="3652000"/>
            <a:ext cx="2243700" cy="677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F1425"/>
              </a:buClr>
              <a:buSzPts val="1400"/>
              <a:buNone/>
              <a:defRPr>
                <a:solidFill>
                  <a:srgbClr val="2F1425"/>
                </a:solidFill>
              </a:defRPr>
            </a:lvl1pPr>
            <a:lvl2pPr lvl="1" algn="ctr" rtl="0">
              <a:spcBef>
                <a:spcPts val="0"/>
              </a:spcBef>
              <a:spcAft>
                <a:spcPts val="0"/>
              </a:spcAft>
              <a:buClr>
                <a:srgbClr val="2F1425"/>
              </a:buClr>
              <a:buSzPts val="1400"/>
              <a:buNone/>
              <a:defRPr>
                <a:solidFill>
                  <a:srgbClr val="2F1425"/>
                </a:solidFill>
              </a:defRPr>
            </a:lvl2pPr>
            <a:lvl3pPr lvl="2" algn="ctr" rtl="0">
              <a:spcBef>
                <a:spcPts val="0"/>
              </a:spcBef>
              <a:spcAft>
                <a:spcPts val="0"/>
              </a:spcAft>
              <a:buClr>
                <a:srgbClr val="2F1425"/>
              </a:buClr>
              <a:buSzPts val="1400"/>
              <a:buNone/>
              <a:defRPr>
                <a:solidFill>
                  <a:srgbClr val="2F1425"/>
                </a:solidFill>
              </a:defRPr>
            </a:lvl3pPr>
            <a:lvl4pPr lvl="3" algn="ctr" rtl="0">
              <a:spcBef>
                <a:spcPts val="0"/>
              </a:spcBef>
              <a:spcAft>
                <a:spcPts val="0"/>
              </a:spcAft>
              <a:buClr>
                <a:srgbClr val="2F1425"/>
              </a:buClr>
              <a:buSzPts val="1400"/>
              <a:buNone/>
              <a:defRPr>
                <a:solidFill>
                  <a:srgbClr val="2F1425"/>
                </a:solidFill>
              </a:defRPr>
            </a:lvl4pPr>
            <a:lvl5pPr lvl="4" algn="ctr" rtl="0">
              <a:spcBef>
                <a:spcPts val="0"/>
              </a:spcBef>
              <a:spcAft>
                <a:spcPts val="0"/>
              </a:spcAft>
              <a:buClr>
                <a:srgbClr val="2F1425"/>
              </a:buClr>
              <a:buSzPts val="1400"/>
              <a:buNone/>
              <a:defRPr>
                <a:solidFill>
                  <a:srgbClr val="2F1425"/>
                </a:solidFill>
              </a:defRPr>
            </a:lvl5pPr>
            <a:lvl6pPr lvl="5" algn="ctr" rtl="0">
              <a:spcBef>
                <a:spcPts val="0"/>
              </a:spcBef>
              <a:spcAft>
                <a:spcPts val="0"/>
              </a:spcAft>
              <a:buClr>
                <a:srgbClr val="2F1425"/>
              </a:buClr>
              <a:buSzPts val="1400"/>
              <a:buNone/>
              <a:defRPr>
                <a:solidFill>
                  <a:srgbClr val="2F1425"/>
                </a:solidFill>
              </a:defRPr>
            </a:lvl6pPr>
            <a:lvl7pPr lvl="6" algn="ctr" rtl="0">
              <a:spcBef>
                <a:spcPts val="0"/>
              </a:spcBef>
              <a:spcAft>
                <a:spcPts val="0"/>
              </a:spcAft>
              <a:buClr>
                <a:srgbClr val="2F1425"/>
              </a:buClr>
              <a:buSzPts val="1400"/>
              <a:buNone/>
              <a:defRPr>
                <a:solidFill>
                  <a:srgbClr val="2F1425"/>
                </a:solidFill>
              </a:defRPr>
            </a:lvl7pPr>
            <a:lvl8pPr lvl="7" algn="ctr" rtl="0">
              <a:spcBef>
                <a:spcPts val="0"/>
              </a:spcBef>
              <a:spcAft>
                <a:spcPts val="0"/>
              </a:spcAft>
              <a:buClr>
                <a:srgbClr val="2F1425"/>
              </a:buClr>
              <a:buSzPts val="1400"/>
              <a:buNone/>
              <a:defRPr>
                <a:solidFill>
                  <a:srgbClr val="2F1425"/>
                </a:solidFill>
              </a:defRPr>
            </a:lvl8pPr>
            <a:lvl9pPr lvl="8" algn="ctr" rtl="0">
              <a:spcBef>
                <a:spcPts val="0"/>
              </a:spcBef>
              <a:spcAft>
                <a:spcPts val="0"/>
              </a:spcAft>
              <a:buClr>
                <a:srgbClr val="2F1425"/>
              </a:buClr>
              <a:buSzPts val="1400"/>
              <a:buNone/>
              <a:defRPr>
                <a:solidFill>
                  <a:srgbClr val="2F1425"/>
                </a:solidFill>
              </a:defRPr>
            </a:lvl9pPr>
          </a:lstStyle>
          <a:p>
            <a:endParaRPr/>
          </a:p>
        </p:txBody>
      </p:sp>
      <p:sp>
        <p:nvSpPr>
          <p:cNvPr id="140" name="Google Shape;140;p14"/>
          <p:cNvSpPr txBox="1">
            <a:spLocks noGrp="1"/>
          </p:cNvSpPr>
          <p:nvPr>
            <p:ph type="subTitle" idx="4"/>
          </p:nvPr>
        </p:nvSpPr>
        <p:spPr>
          <a:xfrm>
            <a:off x="3450150" y="3096875"/>
            <a:ext cx="2243700" cy="4086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9pPr>
          </a:lstStyle>
          <a:p>
            <a:endParaRPr/>
          </a:p>
        </p:txBody>
      </p:sp>
      <p:sp>
        <p:nvSpPr>
          <p:cNvPr id="141" name="Google Shape;141;p14"/>
          <p:cNvSpPr txBox="1">
            <a:spLocks noGrp="1"/>
          </p:cNvSpPr>
          <p:nvPr>
            <p:ph type="subTitle" idx="5"/>
          </p:nvPr>
        </p:nvSpPr>
        <p:spPr>
          <a:xfrm>
            <a:off x="6161375" y="3652000"/>
            <a:ext cx="2243700" cy="677400"/>
          </a:xfrm>
          <a:prstGeom prst="rect">
            <a:avLst/>
          </a:prstGeom>
        </p:spPr>
        <p:txBody>
          <a:bodyPr spcFirstLastPara="1" wrap="square" lIns="121897" tIns="121897" rIns="121897" bIns="121897" anchor="t" anchorCtr="0">
            <a:noAutofit/>
          </a:bodyPr>
          <a:lstStyle>
            <a:lvl1pPr lvl="0" algn="ctr" rtl="0">
              <a:spcBef>
                <a:spcPts val="0"/>
              </a:spcBef>
              <a:spcAft>
                <a:spcPts val="0"/>
              </a:spcAft>
              <a:buClr>
                <a:srgbClr val="2F1425"/>
              </a:buClr>
              <a:buSzPts val="1400"/>
              <a:buNone/>
              <a:defRPr>
                <a:solidFill>
                  <a:srgbClr val="2F1425"/>
                </a:solidFill>
              </a:defRPr>
            </a:lvl1pPr>
            <a:lvl2pPr lvl="1" algn="ctr" rtl="0">
              <a:spcBef>
                <a:spcPts val="0"/>
              </a:spcBef>
              <a:spcAft>
                <a:spcPts val="0"/>
              </a:spcAft>
              <a:buClr>
                <a:srgbClr val="2F1425"/>
              </a:buClr>
              <a:buSzPts val="1400"/>
              <a:buNone/>
              <a:defRPr>
                <a:solidFill>
                  <a:srgbClr val="2F1425"/>
                </a:solidFill>
              </a:defRPr>
            </a:lvl2pPr>
            <a:lvl3pPr lvl="2" algn="ctr" rtl="0">
              <a:spcBef>
                <a:spcPts val="0"/>
              </a:spcBef>
              <a:spcAft>
                <a:spcPts val="0"/>
              </a:spcAft>
              <a:buClr>
                <a:srgbClr val="2F1425"/>
              </a:buClr>
              <a:buSzPts val="1400"/>
              <a:buNone/>
              <a:defRPr>
                <a:solidFill>
                  <a:srgbClr val="2F1425"/>
                </a:solidFill>
              </a:defRPr>
            </a:lvl3pPr>
            <a:lvl4pPr lvl="3" algn="ctr" rtl="0">
              <a:spcBef>
                <a:spcPts val="0"/>
              </a:spcBef>
              <a:spcAft>
                <a:spcPts val="0"/>
              </a:spcAft>
              <a:buClr>
                <a:srgbClr val="2F1425"/>
              </a:buClr>
              <a:buSzPts val="1400"/>
              <a:buNone/>
              <a:defRPr>
                <a:solidFill>
                  <a:srgbClr val="2F1425"/>
                </a:solidFill>
              </a:defRPr>
            </a:lvl4pPr>
            <a:lvl5pPr lvl="4" algn="ctr" rtl="0">
              <a:spcBef>
                <a:spcPts val="0"/>
              </a:spcBef>
              <a:spcAft>
                <a:spcPts val="0"/>
              </a:spcAft>
              <a:buClr>
                <a:srgbClr val="2F1425"/>
              </a:buClr>
              <a:buSzPts val="1400"/>
              <a:buNone/>
              <a:defRPr>
                <a:solidFill>
                  <a:srgbClr val="2F1425"/>
                </a:solidFill>
              </a:defRPr>
            </a:lvl5pPr>
            <a:lvl6pPr lvl="5" algn="ctr" rtl="0">
              <a:spcBef>
                <a:spcPts val="0"/>
              </a:spcBef>
              <a:spcAft>
                <a:spcPts val="0"/>
              </a:spcAft>
              <a:buClr>
                <a:srgbClr val="2F1425"/>
              </a:buClr>
              <a:buSzPts val="1400"/>
              <a:buNone/>
              <a:defRPr>
                <a:solidFill>
                  <a:srgbClr val="2F1425"/>
                </a:solidFill>
              </a:defRPr>
            </a:lvl6pPr>
            <a:lvl7pPr lvl="6" algn="ctr" rtl="0">
              <a:spcBef>
                <a:spcPts val="0"/>
              </a:spcBef>
              <a:spcAft>
                <a:spcPts val="0"/>
              </a:spcAft>
              <a:buClr>
                <a:srgbClr val="2F1425"/>
              </a:buClr>
              <a:buSzPts val="1400"/>
              <a:buNone/>
              <a:defRPr>
                <a:solidFill>
                  <a:srgbClr val="2F1425"/>
                </a:solidFill>
              </a:defRPr>
            </a:lvl7pPr>
            <a:lvl8pPr lvl="7" algn="ctr" rtl="0">
              <a:spcBef>
                <a:spcPts val="0"/>
              </a:spcBef>
              <a:spcAft>
                <a:spcPts val="0"/>
              </a:spcAft>
              <a:buClr>
                <a:srgbClr val="2F1425"/>
              </a:buClr>
              <a:buSzPts val="1400"/>
              <a:buNone/>
              <a:defRPr>
                <a:solidFill>
                  <a:srgbClr val="2F1425"/>
                </a:solidFill>
              </a:defRPr>
            </a:lvl8pPr>
            <a:lvl9pPr lvl="8" algn="ctr" rtl="0">
              <a:spcBef>
                <a:spcPts val="0"/>
              </a:spcBef>
              <a:spcAft>
                <a:spcPts val="0"/>
              </a:spcAft>
              <a:buClr>
                <a:srgbClr val="2F1425"/>
              </a:buClr>
              <a:buSzPts val="1400"/>
              <a:buNone/>
              <a:defRPr>
                <a:solidFill>
                  <a:srgbClr val="2F1425"/>
                </a:solidFill>
              </a:defRPr>
            </a:lvl9pPr>
          </a:lstStyle>
          <a:p>
            <a:endParaRPr/>
          </a:p>
        </p:txBody>
      </p:sp>
      <p:sp>
        <p:nvSpPr>
          <p:cNvPr id="142" name="Google Shape;142;p14"/>
          <p:cNvSpPr txBox="1">
            <a:spLocks noGrp="1"/>
          </p:cNvSpPr>
          <p:nvPr>
            <p:ph type="subTitle" idx="6"/>
          </p:nvPr>
        </p:nvSpPr>
        <p:spPr>
          <a:xfrm>
            <a:off x="6161375" y="3096875"/>
            <a:ext cx="2243700" cy="4086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1pPr>
            <a:lvl2pPr lvl="1"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2pPr>
            <a:lvl3pPr lvl="2"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3pPr>
            <a:lvl4pPr lvl="3"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4pPr>
            <a:lvl5pPr lvl="4"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5pPr>
            <a:lvl6pPr lvl="5"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6pPr>
            <a:lvl7pPr lvl="6"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7pPr>
            <a:lvl8pPr lvl="7"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8pPr>
            <a:lvl9pPr lvl="8" algn="ctr" rtl="0">
              <a:spcBef>
                <a:spcPts val="0"/>
              </a:spcBef>
              <a:spcAft>
                <a:spcPts val="0"/>
              </a:spcAft>
              <a:buClr>
                <a:srgbClr val="2F1425"/>
              </a:buClr>
              <a:buSzPts val="2000"/>
              <a:buFont typeface="Lexend Exa"/>
              <a:buNone/>
              <a:defRPr sz="2025" b="1">
                <a:solidFill>
                  <a:srgbClr val="2F1425"/>
                </a:solidFill>
                <a:latin typeface="Lexend Exa"/>
                <a:ea typeface="Lexend Exa"/>
                <a:cs typeface="Lexend Exa"/>
                <a:sym typeface="Lexend Exa"/>
              </a:defRPr>
            </a:lvl9pPr>
          </a:lstStyle>
          <a:p>
            <a:endParaRPr/>
          </a:p>
        </p:txBody>
      </p:sp>
    </p:spTree>
    <p:extLst>
      <p:ext uri="{BB962C8B-B14F-4D97-AF65-F5344CB8AC3E}">
        <p14:creationId xmlns:p14="http://schemas.microsoft.com/office/powerpoint/2010/main" val="695360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1108650" y="1381125"/>
            <a:ext cx="6926700" cy="31878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00385D"/>
              </a:buClr>
              <a:buSzPts val="1200"/>
              <a:buChar char="●"/>
              <a:defRPr sz="1200">
                <a:solidFill>
                  <a:srgbClr val="00385D"/>
                </a:solidFill>
              </a:defRPr>
            </a:lvl1pPr>
            <a:lvl2pPr marL="914378" lvl="1" indent="-304793">
              <a:lnSpc>
                <a:spcPct val="100000"/>
              </a:lnSpc>
              <a:spcBef>
                <a:spcPts val="1600"/>
              </a:spcBef>
              <a:spcAft>
                <a:spcPts val="0"/>
              </a:spcAft>
              <a:buClr>
                <a:srgbClr val="00385D"/>
              </a:buClr>
              <a:buSzPts val="1200"/>
              <a:buChar char="○"/>
              <a:defRPr sz="1200">
                <a:solidFill>
                  <a:srgbClr val="00385D"/>
                </a:solidFill>
              </a:defRPr>
            </a:lvl2pPr>
            <a:lvl3pPr marL="1371566" lvl="2" indent="-304793">
              <a:lnSpc>
                <a:spcPct val="100000"/>
              </a:lnSpc>
              <a:spcBef>
                <a:spcPts val="1600"/>
              </a:spcBef>
              <a:spcAft>
                <a:spcPts val="0"/>
              </a:spcAft>
              <a:buClr>
                <a:srgbClr val="00385D"/>
              </a:buClr>
              <a:buSzPts val="1200"/>
              <a:buChar char="■"/>
              <a:defRPr sz="1200">
                <a:solidFill>
                  <a:srgbClr val="00385D"/>
                </a:solidFill>
              </a:defRPr>
            </a:lvl3pPr>
            <a:lvl4pPr marL="1828754" lvl="3" indent="-304793">
              <a:lnSpc>
                <a:spcPct val="100000"/>
              </a:lnSpc>
              <a:spcBef>
                <a:spcPts val="1600"/>
              </a:spcBef>
              <a:spcAft>
                <a:spcPts val="0"/>
              </a:spcAft>
              <a:buClr>
                <a:srgbClr val="00385D"/>
              </a:buClr>
              <a:buSzPts val="1200"/>
              <a:buChar char="●"/>
              <a:defRPr sz="1200">
                <a:solidFill>
                  <a:srgbClr val="00385D"/>
                </a:solidFill>
              </a:defRPr>
            </a:lvl4pPr>
            <a:lvl5pPr marL="2285943" lvl="4" indent="-304793">
              <a:lnSpc>
                <a:spcPct val="100000"/>
              </a:lnSpc>
              <a:spcBef>
                <a:spcPts val="1600"/>
              </a:spcBef>
              <a:spcAft>
                <a:spcPts val="0"/>
              </a:spcAft>
              <a:buClr>
                <a:srgbClr val="00385D"/>
              </a:buClr>
              <a:buSzPts val="1200"/>
              <a:buChar char="○"/>
              <a:defRPr sz="1200">
                <a:solidFill>
                  <a:srgbClr val="00385D"/>
                </a:solidFill>
              </a:defRPr>
            </a:lvl5pPr>
            <a:lvl6pPr marL="2743132" lvl="5" indent="-304793">
              <a:lnSpc>
                <a:spcPct val="100000"/>
              </a:lnSpc>
              <a:spcBef>
                <a:spcPts val="1600"/>
              </a:spcBef>
              <a:spcAft>
                <a:spcPts val="0"/>
              </a:spcAft>
              <a:buClr>
                <a:srgbClr val="00385D"/>
              </a:buClr>
              <a:buSzPts val="1200"/>
              <a:buChar char="■"/>
              <a:defRPr sz="1200">
                <a:solidFill>
                  <a:srgbClr val="00385D"/>
                </a:solidFill>
              </a:defRPr>
            </a:lvl6pPr>
            <a:lvl7pPr marL="3200320" lvl="6" indent="-304793">
              <a:lnSpc>
                <a:spcPct val="100000"/>
              </a:lnSpc>
              <a:spcBef>
                <a:spcPts val="1600"/>
              </a:spcBef>
              <a:spcAft>
                <a:spcPts val="0"/>
              </a:spcAft>
              <a:buClr>
                <a:srgbClr val="00385D"/>
              </a:buClr>
              <a:buSzPts val="1200"/>
              <a:buChar char="●"/>
              <a:defRPr sz="1200">
                <a:solidFill>
                  <a:srgbClr val="00385D"/>
                </a:solidFill>
              </a:defRPr>
            </a:lvl7pPr>
            <a:lvl8pPr marL="3657509" lvl="7" indent="-304793">
              <a:lnSpc>
                <a:spcPct val="100000"/>
              </a:lnSpc>
              <a:spcBef>
                <a:spcPts val="1600"/>
              </a:spcBef>
              <a:spcAft>
                <a:spcPts val="0"/>
              </a:spcAft>
              <a:buClr>
                <a:srgbClr val="00385D"/>
              </a:buClr>
              <a:buSzPts val="1200"/>
              <a:buChar char="○"/>
              <a:defRPr sz="1200">
                <a:solidFill>
                  <a:srgbClr val="00385D"/>
                </a:solidFill>
              </a:defRPr>
            </a:lvl8pPr>
            <a:lvl9pPr marL="4114697" lvl="8" indent="-304793">
              <a:lnSpc>
                <a:spcPct val="100000"/>
              </a:lnSpc>
              <a:spcBef>
                <a:spcPts val="1600"/>
              </a:spcBef>
              <a:spcAft>
                <a:spcPts val="1600"/>
              </a:spcAft>
              <a:buClr>
                <a:srgbClr val="00385D"/>
              </a:buClr>
              <a:buSzPts val="1200"/>
              <a:buChar char="■"/>
              <a:defRPr sz="1200">
                <a:solidFill>
                  <a:srgbClr val="00385D"/>
                </a:solidFill>
              </a:defRPr>
            </a:lvl9pPr>
          </a:lstStyle>
          <a:p>
            <a:endParaRPr/>
          </a:p>
        </p:txBody>
      </p:sp>
      <p:grpSp>
        <p:nvGrpSpPr>
          <p:cNvPr id="37" name="Google Shape;37;p4"/>
          <p:cNvGrpSpPr/>
          <p:nvPr/>
        </p:nvGrpSpPr>
        <p:grpSpPr>
          <a:xfrm>
            <a:off x="-106682" y="10779"/>
            <a:ext cx="1158339" cy="1020738"/>
            <a:chOff x="-106683" y="10779"/>
            <a:chExt cx="1158339" cy="1020738"/>
          </a:xfrm>
        </p:grpSpPr>
        <p:sp>
          <p:nvSpPr>
            <p:cNvPr id="38" name="Google Shape;38;p4"/>
            <p:cNvSpPr/>
            <p:nvPr/>
          </p:nvSpPr>
          <p:spPr>
            <a:xfrm rot="-6936536" flipH="1">
              <a:off x="633102" y="99296"/>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sp>
          <p:nvSpPr>
            <p:cNvPr id="39" name="Google Shape;39;p4"/>
            <p:cNvSpPr/>
            <p:nvPr/>
          </p:nvSpPr>
          <p:spPr>
            <a:xfrm rot="5400000">
              <a:off x="-64626" y="66945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sp>
          <p:nvSpPr>
            <p:cNvPr id="40" name="Google Shape;40;p4"/>
            <p:cNvSpPr/>
            <p:nvPr/>
          </p:nvSpPr>
          <p:spPr>
            <a:xfrm rot="5400000">
              <a:off x="863399" y="84325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sp>
          <p:nvSpPr>
            <p:cNvPr id="41" name="Google Shape;41;p4"/>
            <p:cNvSpPr/>
            <p:nvPr/>
          </p:nvSpPr>
          <p:spPr>
            <a:xfrm rot="6936536">
              <a:off x="-64623" y="31596"/>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grpSp>
      <p:grpSp>
        <p:nvGrpSpPr>
          <p:cNvPr id="42" name="Google Shape;42;p4"/>
          <p:cNvGrpSpPr/>
          <p:nvPr/>
        </p:nvGrpSpPr>
        <p:grpSpPr>
          <a:xfrm>
            <a:off x="7985158" y="302343"/>
            <a:ext cx="1005254" cy="1219320"/>
            <a:chOff x="7985157" y="302343"/>
            <a:chExt cx="1005254" cy="1219320"/>
          </a:xfrm>
        </p:grpSpPr>
        <p:sp>
          <p:nvSpPr>
            <p:cNvPr id="43" name="Google Shape;43;p4"/>
            <p:cNvSpPr/>
            <p:nvPr/>
          </p:nvSpPr>
          <p:spPr>
            <a:xfrm rot="6936536">
              <a:off x="8774552" y="1298133"/>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sp>
          <p:nvSpPr>
            <p:cNvPr id="44" name="Google Shape;44;p4"/>
            <p:cNvSpPr/>
            <p:nvPr/>
          </p:nvSpPr>
          <p:spPr>
            <a:xfrm rot="5400000">
              <a:off x="8438449" y="89330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sp>
          <p:nvSpPr>
            <p:cNvPr id="45" name="Google Shape;45;p4"/>
            <p:cNvSpPr/>
            <p:nvPr/>
          </p:nvSpPr>
          <p:spPr>
            <a:xfrm rot="5400000">
              <a:off x="8830008" y="282439"/>
              <a:ext cx="140482" cy="180290"/>
            </a:xfrm>
            <a:custGeom>
              <a:avLst/>
              <a:gdLst/>
              <a:ahLst/>
              <a:cxnLst/>
              <a:rect l="l" t="t" r="r" b="b"/>
              <a:pathLst>
                <a:path w="1560" h="2002" extrusionOk="0">
                  <a:moveTo>
                    <a:pt x="630" y="0"/>
                  </a:moveTo>
                  <a:cubicBezTo>
                    <a:pt x="615" y="0"/>
                    <a:pt x="599" y="1"/>
                    <a:pt x="583" y="4"/>
                  </a:cubicBezTo>
                  <a:lnTo>
                    <a:pt x="0" y="87"/>
                  </a:lnTo>
                  <a:lnTo>
                    <a:pt x="0" y="242"/>
                  </a:lnTo>
                  <a:cubicBezTo>
                    <a:pt x="24" y="540"/>
                    <a:pt x="71" y="837"/>
                    <a:pt x="119" y="1111"/>
                  </a:cubicBezTo>
                  <a:cubicBezTo>
                    <a:pt x="167" y="1349"/>
                    <a:pt x="226" y="1587"/>
                    <a:pt x="274" y="1825"/>
                  </a:cubicBezTo>
                  <a:cubicBezTo>
                    <a:pt x="298" y="1921"/>
                    <a:pt x="345" y="1956"/>
                    <a:pt x="429" y="1980"/>
                  </a:cubicBezTo>
                  <a:cubicBezTo>
                    <a:pt x="599" y="1991"/>
                    <a:pt x="765" y="2002"/>
                    <a:pt x="931" y="2002"/>
                  </a:cubicBezTo>
                  <a:cubicBezTo>
                    <a:pt x="1136" y="2002"/>
                    <a:pt x="1343" y="1985"/>
                    <a:pt x="1560" y="1933"/>
                  </a:cubicBezTo>
                  <a:cubicBezTo>
                    <a:pt x="1298" y="1564"/>
                    <a:pt x="1191" y="1159"/>
                    <a:pt x="1072" y="754"/>
                  </a:cubicBezTo>
                  <a:lnTo>
                    <a:pt x="893" y="218"/>
                  </a:lnTo>
                  <a:cubicBezTo>
                    <a:pt x="850" y="90"/>
                    <a:pt x="760" y="0"/>
                    <a:pt x="6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sp>
          <p:nvSpPr>
            <p:cNvPr id="46" name="Google Shape;46;p4"/>
            <p:cNvSpPr/>
            <p:nvPr/>
          </p:nvSpPr>
          <p:spPr>
            <a:xfrm rot="5261766">
              <a:off x="8003027" y="438633"/>
              <a:ext cx="173797"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grpSp>
      <p:sp>
        <p:nvSpPr>
          <p:cNvPr id="47" name="Google Shape;47;p4"/>
          <p:cNvSpPr/>
          <p:nvPr/>
        </p:nvSpPr>
        <p:spPr>
          <a:xfrm flipH="1">
            <a:off x="7275900" y="3309726"/>
            <a:ext cx="1868106" cy="1833779"/>
          </a:xfrm>
          <a:custGeom>
            <a:avLst/>
            <a:gdLst/>
            <a:ahLst/>
            <a:cxnLst/>
            <a:rect l="l" t="t" r="r" b="b"/>
            <a:pathLst>
              <a:path w="5823" h="5716" extrusionOk="0">
                <a:moveTo>
                  <a:pt x="0" y="0"/>
                </a:moveTo>
                <a:lnTo>
                  <a:pt x="0" y="5715"/>
                </a:lnTo>
                <a:lnTo>
                  <a:pt x="5823" y="5715"/>
                </a:lnTo>
                <a:cubicBezTo>
                  <a:pt x="5465" y="4870"/>
                  <a:pt x="4691" y="4227"/>
                  <a:pt x="3798" y="4001"/>
                </a:cubicBezTo>
                <a:cubicBezTo>
                  <a:pt x="3477" y="3929"/>
                  <a:pt x="3144" y="3882"/>
                  <a:pt x="2882" y="3667"/>
                </a:cubicBezTo>
                <a:cubicBezTo>
                  <a:pt x="2489" y="3334"/>
                  <a:pt x="2525" y="2691"/>
                  <a:pt x="2441" y="2167"/>
                </a:cubicBezTo>
                <a:cubicBezTo>
                  <a:pt x="2227" y="1036"/>
                  <a:pt x="1179" y="191"/>
                  <a:pt x="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385D"/>
              </a:solidFill>
              <a:effectLst/>
              <a:uLnTx/>
              <a:uFillTx/>
              <a:latin typeface="Arial"/>
              <a:ea typeface="+mn-ea"/>
              <a:cs typeface="+mn-cs"/>
            </a:endParaRPr>
          </a:p>
        </p:txBody>
      </p:sp>
      <p:sp>
        <p:nvSpPr>
          <p:cNvPr id="48" name="Google Shape;48;p4"/>
          <p:cNvSpPr txBox="1">
            <a:spLocks noGrp="1"/>
          </p:cNvSpPr>
          <p:nvPr>
            <p:ph type="title"/>
          </p:nvPr>
        </p:nvSpPr>
        <p:spPr>
          <a:xfrm>
            <a:off x="1398900" y="540000"/>
            <a:ext cx="63462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6308"/>
              </a:buClr>
              <a:buSzPts val="3600"/>
              <a:buNone/>
              <a:defRPr>
                <a:solidFill>
                  <a:srgbClr val="FF6308"/>
                </a:solidFill>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46181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55734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4809499" y="132080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2525486" y="132080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userDrawn="1"/>
        </p:nvSpPr>
        <p:spPr>
          <a:xfrm>
            <a:off x="6767100" y="132080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icture Placeholder 7"/>
          <p:cNvSpPr>
            <a:spLocks noGrp="1"/>
          </p:cNvSpPr>
          <p:nvPr>
            <p:ph type="pic" sz="quarter" idx="15"/>
          </p:nvPr>
        </p:nvSpPr>
        <p:spPr>
          <a:xfrm>
            <a:off x="55734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4809499" y="3220721"/>
            <a:ext cx="1835228"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2525486" y="3220721"/>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6767100" y="3220720"/>
            <a:ext cx="2163540" cy="1798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22204"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6102626"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3112415" y="1511632"/>
            <a:ext cx="2919169" cy="17983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564778"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564778"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4786920" y="1190344"/>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4786920" y="3225878"/>
            <a:ext cx="1539688" cy="153968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2024/3/21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A64B94-C160-4D23-804D-3F3BDC119C6E}" type="datetimeFigureOut">
              <a:rPr lang="zh-CN" altLang="en-US" smtClean="0"/>
              <a:t>2024/3/21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4930575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hyperlink" Target="https://laizhongliuxue.com/khi-hau-cac-khu-vuc-tai-trung-quoc" TargetMode="External"/><Relationship Id="rId5" Type="http://schemas.openxmlformats.org/officeDocument/2006/relationships/image" Target="../media/image2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hyperlink" Target="2023-2024/KHBD/video%20tham%20kh&#7843;o/11/Trung%20Qu&#7889;c-%20M&#432;a%20l&#361;%20-ngh&#236;n%20n&#259;m%20c&#243;%20m&#7897;t-%20g&#226;y%20h&#7853;u%20qu&#7843;%20nghi&#234;m%20tr&#7885;ng%20b&#7845;t%20th&#432;&#7901;ng%20-%20VTV24.mp4" TargetMode="External"/><Relationship Id="rId5" Type="http://schemas.openxmlformats.org/officeDocument/2006/relationships/image" Target="../media/image2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xml"/><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notesSlide" Target="../notesSlides/notesSlide8.xml"/><Relationship Id="rId10" Type="http://schemas.openxmlformats.org/officeDocument/2006/relationships/image" Target="../media/image39.png"/><Relationship Id="rId4" Type="http://schemas.openxmlformats.org/officeDocument/2006/relationships/slideLayout" Target="../slideLayouts/slideLayout28.xml"/><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3.xml"/><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notesSlide" Target="../notesSlides/notesSlide9.xml"/><Relationship Id="rId10" Type="http://schemas.openxmlformats.org/officeDocument/2006/relationships/image" Target="../media/image39.png"/><Relationship Id="rId4" Type="http://schemas.openxmlformats.org/officeDocument/2006/relationships/slideLayout" Target="../slideLayouts/slideLayout28.xml"/><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xml"/><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notesSlide" Target="../notesSlides/notesSlide10.xml"/><Relationship Id="rId10" Type="http://schemas.openxmlformats.org/officeDocument/2006/relationships/image" Target="../media/image39.png"/><Relationship Id="rId4" Type="http://schemas.openxmlformats.org/officeDocument/2006/relationships/slideLayout" Target="../slideLayouts/slideLayout28.xml"/><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5.xml"/><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notesSlide" Target="../notesSlides/notesSlide11.xml"/><Relationship Id="rId10" Type="http://schemas.openxmlformats.org/officeDocument/2006/relationships/image" Target="../media/image39.png"/><Relationship Id="rId4" Type="http://schemas.openxmlformats.org/officeDocument/2006/relationships/slideLayout" Target="../slideLayouts/slideLayout28.xml"/><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6.xml"/><Relationship Id="rId7" Type="http://schemas.openxmlformats.org/officeDocument/2006/relationships/image" Target="../media/image37.png"/><Relationship Id="rId12"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notesSlide" Target="../notesSlides/notesSlide12.xml"/><Relationship Id="rId10" Type="http://schemas.openxmlformats.org/officeDocument/2006/relationships/image" Target="../media/image39.png"/><Relationship Id="rId4" Type="http://schemas.openxmlformats.org/officeDocument/2006/relationships/slideLayout" Target="../slideLayouts/slideLayout28.xml"/><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svg"/><Relationship Id="rId1" Type="http://schemas.openxmlformats.org/officeDocument/2006/relationships/slideLayout" Target="../slideLayouts/slideLayout27.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F0C1D5-79C8-43B5-98E0-19511C447240}"/>
              </a:ext>
            </a:extLst>
          </p:cNvPr>
          <p:cNvGrpSpPr/>
          <p:nvPr/>
        </p:nvGrpSpPr>
        <p:grpSpPr>
          <a:xfrm>
            <a:off x="1014382" y="332229"/>
            <a:ext cx="7472502" cy="1148940"/>
            <a:chOff x="1135940" y="2497437"/>
            <a:chExt cx="9963336" cy="1531920"/>
          </a:xfrm>
        </p:grpSpPr>
        <p:sp>
          <p:nvSpPr>
            <p:cNvPr id="2" name="TextBox 1">
              <a:extLst>
                <a:ext uri="{FF2B5EF4-FFF2-40B4-BE49-F238E27FC236}">
                  <a16:creationId xmlns:a16="http://schemas.microsoft.com/office/drawing/2014/main" id="{7185EB43-6FDD-447A-A4C8-4F92B36A1FEC}"/>
                </a:ext>
              </a:extLst>
            </p:cNvPr>
            <p:cNvSpPr txBox="1"/>
            <p:nvPr/>
          </p:nvSpPr>
          <p:spPr>
            <a:xfrm>
              <a:off x="1135940" y="2552029"/>
              <a:ext cx="9920120" cy="1477328"/>
            </a:xfrm>
            <a:prstGeom prst="rect">
              <a:avLst/>
            </a:prstGeom>
            <a:noFill/>
          </p:spPr>
          <p:txBody>
            <a:bodyPr wrap="square" rtlCol="0">
              <a:spAutoFit/>
            </a:bodyPr>
            <a:lstStyle/>
            <a:p>
              <a:pPr algn="ctr">
                <a:defRPr/>
              </a:pPr>
              <a:r>
                <a:rPr lang="en-US" sz="6600" b="1" dirty="0">
                  <a:ln>
                    <a:noFill/>
                    <a:prstDash val="dashDot"/>
                  </a:ln>
                  <a:solidFill>
                    <a:prstClr val="white">
                      <a:lumMod val="65000"/>
                    </a:prstClr>
                  </a:solidFill>
                  <a:latin typeface="#9Slide07 IcielCadena" panose="02000503000000020004" pitchFamily="2" charset="0"/>
                </a:rPr>
                <a:t>XIN CHÀO CÁC EM </a:t>
              </a:r>
            </a:p>
          </p:txBody>
        </p:sp>
        <p:sp>
          <p:nvSpPr>
            <p:cNvPr id="3" name="TextBox 2">
              <a:extLst>
                <a:ext uri="{FF2B5EF4-FFF2-40B4-BE49-F238E27FC236}">
                  <a16:creationId xmlns:a16="http://schemas.microsoft.com/office/drawing/2014/main" id="{7CCD581E-564A-4975-BA48-E02A593806DA}"/>
                </a:ext>
              </a:extLst>
            </p:cNvPr>
            <p:cNvSpPr txBox="1"/>
            <p:nvPr/>
          </p:nvSpPr>
          <p:spPr>
            <a:xfrm>
              <a:off x="1179156" y="2497437"/>
              <a:ext cx="9920120" cy="1477328"/>
            </a:xfrm>
            <a:prstGeom prst="rect">
              <a:avLst/>
            </a:prstGeom>
            <a:noFill/>
          </p:spPr>
          <p:txBody>
            <a:bodyPr wrap="square" rtlCol="0">
              <a:spAutoFit/>
            </a:bodyPr>
            <a:lstStyle/>
            <a:p>
              <a:pPr algn="ctr">
                <a:defRPr/>
              </a:pPr>
              <a:r>
                <a:rPr lang="en-US" sz="6600" b="1" dirty="0">
                  <a:ln>
                    <a:noFill/>
                    <a:prstDash val="dashDot"/>
                  </a:ln>
                  <a:solidFill>
                    <a:srgbClr val="08699F"/>
                  </a:solidFill>
                  <a:latin typeface="#9Slide07 IcielCadena" panose="02000503000000020004" pitchFamily="2" charset="0"/>
                </a:rPr>
                <a:t>XIN CHÀO CÁC EM </a:t>
              </a:r>
            </a:p>
          </p:txBody>
        </p:sp>
      </p:grpSp>
      <p:pic>
        <p:nvPicPr>
          <p:cNvPr id="4" name="Picture 3">
            <a:extLst>
              <a:ext uri="{FF2B5EF4-FFF2-40B4-BE49-F238E27FC236}">
                <a16:creationId xmlns:a16="http://schemas.microsoft.com/office/drawing/2014/main" id="{A29330A8-0A27-4E38-8905-5B3A1E21A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185" y="1458085"/>
            <a:ext cx="5955630" cy="3685415"/>
          </a:xfrm>
          <a:prstGeom prst="rect">
            <a:avLst/>
          </a:prstGeom>
        </p:spPr>
      </p:pic>
    </p:spTree>
    <p:extLst>
      <p:ext uri="{BB962C8B-B14F-4D97-AF65-F5344CB8AC3E}">
        <p14:creationId xmlns:p14="http://schemas.microsoft.com/office/powerpoint/2010/main" val="4118663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B926E687-78AF-409B-95CC-F9D1272CEB79}"/>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Bebas Neue Bold" panose="020B0606020202050201" pitchFamily="34" charset="-93"/>
              </a:rPr>
              <a:t>II. Điều kiện tự nhiên và tài nguyên thiên nhiên </a:t>
            </a:r>
            <a:endParaRPr lang="en-US" sz="2800" dirty="0">
              <a:solidFill>
                <a:srgbClr val="FFFF00"/>
              </a:solidFill>
              <a:latin typeface="#9Slide03 Bebas Neue Bold" panose="020B0606020202050201" pitchFamily="34" charset="-93"/>
            </a:endParaRPr>
          </a:p>
        </p:txBody>
      </p:sp>
      <p:sp>
        <p:nvSpPr>
          <p:cNvPr id="7" name="Freeform: Shape 6">
            <a:extLst>
              <a:ext uri="{FF2B5EF4-FFF2-40B4-BE49-F238E27FC236}">
                <a16:creationId xmlns:a16="http://schemas.microsoft.com/office/drawing/2014/main" id="{29DAFD35-8380-B77B-2B53-3C274CABD4FA}"/>
              </a:ext>
            </a:extLst>
          </p:cNvPr>
          <p:cNvSpPr/>
          <p:nvPr/>
        </p:nvSpPr>
        <p:spPr>
          <a:xfrm>
            <a:off x="0" y="793102"/>
            <a:ext cx="9144000" cy="4350398"/>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28575">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249FAC0-5236-6D27-961D-8F8ADC93ED1D}"/>
              </a:ext>
            </a:extLst>
          </p:cNvPr>
          <p:cNvPicPr>
            <a:picLocks noChangeAspect="1"/>
          </p:cNvPicPr>
          <p:nvPr/>
        </p:nvPicPr>
        <p:blipFill>
          <a:blip r:embed="rId2"/>
          <a:stretch>
            <a:fillRect/>
          </a:stretch>
        </p:blipFill>
        <p:spPr>
          <a:xfrm>
            <a:off x="6732226" y="23528"/>
            <a:ext cx="1431762" cy="1047350"/>
          </a:xfrm>
          <a:prstGeom prst="rect">
            <a:avLst/>
          </a:prstGeom>
        </p:spPr>
      </p:pic>
      <p:graphicFrame>
        <p:nvGraphicFramePr>
          <p:cNvPr id="15" name="Table 14">
            <a:extLst>
              <a:ext uri="{FF2B5EF4-FFF2-40B4-BE49-F238E27FC236}">
                <a16:creationId xmlns:a16="http://schemas.microsoft.com/office/drawing/2014/main" id="{A6560746-3BA2-723F-AD6D-DFAECE402215}"/>
              </a:ext>
            </a:extLst>
          </p:cNvPr>
          <p:cNvGraphicFramePr>
            <a:graphicFrameLocks noGrp="1"/>
          </p:cNvGraphicFramePr>
          <p:nvPr>
            <p:extLst>
              <p:ext uri="{D42A27DB-BD31-4B8C-83A1-F6EECF244321}">
                <p14:modId xmlns:p14="http://schemas.microsoft.com/office/powerpoint/2010/main" val="3595616589"/>
              </p:ext>
            </p:extLst>
          </p:nvPr>
        </p:nvGraphicFramePr>
        <p:xfrm>
          <a:off x="-1" y="1125139"/>
          <a:ext cx="9143999" cy="4018361"/>
        </p:xfrm>
        <a:graphic>
          <a:graphicData uri="http://schemas.openxmlformats.org/drawingml/2006/table">
            <a:tbl>
              <a:tblPr firstRow="1" firstCol="1" bandRow="1"/>
              <a:tblGrid>
                <a:gridCol w="1440874">
                  <a:extLst>
                    <a:ext uri="{9D8B030D-6E8A-4147-A177-3AD203B41FA5}">
                      <a16:colId xmlns:a16="http://schemas.microsoft.com/office/drawing/2014/main" val="1744744003"/>
                    </a:ext>
                  </a:extLst>
                </a:gridCol>
                <a:gridCol w="3735774">
                  <a:extLst>
                    <a:ext uri="{9D8B030D-6E8A-4147-A177-3AD203B41FA5}">
                      <a16:colId xmlns:a16="http://schemas.microsoft.com/office/drawing/2014/main" val="874649215"/>
                    </a:ext>
                  </a:extLst>
                </a:gridCol>
                <a:gridCol w="3967351">
                  <a:extLst>
                    <a:ext uri="{9D8B030D-6E8A-4147-A177-3AD203B41FA5}">
                      <a16:colId xmlns:a16="http://schemas.microsoft.com/office/drawing/2014/main" val="343290011"/>
                    </a:ext>
                  </a:extLst>
                </a:gridCol>
              </a:tblGrid>
              <a:tr h="480822">
                <a:tc>
                  <a:txBody>
                    <a:bodyPr/>
                    <a:lstStyle/>
                    <a:p>
                      <a:pPr indent="180340" algn="ctr">
                        <a:lnSpc>
                          <a:spcPct val="115000"/>
                        </a:lnSpc>
                        <a:spcAft>
                          <a:spcPts val="600"/>
                        </a:spcAft>
                      </a:pPr>
                      <a:r>
                        <a:rPr lang="en-US" sz="16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ĐKTN&amp;TNTN</a:t>
                      </a:r>
                      <a:endParaRPr lang="en-US" sz="14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600" b="1" dirty="0">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MIỀN ĐÔNG</a:t>
                      </a:r>
                      <a:endParaRPr lang="en-US" sz="1400" dirty="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600" b="1" dirty="0">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MIỀN TÂY</a:t>
                      </a:r>
                      <a:endParaRPr lang="en-US" sz="1400" dirty="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extLst>
                  <a:ext uri="{0D108BD9-81ED-4DB2-BD59-A6C34878D82A}">
                    <a16:rowId xmlns:a16="http://schemas.microsoft.com/office/drawing/2014/main" val="3616066497"/>
                  </a:ext>
                </a:extLst>
              </a:tr>
              <a:tr h="3537539">
                <a:tc>
                  <a:txBody>
                    <a:bodyPr/>
                    <a:lstStyle/>
                    <a:p>
                      <a:pPr indent="180340" algn="l">
                        <a:lnSpc>
                          <a:spcPct val="115000"/>
                        </a:lnSpc>
                        <a:spcAft>
                          <a:spcPts val="600"/>
                        </a:spcAft>
                      </a:pPr>
                      <a:endParaRPr lang="en-US" sz="1600" b="1">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l">
                        <a:lnSpc>
                          <a:spcPct val="115000"/>
                        </a:lnSpc>
                        <a:spcAft>
                          <a:spcPts val="600"/>
                        </a:spcAft>
                      </a:pPr>
                      <a:endParaRPr lang="en-US" sz="1600" b="1">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l">
                        <a:lnSpc>
                          <a:spcPct val="115000"/>
                        </a:lnSpc>
                        <a:spcAft>
                          <a:spcPts val="600"/>
                        </a:spcAft>
                      </a:pPr>
                      <a:endParaRPr lang="en-US" sz="1600" b="1">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l">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1. Địa hình, đất</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endParaRPr lang="en-US" sz="2000" b="1" dirty="0">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just">
                        <a:lnSpc>
                          <a:spcPct val="115000"/>
                        </a:lnSpc>
                        <a:spcAft>
                          <a:spcPts val="600"/>
                        </a:spcAft>
                      </a:pP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vi-VN" sz="2000" b="1" dirty="0">
                          <a:effectLst/>
                          <a:latin typeface="#9Slide03 Oswald Light" panose="00000400000000000000" pitchFamily="2" charset="-93"/>
                          <a:ea typeface="Cambria" panose="02040503050406030204" pitchFamily="18" charset="0"/>
                          <a:cs typeface="Times New Roman" panose="02020603050405020304" pitchFamily="18" charset="0"/>
                        </a:rPr>
                        <a:t>Chủ yếu là các đồng bằng màu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mỡ</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rộng</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lớn</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hơn</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1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triệu</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km</a:t>
                      </a:r>
                      <a:r>
                        <a:rPr lang="en-US" sz="2000" b="1" baseline="30000" dirty="0">
                          <a:effectLst/>
                          <a:latin typeface="#9Slide03 Oswald Light" panose="00000400000000000000" pitchFamily="2" charset="-93"/>
                          <a:ea typeface="Cambria" panose="02040503050406030204" pitchFamily="18" charset="0"/>
                          <a:cs typeface="Times New Roman" panose="02020603050405020304" pitchFamily="18" charset="0"/>
                        </a:rPr>
                        <a:t>2</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kể</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tên</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a:t>
                      </a:r>
                      <a:r>
                        <a:rPr lang="vi-VN" sz="2000" b="1" dirty="0">
                          <a:effectLst/>
                          <a:latin typeface="#9Slide03 Oswald Light" panose="00000400000000000000" pitchFamily="2" charset="-93"/>
                          <a:ea typeface="Cambria" panose="02040503050406030204" pitchFamily="18" charset="0"/>
                          <a:cs typeface="Times New Roman" panose="02020603050405020304" pitchFamily="18" charset="0"/>
                        </a:rPr>
                        <a:t>.</a:t>
                      </a:r>
                      <a:endParaRPr lang="en-US" sz="2000" b="1" dirty="0">
                        <a:effectLst/>
                        <a:latin typeface="#9Slide03 Oswald Light" panose="00000400000000000000" pitchFamily="2" charset="-93"/>
                        <a:ea typeface="Times New Roman" panose="02020603050405020304" pitchFamily="18" charset="0"/>
                      </a:endParaRPr>
                    </a:p>
                    <a:p>
                      <a:pPr indent="180340" algn="just">
                        <a:lnSpc>
                          <a:spcPct val="115000"/>
                        </a:lnSpc>
                        <a:spcAft>
                          <a:spcPts val="600"/>
                        </a:spcAft>
                      </a:pPr>
                      <a:r>
                        <a:rPr lang="vi-VN" sz="2000" b="1" dirty="0">
                          <a:effectLst/>
                          <a:latin typeface="#9Slide03 Oswald Light" panose="00000400000000000000" pitchFamily="2" charset="-93"/>
                          <a:ea typeface="Cambria" panose="02040503050406030204" pitchFamily="18" charset="0"/>
                          <a:cs typeface="Times New Roman" panose="02020603050405020304" pitchFamily="18" charset="0"/>
                        </a:rPr>
                        <a:t>+ Phía đông nam có đồi núi thấp.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2000" b="1" dirty="0">
                          <a:effectLst/>
                          <a:latin typeface="#9Slide03 Oswald Light" panose="00000400000000000000" pitchFamily="2" charset="-93"/>
                          <a:ea typeface="Cambria" panose="02040503050406030204" pitchFamily="18" charset="0"/>
                          <a:cs typeface="Times New Roman" panose="02020603050405020304" pitchFamily="18" charset="0"/>
                        </a:rPr>
                        <a:t>+ Địa hình hiểm trở, nhiều dãy núi, sơn nguyên cao và bồn địa lớn </a:t>
                      </a:r>
                      <a:endParaRPr lang="en-US" sz="2000" b="1" dirty="0">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just">
                        <a:lnSpc>
                          <a:spcPct val="115000"/>
                        </a:lnSpc>
                        <a:spcAft>
                          <a:spcPts val="600"/>
                        </a:spcAft>
                      </a:pPr>
                      <a:r>
                        <a:rPr lang="vi-VN" sz="2000" b="1" dirty="0">
                          <a:effectLst/>
                          <a:latin typeface="#9Slide03 Oswald Light" panose="00000400000000000000" pitchFamily="2" charset="-93"/>
                          <a:ea typeface="Cambria" panose="02040503050406030204" pitchFamily="18" charset="0"/>
                          <a:cs typeface="Times New Roman" panose="02020603050405020304" pitchFamily="18" charset="0"/>
                        </a:rPr>
                        <a:t>+ Nhiều hoang mạc </a:t>
                      </a:r>
                      <a:endParaRPr lang="en-US" sz="2000" b="1" dirty="0">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just">
                        <a:lnSpc>
                          <a:spcPct val="115000"/>
                        </a:lnSpc>
                        <a:spcAft>
                          <a:spcPts val="600"/>
                        </a:spcAft>
                      </a:pPr>
                      <a:r>
                        <a:rPr lang="vi-VN" sz="2000" b="1" dirty="0">
                          <a:effectLst/>
                          <a:latin typeface="#9Slide03 Oswald Light" panose="00000400000000000000" pitchFamily="2" charset="-93"/>
                          <a:ea typeface="Cambria" panose="02040503050406030204" pitchFamily="18" charset="0"/>
                          <a:cs typeface="Times New Roman" panose="02020603050405020304" pitchFamily="18" charset="0"/>
                        </a:rPr>
                        <a:t>+ Đất đai khô cằn, chủ yếu đất xám hoang mạc, bán hoang mạc.</a:t>
                      </a:r>
                      <a:endParaRPr lang="en-US" sz="2000" b="1" dirty="0">
                        <a:effectLst/>
                        <a:latin typeface="#9Slide03 Oswald Light" panose="00000400000000000000" pitchFamily="2" charset="-93"/>
                        <a:ea typeface="Cambria" panose="02040503050406030204" pitchFamily="18" charset="0"/>
                        <a:cs typeface="Times New Roman" panose="02020603050405020304" pitchFamily="18" charset="0"/>
                      </a:endParaRPr>
                    </a:p>
                    <a:p>
                      <a:pPr marL="285750" indent="-285750" algn="just">
                        <a:lnSpc>
                          <a:spcPct val="115000"/>
                        </a:lnSpc>
                        <a:spcAft>
                          <a:spcPts val="600"/>
                        </a:spcAft>
                        <a:buFont typeface="Symbol" panose="05050102010706020507" pitchFamily="18" charset="2"/>
                        <a:buChar char="Þ"/>
                      </a:pPr>
                      <a:r>
                        <a:rPr lang="en-US" sz="2000" b="1" dirty="0" err="1">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Thuận</a:t>
                      </a:r>
                      <a:r>
                        <a:rPr lang="en-US"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lợi</a:t>
                      </a:r>
                      <a:r>
                        <a:rPr lang="en-US"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 </a:t>
                      </a:r>
                      <a:r>
                        <a:rPr lang="vi-VN"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Một số nơi phát triển rừng, chăn nuôi gia súc </a:t>
                      </a:r>
                      <a:r>
                        <a:rPr lang="en-US"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a:t>
                      </a:r>
                    </a:p>
                    <a:p>
                      <a:pPr marL="285750" indent="-285750" algn="just">
                        <a:lnSpc>
                          <a:spcPct val="115000"/>
                        </a:lnSpc>
                        <a:spcAft>
                          <a:spcPts val="600"/>
                        </a:spcAft>
                        <a:buFont typeface="Symbol" panose="05050102010706020507" pitchFamily="18" charset="2"/>
                        <a:buChar char="Þ"/>
                      </a:pPr>
                      <a:r>
                        <a:rPr lang="vi-VN"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Khó khăn: giao thông và sản xuất</a:t>
                      </a:r>
                      <a:r>
                        <a:rPr lang="en-US"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a:t>
                      </a:r>
                      <a:endParaRPr lang="en-US" sz="2000" b="1" dirty="0">
                        <a:solidFill>
                          <a:srgbClr val="FF0000"/>
                        </a:solidFill>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038088"/>
                  </a:ext>
                </a:extLst>
              </a:tr>
            </a:tbl>
          </a:graphicData>
        </a:graphic>
      </p:graphicFrame>
      <p:pic>
        <p:nvPicPr>
          <p:cNvPr id="14" name="Picture 13" descr="A cartoon panda carrying a backpack&#10;&#10;Description automatically generated">
            <a:extLst>
              <a:ext uri="{FF2B5EF4-FFF2-40B4-BE49-F238E27FC236}">
                <a16:creationId xmlns:a16="http://schemas.microsoft.com/office/drawing/2014/main" id="{62B82ED2-BD66-F38B-D8A1-02852B5D9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167" y="2968301"/>
            <a:ext cx="1581457" cy="1817456"/>
          </a:xfrm>
          <a:prstGeom prst="rect">
            <a:avLst/>
          </a:prstGeom>
        </p:spPr>
      </p:pic>
      <p:sp>
        <p:nvSpPr>
          <p:cNvPr id="3" name="TextBox 2">
            <a:extLst>
              <a:ext uri="{FF2B5EF4-FFF2-40B4-BE49-F238E27FC236}">
                <a16:creationId xmlns:a16="http://schemas.microsoft.com/office/drawing/2014/main" id="{EF259E94-9DE2-46D8-03F2-30636B4F9AF4}"/>
              </a:ext>
            </a:extLst>
          </p:cNvPr>
          <p:cNvSpPr txBox="1"/>
          <p:nvPr/>
        </p:nvSpPr>
        <p:spPr>
          <a:xfrm>
            <a:off x="1419448" y="3553070"/>
            <a:ext cx="3684180" cy="1564724"/>
          </a:xfrm>
          <a:prstGeom prst="rect">
            <a:avLst/>
          </a:prstGeom>
          <a:noFill/>
        </p:spPr>
        <p:txBody>
          <a:bodyPr wrap="square">
            <a:spAutoFit/>
          </a:bodyPr>
          <a:lstStyle/>
          <a:p>
            <a:pPr marL="285750" indent="-285750" algn="just">
              <a:lnSpc>
                <a:spcPct val="115000"/>
              </a:lnSpc>
              <a:spcAft>
                <a:spcPts val="600"/>
              </a:spcAft>
              <a:buFont typeface="Symbol" panose="05050102010706020507" pitchFamily="18" charset="2"/>
              <a:buChar char="Þ"/>
            </a:pPr>
            <a:r>
              <a:rPr lang="vi-VN"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Thuận lợi:  phát triển các vùng NN trù phú, trồng cây công nghiệp, cây ăn quả và chăn nuôi </a:t>
            </a:r>
            <a:endParaRPr lang="en-US"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endParaRPr>
          </a:p>
          <a:p>
            <a:pPr marL="285750" indent="-285750" algn="just">
              <a:lnSpc>
                <a:spcPct val="115000"/>
              </a:lnSpc>
              <a:spcAft>
                <a:spcPts val="600"/>
              </a:spcAft>
              <a:buFont typeface="Symbol" panose="05050102010706020507" pitchFamily="18" charset="2"/>
              <a:buChar char="Þ"/>
            </a:pPr>
            <a:r>
              <a:rPr lang="vi-VN"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 Khó khăn: lũ lụt</a:t>
            </a:r>
            <a:r>
              <a:rPr lang="en-US" sz="2000" b="1" dirty="0">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a:t>
            </a:r>
            <a:endParaRPr lang="en-US" sz="2000" b="1" dirty="0">
              <a:solidFill>
                <a:srgbClr val="FF0000"/>
              </a:solidFill>
              <a:effectLst/>
              <a:latin typeface="#9Slide03 Oswald Light" panose="00000400000000000000" pitchFamily="2" charset="-93"/>
              <a:ea typeface="Times New Roman" panose="02020603050405020304" pitchFamily="18" charset="0"/>
            </a:endParaRPr>
          </a:p>
        </p:txBody>
      </p:sp>
    </p:spTree>
    <p:extLst>
      <p:ext uri="{BB962C8B-B14F-4D97-AF65-F5344CB8AC3E}">
        <p14:creationId xmlns:p14="http://schemas.microsoft.com/office/powerpoint/2010/main" val="3016192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china with different colored areas&#10;&#10;Description automatically generated">
            <a:extLst>
              <a:ext uri="{FF2B5EF4-FFF2-40B4-BE49-F238E27FC236}">
                <a16:creationId xmlns:a16="http://schemas.microsoft.com/office/drawing/2014/main" id="{4758D4AE-C290-C0D0-0C4D-0EDC83D3088A}"/>
              </a:ext>
            </a:extLst>
          </p:cNvPr>
          <p:cNvPicPr>
            <a:picLocks noChangeAspect="1"/>
          </p:cNvPicPr>
          <p:nvPr/>
        </p:nvPicPr>
        <p:blipFill rotWithShape="1">
          <a:blip r:embed="rId3"/>
          <a:srcRect t="6411" b="2597"/>
          <a:stretch/>
        </p:blipFill>
        <p:spPr>
          <a:xfrm>
            <a:off x="5597705" y="2554049"/>
            <a:ext cx="2925977" cy="2268105"/>
          </a:xfrm>
          <a:prstGeom prst="rect">
            <a:avLst/>
          </a:prstGeom>
        </p:spPr>
      </p:pic>
      <p:sp>
        <p:nvSpPr>
          <p:cNvPr id="4" name="Rectangle: Top Corners One Rounded and One Snipped 3">
            <a:extLst>
              <a:ext uri="{FF2B5EF4-FFF2-40B4-BE49-F238E27FC236}">
                <a16:creationId xmlns:a16="http://schemas.microsoft.com/office/drawing/2014/main" id="{B926E687-78AF-409B-95CC-F9D1272CEB79}"/>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Bebas Neue Bold" panose="020B0606020202050201" pitchFamily="34" charset="-93"/>
              </a:rPr>
              <a:t>II. Điều kiện tự nhiên và tài nguyên thiên nhiên </a:t>
            </a:r>
            <a:endParaRPr lang="en-US" sz="2800" dirty="0">
              <a:solidFill>
                <a:srgbClr val="FFFF00"/>
              </a:solidFill>
              <a:latin typeface="#9Slide03 Bebas Neue Bold" panose="020B0606020202050201" pitchFamily="34" charset="-93"/>
            </a:endParaRPr>
          </a:p>
        </p:txBody>
      </p:sp>
      <p:sp>
        <p:nvSpPr>
          <p:cNvPr id="7" name="Freeform: Shape 6">
            <a:extLst>
              <a:ext uri="{FF2B5EF4-FFF2-40B4-BE49-F238E27FC236}">
                <a16:creationId xmlns:a16="http://schemas.microsoft.com/office/drawing/2014/main" id="{29DAFD35-8380-B77B-2B53-3C274CABD4FA}"/>
              </a:ext>
            </a:extLst>
          </p:cNvPr>
          <p:cNvSpPr/>
          <p:nvPr/>
        </p:nvSpPr>
        <p:spPr>
          <a:xfrm>
            <a:off x="0" y="793102"/>
            <a:ext cx="9144000" cy="4350398"/>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28575">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249FAC0-5236-6D27-961D-8F8ADC93ED1D}"/>
              </a:ext>
            </a:extLst>
          </p:cNvPr>
          <p:cNvPicPr>
            <a:picLocks noChangeAspect="1"/>
          </p:cNvPicPr>
          <p:nvPr/>
        </p:nvPicPr>
        <p:blipFill>
          <a:blip r:embed="rId4"/>
          <a:stretch>
            <a:fillRect/>
          </a:stretch>
        </p:blipFill>
        <p:spPr>
          <a:xfrm>
            <a:off x="6732226" y="23528"/>
            <a:ext cx="1431762" cy="1047350"/>
          </a:xfrm>
          <a:prstGeom prst="rect">
            <a:avLst/>
          </a:prstGeom>
        </p:spPr>
      </p:pic>
      <p:graphicFrame>
        <p:nvGraphicFramePr>
          <p:cNvPr id="15" name="Table 14">
            <a:extLst>
              <a:ext uri="{FF2B5EF4-FFF2-40B4-BE49-F238E27FC236}">
                <a16:creationId xmlns:a16="http://schemas.microsoft.com/office/drawing/2014/main" id="{A6560746-3BA2-723F-AD6D-DFAECE402215}"/>
              </a:ext>
            </a:extLst>
          </p:cNvPr>
          <p:cNvGraphicFramePr>
            <a:graphicFrameLocks noGrp="1"/>
          </p:cNvGraphicFramePr>
          <p:nvPr>
            <p:extLst>
              <p:ext uri="{D42A27DB-BD31-4B8C-83A1-F6EECF244321}">
                <p14:modId xmlns:p14="http://schemas.microsoft.com/office/powerpoint/2010/main" val="2838971497"/>
              </p:ext>
            </p:extLst>
          </p:nvPr>
        </p:nvGraphicFramePr>
        <p:xfrm>
          <a:off x="-1" y="855242"/>
          <a:ext cx="9143999" cy="4281791"/>
        </p:xfrm>
        <a:graphic>
          <a:graphicData uri="http://schemas.openxmlformats.org/drawingml/2006/table">
            <a:tbl>
              <a:tblPr firstRow="1" firstCol="1" bandRow="1"/>
              <a:tblGrid>
                <a:gridCol w="1440874">
                  <a:extLst>
                    <a:ext uri="{9D8B030D-6E8A-4147-A177-3AD203B41FA5}">
                      <a16:colId xmlns:a16="http://schemas.microsoft.com/office/drawing/2014/main" val="1744744003"/>
                    </a:ext>
                  </a:extLst>
                </a:gridCol>
                <a:gridCol w="3735774">
                  <a:extLst>
                    <a:ext uri="{9D8B030D-6E8A-4147-A177-3AD203B41FA5}">
                      <a16:colId xmlns:a16="http://schemas.microsoft.com/office/drawing/2014/main" val="874649215"/>
                    </a:ext>
                  </a:extLst>
                </a:gridCol>
                <a:gridCol w="3967351">
                  <a:extLst>
                    <a:ext uri="{9D8B030D-6E8A-4147-A177-3AD203B41FA5}">
                      <a16:colId xmlns:a16="http://schemas.microsoft.com/office/drawing/2014/main" val="343290011"/>
                    </a:ext>
                  </a:extLst>
                </a:gridCol>
              </a:tblGrid>
              <a:tr h="551928">
                <a:tc>
                  <a:txBody>
                    <a:bodyPr/>
                    <a:lstStyle/>
                    <a:p>
                      <a:pPr indent="180340" algn="ctr">
                        <a:lnSpc>
                          <a:spcPct val="115000"/>
                        </a:lnSpc>
                        <a:spcAft>
                          <a:spcPts val="600"/>
                        </a:spcAft>
                      </a:pPr>
                      <a:r>
                        <a:rPr lang="en-US" sz="16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ĐKTN&amp;TNTN</a:t>
                      </a:r>
                      <a:endParaRPr lang="en-US" sz="14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600" b="1" dirty="0">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ĐẶC ĐIỂM</a:t>
                      </a:r>
                      <a:endParaRPr lang="en-US" sz="1400" dirty="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600" b="1" dirty="0">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ẢNH HƯỞNG</a:t>
                      </a:r>
                      <a:endParaRPr lang="en-US" sz="1400" dirty="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extLst>
                  <a:ext uri="{0D108BD9-81ED-4DB2-BD59-A6C34878D82A}">
                    <a16:rowId xmlns:a16="http://schemas.microsoft.com/office/drawing/2014/main" val="3616066497"/>
                  </a:ext>
                </a:extLst>
              </a:tr>
              <a:tr h="3514425">
                <a:tc>
                  <a:txBody>
                    <a:bodyPr/>
                    <a:lstStyle/>
                    <a:p>
                      <a:pPr indent="180340" algn="l">
                        <a:lnSpc>
                          <a:spcPct val="115000"/>
                        </a:lnSpc>
                        <a:spcAft>
                          <a:spcPts val="600"/>
                        </a:spcAft>
                      </a:pPr>
                      <a:endParaRPr lang="en-US" sz="1600" b="1">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l">
                        <a:lnSpc>
                          <a:spcPct val="115000"/>
                        </a:lnSpc>
                        <a:spcAft>
                          <a:spcPts val="600"/>
                        </a:spcAft>
                      </a:pPr>
                      <a:endParaRPr lang="en-US" sz="1600" b="1">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l">
                        <a:lnSpc>
                          <a:spcPct val="115000"/>
                        </a:lnSpc>
                        <a:spcAft>
                          <a:spcPts val="600"/>
                        </a:spcAft>
                      </a:pPr>
                      <a:endParaRPr lang="en-US" sz="1600" b="1">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l">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2. Khí hậu</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indent="-285750" algn="just">
                        <a:lnSpc>
                          <a:spcPct val="115000"/>
                        </a:lnSpc>
                        <a:spcAft>
                          <a:spcPts val="600"/>
                        </a:spcAft>
                        <a:buFontTx/>
                        <a:buChar char="-"/>
                      </a:pP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Có</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sự</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phân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hóa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rõ</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rệt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p>
                    <a:p>
                      <a:pPr marL="0" indent="0" algn="just">
                        <a:lnSpc>
                          <a:spcPct val="115000"/>
                        </a:lnSpc>
                        <a:spcAft>
                          <a:spcPts val="600"/>
                        </a:spcAft>
                        <a:buFontTx/>
                        <a:buNone/>
                      </a:pP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Bắc</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 Nam: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Phần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lớn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thuộc</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ôn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đới</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phía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nam</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cận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nhiệt</a:t>
                      </a:r>
                      <a:endParaRPr lang="en-US" sz="1600" b="1" dirty="0">
                        <a:effectLst/>
                        <a:latin typeface="#9Slide03 Oswald Light" panose="00000400000000000000" pitchFamily="2" charset="-93"/>
                        <a:ea typeface="Cambria" panose="02040503050406030204" pitchFamily="18" charset="0"/>
                        <a:cs typeface="Times New Roman" panose="02020603050405020304" pitchFamily="18" charset="0"/>
                      </a:endParaRPr>
                    </a:p>
                    <a:p>
                      <a:pPr marL="0" indent="0" algn="just">
                        <a:lnSpc>
                          <a:spcPct val="115000"/>
                        </a:lnSpc>
                        <a:spcAft>
                          <a:spcPts val="600"/>
                        </a:spcAft>
                        <a:buFontTx/>
                        <a:buNone/>
                      </a:pP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đông</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tây</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a:t>
                      </a:r>
                    </a:p>
                    <a:p>
                      <a:pPr marL="0" indent="0" algn="just">
                        <a:lnSpc>
                          <a:spcPct val="115000"/>
                        </a:lnSpc>
                        <a:spcAft>
                          <a:spcPts val="600"/>
                        </a:spcAft>
                        <a:buFontTx/>
                        <a:buNone/>
                      </a:pP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miền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Đông</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khí</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hậu</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gió</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mùa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mùa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hạ</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mưa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nhiều</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nhiệt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độ</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và</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lượng</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mưa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thay</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đổi</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tăng</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dần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về</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phía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nam</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a:t>
                      </a:r>
                    </a:p>
                    <a:p>
                      <a:pPr marL="0" indent="0" algn="just">
                        <a:lnSpc>
                          <a:spcPct val="115000"/>
                        </a:lnSpc>
                        <a:spcAft>
                          <a:spcPts val="600"/>
                        </a:spcAft>
                        <a:buFontTx/>
                        <a:buNone/>
                      </a:pPr>
                      <a:r>
                        <a:rPr lang="en-US" sz="1600" b="1" dirty="0">
                          <a:effectLst/>
                          <a:latin typeface="#9Slide03 Oswald Light" panose="00000400000000000000" pitchFamily="2" charset="-93"/>
                          <a:ea typeface="Cambria" panose="02040503050406030204" pitchFamily="18" charset="0"/>
                          <a:cs typeface="+mn-cs"/>
                        </a:rPr>
                        <a:t>+)</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miền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Tây</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khí</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hậu</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lục</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địa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khắc</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nghiệt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lượng</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mưa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ít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biên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độ</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nhiệt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ngày</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đêm</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các</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mùa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khá</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lớn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600" b="1" dirty="0">
                        <a:effectLst/>
                        <a:latin typeface="#9Slide03 Oswald Light" panose="00000400000000000000" pitchFamily="2" charset="-93"/>
                        <a:ea typeface="Cambria" panose="02040503050406030204" pitchFamily="18" charset="0"/>
                        <a:cs typeface="+mn-cs"/>
                      </a:endParaRPr>
                    </a:p>
                    <a:p>
                      <a:pPr marL="0" indent="0" algn="just">
                        <a:lnSpc>
                          <a:spcPct val="115000"/>
                        </a:lnSpc>
                        <a:spcAft>
                          <a:spcPts val="600"/>
                        </a:spcAft>
                        <a:buFontTx/>
                        <a:buNone/>
                      </a:pPr>
                      <a:r>
                        <a:rPr lang="en-US" sz="1600" b="1" dirty="0">
                          <a:effectLst/>
                          <a:latin typeface="#9Slide03 Oswald Light" panose="00000400000000000000" pitchFamily="2" charset="-93"/>
                          <a:ea typeface="Cambria" panose="02040503050406030204" pitchFamily="18" charset="0"/>
                          <a:cs typeface="+mn-cs"/>
                        </a:rPr>
                        <a:t>- </a:t>
                      </a:r>
                      <a:r>
                        <a:rPr lang="en-US" sz="1600" b="1" dirty="0" err="1">
                          <a:effectLst/>
                          <a:latin typeface="#9Slide03 Oswald Light" panose="00000400000000000000" pitchFamily="2" charset="-93"/>
                          <a:ea typeface="Cambria" panose="02040503050406030204" pitchFamily="18" charset="0"/>
                          <a:cs typeface="+mn-cs"/>
                        </a:rPr>
                        <a:t>độ</a:t>
                      </a:r>
                      <a:r>
                        <a:rPr lang="en-US" sz="1600" b="1" dirty="0">
                          <a:effectLst/>
                          <a:latin typeface="#9Slide03 Oswald Light" panose="00000400000000000000" pitchFamily="2" charset="-93"/>
                          <a:ea typeface="Cambria" panose="02040503050406030204" pitchFamily="18" charset="0"/>
                          <a:cs typeface="+mn-cs"/>
                        </a:rPr>
                        <a:t> </a:t>
                      </a:r>
                      <a:r>
                        <a:rPr lang="en-US" sz="1600" b="1" dirty="0" err="1">
                          <a:effectLst/>
                          <a:latin typeface="#9Slide03 Oswald Light" panose="00000400000000000000" pitchFamily="2" charset="-93"/>
                          <a:ea typeface="Cambria" panose="02040503050406030204" pitchFamily="18" charset="0"/>
                          <a:cs typeface="+mn-cs"/>
                        </a:rPr>
                        <a:t>cao</a:t>
                      </a:r>
                      <a:r>
                        <a:rPr lang="en-US" sz="1600" b="1" dirty="0">
                          <a:effectLst/>
                          <a:latin typeface="#9Slide03 Oswald Light" panose="00000400000000000000" pitchFamily="2" charset="-93"/>
                          <a:ea typeface="Cambria" panose="02040503050406030204" pitchFamily="18" charset="0"/>
                          <a:cs typeface="+mn-cs"/>
                        </a:rPr>
                        <a: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Trên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núi</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cao</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sơn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nguyên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cao</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mùa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đông</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rất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lạnh</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có</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tuyết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bao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phủ</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mùa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hạ</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mát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thời</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tiết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hay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thay</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đổi</a:t>
                      </a:r>
                      <a:endParaRPr lang="en-US" sz="16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Thuận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lợi</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dạng</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hóa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sản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phẩm</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NN.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Miền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đông</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ôn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hòa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hơn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sym typeface="Wingdings" panose="05000000000000000000" pitchFamily="2" charset="2"/>
                        </a:rPr>
                        <a:t></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thuận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lợi</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sinh</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hoạt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sản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xuất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hơn</a:t>
                      </a:r>
                      <a:endParaRPr lang="en-US" sz="1600" b="1" dirty="0">
                        <a:effectLst/>
                        <a:latin typeface="#9Slide03 Oswald Light" panose="00000400000000000000" pitchFamily="2" charset="-93"/>
                        <a:ea typeface="Times New Roman" panose="02020603050405020304" pitchFamily="18" charset="0"/>
                      </a:endParaRPr>
                    </a:p>
                    <a:p>
                      <a:pPr indent="180340" algn="just">
                        <a:lnSpc>
                          <a:spcPct val="115000"/>
                        </a:lnSpc>
                        <a:spcAft>
                          <a:spcPts val="600"/>
                        </a:spcAft>
                      </a:pP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Khó</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khăn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khí</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hậu</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lục</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địa</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khắc</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nghiệt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khô</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hạn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gây</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khó</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khăn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cho</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sản</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xuất</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và</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cư</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b="1" dirty="0" err="1">
                          <a:effectLst/>
                          <a:latin typeface="#9Slide03 Oswald Light" panose="00000400000000000000" pitchFamily="2" charset="-93"/>
                          <a:ea typeface="Cambria" panose="02040503050406030204" pitchFamily="18" charset="0"/>
                          <a:cs typeface="Times New Roman" panose="02020603050405020304" pitchFamily="18" charset="0"/>
                        </a:rPr>
                        <a:t>trú</a:t>
                      </a:r>
                      <a:r>
                        <a:rPr lang="en-US" sz="1600" b="1" dirty="0">
                          <a:effectLst/>
                          <a:latin typeface="#9Slide03 Oswald Light" panose="00000400000000000000" pitchFamily="2" charset="-93"/>
                          <a:ea typeface="Cambria" panose="02040503050406030204" pitchFamily="18" charset="0"/>
                          <a:cs typeface="Times New Roman" panose="02020603050405020304" pitchFamily="18" charset="0"/>
                        </a:rPr>
                        <a:t>.</a:t>
                      </a:r>
                      <a:endParaRPr lang="en-US" sz="1600" b="1" dirty="0">
                        <a:effectLst/>
                        <a:latin typeface="#9Slide03 Oswald Light" panose="00000400000000000000" pitchFamily="2" charset="-93"/>
                        <a:ea typeface="Times New Roman" panose="02020603050405020304" pitchFamily="18" charset="0"/>
                      </a:endParaRPr>
                    </a:p>
                    <a:p>
                      <a:pPr indent="180340" algn="just">
                        <a:lnSpc>
                          <a:spcPct val="115000"/>
                        </a:lnSpc>
                        <a:spcAft>
                          <a:spcPts val="600"/>
                        </a:spcAft>
                      </a:pPr>
                      <a:endParaRPr lang="en-US" sz="16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645387"/>
                  </a:ext>
                </a:extLst>
              </a:tr>
            </a:tbl>
          </a:graphicData>
        </a:graphic>
      </p:graphicFrame>
      <p:pic>
        <p:nvPicPr>
          <p:cNvPr id="14" name="Picture 13" descr="A cartoon panda carrying a backpack&#10;&#10;Description automatically generated">
            <a:extLst>
              <a:ext uri="{FF2B5EF4-FFF2-40B4-BE49-F238E27FC236}">
                <a16:creationId xmlns:a16="http://schemas.microsoft.com/office/drawing/2014/main" id="{62B82ED2-BD66-F38B-D8A1-02852B5D9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006986"/>
            <a:ext cx="1249503" cy="1356392"/>
          </a:xfrm>
          <a:prstGeom prst="rect">
            <a:avLst/>
          </a:prstGeom>
        </p:spPr>
      </p:pic>
      <p:sp>
        <p:nvSpPr>
          <p:cNvPr id="9" name="TextBox 8">
            <a:extLst>
              <a:ext uri="{FF2B5EF4-FFF2-40B4-BE49-F238E27FC236}">
                <a16:creationId xmlns:a16="http://schemas.microsoft.com/office/drawing/2014/main" id="{386A2361-A5B7-3E35-F8C6-88F59C9A33EF}"/>
              </a:ext>
            </a:extLst>
          </p:cNvPr>
          <p:cNvSpPr txBox="1"/>
          <p:nvPr/>
        </p:nvSpPr>
        <p:spPr>
          <a:xfrm>
            <a:off x="5597705" y="4785981"/>
            <a:ext cx="3108035" cy="415498"/>
          </a:xfrm>
          <a:prstGeom prst="rect">
            <a:avLst/>
          </a:prstGeom>
          <a:noFill/>
        </p:spPr>
        <p:txBody>
          <a:bodyPr wrap="square">
            <a:spAutoFit/>
          </a:bodyPr>
          <a:lstStyle/>
          <a:p>
            <a:pPr algn="ctr"/>
            <a:r>
              <a:rPr lang="en-US" sz="1050" i="1">
                <a:latin typeface="#9Slide03 Oswald Light" panose="00000400000000000000" pitchFamily="2" charset="-93"/>
                <a:hlinkClick r:id="rId6"/>
              </a:rPr>
              <a:t>https://laizhongliuxue.com/khi-hau-cac-khu-vuc-tai-trung-quoc</a:t>
            </a:r>
            <a:endParaRPr lang="en-US" sz="1050" i="1">
              <a:latin typeface="#9Slide03 Oswald Light" panose="00000400000000000000" pitchFamily="2" charset="-93"/>
            </a:endParaRPr>
          </a:p>
          <a:p>
            <a:pPr algn="ctr"/>
            <a:endParaRPr lang="en-US" sz="1050" i="1">
              <a:latin typeface="#9Slide03 Oswald Light" panose="00000400000000000000" pitchFamily="2" charset="-93"/>
            </a:endParaRPr>
          </a:p>
        </p:txBody>
      </p:sp>
    </p:spTree>
    <p:extLst>
      <p:ext uri="{BB962C8B-B14F-4D97-AF65-F5344CB8AC3E}">
        <p14:creationId xmlns:p14="http://schemas.microsoft.com/office/powerpoint/2010/main" val="370167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B926E687-78AF-409B-95CC-F9D1272CEB79}"/>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Bebas Neue Bold" panose="020B0606020202050201" pitchFamily="34" charset="-93"/>
              </a:rPr>
              <a:t>II. Điều kiện tự nhiên và tài nguyên thiên nhiên </a:t>
            </a:r>
            <a:endParaRPr lang="en-US" sz="2800" dirty="0">
              <a:solidFill>
                <a:srgbClr val="FFFF00"/>
              </a:solidFill>
              <a:latin typeface="#9Slide03 Bebas Neue Bold" panose="020B0606020202050201" pitchFamily="34" charset="-93"/>
            </a:endParaRPr>
          </a:p>
        </p:txBody>
      </p:sp>
      <p:sp>
        <p:nvSpPr>
          <p:cNvPr id="7" name="Freeform: Shape 6">
            <a:extLst>
              <a:ext uri="{FF2B5EF4-FFF2-40B4-BE49-F238E27FC236}">
                <a16:creationId xmlns:a16="http://schemas.microsoft.com/office/drawing/2014/main" id="{29DAFD35-8380-B77B-2B53-3C274CABD4FA}"/>
              </a:ext>
            </a:extLst>
          </p:cNvPr>
          <p:cNvSpPr/>
          <p:nvPr/>
        </p:nvSpPr>
        <p:spPr>
          <a:xfrm>
            <a:off x="0" y="793102"/>
            <a:ext cx="9144000" cy="4350398"/>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28575">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54D3B8C-FC5A-3221-FEF6-6B61334E5938}"/>
              </a:ext>
            </a:extLst>
          </p:cNvPr>
          <p:cNvPicPr>
            <a:picLocks noChangeAspect="1"/>
          </p:cNvPicPr>
          <p:nvPr/>
        </p:nvPicPr>
        <p:blipFill>
          <a:blip r:embed="rId3"/>
          <a:stretch>
            <a:fillRect/>
          </a:stretch>
        </p:blipFill>
        <p:spPr>
          <a:xfrm>
            <a:off x="9377502" y="3281494"/>
            <a:ext cx="1543713" cy="1842956"/>
          </a:xfrm>
          <a:prstGeom prst="rect">
            <a:avLst/>
          </a:prstGeom>
        </p:spPr>
      </p:pic>
      <p:pic>
        <p:nvPicPr>
          <p:cNvPr id="5" name="Picture 4">
            <a:extLst>
              <a:ext uri="{FF2B5EF4-FFF2-40B4-BE49-F238E27FC236}">
                <a16:creationId xmlns:a16="http://schemas.microsoft.com/office/drawing/2014/main" id="{6249FAC0-5236-6D27-961D-8F8ADC93ED1D}"/>
              </a:ext>
            </a:extLst>
          </p:cNvPr>
          <p:cNvPicPr>
            <a:picLocks noChangeAspect="1"/>
          </p:cNvPicPr>
          <p:nvPr/>
        </p:nvPicPr>
        <p:blipFill>
          <a:blip r:embed="rId4"/>
          <a:stretch>
            <a:fillRect/>
          </a:stretch>
        </p:blipFill>
        <p:spPr>
          <a:xfrm>
            <a:off x="6732226" y="23528"/>
            <a:ext cx="1431762" cy="1047350"/>
          </a:xfrm>
          <a:prstGeom prst="rect">
            <a:avLst/>
          </a:prstGeom>
        </p:spPr>
      </p:pic>
      <p:graphicFrame>
        <p:nvGraphicFramePr>
          <p:cNvPr id="15" name="Table 14">
            <a:extLst>
              <a:ext uri="{FF2B5EF4-FFF2-40B4-BE49-F238E27FC236}">
                <a16:creationId xmlns:a16="http://schemas.microsoft.com/office/drawing/2014/main" id="{A6560746-3BA2-723F-AD6D-DFAECE402215}"/>
              </a:ext>
            </a:extLst>
          </p:cNvPr>
          <p:cNvGraphicFramePr>
            <a:graphicFrameLocks noGrp="1"/>
          </p:cNvGraphicFramePr>
          <p:nvPr>
            <p:extLst>
              <p:ext uri="{D42A27DB-BD31-4B8C-83A1-F6EECF244321}">
                <p14:modId xmlns:p14="http://schemas.microsoft.com/office/powerpoint/2010/main" val="1962928484"/>
              </p:ext>
            </p:extLst>
          </p:nvPr>
        </p:nvGraphicFramePr>
        <p:xfrm>
          <a:off x="46180" y="1049169"/>
          <a:ext cx="9060875" cy="4032617"/>
        </p:xfrm>
        <a:graphic>
          <a:graphicData uri="http://schemas.openxmlformats.org/drawingml/2006/table">
            <a:tbl>
              <a:tblPr firstRow="1" firstCol="1" bandRow="1"/>
              <a:tblGrid>
                <a:gridCol w="1241425">
                  <a:extLst>
                    <a:ext uri="{9D8B030D-6E8A-4147-A177-3AD203B41FA5}">
                      <a16:colId xmlns:a16="http://schemas.microsoft.com/office/drawing/2014/main" val="1744744003"/>
                    </a:ext>
                  </a:extLst>
                </a:gridCol>
                <a:gridCol w="2998068">
                  <a:extLst>
                    <a:ext uri="{9D8B030D-6E8A-4147-A177-3AD203B41FA5}">
                      <a16:colId xmlns:a16="http://schemas.microsoft.com/office/drawing/2014/main" val="874649215"/>
                    </a:ext>
                  </a:extLst>
                </a:gridCol>
                <a:gridCol w="4821382">
                  <a:extLst>
                    <a:ext uri="{9D8B030D-6E8A-4147-A177-3AD203B41FA5}">
                      <a16:colId xmlns:a16="http://schemas.microsoft.com/office/drawing/2014/main" val="343290011"/>
                    </a:ext>
                  </a:extLst>
                </a:gridCol>
              </a:tblGrid>
              <a:tr h="510779">
                <a:tc>
                  <a:txBody>
                    <a:bodyPr/>
                    <a:lstStyle/>
                    <a:p>
                      <a:pPr indent="180340" algn="ctr">
                        <a:lnSpc>
                          <a:spcPct val="115000"/>
                        </a:lnSpc>
                        <a:spcAft>
                          <a:spcPts val="600"/>
                        </a:spcAft>
                      </a:pPr>
                      <a:r>
                        <a:rPr lang="en-US" sz="16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ĐKTN&amp;TNTN</a:t>
                      </a:r>
                      <a:endParaRPr lang="en-US" sz="14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6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ĐẶC ĐIỂM</a:t>
                      </a:r>
                      <a:endParaRPr lang="en-US" sz="14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6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ẢNH HƯỞNG</a:t>
                      </a:r>
                      <a:endParaRPr lang="en-US" sz="14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extLst>
                  <a:ext uri="{0D108BD9-81ED-4DB2-BD59-A6C34878D82A}">
                    <a16:rowId xmlns:a16="http://schemas.microsoft.com/office/drawing/2014/main" val="3616066497"/>
                  </a:ext>
                </a:extLst>
              </a:tr>
              <a:tr h="3521838">
                <a:tc>
                  <a:txBody>
                    <a:bodyPr/>
                    <a:lstStyle/>
                    <a:p>
                      <a:pPr indent="180340" algn="l">
                        <a:lnSpc>
                          <a:spcPct val="115000"/>
                        </a:lnSpc>
                        <a:spcAft>
                          <a:spcPts val="600"/>
                        </a:spcAft>
                      </a:pPr>
                      <a:endParaRPr lang="en-US" sz="1600" b="1">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l">
                        <a:lnSpc>
                          <a:spcPct val="115000"/>
                        </a:lnSpc>
                        <a:spcAft>
                          <a:spcPts val="600"/>
                        </a:spcAft>
                      </a:pPr>
                      <a:endParaRPr lang="en-US" sz="1600" b="1">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l">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3. Sông, hồ</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Có</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nhiều</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sông</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lớn</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phần</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lớn</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hướng</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tây</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đông</a:t>
                      </a:r>
                      <a:endParaRPr lang="en-US" sz="2000" b="1" dirty="0">
                        <a:effectLst/>
                        <a:latin typeface="#9Slide03 Oswald Light" panose="00000400000000000000" pitchFamily="2" charset="-93"/>
                        <a:ea typeface="Times New Roman" panose="02020603050405020304" pitchFamily="18" charset="0"/>
                      </a:endParaRPr>
                    </a:p>
                    <a:p>
                      <a:pPr indent="180340" algn="just">
                        <a:lnSpc>
                          <a:spcPct val="115000"/>
                        </a:lnSpc>
                        <a:spcAft>
                          <a:spcPts val="600"/>
                        </a:spcAft>
                      </a:pP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Có</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nhiều</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hồ</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000" b="1" dirty="0" err="1">
                          <a:effectLst/>
                          <a:latin typeface="#9Slide03 Oswald Light" panose="00000400000000000000" pitchFamily="2" charset="-93"/>
                          <a:ea typeface="Cambria" panose="02040503050406030204" pitchFamily="18" charset="0"/>
                          <a:cs typeface="Times New Roman" panose="02020603050405020304" pitchFamily="18" charset="0"/>
                        </a:rPr>
                        <a:t>lớn</a:t>
                      </a:r>
                      <a:r>
                        <a:rPr lang="en-US" sz="2000" b="1" dirty="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20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00000"/>
                        </a:lnSpc>
                        <a:spcAft>
                          <a:spcPts val="600"/>
                        </a:spcAft>
                      </a:pPr>
                      <a:r>
                        <a:rPr lang="vi-VN" sz="2400" b="1" dirty="0">
                          <a:effectLst/>
                          <a:latin typeface="#9Slide03 Oswald Light" panose="00000400000000000000" pitchFamily="2" charset="-93"/>
                          <a:ea typeface="Cambria" panose="02040503050406030204" pitchFamily="18" charset="0"/>
                          <a:cs typeface="Times New Roman" panose="02020603050405020304" pitchFamily="18" charset="0"/>
                        </a:rPr>
                        <a:t>- Thuận lợi: </a:t>
                      </a:r>
                      <a:endParaRPr lang="en-US" sz="2400" b="1" dirty="0">
                        <a:effectLst/>
                        <a:latin typeface="#9Slide03 Oswald Light" panose="00000400000000000000" pitchFamily="2" charset="-93"/>
                        <a:ea typeface="Times New Roman" panose="02020603050405020304" pitchFamily="18" charset="0"/>
                      </a:endParaRPr>
                    </a:p>
                    <a:p>
                      <a:pPr indent="180340" algn="just">
                        <a:lnSpc>
                          <a:spcPct val="100000"/>
                        </a:lnSpc>
                        <a:spcAft>
                          <a:spcPts val="600"/>
                        </a:spcAft>
                      </a:pPr>
                      <a:r>
                        <a:rPr lang="vi-VN" sz="2400" b="1" dirty="0">
                          <a:effectLst/>
                          <a:latin typeface="#9Slide03 Oswald Light" panose="00000400000000000000" pitchFamily="2" charset="-93"/>
                          <a:ea typeface="Cambria" panose="02040503050406030204" pitchFamily="18" charset="0"/>
                          <a:cs typeface="Times New Roman" panose="02020603050405020304" pitchFamily="18" charset="0"/>
                        </a:rPr>
                        <a:t>+ Miền tây: sông có nhiều giá trị lớn về thủy điện; miền đông sông có giá trị về thủy lợi, giao thông, nuôi trồng và đánh bắt, du lịch </a:t>
                      </a:r>
                      <a:endParaRPr lang="en-US" sz="2400" b="1" dirty="0">
                        <a:effectLst/>
                        <a:latin typeface="#9Slide03 Oswald Light" panose="00000400000000000000" pitchFamily="2" charset="-93"/>
                        <a:ea typeface="Times New Roman" panose="02020603050405020304" pitchFamily="18" charset="0"/>
                      </a:endParaRPr>
                    </a:p>
                    <a:p>
                      <a:pPr indent="180340" algn="just">
                        <a:lnSpc>
                          <a:spcPct val="100000"/>
                        </a:lnSpc>
                        <a:spcAft>
                          <a:spcPts val="600"/>
                        </a:spcAft>
                      </a:pPr>
                      <a:r>
                        <a:rPr lang="vi-VN" sz="2400" b="1" dirty="0">
                          <a:effectLst/>
                          <a:latin typeface="#9Slide03 Oswald Light" panose="00000400000000000000" pitchFamily="2" charset="-93"/>
                          <a:ea typeface="Cambria" panose="02040503050406030204" pitchFamily="18" charset="0"/>
                          <a:cs typeface="Times New Roman" panose="02020603050405020304" pitchFamily="18" charset="0"/>
                        </a:rPr>
                        <a:t>+ Các hồ có giá trị thủy lợi, du lịch.</a:t>
                      </a:r>
                      <a:endParaRPr lang="en-US" sz="2400" b="1" dirty="0">
                        <a:effectLst/>
                        <a:latin typeface="#9Slide03 Oswald Light" panose="00000400000000000000" pitchFamily="2" charset="-93"/>
                        <a:ea typeface="Times New Roman" panose="02020603050405020304" pitchFamily="18" charset="0"/>
                      </a:endParaRPr>
                    </a:p>
                    <a:p>
                      <a:pPr marL="0" indent="0" algn="just">
                        <a:lnSpc>
                          <a:spcPct val="100000"/>
                        </a:lnSpc>
                        <a:spcAft>
                          <a:spcPts val="600"/>
                        </a:spcAft>
                        <a:buFontTx/>
                        <a:buNone/>
                      </a:pPr>
                      <a:r>
                        <a:rPr lang="en-US" sz="24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vi-VN" sz="2400" b="1" dirty="0">
                          <a:effectLst/>
                          <a:latin typeface="#9Slide03 Oswald Light" panose="00000400000000000000" pitchFamily="2" charset="-93"/>
                          <a:ea typeface="Cambria" panose="02040503050406030204" pitchFamily="18" charset="0"/>
                          <a:cs typeface="Times New Roman" panose="02020603050405020304" pitchFamily="18" charset="0"/>
                        </a:rPr>
                        <a:t>Khó khăn: Thượng nguồn dòng chảy mạnh </a:t>
                      </a:r>
                      <a:r>
                        <a:rPr lang="en-US" sz="2400" b="1" dirty="0">
                          <a:effectLst/>
                          <a:latin typeface="#9Slide03 Oswald Light" panose="00000400000000000000" pitchFamily="2" charset="-93"/>
                          <a:ea typeface="Cambria" panose="02040503050406030204" pitchFamily="18" charset="0"/>
                          <a:cs typeface="Times New Roman" panose="02020603050405020304" pitchFamily="18" charset="0"/>
                          <a:sym typeface="Wingdings" panose="05000000000000000000" pitchFamily="2" charset="2"/>
                        </a:rPr>
                        <a:t></a:t>
                      </a:r>
                      <a:r>
                        <a:rPr lang="vi-VN" sz="2400" b="1" dirty="0">
                          <a:effectLst/>
                          <a:latin typeface="#9Slide03 Oswald Light" panose="00000400000000000000" pitchFamily="2" charset="-93"/>
                          <a:ea typeface="Cambria" panose="02040503050406030204" pitchFamily="18" charset="0"/>
                          <a:cs typeface="Times New Roman" panose="02020603050405020304" pitchFamily="18" charset="0"/>
                        </a:rPr>
                        <a:t> sạt lở, lũ quét</a:t>
                      </a:r>
                      <a:r>
                        <a:rPr lang="en-US" sz="2400" b="1" dirty="0">
                          <a:effectLst/>
                          <a:latin typeface="#9Slide03 Oswald Light" panose="00000400000000000000" pitchFamily="2" charset="-93"/>
                          <a:ea typeface="Cambria" panose="02040503050406030204" pitchFamily="18" charset="0"/>
                          <a:cs typeface="Times New Roman" panose="02020603050405020304" pitchFamily="18" charset="0"/>
                        </a:rPr>
                        <a:t>.</a:t>
                      </a:r>
                    </a:p>
                    <a:p>
                      <a:pPr marL="0" indent="0" algn="just">
                        <a:lnSpc>
                          <a:spcPct val="100000"/>
                        </a:lnSpc>
                        <a:spcAft>
                          <a:spcPts val="600"/>
                        </a:spcAft>
                        <a:buFontTx/>
                        <a:buNone/>
                      </a:pPr>
                      <a:r>
                        <a:rPr lang="en-US" sz="24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400" b="1" dirty="0" err="1">
                          <a:effectLst/>
                          <a:latin typeface="#9Slide03 Oswald Light" panose="00000400000000000000" pitchFamily="2" charset="-93"/>
                          <a:ea typeface="Cambria" panose="02040503050406030204" pitchFamily="18" charset="0"/>
                          <a:cs typeface="Times New Roman" panose="02020603050405020304" pitchFamily="18" charset="0"/>
                        </a:rPr>
                        <a:t>Hạ</a:t>
                      </a:r>
                      <a:r>
                        <a:rPr lang="en-US" sz="24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400" b="1" dirty="0" err="1">
                          <a:effectLst/>
                          <a:latin typeface="#9Slide03 Oswald Light" panose="00000400000000000000" pitchFamily="2" charset="-93"/>
                          <a:ea typeface="Cambria" panose="02040503050406030204" pitchFamily="18" charset="0"/>
                          <a:cs typeface="Times New Roman" panose="02020603050405020304" pitchFamily="18" charset="0"/>
                        </a:rPr>
                        <a:t>lưu</a:t>
                      </a:r>
                      <a:r>
                        <a:rPr lang="en-US" sz="24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400" b="1" dirty="0" err="1">
                          <a:effectLst/>
                          <a:latin typeface="#9Slide03 Oswald Light" panose="00000400000000000000" pitchFamily="2" charset="-93"/>
                          <a:ea typeface="Cambria" panose="02040503050406030204" pitchFamily="18" charset="0"/>
                          <a:cs typeface="Times New Roman" panose="02020603050405020304" pitchFamily="18" charset="0"/>
                        </a:rPr>
                        <a:t>ngập</a:t>
                      </a:r>
                      <a:r>
                        <a:rPr lang="en-US" sz="24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400" b="1" dirty="0" err="1">
                          <a:effectLst/>
                          <a:latin typeface="#9Slide03 Oswald Light" panose="00000400000000000000" pitchFamily="2" charset="-93"/>
                          <a:ea typeface="Cambria" panose="02040503050406030204" pitchFamily="18" charset="0"/>
                          <a:cs typeface="Times New Roman" panose="02020603050405020304" pitchFamily="18" charset="0"/>
                        </a:rPr>
                        <a:t>lụt</a:t>
                      </a:r>
                      <a:endParaRPr lang="en-US" sz="24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87740"/>
                  </a:ext>
                </a:extLst>
              </a:tr>
            </a:tbl>
          </a:graphicData>
        </a:graphic>
      </p:graphicFrame>
      <p:pic>
        <p:nvPicPr>
          <p:cNvPr id="2" name="Picture 1" descr="A cartoon panda carrying a backpack&#10;&#10;Description automatically generated">
            <a:extLst>
              <a:ext uri="{FF2B5EF4-FFF2-40B4-BE49-F238E27FC236}">
                <a16:creationId xmlns:a16="http://schemas.microsoft.com/office/drawing/2014/main" id="{FC99B905-AD71-EF97-A877-D202182FB7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073" y="2737939"/>
            <a:ext cx="1249503" cy="1356392"/>
          </a:xfrm>
          <a:prstGeom prst="rect">
            <a:avLst/>
          </a:prstGeom>
        </p:spPr>
      </p:pic>
      <p:pic>
        <p:nvPicPr>
          <p:cNvPr id="6" name="Picture 5">
            <a:hlinkClick r:id="rId6" action="ppaction://hlinkfile"/>
            <a:extLst>
              <a:ext uri="{FF2B5EF4-FFF2-40B4-BE49-F238E27FC236}">
                <a16:creationId xmlns:a16="http://schemas.microsoft.com/office/drawing/2014/main" id="{A2A1D606-5B4B-A3B4-F50D-4B8188C3F084}"/>
              </a:ext>
            </a:extLst>
          </p:cNvPr>
          <p:cNvPicPr>
            <a:picLocks noChangeAspect="1"/>
          </p:cNvPicPr>
          <p:nvPr/>
        </p:nvPicPr>
        <p:blipFill>
          <a:blip r:embed="rId7"/>
          <a:stretch>
            <a:fillRect/>
          </a:stretch>
        </p:blipFill>
        <p:spPr>
          <a:xfrm>
            <a:off x="1327181" y="3095803"/>
            <a:ext cx="2917372" cy="1975427"/>
          </a:xfrm>
          <a:prstGeom prst="rect">
            <a:avLst/>
          </a:prstGeom>
        </p:spPr>
      </p:pic>
    </p:spTree>
    <p:extLst>
      <p:ext uri="{BB962C8B-B14F-4D97-AF65-F5344CB8AC3E}">
        <p14:creationId xmlns:p14="http://schemas.microsoft.com/office/powerpoint/2010/main" val="318336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B926E687-78AF-409B-95CC-F9D1272CEB79}"/>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Bebas Neue Bold" panose="020B0606020202050201" pitchFamily="34" charset="-93"/>
              </a:rPr>
              <a:t>II. Điều kiện tự nhiên và tài nguyên thiên nhiên </a:t>
            </a:r>
            <a:endParaRPr lang="en-US" sz="2800" dirty="0">
              <a:solidFill>
                <a:srgbClr val="FFFF00"/>
              </a:solidFill>
              <a:latin typeface="#9Slide03 Bebas Neue Bold" panose="020B0606020202050201" pitchFamily="34" charset="-93"/>
            </a:endParaRPr>
          </a:p>
        </p:txBody>
      </p:sp>
      <p:sp>
        <p:nvSpPr>
          <p:cNvPr id="7" name="Freeform: Shape 6">
            <a:extLst>
              <a:ext uri="{FF2B5EF4-FFF2-40B4-BE49-F238E27FC236}">
                <a16:creationId xmlns:a16="http://schemas.microsoft.com/office/drawing/2014/main" id="{29DAFD35-8380-B77B-2B53-3C274CABD4FA}"/>
              </a:ext>
            </a:extLst>
          </p:cNvPr>
          <p:cNvSpPr/>
          <p:nvPr/>
        </p:nvSpPr>
        <p:spPr>
          <a:xfrm>
            <a:off x="0" y="793102"/>
            <a:ext cx="9144000" cy="4350398"/>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28575">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54D3B8C-FC5A-3221-FEF6-6B61334E5938}"/>
              </a:ext>
            </a:extLst>
          </p:cNvPr>
          <p:cNvPicPr>
            <a:picLocks noChangeAspect="1"/>
          </p:cNvPicPr>
          <p:nvPr/>
        </p:nvPicPr>
        <p:blipFill>
          <a:blip r:embed="rId2"/>
          <a:stretch>
            <a:fillRect/>
          </a:stretch>
        </p:blipFill>
        <p:spPr>
          <a:xfrm>
            <a:off x="9377502" y="3281494"/>
            <a:ext cx="1543713" cy="1842956"/>
          </a:xfrm>
          <a:prstGeom prst="rect">
            <a:avLst/>
          </a:prstGeom>
        </p:spPr>
      </p:pic>
      <p:pic>
        <p:nvPicPr>
          <p:cNvPr id="5" name="Picture 4">
            <a:extLst>
              <a:ext uri="{FF2B5EF4-FFF2-40B4-BE49-F238E27FC236}">
                <a16:creationId xmlns:a16="http://schemas.microsoft.com/office/drawing/2014/main" id="{6249FAC0-5236-6D27-961D-8F8ADC93ED1D}"/>
              </a:ext>
            </a:extLst>
          </p:cNvPr>
          <p:cNvPicPr>
            <a:picLocks noChangeAspect="1"/>
          </p:cNvPicPr>
          <p:nvPr/>
        </p:nvPicPr>
        <p:blipFill>
          <a:blip r:embed="rId3"/>
          <a:stretch>
            <a:fillRect/>
          </a:stretch>
        </p:blipFill>
        <p:spPr>
          <a:xfrm>
            <a:off x="6732226" y="23528"/>
            <a:ext cx="1431762" cy="1047350"/>
          </a:xfrm>
          <a:prstGeom prst="rect">
            <a:avLst/>
          </a:prstGeom>
        </p:spPr>
      </p:pic>
      <p:graphicFrame>
        <p:nvGraphicFramePr>
          <p:cNvPr id="15" name="Table 14">
            <a:extLst>
              <a:ext uri="{FF2B5EF4-FFF2-40B4-BE49-F238E27FC236}">
                <a16:creationId xmlns:a16="http://schemas.microsoft.com/office/drawing/2014/main" id="{A6560746-3BA2-723F-AD6D-DFAECE402215}"/>
              </a:ext>
            </a:extLst>
          </p:cNvPr>
          <p:cNvGraphicFramePr>
            <a:graphicFrameLocks noGrp="1"/>
          </p:cNvGraphicFramePr>
          <p:nvPr>
            <p:extLst>
              <p:ext uri="{D42A27DB-BD31-4B8C-83A1-F6EECF244321}">
                <p14:modId xmlns:p14="http://schemas.microsoft.com/office/powerpoint/2010/main" val="2758539427"/>
              </p:ext>
            </p:extLst>
          </p:nvPr>
        </p:nvGraphicFramePr>
        <p:xfrm>
          <a:off x="-1" y="1070878"/>
          <a:ext cx="9143999" cy="4111804"/>
        </p:xfrm>
        <a:graphic>
          <a:graphicData uri="http://schemas.openxmlformats.org/drawingml/2006/table">
            <a:tbl>
              <a:tblPr firstRow="1" firstCol="1" bandRow="1"/>
              <a:tblGrid>
                <a:gridCol w="1440874">
                  <a:extLst>
                    <a:ext uri="{9D8B030D-6E8A-4147-A177-3AD203B41FA5}">
                      <a16:colId xmlns:a16="http://schemas.microsoft.com/office/drawing/2014/main" val="1744744003"/>
                    </a:ext>
                  </a:extLst>
                </a:gridCol>
                <a:gridCol w="4627418">
                  <a:extLst>
                    <a:ext uri="{9D8B030D-6E8A-4147-A177-3AD203B41FA5}">
                      <a16:colId xmlns:a16="http://schemas.microsoft.com/office/drawing/2014/main" val="874649215"/>
                    </a:ext>
                  </a:extLst>
                </a:gridCol>
                <a:gridCol w="3075707">
                  <a:extLst>
                    <a:ext uri="{9D8B030D-6E8A-4147-A177-3AD203B41FA5}">
                      <a16:colId xmlns:a16="http://schemas.microsoft.com/office/drawing/2014/main" val="343290011"/>
                    </a:ext>
                  </a:extLst>
                </a:gridCol>
              </a:tblGrid>
              <a:tr h="542342">
                <a:tc>
                  <a:txBody>
                    <a:bodyPr/>
                    <a:lstStyle/>
                    <a:p>
                      <a:pPr indent="180340" algn="ctr">
                        <a:lnSpc>
                          <a:spcPct val="115000"/>
                        </a:lnSpc>
                        <a:spcAft>
                          <a:spcPts val="600"/>
                        </a:spcAft>
                      </a:pPr>
                      <a:r>
                        <a:rPr lang="en-US" sz="18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ĐKTN&amp;TNTN</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8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ĐẶC ĐIỂM</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8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ẢNH HƯỞNG</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extLst>
                  <a:ext uri="{0D108BD9-81ED-4DB2-BD59-A6C34878D82A}">
                    <a16:rowId xmlns:a16="http://schemas.microsoft.com/office/drawing/2014/main" val="3616066497"/>
                  </a:ext>
                </a:extLst>
              </a:tr>
              <a:tr h="1501937">
                <a:tc>
                  <a:txBody>
                    <a:bodyPr/>
                    <a:lstStyle/>
                    <a:p>
                      <a:pPr indent="180340" algn="l">
                        <a:lnSpc>
                          <a:spcPct val="115000"/>
                        </a:lnSpc>
                        <a:spcAft>
                          <a:spcPts val="600"/>
                        </a:spcAft>
                      </a:pPr>
                      <a:r>
                        <a:rPr lang="en-US" sz="1800" b="1">
                          <a:effectLst/>
                          <a:latin typeface="#9Slide03 Oswald Light" panose="00000400000000000000" pitchFamily="2" charset="-93"/>
                          <a:ea typeface="Cambria" panose="02040503050406030204" pitchFamily="18" charset="0"/>
                          <a:cs typeface="Times New Roman" panose="02020603050405020304" pitchFamily="18" charset="0"/>
                        </a:rPr>
                        <a:t>4. Sinh vật </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Có</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nhiều</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loài</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động</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thực</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vật</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đa</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dạng</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và</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quý</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hiếm</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a:t>
                      </a:r>
                      <a:endParaRPr lang="en-US" sz="2400" b="1" dirty="0">
                        <a:effectLst/>
                        <a:latin typeface="#9Slide03 Oswald Light" panose="00000400000000000000" pitchFamily="2" charset="-93"/>
                        <a:ea typeface="Times New Roman" panose="02020603050405020304" pitchFamily="18" charset="0"/>
                      </a:endParaRPr>
                    </a:p>
                    <a:p>
                      <a:pPr indent="180340" algn="just">
                        <a:lnSpc>
                          <a:spcPct val="115000"/>
                        </a:lnSpc>
                        <a:spcAft>
                          <a:spcPts val="600"/>
                        </a:spcAft>
                      </a:pP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Thực</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vật</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phân</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hóa</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theo</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bắc-nam</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đông-tây</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endParaRPr lang="vi-VN" sz="2800" b="1" dirty="0">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just">
                        <a:lnSpc>
                          <a:spcPct val="115000"/>
                        </a:lnSpc>
                        <a:spcAft>
                          <a:spcPts val="600"/>
                        </a:spcAft>
                      </a:pP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Động</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vật</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nhiều</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loài</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quý</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có</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giá</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trị</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Diện</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tích</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rừng</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tăng</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a:t>
                      </a:r>
                      <a:endParaRPr lang="vi-VN" sz="2800" b="1" dirty="0">
                        <a:effectLst/>
                        <a:latin typeface="#9Slide03 Oswald Light" panose="00000400000000000000" pitchFamily="2" charset="-93"/>
                        <a:ea typeface="Cambria" panose="02040503050406030204" pitchFamily="18" charset="0"/>
                        <a:cs typeface="Times New Roman" panose="02020603050405020304" pitchFamily="18" charset="0"/>
                      </a:endParaRPr>
                    </a:p>
                    <a:p>
                      <a:pPr indent="180340" algn="just">
                        <a:lnSpc>
                          <a:spcPct val="115000"/>
                        </a:lnSpc>
                        <a:spcAft>
                          <a:spcPts val="600"/>
                        </a:spcAft>
                      </a:pPr>
                      <a:endParaRPr lang="en-US" sz="24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Thuận</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lợi</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cung</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cấp</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gỗ</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dược</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liệu</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quý</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tiềm</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năng</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phát</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triển</a:t>
                      </a:r>
                      <a:r>
                        <a:rPr lang="en-US" sz="2800" b="1" dirty="0">
                          <a:effectLst/>
                          <a:latin typeface="#9Slide03 Oswald Light" panose="00000400000000000000" pitchFamily="2" charset="-93"/>
                          <a:ea typeface="Cambria" panose="02040503050406030204" pitchFamily="18" charset="0"/>
                          <a:cs typeface="Times New Roman" panose="02020603050405020304" pitchFamily="18" charset="0"/>
                        </a:rPr>
                        <a:t> du </a:t>
                      </a:r>
                      <a:r>
                        <a:rPr lang="en-US" sz="2800" b="1" dirty="0" err="1">
                          <a:effectLst/>
                          <a:latin typeface="#9Slide03 Oswald Light" panose="00000400000000000000" pitchFamily="2" charset="-93"/>
                          <a:ea typeface="Cambria" panose="02040503050406030204" pitchFamily="18" charset="0"/>
                          <a:cs typeface="Times New Roman" panose="02020603050405020304" pitchFamily="18" charset="0"/>
                        </a:rPr>
                        <a:t>lịch</a:t>
                      </a:r>
                      <a:endParaRPr lang="en-US" sz="2400" b="1" dirty="0">
                        <a:effectLst/>
                        <a:latin typeface="#9Slide03 Oswald Light" panose="00000400000000000000" pitchFamily="2" charset="-93"/>
                        <a:ea typeface="Times New Roman" panose="02020603050405020304" pitchFamily="18" charset="0"/>
                      </a:endParaRPr>
                    </a:p>
                    <a:p>
                      <a:pPr indent="180340" algn="just">
                        <a:lnSpc>
                          <a:spcPct val="115000"/>
                        </a:lnSpc>
                        <a:spcAft>
                          <a:spcPts val="600"/>
                        </a:spcAft>
                      </a:pPr>
                      <a:r>
                        <a:rPr lang="vi-VN" sz="2800" b="1" dirty="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24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409981"/>
                  </a:ext>
                </a:extLst>
              </a:tr>
            </a:tbl>
          </a:graphicData>
        </a:graphic>
      </p:graphicFrame>
      <p:pic>
        <p:nvPicPr>
          <p:cNvPr id="14" name="Picture 13" descr="A cartoon panda carrying a backpack&#10;&#10;Description automatically generated">
            <a:extLst>
              <a:ext uri="{FF2B5EF4-FFF2-40B4-BE49-F238E27FC236}">
                <a16:creationId xmlns:a16="http://schemas.microsoft.com/office/drawing/2014/main" id="{62B82ED2-BD66-F38B-D8A1-02852B5D9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030" y="3959901"/>
            <a:ext cx="1134719" cy="1134719"/>
          </a:xfrm>
          <a:prstGeom prst="rect">
            <a:avLst/>
          </a:prstGeom>
        </p:spPr>
      </p:pic>
    </p:spTree>
    <p:extLst>
      <p:ext uri="{BB962C8B-B14F-4D97-AF65-F5344CB8AC3E}">
        <p14:creationId xmlns:p14="http://schemas.microsoft.com/office/powerpoint/2010/main" val="1932374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B926E687-78AF-409B-95CC-F9D1272CEB79}"/>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Bebas Neue Bold" panose="020B0606020202050201" pitchFamily="34" charset="-93"/>
              </a:rPr>
              <a:t>II. Điều kiện tự nhiên và tài nguyên thiên nhiên </a:t>
            </a:r>
            <a:endParaRPr lang="en-US" sz="2800" dirty="0">
              <a:solidFill>
                <a:srgbClr val="FFFF00"/>
              </a:solidFill>
              <a:latin typeface="#9Slide03 Bebas Neue Bold" panose="020B0606020202050201" pitchFamily="34" charset="-93"/>
            </a:endParaRPr>
          </a:p>
        </p:txBody>
      </p:sp>
      <p:sp>
        <p:nvSpPr>
          <p:cNvPr id="7" name="Freeform: Shape 6">
            <a:extLst>
              <a:ext uri="{FF2B5EF4-FFF2-40B4-BE49-F238E27FC236}">
                <a16:creationId xmlns:a16="http://schemas.microsoft.com/office/drawing/2014/main" id="{29DAFD35-8380-B77B-2B53-3C274CABD4FA}"/>
              </a:ext>
            </a:extLst>
          </p:cNvPr>
          <p:cNvSpPr/>
          <p:nvPr/>
        </p:nvSpPr>
        <p:spPr>
          <a:xfrm>
            <a:off x="0" y="793102"/>
            <a:ext cx="9144000" cy="4350398"/>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28575">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54D3B8C-FC5A-3221-FEF6-6B61334E5938}"/>
              </a:ext>
            </a:extLst>
          </p:cNvPr>
          <p:cNvPicPr>
            <a:picLocks noChangeAspect="1"/>
          </p:cNvPicPr>
          <p:nvPr/>
        </p:nvPicPr>
        <p:blipFill>
          <a:blip r:embed="rId2"/>
          <a:stretch>
            <a:fillRect/>
          </a:stretch>
        </p:blipFill>
        <p:spPr>
          <a:xfrm>
            <a:off x="9377502" y="3281494"/>
            <a:ext cx="1543713" cy="1842956"/>
          </a:xfrm>
          <a:prstGeom prst="rect">
            <a:avLst/>
          </a:prstGeom>
        </p:spPr>
      </p:pic>
      <p:pic>
        <p:nvPicPr>
          <p:cNvPr id="5" name="Picture 4">
            <a:extLst>
              <a:ext uri="{FF2B5EF4-FFF2-40B4-BE49-F238E27FC236}">
                <a16:creationId xmlns:a16="http://schemas.microsoft.com/office/drawing/2014/main" id="{6249FAC0-5236-6D27-961D-8F8ADC93ED1D}"/>
              </a:ext>
            </a:extLst>
          </p:cNvPr>
          <p:cNvPicPr>
            <a:picLocks noChangeAspect="1"/>
          </p:cNvPicPr>
          <p:nvPr/>
        </p:nvPicPr>
        <p:blipFill>
          <a:blip r:embed="rId3"/>
          <a:stretch>
            <a:fillRect/>
          </a:stretch>
        </p:blipFill>
        <p:spPr>
          <a:xfrm>
            <a:off x="6732226" y="23528"/>
            <a:ext cx="1431762" cy="1047350"/>
          </a:xfrm>
          <a:prstGeom prst="rect">
            <a:avLst/>
          </a:prstGeom>
        </p:spPr>
      </p:pic>
      <p:graphicFrame>
        <p:nvGraphicFramePr>
          <p:cNvPr id="15" name="Table 14">
            <a:extLst>
              <a:ext uri="{FF2B5EF4-FFF2-40B4-BE49-F238E27FC236}">
                <a16:creationId xmlns:a16="http://schemas.microsoft.com/office/drawing/2014/main" id="{A6560746-3BA2-723F-AD6D-DFAECE402215}"/>
              </a:ext>
            </a:extLst>
          </p:cNvPr>
          <p:cNvGraphicFramePr>
            <a:graphicFrameLocks noGrp="1"/>
          </p:cNvGraphicFramePr>
          <p:nvPr>
            <p:extLst>
              <p:ext uri="{D42A27DB-BD31-4B8C-83A1-F6EECF244321}">
                <p14:modId xmlns:p14="http://schemas.microsoft.com/office/powerpoint/2010/main" val="1944327109"/>
              </p:ext>
            </p:extLst>
          </p:nvPr>
        </p:nvGraphicFramePr>
        <p:xfrm>
          <a:off x="-1" y="1070878"/>
          <a:ext cx="9143999" cy="2605203"/>
        </p:xfrm>
        <a:graphic>
          <a:graphicData uri="http://schemas.openxmlformats.org/drawingml/2006/table">
            <a:tbl>
              <a:tblPr firstRow="1" firstCol="1" bandRow="1"/>
              <a:tblGrid>
                <a:gridCol w="1440874">
                  <a:extLst>
                    <a:ext uri="{9D8B030D-6E8A-4147-A177-3AD203B41FA5}">
                      <a16:colId xmlns:a16="http://schemas.microsoft.com/office/drawing/2014/main" val="1744744003"/>
                    </a:ext>
                  </a:extLst>
                </a:gridCol>
                <a:gridCol w="4627418">
                  <a:extLst>
                    <a:ext uri="{9D8B030D-6E8A-4147-A177-3AD203B41FA5}">
                      <a16:colId xmlns:a16="http://schemas.microsoft.com/office/drawing/2014/main" val="874649215"/>
                    </a:ext>
                  </a:extLst>
                </a:gridCol>
                <a:gridCol w="3075707">
                  <a:extLst>
                    <a:ext uri="{9D8B030D-6E8A-4147-A177-3AD203B41FA5}">
                      <a16:colId xmlns:a16="http://schemas.microsoft.com/office/drawing/2014/main" val="343290011"/>
                    </a:ext>
                  </a:extLst>
                </a:gridCol>
              </a:tblGrid>
              <a:tr h="542342">
                <a:tc>
                  <a:txBody>
                    <a:bodyPr/>
                    <a:lstStyle/>
                    <a:p>
                      <a:pPr indent="180340" algn="ctr">
                        <a:lnSpc>
                          <a:spcPct val="115000"/>
                        </a:lnSpc>
                        <a:spcAft>
                          <a:spcPts val="600"/>
                        </a:spcAft>
                      </a:pPr>
                      <a:r>
                        <a:rPr lang="en-US" sz="18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ĐKTN&amp;TNTN</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8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ĐẶC ĐIỂM</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8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ẢNH HƯỞNG</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extLst>
                  <a:ext uri="{0D108BD9-81ED-4DB2-BD59-A6C34878D82A}">
                    <a16:rowId xmlns:a16="http://schemas.microsoft.com/office/drawing/2014/main" val="3616066497"/>
                  </a:ext>
                </a:extLst>
              </a:tr>
              <a:tr h="1002408">
                <a:tc>
                  <a:txBody>
                    <a:bodyPr/>
                    <a:lstStyle/>
                    <a:p>
                      <a:pPr indent="180340" algn="l">
                        <a:lnSpc>
                          <a:spcPct val="115000"/>
                        </a:lnSpc>
                        <a:spcAft>
                          <a:spcPts val="600"/>
                        </a:spcAft>
                      </a:pPr>
                      <a:r>
                        <a:rPr lang="en-US" sz="4000" b="1" dirty="0">
                          <a:effectLst/>
                          <a:latin typeface="#9Slide03 Oswald Light" panose="00000400000000000000" pitchFamily="2" charset="-93"/>
                          <a:ea typeface="Cambria" panose="02040503050406030204" pitchFamily="18" charset="0"/>
                          <a:cs typeface="Times New Roman" panose="02020603050405020304" pitchFamily="18" charset="0"/>
                        </a:rPr>
                        <a:t>5. </a:t>
                      </a:r>
                      <a:r>
                        <a:rPr lang="en-US" sz="4000" b="1" dirty="0" err="1">
                          <a:effectLst/>
                          <a:latin typeface="#9Slide03 Oswald Light" panose="00000400000000000000" pitchFamily="2" charset="-93"/>
                          <a:ea typeface="Cambria" panose="02040503050406030204" pitchFamily="18" charset="0"/>
                          <a:cs typeface="Times New Roman" panose="02020603050405020304" pitchFamily="18" charset="0"/>
                        </a:rPr>
                        <a:t>Khoáng</a:t>
                      </a:r>
                      <a:r>
                        <a:rPr lang="en-US" sz="40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4000" b="1" dirty="0" err="1">
                          <a:effectLst/>
                          <a:latin typeface="#9Slide03 Oswald Light" panose="00000400000000000000" pitchFamily="2" charset="-93"/>
                          <a:ea typeface="Cambria" panose="02040503050406030204" pitchFamily="18" charset="0"/>
                          <a:cs typeface="Times New Roman" panose="02020603050405020304" pitchFamily="18" charset="0"/>
                        </a:rPr>
                        <a:t>sản</a:t>
                      </a:r>
                      <a:endParaRPr lang="en-US" sz="3600" dirty="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0" indent="-571500" algn="just">
                        <a:lnSpc>
                          <a:spcPct val="115000"/>
                        </a:lnSpc>
                        <a:spcAft>
                          <a:spcPts val="600"/>
                        </a:spcAft>
                        <a:buFontTx/>
                        <a:buChar char="-"/>
                      </a:pP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Đa</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dạng</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phong</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phú</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nhiều</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loại</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trữ</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lượng</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lớn</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và</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giá</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trị</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cao</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trong</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CN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Thuận</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lợi</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cơ</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sở</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phát</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triển</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nhiều</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ngành</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công</a:t>
                      </a: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nghiệp</a:t>
                      </a:r>
                      <a:endParaRPr lang="en-US" sz="32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704368"/>
                  </a:ext>
                </a:extLst>
              </a:tr>
            </a:tbl>
          </a:graphicData>
        </a:graphic>
      </p:graphicFrame>
      <p:pic>
        <p:nvPicPr>
          <p:cNvPr id="14" name="Picture 13" descr="A cartoon panda carrying a backpack&#10;&#10;Description automatically generated">
            <a:extLst>
              <a:ext uri="{FF2B5EF4-FFF2-40B4-BE49-F238E27FC236}">
                <a16:creationId xmlns:a16="http://schemas.microsoft.com/office/drawing/2014/main" id="{62B82ED2-BD66-F38B-D8A1-02852B5D9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3988" y="4022854"/>
            <a:ext cx="1134719" cy="1134719"/>
          </a:xfrm>
          <a:prstGeom prst="rect">
            <a:avLst/>
          </a:prstGeom>
        </p:spPr>
      </p:pic>
    </p:spTree>
    <p:extLst>
      <p:ext uri="{BB962C8B-B14F-4D97-AF65-F5344CB8AC3E}">
        <p14:creationId xmlns:p14="http://schemas.microsoft.com/office/powerpoint/2010/main" val="4127233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B926E687-78AF-409B-95CC-F9D1272CEB79}"/>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Bebas Neue Bold" panose="020B0606020202050201" pitchFamily="34" charset="-93"/>
              </a:rPr>
              <a:t>II. Điều kiện tự nhiên và tài nguyên thiên nhiên </a:t>
            </a:r>
            <a:endParaRPr lang="en-US" sz="2800" dirty="0">
              <a:solidFill>
                <a:srgbClr val="FFFF00"/>
              </a:solidFill>
              <a:latin typeface="#9Slide03 Bebas Neue Bold" panose="020B0606020202050201" pitchFamily="34" charset="-93"/>
            </a:endParaRPr>
          </a:p>
        </p:txBody>
      </p:sp>
      <p:sp>
        <p:nvSpPr>
          <p:cNvPr id="7" name="Freeform: Shape 6">
            <a:extLst>
              <a:ext uri="{FF2B5EF4-FFF2-40B4-BE49-F238E27FC236}">
                <a16:creationId xmlns:a16="http://schemas.microsoft.com/office/drawing/2014/main" id="{29DAFD35-8380-B77B-2B53-3C274CABD4FA}"/>
              </a:ext>
            </a:extLst>
          </p:cNvPr>
          <p:cNvSpPr/>
          <p:nvPr/>
        </p:nvSpPr>
        <p:spPr>
          <a:xfrm>
            <a:off x="0" y="793102"/>
            <a:ext cx="9144000" cy="4350398"/>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28575">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54D3B8C-FC5A-3221-FEF6-6B61334E5938}"/>
              </a:ext>
            </a:extLst>
          </p:cNvPr>
          <p:cNvPicPr>
            <a:picLocks noChangeAspect="1"/>
          </p:cNvPicPr>
          <p:nvPr/>
        </p:nvPicPr>
        <p:blipFill>
          <a:blip r:embed="rId2"/>
          <a:stretch>
            <a:fillRect/>
          </a:stretch>
        </p:blipFill>
        <p:spPr>
          <a:xfrm>
            <a:off x="9377502" y="3281494"/>
            <a:ext cx="1543713" cy="1842956"/>
          </a:xfrm>
          <a:prstGeom prst="rect">
            <a:avLst/>
          </a:prstGeom>
        </p:spPr>
      </p:pic>
      <p:pic>
        <p:nvPicPr>
          <p:cNvPr id="5" name="Picture 4">
            <a:extLst>
              <a:ext uri="{FF2B5EF4-FFF2-40B4-BE49-F238E27FC236}">
                <a16:creationId xmlns:a16="http://schemas.microsoft.com/office/drawing/2014/main" id="{6249FAC0-5236-6D27-961D-8F8ADC93ED1D}"/>
              </a:ext>
            </a:extLst>
          </p:cNvPr>
          <p:cNvPicPr>
            <a:picLocks noChangeAspect="1"/>
          </p:cNvPicPr>
          <p:nvPr/>
        </p:nvPicPr>
        <p:blipFill>
          <a:blip r:embed="rId3"/>
          <a:stretch>
            <a:fillRect/>
          </a:stretch>
        </p:blipFill>
        <p:spPr>
          <a:xfrm>
            <a:off x="6732226" y="23528"/>
            <a:ext cx="1431762" cy="1047350"/>
          </a:xfrm>
          <a:prstGeom prst="rect">
            <a:avLst/>
          </a:prstGeom>
        </p:spPr>
      </p:pic>
      <p:graphicFrame>
        <p:nvGraphicFramePr>
          <p:cNvPr id="15" name="Table 14">
            <a:extLst>
              <a:ext uri="{FF2B5EF4-FFF2-40B4-BE49-F238E27FC236}">
                <a16:creationId xmlns:a16="http://schemas.microsoft.com/office/drawing/2014/main" id="{A6560746-3BA2-723F-AD6D-DFAECE402215}"/>
              </a:ext>
            </a:extLst>
          </p:cNvPr>
          <p:cNvGraphicFramePr>
            <a:graphicFrameLocks noGrp="1"/>
          </p:cNvGraphicFramePr>
          <p:nvPr>
            <p:extLst>
              <p:ext uri="{D42A27DB-BD31-4B8C-83A1-F6EECF244321}">
                <p14:modId xmlns:p14="http://schemas.microsoft.com/office/powerpoint/2010/main" val="3609453045"/>
              </p:ext>
            </p:extLst>
          </p:nvPr>
        </p:nvGraphicFramePr>
        <p:xfrm>
          <a:off x="-1" y="1070878"/>
          <a:ext cx="9143999" cy="2192644"/>
        </p:xfrm>
        <a:graphic>
          <a:graphicData uri="http://schemas.openxmlformats.org/drawingml/2006/table">
            <a:tbl>
              <a:tblPr firstRow="1" firstCol="1" bandRow="1"/>
              <a:tblGrid>
                <a:gridCol w="1440874">
                  <a:extLst>
                    <a:ext uri="{9D8B030D-6E8A-4147-A177-3AD203B41FA5}">
                      <a16:colId xmlns:a16="http://schemas.microsoft.com/office/drawing/2014/main" val="1744744003"/>
                    </a:ext>
                  </a:extLst>
                </a:gridCol>
                <a:gridCol w="4627418">
                  <a:extLst>
                    <a:ext uri="{9D8B030D-6E8A-4147-A177-3AD203B41FA5}">
                      <a16:colId xmlns:a16="http://schemas.microsoft.com/office/drawing/2014/main" val="874649215"/>
                    </a:ext>
                  </a:extLst>
                </a:gridCol>
                <a:gridCol w="3075707">
                  <a:extLst>
                    <a:ext uri="{9D8B030D-6E8A-4147-A177-3AD203B41FA5}">
                      <a16:colId xmlns:a16="http://schemas.microsoft.com/office/drawing/2014/main" val="343290011"/>
                    </a:ext>
                  </a:extLst>
                </a:gridCol>
              </a:tblGrid>
              <a:tr h="542342">
                <a:tc>
                  <a:txBody>
                    <a:bodyPr/>
                    <a:lstStyle/>
                    <a:p>
                      <a:pPr indent="180340" algn="ctr">
                        <a:lnSpc>
                          <a:spcPct val="115000"/>
                        </a:lnSpc>
                        <a:spcAft>
                          <a:spcPts val="600"/>
                        </a:spcAft>
                      </a:pPr>
                      <a:r>
                        <a:rPr lang="en-US" sz="18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ĐKTN&amp;TNTN</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8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ĐẶC ĐIỂM</a:t>
                      </a:r>
                      <a:endParaRPr lang="en-US" sz="160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800" b="1" dirty="0">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ẢNH HƯỞNG</a:t>
                      </a:r>
                      <a:endParaRPr lang="en-US" sz="1600" dirty="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extLst>
                  <a:ext uri="{0D108BD9-81ED-4DB2-BD59-A6C34878D82A}">
                    <a16:rowId xmlns:a16="http://schemas.microsoft.com/office/drawing/2014/main" val="3616066497"/>
                  </a:ext>
                </a:extLst>
              </a:tr>
              <a:tr h="1002408">
                <a:tc>
                  <a:txBody>
                    <a:bodyPr/>
                    <a:lstStyle/>
                    <a:p>
                      <a:pPr indent="180340" algn="l">
                        <a:lnSpc>
                          <a:spcPct val="115000"/>
                        </a:lnSpc>
                        <a:spcAft>
                          <a:spcPts val="600"/>
                        </a:spcAft>
                      </a:pPr>
                      <a:r>
                        <a:rPr lang="en-US" sz="3600" b="1" dirty="0">
                          <a:effectLst/>
                          <a:latin typeface="#9Slide03 Oswald Light" panose="00000400000000000000" pitchFamily="2" charset="-93"/>
                          <a:ea typeface="Cambria" panose="02040503050406030204" pitchFamily="18" charset="0"/>
                          <a:cs typeface="Times New Roman" panose="02020603050405020304" pitchFamily="18" charset="0"/>
                        </a:rPr>
                        <a:t>6. </a:t>
                      </a:r>
                      <a:r>
                        <a:rPr lang="en-US" sz="3600" b="1" dirty="0" err="1">
                          <a:effectLst/>
                          <a:latin typeface="#9Slide03 Oswald Light" panose="00000400000000000000" pitchFamily="2" charset="-93"/>
                          <a:ea typeface="Cambria" panose="02040503050406030204" pitchFamily="18" charset="0"/>
                          <a:cs typeface="Times New Roman" panose="02020603050405020304" pitchFamily="18" charset="0"/>
                        </a:rPr>
                        <a:t>Biển</a:t>
                      </a:r>
                      <a:endParaRPr lang="en-US" sz="3200" dirty="0">
                        <a:effectLst/>
                        <a:latin typeface="#9Slide03 Oswald Light" panose="00000400000000000000" pitchFamily="2" charset="-93"/>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Vùng</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biển</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rộng</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giàu</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tài</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nguyên</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thủy</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sản</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du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lịch</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khoáng</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sản</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giao</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thông</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vận</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tải</a:t>
                      </a:r>
                      <a:endParaRPr lang="en-US" sz="28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Thuận</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lợi</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phát</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triển</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nhiều</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ngành</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kinh</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tế</a:t>
                      </a:r>
                      <a:r>
                        <a:rPr lang="en-US" sz="3200" b="1"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3200" b="1" dirty="0" err="1">
                          <a:effectLst/>
                          <a:latin typeface="#9Slide03 Oswald Light" panose="00000400000000000000" pitchFamily="2" charset="-93"/>
                          <a:ea typeface="Cambria" panose="02040503050406030204" pitchFamily="18" charset="0"/>
                          <a:cs typeface="Times New Roman" panose="02020603050405020304" pitchFamily="18" charset="0"/>
                        </a:rPr>
                        <a:t>biển</a:t>
                      </a:r>
                      <a:endParaRPr lang="en-US" sz="2800" b="1" dirty="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686659"/>
                  </a:ext>
                </a:extLst>
              </a:tr>
            </a:tbl>
          </a:graphicData>
        </a:graphic>
      </p:graphicFrame>
      <p:pic>
        <p:nvPicPr>
          <p:cNvPr id="14" name="Picture 13" descr="A cartoon panda carrying a backpack&#10;&#10;Description automatically generated">
            <a:extLst>
              <a:ext uri="{FF2B5EF4-FFF2-40B4-BE49-F238E27FC236}">
                <a16:creationId xmlns:a16="http://schemas.microsoft.com/office/drawing/2014/main" id="{62B82ED2-BD66-F38B-D8A1-02852B5D9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0130" y="4008781"/>
            <a:ext cx="1134719" cy="1134719"/>
          </a:xfrm>
          <a:prstGeom prst="rect">
            <a:avLst/>
          </a:prstGeom>
        </p:spPr>
      </p:pic>
      <p:pic>
        <p:nvPicPr>
          <p:cNvPr id="2" name="Picture 1">
            <a:extLst>
              <a:ext uri="{FF2B5EF4-FFF2-40B4-BE49-F238E27FC236}">
                <a16:creationId xmlns:a16="http://schemas.microsoft.com/office/drawing/2014/main" id="{CB1926FF-B205-846C-A1F1-8EA684A75887}"/>
              </a:ext>
            </a:extLst>
          </p:cNvPr>
          <p:cNvPicPr>
            <a:picLocks noChangeAspect="1"/>
          </p:cNvPicPr>
          <p:nvPr/>
        </p:nvPicPr>
        <p:blipFill>
          <a:blip r:embed="rId5"/>
          <a:stretch>
            <a:fillRect/>
          </a:stretch>
        </p:blipFill>
        <p:spPr>
          <a:xfrm>
            <a:off x="7172234" y="3411453"/>
            <a:ext cx="991754" cy="661169"/>
          </a:xfrm>
          <a:prstGeom prst="rect">
            <a:avLst/>
          </a:prstGeom>
        </p:spPr>
      </p:pic>
    </p:spTree>
    <p:extLst>
      <p:ext uri="{BB962C8B-B14F-4D97-AF65-F5344CB8AC3E}">
        <p14:creationId xmlns:p14="http://schemas.microsoft.com/office/powerpoint/2010/main" val="975144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66A1AC-72D5-96C0-AFC8-F23F8D0D1B8C}"/>
              </a:ext>
            </a:extLst>
          </p:cNvPr>
          <p:cNvPicPr>
            <a:picLocks noChangeAspect="1"/>
          </p:cNvPicPr>
          <p:nvPr/>
        </p:nvPicPr>
        <p:blipFill rotWithShape="1">
          <a:blip r:embed="rId3"/>
          <a:srcRect l="12553" r="11613"/>
          <a:stretch/>
        </p:blipFill>
        <p:spPr>
          <a:xfrm>
            <a:off x="5549153" y="1655652"/>
            <a:ext cx="3496914" cy="2880373"/>
          </a:xfrm>
          <a:prstGeom prst="rect">
            <a:avLst/>
          </a:prstGeom>
        </p:spPr>
      </p:pic>
      <p:pic>
        <p:nvPicPr>
          <p:cNvPr id="5" name="Picture 4">
            <a:extLst>
              <a:ext uri="{FF2B5EF4-FFF2-40B4-BE49-F238E27FC236}">
                <a16:creationId xmlns:a16="http://schemas.microsoft.com/office/drawing/2014/main" id="{E1F8AB20-DB7B-C09D-59F1-79773D2CC57F}"/>
              </a:ext>
            </a:extLst>
          </p:cNvPr>
          <p:cNvPicPr>
            <a:picLocks noChangeAspect="1"/>
          </p:cNvPicPr>
          <p:nvPr/>
        </p:nvPicPr>
        <p:blipFill>
          <a:blip r:embed="rId4"/>
          <a:stretch>
            <a:fillRect/>
          </a:stretch>
        </p:blipFill>
        <p:spPr>
          <a:xfrm flipH="1">
            <a:off x="9424061" y="1995055"/>
            <a:ext cx="1729220" cy="1153390"/>
          </a:xfrm>
          <a:prstGeom prst="rect">
            <a:avLst/>
          </a:prstGeom>
          <a:ln>
            <a:noFill/>
          </a:ln>
          <a:effectLst>
            <a:outerShdw blurRad="292100" dist="139700" dir="2700000" algn="tl" rotWithShape="0">
              <a:srgbClr val="333333">
                <a:alpha val="65000"/>
              </a:srgbClr>
            </a:outerShdw>
          </a:effectLst>
        </p:spPr>
      </p:pic>
      <p:sp>
        <p:nvSpPr>
          <p:cNvPr id="7" name="Rectangle: Top Corners One Rounded and One Snipped 6">
            <a:extLst>
              <a:ext uri="{FF2B5EF4-FFF2-40B4-BE49-F238E27FC236}">
                <a16:creationId xmlns:a16="http://schemas.microsoft.com/office/drawing/2014/main" id="{62EC637C-E116-97A6-7261-EEAAA17E2CBF}"/>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dirty="0">
                <a:solidFill>
                  <a:srgbClr val="FFFF00"/>
                </a:solidFill>
                <a:latin typeface="#9Slide03 Bebas Neue Bold" panose="020B0606020202050201" pitchFamily="34" charset="-93"/>
              </a:rPr>
              <a:t>III. </a:t>
            </a:r>
            <a:r>
              <a:rPr lang="vi-VN" sz="3200" dirty="0">
                <a:solidFill>
                  <a:srgbClr val="FFFF00"/>
                </a:solidFill>
                <a:latin typeface="#9Slide03 Bebas Neue Bold" panose="020B0606020202050201" pitchFamily="34" charset="-93"/>
              </a:rPr>
              <a:t>Dân cư và xã hội </a:t>
            </a:r>
            <a:endParaRPr lang="en-US" sz="2800" dirty="0">
              <a:solidFill>
                <a:srgbClr val="FFFF00"/>
              </a:solidFill>
              <a:latin typeface="#9Slide03 Bebas Neue Bold" panose="020B0606020202050201" pitchFamily="34" charset="-93"/>
            </a:endParaRPr>
          </a:p>
        </p:txBody>
      </p:sp>
      <p:pic>
        <p:nvPicPr>
          <p:cNvPr id="8" name="Picture 7">
            <a:extLst>
              <a:ext uri="{FF2B5EF4-FFF2-40B4-BE49-F238E27FC236}">
                <a16:creationId xmlns:a16="http://schemas.microsoft.com/office/drawing/2014/main" id="{1B2B6C4F-F573-D2DA-26CF-9EF7134960BC}"/>
              </a:ext>
            </a:extLst>
          </p:cNvPr>
          <p:cNvPicPr>
            <a:picLocks noChangeAspect="1"/>
          </p:cNvPicPr>
          <p:nvPr/>
        </p:nvPicPr>
        <p:blipFill>
          <a:blip r:embed="rId5"/>
          <a:stretch>
            <a:fillRect/>
          </a:stretch>
        </p:blipFill>
        <p:spPr>
          <a:xfrm>
            <a:off x="6732226" y="23528"/>
            <a:ext cx="1431762" cy="1047350"/>
          </a:xfrm>
          <a:prstGeom prst="rect">
            <a:avLst/>
          </a:prstGeom>
        </p:spPr>
      </p:pic>
      <p:sp>
        <p:nvSpPr>
          <p:cNvPr id="9" name="Freeform: Shape 8">
            <a:extLst>
              <a:ext uri="{FF2B5EF4-FFF2-40B4-BE49-F238E27FC236}">
                <a16:creationId xmlns:a16="http://schemas.microsoft.com/office/drawing/2014/main" id="{B6B4E9E9-B360-7ECD-358A-F4B7F96131DD}"/>
              </a:ext>
            </a:extLst>
          </p:cNvPr>
          <p:cNvSpPr/>
          <p:nvPr/>
        </p:nvSpPr>
        <p:spPr>
          <a:xfrm>
            <a:off x="138545" y="1455246"/>
            <a:ext cx="5410608" cy="3464319"/>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19050">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0A73AA-24D6-C317-F070-0353EE01AC20}"/>
              </a:ext>
            </a:extLst>
          </p:cNvPr>
          <p:cNvSpPr txBox="1"/>
          <p:nvPr/>
        </p:nvSpPr>
        <p:spPr>
          <a:xfrm>
            <a:off x="1551903" y="1206905"/>
            <a:ext cx="2583893" cy="461665"/>
          </a:xfrm>
          <a:prstGeom prst="rect">
            <a:avLst/>
          </a:prstGeom>
          <a:solidFill>
            <a:srgbClr val="F8D8CA"/>
          </a:solidFill>
        </p:spPr>
        <p:txBody>
          <a:bodyPr wrap="square">
            <a:spAutoFit/>
          </a:bodyPr>
          <a:lstStyle/>
          <a:p>
            <a:pPr algn="ctr"/>
            <a:r>
              <a:rPr lang="it-IT" sz="2400" dirty="0">
                <a:effectLst/>
                <a:latin typeface="#9Slide03 Bebas Neue Bold" panose="020B0606020202050201" pitchFamily="34" charset="0"/>
                <a:ea typeface="Arial" panose="020B0604020202020204" pitchFamily="34" charset="0"/>
              </a:rPr>
              <a:t> </a:t>
            </a:r>
            <a:r>
              <a:rPr lang="en-US" sz="2400" b="1" dirty="0">
                <a:solidFill>
                  <a:srgbClr val="FF0000"/>
                </a:solidFill>
                <a:effectLst/>
                <a:latin typeface="#9Slide03 Bebas Neue Bold" panose="020B0606020202050201" pitchFamily="34" charset="0"/>
                <a:ea typeface="Arial" panose="020B0604020202020204" pitchFamily="34" charset="0"/>
                <a:cs typeface="Times New Roman" panose="02020603050405020304" pitchFamily="18" charset="0"/>
              </a:rPr>
              <a:t>CHUYỂN GIAO NHIỆM VỤ</a:t>
            </a:r>
            <a:endParaRPr lang="en-US" sz="2000" dirty="0">
              <a:latin typeface="#9Slide03 Bebas Neue Bold" panose="020B0606020202050201" pitchFamily="34" charset="0"/>
            </a:endParaRPr>
          </a:p>
        </p:txBody>
      </p:sp>
      <p:sp>
        <p:nvSpPr>
          <p:cNvPr id="4" name="TextBox 3">
            <a:extLst>
              <a:ext uri="{FF2B5EF4-FFF2-40B4-BE49-F238E27FC236}">
                <a16:creationId xmlns:a16="http://schemas.microsoft.com/office/drawing/2014/main" id="{A1DF0B56-C4E1-9662-B898-92F74035CD09}"/>
              </a:ext>
            </a:extLst>
          </p:cNvPr>
          <p:cNvSpPr txBox="1"/>
          <p:nvPr/>
        </p:nvSpPr>
        <p:spPr>
          <a:xfrm>
            <a:off x="138545" y="1730124"/>
            <a:ext cx="5410609" cy="3007170"/>
          </a:xfrm>
          <a:prstGeom prst="rect">
            <a:avLst/>
          </a:prstGeom>
          <a:noFill/>
        </p:spPr>
        <p:txBody>
          <a:bodyPr wrap="square">
            <a:spAutoFit/>
          </a:bodyPr>
          <a:lstStyle/>
          <a:p>
            <a:pPr marL="342900" indent="-342900" algn="just">
              <a:lnSpc>
                <a:spcPct val="115000"/>
              </a:lnSpc>
              <a:spcAft>
                <a:spcPts val="600"/>
              </a:spcAft>
              <a:buFont typeface="Wingdings" panose="05000000000000000000" pitchFamily="2" charset="2"/>
              <a:buChar char="q"/>
              <a:tabLst>
                <a:tab pos="90170" algn="l"/>
              </a:tabLst>
            </a:pPr>
            <a:r>
              <a:rPr lang="en-US" sz="1800" dirty="0" err="1">
                <a:effectLst/>
                <a:latin typeface="#9Slide03 Oswald" panose="00000500000000000000" pitchFamily="2" charset="0"/>
                <a:ea typeface="Cambria" panose="02040503050406030204" pitchFamily="18" charset="0"/>
                <a:cs typeface="Times New Roman" panose="02020603050405020304" pitchFamily="18" charset="0"/>
              </a:rPr>
              <a:t>Giữ</a:t>
            </a:r>
            <a:r>
              <a:rPr lang="en-US" sz="1800" dirty="0">
                <a:effectLst/>
                <a:latin typeface="#9Slide03 Oswald" panose="00000500000000000000" pitchFamily="2" charset="0"/>
                <a:ea typeface="Cambria" panose="02040503050406030204" pitchFamily="18" charset="0"/>
                <a:cs typeface="Times New Roman" panose="02020603050405020304" pitchFamily="18" charset="0"/>
              </a:rPr>
              <a:t> </a:t>
            </a:r>
            <a:r>
              <a:rPr lang="en-US" sz="1800" dirty="0" err="1">
                <a:effectLst/>
                <a:latin typeface="#9Slide03 Oswald" panose="00000500000000000000" pitchFamily="2" charset="0"/>
                <a:ea typeface="Cambria" panose="02040503050406030204" pitchFamily="18" charset="0"/>
                <a:cs typeface="Times New Roman" panose="02020603050405020304" pitchFamily="18" charset="0"/>
              </a:rPr>
              <a:t>v</a:t>
            </a:r>
            <a:r>
              <a:rPr lang="en-US" sz="1800" dirty="0" err="1">
                <a:latin typeface="#9Slide03 Oswald" panose="00000500000000000000" pitchFamily="2" charset="0"/>
                <a:ea typeface="Cambria" panose="02040503050406030204" pitchFamily="18" charset="0"/>
                <a:cs typeface="Times New Roman" panose="02020603050405020304" pitchFamily="18" charset="0"/>
              </a:rPr>
              <a:t>ị</a:t>
            </a:r>
            <a:r>
              <a:rPr lang="en-US" sz="1800" dirty="0">
                <a:latin typeface="#9Slide03 Oswald" panose="00000500000000000000" pitchFamily="2" charset="0"/>
                <a:ea typeface="Cambria" panose="02040503050406030204" pitchFamily="18" charset="0"/>
                <a:cs typeface="Times New Roman" panose="02020603050405020304" pitchFamily="18" charset="0"/>
              </a:rPr>
              <a:t> </a:t>
            </a:r>
            <a:r>
              <a:rPr lang="en-US" sz="1800" dirty="0" err="1">
                <a:latin typeface="#9Slide03 Oswald" panose="00000500000000000000" pitchFamily="2" charset="0"/>
                <a:ea typeface="Cambria" panose="02040503050406030204" pitchFamily="18" charset="0"/>
                <a:cs typeface="Times New Roman" panose="02020603050405020304" pitchFamily="18" charset="0"/>
              </a:rPr>
              <a:t>trí</a:t>
            </a:r>
            <a:r>
              <a:rPr lang="en-US" sz="1800" dirty="0">
                <a:latin typeface="#9Slide03 Oswald" panose="00000500000000000000" pitchFamily="2" charset="0"/>
                <a:ea typeface="Cambria" panose="02040503050406030204" pitchFamily="18" charset="0"/>
                <a:cs typeface="Times New Roman" panose="02020603050405020304" pitchFamily="18" charset="0"/>
              </a:rPr>
              <a:t> </a:t>
            </a:r>
            <a:r>
              <a:rPr lang="en-US" sz="1800" dirty="0" err="1">
                <a:latin typeface="#9Slide03 Oswald" panose="00000500000000000000" pitchFamily="2" charset="0"/>
                <a:ea typeface="Cambria" panose="02040503050406030204" pitchFamily="18" charset="0"/>
                <a:cs typeface="Times New Roman" panose="02020603050405020304" pitchFamily="18" charset="0"/>
              </a:rPr>
              <a:t>nhóm</a:t>
            </a:r>
            <a:r>
              <a:rPr lang="en-US" sz="1800" dirty="0">
                <a:latin typeface="#9Slide03 Oswald" panose="00000500000000000000" pitchFamily="2" charset="0"/>
                <a:ea typeface="Cambria" panose="02040503050406030204" pitchFamily="18" charset="0"/>
                <a:cs typeface="Times New Roman" panose="02020603050405020304" pitchFamily="18" charset="0"/>
              </a:rPr>
              <a:t> </a:t>
            </a:r>
            <a:r>
              <a:rPr lang="vi-VN" sz="1800" dirty="0">
                <a:solidFill>
                  <a:srgbClr val="000000"/>
                </a:solidFill>
                <a:effectLst/>
                <a:latin typeface="#9Slide03 Oswald" panose="00000500000000000000" pitchFamily="2" charset="0"/>
                <a:ea typeface="Times New Roman" panose="02020603050405020304" pitchFamily="18" charset="0"/>
              </a:rPr>
              <a:t>thảo luận bằng kỹ thuật “động não viết”</a:t>
            </a:r>
            <a:endParaRPr lang="en-US" sz="1800" dirty="0">
              <a:effectLst/>
              <a:latin typeface="#9Slide03 Oswald" panose="00000500000000000000" pitchFamily="2" charset="0"/>
              <a:ea typeface="Cambria" panose="02040503050406030204" pitchFamily="18" charset="0"/>
              <a:cs typeface="Times New Roman" panose="02020603050405020304" pitchFamily="18" charset="0"/>
            </a:endParaRPr>
          </a:p>
          <a:p>
            <a:pPr marL="342900" indent="-342900" algn="just">
              <a:lnSpc>
                <a:spcPct val="115000"/>
              </a:lnSpc>
              <a:spcAft>
                <a:spcPts val="600"/>
              </a:spcAft>
              <a:buFont typeface="Wingdings" panose="05000000000000000000" pitchFamily="2" charset="2"/>
              <a:buChar char="q"/>
              <a:tabLst>
                <a:tab pos="90170" algn="l"/>
              </a:tabLst>
            </a:pPr>
            <a:r>
              <a:rPr lang="vi-VN" sz="1800" dirty="0">
                <a:effectLst/>
                <a:latin typeface="#9Slide03 Oswald" panose="00000500000000000000" pitchFamily="2" charset="0"/>
                <a:ea typeface="Cambria" panose="02040503050406030204" pitchFamily="18" charset="0"/>
                <a:cs typeface="Times New Roman" panose="02020603050405020304" pitchFamily="18" charset="0"/>
              </a:rPr>
              <a:t>Đọc thông tin, quan sát hình 25.3 và hình 25.4 trả lời các câu hỏi: </a:t>
            </a:r>
            <a:endParaRPr lang="en-US" sz="1800" dirty="0">
              <a:effectLst/>
              <a:latin typeface="#9Slide03 Oswald" panose="00000500000000000000" pitchFamily="2" charset="0"/>
              <a:ea typeface="Cambria" panose="02040503050406030204" pitchFamily="18" charset="0"/>
              <a:cs typeface="Times New Roman" panose="02020603050405020304" pitchFamily="18" charset="0"/>
            </a:endParaRPr>
          </a:p>
          <a:p>
            <a:pPr indent="287338" algn="just">
              <a:lnSpc>
                <a:spcPct val="115000"/>
              </a:lnSpc>
              <a:spcAft>
                <a:spcPts val="600"/>
              </a:spcAft>
              <a:tabLst>
                <a:tab pos="90170" algn="l"/>
              </a:tabLst>
            </a:pPr>
            <a:r>
              <a:rPr lang="en-US" sz="1800" dirty="0">
                <a:latin typeface="#9Slide03 Oswald" panose="00000500000000000000" pitchFamily="2" charset="0"/>
                <a:ea typeface="Cambria" panose="02040503050406030204" pitchFamily="18" charset="0"/>
                <a:cs typeface="Times New Roman" panose="02020603050405020304" pitchFamily="18" charset="0"/>
              </a:rPr>
              <a:t>1. </a:t>
            </a:r>
            <a:r>
              <a:rPr lang="vi-VN" sz="1800" dirty="0">
                <a:effectLst/>
                <a:latin typeface="#9Slide03 Oswald" panose="00000500000000000000" pitchFamily="2" charset="0"/>
                <a:ea typeface="Cambria" panose="02040503050406030204" pitchFamily="18" charset="0"/>
                <a:cs typeface="Times New Roman" panose="02020603050405020304" pitchFamily="18" charset="0"/>
              </a:rPr>
              <a:t>Dân cư, xã hội của TQ có những đặc điểm gì?</a:t>
            </a:r>
          </a:p>
          <a:p>
            <a:pPr indent="287338" algn="just">
              <a:lnSpc>
                <a:spcPct val="115000"/>
              </a:lnSpc>
              <a:spcAft>
                <a:spcPts val="600"/>
              </a:spcAft>
              <a:tabLst>
                <a:tab pos="90170" algn="l"/>
              </a:tabLst>
            </a:pPr>
            <a:r>
              <a:rPr lang="en-US" sz="1800" dirty="0">
                <a:latin typeface="#9Slide03 Oswald" panose="00000500000000000000" pitchFamily="2" charset="0"/>
                <a:ea typeface="Cambria" panose="02040503050406030204" pitchFamily="18" charset="0"/>
                <a:cs typeface="Times New Roman" panose="02020603050405020304" pitchFamily="18" charset="0"/>
              </a:rPr>
              <a:t>2. </a:t>
            </a:r>
            <a:r>
              <a:rPr lang="vi-VN" sz="1800" dirty="0">
                <a:effectLst/>
                <a:latin typeface="#9Slide03 Oswald" panose="00000500000000000000" pitchFamily="2" charset="0"/>
                <a:ea typeface="Cambria" panose="02040503050406030204" pitchFamily="18" charset="0"/>
                <a:cs typeface="Times New Roman" panose="02020603050405020304" pitchFamily="18" charset="0"/>
              </a:rPr>
              <a:t>Nhận xét về sự phân bố dân cư và đô thị của TQ.</a:t>
            </a:r>
          </a:p>
          <a:p>
            <a:pPr indent="287338" algn="just">
              <a:lnSpc>
                <a:spcPct val="115000"/>
              </a:lnSpc>
              <a:spcAft>
                <a:spcPts val="600"/>
              </a:spcAft>
              <a:tabLst>
                <a:tab pos="90170" algn="l"/>
              </a:tabLst>
            </a:pPr>
            <a:r>
              <a:rPr lang="en-US" sz="1800" dirty="0">
                <a:latin typeface="#9Slide03 Oswald" panose="00000500000000000000" pitchFamily="2" charset="0"/>
                <a:ea typeface="Cambria" panose="02040503050406030204" pitchFamily="18" charset="0"/>
                <a:cs typeface="Times New Roman" panose="02020603050405020304" pitchFamily="18" charset="0"/>
              </a:rPr>
              <a:t>3. </a:t>
            </a:r>
            <a:r>
              <a:rPr lang="vi-VN" sz="1800" dirty="0">
                <a:effectLst/>
                <a:latin typeface="#9Slide03 Oswald" panose="00000500000000000000" pitchFamily="2" charset="0"/>
                <a:ea typeface="Cambria" panose="02040503050406030204" pitchFamily="18" charset="0"/>
                <a:cs typeface="Times New Roman" panose="02020603050405020304" pitchFamily="18" charset="0"/>
              </a:rPr>
              <a:t>Những đặc điểm dân cư và xã hội có tác động như thế nào đến phát triển KT-XH TQ?</a:t>
            </a:r>
            <a:endParaRPr lang="en-US" sz="1800" dirty="0">
              <a:solidFill>
                <a:srgbClr val="000000"/>
              </a:solidFill>
              <a:latin typeface="#9Slide03 Oswald" panose="00000500000000000000" pitchFamily="2" charset="0"/>
              <a:ea typeface="Cambria" panose="02040503050406030204" pitchFamily="18" charset="0"/>
              <a:cs typeface="Times New Roman" panose="02020603050405020304" pitchFamily="18" charset="0"/>
            </a:endParaRPr>
          </a:p>
          <a:p>
            <a:pPr marL="285750" indent="-285750" algn="just">
              <a:lnSpc>
                <a:spcPct val="115000"/>
              </a:lnSpc>
              <a:spcAft>
                <a:spcPts val="600"/>
              </a:spcAft>
              <a:buFont typeface="Wingdings" panose="05000000000000000000" pitchFamily="2" charset="2"/>
              <a:buChar char="q"/>
              <a:tabLst>
                <a:tab pos="90170" algn="l"/>
              </a:tabLst>
            </a:pPr>
            <a:r>
              <a:rPr lang="en-US" sz="1800" dirty="0" err="1">
                <a:solidFill>
                  <a:srgbClr val="000000"/>
                </a:solidFill>
                <a:effectLst/>
                <a:latin typeface="#9Slide03 Oswald" panose="00000500000000000000" pitchFamily="2" charset="0"/>
                <a:ea typeface="Cambria" panose="02040503050406030204" pitchFamily="18" charset="0"/>
                <a:cs typeface="Times New Roman" panose="02020603050405020304" pitchFamily="18" charset="0"/>
              </a:rPr>
              <a:t>Thời</a:t>
            </a:r>
            <a:r>
              <a:rPr lang="en-US" sz="1800" dirty="0">
                <a:solidFill>
                  <a:srgbClr val="000000"/>
                </a:solidFill>
                <a:effectLst/>
                <a:latin typeface="#9Slide03 Oswald" panose="000005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panose="00000500000000000000" pitchFamily="2" charset="0"/>
                <a:ea typeface="Cambria" panose="02040503050406030204" pitchFamily="18" charset="0"/>
                <a:cs typeface="Times New Roman" panose="02020603050405020304" pitchFamily="18" charset="0"/>
              </a:rPr>
              <a:t>gian</a:t>
            </a:r>
            <a:r>
              <a:rPr lang="en-US" sz="1800" dirty="0">
                <a:solidFill>
                  <a:srgbClr val="000000"/>
                </a:solidFill>
                <a:effectLst/>
                <a:latin typeface="#9Slide03 Oswald" panose="00000500000000000000" pitchFamily="2" charset="0"/>
                <a:ea typeface="Cambria" panose="02040503050406030204" pitchFamily="18" charset="0"/>
                <a:cs typeface="Times New Roman" panose="02020603050405020304" pitchFamily="18" charset="0"/>
              </a:rPr>
              <a:t>: </a:t>
            </a:r>
            <a:endParaRPr lang="en-US" sz="1800" dirty="0">
              <a:effectLst/>
              <a:latin typeface="#9Slide03 Oswald" panose="00000500000000000000" pitchFamily="2"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02532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33" name="TextBox 32"/>
          <p:cNvSpPr txBox="1"/>
          <p:nvPr/>
        </p:nvSpPr>
        <p:spPr>
          <a:xfrm>
            <a:off x="965748" y="135358"/>
            <a:ext cx="7791004" cy="646331"/>
          </a:xfrm>
          <a:prstGeom prst="rect">
            <a:avLst/>
          </a:prstGeom>
          <a:noFill/>
        </p:spPr>
        <p:txBody>
          <a:bodyPr wrap="square" rtlCol="0">
            <a:spAutoFit/>
          </a:bodyPr>
          <a:lstStyle/>
          <a:p>
            <a:pPr algn="ctr">
              <a:defRPr/>
            </a:pPr>
            <a:r>
              <a:rPr lang="en-US" sz="3600" b="1">
                <a:solidFill>
                  <a:srgbClr val="FF0000"/>
                </a:solidFill>
                <a:latin typeface="#9Slide03 SFU Futura_12" panose="020B0604020202020204" charset="0"/>
                <a:cs typeface="Times New Roman" panose="02020603050405020304" pitchFamily="18" charset="0"/>
              </a:rPr>
              <a:t>EM CÓ BIẾT?</a:t>
            </a:r>
          </a:p>
        </p:txBody>
      </p:sp>
      <p:sp>
        <p:nvSpPr>
          <p:cNvPr id="2" name="Rectangle 1"/>
          <p:cNvSpPr/>
          <p:nvPr/>
        </p:nvSpPr>
        <p:spPr>
          <a:xfrm>
            <a:off x="325954" y="801282"/>
            <a:ext cx="3934449" cy="4293483"/>
          </a:xfrm>
          <a:prstGeom prst="rect">
            <a:avLst/>
          </a:prstGeom>
          <a:noFill/>
          <a:ln>
            <a:noFill/>
          </a:ln>
          <a:effectLst/>
        </p:spPr>
        <p:txBody>
          <a:bodyPr wrap="square">
            <a:spAutoFit/>
          </a:bodyPr>
          <a:lstStyle/>
          <a:p>
            <a:pPr indent="385763" algn="just">
              <a:defRPr/>
            </a:pPr>
            <a:r>
              <a:rPr lang="vi-VN" sz="2100">
                <a:solidFill>
                  <a:srgbClr val="000000"/>
                </a:solidFill>
                <a:latin typeface="#9Slide03 SFU Futura_12" panose="020B0604020202020204" charset="0"/>
                <a:cs typeface="Times New Roman" panose="02020603050405020304" pitchFamily="18" charset="0"/>
              </a:rPr>
              <a:t>Để kiểm soát tốc độ tăng dân số, từ năm 1979, Trung Quốc đã áp dụng chính sách mỗi gia đình chỉ có 1 con (Chính sách Một con). Tuy nhiên, sau 35 năm thực hiện, do thiếu hụt nguồn lao động, mất cân bằng giới tính trầm trọng và tình trạng già hóa dân số, Chính phủ Trung Quốc đã cho phép các gia đình sinh con thứ hai vào năm 2016 và khuyến khích sinh con thứ ba vào năm 2021.</a:t>
            </a:r>
          </a:p>
        </p:txBody>
      </p:sp>
      <p:grpSp>
        <p:nvGrpSpPr>
          <p:cNvPr id="11" name="Group 10"/>
          <p:cNvGrpSpPr/>
          <p:nvPr/>
        </p:nvGrpSpPr>
        <p:grpSpPr>
          <a:xfrm>
            <a:off x="4489003" y="1269369"/>
            <a:ext cx="4069080" cy="2971800"/>
            <a:chOff x="5567680" y="1666240"/>
            <a:chExt cx="5425440" cy="3962400"/>
          </a:xfrm>
        </p:grpSpPr>
        <p:sp>
          <p:nvSpPr>
            <p:cNvPr id="12" name="Rectangle 11"/>
            <p:cNvSpPr/>
            <p:nvPr/>
          </p:nvSpPr>
          <p:spPr>
            <a:xfrm>
              <a:off x="5602119" y="1666240"/>
              <a:ext cx="5356563" cy="33121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13">
                <a:solidFill>
                  <a:srgbClr val="FFFFFF"/>
                </a:solidFill>
              </a:endParaRPr>
            </a:p>
          </p:txBody>
        </p:sp>
        <p:sp>
          <p:nvSpPr>
            <p:cNvPr id="13" name="Rectangle 12"/>
            <p:cNvSpPr/>
            <p:nvPr/>
          </p:nvSpPr>
          <p:spPr>
            <a:xfrm>
              <a:off x="5567680" y="4978400"/>
              <a:ext cx="5425440" cy="65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100" b="1" i="1">
                  <a:solidFill>
                    <a:srgbClr val="000000"/>
                  </a:solidFill>
                  <a:latin typeface="#9Slide03 SFU Futura_12" panose="020B0604020202020204" charset="0"/>
                  <a:cs typeface="Times New Roman" panose="02020603050405020304" pitchFamily="18" charset="0"/>
                </a:rPr>
                <a:t>Chính sách Một con</a:t>
              </a:r>
            </a:p>
          </p:txBody>
        </p:sp>
      </p:grpSp>
    </p:spTree>
    <p:extLst>
      <p:ext uri="{BB962C8B-B14F-4D97-AF65-F5344CB8AC3E}">
        <p14:creationId xmlns:p14="http://schemas.microsoft.com/office/powerpoint/2010/main" val="6379997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BACE0F0-BF9A-40FA-DD80-1B1154A04B6E}"/>
              </a:ext>
            </a:extLst>
          </p:cNvPr>
          <p:cNvSpPr>
            <a:spLocks noChangeArrowheads="1"/>
          </p:cNvSpPr>
          <p:nvPr/>
        </p:nvSpPr>
        <p:spPr bwMode="auto">
          <a:xfrm>
            <a:off x="531135" y="1739881"/>
            <a:ext cx="4648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a:t>
            </a:r>
            <a:r>
              <a:rPr kumimoji="0" lang="vi-VN" altLang="en-US" sz="1800" b="0" i="0" u="none" strike="noStrike" cap="none" normalizeH="0" baseline="0" dirty="0">
                <a:ln>
                  <a:noFill/>
                </a:ln>
                <a:solidFill>
                  <a:schemeClr val="tx1"/>
                </a:solidFill>
                <a:effectLst/>
                <a:latin typeface="#9Slide03 Oswald" panose="00000500000000000000" pitchFamily="2" charset="0"/>
                <a:ea typeface="Cambria" panose="02040503050406030204" pitchFamily="18" charset="0"/>
                <a:cs typeface="Times New Roman" panose="02020603050405020304" pitchFamily="18" charset="0"/>
              </a:rPr>
              <a:t> nguồn lao động dồi dào, thị trường tiêu thụ rộng lớn, nhưng cũng trở ngại cho phát triển KT, XH và MT.</a:t>
            </a:r>
            <a:endParaRPr kumimoji="0" lang="en-US" altLang="en-US" sz="1800" b="0" i="0" u="none" strike="noStrike" cap="none" normalizeH="0" baseline="0" dirty="0">
              <a:ln>
                <a:noFill/>
              </a:ln>
              <a:solidFill>
                <a:schemeClr val="tx1"/>
              </a:solidFill>
              <a:effectLst/>
              <a:latin typeface="#9Slide03 Oswald" panose="00000500000000000000" pitchFamily="2" charset="0"/>
              <a:sym typeface="Wingdings" panose="05000000000000000000" pitchFamily="2" charset="2"/>
            </a:endParaRPr>
          </a:p>
        </p:txBody>
      </p:sp>
      <p:pic>
        <p:nvPicPr>
          <p:cNvPr id="2049" name="Picture 8">
            <a:extLst>
              <a:ext uri="{FF2B5EF4-FFF2-40B4-BE49-F238E27FC236}">
                <a16:creationId xmlns:a16="http://schemas.microsoft.com/office/drawing/2014/main" id="{B2295F3A-F2DE-BAC2-3435-87282F203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666" y="2785269"/>
            <a:ext cx="1076670" cy="1056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Top Corners One Rounded and One Snipped 3">
            <a:extLst>
              <a:ext uri="{FF2B5EF4-FFF2-40B4-BE49-F238E27FC236}">
                <a16:creationId xmlns:a16="http://schemas.microsoft.com/office/drawing/2014/main" id="{163F470C-F117-BA0E-3C81-50DA7C75C6A6}"/>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dirty="0">
                <a:solidFill>
                  <a:srgbClr val="FFFF00"/>
                </a:solidFill>
                <a:latin typeface="#9Slide03 Bebas Neue Bold" panose="020B0606020202050201" pitchFamily="34" charset="-93"/>
              </a:rPr>
              <a:t>III. </a:t>
            </a:r>
            <a:r>
              <a:rPr lang="vi-VN" sz="3200" dirty="0">
                <a:solidFill>
                  <a:srgbClr val="FFFF00"/>
                </a:solidFill>
                <a:latin typeface="#9Slide03 Bebas Neue Bold" panose="020B0606020202050201" pitchFamily="34" charset="-93"/>
              </a:rPr>
              <a:t>Dân cư và xã hội </a:t>
            </a:r>
            <a:endParaRPr lang="en-US" sz="2800" dirty="0">
              <a:solidFill>
                <a:srgbClr val="FFFF00"/>
              </a:solidFill>
              <a:latin typeface="#9Slide03 Bebas Neue Bold" panose="020B0606020202050201" pitchFamily="34" charset="-93"/>
            </a:endParaRPr>
          </a:p>
        </p:txBody>
      </p:sp>
      <p:pic>
        <p:nvPicPr>
          <p:cNvPr id="5" name="Picture 4">
            <a:extLst>
              <a:ext uri="{FF2B5EF4-FFF2-40B4-BE49-F238E27FC236}">
                <a16:creationId xmlns:a16="http://schemas.microsoft.com/office/drawing/2014/main" id="{B210A400-E58E-CA70-D00B-B8C01E4BC420}"/>
              </a:ext>
            </a:extLst>
          </p:cNvPr>
          <p:cNvPicPr>
            <a:picLocks noChangeAspect="1"/>
          </p:cNvPicPr>
          <p:nvPr/>
        </p:nvPicPr>
        <p:blipFill>
          <a:blip r:embed="rId3"/>
          <a:stretch>
            <a:fillRect/>
          </a:stretch>
        </p:blipFill>
        <p:spPr>
          <a:xfrm>
            <a:off x="6732226" y="23528"/>
            <a:ext cx="1431762" cy="1047350"/>
          </a:xfrm>
          <a:prstGeom prst="rect">
            <a:avLst/>
          </a:prstGeom>
        </p:spPr>
      </p:pic>
      <p:sp>
        <p:nvSpPr>
          <p:cNvPr id="9" name="TextBox 8">
            <a:extLst>
              <a:ext uri="{FF2B5EF4-FFF2-40B4-BE49-F238E27FC236}">
                <a16:creationId xmlns:a16="http://schemas.microsoft.com/office/drawing/2014/main" id="{D4D58885-9923-85AC-D1BD-4B2D54615960}"/>
              </a:ext>
            </a:extLst>
          </p:cNvPr>
          <p:cNvSpPr txBox="1"/>
          <p:nvPr/>
        </p:nvSpPr>
        <p:spPr>
          <a:xfrm>
            <a:off x="78618" y="908644"/>
            <a:ext cx="1319784" cy="369332"/>
          </a:xfrm>
          <a:prstGeom prst="rect">
            <a:avLst/>
          </a:prstGeom>
          <a:noFill/>
        </p:spPr>
        <p:txBody>
          <a:bodyPr wrap="square">
            <a:spAutoFit/>
          </a:bodyPr>
          <a:lstStyle/>
          <a:p>
            <a:pPr marL="0" marR="0" lvl="0" indent="180975" algn="l" defTabSz="914400" rtl="0" eaLnBrk="0" fontAlgn="base" latinLnBrk="0" hangingPunct="0">
              <a:lnSpc>
                <a:spcPct val="100000"/>
              </a:lnSpc>
              <a:spcBef>
                <a:spcPct val="0"/>
              </a:spcBef>
              <a:spcAft>
                <a:spcPct val="0"/>
              </a:spcAft>
              <a:buClrTx/>
              <a:buSzTx/>
              <a:buFontTx/>
              <a:buNone/>
              <a:tabLst/>
              <a:defRPr/>
            </a:pPr>
            <a:r>
              <a:rPr kumimoji="0" lang="vi-VN" altLang="en-US" sz="1800" b="1" i="0" u="none" strike="noStrike" kern="1200" cap="none" spc="0" normalizeH="0" baseline="0" noProof="0" dirty="0">
                <a:ln>
                  <a:noFill/>
                </a:ln>
                <a:solidFill>
                  <a:srgbClr val="FF0000"/>
                </a:solidFill>
                <a:effectLst/>
                <a:uLnTx/>
                <a:uFillTx/>
                <a:latin typeface="#9Slide03 Oswald" panose="00000500000000000000" pitchFamily="2" charset="0"/>
                <a:ea typeface="Cambria" panose="02040503050406030204" pitchFamily="18" charset="0"/>
                <a:cs typeface="Times New Roman" panose="02020603050405020304" pitchFamily="18" charset="0"/>
              </a:rPr>
              <a:t>1. Dân cư</a:t>
            </a:r>
            <a:endParaRPr kumimoji="0" lang="en-US" altLang="en-US" sz="1800" b="0" i="0" u="none" strike="noStrike" kern="1200" cap="none" spc="0" normalizeH="0" baseline="0" noProof="0" dirty="0">
              <a:ln>
                <a:noFill/>
              </a:ln>
              <a:solidFill>
                <a:srgbClr val="FF0000"/>
              </a:solidFill>
              <a:effectLst/>
              <a:uLnTx/>
              <a:uFillTx/>
              <a:latin typeface="#9Slide03 Oswald" panose="00000500000000000000" pitchFamily="2" charset="0"/>
              <a:ea typeface="+mn-ea"/>
              <a:cs typeface="+mn-cs"/>
            </a:endParaRPr>
          </a:p>
        </p:txBody>
      </p:sp>
      <p:sp>
        <p:nvSpPr>
          <p:cNvPr id="11" name="TextBox 10">
            <a:extLst>
              <a:ext uri="{FF2B5EF4-FFF2-40B4-BE49-F238E27FC236}">
                <a16:creationId xmlns:a16="http://schemas.microsoft.com/office/drawing/2014/main" id="{8385C7C6-4792-87CA-38E7-7AEFC7ABB414}"/>
              </a:ext>
            </a:extLst>
          </p:cNvPr>
          <p:cNvSpPr txBox="1"/>
          <p:nvPr/>
        </p:nvSpPr>
        <p:spPr>
          <a:xfrm>
            <a:off x="324440" y="1367306"/>
            <a:ext cx="46482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 </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Quy mô dân số: đông nhất thế giới (d/c) </a:t>
            </a:r>
            <a:endPar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D2F475E3-FF8E-8B9E-F9DA-AA535BA0C048}"/>
              </a:ext>
            </a:extLst>
          </p:cNvPr>
          <p:cNvPicPr>
            <a:picLocks noChangeAspect="1"/>
          </p:cNvPicPr>
          <p:nvPr/>
        </p:nvPicPr>
        <p:blipFill>
          <a:blip r:embed="rId4"/>
          <a:stretch>
            <a:fillRect/>
          </a:stretch>
        </p:blipFill>
        <p:spPr>
          <a:xfrm>
            <a:off x="5258327" y="1287091"/>
            <a:ext cx="3885673" cy="2549803"/>
          </a:xfrm>
          <a:prstGeom prst="rect">
            <a:avLst/>
          </a:prstGeom>
        </p:spPr>
      </p:pic>
      <p:sp>
        <p:nvSpPr>
          <p:cNvPr id="16" name="TextBox 15">
            <a:extLst>
              <a:ext uri="{FF2B5EF4-FFF2-40B4-BE49-F238E27FC236}">
                <a16:creationId xmlns:a16="http://schemas.microsoft.com/office/drawing/2014/main" id="{B6635870-8D2D-F298-0A0F-FE6A1BB2B373}"/>
              </a:ext>
            </a:extLst>
          </p:cNvPr>
          <p:cNvSpPr txBox="1"/>
          <p:nvPr/>
        </p:nvSpPr>
        <p:spPr>
          <a:xfrm>
            <a:off x="324440" y="2425341"/>
            <a:ext cx="5267589" cy="369332"/>
          </a:xfrm>
          <a:prstGeom prst="rect">
            <a:avLst/>
          </a:prstGeom>
          <a:noFill/>
        </p:spPr>
        <p:txBody>
          <a:bodyPr wrap="square">
            <a:spAutoFit/>
          </a:bodyPr>
          <a:lstStyle/>
          <a:p>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 Tỉ lệ gia t</a:t>
            </a:r>
            <a:r>
              <a:rPr lang="en-US" altLang="en-US" sz="1800" dirty="0">
                <a:solidFill>
                  <a:prstClr val="black"/>
                </a:solidFill>
                <a:latin typeface="#9Slide03 Oswald" panose="00000500000000000000" pitchFamily="2" charset="0"/>
                <a:ea typeface="Cambria" panose="02040503050406030204" pitchFamily="18" charset="0"/>
                <a:cs typeface="Times New Roman" panose="02020603050405020304" pitchFamily="18" charset="0"/>
              </a:rPr>
              <a:t>ă</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ng</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giảm</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 </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khá nhanh nhờ chính sác</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h</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 “một con” </a:t>
            </a:r>
            <a:endPar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1D4551F-9FFA-D444-D698-5153334178B8}"/>
              </a:ext>
            </a:extLst>
          </p:cNvPr>
          <p:cNvSpPr txBox="1"/>
          <p:nvPr/>
        </p:nvSpPr>
        <p:spPr>
          <a:xfrm>
            <a:off x="531135" y="2804486"/>
            <a:ext cx="2776841" cy="369332"/>
          </a:xfrm>
          <a:prstGeom prst="rect">
            <a:avLst/>
          </a:prstGeom>
          <a:noFill/>
        </p:spPr>
        <p:txBody>
          <a:bodyPr wrap="square">
            <a:spAutoFit/>
          </a:bodyPr>
          <a:lstStyle/>
          <a:p>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 </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ảnh hưởng cơ cấu giới tính</a:t>
            </a:r>
            <a:endParaRPr lang="en-US" dirty="0"/>
          </a:p>
        </p:txBody>
      </p:sp>
      <p:sp>
        <p:nvSpPr>
          <p:cNvPr id="20" name="TextBox 19">
            <a:extLst>
              <a:ext uri="{FF2B5EF4-FFF2-40B4-BE49-F238E27FC236}">
                <a16:creationId xmlns:a16="http://schemas.microsoft.com/office/drawing/2014/main" id="{CA81FC36-34C6-B51A-56CC-71DD27A37DBC}"/>
              </a:ext>
            </a:extLst>
          </p:cNvPr>
          <p:cNvSpPr txBox="1"/>
          <p:nvPr/>
        </p:nvSpPr>
        <p:spPr>
          <a:xfrm>
            <a:off x="324440" y="3182373"/>
            <a:ext cx="2682275" cy="369332"/>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buFontTx/>
              <a:buNone/>
              <a:tabLst/>
              <a:defRPr/>
            </a:pP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Phân bố dân cư:</a:t>
            </a:r>
            <a:endPar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sym typeface="Wingdings" panose="05000000000000000000" pitchFamily="2" charset="2"/>
            </a:endParaRPr>
          </a:p>
        </p:txBody>
      </p:sp>
      <p:sp>
        <p:nvSpPr>
          <p:cNvPr id="22" name="TextBox 21">
            <a:extLst>
              <a:ext uri="{FF2B5EF4-FFF2-40B4-BE49-F238E27FC236}">
                <a16:creationId xmlns:a16="http://schemas.microsoft.com/office/drawing/2014/main" id="{909DECF4-F46B-7D91-5C0F-E3BF77B1568B}"/>
              </a:ext>
            </a:extLst>
          </p:cNvPr>
          <p:cNvSpPr txBox="1"/>
          <p:nvPr/>
        </p:nvSpPr>
        <p:spPr>
          <a:xfrm>
            <a:off x="610395" y="3545136"/>
            <a:ext cx="3155575" cy="369332"/>
          </a:xfrm>
          <a:prstGeom prst="rect">
            <a:avLst/>
          </a:prstGeom>
          <a:noFill/>
        </p:spPr>
        <p:txBody>
          <a:bodyPr wrap="square">
            <a:spAutoFit/>
          </a:bodyPr>
          <a:lstStyle/>
          <a:p>
            <a:pPr marR="0" lvl="0" algn="just" defTabSz="914400" rtl="0" eaLnBrk="0" fontAlgn="base" latinLnBrk="0" hangingPunct="0">
              <a:lnSpc>
                <a:spcPct val="100000"/>
              </a:lnSpc>
              <a:spcBef>
                <a:spcPct val="0"/>
              </a:spcBef>
              <a:spcAft>
                <a:spcPct val="0"/>
              </a:spcAft>
              <a:buClrTx/>
              <a:buSzTx/>
              <a:buFontTx/>
              <a:buNone/>
              <a:tabLst/>
              <a:defRPr/>
            </a:pP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Mật độ: 150 người/km</a:t>
            </a:r>
            <a:r>
              <a:rPr kumimoji="0" lang="vi-VN" altLang="en-US" sz="1800" b="0" i="0" u="none" strike="noStrike" kern="1200" cap="none" spc="0" normalizeH="0" baseline="3000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2</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(2020)</a:t>
            </a:r>
            <a:endPar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sym typeface="Wingdings" panose="05000000000000000000" pitchFamily="2" charset="2"/>
            </a:endParaRPr>
          </a:p>
        </p:txBody>
      </p:sp>
      <p:sp>
        <p:nvSpPr>
          <p:cNvPr id="24" name="TextBox 23">
            <a:extLst>
              <a:ext uri="{FF2B5EF4-FFF2-40B4-BE49-F238E27FC236}">
                <a16:creationId xmlns:a16="http://schemas.microsoft.com/office/drawing/2014/main" id="{03405A37-457F-A062-8588-D823A46CEB6D}"/>
              </a:ext>
            </a:extLst>
          </p:cNvPr>
          <p:cNvSpPr txBox="1"/>
          <p:nvPr/>
        </p:nvSpPr>
        <p:spPr>
          <a:xfrm>
            <a:off x="608621" y="3867543"/>
            <a:ext cx="1579562" cy="369332"/>
          </a:xfrm>
          <a:prstGeom prst="rect">
            <a:avLst/>
          </a:prstGeom>
          <a:noFill/>
        </p:spPr>
        <p:txBody>
          <a:bodyPr wrap="square">
            <a:spAutoFit/>
          </a:bodyPr>
          <a:lstStyle/>
          <a:p>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Không</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đều</a:t>
            </a:r>
            <a:endParaRPr lang="en-US" dirty="0"/>
          </a:p>
        </p:txBody>
      </p:sp>
      <p:sp>
        <p:nvSpPr>
          <p:cNvPr id="26" name="TextBox 25">
            <a:extLst>
              <a:ext uri="{FF2B5EF4-FFF2-40B4-BE49-F238E27FC236}">
                <a16:creationId xmlns:a16="http://schemas.microsoft.com/office/drawing/2014/main" id="{056A40F8-9894-1254-3A7D-DD775D7D4083}"/>
              </a:ext>
            </a:extLst>
          </p:cNvPr>
          <p:cNvSpPr txBox="1"/>
          <p:nvPr/>
        </p:nvSpPr>
        <p:spPr>
          <a:xfrm>
            <a:off x="1701318" y="3856409"/>
            <a:ext cx="5504328" cy="369332"/>
          </a:xfrm>
          <a:prstGeom prst="rect">
            <a:avLst/>
          </a:prstGeom>
          <a:noFill/>
        </p:spPr>
        <p:txBody>
          <a:bodyPr wrap="square">
            <a:spAutoFit/>
          </a:bodyPr>
          <a:lstStyle/>
          <a:p>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rPr>
              <a:t> </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ảnh hưởng lớn đến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sử</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dụng</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lao</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động</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và</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khai thác tài</a:t>
            </a:r>
            <a:r>
              <a:rPr kumimoji="0" lang="en-US"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r>
              <a:rPr kumimoji="0" lang="en-US" altLang="en-US" sz="1800" b="0" i="0" u="none" strike="noStrike" kern="1200" cap="none" spc="0" normalizeH="0" baseline="0" noProof="0" dirty="0" err="1">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nguyên</a:t>
            </a:r>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a:t>
            </a:r>
            <a:endParaRPr lang="en-US" dirty="0"/>
          </a:p>
        </p:txBody>
      </p:sp>
      <p:sp>
        <p:nvSpPr>
          <p:cNvPr id="28" name="TextBox 27">
            <a:extLst>
              <a:ext uri="{FF2B5EF4-FFF2-40B4-BE49-F238E27FC236}">
                <a16:creationId xmlns:a16="http://schemas.microsoft.com/office/drawing/2014/main" id="{01076ED8-56B3-D8B5-81CC-BA19EA03FA6D}"/>
              </a:ext>
            </a:extLst>
          </p:cNvPr>
          <p:cNvSpPr txBox="1"/>
          <p:nvPr/>
        </p:nvSpPr>
        <p:spPr>
          <a:xfrm>
            <a:off x="236304" y="4248009"/>
            <a:ext cx="1010770" cy="369332"/>
          </a:xfrm>
          <a:prstGeom prst="rect">
            <a:avLst/>
          </a:prstGeom>
          <a:noFill/>
        </p:spPr>
        <p:txBody>
          <a:bodyPr wrap="square">
            <a:spAutoFit/>
          </a:bodyPr>
          <a:lstStyle/>
          <a:p>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Dân tộc: </a:t>
            </a:r>
            <a:endParaRPr lang="en-US" dirty="0"/>
          </a:p>
        </p:txBody>
      </p:sp>
      <p:sp>
        <p:nvSpPr>
          <p:cNvPr id="30" name="TextBox 29">
            <a:extLst>
              <a:ext uri="{FF2B5EF4-FFF2-40B4-BE49-F238E27FC236}">
                <a16:creationId xmlns:a16="http://schemas.microsoft.com/office/drawing/2014/main" id="{4F6F4A1B-B292-CD83-3267-0920FA5F339C}"/>
              </a:ext>
            </a:extLst>
          </p:cNvPr>
          <p:cNvSpPr txBox="1"/>
          <p:nvPr/>
        </p:nvSpPr>
        <p:spPr>
          <a:xfrm>
            <a:off x="1072448" y="4267095"/>
            <a:ext cx="8391040" cy="369332"/>
          </a:xfrm>
          <a:prstGeom prst="rect">
            <a:avLst/>
          </a:prstGeom>
          <a:noFill/>
        </p:spPr>
        <p:txBody>
          <a:bodyPr wrap="square">
            <a:spAutoFit/>
          </a:bodyPr>
          <a:lstStyle/>
          <a:p>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56 dân tộc, chủ yếu người Hán (&gt;90%)</a:t>
            </a:r>
            <a:r>
              <a:rPr lang="vi-VN" altLang="en-US" sz="1800" dirty="0">
                <a:solidFill>
                  <a:prstClr val="black"/>
                </a:solidFill>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=&gt; tạo nên sự đa dạng về văn hóa thuận lợi </a:t>
            </a:r>
            <a:r>
              <a:rPr lang="vi-VN" altLang="en-US" sz="1800">
                <a:solidFill>
                  <a:prstClr val="black"/>
                </a:solidFill>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phát triển </a:t>
            </a:r>
            <a:r>
              <a:rPr lang="vi-VN" altLang="en-US" sz="1800" dirty="0">
                <a:solidFill>
                  <a:prstClr val="black"/>
                </a:solidFill>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DL </a:t>
            </a:r>
            <a:endParaRPr lang="en-US" dirty="0"/>
          </a:p>
        </p:txBody>
      </p:sp>
      <p:sp>
        <p:nvSpPr>
          <p:cNvPr id="32" name="TextBox 31">
            <a:extLst>
              <a:ext uri="{FF2B5EF4-FFF2-40B4-BE49-F238E27FC236}">
                <a16:creationId xmlns:a16="http://schemas.microsoft.com/office/drawing/2014/main" id="{CCF2A5BF-9908-F604-2CB1-68E1C9CA7DB1}"/>
              </a:ext>
            </a:extLst>
          </p:cNvPr>
          <p:cNvSpPr txBox="1"/>
          <p:nvPr/>
        </p:nvSpPr>
        <p:spPr>
          <a:xfrm>
            <a:off x="324440" y="4655513"/>
            <a:ext cx="4021757" cy="369332"/>
          </a:xfrm>
          <a:prstGeom prst="rect">
            <a:avLst/>
          </a:prstGeom>
          <a:noFill/>
        </p:spPr>
        <p:txBody>
          <a:bodyPr wrap="square">
            <a:spAutoFit/>
          </a:bodyPr>
          <a:lstStyle/>
          <a:p>
            <a:r>
              <a:rPr kumimoji="0" lang="vi-VN" altLang="en-US" sz="1800" b="0" i="0" u="none" strike="noStrike" kern="1200" cap="none" spc="0" normalizeH="0" baseline="0" noProof="0" dirty="0">
                <a:ln>
                  <a:noFill/>
                </a:ln>
                <a:solidFill>
                  <a:prstClr val="black"/>
                </a:solidFill>
                <a:effectLst/>
                <a:uLnTx/>
                <a:uFillTx/>
                <a:latin typeface="#9Slide03 Oswald" panose="00000500000000000000" pitchFamily="2" charset="0"/>
                <a:ea typeface="Cambria" panose="02040503050406030204" pitchFamily="18" charset="0"/>
                <a:cs typeface="Times New Roman" panose="02020603050405020304" pitchFamily="18" charset="0"/>
                <a:sym typeface="Wingdings" panose="05000000000000000000" pitchFamily="2" charset="2"/>
              </a:rPr>
              <a:t>- Đô thị hóa: tỉ lệ dân thành thị tăng nhanh </a:t>
            </a:r>
            <a:endParaRPr lang="en-US" dirty="0"/>
          </a:p>
        </p:txBody>
      </p:sp>
    </p:spTree>
    <p:extLst>
      <p:ext uri="{BB962C8B-B14F-4D97-AF65-F5344CB8AC3E}">
        <p14:creationId xmlns:p14="http://schemas.microsoft.com/office/powerpoint/2010/main" val="1772359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p:bldP spid="18" grpId="0"/>
      <p:bldP spid="20" grpId="0"/>
      <p:bldP spid="22" grpId="0"/>
      <p:bldP spid="24" grpId="0"/>
      <p:bldP spid="26" grpId="0"/>
      <p:bldP spid="28" grpId="0"/>
      <p:bldP spid="30"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8">
            <a:extLst>
              <a:ext uri="{FF2B5EF4-FFF2-40B4-BE49-F238E27FC236}">
                <a16:creationId xmlns:a16="http://schemas.microsoft.com/office/drawing/2014/main" id="{B2295F3A-F2DE-BAC2-3435-87282F203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046" y="1866262"/>
            <a:ext cx="1579562" cy="154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Top Corners One Rounded and One Snipped 3">
            <a:extLst>
              <a:ext uri="{FF2B5EF4-FFF2-40B4-BE49-F238E27FC236}">
                <a16:creationId xmlns:a16="http://schemas.microsoft.com/office/drawing/2014/main" id="{163F470C-F117-BA0E-3C81-50DA7C75C6A6}"/>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dirty="0">
                <a:solidFill>
                  <a:srgbClr val="FFFF00"/>
                </a:solidFill>
                <a:latin typeface="#9Slide03 Bebas Neue Bold" panose="020B0606020202050201" pitchFamily="34" charset="-93"/>
              </a:rPr>
              <a:t>III. </a:t>
            </a:r>
            <a:r>
              <a:rPr lang="vi-VN" sz="3200" dirty="0">
                <a:solidFill>
                  <a:srgbClr val="FFFF00"/>
                </a:solidFill>
                <a:latin typeface="#9Slide03 Bebas Neue Bold" panose="020B0606020202050201" pitchFamily="34" charset="-93"/>
              </a:rPr>
              <a:t>Dân cư và xã hội </a:t>
            </a:r>
            <a:endParaRPr lang="en-US" sz="2800" dirty="0">
              <a:solidFill>
                <a:srgbClr val="FFFF00"/>
              </a:solidFill>
              <a:latin typeface="#9Slide03 Bebas Neue Bold" panose="020B0606020202050201" pitchFamily="34" charset="-93"/>
            </a:endParaRPr>
          </a:p>
        </p:txBody>
      </p:sp>
      <p:pic>
        <p:nvPicPr>
          <p:cNvPr id="5" name="Picture 4">
            <a:extLst>
              <a:ext uri="{FF2B5EF4-FFF2-40B4-BE49-F238E27FC236}">
                <a16:creationId xmlns:a16="http://schemas.microsoft.com/office/drawing/2014/main" id="{B210A400-E58E-CA70-D00B-B8C01E4BC420}"/>
              </a:ext>
            </a:extLst>
          </p:cNvPr>
          <p:cNvPicPr>
            <a:picLocks noChangeAspect="1"/>
          </p:cNvPicPr>
          <p:nvPr/>
        </p:nvPicPr>
        <p:blipFill>
          <a:blip r:embed="rId3"/>
          <a:stretch>
            <a:fillRect/>
          </a:stretch>
        </p:blipFill>
        <p:spPr>
          <a:xfrm>
            <a:off x="6732226" y="23528"/>
            <a:ext cx="1431762" cy="1047350"/>
          </a:xfrm>
          <a:prstGeom prst="rect">
            <a:avLst/>
          </a:prstGeom>
        </p:spPr>
      </p:pic>
      <p:sp>
        <p:nvSpPr>
          <p:cNvPr id="8" name="TextBox 7">
            <a:extLst>
              <a:ext uri="{FF2B5EF4-FFF2-40B4-BE49-F238E27FC236}">
                <a16:creationId xmlns:a16="http://schemas.microsoft.com/office/drawing/2014/main" id="{52F24A69-189B-C0BB-7595-271DC81D2723}"/>
              </a:ext>
            </a:extLst>
          </p:cNvPr>
          <p:cNvSpPr txBox="1"/>
          <p:nvPr/>
        </p:nvSpPr>
        <p:spPr>
          <a:xfrm>
            <a:off x="361443" y="935726"/>
            <a:ext cx="1237138" cy="461665"/>
          </a:xfrm>
          <a:prstGeom prst="rect">
            <a:avLst/>
          </a:prstGeom>
          <a:noFill/>
        </p:spPr>
        <p:txBody>
          <a:bodyPr wrap="square">
            <a:spAutoFit/>
          </a:bodyPr>
          <a:lstStyle/>
          <a:p>
            <a:pPr algn="just"/>
            <a:r>
              <a:rPr lang="vi-VN" sz="2400" dirty="0">
                <a:solidFill>
                  <a:srgbClr val="FF0000"/>
                </a:solidFill>
                <a:latin typeface="#9Slide03 Oswald" panose="00000500000000000000" pitchFamily="2" charset="0"/>
              </a:rPr>
              <a:t>2. Xã hội</a:t>
            </a:r>
          </a:p>
        </p:txBody>
      </p:sp>
      <p:sp>
        <p:nvSpPr>
          <p:cNvPr id="10" name="TextBox 9">
            <a:extLst>
              <a:ext uri="{FF2B5EF4-FFF2-40B4-BE49-F238E27FC236}">
                <a16:creationId xmlns:a16="http://schemas.microsoft.com/office/drawing/2014/main" id="{948FF790-1B2A-E6EE-9A07-0860B20A8D05}"/>
              </a:ext>
            </a:extLst>
          </p:cNvPr>
          <p:cNvSpPr txBox="1"/>
          <p:nvPr/>
        </p:nvSpPr>
        <p:spPr>
          <a:xfrm>
            <a:off x="468404" y="1388909"/>
            <a:ext cx="8201870" cy="707886"/>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rPr>
              <a:t>- Có nền văn hóa lâu đời – chiếc nôi của nền văn minh cổ đại thế giới, có nhiều di sản được UNESCO ghi danh</a:t>
            </a:r>
            <a:r>
              <a:rPr kumimoji="0" lang="en-US" sz="20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rPr>
              <a:t> =&gt; </a:t>
            </a:r>
            <a:r>
              <a:rPr kumimoji="0" lang="en-US" sz="2000" b="0" i="0" u="none" strike="noStrike" kern="1200" cap="none" spc="0" normalizeH="0" baseline="0" noProof="0" dirty="0" err="1">
                <a:ln>
                  <a:noFill/>
                </a:ln>
                <a:solidFill>
                  <a:prstClr val="black"/>
                </a:solidFill>
                <a:effectLst/>
                <a:uLnTx/>
                <a:uFillTx/>
                <a:latin typeface="#9Slide03 Oswald" panose="00000500000000000000" pitchFamily="2" charset="0"/>
                <a:ea typeface="+mn-ea"/>
                <a:cs typeface="+mn-cs"/>
              </a:rPr>
              <a:t>Phát</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triển</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du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lịch</a:t>
            </a:r>
            <a:endPar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endParaRPr>
          </a:p>
        </p:txBody>
      </p:sp>
      <p:sp>
        <p:nvSpPr>
          <p:cNvPr id="12" name="TextBox 11">
            <a:extLst>
              <a:ext uri="{FF2B5EF4-FFF2-40B4-BE49-F238E27FC236}">
                <a16:creationId xmlns:a16="http://schemas.microsoft.com/office/drawing/2014/main" id="{457C06F4-B95B-19FB-768D-680F082161B1}"/>
              </a:ext>
            </a:extLst>
          </p:cNvPr>
          <p:cNvSpPr txBox="1"/>
          <p:nvPr/>
        </p:nvSpPr>
        <p:spPr>
          <a:xfrm>
            <a:off x="468405" y="2135243"/>
            <a:ext cx="8080684" cy="1323439"/>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rPr>
              <a:t>- Phát triển giáo dục: Tỉ lệ người biết chữ từ 15 tuổi trở lên gần 96% (2020), </a:t>
            </a:r>
            <a:r>
              <a:rPr kumimoji="0" lang="en-US" sz="2000" b="0" i="0" u="none" strike="noStrike" kern="1200" cap="none" spc="0" normalizeH="0" baseline="0" noProof="0" dirty="0" err="1">
                <a:ln>
                  <a:noFill/>
                </a:ln>
                <a:solidFill>
                  <a:prstClr val="black"/>
                </a:solidFill>
                <a:effectLst/>
                <a:uLnTx/>
                <a:uFillTx/>
                <a:latin typeface="#9Slide03 Oswald" panose="00000500000000000000" pitchFamily="2" charset="0"/>
              </a:rPr>
              <a:t>chú</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rPr>
              <a:t>trọng</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rPr>
              <a:t> </a:t>
            </a:r>
            <a:r>
              <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rPr>
              <a:t>đào tạo nguồn lao động</a:t>
            </a:r>
            <a:r>
              <a:rPr kumimoji="0" lang="en-US" sz="2000" b="0" i="0" u="none" strike="noStrike" kern="1200" cap="none" spc="0" normalizeH="0" baseline="0" noProof="0" dirty="0">
                <a:ln>
                  <a:noFill/>
                </a:ln>
                <a:solidFill>
                  <a:prstClr val="black"/>
                </a:solidFill>
                <a:effectLst/>
                <a:uLnTx/>
                <a:uFillTx/>
                <a:latin typeface="#9Slide03 Oswald" panose="00000500000000000000" pitchFamily="2" charset="0"/>
              </a:rPr>
              <a:t>,</a:t>
            </a:r>
            <a:r>
              <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rPr>
              <a:t> </a:t>
            </a:r>
            <a:r>
              <a:rPr lang="en-US" sz="2000" dirty="0" err="1">
                <a:solidFill>
                  <a:prstClr val="black"/>
                </a:solidFill>
                <a:latin typeface="#9Slide03 Oswald" panose="00000500000000000000" pitchFamily="2" charset="0"/>
              </a:rPr>
              <a:t>đẩy</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mạnh</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phát</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triển</a:t>
            </a:r>
            <a:r>
              <a:rPr lang="en-US" sz="2000" dirty="0">
                <a:solidFill>
                  <a:prstClr val="black"/>
                </a:solidFill>
                <a:latin typeface="#9Slide03 Oswald" panose="00000500000000000000" pitchFamily="2" charset="0"/>
              </a:rPr>
              <a:t> khoa </a:t>
            </a:r>
            <a:r>
              <a:rPr lang="en-US" sz="2000" dirty="0" err="1">
                <a:solidFill>
                  <a:prstClr val="black"/>
                </a:solidFill>
                <a:latin typeface="#9Slide03 Oswald" panose="00000500000000000000" pitchFamily="2" charset="0"/>
              </a:rPr>
              <a:t>học</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công</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nghệ</a:t>
            </a:r>
            <a:r>
              <a:rPr lang="en-US" sz="2000" dirty="0">
                <a:solidFill>
                  <a:prstClr val="black"/>
                </a:solidFill>
                <a:latin typeface="#9Slide03 Oswald" panose="00000500000000000000" pitchFamily="2" charset="0"/>
              </a:rPr>
              <a:t> =&gt; </a:t>
            </a:r>
            <a:r>
              <a:rPr lang="en-US" sz="2000" dirty="0" err="1">
                <a:solidFill>
                  <a:prstClr val="black"/>
                </a:solidFill>
                <a:latin typeface="#9Slide03 Oswald" panose="00000500000000000000" pitchFamily="2" charset="0"/>
              </a:rPr>
              <a:t>Người</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lao</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động</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được</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nâng</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cao</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tay</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nghề</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trình</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độ</a:t>
            </a:r>
            <a:r>
              <a:rPr lang="en-US" sz="2000" dirty="0">
                <a:solidFill>
                  <a:prstClr val="black"/>
                </a:solidFill>
                <a:latin typeface="#9Slide03 Oswald" panose="00000500000000000000" pitchFamily="2" charset="0"/>
              </a:rPr>
              <a:t> KHKT, </a:t>
            </a:r>
            <a:r>
              <a:rPr lang="en-US" sz="2000" dirty="0" err="1">
                <a:solidFill>
                  <a:prstClr val="black"/>
                </a:solidFill>
                <a:latin typeface="#9Slide03 Oswald" panose="00000500000000000000" pitchFamily="2" charset="0"/>
              </a:rPr>
              <a:t>đáp</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ứng</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được</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yêu</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cầu</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phát</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triển</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kinh</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tế</a:t>
            </a:r>
            <a:r>
              <a:rPr lang="en-US" sz="2000" dirty="0">
                <a:solidFill>
                  <a:prstClr val="black"/>
                </a:solidFill>
                <a:latin typeface="#9Slide03 Oswald" panose="00000500000000000000" pitchFamily="2" charset="0"/>
              </a:rPr>
              <a:t> - </a:t>
            </a:r>
            <a:r>
              <a:rPr lang="en-US" sz="2000" dirty="0" err="1">
                <a:solidFill>
                  <a:prstClr val="black"/>
                </a:solidFill>
                <a:latin typeface="#9Slide03 Oswald" panose="00000500000000000000" pitchFamily="2" charset="0"/>
              </a:rPr>
              <a:t>xã</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hội</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và</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hội</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nhập</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quốc</a:t>
            </a:r>
            <a:r>
              <a:rPr lang="en-US" sz="2000" dirty="0">
                <a:solidFill>
                  <a:prstClr val="black"/>
                </a:solidFill>
                <a:latin typeface="#9Slide03 Oswald" panose="00000500000000000000" pitchFamily="2" charset="0"/>
              </a:rPr>
              <a:t> </a:t>
            </a:r>
            <a:r>
              <a:rPr lang="en-US" sz="2000" dirty="0" err="1">
                <a:solidFill>
                  <a:prstClr val="black"/>
                </a:solidFill>
                <a:latin typeface="#9Slide03 Oswald" panose="00000500000000000000" pitchFamily="2" charset="0"/>
              </a:rPr>
              <a:t>tế</a:t>
            </a:r>
            <a:r>
              <a:rPr lang="en-US" sz="2000" dirty="0">
                <a:solidFill>
                  <a:prstClr val="black"/>
                </a:solidFill>
                <a:latin typeface="#9Slide03 Oswald" panose="00000500000000000000" pitchFamily="2" charset="0"/>
              </a:rPr>
              <a:t>.</a:t>
            </a:r>
            <a:endPar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endParaRPr>
          </a:p>
        </p:txBody>
      </p:sp>
      <p:sp>
        <p:nvSpPr>
          <p:cNvPr id="14" name="TextBox 13">
            <a:extLst>
              <a:ext uri="{FF2B5EF4-FFF2-40B4-BE49-F238E27FC236}">
                <a16:creationId xmlns:a16="http://schemas.microsoft.com/office/drawing/2014/main" id="{A5919D43-8298-7596-68BC-8ABEFBF4BFB4}"/>
              </a:ext>
            </a:extLst>
          </p:cNvPr>
          <p:cNvSpPr txBox="1"/>
          <p:nvPr/>
        </p:nvSpPr>
        <p:spPr>
          <a:xfrm>
            <a:off x="563904" y="3566248"/>
            <a:ext cx="7889686" cy="400110"/>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rPr>
              <a:t>- Chất lượng cuộc sống nâng lên</a:t>
            </a:r>
            <a:r>
              <a:rPr kumimoji="0" lang="en-US" sz="20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3 Oswald" panose="00000500000000000000" pitchFamily="2" charset="0"/>
                <a:ea typeface="+mn-ea"/>
                <a:cs typeface="+mn-cs"/>
              </a:rPr>
              <a:t>thể</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hiện</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qua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chỉ</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số</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HDI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đạt</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mức</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cao</a:t>
            </a:r>
            <a:endPar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endParaRPr>
          </a:p>
        </p:txBody>
      </p:sp>
      <p:sp>
        <p:nvSpPr>
          <p:cNvPr id="16" name="TextBox 15">
            <a:extLst>
              <a:ext uri="{FF2B5EF4-FFF2-40B4-BE49-F238E27FC236}">
                <a16:creationId xmlns:a16="http://schemas.microsoft.com/office/drawing/2014/main" id="{FD59C883-6126-810B-EBDB-BDA7887C1F03}"/>
              </a:ext>
            </a:extLst>
          </p:cNvPr>
          <p:cNvSpPr txBox="1"/>
          <p:nvPr/>
        </p:nvSpPr>
        <p:spPr>
          <a:xfrm>
            <a:off x="468404" y="4073925"/>
            <a:ext cx="8201870" cy="1015663"/>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rPr>
              <a:t>- Chính sách CNH nông thôn làm thay đổi bộ mặt</a:t>
            </a:r>
            <a:r>
              <a:rPr kumimoji="0" lang="en-US" sz="2000" b="0" i="0" u="none" strike="noStrike" kern="1200" cap="none" spc="0" normalizeH="0" baseline="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9Slide03 Oswald" panose="00000500000000000000" pitchFamily="2" charset="0"/>
                <a:ea typeface="+mn-ea"/>
                <a:cs typeface="+mn-cs"/>
              </a:rPr>
              <a:t>làng</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xã</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góp</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phần</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xây</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dựng</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nông</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thôn</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mới</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làm</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phong</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phú</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thị</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trường</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hàng</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hóa</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và</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tác</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động</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tích</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cực</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đến</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sự</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phát</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triển</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của</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xã</a:t>
            </a:r>
            <a:r>
              <a:rPr kumimoji="0" lang="en-US" sz="2000" b="0" i="0" u="none" strike="noStrike" kern="1200" cap="none" spc="0" normalizeH="0" noProof="0" dirty="0">
                <a:ln>
                  <a:noFill/>
                </a:ln>
                <a:solidFill>
                  <a:prstClr val="black"/>
                </a:solidFill>
                <a:effectLst/>
                <a:uLnTx/>
                <a:uFillTx/>
                <a:latin typeface="#9Slide03 Oswald" panose="00000500000000000000" pitchFamily="2" charset="0"/>
                <a:ea typeface="+mn-ea"/>
                <a:cs typeface="+mn-cs"/>
              </a:rPr>
              <a:t> </a:t>
            </a:r>
            <a:r>
              <a:rPr kumimoji="0" lang="en-US" sz="2000" b="0" i="0" u="none" strike="noStrike" kern="1200" cap="none" spc="0" normalizeH="0" noProof="0" dirty="0" err="1">
                <a:ln>
                  <a:noFill/>
                </a:ln>
                <a:solidFill>
                  <a:prstClr val="black"/>
                </a:solidFill>
                <a:effectLst/>
                <a:uLnTx/>
                <a:uFillTx/>
                <a:latin typeface="#9Slide03 Oswald" panose="00000500000000000000" pitchFamily="2" charset="0"/>
                <a:ea typeface="+mn-ea"/>
                <a:cs typeface="+mn-cs"/>
              </a:rPr>
              <a:t>hội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20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373F8-1715-BA36-620D-E0894063AB92}"/>
              </a:ext>
            </a:extLst>
          </p:cNvPr>
          <p:cNvPicPr>
            <a:picLocks noChangeAspect="1"/>
          </p:cNvPicPr>
          <p:nvPr/>
        </p:nvPicPr>
        <p:blipFill>
          <a:blip r:embed="rId3"/>
          <a:stretch>
            <a:fillRect/>
          </a:stretch>
        </p:blipFill>
        <p:spPr>
          <a:xfrm>
            <a:off x="39464" y="0"/>
            <a:ext cx="5143500" cy="5143500"/>
          </a:xfrm>
          <a:prstGeom prst="rect">
            <a:avLst/>
          </a:prstGeom>
        </p:spPr>
      </p:pic>
      <p:pic>
        <p:nvPicPr>
          <p:cNvPr id="4" name="Picture 3" descr="A cartoon panda face on a green background&#10;&#10;Description automatically generated">
            <a:extLst>
              <a:ext uri="{FF2B5EF4-FFF2-40B4-BE49-F238E27FC236}">
                <a16:creationId xmlns:a16="http://schemas.microsoft.com/office/drawing/2014/main" id="{0D9801AF-DE34-966C-1521-A5EB0F76F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4073" y="1518803"/>
            <a:ext cx="1828800" cy="1828800"/>
          </a:xfrm>
          <a:prstGeom prst="rect">
            <a:avLst/>
          </a:prstGeom>
        </p:spPr>
      </p:pic>
      <p:sp>
        <p:nvSpPr>
          <p:cNvPr id="5" name="Rectangle 4">
            <a:extLst>
              <a:ext uri="{FF2B5EF4-FFF2-40B4-BE49-F238E27FC236}">
                <a16:creationId xmlns:a16="http://schemas.microsoft.com/office/drawing/2014/main" id="{7F18596B-867A-ACB1-6A2A-3C29DC0BC76A}"/>
              </a:ext>
            </a:extLst>
          </p:cNvPr>
          <p:cNvSpPr/>
          <p:nvPr/>
        </p:nvSpPr>
        <p:spPr>
          <a:xfrm>
            <a:off x="1644073" y="2433203"/>
            <a:ext cx="1758815" cy="1242715"/>
          </a:xfrm>
          <a:prstGeom prst="rect">
            <a:avLst/>
          </a:prstGeom>
          <a:noFill/>
        </p:spPr>
        <p:txBody>
          <a:bodyPr wrap="none" lIns="91440" tIns="45720" rIns="91440" bIns="45720">
            <a:prstTxWarp prst="textArchDown">
              <a:avLst>
                <a:gd name="adj" fmla="val 20979839"/>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a:ln/>
                <a:solidFill>
                  <a:srgbClr val="C00098"/>
                </a:solidFill>
                <a:effectLst/>
                <a:latin typeface="#9Slide03 Oswald Medium" panose="00000600000000000000" pitchFamily="2" charset="-93"/>
              </a:rPr>
              <a:t>Khởi động</a:t>
            </a:r>
          </a:p>
        </p:txBody>
      </p:sp>
      <p:sp>
        <p:nvSpPr>
          <p:cNvPr id="6" name="Rectangle 2">
            <a:extLst>
              <a:ext uri="{FF2B5EF4-FFF2-40B4-BE49-F238E27FC236}">
                <a16:creationId xmlns:a16="http://schemas.microsoft.com/office/drawing/2014/main" id="{74D1A5C5-BCE4-4000-E466-65A0BF0CDB1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a:extLst>
              <a:ext uri="{FF2B5EF4-FFF2-40B4-BE49-F238E27FC236}">
                <a16:creationId xmlns:a16="http://schemas.microsoft.com/office/drawing/2014/main" id="{5BA9AE5A-51C4-FBCF-7DFA-03260423DD13}"/>
              </a:ext>
            </a:extLst>
          </p:cNvPr>
          <p:cNvSpPr>
            <a:spLocks noChangeArrowheads="1"/>
          </p:cNvSpPr>
          <p:nvPr/>
        </p:nvSpPr>
        <p:spPr bwMode="auto">
          <a:xfrm>
            <a:off x="5046961" y="1311670"/>
            <a:ext cx="4097039" cy="2958310"/>
          </a:xfrm>
          <a:prstGeom prst="rect">
            <a:avLst/>
          </a:prstGeom>
          <a:solidFill>
            <a:srgbClr val="DDF5B8"/>
          </a:solidFill>
          <a:ln>
            <a:noFill/>
          </a:ln>
          <a:effec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kumimoji="0" lang="en-US" altLang="en-US" sz="1800" b="1" u="none" strike="noStrike" cap="none" normalizeH="0" baseline="0" dirty="0" err="1">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Giải</a:t>
            </a:r>
            <a:r>
              <a:rPr kumimoji="0" lang="en-US"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a:t>
            </a:r>
            <a:r>
              <a:rPr kumimoji="0" lang="en-US" altLang="en-US" sz="1800" b="1" u="none" strike="noStrike" cap="none" normalizeH="0" baseline="0" dirty="0" err="1">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quyết</a:t>
            </a:r>
            <a:r>
              <a:rPr kumimoji="0" lang="vi-VN"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vấn đề: “Tại sao thời gian gần đâ</a:t>
            </a:r>
            <a:r>
              <a:rPr kumimoji="0" lang="en-US"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y</a:t>
            </a:r>
            <a:r>
              <a:rPr kumimoji="0" lang="vi-VN"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nam nhân Trung Quốc </a:t>
            </a:r>
            <a:r>
              <a:rPr kumimoji="0" lang="en-US" altLang="en-US" sz="1800" b="1" u="none" strike="noStrike" cap="none" normalizeH="0" baseline="0" dirty="0" err="1">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gặp</a:t>
            </a:r>
            <a:r>
              <a:rPr kumimoji="0" lang="en-US"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a:t>
            </a:r>
            <a:r>
              <a:rPr kumimoji="0" lang="en-US" altLang="en-US" sz="1800" b="1" u="none" strike="noStrike" cap="none" normalizeH="0" baseline="0" err="1">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khó</a:t>
            </a:r>
            <a:r>
              <a:rPr kumimoji="0" lang="en-US" altLang="en-US" sz="1800" b="1" u="none" strike="noStrike" cap="none" normalizeH="0" baseline="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khăn </a:t>
            </a:r>
            <a:r>
              <a:rPr kumimoji="0" lang="en-US" altLang="en-US" sz="1800" b="1" u="none" strike="noStrike" cap="none" normalizeH="0" baseline="0" dirty="0" err="1">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trong</a:t>
            </a:r>
            <a:r>
              <a:rPr kumimoji="0" lang="en-US"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a:t>
            </a:r>
            <a:r>
              <a:rPr kumimoji="0" lang="en-US" altLang="en-US" sz="1800" b="1" u="none" strike="noStrike" cap="none" normalizeH="0" baseline="0" dirty="0" err="1">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việc</a:t>
            </a:r>
            <a:r>
              <a:rPr kumimoji="0" lang="en-US"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a:t>
            </a:r>
            <a:r>
              <a:rPr kumimoji="0" lang="en-US" altLang="en-US" sz="1800" b="1" u="none" strike="noStrike" cap="none" normalizeH="0" baseline="0" dirty="0" err="1">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kết</a:t>
            </a:r>
            <a:r>
              <a:rPr kumimoji="0" lang="en-US"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a:t>
            </a:r>
            <a:r>
              <a:rPr kumimoji="0" lang="en-US" altLang="en-US" sz="1800" b="1" u="none" strike="noStrike" cap="none" normalizeH="0" baseline="0" dirty="0" err="1">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hôn</a:t>
            </a:r>
            <a:r>
              <a:rPr kumimoji="0" lang="en-US"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a:t>
            </a:r>
            <a:r>
              <a:rPr kumimoji="0" lang="vi-VN"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phải qua dịch vụ mai mối để lấy vợ nước ngoài, đặc biệt là những cô gái ở Việt Nam”?</a:t>
            </a:r>
            <a:endParaRPr lang="en-US" altLang="en-US" sz="1800" b="1" dirty="0">
              <a:latin typeface="#9Slide03 Oswald Light" panose="00000400000000000000" pitchFamily="2" charset="-93"/>
            </a:endParaRP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kumimoji="0" lang="vi-VN"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HS note trên giấy nháp các ý chính (</a:t>
            </a:r>
            <a:r>
              <a:rPr kumimoji="0" lang="vi-VN" altLang="en-US" sz="1800" b="1" u="none" strike="noStrike" cap="none" normalizeH="0" baseline="0" dirty="0">
                <a:ln>
                  <a:noFill/>
                </a:ln>
                <a:solidFill>
                  <a:srgbClr val="FF0000"/>
                </a:solidFill>
                <a:effectLst/>
                <a:latin typeface="#9Slide03 Oswald Light" panose="00000400000000000000" pitchFamily="2" charset="-93"/>
                <a:ea typeface="Cambria" panose="02040503050406030204" pitchFamily="18" charset="0"/>
                <a:cs typeface="Times New Roman" panose="02020603050405020304" pitchFamily="18" charset="0"/>
              </a:rPr>
              <a:t>1</a:t>
            </a:r>
            <a:r>
              <a:rPr kumimoji="0" lang="vi-VN"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 phút) </a:t>
            </a:r>
            <a:endParaRPr kumimoji="0" lang="en-US"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endParaRPr>
          </a:p>
          <a:p>
            <a:pPr marL="285750" marR="0" lvl="0" indent="-285750" algn="just"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lang="en-US" altLang="en-US" sz="1800" b="1" dirty="0" err="1">
                <a:latin typeface="#9Slide03 Oswald Light" panose="00000400000000000000" pitchFamily="2" charset="-93"/>
                <a:ea typeface="Cambria" panose="02040503050406030204" pitchFamily="18" charset="0"/>
                <a:cs typeface="Times New Roman" panose="02020603050405020304" pitchFamily="18" charset="0"/>
              </a:rPr>
              <a:t>Trình</a:t>
            </a:r>
            <a:r>
              <a:rPr lang="en-US" altLang="en-US" sz="1800" b="1" dirty="0">
                <a:latin typeface="#9Slide03 Oswald Light" panose="00000400000000000000" pitchFamily="2" charset="-93"/>
                <a:ea typeface="Cambria" panose="02040503050406030204" pitchFamily="18" charset="0"/>
                <a:cs typeface="Times New Roman" panose="02020603050405020304" pitchFamily="18" charset="0"/>
              </a:rPr>
              <a:t> </a:t>
            </a:r>
            <a:r>
              <a:rPr lang="en-US" altLang="en-US" sz="1800" b="1" dirty="0" err="1">
                <a:latin typeface="#9Slide03 Oswald Light" panose="00000400000000000000" pitchFamily="2" charset="-93"/>
                <a:ea typeface="Cambria" panose="02040503050406030204" pitchFamily="18" charset="0"/>
                <a:cs typeface="Times New Roman" panose="02020603050405020304" pitchFamily="18" charset="0"/>
              </a:rPr>
              <a:t>bày</a:t>
            </a:r>
            <a:r>
              <a:rPr lang="en-US" altLang="en-US" sz="1800" b="1" dirty="0">
                <a:latin typeface="#9Slide03 Oswald Light" panose="00000400000000000000" pitchFamily="2" charset="-93"/>
                <a:ea typeface="Cambria" panose="02040503050406030204" pitchFamily="18" charset="0"/>
                <a:cs typeface="Times New Roman" panose="02020603050405020304" pitchFamily="18" charset="0"/>
              </a:rPr>
              <a:t>: </a:t>
            </a:r>
            <a:r>
              <a:rPr lang="en-US" altLang="en-US" sz="1800" b="1" dirty="0">
                <a:solidFill>
                  <a:srgbClr val="FF0000"/>
                </a:solidFill>
                <a:latin typeface="#9Slide03 Oswald Light" panose="00000400000000000000" pitchFamily="2" charset="-93"/>
                <a:ea typeface="Cambria" panose="02040503050406030204" pitchFamily="18" charset="0"/>
                <a:cs typeface="Times New Roman" panose="02020603050405020304" pitchFamily="18" charset="0"/>
              </a:rPr>
              <a:t>1</a:t>
            </a:r>
            <a:r>
              <a:rPr lang="en-US" altLang="en-US" sz="1800" b="1" dirty="0">
                <a:latin typeface="#9Slide03 Oswald Light" panose="00000400000000000000" pitchFamily="2" charset="-93"/>
                <a:ea typeface="Cambria" panose="02040503050406030204" pitchFamily="18" charset="0"/>
                <a:cs typeface="Times New Roman" panose="02020603050405020304" pitchFamily="18" charset="0"/>
              </a:rPr>
              <a:t> </a:t>
            </a:r>
            <a:r>
              <a:rPr lang="en-US" altLang="en-US" sz="1800" b="1" dirty="0" err="1">
                <a:latin typeface="#9Slide03 Oswald Light" panose="00000400000000000000" pitchFamily="2" charset="-93"/>
                <a:ea typeface="Cambria" panose="02040503050406030204" pitchFamily="18" charset="0"/>
                <a:cs typeface="Times New Roman" panose="02020603050405020304" pitchFamily="18" charset="0"/>
              </a:rPr>
              <a:t>phút</a:t>
            </a:r>
            <a:r>
              <a:rPr kumimoji="0" lang="vi-VN" altLang="en-US" sz="1800" b="1" u="none" strike="noStrike" cap="none" normalizeH="0" baseline="0" dirty="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a:t>
            </a:r>
            <a:endParaRPr kumimoji="0" lang="vi-VN" altLang="en-US" sz="1800" b="1" u="none" strike="noStrike" cap="none" normalizeH="0" baseline="0" dirty="0">
              <a:ln>
                <a:noFill/>
              </a:ln>
              <a:solidFill>
                <a:schemeClr val="tx1"/>
              </a:solidFill>
              <a:effectLst/>
              <a:latin typeface="#9Slide03 Oswald Light" panose="00000400000000000000" pitchFamily="2" charset="-93"/>
            </a:endParaRPr>
          </a:p>
        </p:txBody>
      </p:sp>
      <p:sp>
        <p:nvSpPr>
          <p:cNvPr id="8" name="任意多边形 13">
            <a:extLst>
              <a:ext uri="{FF2B5EF4-FFF2-40B4-BE49-F238E27FC236}">
                <a16:creationId xmlns:a16="http://schemas.microsoft.com/office/drawing/2014/main" id="{036407E9-6787-6C15-C1F3-AE0B5A9462FF}"/>
              </a:ext>
            </a:extLst>
          </p:cNvPr>
          <p:cNvSpPr/>
          <p:nvPr/>
        </p:nvSpPr>
        <p:spPr>
          <a:xfrm>
            <a:off x="0" y="0"/>
            <a:ext cx="5570221" cy="5124450"/>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B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C3300"/>
              </a:solidFill>
            </a:endParaRPr>
          </a:p>
        </p:txBody>
      </p:sp>
    </p:spTree>
    <p:extLst>
      <p:ext uri="{BB962C8B-B14F-4D97-AF65-F5344CB8AC3E}">
        <p14:creationId xmlns:p14="http://schemas.microsoft.com/office/powerpoint/2010/main" val="3742658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429"/>
        <p:cNvGrpSpPr/>
        <p:nvPr/>
      </p:nvGrpSpPr>
      <p:grpSpPr>
        <a:xfrm>
          <a:off x="0" y="0"/>
          <a:ext cx="0" cy="0"/>
          <a:chOff x="0" y="0"/>
          <a:chExt cx="0" cy="0"/>
        </a:xfrm>
      </p:grpSpPr>
      <p:sp>
        <p:nvSpPr>
          <p:cNvPr id="33" name="TextBox 32"/>
          <p:cNvSpPr txBox="1"/>
          <p:nvPr/>
        </p:nvSpPr>
        <p:spPr>
          <a:xfrm>
            <a:off x="676499" y="89376"/>
            <a:ext cx="7791004" cy="646331"/>
          </a:xfrm>
          <a:prstGeom prst="rect">
            <a:avLst/>
          </a:prstGeom>
          <a:noFill/>
        </p:spPr>
        <p:txBody>
          <a:bodyPr wrap="square" rtlCol="0">
            <a:spAutoFit/>
          </a:bodyPr>
          <a:lstStyle/>
          <a:p>
            <a:pPr algn="ctr">
              <a:defRPr/>
            </a:pPr>
            <a:r>
              <a:rPr lang="en-US" sz="3600" b="1">
                <a:solidFill>
                  <a:srgbClr val="FF0000"/>
                </a:solidFill>
                <a:latin typeface="#9Slide03 SFU Futura_12" panose="020B0604020202020204" charset="0"/>
                <a:cs typeface="Times New Roman" panose="02020603050405020304" pitchFamily="18" charset="0"/>
              </a:rPr>
              <a:t>EM CÓ BIẾT?</a:t>
            </a:r>
          </a:p>
        </p:txBody>
      </p:sp>
      <p:sp>
        <p:nvSpPr>
          <p:cNvPr id="2" name="Rectangle 1"/>
          <p:cNvSpPr/>
          <p:nvPr/>
        </p:nvSpPr>
        <p:spPr>
          <a:xfrm>
            <a:off x="78581" y="506330"/>
            <a:ext cx="8512526" cy="1200329"/>
          </a:xfrm>
          <a:prstGeom prst="rect">
            <a:avLst/>
          </a:prstGeom>
          <a:noFill/>
          <a:ln>
            <a:noFill/>
          </a:ln>
          <a:effectLst/>
        </p:spPr>
        <p:txBody>
          <a:bodyPr wrap="square">
            <a:spAutoFit/>
          </a:bodyPr>
          <a:lstStyle/>
          <a:p>
            <a:pPr indent="385763" algn="just">
              <a:defRPr/>
            </a:pPr>
            <a:r>
              <a:rPr lang="vi-VN" sz="2400" dirty="0">
                <a:solidFill>
                  <a:srgbClr val="000000"/>
                </a:solidFill>
                <a:latin typeface="#9Slide03 SFU Futura_12" panose="020B0604020202020204" charset="0"/>
                <a:cs typeface="Times New Roman" panose="02020603050405020304" pitchFamily="18" charset="0"/>
              </a:rPr>
              <a:t>Một số phát minh nổi bật của Trung Quốc thời cổ, trung đại là la bàn, kĩ thuật in, thuốc súng, giấy, gốm sứ, địa chấn kế, kĩ thuật rèn sắt,...</a:t>
            </a:r>
          </a:p>
        </p:txBody>
      </p:sp>
      <p:pic>
        <p:nvPicPr>
          <p:cNvPr id="7170" name="Picture 2" descr="4 phát minh lớn của người Trung Quốc"/>
          <p:cNvPicPr>
            <a:picLocks noChangeAspect="1" noChangeArrowheads="1"/>
          </p:cNvPicPr>
          <p:nvPr/>
        </p:nvPicPr>
        <p:blipFill rotWithShape="1">
          <a:blip r:embed="rId4">
            <a:extLst>
              <a:ext uri="{28A0092B-C50C-407E-A947-70E740481C1C}">
                <a14:useLocalDpi xmlns:a14="http://schemas.microsoft.com/office/drawing/2010/main" val="0"/>
              </a:ext>
            </a:extLst>
          </a:blip>
          <a:srcRect t="7691" b="6594"/>
          <a:stretch/>
        </p:blipFill>
        <p:spPr bwMode="auto">
          <a:xfrm>
            <a:off x="914400" y="1851107"/>
            <a:ext cx="7315200" cy="2786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52544" y="4637170"/>
            <a:ext cx="4595745" cy="415498"/>
          </a:xfrm>
          <a:prstGeom prst="rect">
            <a:avLst/>
          </a:prstGeom>
        </p:spPr>
        <p:txBody>
          <a:bodyPr wrap="none">
            <a:spAutoFit/>
          </a:bodyPr>
          <a:lstStyle/>
          <a:p>
            <a:r>
              <a:rPr lang="vi-VN" sz="2100" b="1" i="1">
                <a:solidFill>
                  <a:srgbClr val="000000"/>
                </a:solidFill>
                <a:latin typeface="#9Slide03 SFU Futura_12" panose="020B0604020202020204" charset="0"/>
              </a:rPr>
              <a:t>4 phát minh lớn của người Trung Quốc</a:t>
            </a:r>
          </a:p>
        </p:txBody>
      </p:sp>
    </p:spTree>
    <p:extLst>
      <p:ext uri="{BB962C8B-B14F-4D97-AF65-F5344CB8AC3E}">
        <p14:creationId xmlns:p14="http://schemas.microsoft.com/office/powerpoint/2010/main" val="2010871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DD0D6B-8E35-4C06-BB73-CFB2116438E8}"/>
              </a:ext>
            </a:extLst>
          </p:cNvPr>
          <p:cNvSpPr/>
          <p:nvPr/>
        </p:nvSpPr>
        <p:spPr>
          <a:xfrm>
            <a:off x="0" y="1"/>
            <a:ext cx="9144000" cy="5143501"/>
          </a:xfrm>
          <a:prstGeom prst="rect">
            <a:avLst/>
          </a:prstGeom>
          <a:solidFill>
            <a:srgbClr val="FFF8E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defRPr/>
            </a:pPr>
            <a:endParaRPr lang="en-US" sz="1013" dirty="0">
              <a:solidFill>
                <a:srgbClr val="FFFFFF"/>
              </a:solidFill>
            </a:endParaRPr>
          </a:p>
        </p:txBody>
      </p:sp>
      <p:pic>
        <p:nvPicPr>
          <p:cNvPr id="2050" name="Picture 2" descr="Đồng Hồ Bấm Giờ - Rung Chuông Vàng - YouTube">
            <a:extLst>
              <a:ext uri="{FF2B5EF4-FFF2-40B4-BE49-F238E27FC236}">
                <a16:creationId xmlns:a16="http://schemas.microsoft.com/office/drawing/2014/main" id="{1DD671AD-B7D5-424E-BC4B-5F875916B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6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6380D7-DD9E-44DF-9013-C6A39FE76479}"/>
              </a:ext>
            </a:extLst>
          </p:cNvPr>
          <p:cNvSpPr/>
          <p:nvPr/>
        </p:nvSpPr>
        <p:spPr>
          <a:xfrm>
            <a:off x="706903" y="4747848"/>
            <a:ext cx="1213339" cy="284870"/>
          </a:xfrm>
          <a:prstGeom prst="rect">
            <a:avLst/>
          </a:prstGeom>
          <a:solidFill>
            <a:srgbClr val="FCCB0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defRPr/>
            </a:pPr>
            <a:endParaRPr lang="en-US" sz="1013">
              <a:solidFill>
                <a:srgbClr val="FFFFFF"/>
              </a:solidFill>
            </a:endParaRPr>
          </a:p>
        </p:txBody>
      </p:sp>
    </p:spTree>
    <p:extLst>
      <p:ext uri="{BB962C8B-B14F-4D97-AF65-F5344CB8AC3E}">
        <p14:creationId xmlns:p14="http://schemas.microsoft.com/office/powerpoint/2010/main" val="2871766533"/>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3" name="15s">
            <a:hlinkClick r:id="" action="ppaction://media"/>
            <a:extLst>
              <a:ext uri="{FF2B5EF4-FFF2-40B4-BE49-F238E27FC236}">
                <a16:creationId xmlns:a16="http://schemas.microsoft.com/office/drawing/2014/main" id="{C13BFD78-8F5E-49E1-A438-D30E7D4CFB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3880" y="582086"/>
            <a:ext cx="457200" cy="457200"/>
          </a:xfrm>
          <a:prstGeom prst="rect">
            <a:avLst/>
          </a:prstGeom>
        </p:spPr>
      </p:pic>
      <p:sp>
        <p:nvSpPr>
          <p:cNvPr id="7" name="TextBox 6">
            <a:extLst>
              <a:ext uri="{FF2B5EF4-FFF2-40B4-BE49-F238E27FC236}">
                <a16:creationId xmlns:a16="http://schemas.microsoft.com/office/drawing/2014/main" id="{ECCFD970-681B-44B6-B39F-93F1C8D21D82}"/>
              </a:ext>
            </a:extLst>
          </p:cNvPr>
          <p:cNvSpPr txBox="1"/>
          <p:nvPr/>
        </p:nvSpPr>
        <p:spPr>
          <a:xfrm>
            <a:off x="371018" y="1520388"/>
            <a:ext cx="7672851" cy="3349954"/>
          </a:xfrm>
          <a:prstGeom prst="rect">
            <a:avLst/>
          </a:prstGeom>
          <a:noFill/>
        </p:spPr>
        <p:txBody>
          <a:bodyPr wrap="square" lIns="91438" tIns="45719" rIns="91438" bIns="45719">
            <a:spAutoFit/>
          </a:bodyPr>
          <a:lstStyle/>
          <a:p>
            <a:pPr algn="just">
              <a:lnSpc>
                <a:spcPct val="150000"/>
              </a:lnSpc>
              <a:defRPr/>
            </a:pPr>
            <a:r>
              <a:rPr lang="vi-VN" sz="2400" b="1">
                <a:solidFill>
                  <a:srgbClr val="050000"/>
                </a:solidFill>
                <a:latin typeface="#9Slide03 SFU Futura_12" panose="020B0604020202020204" charset="0"/>
                <a:ea typeface="#9Slide03 Roboto Medium" panose="02000000000000000000" pitchFamily="2" charset="0"/>
                <a:cs typeface="Times New Roman" pitchFamily="18" charset="0"/>
              </a:rPr>
              <a:t>Câu 1</a:t>
            </a: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a:t>
            </a:r>
            <a:r>
              <a:rPr lang="vi-VN" sz="2400" b="1">
                <a:solidFill>
                  <a:srgbClr val="050000"/>
                </a:solidFill>
                <a:latin typeface="#9Slide03 SFU Futura_12" panose="020B0604020202020204" charset="0"/>
                <a:ea typeface="#9Slide03 Roboto Medium" panose="02000000000000000000" pitchFamily="2" charset="0"/>
                <a:cs typeface="Times New Roman" pitchFamily="18" charset="0"/>
              </a:rPr>
              <a:t> Phần phía đông Trung Quốc tiếp giáp với đại dương nào sau đây?</a:t>
            </a:r>
            <a:endParaRPr lang="en-US" sz="2400" b="1">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42900" algn="just">
              <a:lnSpc>
                <a:spcPct val="150000"/>
              </a:lnSpc>
              <a:defRPr/>
            </a:pPr>
            <a:r>
              <a:rPr lang="pt-BR" sz="2400" b="1">
                <a:solidFill>
                  <a:srgbClr val="050000"/>
                </a:solidFill>
                <a:latin typeface="#9Slide03 SFU Futura_12" panose="020B0604020202020204" charset="0"/>
                <a:ea typeface="#9Slide03 Roboto Medium" panose="02000000000000000000" pitchFamily="2" charset="0"/>
                <a:cs typeface="Times New Roman" pitchFamily="18" charset="0"/>
              </a:rPr>
              <a:t>A.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Thái Bình Dương.</a:t>
            </a:r>
            <a:r>
              <a:rPr lang="pt-BR" sz="2400">
                <a:solidFill>
                  <a:srgbClr val="050000"/>
                </a:solidFill>
                <a:latin typeface="#9Slide03 SFU Futura_12" panose="020B0604020202020204" charset="0"/>
                <a:ea typeface="#9Slide03 Roboto Medium" panose="02000000000000000000" pitchFamily="2" charset="0"/>
              </a:rPr>
              <a:t>	</a:t>
            </a:r>
          </a:p>
          <a:p>
            <a:pPr indent="342900" algn="just">
              <a:lnSpc>
                <a:spcPct val="150000"/>
              </a:lnSpc>
              <a:tabLst>
                <a:tab pos="1800180" algn="l"/>
                <a:tab pos="3600360" algn="l"/>
                <a:tab pos="5400540" algn="l"/>
              </a:tabLst>
              <a:defRPr/>
            </a:pPr>
            <a:r>
              <a:rPr lang="pt-BR" sz="2400" b="1">
                <a:solidFill>
                  <a:srgbClr val="050000"/>
                </a:solidFill>
                <a:latin typeface="#9Slide03 SFU Futura_12" panose="020B0604020202020204" charset="0"/>
                <a:ea typeface="#9Slide03 Roboto Medium" panose="02000000000000000000" pitchFamily="2" charset="0"/>
                <a:cs typeface="Times New Roman" pitchFamily="18" charset="0"/>
              </a:rPr>
              <a:t>B.</a:t>
            </a:r>
            <a:r>
              <a:rPr lang="pt-BR" sz="2400">
                <a:solidFill>
                  <a:srgbClr val="050000"/>
                </a:solidFill>
                <a:latin typeface="#9Slide03 SFU Futura_12" panose="020B0604020202020204" charset="0"/>
                <a:ea typeface="#9Slide03 Roboto Medium" panose="02000000000000000000" pitchFamily="2" charset="0"/>
                <a:cs typeface="Times New Roman" pitchFamily="18" charset="0"/>
              </a:rPr>
              <a:t>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Đại Tây Dương.</a:t>
            </a:r>
            <a:r>
              <a:rPr lang="pt-BR" sz="2400" dirty="0">
                <a:solidFill>
                  <a:srgbClr val="050000"/>
                </a:solidFill>
                <a:latin typeface="#9Slide03 SFU Futura_12" panose="020B0604020202020204" charset="0"/>
                <a:ea typeface="#9Slide03 Roboto Medium" panose="02000000000000000000" pitchFamily="2" charset="0"/>
              </a:rPr>
              <a:t>	</a:t>
            </a:r>
          </a:p>
          <a:p>
            <a:pPr indent="342900" algn="just">
              <a:lnSpc>
                <a:spcPct val="150000"/>
              </a:lnSpc>
              <a:tabLst>
                <a:tab pos="1800180" algn="l"/>
                <a:tab pos="3600360" algn="l"/>
                <a:tab pos="5400540" algn="l"/>
              </a:tabLst>
              <a:defRPr/>
            </a:pPr>
            <a:r>
              <a:rPr lang="pt-BR" sz="2400" b="1" dirty="0">
                <a:solidFill>
                  <a:srgbClr val="050000"/>
                </a:solidFill>
                <a:latin typeface="#9Slide03 SFU Futura_12" panose="020B0604020202020204" charset="0"/>
                <a:ea typeface="#9Slide03 Roboto Medium" panose="02000000000000000000" pitchFamily="2" charset="0"/>
                <a:cs typeface="Times New Roman" pitchFamily="18" charset="0"/>
              </a:rPr>
              <a:t>C</a:t>
            </a:r>
            <a:r>
              <a:rPr lang="pt-BR" sz="2400" b="1">
                <a:solidFill>
                  <a:srgbClr val="050000"/>
                </a:solidFill>
                <a:latin typeface="#9Slide03 SFU Futura_12" panose="020B0604020202020204" charset="0"/>
                <a:ea typeface="#9Slide03 Roboto Medium" panose="02000000000000000000" pitchFamily="2" charset="0"/>
                <a:cs typeface="Times New Roman" pitchFamily="18" charset="0"/>
              </a:rPr>
              <a:t>.</a:t>
            </a:r>
            <a:r>
              <a:rPr lang="pt-BR" sz="2400">
                <a:solidFill>
                  <a:srgbClr val="050000"/>
                </a:solidFill>
                <a:latin typeface="#9Slide03 SFU Futura_12" panose="020B0604020202020204" charset="0"/>
                <a:ea typeface="#9Slide03 Roboto Medium" panose="02000000000000000000" pitchFamily="2" charset="0"/>
                <a:cs typeface="Times New Roman" pitchFamily="18" charset="0"/>
              </a:rPr>
              <a:t>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Ấn Độ Dương.</a:t>
            </a:r>
            <a:r>
              <a:rPr lang="pt-BR" sz="2400" dirty="0">
                <a:solidFill>
                  <a:srgbClr val="050000"/>
                </a:solidFill>
                <a:latin typeface="#9Slide03 SFU Futura_12" panose="020B0604020202020204" charset="0"/>
                <a:ea typeface="#9Slide03 Roboto Medium" panose="02000000000000000000" pitchFamily="2" charset="0"/>
              </a:rPr>
              <a:t>		</a:t>
            </a:r>
          </a:p>
          <a:p>
            <a:pPr indent="342900" algn="just">
              <a:lnSpc>
                <a:spcPct val="150000"/>
              </a:lnSpc>
              <a:tabLst>
                <a:tab pos="1800180" algn="l"/>
                <a:tab pos="3600360" algn="l"/>
                <a:tab pos="5400540" algn="l"/>
              </a:tabLst>
              <a:defRPr/>
            </a:pPr>
            <a:r>
              <a:rPr lang="pt-BR" sz="2400" b="1" dirty="0">
                <a:solidFill>
                  <a:srgbClr val="050000"/>
                </a:solidFill>
                <a:latin typeface="#9Slide03 SFU Futura_12" panose="020B0604020202020204" charset="0"/>
                <a:ea typeface="#9Slide03 Roboto Medium" panose="02000000000000000000" pitchFamily="2" charset="0"/>
                <a:cs typeface="Times New Roman" pitchFamily="18" charset="0"/>
              </a:rPr>
              <a:t>D</a:t>
            </a:r>
            <a:r>
              <a:rPr lang="pt-BR" sz="2400" b="1">
                <a:solidFill>
                  <a:srgbClr val="050000"/>
                </a:solidFill>
                <a:latin typeface="#9Slide03 SFU Futura_12" panose="020B0604020202020204" charset="0"/>
                <a:ea typeface="#9Slide03 Roboto Medium" panose="02000000000000000000" pitchFamily="2" charset="0"/>
                <a:cs typeface="Times New Roman" pitchFamily="18" charset="0"/>
              </a:rPr>
              <a:t>.</a:t>
            </a:r>
            <a:r>
              <a:rPr lang="pt-BR" sz="2400">
                <a:solidFill>
                  <a:srgbClr val="050000"/>
                </a:solidFill>
                <a:latin typeface="#9Slide03 SFU Futura_12" panose="020B0604020202020204" charset="0"/>
                <a:ea typeface="#9Slide03 Roboto Medium" panose="02000000000000000000" pitchFamily="2" charset="0"/>
                <a:cs typeface="Times New Roman" pitchFamily="18" charset="0"/>
              </a:rPr>
              <a:t>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Bắc Băng Dương.</a:t>
            </a:r>
            <a:endParaRPr lang="en-US" sz="2400" dirty="0">
              <a:solidFill>
                <a:srgbClr val="050000"/>
              </a:solidFill>
              <a:latin typeface="#9Slide03 SFU Futura_12" panose="020B0604020202020204" charset="0"/>
              <a:ea typeface="#9Slide03 Roboto Medium" panose="02000000000000000000" pitchFamily="2" charset="0"/>
              <a:cs typeface="Times New Roman" pitchFamily="18" charset="0"/>
            </a:endParaRPr>
          </a:p>
        </p:txBody>
      </p:sp>
      <p:sp>
        <p:nvSpPr>
          <p:cNvPr id="9" name="TextBox 8">
            <a:extLst>
              <a:ext uri="{FF2B5EF4-FFF2-40B4-BE49-F238E27FC236}">
                <a16:creationId xmlns:a16="http://schemas.microsoft.com/office/drawing/2014/main" id="{FED62FC5-D7DD-4AFB-B363-9F047268CC66}"/>
              </a:ext>
            </a:extLst>
          </p:cNvPr>
          <p:cNvSpPr txBox="1"/>
          <p:nvPr/>
        </p:nvSpPr>
        <p:spPr>
          <a:xfrm>
            <a:off x="1542110" y="395188"/>
            <a:ext cx="6958010" cy="830995"/>
          </a:xfrm>
          <a:prstGeom prst="rect">
            <a:avLst/>
          </a:prstGeom>
          <a:noFill/>
        </p:spPr>
        <p:txBody>
          <a:bodyPr wrap="square" lIns="91438" tIns="45719" rIns="91438" bIns="45719">
            <a:spAutoFit/>
          </a:bodyPr>
          <a:lstStyle/>
          <a:p>
            <a:pPr algn="ctr">
              <a:defRPr/>
            </a:pPr>
            <a:r>
              <a:rPr lang="en-US" sz="4800" b="1" dirty="0">
                <a:solidFill>
                  <a:srgbClr val="C00000"/>
                </a:solidFill>
                <a:latin typeface="#9Slide03 SFU Futura_12" panose="020B0604020202020204" charset="0"/>
                <a:ea typeface="#9Slide03 Open Sans ExtraBold" panose="020B0906030804020204" pitchFamily="34" charset="0"/>
                <a:cs typeface="#9Slide03 Open Sans ExtraBold" panose="020B0906030804020204" pitchFamily="34" charset="0"/>
                <a:sym typeface="Baloo 2"/>
              </a:rPr>
              <a:t>Rung </a:t>
            </a:r>
            <a:r>
              <a:rPr lang="en-US" sz="4800" b="1" dirty="0" err="1">
                <a:solidFill>
                  <a:srgbClr val="C00000"/>
                </a:solidFill>
                <a:latin typeface="#9Slide03 SFU Futura_12" panose="020B0604020202020204" charset="0"/>
                <a:ea typeface="#9Slide03 Open Sans ExtraBold" panose="020B0906030804020204" pitchFamily="34" charset="0"/>
                <a:cs typeface="#9Slide03 Open Sans ExtraBold" panose="020B0906030804020204" pitchFamily="34" charset="0"/>
                <a:sym typeface="Baloo 2"/>
              </a:rPr>
              <a:t>chuông</a:t>
            </a:r>
            <a:r>
              <a:rPr lang="en-US" sz="4800" b="1" dirty="0">
                <a:solidFill>
                  <a:srgbClr val="C00000"/>
                </a:solidFill>
                <a:latin typeface="#9Slide03 SFU Futura_12" panose="020B0604020202020204" charset="0"/>
                <a:ea typeface="#9Slide03 Open Sans ExtraBold" panose="020B0906030804020204" pitchFamily="34" charset="0"/>
                <a:cs typeface="#9Slide03 Open Sans ExtraBold" panose="020B0906030804020204" pitchFamily="34" charset="0"/>
                <a:sym typeface="Baloo 2"/>
              </a:rPr>
              <a:t> </a:t>
            </a:r>
            <a:r>
              <a:rPr lang="en-US" sz="4800" b="1" dirty="0" err="1">
                <a:solidFill>
                  <a:srgbClr val="C00000"/>
                </a:solidFill>
                <a:latin typeface="#9Slide03 SFU Futura_12" panose="020B0604020202020204" charset="0"/>
                <a:ea typeface="#9Slide03 Open Sans ExtraBold" panose="020B0906030804020204" pitchFamily="34" charset="0"/>
                <a:cs typeface="#9Slide03 Open Sans ExtraBold" panose="020B0906030804020204" pitchFamily="34" charset="0"/>
                <a:sym typeface="Baloo 2"/>
              </a:rPr>
              <a:t>vàng</a:t>
            </a:r>
            <a:endParaRPr lang="en-US" sz="4800" dirty="0">
              <a:solidFill>
                <a:srgbClr val="C00000"/>
              </a:solidFill>
              <a:latin typeface="#9Slide03 SFU Futura_12" panose="020B0604020202020204" charset="0"/>
            </a:endParaRPr>
          </a:p>
        </p:txBody>
      </p:sp>
      <p:pic>
        <p:nvPicPr>
          <p:cNvPr id="3074"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91253" y="136342"/>
            <a:ext cx="1272686" cy="12726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03F3CF3-67BC-48AA-B355-9EAD2281EB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83704" y="2639785"/>
            <a:ext cx="691243" cy="691243"/>
          </a:xfrm>
          <a:prstGeom prst="rect">
            <a:avLst/>
          </a:prstGeom>
        </p:spPr>
      </p:pic>
      <p:pic>
        <p:nvPicPr>
          <p:cNvPr id="8" name="PA_图片 9">
            <a:extLst>
              <a:ext uri="{FF2B5EF4-FFF2-40B4-BE49-F238E27FC236}">
                <a16:creationId xmlns:a16="http://schemas.microsoft.com/office/drawing/2014/main" id="{7E0CD998-F60D-41BB-8A5A-16A73202DB8C}"/>
              </a:ext>
            </a:extLst>
          </p:cNvPr>
          <p:cNvPicPr>
            <a:picLocks noChangeAspect="1"/>
          </p:cNvPicPr>
          <p:nvPr>
            <p:custDataLst>
              <p:tags r:id="rId3"/>
            </p:custDataLst>
          </p:nvPr>
        </p:nvPicPr>
        <p:blipFill>
          <a:blip r:embed="rId12" cstate="screen">
            <a:extLst>
              <a:ext uri="{28A0092B-C50C-407E-A947-70E740481C1C}">
                <a14:useLocalDpi xmlns:a14="http://schemas.microsoft.com/office/drawing/2010/main" val="0"/>
              </a:ext>
            </a:extLst>
          </a:blip>
          <a:stretch>
            <a:fillRect/>
          </a:stretch>
        </p:blipFill>
        <p:spPr>
          <a:xfrm>
            <a:off x="5617790" y="3331028"/>
            <a:ext cx="3526209" cy="1812472"/>
          </a:xfrm>
          <a:prstGeom prst="rect">
            <a:avLst/>
          </a:prstGeom>
        </p:spPr>
      </p:pic>
    </p:spTree>
    <p:extLst>
      <p:ext uri="{BB962C8B-B14F-4D97-AF65-F5344CB8AC3E}">
        <p14:creationId xmlns:p14="http://schemas.microsoft.com/office/powerpoint/2010/main" val="38563022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3" name="15s">
            <a:hlinkClick r:id="" action="ppaction://media"/>
            <a:extLst>
              <a:ext uri="{FF2B5EF4-FFF2-40B4-BE49-F238E27FC236}">
                <a16:creationId xmlns:a16="http://schemas.microsoft.com/office/drawing/2014/main" id="{C13BFD78-8F5E-49E1-A438-D30E7D4CFB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2181" y="723751"/>
            <a:ext cx="457200" cy="457200"/>
          </a:xfrm>
          <a:prstGeom prst="rect">
            <a:avLst/>
          </a:prstGeom>
        </p:spPr>
      </p:pic>
      <p:sp>
        <p:nvSpPr>
          <p:cNvPr id="7" name="TextBox 6">
            <a:extLst>
              <a:ext uri="{FF2B5EF4-FFF2-40B4-BE49-F238E27FC236}">
                <a16:creationId xmlns:a16="http://schemas.microsoft.com/office/drawing/2014/main" id="{ECCFD970-681B-44B6-B39F-93F1C8D21D82}"/>
              </a:ext>
            </a:extLst>
          </p:cNvPr>
          <p:cNvSpPr txBox="1"/>
          <p:nvPr/>
        </p:nvSpPr>
        <p:spPr>
          <a:xfrm>
            <a:off x="415109" y="1389238"/>
            <a:ext cx="8240522" cy="2795956"/>
          </a:xfrm>
          <a:prstGeom prst="rect">
            <a:avLst/>
          </a:prstGeom>
          <a:noFill/>
        </p:spPr>
        <p:txBody>
          <a:bodyPr wrap="square" lIns="91438" tIns="45719" rIns="91438" bIns="45719">
            <a:spAutoFit/>
          </a:bodyPr>
          <a:lstStyle/>
          <a:p>
            <a:pPr algn="just">
              <a:lnSpc>
                <a:spcPct val="150000"/>
              </a:lnSpc>
              <a:defRPr/>
            </a:pPr>
            <a:r>
              <a:rPr lang="vi-VN" sz="2400" b="1" dirty="0">
                <a:solidFill>
                  <a:srgbClr val="050000"/>
                </a:solidFill>
                <a:latin typeface="#9Slide03 SFU Futura_12" panose="020B0604020202020204" charset="0"/>
                <a:ea typeface="#9Slide03 Roboto Medium" panose="02000000000000000000" pitchFamily="2" charset="0"/>
                <a:cs typeface="Times New Roman" pitchFamily="18" charset="0"/>
              </a:rPr>
              <a:t>Câu </a:t>
            </a:r>
            <a:r>
              <a:rPr lang="en-US" sz="2400" b="1" dirty="0">
                <a:solidFill>
                  <a:srgbClr val="050000"/>
                </a:solidFill>
                <a:latin typeface="#9Slide03 SFU Futura_12" panose="020B0604020202020204" charset="0"/>
                <a:ea typeface="#9Slide03 Roboto Medium" panose="02000000000000000000" pitchFamily="2" charset="0"/>
                <a:cs typeface="Times New Roman" pitchFamily="18" charset="0"/>
              </a:rPr>
              <a:t>2</a:t>
            </a: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 </a:t>
            </a:r>
            <a:r>
              <a:rPr lang="vi-VN" sz="2400" b="1">
                <a:solidFill>
                  <a:srgbClr val="050000"/>
                </a:solidFill>
                <a:latin typeface="#9Slide03 SFU Futura_12" panose="020B0604020202020204" charset="0"/>
                <a:ea typeface="#9Slide03 Roboto Medium" panose="02000000000000000000" pitchFamily="2" charset="0"/>
                <a:cs typeface="Times New Roman" pitchFamily="18" charset="0"/>
              </a:rPr>
              <a:t>Địa hình chủ yếu của miền Đông Trung Quốc là</a:t>
            </a:r>
            <a:endParaRPr lang="en-US" sz="2400" b="1">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A. </a:t>
            </a:r>
            <a:r>
              <a:rPr lang="en-US" sz="2400">
                <a:latin typeface="#9Slide03 SFU Futura_12" panose="020B0604020202020204" charset="0"/>
                <a:ea typeface="Calibri" panose="020F0502020204030204" pitchFamily="34" charset="0"/>
              </a:rPr>
              <a:t>núi, cao nguyên xen bồn địa.</a:t>
            </a:r>
            <a:r>
              <a:rPr lang="en-US" sz="2400">
                <a:solidFill>
                  <a:srgbClr val="050000"/>
                </a:solidFill>
                <a:latin typeface="#9Slide03 SFU Futura_12" panose="020B0604020202020204" charset="0"/>
                <a:ea typeface="#9Slide03 Roboto Medium" panose="02000000000000000000" pitchFamily="2" charset="0"/>
                <a:cs typeface="Times New Roman" pitchFamily="18" charset="0"/>
              </a:rPr>
              <a:t>	</a:t>
            </a:r>
          </a:p>
          <a:p>
            <a:pPr indent="342900">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B.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đồng bằng và đồi núi thấp.</a:t>
            </a:r>
            <a:endParaRPr lang="en-US" sz="2400">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42900">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C.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núi cao và sơn nguyên đồ sộ.</a:t>
            </a:r>
            <a:r>
              <a:rPr lang="en-US" sz="2400">
                <a:solidFill>
                  <a:srgbClr val="050000"/>
                </a:solidFill>
                <a:latin typeface="#9Slide03 SFU Futura_12" panose="020B0604020202020204" charset="0"/>
                <a:ea typeface="#9Slide03 Roboto Medium" panose="02000000000000000000" pitchFamily="2" charset="0"/>
                <a:cs typeface="Times New Roman" pitchFamily="18" charset="0"/>
              </a:rPr>
              <a:t>	</a:t>
            </a:r>
          </a:p>
          <a:p>
            <a:pPr indent="342900">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D.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núi cao, đồng bằng châu thổ.</a:t>
            </a:r>
            <a:endParaRPr lang="en-US" sz="2400" dirty="0">
              <a:solidFill>
                <a:srgbClr val="050000"/>
              </a:solidFill>
              <a:latin typeface="#9Slide03 SFU Futura_12" panose="020B0604020202020204" charset="0"/>
              <a:ea typeface="#9Slide03 Roboto Medium" panose="02000000000000000000" pitchFamily="2" charset="0"/>
              <a:cs typeface="Times New Roman" pitchFamily="18" charset="0"/>
            </a:endParaRPr>
          </a:p>
        </p:txBody>
      </p:sp>
      <p:sp>
        <p:nvSpPr>
          <p:cNvPr id="9" name="TextBox 8">
            <a:extLst>
              <a:ext uri="{FF2B5EF4-FFF2-40B4-BE49-F238E27FC236}">
                <a16:creationId xmlns:a16="http://schemas.microsoft.com/office/drawing/2014/main" id="{FED62FC5-D7DD-4AFB-B363-9F047268CC66}"/>
              </a:ext>
            </a:extLst>
          </p:cNvPr>
          <p:cNvSpPr txBox="1"/>
          <p:nvPr/>
        </p:nvSpPr>
        <p:spPr>
          <a:xfrm>
            <a:off x="1455991" y="465370"/>
            <a:ext cx="6958010" cy="715578"/>
          </a:xfrm>
          <a:prstGeom prst="rect">
            <a:avLst/>
          </a:prstGeom>
          <a:noFill/>
        </p:spPr>
        <p:txBody>
          <a:bodyPr wrap="square" lIns="91438" tIns="45719" rIns="91438" bIns="45719">
            <a:spAutoFit/>
          </a:bodyPr>
          <a:lstStyle/>
          <a:p>
            <a:pPr algn="ctr" defTabSz="685783">
              <a:defRPr/>
            </a:pPr>
            <a:r>
              <a:rPr lang="en-US" sz="4050" b="1" dirty="0">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Rung </a:t>
            </a:r>
            <a:r>
              <a:rPr lang="en-US" sz="4050" b="1" dirty="0" err="1">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chuông</a:t>
            </a:r>
            <a:r>
              <a:rPr lang="en-US" sz="4050" b="1" dirty="0">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 </a:t>
            </a:r>
            <a:r>
              <a:rPr lang="en-US" sz="4050" b="1" dirty="0" err="1">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vàng</a:t>
            </a:r>
            <a:endParaRPr lang="en-US" sz="4050" dirty="0">
              <a:solidFill>
                <a:srgbClr val="C00000"/>
              </a:solidFill>
              <a:latin typeface="#9Slide05 Agile Script Calligra" panose="03070402050302030203" pitchFamily="66" charset="-93"/>
            </a:endParaRPr>
          </a:p>
        </p:txBody>
      </p:sp>
      <p:pic>
        <p:nvPicPr>
          <p:cNvPr id="3074"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46452" y="332290"/>
            <a:ext cx="1272686" cy="12726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03F3CF3-67BC-48AA-B355-9EAD2281EB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52036" y="2509281"/>
            <a:ext cx="691243" cy="691243"/>
          </a:xfrm>
          <a:prstGeom prst="rect">
            <a:avLst/>
          </a:prstGeom>
        </p:spPr>
      </p:pic>
      <p:pic>
        <p:nvPicPr>
          <p:cNvPr id="10" name="PA_图片 9">
            <a:extLst>
              <a:ext uri="{FF2B5EF4-FFF2-40B4-BE49-F238E27FC236}">
                <a16:creationId xmlns:a16="http://schemas.microsoft.com/office/drawing/2014/main" id="{7E0CD998-F60D-41BB-8A5A-16A73202DB8C}"/>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380894" y="4237264"/>
            <a:ext cx="1763105" cy="906236"/>
          </a:xfrm>
          <a:prstGeom prst="rect">
            <a:avLst/>
          </a:prstGeom>
        </p:spPr>
      </p:pic>
    </p:spTree>
    <p:extLst>
      <p:ext uri="{BB962C8B-B14F-4D97-AF65-F5344CB8AC3E}">
        <p14:creationId xmlns:p14="http://schemas.microsoft.com/office/powerpoint/2010/main" val="24508057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3" name="15s">
            <a:hlinkClick r:id="" action="ppaction://media"/>
            <a:extLst>
              <a:ext uri="{FF2B5EF4-FFF2-40B4-BE49-F238E27FC236}">
                <a16:creationId xmlns:a16="http://schemas.microsoft.com/office/drawing/2014/main" id="{C13BFD78-8F5E-49E1-A438-D30E7D4CFB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3328" y="820286"/>
            <a:ext cx="457200" cy="457200"/>
          </a:xfrm>
          <a:prstGeom prst="rect">
            <a:avLst/>
          </a:prstGeom>
        </p:spPr>
      </p:pic>
      <p:sp>
        <p:nvSpPr>
          <p:cNvPr id="9" name="TextBox 8">
            <a:extLst>
              <a:ext uri="{FF2B5EF4-FFF2-40B4-BE49-F238E27FC236}">
                <a16:creationId xmlns:a16="http://schemas.microsoft.com/office/drawing/2014/main" id="{FED62FC5-D7DD-4AFB-B363-9F047268CC66}"/>
              </a:ext>
            </a:extLst>
          </p:cNvPr>
          <p:cNvSpPr txBox="1"/>
          <p:nvPr/>
        </p:nvSpPr>
        <p:spPr>
          <a:xfrm>
            <a:off x="1110579" y="465370"/>
            <a:ext cx="6958010" cy="715578"/>
          </a:xfrm>
          <a:prstGeom prst="rect">
            <a:avLst/>
          </a:prstGeom>
          <a:noFill/>
        </p:spPr>
        <p:txBody>
          <a:bodyPr wrap="square" lIns="91438" tIns="45719" rIns="91438" bIns="45719">
            <a:spAutoFit/>
          </a:bodyPr>
          <a:lstStyle/>
          <a:p>
            <a:pPr algn="ctr" defTabSz="685783">
              <a:defRPr/>
            </a:pPr>
            <a:r>
              <a:rPr lang="en-US" sz="4050" b="1" dirty="0">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Rung </a:t>
            </a:r>
            <a:r>
              <a:rPr lang="en-US" sz="4050" b="1" dirty="0" err="1">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chuông</a:t>
            </a:r>
            <a:r>
              <a:rPr lang="en-US" sz="4050" b="1" dirty="0">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 </a:t>
            </a:r>
            <a:r>
              <a:rPr lang="en-US" sz="4050" b="1" dirty="0" err="1">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vàng</a:t>
            </a:r>
            <a:endParaRPr lang="en-US" sz="4050" dirty="0">
              <a:solidFill>
                <a:srgbClr val="C00000"/>
              </a:solidFill>
              <a:latin typeface="#9Slide05 Agile Script Calligra" panose="03070402050302030203" pitchFamily="66" charset="-93"/>
            </a:endParaRPr>
          </a:p>
        </p:txBody>
      </p:sp>
      <p:pic>
        <p:nvPicPr>
          <p:cNvPr id="3074"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47678" y="147028"/>
            <a:ext cx="1272686" cy="1272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B3F0B4F-3F8D-45B0-A61C-1F4CDA3CED61}"/>
              </a:ext>
            </a:extLst>
          </p:cNvPr>
          <p:cNvSpPr txBox="1"/>
          <p:nvPr/>
        </p:nvSpPr>
        <p:spPr>
          <a:xfrm>
            <a:off x="669562" y="1401302"/>
            <a:ext cx="7752329" cy="3349954"/>
          </a:xfrm>
          <a:prstGeom prst="rect">
            <a:avLst/>
          </a:prstGeom>
          <a:noFill/>
        </p:spPr>
        <p:txBody>
          <a:bodyPr wrap="square" lIns="91438" tIns="45719" rIns="91438" bIns="45719">
            <a:spAutoFit/>
          </a:bodyPr>
          <a:lstStyle/>
          <a:p>
            <a:pPr algn="just">
              <a:lnSpc>
                <a:spcPct val="150000"/>
              </a:lnSpc>
              <a:defRPr/>
            </a:pPr>
            <a:r>
              <a:rPr lang="en-US" sz="2400" b="1" dirty="0" err="1">
                <a:solidFill>
                  <a:srgbClr val="050000"/>
                </a:solidFill>
                <a:latin typeface="#9Slide03 SFU Futura_12" panose="020B0604020202020204" charset="0"/>
                <a:ea typeface="#9Slide03 Roboto Medium" panose="02000000000000000000" pitchFamily="2" charset="0"/>
                <a:cs typeface="Times New Roman" pitchFamily="18" charset="0"/>
              </a:rPr>
              <a:t>Câu</a:t>
            </a:r>
            <a:r>
              <a:rPr lang="en-US" sz="2400" b="1" dirty="0">
                <a:solidFill>
                  <a:srgbClr val="050000"/>
                </a:solidFill>
                <a:latin typeface="#9Slide03 SFU Futura_12" panose="020B0604020202020204" charset="0"/>
                <a:ea typeface="#9Slide03 Roboto Medium" panose="02000000000000000000" pitchFamily="2" charset="0"/>
                <a:cs typeface="Times New Roman" pitchFamily="18" charset="0"/>
              </a:rPr>
              <a:t> 3</a:t>
            </a: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 </a:t>
            </a:r>
            <a:r>
              <a:rPr lang="vi-VN" sz="2400" b="1">
                <a:solidFill>
                  <a:srgbClr val="050000"/>
                </a:solidFill>
                <a:latin typeface="#9Slide03 SFU Futura_12" panose="020B0604020202020204" charset="0"/>
                <a:ea typeface="#9Slide03 Roboto Medium" panose="02000000000000000000" pitchFamily="2" charset="0"/>
                <a:cs typeface="Times New Roman" pitchFamily="18" charset="0"/>
              </a:rPr>
              <a:t>Các dân tộc ít người của Trung Quốc phân bố rải rác ở khu vực nào sau đây?</a:t>
            </a:r>
            <a:endParaRPr lang="en-US" sz="2400" b="1">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08372"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A.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Các thành phố lớn.</a:t>
            </a:r>
            <a:r>
              <a:rPr lang="en-US" sz="2400">
                <a:solidFill>
                  <a:srgbClr val="050000"/>
                </a:solidFill>
                <a:latin typeface="#9Slide03 SFU Futura_12" panose="020B0604020202020204" charset="0"/>
                <a:ea typeface="#9Slide03 Roboto Medium" panose="02000000000000000000" pitchFamily="2" charset="0"/>
                <a:cs typeface="Times New Roman" pitchFamily="18" charset="0"/>
              </a:rPr>
              <a:t>	</a:t>
            </a: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B.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Các đồng bằng châu thổ.</a:t>
            </a:r>
            <a:endParaRPr lang="en-US" sz="2400">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C.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Vùng núi và biên giới.</a:t>
            </a:r>
            <a:r>
              <a:rPr lang="en-US" sz="2400">
                <a:solidFill>
                  <a:srgbClr val="050000"/>
                </a:solidFill>
                <a:latin typeface="#9Slide03 SFU Futura_12" panose="020B0604020202020204" charset="0"/>
                <a:ea typeface="#9Slide03 Roboto Medium" panose="02000000000000000000" pitchFamily="2" charset="0"/>
                <a:cs typeface="Times New Roman" pitchFamily="18" charset="0"/>
              </a:rPr>
              <a:t>	</a:t>
            </a: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D.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Dọc biên giới phía nam.</a:t>
            </a:r>
            <a:endParaRPr lang="en-US" sz="2400" dirty="0">
              <a:solidFill>
                <a:srgbClr val="050000"/>
              </a:solidFill>
              <a:latin typeface="#9Slide03 SFU Futura_12" panose="020B0604020202020204" charset="0"/>
              <a:ea typeface="#9Slide03 Roboto Medium" panose="02000000000000000000" pitchFamily="2" charset="0"/>
              <a:cs typeface="Times New Roman" pitchFamily="18" charset="0"/>
            </a:endParaRPr>
          </a:p>
        </p:txBody>
      </p:sp>
      <p:pic>
        <p:nvPicPr>
          <p:cNvPr id="10" name="Picture 9">
            <a:extLst>
              <a:ext uri="{FF2B5EF4-FFF2-40B4-BE49-F238E27FC236}">
                <a16:creationId xmlns:a16="http://schemas.microsoft.com/office/drawing/2014/main" id="{FD6CEECF-FE9B-446C-BDB0-D61D92CE6EF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21928" y="3590807"/>
            <a:ext cx="691243" cy="691243"/>
          </a:xfrm>
          <a:prstGeom prst="rect">
            <a:avLst/>
          </a:prstGeom>
        </p:spPr>
      </p:pic>
      <p:pic>
        <p:nvPicPr>
          <p:cNvPr id="7" name="PA_图片 9">
            <a:extLst>
              <a:ext uri="{FF2B5EF4-FFF2-40B4-BE49-F238E27FC236}">
                <a16:creationId xmlns:a16="http://schemas.microsoft.com/office/drawing/2014/main" id="{7E0CD998-F60D-41BB-8A5A-16A73202DB8C}"/>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7009215" y="4046221"/>
            <a:ext cx="2134784" cy="1097279"/>
          </a:xfrm>
          <a:prstGeom prst="rect">
            <a:avLst/>
          </a:prstGeom>
        </p:spPr>
      </p:pic>
    </p:spTree>
    <p:extLst>
      <p:ext uri="{BB962C8B-B14F-4D97-AF65-F5344CB8AC3E}">
        <p14:creationId xmlns:p14="http://schemas.microsoft.com/office/powerpoint/2010/main" val="17928868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3" name="15s">
            <a:hlinkClick r:id="" action="ppaction://media"/>
            <a:extLst>
              <a:ext uri="{FF2B5EF4-FFF2-40B4-BE49-F238E27FC236}">
                <a16:creationId xmlns:a16="http://schemas.microsoft.com/office/drawing/2014/main" id="{C13BFD78-8F5E-49E1-A438-D30E7D4CFB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8958" y="693815"/>
            <a:ext cx="457200" cy="457200"/>
          </a:xfrm>
          <a:prstGeom prst="rect">
            <a:avLst/>
          </a:prstGeom>
        </p:spPr>
      </p:pic>
      <p:sp>
        <p:nvSpPr>
          <p:cNvPr id="9" name="TextBox 8">
            <a:extLst>
              <a:ext uri="{FF2B5EF4-FFF2-40B4-BE49-F238E27FC236}">
                <a16:creationId xmlns:a16="http://schemas.microsoft.com/office/drawing/2014/main" id="{FED62FC5-D7DD-4AFB-B363-9F047268CC66}"/>
              </a:ext>
            </a:extLst>
          </p:cNvPr>
          <p:cNvSpPr txBox="1"/>
          <p:nvPr/>
        </p:nvSpPr>
        <p:spPr>
          <a:xfrm>
            <a:off x="1110579" y="465370"/>
            <a:ext cx="6958010" cy="715578"/>
          </a:xfrm>
          <a:prstGeom prst="rect">
            <a:avLst/>
          </a:prstGeom>
          <a:noFill/>
        </p:spPr>
        <p:txBody>
          <a:bodyPr wrap="square" lIns="91438" tIns="45719" rIns="91438" bIns="45719">
            <a:spAutoFit/>
          </a:bodyPr>
          <a:lstStyle/>
          <a:p>
            <a:pPr algn="ctr" defTabSz="685783">
              <a:defRPr/>
            </a:pPr>
            <a:r>
              <a:rPr lang="en-US" sz="4050" b="1" dirty="0">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Rung </a:t>
            </a:r>
            <a:r>
              <a:rPr lang="en-US" sz="4050" b="1" dirty="0" err="1">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chuông</a:t>
            </a:r>
            <a:r>
              <a:rPr lang="en-US" sz="4050" b="1" dirty="0">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 </a:t>
            </a:r>
            <a:r>
              <a:rPr lang="en-US" sz="4050" b="1" dirty="0" err="1">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vàng</a:t>
            </a:r>
            <a:endParaRPr lang="en-US" sz="4050" dirty="0">
              <a:solidFill>
                <a:srgbClr val="C00000"/>
              </a:solidFill>
              <a:latin typeface="#9Slide05 Agile Script Calligra" panose="03070402050302030203" pitchFamily="66" charset="-93"/>
            </a:endParaRPr>
          </a:p>
        </p:txBody>
      </p:sp>
      <p:pic>
        <p:nvPicPr>
          <p:cNvPr id="3074"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19103" y="147028"/>
            <a:ext cx="1272686" cy="1272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B3F0B4F-3F8D-45B0-A61C-1F4CDA3CED61}"/>
              </a:ext>
            </a:extLst>
          </p:cNvPr>
          <p:cNvSpPr txBox="1"/>
          <p:nvPr/>
        </p:nvSpPr>
        <p:spPr>
          <a:xfrm>
            <a:off x="381207" y="1358440"/>
            <a:ext cx="8419894" cy="2795956"/>
          </a:xfrm>
          <a:prstGeom prst="rect">
            <a:avLst/>
          </a:prstGeom>
          <a:noFill/>
        </p:spPr>
        <p:txBody>
          <a:bodyPr wrap="square" lIns="91438" tIns="45719" rIns="91438" bIns="45719">
            <a:spAutoFit/>
          </a:bodyPr>
          <a:lstStyle/>
          <a:p>
            <a:pPr algn="just">
              <a:lnSpc>
                <a:spcPct val="150000"/>
              </a:lnSpc>
              <a:defRPr/>
            </a:pPr>
            <a:r>
              <a:rPr lang="en-US" sz="2400" b="1" err="1">
                <a:solidFill>
                  <a:srgbClr val="050000"/>
                </a:solidFill>
                <a:latin typeface="#9Slide03 SFU Futura_12" panose="020B0604020202020204" charset="0"/>
                <a:ea typeface="#9Slide03 Roboto Medium" panose="02000000000000000000" pitchFamily="2" charset="0"/>
                <a:cs typeface="Times New Roman" pitchFamily="18" charset="0"/>
              </a:rPr>
              <a:t>Câu</a:t>
            </a: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 4. </a:t>
            </a:r>
            <a:r>
              <a:rPr lang="vi-VN" sz="2400" b="1">
                <a:solidFill>
                  <a:srgbClr val="050000"/>
                </a:solidFill>
                <a:latin typeface="#9Slide03 SFU Futura_12" panose="020B0604020202020204" charset="0"/>
                <a:ea typeface="#9Slide03 Roboto Medium" panose="02000000000000000000" pitchFamily="2" charset="0"/>
                <a:cs typeface="Times New Roman" pitchFamily="18" charset="0"/>
              </a:rPr>
              <a:t>Dân cư Trung Quốc tập trung đông nhất ở vùng</a:t>
            </a:r>
            <a:endParaRPr lang="en-US" sz="2400" b="1">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08372"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A.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ven biển và thượng lưu các con sông.</a:t>
            </a:r>
            <a:r>
              <a:rPr lang="en-US" sz="2400">
                <a:solidFill>
                  <a:srgbClr val="050000"/>
                </a:solidFill>
                <a:latin typeface="#9Slide03 SFU Futura_12" panose="020B0604020202020204" charset="0"/>
                <a:ea typeface="#9Slide03 Roboto Medium" panose="02000000000000000000" pitchFamily="2" charset="0"/>
                <a:cs typeface="Times New Roman" pitchFamily="18" charset="0"/>
              </a:rPr>
              <a:t>	</a:t>
            </a: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B.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ven biển và hạ lưu các con sông.</a:t>
            </a:r>
            <a:endParaRPr lang="en-US" sz="2400">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C.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ven biển và vùng đồi núi phía Tây.</a:t>
            </a:r>
            <a:r>
              <a:rPr lang="en-US" sz="2400">
                <a:solidFill>
                  <a:srgbClr val="050000"/>
                </a:solidFill>
                <a:latin typeface="#9Slide03 SFU Futura_12" panose="020B0604020202020204" charset="0"/>
                <a:ea typeface="#9Slide03 Roboto Medium" panose="02000000000000000000" pitchFamily="2" charset="0"/>
                <a:cs typeface="Times New Roman" pitchFamily="18" charset="0"/>
              </a:rPr>
              <a:t>				</a:t>
            </a: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D. </a:t>
            </a:r>
            <a:r>
              <a:rPr lang="en-US" sz="2400">
                <a:solidFill>
                  <a:srgbClr val="050000"/>
                </a:solidFill>
                <a:latin typeface="#9Slide03 SFU Futura_12" panose="020B0604020202020204" charset="0"/>
                <a:ea typeface="#9Slide03 Roboto Medium" panose="02000000000000000000" pitchFamily="2" charset="0"/>
                <a:cs typeface="Times New Roman" pitchFamily="18" charset="0"/>
              </a:rPr>
              <a:t>phía Tây Bắc và vùng trung tâm.</a:t>
            </a:r>
            <a:endParaRPr lang="en-US" sz="2400" dirty="0">
              <a:solidFill>
                <a:srgbClr val="050000"/>
              </a:solidFill>
              <a:latin typeface="#9Slide03 SFU Futura_12" panose="020B0604020202020204" charset="0"/>
              <a:ea typeface="#9Slide03 Roboto Medium" panose="02000000000000000000" pitchFamily="2" charset="0"/>
              <a:cs typeface="Times New Roman" pitchFamily="18" charset="0"/>
            </a:endParaRPr>
          </a:p>
        </p:txBody>
      </p:sp>
      <p:pic>
        <p:nvPicPr>
          <p:cNvPr id="10" name="Picture 9">
            <a:extLst>
              <a:ext uri="{FF2B5EF4-FFF2-40B4-BE49-F238E27FC236}">
                <a16:creationId xmlns:a16="http://schemas.microsoft.com/office/drawing/2014/main" id="{FD6CEECF-FE9B-446C-BDB0-D61D92CE6EF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31937" y="2481400"/>
            <a:ext cx="691243" cy="691243"/>
          </a:xfrm>
          <a:prstGeom prst="rect">
            <a:avLst/>
          </a:prstGeom>
        </p:spPr>
      </p:pic>
      <p:pic>
        <p:nvPicPr>
          <p:cNvPr id="7" name="PA_图片 9">
            <a:extLst>
              <a:ext uri="{FF2B5EF4-FFF2-40B4-BE49-F238E27FC236}">
                <a16:creationId xmlns:a16="http://schemas.microsoft.com/office/drawing/2014/main" id="{7E0CD998-F60D-41BB-8A5A-16A73202DB8C}"/>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6253145" y="3657601"/>
            <a:ext cx="2890854" cy="1485899"/>
          </a:xfrm>
          <a:prstGeom prst="rect">
            <a:avLst/>
          </a:prstGeom>
        </p:spPr>
      </p:pic>
    </p:spTree>
    <p:extLst>
      <p:ext uri="{BB962C8B-B14F-4D97-AF65-F5344CB8AC3E}">
        <p14:creationId xmlns:p14="http://schemas.microsoft.com/office/powerpoint/2010/main" val="3217574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3" name="15s">
            <a:hlinkClick r:id="" action="ppaction://media"/>
            <a:extLst>
              <a:ext uri="{FF2B5EF4-FFF2-40B4-BE49-F238E27FC236}">
                <a16:creationId xmlns:a16="http://schemas.microsoft.com/office/drawing/2014/main" id="{C13BFD78-8F5E-49E1-A438-D30E7D4CFB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6357" y="788750"/>
            <a:ext cx="457200" cy="457200"/>
          </a:xfrm>
          <a:prstGeom prst="rect">
            <a:avLst/>
          </a:prstGeom>
        </p:spPr>
      </p:pic>
      <p:sp>
        <p:nvSpPr>
          <p:cNvPr id="9" name="TextBox 8">
            <a:extLst>
              <a:ext uri="{FF2B5EF4-FFF2-40B4-BE49-F238E27FC236}">
                <a16:creationId xmlns:a16="http://schemas.microsoft.com/office/drawing/2014/main" id="{FED62FC5-D7DD-4AFB-B363-9F047268CC66}"/>
              </a:ext>
            </a:extLst>
          </p:cNvPr>
          <p:cNvSpPr txBox="1"/>
          <p:nvPr/>
        </p:nvSpPr>
        <p:spPr>
          <a:xfrm>
            <a:off x="1110579" y="465370"/>
            <a:ext cx="6958010" cy="715578"/>
          </a:xfrm>
          <a:prstGeom prst="rect">
            <a:avLst/>
          </a:prstGeom>
          <a:noFill/>
        </p:spPr>
        <p:txBody>
          <a:bodyPr wrap="square" lIns="91438" tIns="45719" rIns="91438" bIns="45719">
            <a:spAutoFit/>
          </a:bodyPr>
          <a:lstStyle/>
          <a:p>
            <a:pPr algn="ctr" defTabSz="685783">
              <a:defRPr/>
            </a:pPr>
            <a:r>
              <a:rPr lang="en-US" sz="4050" b="1" dirty="0">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Rung </a:t>
            </a:r>
            <a:r>
              <a:rPr lang="en-US" sz="4050" b="1" dirty="0" err="1">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chuông</a:t>
            </a:r>
            <a:r>
              <a:rPr lang="en-US" sz="4050" b="1" dirty="0">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 </a:t>
            </a:r>
            <a:r>
              <a:rPr lang="en-US" sz="4050" b="1" dirty="0" err="1">
                <a:solidFill>
                  <a:srgbClr val="C00000"/>
                </a:solidFill>
                <a:latin typeface="#9Slide05 Agile Script Calligra" panose="03070402050302030203" pitchFamily="66" charset="-93"/>
                <a:ea typeface="#9Slide03 Open Sans ExtraBold" panose="020B0906030804020204" pitchFamily="34" charset="0"/>
                <a:cs typeface="#9Slide03 Open Sans ExtraBold" panose="020B0906030804020204" pitchFamily="34" charset="0"/>
                <a:sym typeface="Baloo 2"/>
              </a:rPr>
              <a:t>vàng</a:t>
            </a:r>
            <a:endParaRPr lang="en-US" sz="4050" dirty="0">
              <a:solidFill>
                <a:srgbClr val="C00000"/>
              </a:solidFill>
              <a:latin typeface="#9Slide05 Agile Script Calligra" panose="03070402050302030203" pitchFamily="66" charset="-93"/>
            </a:endParaRPr>
          </a:p>
        </p:txBody>
      </p:sp>
      <p:pic>
        <p:nvPicPr>
          <p:cNvPr id="3074"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10579" y="186817"/>
            <a:ext cx="1272686" cy="1272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B3F0B4F-3F8D-45B0-A61C-1F4CDA3CED61}"/>
              </a:ext>
            </a:extLst>
          </p:cNvPr>
          <p:cNvSpPr txBox="1"/>
          <p:nvPr/>
        </p:nvSpPr>
        <p:spPr>
          <a:xfrm>
            <a:off x="279896" y="1401302"/>
            <a:ext cx="8526407" cy="3349954"/>
          </a:xfrm>
          <a:prstGeom prst="rect">
            <a:avLst/>
          </a:prstGeom>
          <a:noFill/>
        </p:spPr>
        <p:txBody>
          <a:bodyPr wrap="square" lIns="91438" tIns="45719" rIns="91438" bIns="45719">
            <a:spAutoFit/>
          </a:bodyPr>
          <a:lstStyle/>
          <a:p>
            <a:pPr algn="just">
              <a:lnSpc>
                <a:spcPct val="150000"/>
              </a:lnSpc>
              <a:defRPr/>
            </a:pPr>
            <a:r>
              <a:rPr lang="en-US" sz="2400" b="1" err="1">
                <a:solidFill>
                  <a:srgbClr val="050000"/>
                </a:solidFill>
                <a:latin typeface="#9Slide03 SFU Futura_12" panose="020B0604020202020204" charset="0"/>
                <a:ea typeface="#9Slide03 Roboto Medium" panose="02000000000000000000" pitchFamily="2" charset="0"/>
                <a:cs typeface="Times New Roman" pitchFamily="18" charset="0"/>
              </a:rPr>
              <a:t>Câu</a:t>
            </a: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 5. </a:t>
            </a:r>
            <a:r>
              <a:rPr lang="vi-VN" sz="2400" b="1">
                <a:solidFill>
                  <a:srgbClr val="050000"/>
                </a:solidFill>
                <a:latin typeface="#9Slide03 SFU Futura_12" panose="020B0604020202020204" charset="0"/>
                <a:ea typeface="#9Slide03 Roboto Medium" panose="02000000000000000000" pitchFamily="2" charset="0"/>
                <a:cs typeface="Times New Roman" pitchFamily="18" charset="0"/>
              </a:rPr>
              <a:t>Điểm tương đồng về tự nhiên giữa miền Đông và miền Tây Trung Quốc là</a:t>
            </a:r>
            <a:endParaRPr lang="en-US" sz="2400" b="1">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08372"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A.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có nhiều khoáng sản.</a:t>
            </a:r>
            <a:endParaRPr lang="en-US" sz="2400">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08372"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B.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đất đai màu mỡ.	</a:t>
            </a:r>
            <a:r>
              <a:rPr lang="en-US" sz="2400">
                <a:solidFill>
                  <a:srgbClr val="050000"/>
                </a:solidFill>
                <a:latin typeface="#9Slide03 SFU Futura_12" panose="020B0604020202020204" charset="0"/>
                <a:ea typeface="#9Slide03 Roboto Medium" panose="02000000000000000000" pitchFamily="2" charset="0"/>
                <a:cs typeface="Times New Roman" pitchFamily="18" charset="0"/>
              </a:rPr>
              <a:t>				</a:t>
            </a: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C.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địa hình bằng phẳng.</a:t>
            </a:r>
            <a:endParaRPr lang="en-US" sz="2400">
              <a:solidFill>
                <a:srgbClr val="050000"/>
              </a:solidFill>
              <a:latin typeface="#9Slide03 SFU Futura_12" panose="020B0604020202020204" charset="0"/>
              <a:ea typeface="#9Slide03 Roboto Medium" panose="02000000000000000000" pitchFamily="2" charset="0"/>
              <a:cs typeface="Times New Roman" pitchFamily="18" charset="0"/>
            </a:endParaRPr>
          </a:p>
          <a:p>
            <a:pPr indent="342900" algn="just">
              <a:lnSpc>
                <a:spcPct val="150000"/>
              </a:lnSpc>
              <a:defRPr/>
            </a:pPr>
            <a:r>
              <a:rPr lang="en-US" sz="2400" b="1">
                <a:solidFill>
                  <a:srgbClr val="050000"/>
                </a:solidFill>
                <a:latin typeface="#9Slide03 SFU Futura_12" panose="020B0604020202020204" charset="0"/>
                <a:ea typeface="#9Slide03 Roboto Medium" panose="02000000000000000000" pitchFamily="2" charset="0"/>
                <a:cs typeface="Times New Roman" pitchFamily="18" charset="0"/>
              </a:rPr>
              <a:t>D. </a:t>
            </a:r>
            <a:r>
              <a:rPr lang="vi-VN" sz="2400">
                <a:solidFill>
                  <a:srgbClr val="050000"/>
                </a:solidFill>
                <a:latin typeface="#9Slide03 SFU Futura_12" panose="020B0604020202020204" charset="0"/>
                <a:ea typeface="#9Slide03 Roboto Medium" panose="02000000000000000000" pitchFamily="2" charset="0"/>
                <a:cs typeface="Times New Roman" pitchFamily="18" charset="0"/>
              </a:rPr>
              <a:t>sông ngòi ít dốc.</a:t>
            </a:r>
            <a:endParaRPr lang="en-US" sz="2400" dirty="0">
              <a:solidFill>
                <a:srgbClr val="050000"/>
              </a:solidFill>
              <a:latin typeface="#9Slide03 SFU Futura_12" panose="020B0604020202020204" charset="0"/>
              <a:ea typeface="#9Slide03 Roboto Medium" panose="02000000000000000000" pitchFamily="2" charset="0"/>
              <a:cs typeface="Times New Roman" pitchFamily="18" charset="0"/>
            </a:endParaRPr>
          </a:p>
        </p:txBody>
      </p:sp>
      <p:pic>
        <p:nvPicPr>
          <p:cNvPr id="10" name="Picture 9">
            <a:extLst>
              <a:ext uri="{FF2B5EF4-FFF2-40B4-BE49-F238E27FC236}">
                <a16:creationId xmlns:a16="http://schemas.microsoft.com/office/drawing/2014/main" id="{FD6CEECF-FE9B-446C-BDB0-D61D92CE6EF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19336" y="2551212"/>
            <a:ext cx="691243" cy="691243"/>
          </a:xfrm>
          <a:prstGeom prst="rect">
            <a:avLst/>
          </a:prstGeom>
        </p:spPr>
      </p:pic>
      <p:pic>
        <p:nvPicPr>
          <p:cNvPr id="7" name="PA_图片 9">
            <a:extLst>
              <a:ext uri="{FF2B5EF4-FFF2-40B4-BE49-F238E27FC236}">
                <a16:creationId xmlns:a16="http://schemas.microsoft.com/office/drawing/2014/main" id="{7E0CD998-F60D-41BB-8A5A-16A73202DB8C}"/>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6175315" y="3617596"/>
            <a:ext cx="2968685" cy="1525904"/>
          </a:xfrm>
          <a:prstGeom prst="rect">
            <a:avLst/>
          </a:prstGeom>
        </p:spPr>
      </p:pic>
    </p:spTree>
    <p:extLst>
      <p:ext uri="{BB962C8B-B14F-4D97-AF65-F5344CB8AC3E}">
        <p14:creationId xmlns:p14="http://schemas.microsoft.com/office/powerpoint/2010/main" val="787914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271247" y="-2574"/>
            <a:ext cx="387275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solidFill>
                <a:prstClr val="white"/>
              </a:solidFill>
            </a:endParaRPr>
          </a:p>
        </p:txBody>
      </p:sp>
      <p:sp>
        <p:nvSpPr>
          <p:cNvPr id="5" name="文本框 7" descr="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
          <p:cNvSpPr txBox="1">
            <a:spLocks noChangeArrowheads="1"/>
          </p:cNvSpPr>
          <p:nvPr/>
        </p:nvSpPr>
        <p:spPr bwMode="auto">
          <a:xfrm>
            <a:off x="6647201" y="27419"/>
            <a:ext cx="24967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4350">
              <a:defRPr sz="1300">
                <a:solidFill>
                  <a:schemeClr val="tx1"/>
                </a:solidFill>
                <a:latin typeface="Calibri" panose="020F0502020204030204" pitchFamily="34" charset="0"/>
                <a:ea typeface="宋体" panose="02010600030101010101" pitchFamily="2" charset="-122"/>
              </a:defRPr>
            </a:lvl1pPr>
            <a:lvl2pPr marL="742950" indent="-285750" defTabSz="514350">
              <a:defRPr sz="1300">
                <a:solidFill>
                  <a:schemeClr val="tx1"/>
                </a:solidFill>
                <a:latin typeface="Calibri" panose="020F0502020204030204" pitchFamily="34" charset="0"/>
                <a:ea typeface="宋体" panose="02010600030101010101" pitchFamily="2" charset="-122"/>
              </a:defRPr>
            </a:lvl2pPr>
            <a:lvl3pPr marL="1143000" indent="-228600" defTabSz="514350">
              <a:defRPr sz="1300">
                <a:solidFill>
                  <a:schemeClr val="tx1"/>
                </a:solidFill>
                <a:latin typeface="Calibri" panose="020F0502020204030204" pitchFamily="34" charset="0"/>
                <a:ea typeface="宋体" panose="02010600030101010101" pitchFamily="2" charset="-122"/>
              </a:defRPr>
            </a:lvl3pPr>
            <a:lvl4pPr marL="1600200" indent="-228600" defTabSz="514350">
              <a:defRPr sz="1300">
                <a:solidFill>
                  <a:schemeClr val="tx1"/>
                </a:solidFill>
                <a:latin typeface="Calibri" panose="020F0502020204030204" pitchFamily="34" charset="0"/>
                <a:ea typeface="宋体" panose="02010600030101010101" pitchFamily="2" charset="-122"/>
              </a:defRPr>
            </a:lvl4pPr>
            <a:lvl5pPr marL="2057400" indent="-228600" defTabSz="514350">
              <a:defRPr sz="1300">
                <a:solidFill>
                  <a:schemeClr val="tx1"/>
                </a:solidFill>
                <a:latin typeface="Calibri" panose="020F0502020204030204" pitchFamily="34" charset="0"/>
                <a:ea typeface="宋体" panose="02010600030101010101" pitchFamily="2" charset="-122"/>
              </a:defRPr>
            </a:lvl5pPr>
            <a:lvl6pPr marL="25146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51435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4000">
                <a:solidFill>
                  <a:schemeClr val="bg1"/>
                </a:solidFill>
                <a:latin typeface="#9Slide03 Bebas Neue Bold" panose="020B0606020202050201" pitchFamily="34" charset="0"/>
                <a:ea typeface="+mj-ea"/>
                <a:sym typeface="Calibri" panose="020F0502020204030204" pitchFamily="34" charset="0"/>
              </a:rPr>
              <a:t>VẬN DỤNG</a:t>
            </a:r>
            <a:endParaRPr lang="zh-CN" altLang="en-US" sz="4000" dirty="0">
              <a:solidFill>
                <a:schemeClr val="bg1"/>
              </a:solidFill>
              <a:latin typeface="#9Slide03 Bebas Neue Bold" panose="020B0606020202050201" pitchFamily="34" charset="0"/>
              <a:ea typeface="+mj-ea"/>
              <a:sym typeface="Calibri" panose="020F0502020204030204" pitchFamily="34" charset="0"/>
            </a:endParaRPr>
          </a:p>
        </p:txBody>
      </p:sp>
      <p:sp>
        <p:nvSpPr>
          <p:cNvPr id="7" name="矩形 6"/>
          <p:cNvSpPr/>
          <p:nvPr/>
        </p:nvSpPr>
        <p:spPr>
          <a:xfrm>
            <a:off x="5143500" y="735305"/>
            <a:ext cx="1766509" cy="392159"/>
          </a:xfrm>
          <a:prstGeom prst="rect">
            <a:avLst/>
          </a:prstGeom>
        </p:spPr>
        <p:txBody>
          <a:bodyPr wrap="none">
            <a:spAutoFit/>
          </a:bodyPr>
          <a:lstStyle/>
          <a:p>
            <a:pPr marL="112712" lvl="0" algn="l">
              <a:lnSpc>
                <a:spcPct val="107000"/>
              </a:lnSpc>
              <a:spcAft>
                <a:spcPts val="600"/>
              </a:spcAft>
            </a:pPr>
            <a:r>
              <a:rPr lang="en-US" sz="2000" dirty="0" err="1">
                <a:solidFill>
                  <a:schemeClr val="bg1"/>
                </a:solidFill>
                <a:latin typeface="#9Slide03 SFU Helvetica ExtraCo" panose="00000400000000000000" pitchFamily="2" charset="0"/>
                <a:ea typeface="Noto Sans Symbols"/>
                <a:cs typeface="Noto Sans Symbols"/>
              </a:rPr>
              <a:t>Trả</a:t>
            </a:r>
            <a:r>
              <a:rPr lang="en-US" sz="2000" dirty="0">
                <a:solidFill>
                  <a:schemeClr val="bg1"/>
                </a:solidFill>
                <a:latin typeface="#9Slide03 SFU Helvetica ExtraCo" panose="00000400000000000000" pitchFamily="2" charset="0"/>
                <a:ea typeface="Noto Sans Symbols"/>
                <a:cs typeface="Noto Sans Symbols"/>
              </a:rPr>
              <a:t> </a:t>
            </a:r>
            <a:r>
              <a:rPr lang="en-US" sz="2000" dirty="0" err="1">
                <a:solidFill>
                  <a:schemeClr val="bg1"/>
                </a:solidFill>
                <a:latin typeface="#9Slide03 SFU Helvetica ExtraCo" panose="00000400000000000000" pitchFamily="2" charset="0"/>
                <a:ea typeface="Noto Sans Symbols"/>
                <a:cs typeface="Noto Sans Symbols"/>
              </a:rPr>
              <a:t>lời</a:t>
            </a:r>
            <a:r>
              <a:rPr lang="en-US" sz="2000" dirty="0">
                <a:solidFill>
                  <a:schemeClr val="bg1"/>
                </a:solidFill>
                <a:latin typeface="#9Slide03 SFU Helvetica ExtraCo" panose="00000400000000000000" pitchFamily="2" charset="0"/>
                <a:ea typeface="Noto Sans Symbols"/>
                <a:cs typeface="Noto Sans Symbols"/>
              </a:rPr>
              <a:t> </a:t>
            </a:r>
            <a:r>
              <a:rPr lang="en-US" sz="2000" dirty="0" err="1">
                <a:solidFill>
                  <a:schemeClr val="bg1"/>
                </a:solidFill>
                <a:latin typeface="#9Slide03 SFU Helvetica ExtraCo" panose="00000400000000000000" pitchFamily="2" charset="0"/>
                <a:ea typeface="Noto Sans Symbols"/>
                <a:cs typeface="Noto Sans Symbols"/>
              </a:rPr>
              <a:t>bằng</a:t>
            </a:r>
            <a:r>
              <a:rPr lang="en-US" sz="2000" dirty="0">
                <a:solidFill>
                  <a:schemeClr val="bg1"/>
                </a:solidFill>
                <a:latin typeface="#9Slide03 SFU Helvetica ExtraCo" panose="00000400000000000000" pitchFamily="2" charset="0"/>
                <a:ea typeface="Noto Sans Symbols"/>
                <a:cs typeface="Noto Sans Symbols"/>
              </a:rPr>
              <a:t> </a:t>
            </a:r>
            <a:r>
              <a:rPr lang="en-US" sz="2000" dirty="0" err="1">
                <a:solidFill>
                  <a:schemeClr val="bg1"/>
                </a:solidFill>
                <a:latin typeface="#9Slide03 SFU Helvetica ExtraCo" panose="00000400000000000000" pitchFamily="2" charset="0"/>
                <a:ea typeface="Noto Sans Symbols"/>
                <a:cs typeface="Noto Sans Symbols"/>
              </a:rPr>
              <a:t>văn</a:t>
            </a:r>
            <a:r>
              <a:rPr lang="en-US" sz="2000" dirty="0">
                <a:solidFill>
                  <a:schemeClr val="bg1"/>
                </a:solidFill>
                <a:latin typeface="#9Slide03 SFU Helvetica ExtraCo" panose="00000400000000000000" pitchFamily="2" charset="0"/>
                <a:ea typeface="Noto Sans Symbols"/>
                <a:cs typeface="Noto Sans Symbols"/>
              </a:rPr>
              <a:t> </a:t>
            </a:r>
            <a:r>
              <a:rPr lang="en-US" sz="2000" dirty="0" err="1">
                <a:solidFill>
                  <a:schemeClr val="bg1"/>
                </a:solidFill>
                <a:latin typeface="#9Slide03 SFU Helvetica ExtraCo" panose="00000400000000000000" pitchFamily="2" charset="0"/>
                <a:ea typeface="Noto Sans Symbols"/>
                <a:cs typeface="Noto Sans Symbols"/>
              </a:rPr>
              <a:t>bản</a:t>
            </a:r>
            <a:endParaRPr lang="en-US" sz="2000" dirty="0">
              <a:solidFill>
                <a:schemeClr val="bg1"/>
              </a:solidFill>
              <a:effectLst/>
              <a:latin typeface="#9Slide03 SFU Helvetica ExtraCo" panose="00000400000000000000" pitchFamily="2" charset="0"/>
              <a:ea typeface="Noto Sans Symbols"/>
              <a:cs typeface="Noto Sans Symbols"/>
            </a:endParaRPr>
          </a:p>
        </p:txBody>
      </p:sp>
      <p:cxnSp>
        <p:nvCxnSpPr>
          <p:cNvPr id="9" name="直接连接符 8"/>
          <p:cNvCxnSpPr/>
          <p:nvPr/>
        </p:nvCxnSpPr>
        <p:spPr>
          <a:xfrm>
            <a:off x="5696012" y="2764841"/>
            <a:ext cx="2512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a:spLocks noChangeArrowheads="1"/>
          </p:cNvSpPr>
          <p:nvPr/>
        </p:nvSpPr>
        <p:spPr bwMode="auto">
          <a:xfrm>
            <a:off x="5271247" y="1064575"/>
            <a:ext cx="3681218"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just"/>
            <a:r>
              <a:rPr lang="vi-VN" sz="1800" dirty="0">
                <a:solidFill>
                  <a:schemeClr val="bg1">
                    <a:lumMod val="95000"/>
                  </a:schemeClr>
                </a:solidFill>
                <a:latin typeface="#9Slide03 SFU Futura_12" panose="020B0604020202020204" charset="0"/>
              </a:rPr>
              <a:t>Tìm hiểu chính sách giáo dục của Trung Quốc và mối quan hệ của Việt Nam – Trung Quốc trong lĩnh vực giáo dục</a:t>
            </a:r>
            <a:r>
              <a:rPr lang="en-US" sz="1800" dirty="0">
                <a:solidFill>
                  <a:schemeClr val="bg1">
                    <a:lumMod val="95000"/>
                  </a:schemeClr>
                </a:solidFill>
                <a:latin typeface="#9Slide03 SFU Futura_12" panose="020B0604020202020204" charset="0"/>
              </a:rPr>
              <a:t>.</a:t>
            </a:r>
          </a:p>
          <a:p>
            <a:pPr algn="just"/>
            <a:endParaRPr lang="en-US" sz="2000" dirty="0">
              <a:solidFill>
                <a:schemeClr val="bg1">
                  <a:lumMod val="95000"/>
                </a:schemeClr>
              </a:solidFill>
              <a:effectLst/>
              <a:latin typeface="#9Slide03 SFU Futura_12" panose="020B0604020202020204" charset="0"/>
              <a:ea typeface="Times New Roman" panose="02020603050405020304" pitchFamily="18" charset="0"/>
            </a:endParaRPr>
          </a:p>
          <a:p>
            <a:pPr algn="just"/>
            <a:r>
              <a:rPr lang="en-US" sz="1800" b="1" dirty="0" err="1">
                <a:solidFill>
                  <a:schemeClr val="bg1"/>
                </a:solidFill>
                <a:latin typeface="#9Slide03 SFU Futura_12" panose="020B0604020202020204" charset="0"/>
                <a:ea typeface="Times New Roman" panose="02020603050405020304" pitchFamily="18" charset="0"/>
              </a:rPr>
              <a:t>Yêu</a:t>
            </a:r>
            <a:r>
              <a:rPr lang="en-US" sz="1800" b="1" dirty="0">
                <a:solidFill>
                  <a:schemeClr val="bg1"/>
                </a:solidFill>
                <a:latin typeface="#9Slide03 SFU Futura_12" panose="020B0604020202020204" charset="0"/>
                <a:ea typeface="Times New Roman" panose="02020603050405020304" pitchFamily="18" charset="0"/>
              </a:rPr>
              <a:t> </a:t>
            </a:r>
            <a:r>
              <a:rPr lang="en-US" sz="1800" b="1" dirty="0" err="1">
                <a:solidFill>
                  <a:schemeClr val="bg1"/>
                </a:solidFill>
                <a:latin typeface="#9Slide03 SFU Futura_12" panose="020B0604020202020204" charset="0"/>
                <a:ea typeface="Times New Roman" panose="02020603050405020304" pitchFamily="18" charset="0"/>
              </a:rPr>
              <a:t>cầu</a:t>
            </a:r>
            <a:endParaRPr lang="en-US" sz="1800" b="1" dirty="0">
              <a:solidFill>
                <a:schemeClr val="bg1"/>
              </a:solidFill>
              <a:effectLst/>
              <a:latin typeface="#9Slide03 SFU Futura_12" panose="020B0604020202020204" charset="0"/>
              <a:ea typeface="Times New Roman" panose="02020603050405020304" pitchFamily="18" charset="0"/>
            </a:endParaRPr>
          </a:p>
          <a:p>
            <a:pPr algn="just">
              <a:spcAft>
                <a:spcPts val="800"/>
              </a:spcAft>
            </a:pPr>
            <a:r>
              <a:rPr lang="it-IT" sz="1800" dirty="0">
                <a:solidFill>
                  <a:schemeClr val="bg1">
                    <a:lumMod val="95000"/>
                  </a:schemeClr>
                </a:solidFill>
                <a:effectLst/>
                <a:latin typeface="#9Slide03 SFU Futura_12" panose="020B0604020202020204" charset="0"/>
                <a:ea typeface="Arial" panose="020B0604020202020204" pitchFamily="34" charset="0"/>
                <a:cs typeface="Times New Roman" panose="02020603050405020304" pitchFamily="18" charset="0"/>
              </a:rPr>
              <a:t>- Nghiên cứu các tài liệu trên mạng và trả lời câu hỏi bằng văn bản</a:t>
            </a:r>
            <a:endParaRPr lang="en-US" sz="1800" dirty="0">
              <a:solidFill>
                <a:schemeClr val="bg1">
                  <a:lumMod val="95000"/>
                </a:schemeClr>
              </a:solidFill>
              <a:effectLst/>
              <a:latin typeface="#9Slide03 SFU Futura_12" panose="020B0604020202020204" charset="0"/>
              <a:ea typeface="Arial" panose="020B0604020202020204" pitchFamily="34" charset="0"/>
              <a:cs typeface="Times New Roman" panose="02020603050405020304" pitchFamily="18" charset="0"/>
            </a:endParaRPr>
          </a:p>
          <a:p>
            <a:pPr algn="just">
              <a:spcAft>
                <a:spcPts val="800"/>
              </a:spcAft>
            </a:pPr>
            <a:r>
              <a:rPr lang="it-IT" sz="1800" dirty="0">
                <a:solidFill>
                  <a:schemeClr val="bg1">
                    <a:lumMod val="95000"/>
                  </a:schemeClr>
                </a:solidFill>
                <a:effectLst/>
                <a:latin typeface="#9Slide03 SFU Futura_12" panose="020B0604020202020204" charset="0"/>
                <a:ea typeface="Arial" panose="020B0604020202020204" pitchFamily="34" charset="0"/>
                <a:cs typeface="Times New Roman" panose="02020603050405020304" pitchFamily="18" charset="0"/>
              </a:rPr>
              <a:t>- Quy định: trả lời trên khổ giấy A4, không quá 2 trang, size 13, canh lề trái, phải là 2 cm; trên dưới 1,5cm</a:t>
            </a:r>
            <a:endParaRPr lang="en-US" sz="1800" dirty="0">
              <a:solidFill>
                <a:schemeClr val="bg1">
                  <a:lumMod val="95000"/>
                </a:schemeClr>
              </a:solidFill>
              <a:effectLst/>
              <a:latin typeface="#9Slide03 SFU Futura_12" panose="020B0604020202020204" charset="0"/>
              <a:ea typeface="Arial" panose="020B0604020202020204" pitchFamily="34" charset="0"/>
              <a:cs typeface="Times New Roman" panose="02020603050405020304" pitchFamily="18" charset="0"/>
            </a:endParaRPr>
          </a:p>
          <a:p>
            <a:pPr algn="just">
              <a:spcAft>
                <a:spcPts val="800"/>
              </a:spcAft>
            </a:pPr>
            <a:r>
              <a:rPr lang="it-IT" sz="1800" dirty="0">
                <a:solidFill>
                  <a:schemeClr val="bg1">
                    <a:lumMod val="95000"/>
                  </a:schemeClr>
                </a:solidFill>
                <a:effectLst/>
                <a:latin typeface="#9Slide03 SFU Futura_12" panose="020B0604020202020204" charset="0"/>
                <a:ea typeface="Arial" panose="020B0604020202020204" pitchFamily="34" charset="0"/>
                <a:cs typeface="Times New Roman" panose="02020603050405020304" pitchFamily="18" charset="0"/>
              </a:rPr>
              <a:t>- Thời hạn nộp: 1 tuần</a:t>
            </a:r>
            <a:endParaRPr lang="en-US" sz="1400" dirty="0">
              <a:solidFill>
                <a:schemeClr val="bg1">
                  <a:lumMod val="95000"/>
                </a:schemeClr>
              </a:solidFill>
              <a:effectLst/>
              <a:latin typeface="#9Slide03 SFU Futura_12" panose="020B0604020202020204" charset="0"/>
              <a:ea typeface="Arial" panose="020B060402020202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FF8BE6E2-6EB6-782C-435B-4B3A03DDBD21}"/>
              </a:ext>
            </a:extLst>
          </p:cNvPr>
          <p:cNvCxnSpPr>
            <a:cxnSpLocks/>
          </p:cNvCxnSpPr>
          <p:nvPr/>
        </p:nvCxnSpPr>
        <p:spPr>
          <a:xfrm>
            <a:off x="6379703" y="735305"/>
            <a:ext cx="230643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32945ED-E1ED-D90D-290A-AB273B1E9180}"/>
              </a:ext>
            </a:extLst>
          </p:cNvPr>
          <p:cNvPicPr>
            <a:picLocks noChangeAspect="1"/>
          </p:cNvPicPr>
          <p:nvPr/>
        </p:nvPicPr>
        <p:blipFill>
          <a:blip r:embed="rId3"/>
          <a:stretch>
            <a:fillRect/>
          </a:stretch>
        </p:blipFill>
        <p:spPr>
          <a:xfrm>
            <a:off x="0" y="-2574"/>
            <a:ext cx="5143500" cy="5143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56A20-981D-C4AB-3764-DED70CA47072}"/>
              </a:ext>
            </a:extLst>
          </p:cNvPr>
          <p:cNvPicPr>
            <a:picLocks noChangeAspect="1"/>
          </p:cNvPicPr>
          <p:nvPr/>
        </p:nvPicPr>
        <p:blipFill rotWithShape="1">
          <a:blip r:embed="rId2"/>
          <a:srcRect l="15037"/>
          <a:stretch/>
        </p:blipFill>
        <p:spPr>
          <a:xfrm>
            <a:off x="3681388" y="0"/>
            <a:ext cx="5462612" cy="5143500"/>
          </a:xfrm>
          <a:prstGeom prst="rect">
            <a:avLst/>
          </a:prstGeom>
        </p:spPr>
      </p:pic>
      <p:pic>
        <p:nvPicPr>
          <p:cNvPr id="5132" name="Picture 12" descr="MINH TƯƠI CẢM ƠN! - Quà tặng ( dạng tư liệu ) - Trần Thị Minh Tươi - HẠNH  PHÚC - TƯƠNG LAI">
            <a:extLst>
              <a:ext uri="{FF2B5EF4-FFF2-40B4-BE49-F238E27FC236}">
                <a16:creationId xmlns:a16="http://schemas.microsoft.com/office/drawing/2014/main" id="{0C8E2C04-F1EC-DA1D-4EB0-E77815AC0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80682"/>
            <a:ext cx="4344413" cy="312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1294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4F7"/>
        </a:solidFill>
        <a:effectLst/>
      </p:bgPr>
    </p:bg>
    <p:spTree>
      <p:nvGrpSpPr>
        <p:cNvPr id="1" name=""/>
        <p:cNvGrpSpPr/>
        <p:nvPr/>
      </p:nvGrpSpPr>
      <p:grpSpPr>
        <a:xfrm>
          <a:off x="0" y="0"/>
          <a:ext cx="0" cy="0"/>
          <a:chOff x="0" y="0"/>
          <a:chExt cx="0" cy="0"/>
        </a:xfrm>
      </p:grpSpPr>
      <p:sp>
        <p:nvSpPr>
          <p:cNvPr id="2" name="矩形 6" descr="e7d195523061f1c09e9d68d7cf438b91ef959ecb14fc25d26BBA7F7DBC18E55DFF4014AF651F0BF2569D4B6C1DA7F1A4683A481403BD872FC687266AD13265C1DE7C373772FD8728ABDD69ADD03BFF5BE2862BC891DBB79EEA6ABFDA2705539C423D9E6A869863D43AC2EBED1DD1EB162B64448B75509C01D19FA967F443D1B5FCE830C8A5DF52D02B41DCFFF314BA0C">
            <a:extLst>
              <a:ext uri="{FF2B5EF4-FFF2-40B4-BE49-F238E27FC236}">
                <a16:creationId xmlns:a16="http://schemas.microsoft.com/office/drawing/2014/main" id="{79014E67-F463-4F14-A335-06BBE0298469}"/>
              </a:ext>
            </a:extLst>
          </p:cNvPr>
          <p:cNvSpPr/>
          <p:nvPr/>
        </p:nvSpPr>
        <p:spPr>
          <a:xfrm>
            <a:off x="210031" y="1709757"/>
            <a:ext cx="4361969" cy="1754326"/>
          </a:xfrm>
          <a:prstGeom prst="rect">
            <a:avLst/>
          </a:prstGeom>
          <a:noFill/>
        </p:spPr>
        <p:txBody>
          <a:bodyPr wrap="square">
            <a:spAutoFit/>
          </a:bodyPr>
          <a:lstStyle/>
          <a:p>
            <a:pPr algn="ctr" fontAlgn="base">
              <a:spcBef>
                <a:spcPct val="0"/>
              </a:spcBef>
              <a:spcAft>
                <a:spcPct val="0"/>
              </a:spcAft>
            </a:pPr>
            <a:r>
              <a:rPr lang="en-US" sz="3600" dirty="0">
                <a:solidFill>
                  <a:schemeClr val="bg2">
                    <a:lumMod val="25000"/>
                  </a:schemeClr>
                </a:solidFill>
                <a:latin typeface="#9Slide03 Aturdida" pitchFamily="2" charset="0"/>
              </a:rPr>
              <a:t>BÀI 25</a:t>
            </a:r>
          </a:p>
          <a:p>
            <a:pPr algn="ctr" fontAlgn="base">
              <a:spcBef>
                <a:spcPct val="0"/>
              </a:spcBef>
              <a:spcAft>
                <a:spcPct val="0"/>
              </a:spcAft>
            </a:pPr>
            <a:r>
              <a:rPr lang="vi-VN" sz="3600" dirty="0">
                <a:solidFill>
                  <a:schemeClr val="bg2">
                    <a:lumMod val="25000"/>
                  </a:schemeClr>
                </a:solidFill>
                <a:latin typeface="#9Slide03 Aturdida" pitchFamily="2" charset="0"/>
              </a:rPr>
              <a:t>VỊ TRÍ ĐỊA LÍ, ĐIỀU KIỆN TỰ NHIÊN, </a:t>
            </a:r>
          </a:p>
          <a:p>
            <a:pPr algn="ctr" fontAlgn="base">
              <a:spcBef>
                <a:spcPct val="0"/>
              </a:spcBef>
              <a:spcAft>
                <a:spcPct val="0"/>
              </a:spcAft>
            </a:pPr>
            <a:r>
              <a:rPr lang="vi-VN" sz="3600" dirty="0">
                <a:solidFill>
                  <a:schemeClr val="bg2">
                    <a:lumMod val="25000"/>
                  </a:schemeClr>
                </a:solidFill>
                <a:latin typeface="#9Slide03 Aturdida" pitchFamily="2" charset="0"/>
              </a:rPr>
              <a:t>DÂN CƯ VÀ XÃ HỘI</a:t>
            </a:r>
            <a:endParaRPr lang="en-US" sz="3600" dirty="0">
              <a:solidFill>
                <a:schemeClr val="bg2">
                  <a:lumMod val="25000"/>
                </a:schemeClr>
              </a:solidFill>
              <a:latin typeface="#9Slide03 Aturdida" pitchFamily="2" charset="0"/>
            </a:endParaRPr>
          </a:p>
        </p:txBody>
      </p:sp>
      <p:sp>
        <p:nvSpPr>
          <p:cNvPr id="3" name="矩形 7">
            <a:extLst>
              <a:ext uri="{FF2B5EF4-FFF2-40B4-BE49-F238E27FC236}">
                <a16:creationId xmlns:a16="http://schemas.microsoft.com/office/drawing/2014/main" id="{02E4CC4D-5E49-4251-AC00-18369838880F}"/>
              </a:ext>
            </a:extLst>
          </p:cNvPr>
          <p:cNvSpPr/>
          <p:nvPr/>
        </p:nvSpPr>
        <p:spPr>
          <a:xfrm>
            <a:off x="467155" y="617222"/>
            <a:ext cx="5032147" cy="923330"/>
          </a:xfrm>
          <a:prstGeom prst="rect">
            <a:avLst/>
          </a:prstGeom>
        </p:spPr>
        <p:txBody>
          <a:bodyPr wrap="none">
            <a:spAutoFit/>
          </a:bodyPr>
          <a:lstStyle/>
          <a:p>
            <a:pPr lvl="0" fontAlgn="base">
              <a:spcBef>
                <a:spcPct val="0"/>
              </a:spcBef>
              <a:spcAft>
                <a:spcPct val="0"/>
              </a:spcAft>
            </a:pPr>
            <a:r>
              <a:rPr lang="en-US" altLang="zh-CN" sz="5400" dirty="0">
                <a:solidFill>
                  <a:srgbClr val="EA0000"/>
                </a:solidFill>
                <a:latin typeface="#9Slide03 Aturdida" pitchFamily="2" charset="0"/>
                <a:ea typeface="方正书宋简体" panose="03000509000000000000" pitchFamily="65" charset="-122"/>
              </a:rPr>
              <a:t>CỘNG HÒA NHÂN DÂN TRUNG HOA</a:t>
            </a:r>
          </a:p>
        </p:txBody>
      </p:sp>
      <p:sp>
        <p:nvSpPr>
          <p:cNvPr id="4" name="任意多边形 13">
            <a:extLst>
              <a:ext uri="{FF2B5EF4-FFF2-40B4-BE49-F238E27FC236}">
                <a16:creationId xmlns:a16="http://schemas.microsoft.com/office/drawing/2014/main" id="{5A51DE51-3BCC-483D-811E-56878DC28606}"/>
              </a:ext>
            </a:extLst>
          </p:cNvPr>
          <p:cNvSpPr/>
          <p:nvPr/>
        </p:nvSpPr>
        <p:spPr>
          <a:xfrm>
            <a:off x="198119" y="202458"/>
            <a:ext cx="5570221" cy="467964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B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C3300"/>
              </a:solidFill>
            </a:endParaRPr>
          </a:p>
        </p:txBody>
      </p:sp>
      <p:pic>
        <p:nvPicPr>
          <p:cNvPr id="34" name="Picture 33">
            <a:extLst>
              <a:ext uri="{FF2B5EF4-FFF2-40B4-BE49-F238E27FC236}">
                <a16:creationId xmlns:a16="http://schemas.microsoft.com/office/drawing/2014/main" id="{EF2C21A3-8AB8-415C-8E5F-D356716CC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2308" y="1291298"/>
            <a:ext cx="1753790" cy="1753790"/>
          </a:xfrm>
          <a:prstGeom prst="rect">
            <a:avLst/>
          </a:prstGeom>
        </p:spPr>
      </p:pic>
      <p:grpSp>
        <p:nvGrpSpPr>
          <p:cNvPr id="91" name="Group 90">
            <a:extLst>
              <a:ext uri="{FF2B5EF4-FFF2-40B4-BE49-F238E27FC236}">
                <a16:creationId xmlns:a16="http://schemas.microsoft.com/office/drawing/2014/main" id="{D1E8C61D-F3AD-4151-920B-18D777001745}"/>
              </a:ext>
            </a:extLst>
          </p:cNvPr>
          <p:cNvGrpSpPr/>
          <p:nvPr/>
        </p:nvGrpSpPr>
        <p:grpSpPr>
          <a:xfrm>
            <a:off x="2539324" y="-1045156"/>
            <a:ext cx="1024949" cy="870849"/>
            <a:chOff x="3998719" y="2113464"/>
            <a:chExt cx="1024949" cy="870849"/>
          </a:xfrm>
        </p:grpSpPr>
        <p:sp>
          <p:nvSpPr>
            <p:cNvPr id="7" name="椭圆 8">
              <a:extLst>
                <a:ext uri="{FF2B5EF4-FFF2-40B4-BE49-F238E27FC236}">
                  <a16:creationId xmlns:a16="http://schemas.microsoft.com/office/drawing/2014/main" id="{EFD22E72-54B4-4F73-9908-575FBC29E5DD}"/>
                </a:ext>
              </a:extLst>
            </p:cNvPr>
            <p:cNvSpPr/>
            <p:nvPr/>
          </p:nvSpPr>
          <p:spPr>
            <a:xfrm>
              <a:off x="3998719" y="2671279"/>
              <a:ext cx="244138" cy="26003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8" name="椭圆 9">
              <a:extLst>
                <a:ext uri="{FF2B5EF4-FFF2-40B4-BE49-F238E27FC236}">
                  <a16:creationId xmlns:a16="http://schemas.microsoft.com/office/drawing/2014/main" id="{7923B6CE-DA52-421F-9619-BE9745773BA3}"/>
                </a:ext>
              </a:extLst>
            </p:cNvPr>
            <p:cNvSpPr/>
            <p:nvPr/>
          </p:nvSpPr>
          <p:spPr>
            <a:xfrm>
              <a:off x="4563234" y="2268494"/>
              <a:ext cx="135631" cy="12347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2" name="椭圆 13">
              <a:extLst>
                <a:ext uri="{FF2B5EF4-FFF2-40B4-BE49-F238E27FC236}">
                  <a16:creationId xmlns:a16="http://schemas.microsoft.com/office/drawing/2014/main" id="{3046A217-BDCA-41CC-B834-7E0D2AE9A31B}"/>
                </a:ext>
              </a:extLst>
            </p:cNvPr>
            <p:cNvSpPr/>
            <p:nvPr/>
          </p:nvSpPr>
          <p:spPr>
            <a:xfrm>
              <a:off x="4826113" y="2120635"/>
              <a:ext cx="116925"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5" name="椭圆 3">
              <a:extLst>
                <a:ext uri="{FF2B5EF4-FFF2-40B4-BE49-F238E27FC236}">
                  <a16:creationId xmlns:a16="http://schemas.microsoft.com/office/drawing/2014/main" id="{F536D254-189D-43C7-993C-CE7816F3A608}"/>
                </a:ext>
              </a:extLst>
            </p:cNvPr>
            <p:cNvSpPr/>
            <p:nvPr/>
          </p:nvSpPr>
          <p:spPr bwMode="auto">
            <a:xfrm>
              <a:off x="4178075" y="2113464"/>
              <a:ext cx="845593"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grpSp>
          <p:nvGrpSpPr>
            <p:cNvPr id="39" name="Google Shape;3558;p47">
              <a:extLst>
                <a:ext uri="{FF2B5EF4-FFF2-40B4-BE49-F238E27FC236}">
                  <a16:creationId xmlns:a16="http://schemas.microsoft.com/office/drawing/2014/main" id="{3415446B-40ED-40F3-879E-AD4464107C29}"/>
                </a:ext>
              </a:extLst>
            </p:cNvPr>
            <p:cNvGrpSpPr/>
            <p:nvPr/>
          </p:nvGrpSpPr>
          <p:grpSpPr>
            <a:xfrm>
              <a:off x="4226085" y="2384947"/>
              <a:ext cx="648089" cy="345261"/>
              <a:chOff x="233350" y="949250"/>
              <a:chExt cx="7137300" cy="3802300"/>
            </a:xfrm>
          </p:grpSpPr>
          <p:sp>
            <p:nvSpPr>
              <p:cNvPr id="40" name="Google Shape;3559;p47">
                <a:extLst>
                  <a:ext uri="{FF2B5EF4-FFF2-40B4-BE49-F238E27FC236}">
                    <a16:creationId xmlns:a16="http://schemas.microsoft.com/office/drawing/2014/main" id="{DD916A86-FE55-4055-BA3F-AE299248FBE9}"/>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1" name="Google Shape;3560;p47">
                <a:extLst>
                  <a:ext uri="{FF2B5EF4-FFF2-40B4-BE49-F238E27FC236}">
                    <a16:creationId xmlns:a16="http://schemas.microsoft.com/office/drawing/2014/main" id="{043509D4-E47B-4A13-811D-5A4A01CF677F}"/>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2" name="Google Shape;3561;p47">
                <a:extLst>
                  <a:ext uri="{FF2B5EF4-FFF2-40B4-BE49-F238E27FC236}">
                    <a16:creationId xmlns:a16="http://schemas.microsoft.com/office/drawing/2014/main" id="{C62112C2-6D18-436A-A302-877C4747B9D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3" name="Google Shape;3562;p47">
                <a:extLst>
                  <a:ext uri="{FF2B5EF4-FFF2-40B4-BE49-F238E27FC236}">
                    <a16:creationId xmlns:a16="http://schemas.microsoft.com/office/drawing/2014/main" id="{06319A74-4688-4727-AD83-D124EC220876}"/>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4" name="Google Shape;3563;p47">
                <a:extLst>
                  <a:ext uri="{FF2B5EF4-FFF2-40B4-BE49-F238E27FC236}">
                    <a16:creationId xmlns:a16="http://schemas.microsoft.com/office/drawing/2014/main" id="{72A453FA-77ED-4A5E-8D8C-A7DBAD4CFB5F}"/>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5" name="Google Shape;3564;p47">
                <a:extLst>
                  <a:ext uri="{FF2B5EF4-FFF2-40B4-BE49-F238E27FC236}">
                    <a16:creationId xmlns:a16="http://schemas.microsoft.com/office/drawing/2014/main" id="{6F26D712-13ED-499C-A031-D20BC6F7429E}"/>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6" name="Google Shape;3565;p47">
                <a:extLst>
                  <a:ext uri="{FF2B5EF4-FFF2-40B4-BE49-F238E27FC236}">
                    <a16:creationId xmlns:a16="http://schemas.microsoft.com/office/drawing/2014/main" id="{CE09A006-17EC-465D-90F2-F3EADD4B9219}"/>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7" name="Google Shape;3566;p47">
                <a:extLst>
                  <a:ext uri="{FF2B5EF4-FFF2-40B4-BE49-F238E27FC236}">
                    <a16:creationId xmlns:a16="http://schemas.microsoft.com/office/drawing/2014/main" id="{C5312E81-1417-42B4-BB16-8E2F4B370B1B}"/>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8" name="Google Shape;3567;p47">
                <a:extLst>
                  <a:ext uri="{FF2B5EF4-FFF2-40B4-BE49-F238E27FC236}">
                    <a16:creationId xmlns:a16="http://schemas.microsoft.com/office/drawing/2014/main" id="{E2E82B52-38A4-46E7-85EC-AEDF60FA03BE}"/>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49" name="Google Shape;3568;p47">
                <a:extLst>
                  <a:ext uri="{FF2B5EF4-FFF2-40B4-BE49-F238E27FC236}">
                    <a16:creationId xmlns:a16="http://schemas.microsoft.com/office/drawing/2014/main" id="{F3399BEB-1D74-4468-A09E-325A1431CAFE}"/>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0" name="Google Shape;3569;p47">
                <a:extLst>
                  <a:ext uri="{FF2B5EF4-FFF2-40B4-BE49-F238E27FC236}">
                    <a16:creationId xmlns:a16="http://schemas.microsoft.com/office/drawing/2014/main" id="{BE59452E-E23B-4871-84A7-84D79F7E5EB0}"/>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1" name="Google Shape;3570;p47">
                <a:extLst>
                  <a:ext uri="{FF2B5EF4-FFF2-40B4-BE49-F238E27FC236}">
                    <a16:creationId xmlns:a16="http://schemas.microsoft.com/office/drawing/2014/main" id="{35F12799-9E02-4A3F-BAF5-B2A97A7768F8}"/>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2" name="Google Shape;3571;p47">
                <a:extLst>
                  <a:ext uri="{FF2B5EF4-FFF2-40B4-BE49-F238E27FC236}">
                    <a16:creationId xmlns:a16="http://schemas.microsoft.com/office/drawing/2014/main" id="{544A97CB-A03B-47FA-9E9C-CB88BFF3F14A}"/>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3" name="Google Shape;3572;p47">
                <a:extLst>
                  <a:ext uri="{FF2B5EF4-FFF2-40B4-BE49-F238E27FC236}">
                    <a16:creationId xmlns:a16="http://schemas.microsoft.com/office/drawing/2014/main" id="{43CB52DF-B0AD-4002-B2A4-ECA99F7122F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4" name="Google Shape;3573;p47">
                <a:extLst>
                  <a:ext uri="{FF2B5EF4-FFF2-40B4-BE49-F238E27FC236}">
                    <a16:creationId xmlns:a16="http://schemas.microsoft.com/office/drawing/2014/main" id="{611ABC29-1BBE-48A6-A2FF-F3DCD184EB67}"/>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5" name="Google Shape;3574;p47">
                <a:extLst>
                  <a:ext uri="{FF2B5EF4-FFF2-40B4-BE49-F238E27FC236}">
                    <a16:creationId xmlns:a16="http://schemas.microsoft.com/office/drawing/2014/main" id="{88446F0E-1649-4744-B698-5E0BF3C57F00}"/>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6" name="Google Shape;3575;p47">
                <a:extLst>
                  <a:ext uri="{FF2B5EF4-FFF2-40B4-BE49-F238E27FC236}">
                    <a16:creationId xmlns:a16="http://schemas.microsoft.com/office/drawing/2014/main" id="{F1F463DC-876A-4506-9E0C-42E813D1AA23}"/>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7" name="Google Shape;3576;p47">
                <a:extLst>
                  <a:ext uri="{FF2B5EF4-FFF2-40B4-BE49-F238E27FC236}">
                    <a16:creationId xmlns:a16="http://schemas.microsoft.com/office/drawing/2014/main" id="{C8469F7E-6553-4BDE-898D-7ED6C8A346BC}"/>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8" name="Google Shape;3577;p47">
                <a:extLst>
                  <a:ext uri="{FF2B5EF4-FFF2-40B4-BE49-F238E27FC236}">
                    <a16:creationId xmlns:a16="http://schemas.microsoft.com/office/drawing/2014/main" id="{C5EC76FE-4EAE-4482-AB08-4499DF0683C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59" name="Google Shape;3578;p47">
                <a:extLst>
                  <a:ext uri="{FF2B5EF4-FFF2-40B4-BE49-F238E27FC236}">
                    <a16:creationId xmlns:a16="http://schemas.microsoft.com/office/drawing/2014/main" id="{FE6F4ECF-310B-4E60-A2B6-C5EE90DC3611}"/>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0" name="Google Shape;3579;p47">
                <a:extLst>
                  <a:ext uri="{FF2B5EF4-FFF2-40B4-BE49-F238E27FC236}">
                    <a16:creationId xmlns:a16="http://schemas.microsoft.com/office/drawing/2014/main" id="{B3F27D5E-12DB-4B28-B863-8F11D3359EF9}"/>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1" name="Google Shape;3580;p47">
                <a:extLst>
                  <a:ext uri="{FF2B5EF4-FFF2-40B4-BE49-F238E27FC236}">
                    <a16:creationId xmlns:a16="http://schemas.microsoft.com/office/drawing/2014/main" id="{BF992CCA-9635-4F55-87FB-81D0376E3F42}"/>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2" name="Google Shape;3581;p47">
                <a:extLst>
                  <a:ext uri="{FF2B5EF4-FFF2-40B4-BE49-F238E27FC236}">
                    <a16:creationId xmlns:a16="http://schemas.microsoft.com/office/drawing/2014/main" id="{EF4C08C5-4539-4010-8467-DD7F5A9FC663}"/>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3" name="Google Shape;3582;p47">
                <a:extLst>
                  <a:ext uri="{FF2B5EF4-FFF2-40B4-BE49-F238E27FC236}">
                    <a16:creationId xmlns:a16="http://schemas.microsoft.com/office/drawing/2014/main" id="{E6C77F77-9CD6-40CE-B27B-0F1F40C3D55B}"/>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4" name="Google Shape;3583;p47">
                <a:extLst>
                  <a:ext uri="{FF2B5EF4-FFF2-40B4-BE49-F238E27FC236}">
                    <a16:creationId xmlns:a16="http://schemas.microsoft.com/office/drawing/2014/main" id="{FEEDF012-36DF-46FE-BF5E-C4CD0BAED05F}"/>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5" name="Google Shape;3584;p47">
                <a:extLst>
                  <a:ext uri="{FF2B5EF4-FFF2-40B4-BE49-F238E27FC236}">
                    <a16:creationId xmlns:a16="http://schemas.microsoft.com/office/drawing/2014/main" id="{159D13FC-73EE-4BA3-9519-B1AD480BB816}"/>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6" name="Google Shape;3585;p47">
                <a:extLst>
                  <a:ext uri="{FF2B5EF4-FFF2-40B4-BE49-F238E27FC236}">
                    <a16:creationId xmlns:a16="http://schemas.microsoft.com/office/drawing/2014/main" id="{7F9F791E-1C66-47F4-A6CE-86D82B29772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7" name="Google Shape;3586;p47">
                <a:extLst>
                  <a:ext uri="{FF2B5EF4-FFF2-40B4-BE49-F238E27FC236}">
                    <a16:creationId xmlns:a16="http://schemas.microsoft.com/office/drawing/2014/main" id="{8CC6F0B8-1BD3-43D2-A507-AB739BA9A812}"/>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8" name="Google Shape;3587;p47">
                <a:extLst>
                  <a:ext uri="{FF2B5EF4-FFF2-40B4-BE49-F238E27FC236}">
                    <a16:creationId xmlns:a16="http://schemas.microsoft.com/office/drawing/2014/main" id="{CA0A880D-3486-43D1-9A54-5F04BDB27926}"/>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69" name="Google Shape;3588;p47">
                <a:extLst>
                  <a:ext uri="{FF2B5EF4-FFF2-40B4-BE49-F238E27FC236}">
                    <a16:creationId xmlns:a16="http://schemas.microsoft.com/office/drawing/2014/main" id="{586CF914-C85E-4D40-B9D5-39F70E5881D6}"/>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0" name="Google Shape;3589;p47">
                <a:extLst>
                  <a:ext uri="{FF2B5EF4-FFF2-40B4-BE49-F238E27FC236}">
                    <a16:creationId xmlns:a16="http://schemas.microsoft.com/office/drawing/2014/main" id="{8E8D7968-7EB2-4C6C-B1F4-1F941C3FEFD9}"/>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1" name="Google Shape;3590;p47">
                <a:extLst>
                  <a:ext uri="{FF2B5EF4-FFF2-40B4-BE49-F238E27FC236}">
                    <a16:creationId xmlns:a16="http://schemas.microsoft.com/office/drawing/2014/main" id="{0F8EB4A6-4668-48DA-B747-105297C37565}"/>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2" name="Google Shape;3591;p47">
                <a:extLst>
                  <a:ext uri="{FF2B5EF4-FFF2-40B4-BE49-F238E27FC236}">
                    <a16:creationId xmlns:a16="http://schemas.microsoft.com/office/drawing/2014/main" id="{65B143BF-7D55-4288-ABE7-5D40CFBB384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3" name="Google Shape;3592;p47">
                <a:extLst>
                  <a:ext uri="{FF2B5EF4-FFF2-40B4-BE49-F238E27FC236}">
                    <a16:creationId xmlns:a16="http://schemas.microsoft.com/office/drawing/2014/main" id="{1998D01F-DB9D-44AB-8DDA-0422CF1ACF68}"/>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4" name="Google Shape;3593;p47">
                <a:extLst>
                  <a:ext uri="{FF2B5EF4-FFF2-40B4-BE49-F238E27FC236}">
                    <a16:creationId xmlns:a16="http://schemas.microsoft.com/office/drawing/2014/main" id="{447BC662-300C-400F-95D7-2A3301095A85}"/>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5" name="Google Shape;3594;p47">
                <a:extLst>
                  <a:ext uri="{FF2B5EF4-FFF2-40B4-BE49-F238E27FC236}">
                    <a16:creationId xmlns:a16="http://schemas.microsoft.com/office/drawing/2014/main" id="{35AEB37A-8A6A-44D9-846B-11EF07C04291}"/>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6" name="Google Shape;3595;p47">
                <a:extLst>
                  <a:ext uri="{FF2B5EF4-FFF2-40B4-BE49-F238E27FC236}">
                    <a16:creationId xmlns:a16="http://schemas.microsoft.com/office/drawing/2014/main" id="{41D9C668-2157-4D92-900F-A5D23FEBCF4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7" name="Google Shape;3596;p47">
                <a:extLst>
                  <a:ext uri="{FF2B5EF4-FFF2-40B4-BE49-F238E27FC236}">
                    <a16:creationId xmlns:a16="http://schemas.microsoft.com/office/drawing/2014/main" id="{839C9E48-78C7-416A-B068-730B44C475EF}"/>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8" name="Google Shape;3597;p47">
                <a:extLst>
                  <a:ext uri="{FF2B5EF4-FFF2-40B4-BE49-F238E27FC236}">
                    <a16:creationId xmlns:a16="http://schemas.microsoft.com/office/drawing/2014/main" id="{44221922-4449-4574-BD17-A513515568F5}"/>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79" name="Google Shape;3598;p47">
                <a:extLst>
                  <a:ext uri="{FF2B5EF4-FFF2-40B4-BE49-F238E27FC236}">
                    <a16:creationId xmlns:a16="http://schemas.microsoft.com/office/drawing/2014/main" id="{803279CF-E2DC-45E9-AA80-BB118025D32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0" name="Google Shape;3599;p47">
                <a:extLst>
                  <a:ext uri="{FF2B5EF4-FFF2-40B4-BE49-F238E27FC236}">
                    <a16:creationId xmlns:a16="http://schemas.microsoft.com/office/drawing/2014/main" id="{D61133C3-376B-4344-AB0B-843B030E9251}"/>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1" name="Google Shape;3600;p47">
                <a:extLst>
                  <a:ext uri="{FF2B5EF4-FFF2-40B4-BE49-F238E27FC236}">
                    <a16:creationId xmlns:a16="http://schemas.microsoft.com/office/drawing/2014/main" id="{BCB81AFC-6CF3-4B7F-BDCC-0B6BB112466B}"/>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2" name="Google Shape;3601;p47">
                <a:extLst>
                  <a:ext uri="{FF2B5EF4-FFF2-40B4-BE49-F238E27FC236}">
                    <a16:creationId xmlns:a16="http://schemas.microsoft.com/office/drawing/2014/main" id="{8FED122B-943C-4DF4-A5A6-9D7BA13942C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3" name="Google Shape;3602;p47">
                <a:extLst>
                  <a:ext uri="{FF2B5EF4-FFF2-40B4-BE49-F238E27FC236}">
                    <a16:creationId xmlns:a16="http://schemas.microsoft.com/office/drawing/2014/main" id="{E3BBD15F-C63A-480A-AF40-C160200937B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4" name="Google Shape;3603;p47">
                <a:extLst>
                  <a:ext uri="{FF2B5EF4-FFF2-40B4-BE49-F238E27FC236}">
                    <a16:creationId xmlns:a16="http://schemas.microsoft.com/office/drawing/2014/main" id="{9C0E485A-9572-4669-9D13-91D4443D7CDE}"/>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5" name="Google Shape;3604;p47">
                <a:extLst>
                  <a:ext uri="{FF2B5EF4-FFF2-40B4-BE49-F238E27FC236}">
                    <a16:creationId xmlns:a16="http://schemas.microsoft.com/office/drawing/2014/main" id="{27808DB2-68FF-4662-B3BA-1AC77C05CCDE}"/>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6" name="Google Shape;3605;p47">
                <a:extLst>
                  <a:ext uri="{FF2B5EF4-FFF2-40B4-BE49-F238E27FC236}">
                    <a16:creationId xmlns:a16="http://schemas.microsoft.com/office/drawing/2014/main" id="{FA89D031-688F-4492-9128-5CCD32B7183D}"/>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7" name="Google Shape;3606;p47">
                <a:extLst>
                  <a:ext uri="{FF2B5EF4-FFF2-40B4-BE49-F238E27FC236}">
                    <a16:creationId xmlns:a16="http://schemas.microsoft.com/office/drawing/2014/main" id="{AD308E16-8293-4046-BCFC-3D72947A36CE}"/>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8" name="Google Shape;3607;p47">
                <a:extLst>
                  <a:ext uri="{FF2B5EF4-FFF2-40B4-BE49-F238E27FC236}">
                    <a16:creationId xmlns:a16="http://schemas.microsoft.com/office/drawing/2014/main" id="{B23BBBBA-8BBE-4698-9107-3E778AE9619D}"/>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89" name="Google Shape;3608;p47">
                <a:extLst>
                  <a:ext uri="{FF2B5EF4-FFF2-40B4-BE49-F238E27FC236}">
                    <a16:creationId xmlns:a16="http://schemas.microsoft.com/office/drawing/2014/main" id="{54A9FC0E-FE1B-45CF-98E4-8BAE186AB33E}"/>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90" name="Google Shape;3609;p47">
                <a:extLst>
                  <a:ext uri="{FF2B5EF4-FFF2-40B4-BE49-F238E27FC236}">
                    <a16:creationId xmlns:a16="http://schemas.microsoft.com/office/drawing/2014/main" id="{E4861A14-4D2A-4C98-A07C-4F38A9409043}"/>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grpSp>
      <p:pic>
        <p:nvPicPr>
          <p:cNvPr id="6" name="Picture 5">
            <a:extLst>
              <a:ext uri="{FF2B5EF4-FFF2-40B4-BE49-F238E27FC236}">
                <a16:creationId xmlns:a16="http://schemas.microsoft.com/office/drawing/2014/main" id="{0B4E1E03-07BB-0D74-8B5B-A420C3D2B9E2}"/>
              </a:ext>
            </a:extLst>
          </p:cNvPr>
          <p:cNvPicPr>
            <a:picLocks noChangeAspect="1"/>
          </p:cNvPicPr>
          <p:nvPr/>
        </p:nvPicPr>
        <p:blipFill>
          <a:blip r:embed="rId3"/>
          <a:stretch>
            <a:fillRect/>
          </a:stretch>
        </p:blipFill>
        <p:spPr>
          <a:xfrm>
            <a:off x="4255893" y="754427"/>
            <a:ext cx="4888107" cy="3575705"/>
          </a:xfrm>
          <a:prstGeom prst="rect">
            <a:avLst/>
          </a:prstGeom>
        </p:spPr>
      </p:pic>
    </p:spTree>
    <p:extLst>
      <p:ext uri="{BB962C8B-B14F-4D97-AF65-F5344CB8AC3E}">
        <p14:creationId xmlns:p14="http://schemas.microsoft.com/office/powerpoint/2010/main" val="2226397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7">
            <a:extLst>
              <a:ext uri="{FF2B5EF4-FFF2-40B4-BE49-F238E27FC236}">
                <a16:creationId xmlns:a16="http://schemas.microsoft.com/office/drawing/2014/main" id="{02E4CC4D-5E49-4251-AC00-18369838880F}"/>
              </a:ext>
            </a:extLst>
          </p:cNvPr>
          <p:cNvSpPr/>
          <p:nvPr/>
        </p:nvSpPr>
        <p:spPr>
          <a:xfrm>
            <a:off x="3791448" y="-22320"/>
            <a:ext cx="1935145" cy="1107996"/>
          </a:xfrm>
          <a:prstGeom prst="rect">
            <a:avLst/>
          </a:prstGeom>
        </p:spPr>
        <p:txBody>
          <a:bodyPr wrap="none">
            <a:spAutoFit/>
          </a:bodyPr>
          <a:lstStyle/>
          <a:p>
            <a:pPr lvl="0" fontAlgn="base">
              <a:spcBef>
                <a:spcPct val="0"/>
              </a:spcBef>
              <a:spcAft>
                <a:spcPct val="0"/>
              </a:spcAft>
            </a:pPr>
            <a:r>
              <a:rPr lang="en-US" altLang="zh-CN" sz="6600" dirty="0">
                <a:solidFill>
                  <a:srgbClr val="CC3300"/>
                </a:solidFill>
                <a:latin typeface="#9Slide03 Aturdida" pitchFamily="2" charset="0"/>
                <a:ea typeface="方正书宋简体" panose="03000509000000000000" pitchFamily="65" charset="-122"/>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flipH="1">
            <a:off x="2283744" y="-1742569"/>
            <a:ext cx="4602324" cy="916981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C3300"/>
              </a:solidFill>
            </a:endParaRPr>
          </a:p>
        </p:txBody>
      </p:sp>
      <p:pic>
        <p:nvPicPr>
          <p:cNvPr id="34" name="Picture 33">
            <a:extLst>
              <a:ext uri="{FF2B5EF4-FFF2-40B4-BE49-F238E27FC236}">
                <a16:creationId xmlns:a16="http://schemas.microsoft.com/office/drawing/2014/main" id="{EF2C21A3-8AB8-415C-8E5F-D356716CC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2308" y="1291298"/>
            <a:ext cx="1753790" cy="1753790"/>
          </a:xfrm>
          <a:prstGeom prst="rect">
            <a:avLst/>
          </a:prstGeom>
        </p:spPr>
      </p:pic>
      <p:grpSp>
        <p:nvGrpSpPr>
          <p:cNvPr id="94" name="Group 93">
            <a:extLst>
              <a:ext uri="{FF2B5EF4-FFF2-40B4-BE49-F238E27FC236}">
                <a16:creationId xmlns:a16="http://schemas.microsoft.com/office/drawing/2014/main" id="{E6786877-E68C-48FF-8FEA-22E5A38EC568}"/>
              </a:ext>
            </a:extLst>
          </p:cNvPr>
          <p:cNvGrpSpPr/>
          <p:nvPr/>
        </p:nvGrpSpPr>
        <p:grpSpPr>
          <a:xfrm rot="20773381">
            <a:off x="6543482" y="47871"/>
            <a:ext cx="996842" cy="870849"/>
            <a:chOff x="7497737" y="2209433"/>
            <a:chExt cx="996842" cy="870849"/>
          </a:xfrm>
          <a:solidFill>
            <a:srgbClr val="02BDD3"/>
          </a:solidFill>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531" y="2361967"/>
              <a:ext cx="660177" cy="577655"/>
            </a:xfrm>
            <a:prstGeom prst="rect">
              <a:avLst/>
            </a:prstGeom>
            <a:noFill/>
          </p:spPr>
        </p:pic>
      </p:grpSp>
      <p:pic>
        <p:nvPicPr>
          <p:cNvPr id="5" name="Picture 4" descr="A person in a suit pointing at a chart&#10;&#10;Description automatically generated">
            <a:extLst>
              <a:ext uri="{FF2B5EF4-FFF2-40B4-BE49-F238E27FC236}">
                <a16:creationId xmlns:a16="http://schemas.microsoft.com/office/drawing/2014/main" id="{1A07B769-3376-CAE7-B957-E39F0D5AC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39" y="803762"/>
            <a:ext cx="6278601" cy="4460404"/>
          </a:xfrm>
          <a:prstGeom prst="rect">
            <a:avLst/>
          </a:prstGeom>
        </p:spPr>
      </p:pic>
      <p:pic>
        <p:nvPicPr>
          <p:cNvPr id="17" name="Picture 16" descr="A person in a suit pointing at a chart&#10;&#10;Description automatically generated">
            <a:extLst>
              <a:ext uri="{FF2B5EF4-FFF2-40B4-BE49-F238E27FC236}">
                <a16:creationId xmlns:a16="http://schemas.microsoft.com/office/drawing/2014/main" id="{4D1F8619-7D70-96C7-3991-F46479A24A2A}"/>
              </a:ext>
            </a:extLst>
          </p:cNvPr>
          <p:cNvPicPr>
            <a:picLocks noChangeAspect="1"/>
          </p:cNvPicPr>
          <p:nvPr/>
        </p:nvPicPr>
        <p:blipFill rotWithShape="1">
          <a:blip r:embed="rId5">
            <a:extLst>
              <a:ext uri="{28A0092B-C50C-407E-A947-70E740481C1C}">
                <a14:useLocalDpi xmlns:a14="http://schemas.microsoft.com/office/drawing/2010/main" val="0"/>
              </a:ext>
            </a:extLst>
          </a:blip>
          <a:srcRect l="49921"/>
          <a:stretch/>
        </p:blipFill>
        <p:spPr>
          <a:xfrm>
            <a:off x="5298006" y="803762"/>
            <a:ext cx="3144273" cy="4460404"/>
          </a:xfrm>
          <a:prstGeom prst="rect">
            <a:avLst/>
          </a:prstGeom>
          <a:effectLst>
            <a:glow>
              <a:schemeClr val="accent1">
                <a:alpha val="40000"/>
              </a:schemeClr>
            </a:glow>
            <a:softEdge rad="0"/>
          </a:effectLst>
        </p:spPr>
      </p:pic>
      <p:pic>
        <p:nvPicPr>
          <p:cNvPr id="18" name="Picture 17">
            <a:extLst>
              <a:ext uri="{FF2B5EF4-FFF2-40B4-BE49-F238E27FC236}">
                <a16:creationId xmlns:a16="http://schemas.microsoft.com/office/drawing/2014/main" id="{0EDB7244-FDD7-9AB1-7E52-4D9B7C81D572}"/>
              </a:ext>
            </a:extLst>
          </p:cNvPr>
          <p:cNvPicPr>
            <a:picLocks noChangeAspect="1"/>
          </p:cNvPicPr>
          <p:nvPr/>
        </p:nvPicPr>
        <p:blipFill>
          <a:blip r:embed="rId6"/>
          <a:stretch>
            <a:fillRect/>
          </a:stretch>
        </p:blipFill>
        <p:spPr>
          <a:xfrm>
            <a:off x="1565148" y="56093"/>
            <a:ext cx="1431762" cy="1047350"/>
          </a:xfrm>
          <a:prstGeom prst="rect">
            <a:avLst/>
          </a:prstGeom>
        </p:spPr>
      </p:pic>
      <p:sp>
        <p:nvSpPr>
          <p:cNvPr id="20" name="Heptagon 19">
            <a:extLst>
              <a:ext uri="{FF2B5EF4-FFF2-40B4-BE49-F238E27FC236}">
                <a16:creationId xmlns:a16="http://schemas.microsoft.com/office/drawing/2014/main" id="{EECB90DB-BDFE-CF81-5D25-481C53DE6C2E}"/>
              </a:ext>
            </a:extLst>
          </p:cNvPr>
          <p:cNvSpPr/>
          <p:nvPr/>
        </p:nvSpPr>
        <p:spPr>
          <a:xfrm>
            <a:off x="2902414" y="1234736"/>
            <a:ext cx="606041" cy="600486"/>
          </a:xfrm>
          <a:prstGeom prst="heptagon">
            <a:avLst/>
          </a:prstGeom>
          <a:solidFill>
            <a:srgbClr val="D929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ptagon 21">
            <a:extLst>
              <a:ext uri="{FF2B5EF4-FFF2-40B4-BE49-F238E27FC236}">
                <a16:creationId xmlns:a16="http://schemas.microsoft.com/office/drawing/2014/main" id="{85D5EFBB-714D-E60B-9DF3-DF6A93D1056A}"/>
              </a:ext>
            </a:extLst>
          </p:cNvPr>
          <p:cNvSpPr/>
          <p:nvPr/>
        </p:nvSpPr>
        <p:spPr>
          <a:xfrm>
            <a:off x="2902414" y="2029263"/>
            <a:ext cx="606041" cy="600486"/>
          </a:xfrm>
          <a:prstGeom prst="heptagon">
            <a:avLst/>
          </a:prstGeom>
          <a:solidFill>
            <a:srgbClr val="029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ptagon 22">
            <a:extLst>
              <a:ext uri="{FF2B5EF4-FFF2-40B4-BE49-F238E27FC236}">
                <a16:creationId xmlns:a16="http://schemas.microsoft.com/office/drawing/2014/main" id="{FD5FCB3E-D0B4-377D-9FD9-270BF65D813B}"/>
              </a:ext>
            </a:extLst>
          </p:cNvPr>
          <p:cNvSpPr/>
          <p:nvPr/>
        </p:nvSpPr>
        <p:spPr>
          <a:xfrm>
            <a:off x="2902414" y="2812019"/>
            <a:ext cx="606041" cy="600486"/>
          </a:xfrm>
          <a:prstGeom prst="heptagon">
            <a:avLst/>
          </a:prstGeom>
          <a:solidFill>
            <a:srgbClr val="A9A6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ptagon 23">
            <a:extLst>
              <a:ext uri="{FF2B5EF4-FFF2-40B4-BE49-F238E27FC236}">
                <a16:creationId xmlns:a16="http://schemas.microsoft.com/office/drawing/2014/main" id="{4B5CD76B-98C4-B6B0-0679-1C2E431F6725}"/>
              </a:ext>
            </a:extLst>
          </p:cNvPr>
          <p:cNvSpPr/>
          <p:nvPr/>
        </p:nvSpPr>
        <p:spPr>
          <a:xfrm>
            <a:off x="2902414" y="3581121"/>
            <a:ext cx="606041" cy="600486"/>
          </a:xfrm>
          <a:prstGeom prst="heptagon">
            <a:avLst/>
          </a:prstGeom>
          <a:solidFill>
            <a:srgbClr val="DA7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ptagon 24">
            <a:extLst>
              <a:ext uri="{FF2B5EF4-FFF2-40B4-BE49-F238E27FC236}">
                <a16:creationId xmlns:a16="http://schemas.microsoft.com/office/drawing/2014/main" id="{7FDEE2D4-3DB7-F3ED-D569-FF5C39D472DD}"/>
              </a:ext>
            </a:extLst>
          </p:cNvPr>
          <p:cNvSpPr/>
          <p:nvPr/>
        </p:nvSpPr>
        <p:spPr>
          <a:xfrm>
            <a:off x="2902414" y="4373973"/>
            <a:ext cx="606041" cy="600486"/>
          </a:xfrm>
          <a:prstGeom prst="heptagon">
            <a:avLst/>
          </a:prstGeom>
          <a:solidFill>
            <a:srgbClr val="435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1. SU PHAN BO">
            <a:extLst>
              <a:ext uri="{FF2B5EF4-FFF2-40B4-BE49-F238E27FC236}">
                <a16:creationId xmlns:a16="http://schemas.microsoft.com/office/drawing/2014/main" id="{102FA5E1-2BFB-0962-9069-38C0B6119A5D}"/>
              </a:ext>
            </a:extLst>
          </p:cNvPr>
          <p:cNvSpPr/>
          <p:nvPr/>
        </p:nvSpPr>
        <p:spPr>
          <a:xfrm>
            <a:off x="3062682" y="1290132"/>
            <a:ext cx="4524290" cy="584775"/>
          </a:xfrm>
          <a:prstGeom prst="rect">
            <a:avLst/>
          </a:prstGeom>
        </p:spPr>
        <p:txBody>
          <a:bodyPr wrap="square">
            <a:spAutoFit/>
          </a:bodyPr>
          <a:lstStyle/>
          <a:p>
            <a:pPr lvl="0" algn="just" fontAlgn="base">
              <a:spcBef>
                <a:spcPct val="0"/>
              </a:spcBef>
              <a:spcAft>
                <a:spcPct val="0"/>
              </a:spcAft>
            </a:pPr>
            <a:r>
              <a:rPr lang="nl-NL" sz="3200" dirty="0">
                <a:solidFill>
                  <a:schemeClr val="bg1">
                    <a:lumMod val="95000"/>
                  </a:schemeClr>
                </a:solidFill>
                <a:latin typeface="#9Slide03 Aturdida" pitchFamily="2" charset="-93"/>
              </a:rPr>
              <a:t>01    Vị trí địa lí và lãnh thổ</a:t>
            </a:r>
            <a:endParaRPr lang="en-US" altLang="zh-CN" sz="7200" dirty="0">
              <a:solidFill>
                <a:schemeClr val="bg1">
                  <a:lumMod val="95000"/>
                </a:schemeClr>
              </a:solidFill>
              <a:latin typeface="#9Slide03 Aturdida" pitchFamily="2" charset="-93"/>
              <a:ea typeface="方正书宋简体" panose="03000509000000000000" pitchFamily="65" charset="-122"/>
            </a:endParaRPr>
          </a:p>
        </p:txBody>
      </p:sp>
      <p:sp>
        <p:nvSpPr>
          <p:cNvPr id="95" name="2. THEO DO CAO">
            <a:extLst>
              <a:ext uri="{FF2B5EF4-FFF2-40B4-BE49-F238E27FC236}">
                <a16:creationId xmlns:a16="http://schemas.microsoft.com/office/drawing/2014/main" id="{F022505E-85F4-C657-5D92-0DDB31EA47B0}"/>
              </a:ext>
            </a:extLst>
          </p:cNvPr>
          <p:cNvSpPr txBox="1"/>
          <p:nvPr/>
        </p:nvSpPr>
        <p:spPr>
          <a:xfrm>
            <a:off x="3062682" y="2043538"/>
            <a:ext cx="4849677" cy="600485"/>
          </a:xfrm>
          <a:prstGeom prst="rect">
            <a:avLst/>
          </a:prstGeom>
          <a:noFill/>
        </p:spPr>
        <p:txBody>
          <a:bodyPr wrap="square">
            <a:spAutoFit/>
          </a:bodyPr>
          <a:lstStyle/>
          <a:p>
            <a:pPr algn="just">
              <a:lnSpc>
                <a:spcPct val="115000"/>
              </a:lnSpc>
              <a:spcBef>
                <a:spcPts val="1200"/>
              </a:spcBef>
            </a:pPr>
            <a:r>
              <a:rPr lang="en-US" sz="3200" kern="0" dirty="0">
                <a:solidFill>
                  <a:schemeClr val="bg1">
                    <a:lumMod val="95000"/>
                  </a:schemeClr>
                </a:solidFill>
                <a:latin typeface="#9Slide03 Aturdida" pitchFamily="2" charset="0"/>
                <a:ea typeface="SimSun" panose="02010600030101010101" pitchFamily="2" charset="-122"/>
              </a:rPr>
              <a:t>02   </a:t>
            </a:r>
            <a:r>
              <a:rPr lang="en-US" sz="3200" kern="0" dirty="0" err="1">
                <a:solidFill>
                  <a:schemeClr val="bg1">
                    <a:lumMod val="95000"/>
                  </a:schemeClr>
                </a:solidFill>
                <a:latin typeface="#9Slide03 Aturdida" pitchFamily="2" charset="0"/>
                <a:ea typeface="SimSun" panose="02010600030101010101" pitchFamily="2" charset="-122"/>
              </a:rPr>
              <a:t>Điều</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kiện</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tự</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nhiên</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và</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tài</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nguyên</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thiên</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nhiên</a:t>
            </a:r>
            <a:endParaRPr lang="en-US" sz="3200" kern="0" dirty="0">
              <a:solidFill>
                <a:schemeClr val="bg1">
                  <a:lumMod val="95000"/>
                </a:schemeClr>
              </a:solidFill>
              <a:effectLst/>
              <a:latin typeface="#9Slide03 Aturdida" pitchFamily="2" charset="0"/>
              <a:ea typeface="SimSun" panose="02010600030101010101" pitchFamily="2" charset="-122"/>
            </a:endParaRPr>
          </a:p>
        </p:txBody>
      </p:sp>
      <p:sp>
        <p:nvSpPr>
          <p:cNvPr id="6" name="2. THEO DO CAO">
            <a:extLst>
              <a:ext uri="{FF2B5EF4-FFF2-40B4-BE49-F238E27FC236}">
                <a16:creationId xmlns:a16="http://schemas.microsoft.com/office/drawing/2014/main" id="{1EAC3E4C-79F7-766A-4D5F-3991E6A8C4FA}"/>
              </a:ext>
            </a:extLst>
          </p:cNvPr>
          <p:cNvSpPr txBox="1"/>
          <p:nvPr/>
        </p:nvSpPr>
        <p:spPr>
          <a:xfrm>
            <a:off x="3062682" y="2819377"/>
            <a:ext cx="2600080" cy="600485"/>
          </a:xfrm>
          <a:prstGeom prst="rect">
            <a:avLst/>
          </a:prstGeom>
          <a:noFill/>
        </p:spPr>
        <p:txBody>
          <a:bodyPr wrap="square">
            <a:spAutoFit/>
          </a:bodyPr>
          <a:lstStyle/>
          <a:p>
            <a:pPr algn="just">
              <a:lnSpc>
                <a:spcPct val="115000"/>
              </a:lnSpc>
              <a:spcBef>
                <a:spcPts val="1200"/>
              </a:spcBef>
            </a:pPr>
            <a:r>
              <a:rPr lang="en-US" sz="3200" kern="0" dirty="0">
                <a:solidFill>
                  <a:schemeClr val="bg1"/>
                </a:solidFill>
                <a:latin typeface="#9Slide03 Aturdida" pitchFamily="2" charset="0"/>
                <a:ea typeface="SimSun" panose="02010600030101010101" pitchFamily="2" charset="-122"/>
              </a:rPr>
              <a:t>03   </a:t>
            </a:r>
            <a:r>
              <a:rPr lang="vi-VN" sz="3200" kern="0" dirty="0">
                <a:solidFill>
                  <a:schemeClr val="bg1"/>
                </a:solidFill>
                <a:latin typeface="#9Slide03 Aturdida" pitchFamily="2" charset="0"/>
                <a:ea typeface="SimSun" panose="02010600030101010101" pitchFamily="2" charset="-122"/>
              </a:rPr>
              <a:t>Dân cư và xã hội </a:t>
            </a:r>
            <a:endParaRPr lang="en-US" sz="3200" kern="0" dirty="0">
              <a:solidFill>
                <a:schemeClr val="bg1"/>
              </a:solidFill>
              <a:effectLst/>
              <a:latin typeface="#9Slide03 Aturdida" pitchFamily="2" charset="0"/>
              <a:ea typeface="SimSun" panose="02010600030101010101" pitchFamily="2" charset="-122"/>
            </a:endParaRPr>
          </a:p>
        </p:txBody>
      </p:sp>
      <p:sp>
        <p:nvSpPr>
          <p:cNvPr id="9" name="2. THEO DO CAO">
            <a:extLst>
              <a:ext uri="{FF2B5EF4-FFF2-40B4-BE49-F238E27FC236}">
                <a16:creationId xmlns:a16="http://schemas.microsoft.com/office/drawing/2014/main" id="{B469A83E-7F8F-CDEB-BBF2-66C12944133F}"/>
              </a:ext>
            </a:extLst>
          </p:cNvPr>
          <p:cNvSpPr txBox="1"/>
          <p:nvPr/>
        </p:nvSpPr>
        <p:spPr>
          <a:xfrm>
            <a:off x="3062682" y="3604871"/>
            <a:ext cx="2600080" cy="600485"/>
          </a:xfrm>
          <a:prstGeom prst="rect">
            <a:avLst/>
          </a:prstGeom>
          <a:noFill/>
        </p:spPr>
        <p:txBody>
          <a:bodyPr wrap="square">
            <a:spAutoFit/>
          </a:bodyPr>
          <a:lstStyle/>
          <a:p>
            <a:pPr algn="just">
              <a:lnSpc>
                <a:spcPct val="115000"/>
              </a:lnSpc>
              <a:spcBef>
                <a:spcPts val="1200"/>
              </a:spcBef>
            </a:pPr>
            <a:r>
              <a:rPr lang="en-US" sz="3200" kern="0" dirty="0">
                <a:solidFill>
                  <a:schemeClr val="bg1">
                    <a:lumMod val="95000"/>
                  </a:schemeClr>
                </a:solidFill>
                <a:latin typeface="#9Slide03 Aturdida" pitchFamily="2" charset="0"/>
                <a:ea typeface="SimSun" panose="02010600030101010101" pitchFamily="2" charset="-122"/>
              </a:rPr>
              <a:t>04   </a:t>
            </a:r>
            <a:r>
              <a:rPr lang="vi-VN" sz="3200" kern="0" dirty="0">
                <a:solidFill>
                  <a:schemeClr val="bg1">
                    <a:lumMod val="95000"/>
                  </a:schemeClr>
                </a:solidFill>
                <a:latin typeface="#9Slide03 Aturdida" pitchFamily="2" charset="0"/>
                <a:ea typeface="SimSun" panose="02010600030101010101" pitchFamily="2" charset="-122"/>
              </a:rPr>
              <a:t>Luyện tập</a:t>
            </a:r>
            <a:endParaRPr lang="en-US" sz="3200" kern="0" dirty="0">
              <a:solidFill>
                <a:schemeClr val="bg1">
                  <a:lumMod val="95000"/>
                </a:schemeClr>
              </a:solidFill>
              <a:effectLst/>
              <a:latin typeface="#9Slide03 Aturdida" pitchFamily="2" charset="0"/>
              <a:ea typeface="SimSun" panose="02010600030101010101" pitchFamily="2" charset="-122"/>
            </a:endParaRPr>
          </a:p>
        </p:txBody>
      </p:sp>
      <p:sp>
        <p:nvSpPr>
          <p:cNvPr id="16" name="2. THEO DO CAO">
            <a:extLst>
              <a:ext uri="{FF2B5EF4-FFF2-40B4-BE49-F238E27FC236}">
                <a16:creationId xmlns:a16="http://schemas.microsoft.com/office/drawing/2014/main" id="{B927427F-83CC-F51B-A593-AA385CA1F468}"/>
              </a:ext>
            </a:extLst>
          </p:cNvPr>
          <p:cNvSpPr txBox="1"/>
          <p:nvPr/>
        </p:nvSpPr>
        <p:spPr>
          <a:xfrm>
            <a:off x="3062682" y="4333908"/>
            <a:ext cx="2600080" cy="600485"/>
          </a:xfrm>
          <a:prstGeom prst="rect">
            <a:avLst/>
          </a:prstGeom>
          <a:noFill/>
        </p:spPr>
        <p:txBody>
          <a:bodyPr wrap="square">
            <a:spAutoFit/>
          </a:bodyPr>
          <a:lstStyle/>
          <a:p>
            <a:pPr algn="just">
              <a:lnSpc>
                <a:spcPct val="115000"/>
              </a:lnSpc>
              <a:spcBef>
                <a:spcPts val="1200"/>
              </a:spcBef>
            </a:pPr>
            <a:r>
              <a:rPr lang="en-US" sz="3200" kern="0" dirty="0">
                <a:solidFill>
                  <a:schemeClr val="bg1">
                    <a:lumMod val="95000"/>
                  </a:schemeClr>
                </a:solidFill>
                <a:latin typeface="#9Slide03 Aturdida" pitchFamily="2" charset="0"/>
                <a:ea typeface="SimSun" panose="02010600030101010101" pitchFamily="2" charset="-122"/>
              </a:rPr>
              <a:t>05   </a:t>
            </a:r>
            <a:r>
              <a:rPr lang="en-US" sz="3200" kern="0" dirty="0" err="1">
                <a:solidFill>
                  <a:schemeClr val="bg1">
                    <a:lumMod val="95000"/>
                  </a:schemeClr>
                </a:solidFill>
                <a:latin typeface="#9Slide03 Aturdida" pitchFamily="2" charset="0"/>
                <a:ea typeface="SimSun" panose="02010600030101010101" pitchFamily="2" charset="-122"/>
              </a:rPr>
              <a:t>Vận</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dụng</a:t>
            </a:r>
            <a:r>
              <a:rPr lang="en-US" sz="3200" kern="0" dirty="0">
                <a:solidFill>
                  <a:schemeClr val="bg1">
                    <a:lumMod val="95000"/>
                  </a:schemeClr>
                </a:solidFill>
                <a:latin typeface="#9Slide03 Aturdida" pitchFamily="2" charset="0"/>
                <a:ea typeface="SimSun" panose="02010600030101010101" pitchFamily="2" charset="-122"/>
              </a:rPr>
              <a:t>/</a:t>
            </a:r>
            <a:r>
              <a:rPr lang="en-US" sz="3200" kern="0" dirty="0" err="1">
                <a:solidFill>
                  <a:schemeClr val="bg1">
                    <a:lumMod val="95000"/>
                  </a:schemeClr>
                </a:solidFill>
                <a:latin typeface="#9Slide03 Aturdida" pitchFamily="2" charset="0"/>
                <a:ea typeface="SimSun" panose="02010600030101010101" pitchFamily="2" charset="-122"/>
              </a:rPr>
              <a:t>mở</a:t>
            </a:r>
            <a:r>
              <a:rPr lang="en-US" sz="3200" kern="0" dirty="0">
                <a:solidFill>
                  <a:schemeClr val="bg1">
                    <a:lumMod val="95000"/>
                  </a:schemeClr>
                </a:solidFill>
                <a:latin typeface="#9Slide03 Aturdida" pitchFamily="2" charset="0"/>
                <a:ea typeface="SimSun" panose="02010600030101010101" pitchFamily="2" charset="-122"/>
              </a:rPr>
              <a:t> </a:t>
            </a:r>
            <a:r>
              <a:rPr lang="en-US" sz="3200" kern="0" dirty="0" err="1">
                <a:solidFill>
                  <a:schemeClr val="bg1">
                    <a:lumMod val="95000"/>
                  </a:schemeClr>
                </a:solidFill>
                <a:latin typeface="#9Slide03 Aturdida" pitchFamily="2" charset="0"/>
                <a:ea typeface="SimSun" panose="02010600030101010101" pitchFamily="2" charset="-122"/>
              </a:rPr>
              <a:t>rộng</a:t>
            </a:r>
            <a:endParaRPr lang="en-US" sz="3200" kern="0" dirty="0">
              <a:solidFill>
                <a:schemeClr val="bg1">
                  <a:lumMod val="95000"/>
                </a:schemeClr>
              </a:solidFill>
              <a:effectLst/>
              <a:latin typeface="#9Slide03 Aturdida" pitchFamily="2" charset="0"/>
              <a:ea typeface="SimSun" panose="02010600030101010101" pitchFamily="2" charset="-122"/>
            </a:endParaRPr>
          </a:p>
        </p:txBody>
      </p:sp>
      <p:pic>
        <p:nvPicPr>
          <p:cNvPr id="27" name="Graphic 26" descr="Bamboo outline">
            <a:extLst>
              <a:ext uri="{FF2B5EF4-FFF2-40B4-BE49-F238E27FC236}">
                <a16:creationId xmlns:a16="http://schemas.microsoft.com/office/drawing/2014/main" id="{CDEE3076-B933-70FB-74DF-A5A4808175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04379" y="3147671"/>
            <a:ext cx="914400" cy="914400"/>
          </a:xfrm>
          <a:prstGeom prst="rect">
            <a:avLst/>
          </a:prstGeom>
        </p:spPr>
      </p:pic>
      <p:pic>
        <p:nvPicPr>
          <p:cNvPr id="33" name="Graphic 32" descr="Asian Temple with solid fill">
            <a:extLst>
              <a:ext uri="{FF2B5EF4-FFF2-40B4-BE49-F238E27FC236}">
                <a16:creationId xmlns:a16="http://schemas.microsoft.com/office/drawing/2014/main" id="{4E6B4318-5563-1CB5-F687-345FD5AA15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55435" y="1110304"/>
            <a:ext cx="914400" cy="914400"/>
          </a:xfrm>
          <a:prstGeom prst="rect">
            <a:avLst/>
          </a:prstGeom>
        </p:spPr>
      </p:pic>
      <p:sp>
        <p:nvSpPr>
          <p:cNvPr id="102" name="Oval 101">
            <a:extLst>
              <a:ext uri="{FF2B5EF4-FFF2-40B4-BE49-F238E27FC236}">
                <a16:creationId xmlns:a16="http://schemas.microsoft.com/office/drawing/2014/main" id="{A2F867C1-08A5-7A48-80EF-8CFB749D557C}"/>
              </a:ext>
            </a:extLst>
          </p:cNvPr>
          <p:cNvSpPr/>
          <p:nvPr/>
        </p:nvSpPr>
        <p:spPr>
          <a:xfrm>
            <a:off x="7531308" y="3628950"/>
            <a:ext cx="682922" cy="576406"/>
          </a:xfrm>
          <a:prstGeom prst="ellipse">
            <a:avLst/>
          </a:prstGeom>
          <a:solidFill>
            <a:srgbClr val="FBB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Graphic 100" descr="Clipboard with solid fill">
            <a:extLst>
              <a:ext uri="{FF2B5EF4-FFF2-40B4-BE49-F238E27FC236}">
                <a16:creationId xmlns:a16="http://schemas.microsoft.com/office/drawing/2014/main" id="{1ECC32DC-8E6E-BF54-DEE4-07C9A0742E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31307" y="3551222"/>
            <a:ext cx="603741" cy="603741"/>
          </a:xfrm>
          <a:prstGeom prst="rect">
            <a:avLst/>
          </a:prstGeom>
        </p:spPr>
      </p:pic>
      <p:sp>
        <p:nvSpPr>
          <p:cNvPr id="103" name="Oval 102">
            <a:extLst>
              <a:ext uri="{FF2B5EF4-FFF2-40B4-BE49-F238E27FC236}">
                <a16:creationId xmlns:a16="http://schemas.microsoft.com/office/drawing/2014/main" id="{D91457A8-7B0B-1F5E-FB37-486FB22EF5BD}"/>
              </a:ext>
            </a:extLst>
          </p:cNvPr>
          <p:cNvSpPr/>
          <p:nvPr/>
        </p:nvSpPr>
        <p:spPr>
          <a:xfrm>
            <a:off x="7682382" y="2842338"/>
            <a:ext cx="531848" cy="600485"/>
          </a:xfrm>
          <a:prstGeom prst="ellipse">
            <a:avLst/>
          </a:prstGeom>
          <a:solidFill>
            <a:srgbClr val="D6D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Baby with solid fill">
            <a:extLst>
              <a:ext uri="{FF2B5EF4-FFF2-40B4-BE49-F238E27FC236}">
                <a16:creationId xmlns:a16="http://schemas.microsoft.com/office/drawing/2014/main" id="{89F06042-C5B5-A80B-14F4-8F4ACB6C0B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12169" y="2775316"/>
            <a:ext cx="698262" cy="698262"/>
          </a:xfrm>
          <a:prstGeom prst="rect">
            <a:avLst/>
          </a:prstGeom>
        </p:spPr>
      </p:pic>
      <p:sp>
        <p:nvSpPr>
          <p:cNvPr id="104" name="Oval 103">
            <a:extLst>
              <a:ext uri="{FF2B5EF4-FFF2-40B4-BE49-F238E27FC236}">
                <a16:creationId xmlns:a16="http://schemas.microsoft.com/office/drawing/2014/main" id="{46A3FC7D-CB8E-4163-487D-8F415D0813AF}"/>
              </a:ext>
            </a:extLst>
          </p:cNvPr>
          <p:cNvSpPr/>
          <p:nvPr/>
        </p:nvSpPr>
        <p:spPr>
          <a:xfrm>
            <a:off x="7682382" y="2043538"/>
            <a:ext cx="452666" cy="611112"/>
          </a:xfrm>
          <a:prstGeom prst="ellipse">
            <a:avLst/>
          </a:prstGeom>
          <a:solidFill>
            <a:srgbClr val="02BD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A96B863C-C042-603B-D9BA-DE0912C8CF85}"/>
              </a:ext>
            </a:extLst>
          </p:cNvPr>
          <p:cNvSpPr/>
          <p:nvPr/>
        </p:nvSpPr>
        <p:spPr>
          <a:xfrm>
            <a:off x="7671753" y="4386320"/>
            <a:ext cx="452666" cy="611112"/>
          </a:xfrm>
          <a:prstGeom prst="ellipse">
            <a:avLst/>
          </a:prstGeom>
          <a:solidFill>
            <a:srgbClr val="4D61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0" name="Graphic 109" descr="Left Brain with solid fill">
            <a:extLst>
              <a:ext uri="{FF2B5EF4-FFF2-40B4-BE49-F238E27FC236}">
                <a16:creationId xmlns:a16="http://schemas.microsoft.com/office/drawing/2014/main" id="{40D12DE6-A6AF-B104-34BD-EA12EC494F0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24271" y="4319024"/>
            <a:ext cx="686160" cy="686160"/>
          </a:xfrm>
          <a:prstGeom prst="rect">
            <a:avLst/>
          </a:prstGeom>
        </p:spPr>
      </p:pic>
      <p:pic>
        <p:nvPicPr>
          <p:cNvPr id="108" name="Graphic 107" descr="Hill scene with solid fill">
            <a:extLst>
              <a:ext uri="{FF2B5EF4-FFF2-40B4-BE49-F238E27FC236}">
                <a16:creationId xmlns:a16="http://schemas.microsoft.com/office/drawing/2014/main" id="{6FFB2478-2812-BC25-544C-D7143062520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58778" y="2022109"/>
            <a:ext cx="554986" cy="554986"/>
          </a:xfrm>
          <a:prstGeom prst="rect">
            <a:avLst/>
          </a:prstGeom>
        </p:spPr>
      </p:pic>
    </p:spTree>
    <p:extLst>
      <p:ext uri="{BB962C8B-B14F-4D97-AF65-F5344CB8AC3E}">
        <p14:creationId xmlns:p14="http://schemas.microsoft.com/office/powerpoint/2010/main" val="5665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left)">
                                      <p:cBhvr>
                                        <p:cTn id="12" dur="10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5" grpId="0"/>
      <p:bldP spid="6" grpId="0"/>
      <p:bldP spid="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dirty="0">
                <a:solidFill>
                  <a:srgbClr val="FFFF00"/>
                </a:solidFill>
                <a:latin typeface="#9Slide03 Bebas Neue Bold" panose="020B0606020202050201" pitchFamily="34" charset="-93"/>
              </a:rPr>
              <a:t>I. LÃNH THỔ VÀ VỊ TRÍ ĐỊA LÍ TRUNG QUỐC</a:t>
            </a:r>
            <a:endParaRPr lang="en-US" sz="2800" dirty="0">
              <a:solidFill>
                <a:srgbClr val="FFFF00"/>
              </a:solidFill>
              <a:latin typeface="#9Slide03 Bebas Neue Bold" panose="020B0606020202050201" pitchFamily="34" charset="-93"/>
            </a:endParaRPr>
          </a:p>
        </p:txBody>
      </p:sp>
      <p:sp>
        <p:nvSpPr>
          <p:cNvPr id="9" name="TextBox 8">
            <a:extLst>
              <a:ext uri="{FF2B5EF4-FFF2-40B4-BE49-F238E27FC236}">
                <a16:creationId xmlns:a16="http://schemas.microsoft.com/office/drawing/2014/main" id="{D88D9F75-D392-5991-E362-D19271CC6118}"/>
              </a:ext>
            </a:extLst>
          </p:cNvPr>
          <p:cNvSpPr txBox="1"/>
          <p:nvPr/>
        </p:nvSpPr>
        <p:spPr>
          <a:xfrm>
            <a:off x="31719" y="1443242"/>
            <a:ext cx="5866573" cy="1439497"/>
          </a:xfrm>
          <a:prstGeom prst="rect">
            <a:avLst/>
          </a:prstGeom>
          <a:noFill/>
        </p:spPr>
        <p:txBody>
          <a:bodyPr wrap="square">
            <a:spAutoFit/>
          </a:bodyPr>
          <a:lstStyle/>
          <a:p>
            <a:pPr marL="285750" indent="-285750" algn="just">
              <a:lnSpc>
                <a:spcPct val="115000"/>
              </a:lnSpc>
              <a:spcAft>
                <a:spcPts val="600"/>
              </a:spcAft>
              <a:buFont typeface="Wingdings" panose="05000000000000000000" pitchFamily="2" charset="2"/>
              <a:buChar char="q"/>
            </a:pP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Yêu</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cầu</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p>
          <a:p>
            <a:pPr indent="346075" algn="just">
              <a:lnSpc>
                <a:spcPct val="115000"/>
              </a:lnSpc>
              <a:spcAft>
                <a:spcPts val="600"/>
              </a:spcAft>
            </a:pP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Hình</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thành</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nhóm</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đôi</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(2 </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em</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bàn</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a:t>
            </a:r>
          </a:p>
          <a:p>
            <a:pPr indent="346075" algn="just">
              <a:lnSpc>
                <a:spcPct val="115000"/>
              </a:lnSpc>
              <a:spcAft>
                <a:spcPts val="600"/>
              </a:spcAft>
            </a:pP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Đ</a:t>
            </a:r>
            <a:r>
              <a:rPr lang="vi-VN"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ọc thông tin mục I</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vi-VN"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quan sát hình 25.1 </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note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câu</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vi-VN"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trả lời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vào</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giấy</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nháp</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a:t>
            </a:r>
          </a:p>
          <a:p>
            <a:pPr indent="346075" algn="just">
              <a:lnSpc>
                <a:spcPct val="115000"/>
              </a:lnSpc>
              <a:spcAft>
                <a:spcPts val="600"/>
              </a:spcAft>
            </a:pP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Thời</a:t>
            </a:r>
            <a:r>
              <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rPr>
              <a:t>gian</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đọc</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thông</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tin </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và</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note (5 </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phút</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trình</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bày</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(1 </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phút</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a:t>
            </a:r>
            <a:r>
              <a:rPr lang="en-US" sz="1600" dirty="0" err="1">
                <a:solidFill>
                  <a:srgbClr val="002060"/>
                </a:solidFill>
                <a:latin typeface="#9Slide03 Oswald" panose="00000500000000000000" pitchFamily="2" charset="-93"/>
                <a:ea typeface="Cambria" panose="02040503050406030204" pitchFamily="18" charset="0"/>
                <a:cs typeface="Times New Roman" panose="02020603050405020304" pitchFamily="18" charset="0"/>
              </a:rPr>
              <a:t>lượt</a:t>
            </a:r>
            <a:endParaRPr lang="en-US" sz="1600" dirty="0">
              <a:solidFill>
                <a:srgbClr val="002060"/>
              </a:solidFill>
              <a:effectLst/>
              <a:latin typeface="#9Slide03 Oswald" panose="00000500000000000000" pitchFamily="2" charset="-93"/>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F2CDE21-B23F-1521-1561-489808B363DE}"/>
              </a:ext>
            </a:extLst>
          </p:cNvPr>
          <p:cNvSpPr txBox="1"/>
          <p:nvPr/>
        </p:nvSpPr>
        <p:spPr>
          <a:xfrm>
            <a:off x="31718" y="3096455"/>
            <a:ext cx="5767146" cy="1799595"/>
          </a:xfrm>
          <a:prstGeom prst="rect">
            <a:avLst/>
          </a:prstGeom>
          <a:noFill/>
        </p:spPr>
        <p:txBody>
          <a:bodyPr wrap="square">
            <a:spAutoFit/>
          </a:bodyPr>
          <a:lstStyle/>
          <a:p>
            <a:pPr marL="285750" marR="0" lvl="0" indent="-285750" algn="just" defTabSz="685800" rtl="0" eaLnBrk="1" fontAlgn="auto" latinLnBrk="0" hangingPunct="1">
              <a:lnSpc>
                <a:spcPct val="115000"/>
              </a:lnSpc>
              <a:spcBef>
                <a:spcPts val="0"/>
              </a:spcBef>
              <a:spcAft>
                <a:spcPts val="600"/>
              </a:spcAft>
              <a:buClrTx/>
              <a:buSzTx/>
              <a:buFont typeface="Wingdings" panose="05000000000000000000" pitchFamily="2" charset="2"/>
              <a:buChar char="q"/>
              <a:tabLst/>
              <a:defRPr/>
            </a:pPr>
            <a:r>
              <a:rPr kumimoji="0" lang="en-US" sz="1600" b="0" i="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err="1">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Câu</a:t>
            </a:r>
            <a:r>
              <a:rPr kumimoji="0" lang="en-US" sz="1600" b="0" i="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err="1">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hỏi</a:t>
            </a:r>
            <a:r>
              <a:rPr kumimoji="0" lang="en-US" sz="1600" b="0" i="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err="1">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chung</a:t>
            </a:r>
            <a:r>
              <a:rPr kumimoji="0" lang="en-US" sz="1600" b="0" i="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a:t>
            </a:r>
          </a:p>
          <a:p>
            <a:pPr marR="0" lvl="0" indent="346075" algn="just" defTabSz="685800" rtl="0" eaLnBrk="1" fontAlgn="auto" latinLnBrk="0" hangingPunct="1">
              <a:lnSpc>
                <a:spcPct val="115000"/>
              </a:lnSpc>
              <a:spcBef>
                <a:spcPts val="0"/>
              </a:spcBef>
              <a:spcAft>
                <a:spcPts val="600"/>
              </a:spcAft>
              <a:buClrTx/>
              <a:buSzTx/>
              <a:buFontTx/>
              <a:buNone/>
              <a:tabLst/>
              <a:defRPr/>
            </a:pPr>
            <a:r>
              <a:rPr lang="en-US" sz="1600" i="1"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a:t>
            </a:r>
            <a:r>
              <a:rPr lang="en-US" sz="1600" dirty="0">
                <a:solidFill>
                  <a:srgbClr val="002060"/>
                </a:solidFill>
                <a:latin typeface="#9Slide03 Oswald" panose="00000500000000000000" pitchFamily="2" charset="-93"/>
                <a:ea typeface="Cambria" panose="02040503050406030204" pitchFamily="18" charset="0"/>
                <a:cs typeface="Times New Roman" panose="02020603050405020304" pitchFamily="18" charset="0"/>
              </a:rPr>
              <a:t>1) </a:t>
            </a:r>
            <a:r>
              <a:rPr kumimoji="0" lang="vi-VN" sz="1600" b="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Trình bày những đặc điểm nổi bật về lãnh thổ và vị trí địa lí </a:t>
            </a:r>
            <a:r>
              <a:rPr kumimoji="0" lang="vi-VN" sz="1600" b="0" u="none" strike="noStrike" kern="1200" cap="none" spc="0" normalizeH="0" baseline="0" noProof="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của </a:t>
            </a:r>
            <a:endParaRPr kumimoji="0" lang="en-US" sz="1600" b="0" u="none" strike="noStrike" kern="1200" cap="none" spc="0" normalizeH="0" baseline="0" noProof="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endParaRPr>
          </a:p>
          <a:p>
            <a:pPr marR="0" lvl="0" indent="346075" algn="just" defTabSz="685800" rtl="0" eaLnBrk="1" fontAlgn="auto" latinLnBrk="0" hangingPunct="1">
              <a:lnSpc>
                <a:spcPct val="115000"/>
              </a:lnSpc>
              <a:spcBef>
                <a:spcPts val="0"/>
              </a:spcBef>
              <a:spcAft>
                <a:spcPts val="600"/>
              </a:spcAft>
              <a:buClrTx/>
              <a:buSzTx/>
              <a:buFontTx/>
              <a:buNone/>
              <a:tabLst/>
              <a:defRPr/>
            </a:pPr>
            <a:r>
              <a:rPr lang="en-US" sz="1600">
                <a:solidFill>
                  <a:srgbClr val="002060"/>
                </a:solidFill>
                <a:latin typeface="#9Slide03 Oswald" panose="00000500000000000000" pitchFamily="2" charset="-93"/>
                <a:ea typeface="Cambria" panose="02040503050406030204" pitchFamily="18" charset="0"/>
                <a:cs typeface="Times New Roman" panose="02020603050405020304" pitchFamily="18" charset="0"/>
              </a:rPr>
              <a:t>      </a:t>
            </a:r>
            <a:r>
              <a:rPr kumimoji="0" lang="vi-VN" sz="1600" b="0" u="none" strike="noStrike" kern="1200" cap="none" spc="0" normalizeH="0" baseline="0" noProof="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Trung </a:t>
            </a:r>
            <a:r>
              <a:rPr kumimoji="0" lang="vi-VN" sz="1600" b="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Quốc. </a:t>
            </a:r>
          </a:p>
          <a:p>
            <a:pPr marR="0" lvl="0" indent="346075" algn="just" defTabSz="685800" rtl="0" eaLnBrk="1" fontAlgn="auto" latinLnBrk="0" hangingPunct="1">
              <a:lnSpc>
                <a:spcPct val="115000"/>
              </a:lnSpc>
              <a:spcBef>
                <a:spcPts val="0"/>
              </a:spcBef>
              <a:spcAft>
                <a:spcPts val="600"/>
              </a:spcAft>
              <a:buClrTx/>
              <a:buSzTx/>
              <a:buFontTx/>
              <a:buNone/>
              <a:tabLst/>
              <a:defRPr/>
            </a:pPr>
            <a:r>
              <a:rPr kumimoji="0" lang="en-US" sz="1600" b="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  2)</a:t>
            </a:r>
            <a:r>
              <a:rPr kumimoji="0" lang="vi-VN" sz="1600" b="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 Phân tích ảnh hưởng của phạm vi lãnh thổ, vị trí địa lí đến </a:t>
            </a:r>
            <a:r>
              <a:rPr kumimoji="0" lang="vi-VN" sz="1600" b="0" u="none" strike="noStrike" kern="1200" cap="none" spc="0" normalizeH="0" baseline="0" noProof="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phát </a:t>
            </a:r>
            <a:endParaRPr kumimoji="0" lang="en-US" sz="1600" b="0" u="none" strike="noStrike" kern="1200" cap="none" spc="0" normalizeH="0" baseline="0" noProof="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endParaRPr>
          </a:p>
          <a:p>
            <a:pPr marR="0" lvl="0" indent="346075" algn="just" defTabSz="685800" rtl="0" eaLnBrk="1" fontAlgn="auto" latinLnBrk="0" hangingPunct="1">
              <a:lnSpc>
                <a:spcPct val="115000"/>
              </a:lnSpc>
              <a:spcBef>
                <a:spcPts val="0"/>
              </a:spcBef>
              <a:spcAft>
                <a:spcPts val="600"/>
              </a:spcAft>
              <a:buClrTx/>
              <a:buSzTx/>
              <a:buFontTx/>
              <a:buNone/>
              <a:tabLst/>
              <a:defRPr/>
            </a:pPr>
            <a:r>
              <a:rPr kumimoji="0" lang="en-US" sz="1600" b="0" u="none" strike="noStrike" kern="1200" cap="none" spc="0" normalizeH="0" baseline="0" noProof="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     </a:t>
            </a:r>
            <a:r>
              <a:rPr kumimoji="0" lang="vi-VN" sz="1600" b="0" u="none" strike="noStrike" kern="1200" cap="none" spc="0" normalizeH="0" baseline="0" noProof="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Triển kinh </a:t>
            </a:r>
            <a:r>
              <a:rPr kumimoji="0" lang="vi-VN" sz="1600" b="0" u="none" strike="noStrike" kern="1200" cap="none" spc="0" normalizeH="0" baseline="0" noProof="0" dirty="0">
                <a:ln>
                  <a:noFill/>
                </a:ln>
                <a:solidFill>
                  <a:srgbClr val="002060"/>
                </a:solidFill>
                <a:effectLst/>
                <a:uLnTx/>
                <a:uFillTx/>
                <a:latin typeface="#9Slide03 Oswald" panose="00000500000000000000" pitchFamily="2" charset="-93"/>
                <a:ea typeface="Cambria" panose="02040503050406030204" pitchFamily="18" charset="0"/>
                <a:cs typeface="Times New Roman" panose="02020603050405020304" pitchFamily="18" charset="0"/>
              </a:rPr>
              <a:t>- xã hội Trung Quốc.</a:t>
            </a:r>
          </a:p>
        </p:txBody>
      </p:sp>
      <p:grpSp>
        <p:nvGrpSpPr>
          <p:cNvPr id="103" name="Group 102">
            <a:extLst>
              <a:ext uri="{FF2B5EF4-FFF2-40B4-BE49-F238E27FC236}">
                <a16:creationId xmlns:a16="http://schemas.microsoft.com/office/drawing/2014/main" id="{9C2ECACC-491C-573A-48F7-2C6D24BC1418}"/>
              </a:ext>
            </a:extLst>
          </p:cNvPr>
          <p:cNvGrpSpPr/>
          <p:nvPr/>
        </p:nvGrpSpPr>
        <p:grpSpPr>
          <a:xfrm>
            <a:off x="31718" y="1165138"/>
            <a:ext cx="5767146" cy="3903143"/>
            <a:chOff x="31718" y="1132187"/>
            <a:chExt cx="5767146" cy="3903143"/>
          </a:xfrm>
        </p:grpSpPr>
        <p:sp>
          <p:nvSpPr>
            <p:cNvPr id="100" name="Freeform: Shape 99">
              <a:extLst>
                <a:ext uri="{FF2B5EF4-FFF2-40B4-BE49-F238E27FC236}">
                  <a16:creationId xmlns:a16="http://schemas.microsoft.com/office/drawing/2014/main" id="{E056C4EB-E480-6E57-3F46-E629D1222F30}"/>
                </a:ext>
              </a:extLst>
            </p:cNvPr>
            <p:cNvSpPr/>
            <p:nvPr/>
          </p:nvSpPr>
          <p:spPr>
            <a:xfrm>
              <a:off x="31718" y="1177990"/>
              <a:ext cx="5767146" cy="3857340"/>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28575">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AFCAAB0E-B48C-91A4-550D-E690348BF3BC}"/>
                </a:ext>
              </a:extLst>
            </p:cNvPr>
            <p:cNvSpPr/>
            <p:nvPr/>
          </p:nvSpPr>
          <p:spPr>
            <a:xfrm>
              <a:off x="1264982" y="1158040"/>
              <a:ext cx="87629" cy="87629"/>
            </a:xfrm>
            <a:prstGeom prst="ellipse">
              <a:avLst/>
            </a:prstGeom>
            <a:solidFill>
              <a:srgbClr val="C00000"/>
            </a:solidFill>
            <a:ln>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3CC68B66-28A3-D853-1671-338B913A5EBC}"/>
                </a:ext>
              </a:extLst>
            </p:cNvPr>
            <p:cNvSpPr/>
            <p:nvPr/>
          </p:nvSpPr>
          <p:spPr>
            <a:xfrm>
              <a:off x="4456663" y="1132187"/>
              <a:ext cx="87629" cy="87629"/>
            </a:xfrm>
            <a:prstGeom prst="ellipse">
              <a:avLst/>
            </a:prstGeom>
            <a:solidFill>
              <a:srgbClr val="C00000"/>
            </a:solidFill>
            <a:ln>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矩形 7">
            <a:extLst>
              <a:ext uri="{FF2B5EF4-FFF2-40B4-BE49-F238E27FC236}">
                <a16:creationId xmlns:a16="http://schemas.microsoft.com/office/drawing/2014/main" id="{02E4CC4D-5E49-4251-AC00-18369838880F}"/>
              </a:ext>
            </a:extLst>
          </p:cNvPr>
          <p:cNvSpPr/>
          <p:nvPr/>
        </p:nvSpPr>
        <p:spPr>
          <a:xfrm>
            <a:off x="1362710" y="973546"/>
            <a:ext cx="3083854" cy="523220"/>
          </a:xfrm>
          <a:prstGeom prst="rect">
            <a:avLst/>
          </a:prstGeom>
          <a:solidFill>
            <a:schemeClr val="bg1"/>
          </a:solidFill>
          <a:ln>
            <a:noFill/>
          </a:ln>
        </p:spPr>
        <p:txBody>
          <a:bodyPr wrap="square">
            <a:spAutoFit/>
          </a:bodyPr>
          <a:lstStyle/>
          <a:p>
            <a:pPr lvl="0" algn="ctr" fontAlgn="base">
              <a:spcBef>
                <a:spcPct val="0"/>
              </a:spcBef>
              <a:spcAft>
                <a:spcPct val="0"/>
              </a:spcAft>
            </a:pPr>
            <a:r>
              <a:rPr lang="en-US" altLang="zh-CN" sz="2800" dirty="0">
                <a:solidFill>
                  <a:srgbClr val="C00000"/>
                </a:solidFill>
                <a:latin typeface="#9Slide03 Bebas Neue Bold" panose="020B0606020202050201" pitchFamily="34" charset="-93"/>
                <a:ea typeface="方正书宋简体" panose="03000509000000000000" pitchFamily="65" charset="-122"/>
              </a:rPr>
              <a:t>CHUYỂN GIAO NHIỆM VỤ</a:t>
            </a:r>
          </a:p>
        </p:txBody>
      </p:sp>
      <p:pic>
        <p:nvPicPr>
          <p:cNvPr id="4" name="Picture 3">
            <a:extLst>
              <a:ext uri="{FF2B5EF4-FFF2-40B4-BE49-F238E27FC236}">
                <a16:creationId xmlns:a16="http://schemas.microsoft.com/office/drawing/2014/main" id="{F8D5B2D4-A5BF-179E-71AA-EF1638B180FF}"/>
              </a:ext>
            </a:extLst>
          </p:cNvPr>
          <p:cNvPicPr>
            <a:picLocks noChangeAspect="1"/>
          </p:cNvPicPr>
          <p:nvPr/>
        </p:nvPicPr>
        <p:blipFill>
          <a:blip r:embed="rId2"/>
          <a:stretch>
            <a:fillRect/>
          </a:stretch>
        </p:blipFill>
        <p:spPr>
          <a:xfrm>
            <a:off x="5808963" y="1124628"/>
            <a:ext cx="3303318" cy="3943653"/>
          </a:xfrm>
          <a:prstGeom prst="rect">
            <a:avLst/>
          </a:prstGeom>
        </p:spPr>
      </p:pic>
      <p:pic>
        <p:nvPicPr>
          <p:cNvPr id="2" name="Picture 1">
            <a:extLst>
              <a:ext uri="{FF2B5EF4-FFF2-40B4-BE49-F238E27FC236}">
                <a16:creationId xmlns:a16="http://schemas.microsoft.com/office/drawing/2014/main" id="{B79324C2-9329-6605-434B-9F8F83B58046}"/>
              </a:ext>
            </a:extLst>
          </p:cNvPr>
          <p:cNvPicPr>
            <a:picLocks noChangeAspect="1"/>
          </p:cNvPicPr>
          <p:nvPr/>
        </p:nvPicPr>
        <p:blipFill>
          <a:blip r:embed="rId3"/>
          <a:stretch>
            <a:fillRect/>
          </a:stretch>
        </p:blipFill>
        <p:spPr>
          <a:xfrm>
            <a:off x="7440680" y="28450"/>
            <a:ext cx="1431762" cy="1047350"/>
          </a:xfrm>
          <a:prstGeom prst="rect">
            <a:avLst/>
          </a:prstGeom>
        </p:spPr>
      </p:pic>
    </p:spTree>
    <p:extLst>
      <p:ext uri="{BB962C8B-B14F-4D97-AF65-F5344CB8AC3E}">
        <p14:creationId xmlns:p14="http://schemas.microsoft.com/office/powerpoint/2010/main" val="463391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4000">
              <a:srgbClr val="FFFFFF"/>
            </a:gs>
            <a:gs pos="44000">
              <a:srgbClr val="F6D4CB"/>
            </a:gs>
            <a:gs pos="74000">
              <a:srgbClr val="E5785B"/>
            </a:gs>
            <a:gs pos="100000">
              <a:srgbClr val="DF532F"/>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CA4A6-C005-9DD3-323B-B4DA5A891ECB}"/>
              </a:ext>
            </a:extLst>
          </p:cNvPr>
          <p:cNvPicPr>
            <a:picLocks noChangeAspect="1"/>
          </p:cNvPicPr>
          <p:nvPr/>
        </p:nvPicPr>
        <p:blipFill>
          <a:blip r:embed="rId2"/>
          <a:stretch>
            <a:fillRect/>
          </a:stretch>
        </p:blipFill>
        <p:spPr>
          <a:xfrm>
            <a:off x="0" y="-18529"/>
            <a:ext cx="7588738" cy="5059159"/>
          </a:xfrm>
          <a:prstGeom prst="rect">
            <a:avLst/>
          </a:prstGeom>
          <a:ln>
            <a:noFill/>
            <a:prstDash val="dashDot"/>
          </a:ln>
        </p:spPr>
      </p:pic>
      <p:sp>
        <p:nvSpPr>
          <p:cNvPr id="4" name="Freeform: Shape 3">
            <a:extLst>
              <a:ext uri="{FF2B5EF4-FFF2-40B4-BE49-F238E27FC236}">
                <a16:creationId xmlns:a16="http://schemas.microsoft.com/office/drawing/2014/main" id="{01372321-68E6-EDBB-725B-60602AA78FB2}"/>
              </a:ext>
            </a:extLst>
          </p:cNvPr>
          <p:cNvSpPr/>
          <p:nvPr/>
        </p:nvSpPr>
        <p:spPr>
          <a:xfrm>
            <a:off x="2164862" y="1147686"/>
            <a:ext cx="2673201" cy="2080068"/>
          </a:xfrm>
          <a:custGeom>
            <a:avLst/>
            <a:gdLst>
              <a:gd name="connsiteX0" fmla="*/ 2547815 w 2673201"/>
              <a:gd name="connsiteY0" fmla="*/ 360683 h 2080068"/>
              <a:gd name="connsiteX1" fmla="*/ 2625969 w 2673201"/>
              <a:gd name="connsiteY1" fmla="*/ 282529 h 2080068"/>
              <a:gd name="connsiteX2" fmla="*/ 2641600 w 2673201"/>
              <a:gd name="connsiteY2" fmla="*/ 305976 h 2080068"/>
              <a:gd name="connsiteX3" fmla="*/ 2657230 w 2673201"/>
              <a:gd name="connsiteY3" fmla="*/ 407576 h 2080068"/>
              <a:gd name="connsiteX4" fmla="*/ 2672861 w 2673201"/>
              <a:gd name="connsiteY4" fmla="*/ 431022 h 2080068"/>
              <a:gd name="connsiteX5" fmla="*/ 2641600 w 2673201"/>
              <a:gd name="connsiteY5" fmla="*/ 532622 h 2080068"/>
              <a:gd name="connsiteX6" fmla="*/ 2618153 w 2673201"/>
              <a:gd name="connsiteY6" fmla="*/ 548252 h 2080068"/>
              <a:gd name="connsiteX7" fmla="*/ 2602523 w 2673201"/>
              <a:gd name="connsiteY7" fmla="*/ 587329 h 2080068"/>
              <a:gd name="connsiteX8" fmla="*/ 2586892 w 2673201"/>
              <a:gd name="connsiteY8" fmla="*/ 610776 h 2080068"/>
              <a:gd name="connsiteX9" fmla="*/ 2594707 w 2673201"/>
              <a:gd name="connsiteY9" fmla="*/ 634222 h 2080068"/>
              <a:gd name="connsiteX10" fmla="*/ 2586892 w 2673201"/>
              <a:gd name="connsiteY10" fmla="*/ 720191 h 2080068"/>
              <a:gd name="connsiteX11" fmla="*/ 2547815 w 2673201"/>
              <a:gd name="connsiteY11" fmla="*/ 728006 h 2080068"/>
              <a:gd name="connsiteX12" fmla="*/ 2540000 w 2673201"/>
              <a:gd name="connsiteY12" fmla="*/ 774899 h 2080068"/>
              <a:gd name="connsiteX13" fmla="*/ 2461846 w 2673201"/>
              <a:gd name="connsiteY13" fmla="*/ 806160 h 2080068"/>
              <a:gd name="connsiteX14" fmla="*/ 2407138 w 2673201"/>
              <a:gd name="connsiteY14" fmla="*/ 892129 h 2080068"/>
              <a:gd name="connsiteX15" fmla="*/ 2391507 w 2673201"/>
              <a:gd name="connsiteY15" fmla="*/ 931206 h 2080068"/>
              <a:gd name="connsiteX16" fmla="*/ 2344615 w 2673201"/>
              <a:gd name="connsiteY16" fmla="*/ 946837 h 2080068"/>
              <a:gd name="connsiteX17" fmla="*/ 2274276 w 2673201"/>
              <a:gd name="connsiteY17" fmla="*/ 970283 h 2080068"/>
              <a:gd name="connsiteX18" fmla="*/ 2250830 w 2673201"/>
              <a:gd name="connsiteY18" fmla="*/ 985914 h 2080068"/>
              <a:gd name="connsiteX19" fmla="*/ 2235200 w 2673201"/>
              <a:gd name="connsiteY19" fmla="*/ 939022 h 2080068"/>
              <a:gd name="connsiteX20" fmla="*/ 2258646 w 2673201"/>
              <a:gd name="connsiteY20" fmla="*/ 931206 h 2080068"/>
              <a:gd name="connsiteX21" fmla="*/ 2258646 w 2673201"/>
              <a:gd name="connsiteY21" fmla="*/ 884314 h 2080068"/>
              <a:gd name="connsiteX22" fmla="*/ 2235200 w 2673201"/>
              <a:gd name="connsiteY22" fmla="*/ 876499 h 2080068"/>
              <a:gd name="connsiteX23" fmla="*/ 2203938 w 2673201"/>
              <a:gd name="connsiteY23" fmla="*/ 884314 h 2080068"/>
              <a:gd name="connsiteX24" fmla="*/ 2196123 w 2673201"/>
              <a:gd name="connsiteY24" fmla="*/ 907760 h 2080068"/>
              <a:gd name="connsiteX25" fmla="*/ 2164861 w 2673201"/>
              <a:gd name="connsiteY25" fmla="*/ 946837 h 2080068"/>
              <a:gd name="connsiteX26" fmla="*/ 2133600 w 2673201"/>
              <a:gd name="connsiteY26" fmla="*/ 993729 h 2080068"/>
              <a:gd name="connsiteX27" fmla="*/ 2172676 w 2673201"/>
              <a:gd name="connsiteY27" fmla="*/ 1087514 h 2080068"/>
              <a:gd name="connsiteX28" fmla="*/ 2196123 w 2673201"/>
              <a:gd name="connsiteY28" fmla="*/ 1079699 h 2080068"/>
              <a:gd name="connsiteX29" fmla="*/ 2219569 w 2673201"/>
              <a:gd name="connsiteY29" fmla="*/ 1056252 h 2080068"/>
              <a:gd name="connsiteX30" fmla="*/ 2250830 w 2673201"/>
              <a:gd name="connsiteY30" fmla="*/ 1032806 h 2080068"/>
              <a:gd name="connsiteX31" fmla="*/ 2282092 w 2673201"/>
              <a:gd name="connsiteY31" fmla="*/ 1040622 h 2080068"/>
              <a:gd name="connsiteX32" fmla="*/ 2305538 w 2673201"/>
              <a:gd name="connsiteY32" fmla="*/ 1056252 h 2080068"/>
              <a:gd name="connsiteX33" fmla="*/ 2352430 w 2673201"/>
              <a:gd name="connsiteY33" fmla="*/ 1064068 h 2080068"/>
              <a:gd name="connsiteX34" fmla="*/ 2297723 w 2673201"/>
              <a:gd name="connsiteY34" fmla="*/ 1103145 h 2080068"/>
              <a:gd name="connsiteX35" fmla="*/ 2266461 w 2673201"/>
              <a:gd name="connsiteY35" fmla="*/ 1165668 h 2080068"/>
              <a:gd name="connsiteX36" fmla="*/ 2243015 w 2673201"/>
              <a:gd name="connsiteY36" fmla="*/ 1189114 h 2080068"/>
              <a:gd name="connsiteX37" fmla="*/ 2274276 w 2673201"/>
              <a:gd name="connsiteY37" fmla="*/ 1236006 h 2080068"/>
              <a:gd name="connsiteX38" fmla="*/ 2297723 w 2673201"/>
              <a:gd name="connsiteY38" fmla="*/ 1282899 h 2080068"/>
              <a:gd name="connsiteX39" fmla="*/ 2321169 w 2673201"/>
              <a:gd name="connsiteY39" fmla="*/ 1298529 h 2080068"/>
              <a:gd name="connsiteX40" fmla="*/ 2328984 w 2673201"/>
              <a:gd name="connsiteY40" fmla="*/ 1321976 h 2080068"/>
              <a:gd name="connsiteX41" fmla="*/ 2352430 w 2673201"/>
              <a:gd name="connsiteY41" fmla="*/ 1337606 h 2080068"/>
              <a:gd name="connsiteX42" fmla="*/ 2360246 w 2673201"/>
              <a:gd name="connsiteY42" fmla="*/ 1376683 h 2080068"/>
              <a:gd name="connsiteX43" fmla="*/ 2383692 w 2673201"/>
              <a:gd name="connsiteY43" fmla="*/ 1407945 h 2080068"/>
              <a:gd name="connsiteX44" fmla="*/ 2407138 w 2673201"/>
              <a:gd name="connsiteY44" fmla="*/ 1470468 h 2080068"/>
              <a:gd name="connsiteX45" fmla="*/ 2422769 w 2673201"/>
              <a:gd name="connsiteY45" fmla="*/ 1525176 h 2080068"/>
              <a:gd name="connsiteX46" fmla="*/ 2414953 w 2673201"/>
              <a:gd name="connsiteY46" fmla="*/ 1556437 h 2080068"/>
              <a:gd name="connsiteX47" fmla="*/ 2391507 w 2673201"/>
              <a:gd name="connsiteY47" fmla="*/ 1587699 h 2080068"/>
              <a:gd name="connsiteX48" fmla="*/ 2375876 w 2673201"/>
              <a:gd name="connsiteY48" fmla="*/ 1611145 h 2080068"/>
              <a:gd name="connsiteX49" fmla="*/ 2360246 w 2673201"/>
              <a:gd name="connsiteY49" fmla="*/ 1689299 h 2080068"/>
              <a:gd name="connsiteX50" fmla="*/ 2336800 w 2673201"/>
              <a:gd name="connsiteY50" fmla="*/ 1704929 h 2080068"/>
              <a:gd name="connsiteX51" fmla="*/ 2321169 w 2673201"/>
              <a:gd name="connsiteY51" fmla="*/ 1736191 h 2080068"/>
              <a:gd name="connsiteX52" fmla="*/ 2282092 w 2673201"/>
              <a:gd name="connsiteY52" fmla="*/ 1790899 h 2080068"/>
              <a:gd name="connsiteX53" fmla="*/ 2266461 w 2673201"/>
              <a:gd name="connsiteY53" fmla="*/ 1814345 h 2080068"/>
              <a:gd name="connsiteX54" fmla="*/ 2258646 w 2673201"/>
              <a:gd name="connsiteY54" fmla="*/ 1837791 h 2080068"/>
              <a:gd name="connsiteX55" fmla="*/ 2211753 w 2673201"/>
              <a:gd name="connsiteY55" fmla="*/ 1884683 h 2080068"/>
              <a:gd name="connsiteX56" fmla="*/ 2180492 w 2673201"/>
              <a:gd name="connsiteY56" fmla="*/ 1892499 h 2080068"/>
              <a:gd name="connsiteX57" fmla="*/ 2102338 w 2673201"/>
              <a:gd name="connsiteY57" fmla="*/ 1923760 h 2080068"/>
              <a:gd name="connsiteX58" fmla="*/ 2071076 w 2673201"/>
              <a:gd name="connsiteY58" fmla="*/ 1939391 h 2080068"/>
              <a:gd name="connsiteX59" fmla="*/ 1961661 w 2673201"/>
              <a:gd name="connsiteY59" fmla="*/ 1962837 h 2080068"/>
              <a:gd name="connsiteX60" fmla="*/ 1985107 w 2673201"/>
              <a:gd name="connsiteY60" fmla="*/ 1970652 h 2080068"/>
              <a:gd name="connsiteX61" fmla="*/ 1992923 w 2673201"/>
              <a:gd name="connsiteY61" fmla="*/ 2056622 h 2080068"/>
              <a:gd name="connsiteX62" fmla="*/ 1985107 w 2673201"/>
              <a:gd name="connsiteY62" fmla="*/ 2080068 h 2080068"/>
              <a:gd name="connsiteX63" fmla="*/ 1914769 w 2673201"/>
              <a:gd name="connsiteY63" fmla="*/ 2072252 h 2080068"/>
              <a:gd name="connsiteX64" fmla="*/ 1922584 w 2673201"/>
              <a:gd name="connsiteY64" fmla="*/ 2040991 h 2080068"/>
              <a:gd name="connsiteX65" fmla="*/ 1930400 w 2673201"/>
              <a:gd name="connsiteY65" fmla="*/ 2001914 h 2080068"/>
              <a:gd name="connsiteX66" fmla="*/ 1922584 w 2673201"/>
              <a:gd name="connsiteY66" fmla="*/ 1970652 h 2080068"/>
              <a:gd name="connsiteX67" fmla="*/ 1860061 w 2673201"/>
              <a:gd name="connsiteY67" fmla="*/ 1939391 h 2080068"/>
              <a:gd name="connsiteX68" fmla="*/ 1828800 w 2673201"/>
              <a:gd name="connsiteY68" fmla="*/ 1923760 h 2080068"/>
              <a:gd name="connsiteX69" fmla="*/ 1813169 w 2673201"/>
              <a:gd name="connsiteY69" fmla="*/ 1892499 h 2080068"/>
              <a:gd name="connsiteX70" fmla="*/ 1766276 w 2673201"/>
              <a:gd name="connsiteY70" fmla="*/ 1853422 h 2080068"/>
              <a:gd name="connsiteX71" fmla="*/ 1711569 w 2673201"/>
              <a:gd name="connsiteY71" fmla="*/ 1861237 h 2080068"/>
              <a:gd name="connsiteX72" fmla="*/ 1649046 w 2673201"/>
              <a:gd name="connsiteY72" fmla="*/ 1884683 h 2080068"/>
              <a:gd name="connsiteX73" fmla="*/ 1625600 w 2673201"/>
              <a:gd name="connsiteY73" fmla="*/ 1892499 h 2080068"/>
              <a:gd name="connsiteX74" fmla="*/ 1578707 w 2673201"/>
              <a:gd name="connsiteY74" fmla="*/ 1923760 h 2080068"/>
              <a:gd name="connsiteX75" fmla="*/ 1570892 w 2673201"/>
              <a:gd name="connsiteY75" fmla="*/ 1947206 h 2080068"/>
              <a:gd name="connsiteX76" fmla="*/ 1500553 w 2673201"/>
              <a:gd name="connsiteY76" fmla="*/ 1947206 h 2080068"/>
              <a:gd name="connsiteX77" fmla="*/ 1492738 w 2673201"/>
              <a:gd name="connsiteY77" fmla="*/ 1908129 h 2080068"/>
              <a:gd name="connsiteX78" fmla="*/ 1445846 w 2673201"/>
              <a:gd name="connsiteY78" fmla="*/ 1869052 h 2080068"/>
              <a:gd name="connsiteX79" fmla="*/ 1414584 w 2673201"/>
              <a:gd name="connsiteY79" fmla="*/ 1845606 h 2080068"/>
              <a:gd name="connsiteX80" fmla="*/ 1367692 w 2673201"/>
              <a:gd name="connsiteY80" fmla="*/ 1783083 h 2080068"/>
              <a:gd name="connsiteX81" fmla="*/ 1391138 w 2673201"/>
              <a:gd name="connsiteY81" fmla="*/ 1728376 h 2080068"/>
              <a:gd name="connsiteX82" fmla="*/ 1367692 w 2673201"/>
              <a:gd name="connsiteY82" fmla="*/ 1642406 h 2080068"/>
              <a:gd name="connsiteX83" fmla="*/ 1359876 w 2673201"/>
              <a:gd name="connsiteY83" fmla="*/ 1618960 h 2080068"/>
              <a:gd name="connsiteX84" fmla="*/ 1320800 w 2673201"/>
              <a:gd name="connsiteY84" fmla="*/ 1572068 h 2080068"/>
              <a:gd name="connsiteX85" fmla="*/ 1242646 w 2673201"/>
              <a:gd name="connsiteY85" fmla="*/ 1579883 h 2080068"/>
              <a:gd name="connsiteX86" fmla="*/ 1219200 w 2673201"/>
              <a:gd name="connsiteY86" fmla="*/ 1603329 h 2080068"/>
              <a:gd name="connsiteX87" fmla="*/ 1172307 w 2673201"/>
              <a:gd name="connsiteY87" fmla="*/ 1611145 h 2080068"/>
              <a:gd name="connsiteX88" fmla="*/ 1023815 w 2673201"/>
              <a:gd name="connsiteY88" fmla="*/ 1626776 h 2080068"/>
              <a:gd name="connsiteX89" fmla="*/ 953476 w 2673201"/>
              <a:gd name="connsiteY89" fmla="*/ 1650222 h 2080068"/>
              <a:gd name="connsiteX90" fmla="*/ 922215 w 2673201"/>
              <a:gd name="connsiteY90" fmla="*/ 1634591 h 2080068"/>
              <a:gd name="connsiteX91" fmla="*/ 859692 w 2673201"/>
              <a:gd name="connsiteY91" fmla="*/ 1618960 h 2080068"/>
              <a:gd name="connsiteX92" fmla="*/ 828430 w 2673201"/>
              <a:gd name="connsiteY92" fmla="*/ 1611145 h 2080068"/>
              <a:gd name="connsiteX93" fmla="*/ 797169 w 2673201"/>
              <a:gd name="connsiteY93" fmla="*/ 1595514 h 2080068"/>
              <a:gd name="connsiteX94" fmla="*/ 773723 w 2673201"/>
              <a:gd name="connsiteY94" fmla="*/ 1579883 h 2080068"/>
              <a:gd name="connsiteX95" fmla="*/ 750276 w 2673201"/>
              <a:gd name="connsiteY95" fmla="*/ 1572068 h 2080068"/>
              <a:gd name="connsiteX96" fmla="*/ 726830 w 2673201"/>
              <a:gd name="connsiteY96" fmla="*/ 1556437 h 2080068"/>
              <a:gd name="connsiteX97" fmla="*/ 633046 w 2673201"/>
              <a:gd name="connsiteY97" fmla="*/ 1548622 h 2080068"/>
              <a:gd name="connsiteX98" fmla="*/ 609600 w 2673201"/>
              <a:gd name="connsiteY98" fmla="*/ 1540806 h 2080068"/>
              <a:gd name="connsiteX99" fmla="*/ 586153 w 2673201"/>
              <a:gd name="connsiteY99" fmla="*/ 1517360 h 2080068"/>
              <a:gd name="connsiteX100" fmla="*/ 554892 w 2673201"/>
              <a:gd name="connsiteY100" fmla="*/ 1501729 h 2080068"/>
              <a:gd name="connsiteX101" fmla="*/ 539261 w 2673201"/>
              <a:gd name="connsiteY101" fmla="*/ 1478283 h 2080068"/>
              <a:gd name="connsiteX102" fmla="*/ 508000 w 2673201"/>
              <a:gd name="connsiteY102" fmla="*/ 1439206 h 2080068"/>
              <a:gd name="connsiteX103" fmla="*/ 500184 w 2673201"/>
              <a:gd name="connsiteY103" fmla="*/ 1415760 h 2080068"/>
              <a:gd name="connsiteX104" fmla="*/ 343876 w 2673201"/>
              <a:gd name="connsiteY104" fmla="*/ 1407945 h 2080068"/>
              <a:gd name="connsiteX105" fmla="*/ 320430 w 2673201"/>
              <a:gd name="connsiteY105" fmla="*/ 1400129 h 2080068"/>
              <a:gd name="connsiteX106" fmla="*/ 289169 w 2673201"/>
              <a:gd name="connsiteY106" fmla="*/ 1368868 h 2080068"/>
              <a:gd name="connsiteX107" fmla="*/ 273538 w 2673201"/>
              <a:gd name="connsiteY107" fmla="*/ 1321976 h 2080068"/>
              <a:gd name="connsiteX108" fmla="*/ 265723 w 2673201"/>
              <a:gd name="connsiteY108" fmla="*/ 1275083 h 2080068"/>
              <a:gd name="connsiteX109" fmla="*/ 242276 w 2673201"/>
              <a:gd name="connsiteY109" fmla="*/ 1267268 h 2080068"/>
              <a:gd name="connsiteX110" fmla="*/ 281353 w 2673201"/>
              <a:gd name="connsiteY110" fmla="*/ 1204745 h 2080068"/>
              <a:gd name="connsiteX111" fmla="*/ 242276 w 2673201"/>
              <a:gd name="connsiteY111" fmla="*/ 1196929 h 2080068"/>
              <a:gd name="connsiteX112" fmla="*/ 187569 w 2673201"/>
              <a:gd name="connsiteY112" fmla="*/ 1220376 h 2080068"/>
              <a:gd name="connsiteX113" fmla="*/ 179753 w 2673201"/>
              <a:gd name="connsiteY113" fmla="*/ 1181299 h 2080068"/>
              <a:gd name="connsiteX114" fmla="*/ 164123 w 2673201"/>
              <a:gd name="connsiteY114" fmla="*/ 1142222 h 2080068"/>
              <a:gd name="connsiteX115" fmla="*/ 156307 w 2673201"/>
              <a:gd name="connsiteY115" fmla="*/ 1110960 h 2080068"/>
              <a:gd name="connsiteX116" fmla="*/ 109415 w 2673201"/>
              <a:gd name="connsiteY116" fmla="*/ 1142222 h 2080068"/>
              <a:gd name="connsiteX117" fmla="*/ 85969 w 2673201"/>
              <a:gd name="connsiteY117" fmla="*/ 1165668 h 2080068"/>
              <a:gd name="connsiteX118" fmla="*/ 31261 w 2673201"/>
              <a:gd name="connsiteY118" fmla="*/ 1204745 h 2080068"/>
              <a:gd name="connsiteX119" fmla="*/ 39076 w 2673201"/>
              <a:gd name="connsiteY119" fmla="*/ 1173483 h 2080068"/>
              <a:gd name="connsiteX120" fmla="*/ 31261 w 2673201"/>
              <a:gd name="connsiteY120" fmla="*/ 1110960 h 2080068"/>
              <a:gd name="connsiteX121" fmla="*/ 0 w 2673201"/>
              <a:gd name="connsiteY121" fmla="*/ 1103145 h 2080068"/>
              <a:gd name="connsiteX122" fmla="*/ 70338 w 2673201"/>
              <a:gd name="connsiteY122" fmla="*/ 1024991 h 2080068"/>
              <a:gd name="connsiteX123" fmla="*/ 85969 w 2673201"/>
              <a:gd name="connsiteY123" fmla="*/ 993729 h 2080068"/>
              <a:gd name="connsiteX124" fmla="*/ 140676 w 2673201"/>
              <a:gd name="connsiteY124" fmla="*/ 985914 h 2080068"/>
              <a:gd name="connsiteX125" fmla="*/ 109415 w 2673201"/>
              <a:gd name="connsiteY125" fmla="*/ 931206 h 2080068"/>
              <a:gd name="connsiteX126" fmla="*/ 85969 w 2673201"/>
              <a:gd name="connsiteY126" fmla="*/ 915576 h 2080068"/>
              <a:gd name="connsiteX127" fmla="*/ 148492 w 2673201"/>
              <a:gd name="connsiteY127" fmla="*/ 876499 h 2080068"/>
              <a:gd name="connsiteX128" fmla="*/ 234461 w 2673201"/>
              <a:gd name="connsiteY128" fmla="*/ 837422 h 2080068"/>
              <a:gd name="connsiteX129" fmla="*/ 265723 w 2673201"/>
              <a:gd name="connsiteY129" fmla="*/ 821791 h 2080068"/>
              <a:gd name="connsiteX130" fmla="*/ 375138 w 2673201"/>
              <a:gd name="connsiteY130" fmla="*/ 829606 h 2080068"/>
              <a:gd name="connsiteX131" fmla="*/ 437661 w 2673201"/>
              <a:gd name="connsiteY131" fmla="*/ 837422 h 2080068"/>
              <a:gd name="connsiteX132" fmla="*/ 461107 w 2673201"/>
              <a:gd name="connsiteY132" fmla="*/ 868683 h 2080068"/>
              <a:gd name="connsiteX133" fmla="*/ 492369 w 2673201"/>
              <a:gd name="connsiteY133" fmla="*/ 876499 h 2080068"/>
              <a:gd name="connsiteX134" fmla="*/ 500184 w 2673201"/>
              <a:gd name="connsiteY134" fmla="*/ 821791 h 2080068"/>
              <a:gd name="connsiteX135" fmla="*/ 508000 w 2673201"/>
              <a:gd name="connsiteY135" fmla="*/ 790529 h 2080068"/>
              <a:gd name="connsiteX136" fmla="*/ 461107 w 2673201"/>
              <a:gd name="connsiteY136" fmla="*/ 751452 h 2080068"/>
              <a:gd name="connsiteX137" fmla="*/ 468923 w 2673201"/>
              <a:gd name="connsiteY137" fmla="*/ 704560 h 2080068"/>
              <a:gd name="connsiteX138" fmla="*/ 476738 w 2673201"/>
              <a:gd name="connsiteY138" fmla="*/ 681114 h 2080068"/>
              <a:gd name="connsiteX139" fmla="*/ 531446 w 2673201"/>
              <a:gd name="connsiteY139" fmla="*/ 688929 h 2080068"/>
              <a:gd name="connsiteX140" fmla="*/ 547076 w 2673201"/>
              <a:gd name="connsiteY140" fmla="*/ 657668 h 2080068"/>
              <a:gd name="connsiteX141" fmla="*/ 554892 w 2673201"/>
              <a:gd name="connsiteY141" fmla="*/ 602960 h 2080068"/>
              <a:gd name="connsiteX142" fmla="*/ 617415 w 2673201"/>
              <a:gd name="connsiteY142" fmla="*/ 595145 h 2080068"/>
              <a:gd name="connsiteX143" fmla="*/ 625230 w 2673201"/>
              <a:gd name="connsiteY143" fmla="*/ 571699 h 2080068"/>
              <a:gd name="connsiteX144" fmla="*/ 640861 w 2673201"/>
              <a:gd name="connsiteY144" fmla="*/ 548252 h 2080068"/>
              <a:gd name="connsiteX145" fmla="*/ 672123 w 2673201"/>
              <a:gd name="connsiteY145" fmla="*/ 454468 h 2080068"/>
              <a:gd name="connsiteX146" fmla="*/ 703384 w 2673201"/>
              <a:gd name="connsiteY146" fmla="*/ 446652 h 2080068"/>
              <a:gd name="connsiteX147" fmla="*/ 726830 w 2673201"/>
              <a:gd name="connsiteY147" fmla="*/ 462283 h 2080068"/>
              <a:gd name="connsiteX148" fmla="*/ 765907 w 2673201"/>
              <a:gd name="connsiteY148" fmla="*/ 516991 h 2080068"/>
              <a:gd name="connsiteX149" fmla="*/ 851876 w 2673201"/>
              <a:gd name="connsiteY149" fmla="*/ 548252 h 2080068"/>
              <a:gd name="connsiteX150" fmla="*/ 883138 w 2673201"/>
              <a:gd name="connsiteY150" fmla="*/ 618591 h 2080068"/>
              <a:gd name="connsiteX151" fmla="*/ 890953 w 2673201"/>
              <a:gd name="connsiteY151" fmla="*/ 673299 h 2080068"/>
              <a:gd name="connsiteX152" fmla="*/ 930030 w 2673201"/>
              <a:gd name="connsiteY152" fmla="*/ 681114 h 2080068"/>
              <a:gd name="connsiteX153" fmla="*/ 1047261 w 2673201"/>
              <a:gd name="connsiteY153" fmla="*/ 696745 h 2080068"/>
              <a:gd name="connsiteX154" fmla="*/ 1094153 w 2673201"/>
              <a:gd name="connsiteY154" fmla="*/ 743637 h 2080068"/>
              <a:gd name="connsiteX155" fmla="*/ 1148861 w 2673201"/>
              <a:gd name="connsiteY155" fmla="*/ 782714 h 2080068"/>
              <a:gd name="connsiteX156" fmla="*/ 1172307 w 2673201"/>
              <a:gd name="connsiteY156" fmla="*/ 806160 h 2080068"/>
              <a:gd name="connsiteX157" fmla="*/ 1227015 w 2673201"/>
              <a:gd name="connsiteY157" fmla="*/ 821791 h 2080068"/>
              <a:gd name="connsiteX158" fmla="*/ 1406769 w 2673201"/>
              <a:gd name="connsiteY158" fmla="*/ 813976 h 2080068"/>
              <a:gd name="connsiteX159" fmla="*/ 1492738 w 2673201"/>
              <a:gd name="connsiteY159" fmla="*/ 821791 h 2080068"/>
              <a:gd name="connsiteX160" fmla="*/ 1539630 w 2673201"/>
              <a:gd name="connsiteY160" fmla="*/ 868683 h 2080068"/>
              <a:gd name="connsiteX161" fmla="*/ 1602153 w 2673201"/>
              <a:gd name="connsiteY161" fmla="*/ 845237 h 2080068"/>
              <a:gd name="connsiteX162" fmla="*/ 1641230 w 2673201"/>
              <a:gd name="connsiteY162" fmla="*/ 782714 h 2080068"/>
              <a:gd name="connsiteX163" fmla="*/ 1727200 w 2673201"/>
              <a:gd name="connsiteY163" fmla="*/ 767083 h 2080068"/>
              <a:gd name="connsiteX164" fmla="*/ 1750646 w 2673201"/>
              <a:gd name="connsiteY164" fmla="*/ 735822 h 2080068"/>
              <a:gd name="connsiteX165" fmla="*/ 1758461 w 2673201"/>
              <a:gd name="connsiteY165" fmla="*/ 712376 h 2080068"/>
              <a:gd name="connsiteX166" fmla="*/ 1805353 w 2673201"/>
              <a:gd name="connsiteY166" fmla="*/ 696745 h 2080068"/>
              <a:gd name="connsiteX167" fmla="*/ 1711569 w 2673201"/>
              <a:gd name="connsiteY167" fmla="*/ 673299 h 2080068"/>
              <a:gd name="connsiteX168" fmla="*/ 1750646 w 2673201"/>
              <a:gd name="connsiteY168" fmla="*/ 618591 h 2080068"/>
              <a:gd name="connsiteX169" fmla="*/ 1813169 w 2673201"/>
              <a:gd name="connsiteY169" fmla="*/ 595145 h 2080068"/>
              <a:gd name="connsiteX170" fmla="*/ 1860061 w 2673201"/>
              <a:gd name="connsiteY170" fmla="*/ 626406 h 2080068"/>
              <a:gd name="connsiteX171" fmla="*/ 1891323 w 2673201"/>
              <a:gd name="connsiteY171" fmla="*/ 587329 h 2080068"/>
              <a:gd name="connsiteX172" fmla="*/ 1961661 w 2673201"/>
              <a:gd name="connsiteY172" fmla="*/ 548252 h 2080068"/>
              <a:gd name="connsiteX173" fmla="*/ 1985107 w 2673201"/>
              <a:gd name="connsiteY173" fmla="*/ 532622 h 2080068"/>
              <a:gd name="connsiteX174" fmla="*/ 2016369 w 2673201"/>
              <a:gd name="connsiteY174" fmla="*/ 454468 h 2080068"/>
              <a:gd name="connsiteX175" fmla="*/ 1969476 w 2673201"/>
              <a:gd name="connsiteY175" fmla="*/ 423206 h 2080068"/>
              <a:gd name="connsiteX176" fmla="*/ 1836615 w 2673201"/>
              <a:gd name="connsiteY176" fmla="*/ 415391 h 2080068"/>
              <a:gd name="connsiteX177" fmla="*/ 1844430 w 2673201"/>
              <a:gd name="connsiteY177" fmla="*/ 352868 h 2080068"/>
              <a:gd name="connsiteX178" fmla="*/ 1867876 w 2673201"/>
              <a:gd name="connsiteY178" fmla="*/ 329422 h 2080068"/>
              <a:gd name="connsiteX179" fmla="*/ 1883507 w 2673201"/>
              <a:gd name="connsiteY179" fmla="*/ 305976 h 2080068"/>
              <a:gd name="connsiteX180" fmla="*/ 1938215 w 2673201"/>
              <a:gd name="connsiteY180" fmla="*/ 274714 h 2080068"/>
              <a:gd name="connsiteX181" fmla="*/ 1961661 w 2673201"/>
              <a:gd name="connsiteY181" fmla="*/ 259083 h 2080068"/>
              <a:gd name="connsiteX182" fmla="*/ 1969476 w 2673201"/>
              <a:gd name="connsiteY182" fmla="*/ 102776 h 2080068"/>
              <a:gd name="connsiteX183" fmla="*/ 1946030 w 2673201"/>
              <a:gd name="connsiteY183" fmla="*/ 71514 h 2080068"/>
              <a:gd name="connsiteX184" fmla="*/ 1953846 w 2673201"/>
              <a:gd name="connsiteY184" fmla="*/ 40252 h 2080068"/>
              <a:gd name="connsiteX185" fmla="*/ 2032000 w 2673201"/>
              <a:gd name="connsiteY185" fmla="*/ 24622 h 2080068"/>
              <a:gd name="connsiteX186" fmla="*/ 2063261 w 2673201"/>
              <a:gd name="connsiteY186" fmla="*/ 1176 h 2080068"/>
              <a:gd name="connsiteX187" fmla="*/ 2149230 w 2673201"/>
              <a:gd name="connsiteY187" fmla="*/ 16806 h 2080068"/>
              <a:gd name="connsiteX188" fmla="*/ 2211753 w 2673201"/>
              <a:gd name="connsiteY188" fmla="*/ 71514 h 2080068"/>
              <a:gd name="connsiteX189" fmla="*/ 2219569 w 2673201"/>
              <a:gd name="connsiteY189" fmla="*/ 94960 h 2080068"/>
              <a:gd name="connsiteX190" fmla="*/ 2235200 w 2673201"/>
              <a:gd name="connsiteY190" fmla="*/ 134037 h 2080068"/>
              <a:gd name="connsiteX191" fmla="*/ 2250830 w 2673201"/>
              <a:gd name="connsiteY191" fmla="*/ 180929 h 2080068"/>
              <a:gd name="connsiteX192" fmla="*/ 2282092 w 2673201"/>
              <a:gd name="connsiteY192" fmla="*/ 204376 h 2080068"/>
              <a:gd name="connsiteX193" fmla="*/ 2368061 w 2673201"/>
              <a:gd name="connsiteY193" fmla="*/ 227822 h 2080068"/>
              <a:gd name="connsiteX194" fmla="*/ 2383692 w 2673201"/>
              <a:gd name="connsiteY194" fmla="*/ 282529 h 2080068"/>
              <a:gd name="connsiteX195" fmla="*/ 2414953 w 2673201"/>
              <a:gd name="connsiteY195" fmla="*/ 298160 h 2080068"/>
              <a:gd name="connsiteX196" fmla="*/ 2446215 w 2673201"/>
              <a:gd name="connsiteY196" fmla="*/ 305976 h 2080068"/>
              <a:gd name="connsiteX197" fmla="*/ 2469661 w 2673201"/>
              <a:gd name="connsiteY197" fmla="*/ 313791 h 2080068"/>
              <a:gd name="connsiteX198" fmla="*/ 2485292 w 2673201"/>
              <a:gd name="connsiteY198" fmla="*/ 337237 h 2080068"/>
              <a:gd name="connsiteX199" fmla="*/ 2532184 w 2673201"/>
              <a:gd name="connsiteY199" fmla="*/ 360683 h 2080068"/>
              <a:gd name="connsiteX200" fmla="*/ 2547815 w 2673201"/>
              <a:gd name="connsiteY200" fmla="*/ 360683 h 208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673201" h="2080068">
                <a:moveTo>
                  <a:pt x="2547815" y="360683"/>
                </a:moveTo>
                <a:cubicBezTo>
                  <a:pt x="2563446" y="347657"/>
                  <a:pt x="2574345" y="299739"/>
                  <a:pt x="2625969" y="282529"/>
                </a:cubicBezTo>
                <a:cubicBezTo>
                  <a:pt x="2631179" y="290345"/>
                  <a:pt x="2639322" y="296863"/>
                  <a:pt x="2641600" y="305976"/>
                </a:cubicBezTo>
                <a:cubicBezTo>
                  <a:pt x="2647874" y="331073"/>
                  <a:pt x="2644936" y="378889"/>
                  <a:pt x="2657230" y="407576"/>
                </a:cubicBezTo>
                <a:cubicBezTo>
                  <a:pt x="2660930" y="416209"/>
                  <a:pt x="2667651" y="423207"/>
                  <a:pt x="2672861" y="431022"/>
                </a:cubicBezTo>
                <a:cubicBezTo>
                  <a:pt x="2661426" y="568242"/>
                  <a:pt x="2695577" y="505634"/>
                  <a:pt x="2641600" y="532622"/>
                </a:cubicBezTo>
                <a:cubicBezTo>
                  <a:pt x="2633199" y="536823"/>
                  <a:pt x="2625969" y="543042"/>
                  <a:pt x="2618153" y="548252"/>
                </a:cubicBezTo>
                <a:cubicBezTo>
                  <a:pt x="2612943" y="561278"/>
                  <a:pt x="2608797" y="574781"/>
                  <a:pt x="2602523" y="587329"/>
                </a:cubicBezTo>
                <a:cubicBezTo>
                  <a:pt x="2598322" y="595731"/>
                  <a:pt x="2588436" y="601511"/>
                  <a:pt x="2586892" y="610776"/>
                </a:cubicBezTo>
                <a:cubicBezTo>
                  <a:pt x="2585538" y="618902"/>
                  <a:pt x="2592102" y="626407"/>
                  <a:pt x="2594707" y="634222"/>
                </a:cubicBezTo>
                <a:cubicBezTo>
                  <a:pt x="2592102" y="662878"/>
                  <a:pt x="2599760" y="694454"/>
                  <a:pt x="2586892" y="720191"/>
                </a:cubicBezTo>
                <a:cubicBezTo>
                  <a:pt x="2580951" y="732072"/>
                  <a:pt x="2556460" y="717920"/>
                  <a:pt x="2547815" y="728006"/>
                </a:cubicBezTo>
                <a:cubicBezTo>
                  <a:pt x="2537502" y="740038"/>
                  <a:pt x="2546436" y="760418"/>
                  <a:pt x="2540000" y="774899"/>
                </a:cubicBezTo>
                <a:cubicBezTo>
                  <a:pt x="2525164" y="808279"/>
                  <a:pt x="2491434" y="801933"/>
                  <a:pt x="2461846" y="806160"/>
                </a:cubicBezTo>
                <a:cubicBezTo>
                  <a:pt x="2425877" y="851120"/>
                  <a:pt x="2431538" y="838450"/>
                  <a:pt x="2407138" y="892129"/>
                </a:cubicBezTo>
                <a:cubicBezTo>
                  <a:pt x="2401333" y="904901"/>
                  <a:pt x="2402065" y="921968"/>
                  <a:pt x="2391507" y="931206"/>
                </a:cubicBezTo>
                <a:cubicBezTo>
                  <a:pt x="2379107" y="942056"/>
                  <a:pt x="2360099" y="941206"/>
                  <a:pt x="2344615" y="946837"/>
                </a:cubicBezTo>
                <a:cubicBezTo>
                  <a:pt x="2279873" y="970380"/>
                  <a:pt x="2331163" y="956062"/>
                  <a:pt x="2274276" y="970283"/>
                </a:cubicBezTo>
                <a:cubicBezTo>
                  <a:pt x="2266461" y="975493"/>
                  <a:pt x="2260095" y="984370"/>
                  <a:pt x="2250830" y="985914"/>
                </a:cubicBezTo>
                <a:cubicBezTo>
                  <a:pt x="2216616" y="991617"/>
                  <a:pt x="2222810" y="957607"/>
                  <a:pt x="2235200" y="939022"/>
                </a:cubicBezTo>
                <a:cubicBezTo>
                  <a:pt x="2239770" y="932167"/>
                  <a:pt x="2250831" y="933811"/>
                  <a:pt x="2258646" y="931206"/>
                </a:cubicBezTo>
                <a:cubicBezTo>
                  <a:pt x="2263856" y="915576"/>
                  <a:pt x="2274276" y="899944"/>
                  <a:pt x="2258646" y="884314"/>
                </a:cubicBezTo>
                <a:cubicBezTo>
                  <a:pt x="2252821" y="878489"/>
                  <a:pt x="2243015" y="879104"/>
                  <a:pt x="2235200" y="876499"/>
                </a:cubicBezTo>
                <a:cubicBezTo>
                  <a:pt x="2224779" y="879104"/>
                  <a:pt x="2212326" y="877604"/>
                  <a:pt x="2203938" y="884314"/>
                </a:cubicBezTo>
                <a:cubicBezTo>
                  <a:pt x="2197505" y="889460"/>
                  <a:pt x="2200489" y="900774"/>
                  <a:pt x="2196123" y="907760"/>
                </a:cubicBezTo>
                <a:cubicBezTo>
                  <a:pt x="2187282" y="921906"/>
                  <a:pt x="2174672" y="933346"/>
                  <a:pt x="2164861" y="946837"/>
                </a:cubicBezTo>
                <a:cubicBezTo>
                  <a:pt x="2153812" y="962030"/>
                  <a:pt x="2144020" y="978098"/>
                  <a:pt x="2133600" y="993729"/>
                </a:cubicBezTo>
                <a:cubicBezTo>
                  <a:pt x="2173651" y="1053807"/>
                  <a:pt x="2161773" y="1022092"/>
                  <a:pt x="2172676" y="1087514"/>
                </a:cubicBezTo>
                <a:cubicBezTo>
                  <a:pt x="2180492" y="1084909"/>
                  <a:pt x="2189268" y="1084269"/>
                  <a:pt x="2196123" y="1079699"/>
                </a:cubicBezTo>
                <a:cubicBezTo>
                  <a:pt x="2205319" y="1073568"/>
                  <a:pt x="2211177" y="1063445"/>
                  <a:pt x="2219569" y="1056252"/>
                </a:cubicBezTo>
                <a:cubicBezTo>
                  <a:pt x="2229459" y="1047775"/>
                  <a:pt x="2240410" y="1040621"/>
                  <a:pt x="2250830" y="1032806"/>
                </a:cubicBezTo>
                <a:cubicBezTo>
                  <a:pt x="2261251" y="1035411"/>
                  <a:pt x="2272219" y="1036391"/>
                  <a:pt x="2282092" y="1040622"/>
                </a:cubicBezTo>
                <a:cubicBezTo>
                  <a:pt x="2290725" y="1044322"/>
                  <a:pt x="2296627" y="1053282"/>
                  <a:pt x="2305538" y="1056252"/>
                </a:cubicBezTo>
                <a:cubicBezTo>
                  <a:pt x="2320571" y="1061263"/>
                  <a:pt x="2336799" y="1061463"/>
                  <a:pt x="2352430" y="1064068"/>
                </a:cubicBezTo>
                <a:cubicBezTo>
                  <a:pt x="2331555" y="1147573"/>
                  <a:pt x="2368808" y="1039168"/>
                  <a:pt x="2297723" y="1103145"/>
                </a:cubicBezTo>
                <a:cubicBezTo>
                  <a:pt x="2280404" y="1118733"/>
                  <a:pt x="2282937" y="1149192"/>
                  <a:pt x="2266461" y="1165668"/>
                </a:cubicBezTo>
                <a:lnTo>
                  <a:pt x="2243015" y="1189114"/>
                </a:lnTo>
                <a:cubicBezTo>
                  <a:pt x="2257222" y="1245947"/>
                  <a:pt x="2238295" y="1200026"/>
                  <a:pt x="2274276" y="1236006"/>
                </a:cubicBezTo>
                <a:cubicBezTo>
                  <a:pt x="2340154" y="1301882"/>
                  <a:pt x="2246874" y="1219338"/>
                  <a:pt x="2297723" y="1282899"/>
                </a:cubicBezTo>
                <a:cubicBezTo>
                  <a:pt x="2303591" y="1290233"/>
                  <a:pt x="2313354" y="1293319"/>
                  <a:pt x="2321169" y="1298529"/>
                </a:cubicBezTo>
                <a:cubicBezTo>
                  <a:pt x="2323774" y="1306345"/>
                  <a:pt x="2323838" y="1315543"/>
                  <a:pt x="2328984" y="1321976"/>
                </a:cubicBezTo>
                <a:cubicBezTo>
                  <a:pt x="2334852" y="1329311"/>
                  <a:pt x="2347770" y="1329451"/>
                  <a:pt x="2352430" y="1337606"/>
                </a:cubicBezTo>
                <a:cubicBezTo>
                  <a:pt x="2359021" y="1349139"/>
                  <a:pt x="2354851" y="1364544"/>
                  <a:pt x="2360246" y="1376683"/>
                </a:cubicBezTo>
                <a:cubicBezTo>
                  <a:pt x="2365536" y="1388586"/>
                  <a:pt x="2375877" y="1397524"/>
                  <a:pt x="2383692" y="1407945"/>
                </a:cubicBezTo>
                <a:cubicBezTo>
                  <a:pt x="2398101" y="1465581"/>
                  <a:pt x="2382616" y="1413250"/>
                  <a:pt x="2407138" y="1470468"/>
                </a:cubicBezTo>
                <a:cubicBezTo>
                  <a:pt x="2413864" y="1486161"/>
                  <a:pt x="2418804" y="1509318"/>
                  <a:pt x="2422769" y="1525176"/>
                </a:cubicBezTo>
                <a:cubicBezTo>
                  <a:pt x="2420164" y="1535596"/>
                  <a:pt x="2419757" y="1546830"/>
                  <a:pt x="2414953" y="1556437"/>
                </a:cubicBezTo>
                <a:cubicBezTo>
                  <a:pt x="2409128" y="1568088"/>
                  <a:pt x="2399078" y="1577100"/>
                  <a:pt x="2391507" y="1587699"/>
                </a:cubicBezTo>
                <a:cubicBezTo>
                  <a:pt x="2386047" y="1595342"/>
                  <a:pt x="2381086" y="1603330"/>
                  <a:pt x="2375876" y="1611145"/>
                </a:cubicBezTo>
                <a:cubicBezTo>
                  <a:pt x="2370666" y="1637196"/>
                  <a:pt x="2370464" y="1664775"/>
                  <a:pt x="2360246" y="1689299"/>
                </a:cubicBezTo>
                <a:cubicBezTo>
                  <a:pt x="2356633" y="1697969"/>
                  <a:pt x="2342813" y="1697713"/>
                  <a:pt x="2336800" y="1704929"/>
                </a:cubicBezTo>
                <a:cubicBezTo>
                  <a:pt x="2329341" y="1713879"/>
                  <a:pt x="2326949" y="1726075"/>
                  <a:pt x="2321169" y="1736191"/>
                </a:cubicBezTo>
                <a:cubicBezTo>
                  <a:pt x="2310647" y="1754604"/>
                  <a:pt x="2294068" y="1774132"/>
                  <a:pt x="2282092" y="1790899"/>
                </a:cubicBezTo>
                <a:cubicBezTo>
                  <a:pt x="2276632" y="1798542"/>
                  <a:pt x="2271671" y="1806530"/>
                  <a:pt x="2266461" y="1814345"/>
                </a:cubicBezTo>
                <a:cubicBezTo>
                  <a:pt x="2263856" y="1822160"/>
                  <a:pt x="2262733" y="1830638"/>
                  <a:pt x="2258646" y="1837791"/>
                </a:cubicBezTo>
                <a:cubicBezTo>
                  <a:pt x="2247300" y="1857647"/>
                  <a:pt x="2233248" y="1875471"/>
                  <a:pt x="2211753" y="1884683"/>
                </a:cubicBezTo>
                <a:cubicBezTo>
                  <a:pt x="2201880" y="1888914"/>
                  <a:pt x="2190465" y="1888510"/>
                  <a:pt x="2180492" y="1892499"/>
                </a:cubicBezTo>
                <a:cubicBezTo>
                  <a:pt x="2086337" y="1930162"/>
                  <a:pt x="2173699" y="1905921"/>
                  <a:pt x="2102338" y="1923760"/>
                </a:cubicBezTo>
                <a:cubicBezTo>
                  <a:pt x="2091917" y="1928970"/>
                  <a:pt x="2082025" y="1935409"/>
                  <a:pt x="2071076" y="1939391"/>
                </a:cubicBezTo>
                <a:cubicBezTo>
                  <a:pt x="2024214" y="1956432"/>
                  <a:pt x="2010320" y="1955886"/>
                  <a:pt x="1961661" y="1962837"/>
                </a:cubicBezTo>
                <a:cubicBezTo>
                  <a:pt x="1969476" y="1965442"/>
                  <a:pt x="1978674" y="1965506"/>
                  <a:pt x="1985107" y="1970652"/>
                </a:cubicBezTo>
                <a:cubicBezTo>
                  <a:pt x="2013826" y="1993627"/>
                  <a:pt x="1998689" y="2024909"/>
                  <a:pt x="1992923" y="2056622"/>
                </a:cubicBezTo>
                <a:cubicBezTo>
                  <a:pt x="1991449" y="2064727"/>
                  <a:pt x="1987712" y="2072253"/>
                  <a:pt x="1985107" y="2080068"/>
                </a:cubicBezTo>
                <a:cubicBezTo>
                  <a:pt x="1961661" y="2077463"/>
                  <a:pt x="1934774" y="2084755"/>
                  <a:pt x="1914769" y="2072252"/>
                </a:cubicBezTo>
                <a:cubicBezTo>
                  <a:pt x="1905661" y="2066559"/>
                  <a:pt x="1920254" y="2051476"/>
                  <a:pt x="1922584" y="2040991"/>
                </a:cubicBezTo>
                <a:cubicBezTo>
                  <a:pt x="1925466" y="2028024"/>
                  <a:pt x="1927795" y="2014940"/>
                  <a:pt x="1930400" y="2001914"/>
                </a:cubicBezTo>
                <a:cubicBezTo>
                  <a:pt x="1927795" y="1991493"/>
                  <a:pt x="1928827" y="1979393"/>
                  <a:pt x="1922584" y="1970652"/>
                </a:cubicBezTo>
                <a:cubicBezTo>
                  <a:pt x="1905256" y="1946392"/>
                  <a:pt x="1885384" y="1945721"/>
                  <a:pt x="1860061" y="1939391"/>
                </a:cubicBezTo>
                <a:cubicBezTo>
                  <a:pt x="1849641" y="1934181"/>
                  <a:pt x="1837038" y="1931998"/>
                  <a:pt x="1828800" y="1923760"/>
                </a:cubicBezTo>
                <a:cubicBezTo>
                  <a:pt x="1820562" y="1915522"/>
                  <a:pt x="1819941" y="1901979"/>
                  <a:pt x="1813169" y="1892499"/>
                </a:cubicBezTo>
                <a:cubicBezTo>
                  <a:pt x="1799490" y="1873348"/>
                  <a:pt x="1784975" y="1865887"/>
                  <a:pt x="1766276" y="1853422"/>
                </a:cubicBezTo>
                <a:cubicBezTo>
                  <a:pt x="1748040" y="1856027"/>
                  <a:pt x="1729632" y="1857625"/>
                  <a:pt x="1711569" y="1861237"/>
                </a:cubicBezTo>
                <a:cubicBezTo>
                  <a:pt x="1698895" y="1863772"/>
                  <a:pt x="1654762" y="1882539"/>
                  <a:pt x="1649046" y="1884683"/>
                </a:cubicBezTo>
                <a:cubicBezTo>
                  <a:pt x="1641332" y="1887576"/>
                  <a:pt x="1632801" y="1888498"/>
                  <a:pt x="1625600" y="1892499"/>
                </a:cubicBezTo>
                <a:cubicBezTo>
                  <a:pt x="1609178" y="1901622"/>
                  <a:pt x="1578707" y="1923760"/>
                  <a:pt x="1578707" y="1923760"/>
                </a:cubicBezTo>
                <a:cubicBezTo>
                  <a:pt x="1576102" y="1931575"/>
                  <a:pt x="1576717" y="1941381"/>
                  <a:pt x="1570892" y="1947206"/>
                </a:cubicBezTo>
                <a:cubicBezTo>
                  <a:pt x="1554400" y="1963698"/>
                  <a:pt x="1513278" y="1949327"/>
                  <a:pt x="1500553" y="1947206"/>
                </a:cubicBezTo>
                <a:cubicBezTo>
                  <a:pt x="1497948" y="1934180"/>
                  <a:pt x="1497402" y="1920567"/>
                  <a:pt x="1492738" y="1908129"/>
                </a:cubicBezTo>
                <a:cubicBezTo>
                  <a:pt x="1481312" y="1877660"/>
                  <a:pt x="1472277" y="1885571"/>
                  <a:pt x="1445846" y="1869052"/>
                </a:cubicBezTo>
                <a:cubicBezTo>
                  <a:pt x="1434800" y="1862148"/>
                  <a:pt x="1423795" y="1854817"/>
                  <a:pt x="1414584" y="1845606"/>
                </a:cubicBezTo>
                <a:cubicBezTo>
                  <a:pt x="1396023" y="1827045"/>
                  <a:pt x="1382121" y="1804726"/>
                  <a:pt x="1367692" y="1783083"/>
                </a:cubicBezTo>
                <a:cubicBezTo>
                  <a:pt x="1370745" y="1776977"/>
                  <a:pt x="1391138" y="1739877"/>
                  <a:pt x="1391138" y="1728376"/>
                </a:cubicBezTo>
                <a:cubicBezTo>
                  <a:pt x="1391138" y="1671636"/>
                  <a:pt x="1385576" y="1684135"/>
                  <a:pt x="1367692" y="1642406"/>
                </a:cubicBezTo>
                <a:cubicBezTo>
                  <a:pt x="1364447" y="1634834"/>
                  <a:pt x="1363560" y="1626328"/>
                  <a:pt x="1359876" y="1618960"/>
                </a:cubicBezTo>
                <a:cubicBezTo>
                  <a:pt x="1348994" y="1597197"/>
                  <a:pt x="1338086" y="1589354"/>
                  <a:pt x="1320800" y="1572068"/>
                </a:cubicBezTo>
                <a:cubicBezTo>
                  <a:pt x="1294749" y="1574673"/>
                  <a:pt x="1267670" y="1572184"/>
                  <a:pt x="1242646" y="1579883"/>
                </a:cubicBezTo>
                <a:cubicBezTo>
                  <a:pt x="1232082" y="1583133"/>
                  <a:pt x="1229300" y="1598840"/>
                  <a:pt x="1219200" y="1603329"/>
                </a:cubicBezTo>
                <a:cubicBezTo>
                  <a:pt x="1204719" y="1609765"/>
                  <a:pt x="1188041" y="1609257"/>
                  <a:pt x="1172307" y="1611145"/>
                </a:cubicBezTo>
                <a:cubicBezTo>
                  <a:pt x="1122891" y="1617075"/>
                  <a:pt x="1073312" y="1621566"/>
                  <a:pt x="1023815" y="1626776"/>
                </a:cubicBezTo>
                <a:cubicBezTo>
                  <a:pt x="998762" y="1643477"/>
                  <a:pt x="990099" y="1653884"/>
                  <a:pt x="953476" y="1650222"/>
                </a:cubicBezTo>
                <a:cubicBezTo>
                  <a:pt x="941883" y="1649063"/>
                  <a:pt x="933267" y="1638275"/>
                  <a:pt x="922215" y="1634591"/>
                </a:cubicBezTo>
                <a:cubicBezTo>
                  <a:pt x="901835" y="1627798"/>
                  <a:pt x="880533" y="1624170"/>
                  <a:pt x="859692" y="1618960"/>
                </a:cubicBezTo>
                <a:lnTo>
                  <a:pt x="828430" y="1611145"/>
                </a:lnTo>
                <a:cubicBezTo>
                  <a:pt x="818010" y="1605935"/>
                  <a:pt x="807284" y="1601294"/>
                  <a:pt x="797169" y="1595514"/>
                </a:cubicBezTo>
                <a:cubicBezTo>
                  <a:pt x="789014" y="1590854"/>
                  <a:pt x="782124" y="1584084"/>
                  <a:pt x="773723" y="1579883"/>
                </a:cubicBezTo>
                <a:cubicBezTo>
                  <a:pt x="766354" y="1576199"/>
                  <a:pt x="758092" y="1574673"/>
                  <a:pt x="750276" y="1572068"/>
                </a:cubicBezTo>
                <a:cubicBezTo>
                  <a:pt x="742461" y="1566858"/>
                  <a:pt x="736041" y="1558279"/>
                  <a:pt x="726830" y="1556437"/>
                </a:cubicBezTo>
                <a:cubicBezTo>
                  <a:pt x="696069" y="1550285"/>
                  <a:pt x="664140" y="1552768"/>
                  <a:pt x="633046" y="1548622"/>
                </a:cubicBezTo>
                <a:cubicBezTo>
                  <a:pt x="624880" y="1547533"/>
                  <a:pt x="617415" y="1543411"/>
                  <a:pt x="609600" y="1540806"/>
                </a:cubicBezTo>
                <a:cubicBezTo>
                  <a:pt x="601784" y="1532991"/>
                  <a:pt x="595147" y="1523784"/>
                  <a:pt x="586153" y="1517360"/>
                </a:cubicBezTo>
                <a:cubicBezTo>
                  <a:pt x="576673" y="1510588"/>
                  <a:pt x="563842" y="1509187"/>
                  <a:pt x="554892" y="1501729"/>
                </a:cubicBezTo>
                <a:cubicBezTo>
                  <a:pt x="547676" y="1495716"/>
                  <a:pt x="544897" y="1485797"/>
                  <a:pt x="539261" y="1478283"/>
                </a:cubicBezTo>
                <a:cubicBezTo>
                  <a:pt x="529253" y="1464938"/>
                  <a:pt x="518420" y="1452232"/>
                  <a:pt x="508000" y="1439206"/>
                </a:cubicBezTo>
                <a:cubicBezTo>
                  <a:pt x="505395" y="1431391"/>
                  <a:pt x="508277" y="1417301"/>
                  <a:pt x="500184" y="1415760"/>
                </a:cubicBezTo>
                <a:cubicBezTo>
                  <a:pt x="448938" y="1405999"/>
                  <a:pt x="395848" y="1412464"/>
                  <a:pt x="343876" y="1407945"/>
                </a:cubicBezTo>
                <a:cubicBezTo>
                  <a:pt x="335669" y="1407231"/>
                  <a:pt x="328245" y="1402734"/>
                  <a:pt x="320430" y="1400129"/>
                </a:cubicBezTo>
                <a:cubicBezTo>
                  <a:pt x="310010" y="1389709"/>
                  <a:pt x="296751" y="1381504"/>
                  <a:pt x="289169" y="1368868"/>
                </a:cubicBezTo>
                <a:cubicBezTo>
                  <a:pt x="280692" y="1354740"/>
                  <a:pt x="273538" y="1321976"/>
                  <a:pt x="273538" y="1321976"/>
                </a:cubicBezTo>
                <a:cubicBezTo>
                  <a:pt x="270933" y="1306345"/>
                  <a:pt x="273585" y="1288842"/>
                  <a:pt x="265723" y="1275083"/>
                </a:cubicBezTo>
                <a:cubicBezTo>
                  <a:pt x="261636" y="1267930"/>
                  <a:pt x="243630" y="1275394"/>
                  <a:pt x="242276" y="1267268"/>
                </a:cubicBezTo>
                <a:cubicBezTo>
                  <a:pt x="238047" y="1241894"/>
                  <a:pt x="266867" y="1219231"/>
                  <a:pt x="281353" y="1204745"/>
                </a:cubicBezTo>
                <a:cubicBezTo>
                  <a:pt x="269098" y="1118953"/>
                  <a:pt x="285575" y="1147444"/>
                  <a:pt x="242276" y="1196929"/>
                </a:cubicBezTo>
                <a:cubicBezTo>
                  <a:pt x="227164" y="1214200"/>
                  <a:pt x="208193" y="1215220"/>
                  <a:pt x="187569" y="1220376"/>
                </a:cubicBezTo>
                <a:cubicBezTo>
                  <a:pt x="184964" y="1207350"/>
                  <a:pt x="183570" y="1194022"/>
                  <a:pt x="179753" y="1181299"/>
                </a:cubicBezTo>
                <a:cubicBezTo>
                  <a:pt x="175722" y="1167862"/>
                  <a:pt x="168559" y="1155531"/>
                  <a:pt x="164123" y="1142222"/>
                </a:cubicBezTo>
                <a:cubicBezTo>
                  <a:pt x="160726" y="1132032"/>
                  <a:pt x="158912" y="1121381"/>
                  <a:pt x="156307" y="1110960"/>
                </a:cubicBezTo>
                <a:cubicBezTo>
                  <a:pt x="140676" y="1121381"/>
                  <a:pt x="124244" y="1130689"/>
                  <a:pt x="109415" y="1142222"/>
                </a:cubicBezTo>
                <a:cubicBezTo>
                  <a:pt x="100691" y="1149008"/>
                  <a:pt x="94361" y="1158475"/>
                  <a:pt x="85969" y="1165668"/>
                </a:cubicBezTo>
                <a:cubicBezTo>
                  <a:pt x="69008" y="1180206"/>
                  <a:pt x="49814" y="1192376"/>
                  <a:pt x="31261" y="1204745"/>
                </a:cubicBezTo>
                <a:cubicBezTo>
                  <a:pt x="33866" y="1194324"/>
                  <a:pt x="35304" y="1183540"/>
                  <a:pt x="39076" y="1173483"/>
                </a:cubicBezTo>
                <a:cubicBezTo>
                  <a:pt x="51317" y="1140841"/>
                  <a:pt x="72001" y="1140060"/>
                  <a:pt x="31261" y="1110960"/>
                </a:cubicBezTo>
                <a:cubicBezTo>
                  <a:pt x="22521" y="1104717"/>
                  <a:pt x="10420" y="1105750"/>
                  <a:pt x="0" y="1103145"/>
                </a:cubicBezTo>
                <a:cubicBezTo>
                  <a:pt x="14313" y="988638"/>
                  <a:pt x="-16482" y="1077084"/>
                  <a:pt x="70338" y="1024991"/>
                </a:cubicBezTo>
                <a:cubicBezTo>
                  <a:pt x="80328" y="1018997"/>
                  <a:pt x="75785" y="999387"/>
                  <a:pt x="85969" y="993729"/>
                </a:cubicBezTo>
                <a:cubicBezTo>
                  <a:pt x="102072" y="984783"/>
                  <a:pt x="122440" y="988519"/>
                  <a:pt x="140676" y="985914"/>
                </a:cubicBezTo>
                <a:cubicBezTo>
                  <a:pt x="134545" y="973652"/>
                  <a:pt x="120464" y="942254"/>
                  <a:pt x="109415" y="931206"/>
                </a:cubicBezTo>
                <a:cubicBezTo>
                  <a:pt x="102773" y="924564"/>
                  <a:pt x="93784" y="920786"/>
                  <a:pt x="85969" y="915576"/>
                </a:cubicBezTo>
                <a:cubicBezTo>
                  <a:pt x="106810" y="902550"/>
                  <a:pt x="127263" y="888883"/>
                  <a:pt x="148492" y="876499"/>
                </a:cubicBezTo>
                <a:cubicBezTo>
                  <a:pt x="173542" y="861887"/>
                  <a:pt x="209842" y="848612"/>
                  <a:pt x="234461" y="837422"/>
                </a:cubicBezTo>
                <a:cubicBezTo>
                  <a:pt x="245067" y="832601"/>
                  <a:pt x="255302" y="827001"/>
                  <a:pt x="265723" y="821791"/>
                </a:cubicBezTo>
                <a:lnTo>
                  <a:pt x="375138" y="829606"/>
                </a:lnTo>
                <a:cubicBezTo>
                  <a:pt x="396055" y="831508"/>
                  <a:pt x="418540" y="828731"/>
                  <a:pt x="437661" y="837422"/>
                </a:cubicBezTo>
                <a:cubicBezTo>
                  <a:pt x="449519" y="842812"/>
                  <a:pt x="450508" y="861112"/>
                  <a:pt x="461107" y="868683"/>
                </a:cubicBezTo>
                <a:cubicBezTo>
                  <a:pt x="469848" y="874926"/>
                  <a:pt x="481948" y="873894"/>
                  <a:pt x="492369" y="876499"/>
                </a:cubicBezTo>
                <a:cubicBezTo>
                  <a:pt x="494974" y="858263"/>
                  <a:pt x="496889" y="839915"/>
                  <a:pt x="500184" y="821791"/>
                </a:cubicBezTo>
                <a:cubicBezTo>
                  <a:pt x="502105" y="811223"/>
                  <a:pt x="510951" y="800857"/>
                  <a:pt x="508000" y="790529"/>
                </a:cubicBezTo>
                <a:cubicBezTo>
                  <a:pt x="504461" y="778141"/>
                  <a:pt x="471187" y="758172"/>
                  <a:pt x="461107" y="751452"/>
                </a:cubicBezTo>
                <a:cubicBezTo>
                  <a:pt x="463712" y="735821"/>
                  <a:pt x="465485" y="720029"/>
                  <a:pt x="468923" y="704560"/>
                </a:cubicBezTo>
                <a:cubicBezTo>
                  <a:pt x="470710" y="696518"/>
                  <a:pt x="468746" y="683112"/>
                  <a:pt x="476738" y="681114"/>
                </a:cubicBezTo>
                <a:cubicBezTo>
                  <a:pt x="494609" y="676646"/>
                  <a:pt x="513210" y="686324"/>
                  <a:pt x="531446" y="688929"/>
                </a:cubicBezTo>
                <a:cubicBezTo>
                  <a:pt x="536656" y="678509"/>
                  <a:pt x="544011" y="668908"/>
                  <a:pt x="547076" y="657668"/>
                </a:cubicBezTo>
                <a:cubicBezTo>
                  <a:pt x="551923" y="639896"/>
                  <a:pt x="541124" y="615198"/>
                  <a:pt x="554892" y="602960"/>
                </a:cubicBezTo>
                <a:cubicBezTo>
                  <a:pt x="570590" y="589006"/>
                  <a:pt x="596574" y="597750"/>
                  <a:pt x="617415" y="595145"/>
                </a:cubicBezTo>
                <a:cubicBezTo>
                  <a:pt x="620020" y="587330"/>
                  <a:pt x="621546" y="579067"/>
                  <a:pt x="625230" y="571699"/>
                </a:cubicBezTo>
                <a:cubicBezTo>
                  <a:pt x="629431" y="563297"/>
                  <a:pt x="637651" y="557080"/>
                  <a:pt x="640861" y="548252"/>
                </a:cubicBezTo>
                <a:cubicBezTo>
                  <a:pt x="643028" y="542292"/>
                  <a:pt x="655719" y="468138"/>
                  <a:pt x="672123" y="454468"/>
                </a:cubicBezTo>
                <a:cubicBezTo>
                  <a:pt x="680375" y="447592"/>
                  <a:pt x="692964" y="449257"/>
                  <a:pt x="703384" y="446652"/>
                </a:cubicBezTo>
                <a:cubicBezTo>
                  <a:pt x="711199" y="451862"/>
                  <a:pt x="720962" y="454948"/>
                  <a:pt x="726830" y="462283"/>
                </a:cubicBezTo>
                <a:cubicBezTo>
                  <a:pt x="772604" y="519499"/>
                  <a:pt x="669257" y="444503"/>
                  <a:pt x="765907" y="516991"/>
                </a:cubicBezTo>
                <a:cubicBezTo>
                  <a:pt x="788165" y="533685"/>
                  <a:pt x="828237" y="541498"/>
                  <a:pt x="851876" y="548252"/>
                </a:cubicBezTo>
                <a:cubicBezTo>
                  <a:pt x="881114" y="587236"/>
                  <a:pt x="874991" y="569704"/>
                  <a:pt x="883138" y="618591"/>
                </a:cubicBezTo>
                <a:cubicBezTo>
                  <a:pt x="886166" y="636762"/>
                  <a:pt x="879900" y="658562"/>
                  <a:pt x="890953" y="673299"/>
                </a:cubicBezTo>
                <a:cubicBezTo>
                  <a:pt x="898923" y="683926"/>
                  <a:pt x="917063" y="678233"/>
                  <a:pt x="930030" y="681114"/>
                </a:cubicBezTo>
                <a:cubicBezTo>
                  <a:pt x="1001726" y="697046"/>
                  <a:pt x="917059" y="684907"/>
                  <a:pt x="1047261" y="696745"/>
                </a:cubicBezTo>
                <a:cubicBezTo>
                  <a:pt x="1149432" y="773371"/>
                  <a:pt x="1025585" y="675069"/>
                  <a:pt x="1094153" y="743637"/>
                </a:cubicBezTo>
                <a:cubicBezTo>
                  <a:pt x="1122302" y="771786"/>
                  <a:pt x="1122240" y="760530"/>
                  <a:pt x="1148861" y="782714"/>
                </a:cubicBezTo>
                <a:cubicBezTo>
                  <a:pt x="1157352" y="789790"/>
                  <a:pt x="1162421" y="801217"/>
                  <a:pt x="1172307" y="806160"/>
                </a:cubicBezTo>
                <a:cubicBezTo>
                  <a:pt x="1189270" y="814642"/>
                  <a:pt x="1208779" y="816581"/>
                  <a:pt x="1227015" y="821791"/>
                </a:cubicBezTo>
                <a:cubicBezTo>
                  <a:pt x="1286933" y="819186"/>
                  <a:pt x="1346794" y="813976"/>
                  <a:pt x="1406769" y="813976"/>
                </a:cubicBezTo>
                <a:cubicBezTo>
                  <a:pt x="1435543" y="813976"/>
                  <a:pt x="1466131" y="810835"/>
                  <a:pt x="1492738" y="821791"/>
                </a:cubicBezTo>
                <a:cubicBezTo>
                  <a:pt x="1513178" y="830207"/>
                  <a:pt x="1539630" y="868683"/>
                  <a:pt x="1539630" y="868683"/>
                </a:cubicBezTo>
                <a:cubicBezTo>
                  <a:pt x="1560471" y="860868"/>
                  <a:pt x="1585161" y="859614"/>
                  <a:pt x="1602153" y="845237"/>
                </a:cubicBezTo>
                <a:cubicBezTo>
                  <a:pt x="1620915" y="829362"/>
                  <a:pt x="1617130" y="787534"/>
                  <a:pt x="1641230" y="782714"/>
                </a:cubicBezTo>
                <a:cubicBezTo>
                  <a:pt x="1695846" y="771791"/>
                  <a:pt x="1667204" y="777083"/>
                  <a:pt x="1727200" y="767083"/>
                </a:cubicBezTo>
                <a:cubicBezTo>
                  <a:pt x="1735015" y="756663"/>
                  <a:pt x="1744184" y="747131"/>
                  <a:pt x="1750646" y="735822"/>
                </a:cubicBezTo>
                <a:cubicBezTo>
                  <a:pt x="1754733" y="728669"/>
                  <a:pt x="1751757" y="717164"/>
                  <a:pt x="1758461" y="712376"/>
                </a:cubicBezTo>
                <a:cubicBezTo>
                  <a:pt x="1771868" y="702799"/>
                  <a:pt x="1789722" y="701955"/>
                  <a:pt x="1805353" y="696745"/>
                </a:cubicBezTo>
                <a:cubicBezTo>
                  <a:pt x="1774092" y="688930"/>
                  <a:pt x="1730048" y="699698"/>
                  <a:pt x="1711569" y="673299"/>
                </a:cubicBezTo>
                <a:cubicBezTo>
                  <a:pt x="1698718" y="654940"/>
                  <a:pt x="1734800" y="634438"/>
                  <a:pt x="1750646" y="618591"/>
                </a:cubicBezTo>
                <a:cubicBezTo>
                  <a:pt x="1764270" y="604967"/>
                  <a:pt x="1795723" y="599506"/>
                  <a:pt x="1813169" y="595145"/>
                </a:cubicBezTo>
                <a:cubicBezTo>
                  <a:pt x="1828800" y="605565"/>
                  <a:pt x="1848326" y="641075"/>
                  <a:pt x="1860061" y="626406"/>
                </a:cubicBezTo>
                <a:cubicBezTo>
                  <a:pt x="1870482" y="613380"/>
                  <a:pt x="1878855" y="598411"/>
                  <a:pt x="1891323" y="587329"/>
                </a:cubicBezTo>
                <a:cubicBezTo>
                  <a:pt x="1908892" y="571712"/>
                  <a:pt x="1940971" y="560075"/>
                  <a:pt x="1961661" y="548252"/>
                </a:cubicBezTo>
                <a:cubicBezTo>
                  <a:pt x="1969816" y="543592"/>
                  <a:pt x="1977292" y="537832"/>
                  <a:pt x="1985107" y="532622"/>
                </a:cubicBezTo>
                <a:cubicBezTo>
                  <a:pt x="1986613" y="529611"/>
                  <a:pt x="2020752" y="469807"/>
                  <a:pt x="2016369" y="454468"/>
                </a:cubicBezTo>
                <a:cubicBezTo>
                  <a:pt x="2011745" y="438284"/>
                  <a:pt x="1985036" y="424762"/>
                  <a:pt x="1969476" y="423206"/>
                </a:cubicBezTo>
                <a:cubicBezTo>
                  <a:pt x="1925333" y="418792"/>
                  <a:pt x="1880902" y="417996"/>
                  <a:pt x="1836615" y="415391"/>
                </a:cubicBezTo>
                <a:cubicBezTo>
                  <a:pt x="1839220" y="394550"/>
                  <a:pt x="1837252" y="372607"/>
                  <a:pt x="1844430" y="352868"/>
                </a:cubicBezTo>
                <a:cubicBezTo>
                  <a:pt x="1848207" y="342481"/>
                  <a:pt x="1860800" y="337913"/>
                  <a:pt x="1867876" y="329422"/>
                </a:cubicBezTo>
                <a:cubicBezTo>
                  <a:pt x="1873889" y="322206"/>
                  <a:pt x="1876865" y="312618"/>
                  <a:pt x="1883507" y="305976"/>
                </a:cubicBezTo>
                <a:cubicBezTo>
                  <a:pt x="1907166" y="282317"/>
                  <a:pt x="1911388" y="283656"/>
                  <a:pt x="1938215" y="274714"/>
                </a:cubicBezTo>
                <a:cubicBezTo>
                  <a:pt x="1946030" y="269504"/>
                  <a:pt x="1959271" y="268167"/>
                  <a:pt x="1961661" y="259083"/>
                </a:cubicBezTo>
                <a:cubicBezTo>
                  <a:pt x="1965590" y="244153"/>
                  <a:pt x="1993734" y="145227"/>
                  <a:pt x="1969476" y="102776"/>
                </a:cubicBezTo>
                <a:cubicBezTo>
                  <a:pt x="1963013" y="91467"/>
                  <a:pt x="1953845" y="81935"/>
                  <a:pt x="1946030" y="71514"/>
                </a:cubicBezTo>
                <a:cubicBezTo>
                  <a:pt x="1948635" y="61093"/>
                  <a:pt x="1943458" y="42986"/>
                  <a:pt x="1953846" y="40252"/>
                </a:cubicBezTo>
                <a:cubicBezTo>
                  <a:pt x="2029036" y="20465"/>
                  <a:pt x="2179790" y="43095"/>
                  <a:pt x="2032000" y="24622"/>
                </a:cubicBezTo>
                <a:cubicBezTo>
                  <a:pt x="2042420" y="16807"/>
                  <a:pt x="2050413" y="3317"/>
                  <a:pt x="2063261" y="1176"/>
                </a:cubicBezTo>
                <a:cubicBezTo>
                  <a:pt x="2092718" y="-3734"/>
                  <a:pt x="2122034" y="7741"/>
                  <a:pt x="2149230" y="16806"/>
                </a:cubicBezTo>
                <a:cubicBezTo>
                  <a:pt x="2184402" y="40254"/>
                  <a:pt x="2195470" y="38949"/>
                  <a:pt x="2211753" y="71514"/>
                </a:cubicBezTo>
                <a:cubicBezTo>
                  <a:pt x="2215437" y="78882"/>
                  <a:pt x="2216676" y="87246"/>
                  <a:pt x="2219569" y="94960"/>
                </a:cubicBezTo>
                <a:cubicBezTo>
                  <a:pt x="2224495" y="108096"/>
                  <a:pt x="2230406" y="120853"/>
                  <a:pt x="2235200" y="134037"/>
                </a:cubicBezTo>
                <a:cubicBezTo>
                  <a:pt x="2240831" y="149521"/>
                  <a:pt x="2237649" y="171043"/>
                  <a:pt x="2250830" y="180929"/>
                </a:cubicBezTo>
                <a:cubicBezTo>
                  <a:pt x="2261251" y="188745"/>
                  <a:pt x="2270441" y="198551"/>
                  <a:pt x="2282092" y="204376"/>
                </a:cubicBezTo>
                <a:cubicBezTo>
                  <a:pt x="2308529" y="217595"/>
                  <a:pt x="2339480" y="222105"/>
                  <a:pt x="2368061" y="227822"/>
                </a:cubicBezTo>
                <a:cubicBezTo>
                  <a:pt x="2368129" y="228095"/>
                  <a:pt x="2379953" y="278790"/>
                  <a:pt x="2383692" y="282529"/>
                </a:cubicBezTo>
                <a:cubicBezTo>
                  <a:pt x="2391930" y="290767"/>
                  <a:pt x="2404044" y="294069"/>
                  <a:pt x="2414953" y="298160"/>
                </a:cubicBezTo>
                <a:cubicBezTo>
                  <a:pt x="2425010" y="301932"/>
                  <a:pt x="2435887" y="303025"/>
                  <a:pt x="2446215" y="305976"/>
                </a:cubicBezTo>
                <a:cubicBezTo>
                  <a:pt x="2454136" y="308239"/>
                  <a:pt x="2461846" y="311186"/>
                  <a:pt x="2469661" y="313791"/>
                </a:cubicBezTo>
                <a:cubicBezTo>
                  <a:pt x="2474871" y="321606"/>
                  <a:pt x="2478650" y="330595"/>
                  <a:pt x="2485292" y="337237"/>
                </a:cubicBezTo>
                <a:cubicBezTo>
                  <a:pt x="2536680" y="388625"/>
                  <a:pt x="2481332" y="322545"/>
                  <a:pt x="2532184" y="360683"/>
                </a:cubicBezTo>
                <a:cubicBezTo>
                  <a:pt x="2536844" y="364178"/>
                  <a:pt x="2532184" y="373709"/>
                  <a:pt x="2547815" y="360683"/>
                </a:cubicBezTo>
                <a:close/>
              </a:path>
            </a:pathLst>
          </a:custGeom>
          <a:noFill/>
          <a:ln w="76200">
            <a:solidFill>
              <a:srgbClr val="FFFF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DA0A85-93A6-B761-8C7B-7C06BC5DE182}"/>
              </a:ext>
            </a:extLst>
          </p:cNvPr>
          <p:cNvSpPr txBox="1"/>
          <p:nvPr/>
        </p:nvSpPr>
        <p:spPr>
          <a:xfrm>
            <a:off x="5474677" y="1658984"/>
            <a:ext cx="2431073" cy="584775"/>
          </a:xfrm>
          <a:prstGeom prst="rect">
            <a:avLst/>
          </a:prstGeom>
          <a:noFill/>
        </p:spPr>
        <p:txBody>
          <a:bodyPr wrap="square">
            <a:spAutoFit/>
          </a:bodyPr>
          <a:lstStyle/>
          <a:p>
            <a:r>
              <a:rPr lang="vi-VN" sz="3200" b="1" dirty="0">
                <a:solidFill>
                  <a:srgbClr val="4C8775"/>
                </a:solidFill>
                <a:effectLst/>
                <a:latin typeface="#9Slide03 Oswald" panose="00000500000000000000" pitchFamily="2" charset="-93"/>
                <a:ea typeface="Cambria" panose="02040503050406030204" pitchFamily="18" charset="0"/>
                <a:cs typeface="Times New Roman" panose="02020603050405020304" pitchFamily="18" charset="0"/>
              </a:rPr>
              <a:t>9,6 triệu km</a:t>
            </a:r>
            <a:r>
              <a:rPr lang="vi-VN" sz="3200" b="1" baseline="30000" dirty="0">
                <a:solidFill>
                  <a:srgbClr val="4C8775"/>
                </a:solidFill>
                <a:effectLst/>
                <a:latin typeface="#9Slide03 Oswald" panose="00000500000000000000" pitchFamily="2" charset="-93"/>
                <a:ea typeface="Cambria" panose="02040503050406030204" pitchFamily="18" charset="0"/>
                <a:cs typeface="Times New Roman" panose="02020603050405020304" pitchFamily="18" charset="0"/>
              </a:rPr>
              <a:t>2</a:t>
            </a:r>
            <a:r>
              <a:rPr lang="vi-VN" sz="3200" b="1" dirty="0">
                <a:solidFill>
                  <a:srgbClr val="4C8775"/>
                </a:solidFill>
                <a:effectLst/>
                <a:latin typeface="#9Slide03 Oswald" panose="00000500000000000000" pitchFamily="2" charset="-93"/>
                <a:ea typeface="Cambria" panose="02040503050406030204" pitchFamily="18" charset="0"/>
                <a:cs typeface="Times New Roman" panose="02020603050405020304" pitchFamily="18" charset="0"/>
              </a:rPr>
              <a:t> </a:t>
            </a:r>
            <a:endParaRPr lang="en-US" sz="2800" b="1" dirty="0">
              <a:solidFill>
                <a:srgbClr val="4C8775"/>
              </a:solidFill>
            </a:endParaRPr>
          </a:p>
        </p:txBody>
      </p:sp>
      <p:sp>
        <p:nvSpPr>
          <p:cNvPr id="7" name="TextBox 6">
            <a:extLst>
              <a:ext uri="{FF2B5EF4-FFF2-40B4-BE49-F238E27FC236}">
                <a16:creationId xmlns:a16="http://schemas.microsoft.com/office/drawing/2014/main" id="{9AD7EDCC-BF21-3B16-A647-7EB8BBE2284A}"/>
              </a:ext>
            </a:extLst>
          </p:cNvPr>
          <p:cNvSpPr txBox="1"/>
          <p:nvPr/>
        </p:nvSpPr>
        <p:spPr>
          <a:xfrm>
            <a:off x="5474677" y="2244401"/>
            <a:ext cx="3935046" cy="584775"/>
          </a:xfrm>
          <a:prstGeom prst="rect">
            <a:avLst/>
          </a:prstGeom>
          <a:noFill/>
        </p:spPr>
        <p:txBody>
          <a:bodyPr wrap="square">
            <a:spAutoFit/>
          </a:bodyPr>
          <a:lstStyle/>
          <a:p>
            <a:r>
              <a:rPr lang="en-US" sz="3200" b="1">
                <a:solidFill>
                  <a:srgbClr val="4C8775"/>
                </a:solidFill>
                <a:effectLst/>
                <a:latin typeface="#9Slide03 Oswald" panose="00000500000000000000" pitchFamily="2" charset="-93"/>
                <a:ea typeface="Cambria" panose="02040503050406030204" pitchFamily="18" charset="0"/>
                <a:cs typeface="Times New Roman" panose="02020603050405020304" pitchFamily="18" charset="0"/>
              </a:rPr>
              <a:t>Hơn 1,4 tỉ người (2023)</a:t>
            </a:r>
            <a:endParaRPr lang="en-US" sz="2800" b="1">
              <a:solidFill>
                <a:srgbClr val="4C8775"/>
              </a:solidFill>
            </a:endParaRPr>
          </a:p>
        </p:txBody>
      </p:sp>
      <p:sp>
        <p:nvSpPr>
          <p:cNvPr id="9" name="TextBox 8">
            <a:extLst>
              <a:ext uri="{FF2B5EF4-FFF2-40B4-BE49-F238E27FC236}">
                <a16:creationId xmlns:a16="http://schemas.microsoft.com/office/drawing/2014/main" id="{A02DB46A-C0E2-4B35-536A-7B60F154BDE2}"/>
              </a:ext>
            </a:extLst>
          </p:cNvPr>
          <p:cNvSpPr txBox="1"/>
          <p:nvPr/>
        </p:nvSpPr>
        <p:spPr>
          <a:xfrm>
            <a:off x="5474677" y="2260127"/>
            <a:ext cx="3935046" cy="584775"/>
          </a:xfrm>
          <a:prstGeom prst="rect">
            <a:avLst/>
          </a:prstGeom>
          <a:noFill/>
        </p:spPr>
        <p:txBody>
          <a:bodyPr wrap="square">
            <a:spAutoFit/>
          </a:bodyPr>
          <a:lstStyle/>
          <a:p>
            <a:r>
              <a:rPr lang="en-US" sz="3200" b="1">
                <a:solidFill>
                  <a:srgbClr val="4C8775"/>
                </a:solidFill>
                <a:effectLst/>
                <a:latin typeface="#9Slide03 Oswald" panose="00000500000000000000" pitchFamily="2" charset="-93"/>
                <a:ea typeface="Cambria" panose="02040503050406030204" pitchFamily="18" charset="0"/>
                <a:cs typeface="Times New Roman" panose="02020603050405020304" pitchFamily="18" charset="0"/>
              </a:rPr>
              <a:t>Hơn 1,4 tỉ người (2023)</a:t>
            </a:r>
            <a:endParaRPr lang="en-US" sz="2800" b="1">
              <a:solidFill>
                <a:srgbClr val="4C8775"/>
              </a:solidFill>
            </a:endParaRPr>
          </a:p>
        </p:txBody>
      </p:sp>
      <p:sp>
        <p:nvSpPr>
          <p:cNvPr id="10" name="TextBox 9">
            <a:extLst>
              <a:ext uri="{FF2B5EF4-FFF2-40B4-BE49-F238E27FC236}">
                <a16:creationId xmlns:a16="http://schemas.microsoft.com/office/drawing/2014/main" id="{963FE5EE-E92E-D6F4-B62C-F875EEEF3D1B}"/>
              </a:ext>
            </a:extLst>
          </p:cNvPr>
          <p:cNvSpPr txBox="1"/>
          <p:nvPr/>
        </p:nvSpPr>
        <p:spPr>
          <a:xfrm>
            <a:off x="5474677" y="2853756"/>
            <a:ext cx="3935046" cy="584775"/>
          </a:xfrm>
          <a:prstGeom prst="rect">
            <a:avLst/>
          </a:prstGeom>
          <a:noFill/>
        </p:spPr>
        <p:txBody>
          <a:bodyPr wrap="square">
            <a:spAutoFit/>
          </a:bodyPr>
          <a:lstStyle/>
          <a:p>
            <a:r>
              <a:rPr lang="en-US" sz="3200" b="1">
                <a:solidFill>
                  <a:srgbClr val="4C8775"/>
                </a:solidFill>
                <a:effectLst/>
                <a:latin typeface="#9Slide03 Oswald" panose="00000500000000000000" pitchFamily="2" charset="-93"/>
                <a:ea typeface="Cambria" panose="02040503050406030204" pitchFamily="18" charset="0"/>
                <a:cs typeface="Times New Roman" panose="02020603050405020304" pitchFamily="18" charset="0"/>
              </a:rPr>
              <a:t>Thủ đô: Bắc Kinh</a:t>
            </a:r>
            <a:endParaRPr lang="en-US" sz="2800" b="1">
              <a:solidFill>
                <a:srgbClr val="4C8775"/>
              </a:solidFill>
            </a:endParaRPr>
          </a:p>
        </p:txBody>
      </p:sp>
    </p:spTree>
    <p:extLst>
      <p:ext uri="{BB962C8B-B14F-4D97-AF65-F5344CB8AC3E}">
        <p14:creationId xmlns:p14="http://schemas.microsoft.com/office/powerpoint/2010/main" val="1451238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B926E687-78AF-409B-95CC-F9D1272CEB79}"/>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dirty="0">
                <a:solidFill>
                  <a:srgbClr val="FFFF00"/>
                </a:solidFill>
                <a:latin typeface="#9Slide03 Bebas Neue Bold" panose="020B0606020202050201" pitchFamily="34" charset="-93"/>
              </a:rPr>
              <a:t>I. LÃNH THỔ VÀ VỊ TRÍ ĐỊA LÍ TRUNG QUỐC</a:t>
            </a:r>
            <a:endParaRPr lang="en-US" sz="2800" dirty="0">
              <a:solidFill>
                <a:srgbClr val="FFFF00"/>
              </a:solidFill>
              <a:latin typeface="#9Slide03 Bebas Neue Bold" panose="020B0606020202050201" pitchFamily="34" charset="-93"/>
            </a:endParaRPr>
          </a:p>
        </p:txBody>
      </p:sp>
      <p:pic>
        <p:nvPicPr>
          <p:cNvPr id="12" name="Picture 11">
            <a:extLst>
              <a:ext uri="{FF2B5EF4-FFF2-40B4-BE49-F238E27FC236}">
                <a16:creationId xmlns:a16="http://schemas.microsoft.com/office/drawing/2014/main" id="{D54D3B8C-FC5A-3221-FEF6-6B61334E5938}"/>
              </a:ext>
            </a:extLst>
          </p:cNvPr>
          <p:cNvPicPr>
            <a:picLocks noChangeAspect="1"/>
          </p:cNvPicPr>
          <p:nvPr/>
        </p:nvPicPr>
        <p:blipFill>
          <a:blip r:embed="rId2"/>
          <a:stretch>
            <a:fillRect/>
          </a:stretch>
        </p:blipFill>
        <p:spPr>
          <a:xfrm>
            <a:off x="6088753" y="1552353"/>
            <a:ext cx="2954138" cy="3526786"/>
          </a:xfrm>
          <a:prstGeom prst="rect">
            <a:avLst/>
          </a:prstGeom>
        </p:spPr>
      </p:pic>
      <p:pic>
        <p:nvPicPr>
          <p:cNvPr id="5" name="Picture 4">
            <a:extLst>
              <a:ext uri="{FF2B5EF4-FFF2-40B4-BE49-F238E27FC236}">
                <a16:creationId xmlns:a16="http://schemas.microsoft.com/office/drawing/2014/main" id="{6249FAC0-5236-6D27-961D-8F8ADC93ED1D}"/>
              </a:ext>
            </a:extLst>
          </p:cNvPr>
          <p:cNvPicPr>
            <a:picLocks noChangeAspect="1"/>
          </p:cNvPicPr>
          <p:nvPr/>
        </p:nvPicPr>
        <p:blipFill>
          <a:blip r:embed="rId3"/>
          <a:stretch>
            <a:fillRect/>
          </a:stretch>
        </p:blipFill>
        <p:spPr>
          <a:xfrm>
            <a:off x="6732226" y="23528"/>
            <a:ext cx="1431762" cy="1047350"/>
          </a:xfrm>
          <a:prstGeom prst="rect">
            <a:avLst/>
          </a:prstGeom>
        </p:spPr>
      </p:pic>
      <p:pic>
        <p:nvPicPr>
          <p:cNvPr id="13" name="Picture 12" descr="A cartoon of a panda&#10;&#10;Description automatically generated">
            <a:extLst>
              <a:ext uri="{FF2B5EF4-FFF2-40B4-BE49-F238E27FC236}">
                <a16:creationId xmlns:a16="http://schemas.microsoft.com/office/drawing/2014/main" id="{20EEBEFD-6367-8DA2-C0F2-36D393679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16032"/>
            <a:ext cx="1582385" cy="195226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A3A35E83-8E06-EF62-4B11-D6F0CEC6F275}"/>
              </a:ext>
            </a:extLst>
          </p:cNvPr>
          <p:cNvSpPr txBox="1"/>
          <p:nvPr/>
        </p:nvSpPr>
        <p:spPr>
          <a:xfrm>
            <a:off x="101109" y="990797"/>
            <a:ext cx="6443330" cy="3928768"/>
          </a:xfrm>
          <a:prstGeom prst="rect">
            <a:avLst/>
          </a:prstGeom>
          <a:noFill/>
        </p:spPr>
        <p:txBody>
          <a:bodyPr wrap="square">
            <a:spAutoFit/>
          </a:bodyPr>
          <a:lstStyle/>
          <a:p>
            <a:pPr indent="180340" algn="just">
              <a:lnSpc>
                <a:spcPct val="115000"/>
              </a:lnSpc>
              <a:spcAft>
                <a:spcPts val="600"/>
              </a:spcAft>
            </a:pP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 Nằm ở </a:t>
            </a:r>
            <a:r>
              <a:rPr lang="en-US" sz="1800" dirty="0" err="1">
                <a:effectLst/>
                <a:latin typeface="#9Slide03 Oswald" panose="00000500000000000000" pitchFamily="2" charset="-93"/>
                <a:ea typeface="Cambria" panose="02040503050406030204" pitchFamily="18" charset="0"/>
                <a:cs typeface="Times New Roman" panose="02020603050405020304" pitchFamily="18" charset="0"/>
              </a:rPr>
              <a:t>khu</a:t>
            </a:r>
            <a:r>
              <a:rPr lang="en-US" sz="1800" dirty="0">
                <a:effectLst/>
                <a:latin typeface="#9Slide03 Oswald" panose="00000500000000000000" pitchFamily="2" charset="-93"/>
                <a:ea typeface="Cambria" panose="02040503050406030204" pitchFamily="18" charset="0"/>
                <a:cs typeface="Times New Roman" panose="02020603050405020304" pitchFamily="18" charset="0"/>
              </a:rPr>
              <a:t> </a:t>
            </a:r>
            <a:r>
              <a:rPr lang="en-US" sz="1800" dirty="0" err="1">
                <a:effectLst/>
                <a:latin typeface="#9Slide03 Oswald" panose="00000500000000000000" pitchFamily="2" charset="-93"/>
                <a:ea typeface="Cambria" panose="02040503050406030204" pitchFamily="18" charset="0"/>
                <a:cs typeface="Times New Roman" panose="02020603050405020304" pitchFamily="18" charset="0"/>
              </a:rPr>
              <a:t>vực</a:t>
            </a:r>
            <a:r>
              <a:rPr lang="en-US" sz="1800" dirty="0">
                <a:effectLst/>
                <a:latin typeface="#9Slide03 Oswald" panose="00000500000000000000" pitchFamily="2" charset="-93"/>
                <a:ea typeface="Cambria" panose="02040503050406030204" pitchFamily="18" charset="0"/>
                <a:cs typeface="Times New Roman" panose="02020603050405020304" pitchFamily="18" charset="0"/>
              </a:rPr>
              <a:t> </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Đông Á.</a:t>
            </a:r>
            <a:endParaRPr lang="en-US" sz="1800" dirty="0">
              <a:effectLst/>
              <a:latin typeface="#9Slide03 Oswald" panose="00000500000000000000" pitchFamily="2" charset="-93"/>
              <a:ea typeface="Times New Roman" panose="02020603050405020304" pitchFamily="18" charset="0"/>
            </a:endParaRPr>
          </a:p>
          <a:p>
            <a:pPr indent="180340" algn="just">
              <a:lnSpc>
                <a:spcPct val="115000"/>
              </a:lnSpc>
              <a:spcAft>
                <a:spcPts val="600"/>
              </a:spcAft>
            </a:pP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 Diện tích đất: 9,6 triệu km</a:t>
            </a:r>
            <a:r>
              <a:rPr lang="vi-VN" sz="1800" baseline="30000" dirty="0">
                <a:effectLst/>
                <a:latin typeface="#9Slide03 Oswald" panose="00000500000000000000" pitchFamily="2" charset="-93"/>
                <a:ea typeface="Cambria" panose="02040503050406030204" pitchFamily="18" charset="0"/>
                <a:cs typeface="Times New Roman" panose="02020603050405020304" pitchFamily="18" charset="0"/>
              </a:rPr>
              <a:t>2</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 </a:t>
            </a:r>
            <a:endParaRPr lang="en-US" sz="1800" dirty="0">
              <a:effectLst/>
              <a:latin typeface="#9Slide03 Oswald" panose="00000500000000000000" pitchFamily="2" charset="-93"/>
              <a:ea typeface="Times New Roman" panose="02020603050405020304" pitchFamily="18" charset="0"/>
            </a:endParaRPr>
          </a:p>
          <a:p>
            <a:pPr indent="180340" algn="just">
              <a:lnSpc>
                <a:spcPct val="115000"/>
              </a:lnSpc>
              <a:spcAft>
                <a:spcPts val="600"/>
              </a:spcAft>
            </a:pP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 Hệ tọa độ (đất liền): </a:t>
            </a:r>
            <a:endParaRPr lang="en-US" sz="1800" dirty="0">
              <a:effectLst/>
              <a:latin typeface="#9Slide03 Oswald" panose="00000500000000000000" pitchFamily="2" charset="-93"/>
              <a:ea typeface="Times New Roman" panose="02020603050405020304" pitchFamily="18" charset="0"/>
            </a:endParaRPr>
          </a:p>
          <a:p>
            <a:pPr indent="180340" algn="just">
              <a:lnSpc>
                <a:spcPct val="115000"/>
              </a:lnSpc>
              <a:spcAft>
                <a:spcPts val="600"/>
              </a:spcAft>
            </a:pPr>
            <a:r>
              <a:rPr lang="en-US" sz="1800" dirty="0">
                <a:effectLst/>
                <a:latin typeface="#9Slide03 Oswald" panose="00000500000000000000" pitchFamily="2" charset="-93"/>
                <a:ea typeface="Cambria" panose="02040503050406030204" pitchFamily="18" charset="0"/>
                <a:cs typeface="Times New Roman" panose="02020603050405020304" pitchFamily="18" charset="0"/>
              </a:rPr>
              <a:t>  </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 Vĩ tuyến: khoảng từ 20</a:t>
            </a:r>
            <a:r>
              <a:rPr lang="vi-VN" sz="1800" baseline="30000" dirty="0">
                <a:effectLst/>
                <a:latin typeface="#9Slide03 Oswald" panose="00000500000000000000" pitchFamily="2" charset="-93"/>
                <a:ea typeface="Cambria" panose="02040503050406030204" pitchFamily="18" charset="0"/>
                <a:cs typeface="Times New Roman" panose="02020603050405020304" pitchFamily="18" charset="0"/>
              </a:rPr>
              <a:t>0</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B – 53</a:t>
            </a:r>
            <a:r>
              <a:rPr lang="vi-VN" sz="1800" baseline="30000" dirty="0">
                <a:effectLst/>
                <a:latin typeface="#9Slide03 Oswald" panose="00000500000000000000" pitchFamily="2" charset="-93"/>
                <a:ea typeface="Cambria" panose="02040503050406030204" pitchFamily="18" charset="0"/>
                <a:cs typeface="Times New Roman" panose="02020603050405020304" pitchFamily="18" charset="0"/>
              </a:rPr>
              <a:t>0</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B</a:t>
            </a:r>
            <a:endParaRPr lang="en-US" sz="1800" dirty="0">
              <a:effectLst/>
              <a:latin typeface="#9Slide03 Oswald" panose="00000500000000000000" pitchFamily="2" charset="-93"/>
              <a:ea typeface="Times New Roman" panose="02020603050405020304" pitchFamily="18" charset="0"/>
            </a:endParaRPr>
          </a:p>
          <a:p>
            <a:pPr indent="180340" algn="just">
              <a:lnSpc>
                <a:spcPct val="115000"/>
              </a:lnSpc>
              <a:spcAft>
                <a:spcPts val="600"/>
              </a:spcAft>
            </a:pPr>
            <a:r>
              <a:rPr lang="en-US" sz="1800" dirty="0">
                <a:effectLst/>
                <a:latin typeface="#9Slide03 Oswald" panose="00000500000000000000" pitchFamily="2" charset="-93"/>
                <a:ea typeface="Cambria" panose="02040503050406030204" pitchFamily="18" charset="0"/>
                <a:cs typeface="Times New Roman" panose="02020603050405020304" pitchFamily="18" charset="0"/>
              </a:rPr>
              <a:t>  </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 Kinh tuyến: khoảng từ 73</a:t>
            </a:r>
            <a:r>
              <a:rPr lang="vi-VN" sz="1800" baseline="30000" dirty="0">
                <a:effectLst/>
                <a:latin typeface="#9Slide03 Oswald" panose="00000500000000000000" pitchFamily="2" charset="-93"/>
                <a:ea typeface="Cambria" panose="02040503050406030204" pitchFamily="18" charset="0"/>
                <a:cs typeface="Times New Roman" panose="02020603050405020304" pitchFamily="18" charset="0"/>
              </a:rPr>
              <a:t>0</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Đ – 135</a:t>
            </a:r>
            <a:r>
              <a:rPr lang="vi-VN" sz="1800" baseline="30000" dirty="0">
                <a:effectLst/>
                <a:latin typeface="#9Slide03 Oswald" panose="00000500000000000000" pitchFamily="2" charset="-93"/>
                <a:ea typeface="Cambria" panose="02040503050406030204" pitchFamily="18" charset="0"/>
                <a:cs typeface="Times New Roman" panose="02020603050405020304" pitchFamily="18" charset="0"/>
              </a:rPr>
              <a:t>0</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Đ</a:t>
            </a:r>
            <a:endParaRPr lang="en-US" sz="1800" dirty="0">
              <a:effectLst/>
              <a:latin typeface="#9Slide03 Oswald" panose="00000500000000000000" pitchFamily="2" charset="-93"/>
              <a:ea typeface="Times New Roman" panose="02020603050405020304" pitchFamily="18" charset="0"/>
            </a:endParaRPr>
          </a:p>
          <a:p>
            <a:pPr indent="180340" algn="just">
              <a:lnSpc>
                <a:spcPct val="115000"/>
              </a:lnSpc>
              <a:spcAft>
                <a:spcPts val="600"/>
              </a:spcAft>
            </a:pP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 Tiếp giáp: </a:t>
            </a:r>
            <a:endParaRPr lang="en-US" sz="1800" dirty="0">
              <a:effectLst/>
              <a:latin typeface="#9Slide03 Oswald" panose="00000500000000000000" pitchFamily="2" charset="-93"/>
              <a:ea typeface="Times New Roman" panose="02020603050405020304" pitchFamily="18" charset="0"/>
            </a:endParaRPr>
          </a:p>
          <a:p>
            <a:pPr indent="180340" algn="just">
              <a:lnSpc>
                <a:spcPct val="115000"/>
              </a:lnSpc>
              <a:spcAft>
                <a:spcPts val="600"/>
              </a:spcAft>
            </a:pPr>
            <a:r>
              <a:rPr lang="en-US" sz="1800" dirty="0">
                <a:effectLst/>
                <a:latin typeface="#9Slide03 Oswald" panose="00000500000000000000" pitchFamily="2" charset="-93"/>
                <a:ea typeface="Cambria" panose="02040503050406030204" pitchFamily="18" charset="0"/>
                <a:cs typeface="Times New Roman" panose="02020603050405020304" pitchFamily="18" charset="0"/>
              </a:rPr>
              <a:t>   </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+ 14 nước, đường biên giới trên đất liền dài 2100 km và </a:t>
            </a:r>
            <a:r>
              <a:rPr lang="en-US" sz="1800" dirty="0">
                <a:effectLst/>
                <a:latin typeface="#9Slide03 Oswald" panose="00000500000000000000" pitchFamily="2" charset="-93"/>
                <a:ea typeface="Cambria" panose="02040503050406030204" pitchFamily="18" charset="0"/>
                <a:cs typeface="Times New Roman" panose="02020603050405020304" pitchFamily="18" charset="0"/>
              </a:rPr>
              <a:t>  </a:t>
            </a:r>
          </a:p>
          <a:p>
            <a:pPr indent="180340" algn="just">
              <a:lnSpc>
                <a:spcPct val="115000"/>
              </a:lnSpc>
              <a:spcAft>
                <a:spcPts val="600"/>
              </a:spcAft>
            </a:pPr>
            <a:r>
              <a:rPr lang="en-US" sz="1800" dirty="0">
                <a:effectLst/>
                <a:latin typeface="#9Slide03 Oswald" panose="00000500000000000000" pitchFamily="2" charset="-93"/>
                <a:ea typeface="Cambria" panose="02040503050406030204" pitchFamily="18" charset="0"/>
                <a:cs typeface="Times New Roman" panose="02020603050405020304" pitchFamily="18" charset="0"/>
              </a:rPr>
              <a:t>  </a:t>
            </a:r>
            <a:r>
              <a:rPr lang="vi-VN" sz="1800" dirty="0">
                <a:effectLst/>
                <a:latin typeface="#9Slide03 Oswald" panose="00000500000000000000" pitchFamily="2" charset="-93"/>
                <a:ea typeface="Cambria" panose="02040503050406030204" pitchFamily="18" charset="0"/>
                <a:cs typeface="Times New Roman" panose="02020603050405020304" pitchFamily="18" charset="0"/>
              </a:rPr>
              <a:t>phần lớn ở những nơi núi cao, hiểm trở</a:t>
            </a:r>
            <a:r>
              <a:rPr lang="en-US" sz="1800" dirty="0">
                <a:effectLst/>
                <a:latin typeface="#9Slide03 Oswald" panose="00000500000000000000" pitchFamily="2" charset="-93"/>
                <a:ea typeface="Cambria" panose="02040503050406030204" pitchFamily="18" charset="0"/>
                <a:cs typeface="Times New Roman" panose="02020603050405020304" pitchFamily="18" charset="0"/>
              </a:rPr>
              <a:t> =&gt;</a:t>
            </a:r>
            <a:r>
              <a:rPr lang="en-US" sz="1800" dirty="0">
                <a:latin typeface="#9Slide03 Oswald" panose="00000500000000000000" pitchFamily="2" charset="-93"/>
                <a:ea typeface="Cambria" panose="02040503050406030204" pitchFamily="18" charset="0"/>
                <a:cs typeface="Times New Roman" panose="02020603050405020304" pitchFamily="18" charset="0"/>
              </a:rPr>
              <a:t> </a:t>
            </a:r>
            <a:r>
              <a:rPr lang="en-US" sz="1800" dirty="0" err="1">
                <a:latin typeface="#9Slide03 Oswald" panose="00000500000000000000" pitchFamily="2" charset="-93"/>
                <a:ea typeface="Cambria" panose="02040503050406030204" pitchFamily="18" charset="0"/>
                <a:cs typeface="Times New Roman" panose="02020603050405020304" pitchFamily="18" charset="0"/>
              </a:rPr>
              <a:t>khó</a:t>
            </a:r>
            <a:r>
              <a:rPr lang="en-US" sz="1800" dirty="0">
                <a:latin typeface="#9Slide03 Oswald" panose="00000500000000000000" pitchFamily="2" charset="-93"/>
                <a:ea typeface="Cambria" panose="02040503050406030204" pitchFamily="18" charset="0"/>
                <a:cs typeface="Times New Roman" panose="02020603050405020304" pitchFamily="18" charset="0"/>
              </a:rPr>
              <a:t> </a:t>
            </a:r>
            <a:r>
              <a:rPr lang="en-US" sz="1800" dirty="0" err="1">
                <a:latin typeface="#9Slide03 Oswald" panose="00000500000000000000" pitchFamily="2" charset="-93"/>
                <a:ea typeface="Cambria" panose="02040503050406030204" pitchFamily="18" charset="0"/>
                <a:cs typeface="Times New Roman" panose="02020603050405020304" pitchFamily="18" charset="0"/>
              </a:rPr>
              <a:t>khăn</a:t>
            </a:r>
            <a:r>
              <a:rPr lang="en-US" sz="1800" dirty="0">
                <a:latin typeface="#9Slide03 Oswald" panose="00000500000000000000" pitchFamily="2" charset="-93"/>
                <a:ea typeface="Cambria" panose="02040503050406030204" pitchFamily="18" charset="0"/>
                <a:cs typeface="Times New Roman" panose="02020603050405020304" pitchFamily="18" charset="0"/>
              </a:rPr>
              <a:t> </a:t>
            </a:r>
            <a:r>
              <a:rPr lang="en-US" sz="1800" dirty="0" err="1">
                <a:latin typeface="#9Slide03 Oswald" panose="00000500000000000000" pitchFamily="2" charset="-93"/>
                <a:ea typeface="Cambria" panose="02040503050406030204" pitchFamily="18" charset="0"/>
                <a:cs typeface="Times New Roman" panose="02020603050405020304" pitchFamily="18" charset="0"/>
              </a:rPr>
              <a:t>cho</a:t>
            </a:r>
            <a:r>
              <a:rPr lang="en-US" sz="1800" dirty="0">
                <a:latin typeface="#9Slide03 Oswald" panose="00000500000000000000" pitchFamily="2" charset="-93"/>
                <a:ea typeface="Cambria" panose="02040503050406030204" pitchFamily="18" charset="0"/>
                <a:cs typeface="Times New Roman" panose="02020603050405020304" pitchFamily="18" charset="0"/>
              </a:rPr>
              <a:t> </a:t>
            </a:r>
            <a:r>
              <a:rPr lang="en-US" sz="1800" dirty="0" err="1">
                <a:latin typeface="#9Slide03 Oswald" panose="00000500000000000000" pitchFamily="2" charset="-93"/>
                <a:ea typeface="Cambria" panose="02040503050406030204" pitchFamily="18" charset="0"/>
                <a:cs typeface="Times New Roman" panose="02020603050405020304" pitchFamily="18" charset="0"/>
              </a:rPr>
              <a:t>giao</a:t>
            </a:r>
            <a:r>
              <a:rPr lang="en-US" sz="1800" dirty="0">
                <a:latin typeface="#9Slide03 Oswald" panose="00000500000000000000" pitchFamily="2" charset="-93"/>
                <a:ea typeface="Cambria" panose="02040503050406030204" pitchFamily="18" charset="0"/>
                <a:cs typeface="Times New Roman" panose="02020603050405020304" pitchFamily="18" charset="0"/>
              </a:rPr>
              <a:t> </a:t>
            </a:r>
            <a:r>
              <a:rPr lang="en-US" sz="1800" dirty="0" err="1">
                <a:latin typeface="#9Slide03 Oswald" panose="00000500000000000000" pitchFamily="2" charset="-93"/>
                <a:ea typeface="Cambria" panose="02040503050406030204" pitchFamily="18" charset="0"/>
                <a:cs typeface="Times New Roman" panose="02020603050405020304" pitchFamily="18" charset="0"/>
              </a:rPr>
              <a:t>thương</a:t>
            </a:r>
            <a:endParaRPr lang="en-US" sz="1800" dirty="0">
              <a:effectLst/>
              <a:latin typeface="#9Slide03 Oswald" panose="00000500000000000000" pitchFamily="2" charset="-93"/>
              <a:ea typeface="Cambria" panose="02040503050406030204" pitchFamily="18" charset="0"/>
              <a:cs typeface="Times New Roman" panose="02020603050405020304" pitchFamily="18" charset="0"/>
            </a:endParaRPr>
          </a:p>
          <a:p>
            <a:pPr indent="180340" algn="just">
              <a:lnSpc>
                <a:spcPct val="115000"/>
              </a:lnSpc>
              <a:spcAft>
                <a:spcPts val="600"/>
              </a:spcAft>
            </a:pPr>
            <a:r>
              <a:rPr lang="vi-VN" sz="1800" dirty="0">
                <a:effectLst/>
                <a:latin typeface="#9Slide03 Oswald" panose="00000500000000000000" pitchFamily="2" charset="-93"/>
                <a:ea typeface="Cambria" panose="02040503050406030204" pitchFamily="18" charset="0"/>
              </a:rPr>
              <a:t>+ Phía đông là vùng biển mở rộng ra TBD, đường bờ biển dài </a:t>
            </a:r>
            <a:endParaRPr lang="en-US" sz="1800" dirty="0">
              <a:effectLst/>
              <a:latin typeface="#9Slide03 Oswald" panose="00000500000000000000" pitchFamily="2" charset="-93"/>
              <a:ea typeface="Cambria" panose="02040503050406030204" pitchFamily="18" charset="0"/>
            </a:endParaRPr>
          </a:p>
          <a:p>
            <a:r>
              <a:rPr lang="en-US" sz="1800" dirty="0">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       </a:t>
            </a:r>
            <a:r>
              <a:rPr lang="en-US" sz="1800" dirty="0" err="1">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Thuận</a:t>
            </a:r>
            <a:r>
              <a:rPr lang="en-US" sz="1800" dirty="0">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 </a:t>
            </a:r>
            <a:r>
              <a:rPr lang="en-US" sz="1800" dirty="0" err="1">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lợi</a:t>
            </a:r>
            <a:r>
              <a:rPr lang="en-US" sz="1800" dirty="0">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 </a:t>
            </a:r>
            <a:r>
              <a:rPr lang="en-US" sz="1800" dirty="0" err="1">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giao</a:t>
            </a:r>
            <a:r>
              <a:rPr lang="en-US" sz="1800" dirty="0">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 </a:t>
            </a:r>
            <a:r>
              <a:rPr lang="en-US" sz="1800" dirty="0" err="1">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lưu</a:t>
            </a:r>
            <a:r>
              <a:rPr lang="en-US" sz="1800" dirty="0">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 </a:t>
            </a:r>
            <a:r>
              <a:rPr lang="en-US" sz="1800" dirty="0" err="1">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kinh</a:t>
            </a:r>
            <a:r>
              <a:rPr lang="en-US" sz="1800" dirty="0">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 </a:t>
            </a:r>
            <a:r>
              <a:rPr lang="en-US" sz="1800" dirty="0" err="1">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tế</a:t>
            </a:r>
            <a:r>
              <a:rPr lang="en-US" sz="1800" dirty="0">
                <a:effectLst/>
                <a:latin typeface="#9Slide03 Oswald" panose="00000500000000000000" pitchFamily="2" charset="-93"/>
                <a:ea typeface="Cambria" panose="02040503050406030204" pitchFamily="18" charset="0"/>
                <a:cs typeface="Times New Roman" panose="02020603050405020304" pitchFamily="18" charset="0"/>
                <a:sym typeface="Wingdings" panose="05000000000000000000" pitchFamily="2" charset="2"/>
              </a:rPr>
              <a:t> </a:t>
            </a:r>
            <a:r>
              <a:rPr lang="vi-VN" sz="1800" dirty="0">
                <a:effectLst/>
                <a:latin typeface="#9Slide03 Oswald" panose="00000500000000000000" pitchFamily="2" charset="-93"/>
                <a:ea typeface="Cambria" panose="02040503050406030204" pitchFamily="18" charset="0"/>
              </a:rPr>
              <a:t>phát triển các ngành kinh tế biển.</a:t>
            </a:r>
            <a:endParaRPr lang="en-US" sz="1800" dirty="0">
              <a:latin typeface="#9Slide03 Oswald" panose="00000500000000000000" pitchFamily="2" charset="-93"/>
            </a:endParaRPr>
          </a:p>
        </p:txBody>
      </p:sp>
    </p:spTree>
    <p:extLst>
      <p:ext uri="{BB962C8B-B14F-4D97-AF65-F5344CB8AC3E}">
        <p14:creationId xmlns:p14="http://schemas.microsoft.com/office/powerpoint/2010/main" val="4243055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B926E687-78AF-409B-95CC-F9D1272CEB79}"/>
              </a:ext>
            </a:extLst>
          </p:cNvPr>
          <p:cNvSpPr/>
          <p:nvPr/>
        </p:nvSpPr>
        <p:spPr>
          <a:xfrm>
            <a:off x="0" y="223935"/>
            <a:ext cx="9144001" cy="646537"/>
          </a:xfrm>
          <a:prstGeom prst="snipRoundRect">
            <a:avLst>
              <a:gd name="adj1" fmla="val 0"/>
              <a:gd name="adj2"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200">
                <a:solidFill>
                  <a:srgbClr val="FFFF00"/>
                </a:solidFill>
                <a:latin typeface="#9Slide03 Bebas Neue Bold" panose="020B0606020202050201" pitchFamily="34" charset="-93"/>
              </a:rPr>
              <a:t>II. Điều kiện tự nhiên và tài nguyên thiên nhiên </a:t>
            </a:r>
            <a:endParaRPr lang="en-US" sz="2800" dirty="0">
              <a:solidFill>
                <a:srgbClr val="FFFF00"/>
              </a:solidFill>
              <a:latin typeface="#9Slide03 Bebas Neue Bold" panose="020B0606020202050201" pitchFamily="34" charset="-93"/>
            </a:endParaRPr>
          </a:p>
        </p:txBody>
      </p:sp>
      <p:sp>
        <p:nvSpPr>
          <p:cNvPr id="7" name="Freeform: Shape 6">
            <a:extLst>
              <a:ext uri="{FF2B5EF4-FFF2-40B4-BE49-F238E27FC236}">
                <a16:creationId xmlns:a16="http://schemas.microsoft.com/office/drawing/2014/main" id="{29DAFD35-8380-B77B-2B53-3C274CABD4FA}"/>
              </a:ext>
            </a:extLst>
          </p:cNvPr>
          <p:cNvSpPr/>
          <p:nvPr/>
        </p:nvSpPr>
        <p:spPr>
          <a:xfrm>
            <a:off x="0" y="793102"/>
            <a:ext cx="9144000" cy="4350398"/>
          </a:xfrm>
          <a:custGeom>
            <a:avLst/>
            <a:gdLst>
              <a:gd name="connsiteX0" fmla="*/ 4254760 w 6223519"/>
              <a:gd name="connsiteY0" fmla="*/ 0 h 3965510"/>
              <a:gd name="connsiteX1" fmla="*/ 6214188 w 6223519"/>
              <a:gd name="connsiteY1" fmla="*/ 9330 h 3965510"/>
              <a:gd name="connsiteX2" fmla="*/ 6223519 w 6223519"/>
              <a:gd name="connsiteY2" fmla="*/ 3965510 h 3965510"/>
              <a:gd name="connsiteX3" fmla="*/ 0 w 6223519"/>
              <a:gd name="connsiteY3" fmla="*/ 3937518 h 3965510"/>
              <a:gd name="connsiteX4" fmla="*/ 9331 w 6223519"/>
              <a:gd name="connsiteY4" fmla="*/ 18661 h 3965510"/>
              <a:gd name="connsiteX5" fmla="*/ 1819470 w 6223519"/>
              <a:gd name="connsiteY5" fmla="*/ 18661 h 396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3519" h="3965510">
                <a:moveTo>
                  <a:pt x="4254760" y="0"/>
                </a:moveTo>
                <a:lnTo>
                  <a:pt x="6214188" y="9330"/>
                </a:lnTo>
                <a:cubicBezTo>
                  <a:pt x="6217298" y="1328057"/>
                  <a:pt x="6220409" y="2646783"/>
                  <a:pt x="6223519" y="3965510"/>
                </a:cubicBezTo>
                <a:lnTo>
                  <a:pt x="0" y="3937518"/>
                </a:lnTo>
                <a:cubicBezTo>
                  <a:pt x="3110" y="2631232"/>
                  <a:pt x="6221" y="1324947"/>
                  <a:pt x="9331" y="18661"/>
                </a:cubicBezTo>
                <a:lnTo>
                  <a:pt x="1819470" y="18661"/>
                </a:lnTo>
              </a:path>
            </a:pathLst>
          </a:custGeom>
          <a:noFill/>
          <a:ln w="28575">
            <a:solidFill>
              <a:srgbClr val="8937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D54D3B8C-FC5A-3221-FEF6-6B61334E5938}"/>
              </a:ext>
            </a:extLst>
          </p:cNvPr>
          <p:cNvPicPr>
            <a:picLocks noChangeAspect="1"/>
          </p:cNvPicPr>
          <p:nvPr/>
        </p:nvPicPr>
        <p:blipFill>
          <a:blip r:embed="rId2"/>
          <a:stretch>
            <a:fillRect/>
          </a:stretch>
        </p:blipFill>
        <p:spPr>
          <a:xfrm>
            <a:off x="9377502" y="3281494"/>
            <a:ext cx="1543713" cy="1842956"/>
          </a:xfrm>
          <a:prstGeom prst="rect">
            <a:avLst/>
          </a:prstGeom>
        </p:spPr>
      </p:pic>
      <p:pic>
        <p:nvPicPr>
          <p:cNvPr id="5" name="Picture 4">
            <a:extLst>
              <a:ext uri="{FF2B5EF4-FFF2-40B4-BE49-F238E27FC236}">
                <a16:creationId xmlns:a16="http://schemas.microsoft.com/office/drawing/2014/main" id="{6249FAC0-5236-6D27-961D-8F8ADC93ED1D}"/>
              </a:ext>
            </a:extLst>
          </p:cNvPr>
          <p:cNvPicPr>
            <a:picLocks noChangeAspect="1"/>
          </p:cNvPicPr>
          <p:nvPr/>
        </p:nvPicPr>
        <p:blipFill>
          <a:blip r:embed="rId3"/>
          <a:stretch>
            <a:fillRect/>
          </a:stretch>
        </p:blipFill>
        <p:spPr>
          <a:xfrm>
            <a:off x="6732226" y="23528"/>
            <a:ext cx="1431762" cy="1047350"/>
          </a:xfrm>
          <a:prstGeom prst="rect">
            <a:avLst/>
          </a:prstGeom>
        </p:spPr>
      </p:pic>
      <p:pic>
        <p:nvPicPr>
          <p:cNvPr id="14" name="Picture 13" descr="A cartoon panda carrying a backpack&#10;&#10;Description automatically generated">
            <a:extLst>
              <a:ext uri="{FF2B5EF4-FFF2-40B4-BE49-F238E27FC236}">
                <a16:creationId xmlns:a16="http://schemas.microsoft.com/office/drawing/2014/main" id="{62B82ED2-BD66-F38B-D8A1-02852B5D9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195" y="3791185"/>
            <a:ext cx="1356392" cy="1356392"/>
          </a:xfrm>
          <a:prstGeom prst="rect">
            <a:avLst/>
          </a:prstGeom>
        </p:spPr>
      </p:pic>
      <p:graphicFrame>
        <p:nvGraphicFramePr>
          <p:cNvPr id="15" name="Table 14">
            <a:extLst>
              <a:ext uri="{FF2B5EF4-FFF2-40B4-BE49-F238E27FC236}">
                <a16:creationId xmlns:a16="http://schemas.microsoft.com/office/drawing/2014/main" id="{A6560746-3BA2-723F-AD6D-DFAECE402215}"/>
              </a:ext>
            </a:extLst>
          </p:cNvPr>
          <p:cNvGraphicFramePr>
            <a:graphicFrameLocks noGrp="1"/>
          </p:cNvGraphicFramePr>
          <p:nvPr>
            <p:extLst>
              <p:ext uri="{D42A27DB-BD31-4B8C-83A1-F6EECF244321}">
                <p14:modId xmlns:p14="http://schemas.microsoft.com/office/powerpoint/2010/main" val="3052182614"/>
              </p:ext>
            </p:extLst>
          </p:nvPr>
        </p:nvGraphicFramePr>
        <p:xfrm>
          <a:off x="4553954" y="1945253"/>
          <a:ext cx="4218364" cy="1850009"/>
        </p:xfrm>
        <a:graphic>
          <a:graphicData uri="http://schemas.openxmlformats.org/drawingml/2006/table">
            <a:tbl>
              <a:tblPr firstRow="1" firstCol="1" bandRow="1"/>
              <a:tblGrid>
                <a:gridCol w="1562577">
                  <a:extLst>
                    <a:ext uri="{9D8B030D-6E8A-4147-A177-3AD203B41FA5}">
                      <a16:colId xmlns:a16="http://schemas.microsoft.com/office/drawing/2014/main" val="1744744003"/>
                    </a:ext>
                  </a:extLst>
                </a:gridCol>
                <a:gridCol w="1225794">
                  <a:extLst>
                    <a:ext uri="{9D8B030D-6E8A-4147-A177-3AD203B41FA5}">
                      <a16:colId xmlns:a16="http://schemas.microsoft.com/office/drawing/2014/main" val="874649215"/>
                    </a:ext>
                  </a:extLst>
                </a:gridCol>
                <a:gridCol w="1429993">
                  <a:extLst>
                    <a:ext uri="{9D8B030D-6E8A-4147-A177-3AD203B41FA5}">
                      <a16:colId xmlns:a16="http://schemas.microsoft.com/office/drawing/2014/main" val="343290011"/>
                    </a:ext>
                  </a:extLst>
                </a:gridCol>
              </a:tblGrid>
              <a:tr h="0">
                <a:tc>
                  <a:txBody>
                    <a:bodyPr/>
                    <a:lstStyle/>
                    <a:p>
                      <a:pPr indent="180340" algn="ctr">
                        <a:lnSpc>
                          <a:spcPct val="115000"/>
                        </a:lnSpc>
                        <a:spcAft>
                          <a:spcPts val="600"/>
                        </a:spcAft>
                      </a:pPr>
                      <a:r>
                        <a:rPr lang="en-US" sz="16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ĐKTN&amp;TNTN</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6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ĐẶC ĐIỂM</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tc>
                  <a:txBody>
                    <a:bodyPr/>
                    <a:lstStyle/>
                    <a:p>
                      <a:pPr indent="180340" algn="ctr">
                        <a:lnSpc>
                          <a:spcPct val="115000"/>
                        </a:lnSpc>
                        <a:spcAft>
                          <a:spcPts val="600"/>
                        </a:spcAft>
                      </a:pPr>
                      <a:r>
                        <a:rPr lang="en-US" sz="1600" b="1">
                          <a:solidFill>
                            <a:srgbClr val="000000"/>
                          </a:solidFill>
                          <a:effectLst/>
                          <a:latin typeface="#9Slide03 Oswald Light" panose="00000400000000000000" pitchFamily="2" charset="-93"/>
                          <a:ea typeface="Cambria" panose="02040503050406030204" pitchFamily="18" charset="0"/>
                          <a:cs typeface="Times New Roman" panose="02020603050405020304" pitchFamily="18" charset="0"/>
                        </a:rPr>
                        <a:t>ẢNH HƯỞNG</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F5B8"/>
                    </a:solidFill>
                  </a:tcPr>
                </a:tc>
                <a:extLst>
                  <a:ext uri="{0D108BD9-81ED-4DB2-BD59-A6C34878D82A}">
                    <a16:rowId xmlns:a16="http://schemas.microsoft.com/office/drawing/2014/main" val="3616066497"/>
                  </a:ext>
                </a:extLst>
              </a:tr>
              <a:tr h="0">
                <a:tc>
                  <a:txBody>
                    <a:bodyPr/>
                    <a:lstStyle/>
                    <a:p>
                      <a:pPr indent="180340" algn="just">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1. Địa hình, đất</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038088"/>
                  </a:ext>
                </a:extLst>
              </a:tr>
              <a:tr h="0">
                <a:tc>
                  <a:txBody>
                    <a:bodyPr/>
                    <a:lstStyle/>
                    <a:p>
                      <a:pPr indent="180340" algn="just">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2. Khí hậu</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645387"/>
                  </a:ext>
                </a:extLst>
              </a:tr>
              <a:tr h="0">
                <a:tc>
                  <a:txBody>
                    <a:bodyPr/>
                    <a:lstStyle/>
                    <a:p>
                      <a:pPr indent="180340" algn="just">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3. Sông, hồ</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87740"/>
                  </a:ext>
                </a:extLst>
              </a:tr>
              <a:tr h="0">
                <a:tc>
                  <a:txBody>
                    <a:bodyPr/>
                    <a:lstStyle/>
                    <a:p>
                      <a:pPr indent="180340" algn="just">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4. Sinh vật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409981"/>
                  </a:ext>
                </a:extLst>
              </a:tr>
              <a:tr h="0">
                <a:tc>
                  <a:txBody>
                    <a:bodyPr/>
                    <a:lstStyle/>
                    <a:p>
                      <a:pPr indent="180340" algn="just">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5. Khoáng sản</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704368"/>
                  </a:ext>
                </a:extLst>
              </a:tr>
              <a:tr h="0">
                <a:tc>
                  <a:txBody>
                    <a:bodyPr/>
                    <a:lstStyle/>
                    <a:p>
                      <a:pPr indent="180340" algn="just">
                        <a:lnSpc>
                          <a:spcPct val="115000"/>
                        </a:lnSpc>
                        <a:spcAft>
                          <a:spcPts val="600"/>
                        </a:spcAft>
                      </a:pPr>
                      <a:r>
                        <a:rPr lang="en-US" sz="1600" b="1">
                          <a:effectLst/>
                          <a:latin typeface="#9Slide03 Oswald Light" panose="00000400000000000000" pitchFamily="2" charset="-93"/>
                          <a:ea typeface="Cambria" panose="02040503050406030204" pitchFamily="18" charset="0"/>
                          <a:cs typeface="Times New Roman" panose="02020603050405020304" pitchFamily="18" charset="0"/>
                        </a:rPr>
                        <a:t>6. Biển</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just">
                        <a:lnSpc>
                          <a:spcPct val="115000"/>
                        </a:lnSpc>
                        <a:spcAft>
                          <a:spcPts val="600"/>
                        </a:spcAft>
                      </a:pPr>
                      <a:r>
                        <a:rPr lang="vi-VN" sz="1600">
                          <a:effectLst/>
                          <a:latin typeface="#9Slide03 Oswald Light" panose="00000400000000000000" pitchFamily="2" charset="-93"/>
                          <a:ea typeface="Cambria" panose="02040503050406030204" pitchFamily="18" charset="0"/>
                          <a:cs typeface="Times New Roman" panose="02020603050405020304" pitchFamily="18" charset="0"/>
                        </a:rPr>
                        <a:t> </a:t>
                      </a:r>
                      <a:endParaRPr lang="en-US" sz="1400">
                        <a:effectLst/>
                        <a:latin typeface="#9Slide03 Oswald Light" panose="00000400000000000000" pitchFamily="2" charset="-93"/>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686659"/>
                  </a:ext>
                </a:extLst>
              </a:tr>
            </a:tbl>
          </a:graphicData>
        </a:graphic>
      </p:graphicFrame>
      <p:sp>
        <p:nvSpPr>
          <p:cNvPr id="16" name="Rectangle 1">
            <a:extLst>
              <a:ext uri="{FF2B5EF4-FFF2-40B4-BE49-F238E27FC236}">
                <a16:creationId xmlns:a16="http://schemas.microsoft.com/office/drawing/2014/main" id="{5A38BA6A-A48B-AE02-22E0-476A63B13198}"/>
              </a:ext>
            </a:extLst>
          </p:cNvPr>
          <p:cNvSpPr>
            <a:spLocks noChangeArrowheads="1"/>
          </p:cNvSpPr>
          <p:nvPr/>
        </p:nvSpPr>
        <p:spPr bwMode="auto">
          <a:xfrm>
            <a:off x="287338" y="1860407"/>
            <a:ext cx="49482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u="none" strike="noStrike" cap="none" normalizeH="0" baseline="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2) </a:t>
            </a:r>
            <a:r>
              <a:rPr kumimoji="0" lang="vi-VN" altLang="en-US" sz="1600" u="none" strike="noStrike" cap="none" normalizeH="0" baseline="0">
                <a:ln>
                  <a:noFill/>
                </a:ln>
                <a:solidFill>
                  <a:schemeClr val="tx1"/>
                </a:solidFill>
                <a:effectLst/>
                <a:latin typeface="#9Slide03 Oswald Light" panose="00000400000000000000" pitchFamily="2" charset="-93"/>
                <a:ea typeface="Cambria" panose="02040503050406030204" pitchFamily="18" charset="0"/>
                <a:cs typeface="Times New Roman" panose="02020603050405020304" pitchFamily="18" charset="0"/>
              </a:rPr>
              <a:t>Đọc thông tin và quan sát hình 25.1, hoàn thành PHT</a:t>
            </a:r>
            <a:endParaRPr kumimoji="0" lang="vi-VN" altLang="en-US" sz="2000" u="none" strike="noStrike" cap="none" normalizeH="0" baseline="0">
              <a:ln>
                <a:noFill/>
              </a:ln>
              <a:solidFill>
                <a:schemeClr val="tx1"/>
              </a:solidFill>
              <a:effectLst/>
              <a:latin typeface="#9Slide03 Oswald Light" panose="00000400000000000000" pitchFamily="2" charset="-93"/>
            </a:endParaRPr>
          </a:p>
        </p:txBody>
      </p:sp>
      <p:sp>
        <p:nvSpPr>
          <p:cNvPr id="18" name="TextBox 17">
            <a:extLst>
              <a:ext uri="{FF2B5EF4-FFF2-40B4-BE49-F238E27FC236}">
                <a16:creationId xmlns:a16="http://schemas.microsoft.com/office/drawing/2014/main" id="{9FE08AD0-E55A-0104-D03A-9DC8E6FF8947}"/>
              </a:ext>
            </a:extLst>
          </p:cNvPr>
          <p:cNvSpPr txBox="1"/>
          <p:nvPr/>
        </p:nvSpPr>
        <p:spPr>
          <a:xfrm>
            <a:off x="215013" y="992809"/>
            <a:ext cx="5537200" cy="359201"/>
          </a:xfrm>
          <a:prstGeom prst="rect">
            <a:avLst/>
          </a:prstGeom>
          <a:noFill/>
        </p:spPr>
        <p:txBody>
          <a:bodyPr wrap="square">
            <a:spAutoFit/>
          </a:bodyPr>
          <a:lstStyle/>
          <a:p>
            <a:pPr marL="285750" indent="-285750" algn="just">
              <a:lnSpc>
                <a:spcPct val="115000"/>
              </a:lnSpc>
              <a:spcAft>
                <a:spcPts val="600"/>
              </a:spcAft>
              <a:buFont typeface="Wingdings" panose="05000000000000000000" pitchFamily="2" charset="2"/>
              <a:buChar char="q"/>
              <a:tabLst>
                <a:tab pos="90170" algn="l"/>
              </a:tabLst>
            </a:pPr>
            <a:r>
              <a:rPr lang="en-US" sz="1600" dirty="0" err="1">
                <a:latin typeface="#9Slide03 Oswald Light" panose="00000400000000000000" pitchFamily="2" charset="-93"/>
                <a:ea typeface="Cambria" panose="02040503050406030204" pitchFamily="18" charset="0"/>
                <a:cs typeface="Times New Roman" panose="02020603050405020304" pitchFamily="18" charset="0"/>
              </a:rPr>
              <a:t>Hình</a:t>
            </a:r>
            <a:r>
              <a:rPr lang="vi-VN" sz="1600" dirty="0">
                <a:effectLst/>
                <a:latin typeface="#9Slide03 Oswald Light" panose="00000400000000000000" pitchFamily="2" charset="-93"/>
                <a:ea typeface="Cambria" panose="02040503050406030204" pitchFamily="18" charset="0"/>
                <a:cs typeface="Times New Roman" panose="02020603050405020304" pitchFamily="18" charset="0"/>
              </a:rPr>
              <a:t> thành 8 nhóm</a:t>
            </a:r>
            <a:r>
              <a:rPr lang="en-US" sz="1600"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dirty="0" err="1">
                <a:effectLst/>
                <a:latin typeface="#9Slide03 Oswald Light" panose="00000400000000000000" pitchFamily="2" charset="-93"/>
                <a:ea typeface="Cambria" panose="02040503050406030204" pitchFamily="18" charset="0"/>
                <a:cs typeface="Times New Roman" panose="02020603050405020304" pitchFamily="18" charset="0"/>
              </a:rPr>
              <a:t>thực</a:t>
            </a:r>
            <a:r>
              <a:rPr lang="en-US" sz="1600"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dirty="0" err="1">
                <a:effectLst/>
                <a:latin typeface="#9Slide03 Oswald Light" panose="00000400000000000000" pitchFamily="2" charset="-93"/>
                <a:ea typeface="Cambria" panose="02040503050406030204" pitchFamily="18" charset="0"/>
                <a:cs typeface="Times New Roman" panose="02020603050405020304" pitchFamily="18" charset="0"/>
              </a:rPr>
              <a:t>hiện</a:t>
            </a:r>
            <a:r>
              <a:rPr lang="en-US" sz="1600" dirty="0">
                <a:effectLst/>
                <a:latin typeface="#9Slide03 Oswald Light" panose="00000400000000000000" pitchFamily="2" charset="-93"/>
                <a:ea typeface="Cambria" panose="02040503050406030204" pitchFamily="18" charset="0"/>
                <a:cs typeface="Times New Roman" panose="02020603050405020304" pitchFamily="18" charset="0"/>
              </a:rPr>
              <a:t> 2 </a:t>
            </a:r>
            <a:r>
              <a:rPr lang="en-US" sz="1600" dirty="0" err="1">
                <a:effectLst/>
                <a:latin typeface="#9Slide03 Oswald Light" panose="00000400000000000000" pitchFamily="2" charset="-93"/>
                <a:ea typeface="Cambria" panose="02040503050406030204" pitchFamily="18" charset="0"/>
                <a:cs typeface="Times New Roman" panose="02020603050405020304" pitchFamily="18" charset="0"/>
              </a:rPr>
              <a:t>nhiệm</a:t>
            </a:r>
            <a:r>
              <a:rPr lang="en-US" sz="1600" dirty="0">
                <a:effectLst/>
                <a:latin typeface="#9Slide03 Oswald Light" panose="00000400000000000000" pitchFamily="2" charset="-93"/>
                <a:ea typeface="Cambria" panose="02040503050406030204" pitchFamily="18" charset="0"/>
                <a:cs typeface="Times New Roman" panose="02020603050405020304" pitchFamily="18" charset="0"/>
              </a:rPr>
              <a:t> </a:t>
            </a:r>
            <a:r>
              <a:rPr lang="en-US" sz="1600" dirty="0" err="1">
                <a:effectLst/>
                <a:latin typeface="#9Slide03 Oswald Light" panose="00000400000000000000" pitchFamily="2" charset="-93"/>
                <a:ea typeface="Cambria" panose="02040503050406030204" pitchFamily="18" charset="0"/>
                <a:cs typeface="Times New Roman" panose="02020603050405020304" pitchFamily="18" charset="0"/>
              </a:rPr>
              <a:t>vụ</a:t>
            </a:r>
            <a:r>
              <a:rPr lang="en-US" sz="1600" dirty="0">
                <a:effectLst/>
                <a:latin typeface="#9Slide03 Oswald Light" panose="00000400000000000000" pitchFamily="2" charset="-93"/>
                <a:ea typeface="Cambria" panose="02040503050406030204" pitchFamily="18" charset="0"/>
                <a:cs typeface="Times New Roman" panose="02020603050405020304" pitchFamily="18" charset="0"/>
              </a:rPr>
              <a:t>:</a:t>
            </a:r>
            <a:endParaRPr lang="en-US" sz="1600" dirty="0">
              <a:effectLst/>
              <a:latin typeface="#9Slide03 Oswald Light" panose="00000400000000000000" pitchFamily="2" charset="-93"/>
              <a:ea typeface="Times New Roman" panose="02020603050405020304" pitchFamily="18" charset="0"/>
            </a:endParaRPr>
          </a:p>
        </p:txBody>
      </p:sp>
      <p:sp>
        <p:nvSpPr>
          <p:cNvPr id="19" name="TextBox 18">
            <a:extLst>
              <a:ext uri="{FF2B5EF4-FFF2-40B4-BE49-F238E27FC236}">
                <a16:creationId xmlns:a16="http://schemas.microsoft.com/office/drawing/2014/main" id="{B000730B-BD2E-AE3A-2161-058D2A06D26C}"/>
              </a:ext>
            </a:extLst>
          </p:cNvPr>
          <p:cNvSpPr txBox="1"/>
          <p:nvPr/>
        </p:nvSpPr>
        <p:spPr>
          <a:xfrm>
            <a:off x="287338" y="1437408"/>
            <a:ext cx="5537200" cy="359201"/>
          </a:xfrm>
          <a:prstGeom prst="rect">
            <a:avLst/>
          </a:prstGeom>
          <a:noFill/>
        </p:spPr>
        <p:txBody>
          <a:bodyPr wrap="square">
            <a:spAutoFit/>
          </a:bodyPr>
          <a:lstStyle/>
          <a:p>
            <a:pPr algn="just">
              <a:lnSpc>
                <a:spcPct val="115000"/>
              </a:lnSpc>
              <a:spcAft>
                <a:spcPts val="600"/>
              </a:spcAft>
              <a:tabLst>
                <a:tab pos="90170" algn="l"/>
              </a:tabLst>
            </a:pPr>
            <a:r>
              <a:rPr lang="en-US" sz="1600">
                <a:effectLst/>
                <a:latin typeface="#9Slide03 Oswald Light" panose="00000400000000000000" pitchFamily="2" charset="-93"/>
                <a:ea typeface="Cambria" panose="02040503050406030204" pitchFamily="18" charset="0"/>
                <a:cs typeface="Times New Roman" panose="02020603050405020304" pitchFamily="18" charset="0"/>
              </a:rPr>
              <a:t>1) X</a:t>
            </a:r>
            <a:r>
              <a:rPr lang="vi-VN" sz="1600">
                <a:effectLst/>
                <a:latin typeface="#9Slide03 Oswald Light" panose="00000400000000000000" pitchFamily="2" charset="-93"/>
                <a:ea typeface="Cambria" panose="02040503050406030204" pitchFamily="18" charset="0"/>
                <a:cs typeface="Times New Roman" panose="02020603050405020304" pitchFamily="18" charset="0"/>
              </a:rPr>
              <a:t>ác định ranh giới phân chia 2 miền Đông – Tây (kinh tuyến 105</a:t>
            </a:r>
            <a:r>
              <a:rPr lang="vi-VN" sz="1600" baseline="30000">
                <a:effectLst/>
                <a:latin typeface="#9Slide03 Oswald Light" panose="00000400000000000000" pitchFamily="2" charset="-93"/>
                <a:ea typeface="Cambria" panose="02040503050406030204" pitchFamily="18" charset="0"/>
                <a:cs typeface="Times New Roman" panose="02020603050405020304" pitchFamily="18" charset="0"/>
              </a:rPr>
              <a:t>0</a:t>
            </a:r>
            <a:r>
              <a:rPr lang="vi-VN" sz="1600">
                <a:effectLst/>
                <a:latin typeface="#9Slide03 Oswald Light" panose="00000400000000000000" pitchFamily="2" charset="-93"/>
                <a:ea typeface="Cambria" panose="02040503050406030204" pitchFamily="18" charset="0"/>
                <a:cs typeface="Times New Roman" panose="02020603050405020304" pitchFamily="18" charset="0"/>
              </a:rPr>
              <a:t>Đ</a:t>
            </a:r>
            <a:endParaRPr lang="en-US" sz="1600">
              <a:effectLst/>
              <a:latin typeface="#9Slide03 Oswald Light" panose="00000400000000000000" pitchFamily="2" charset="-93"/>
              <a:ea typeface="Times New Roman" panose="02020603050405020304" pitchFamily="18" charset="0"/>
            </a:endParaRPr>
          </a:p>
        </p:txBody>
      </p:sp>
      <p:sp>
        <p:nvSpPr>
          <p:cNvPr id="21" name="TextBox 20">
            <a:extLst>
              <a:ext uri="{FF2B5EF4-FFF2-40B4-BE49-F238E27FC236}">
                <a16:creationId xmlns:a16="http://schemas.microsoft.com/office/drawing/2014/main" id="{66BDB3F3-2545-5A4A-4E42-5EE3656F842B}"/>
              </a:ext>
            </a:extLst>
          </p:cNvPr>
          <p:cNvSpPr txBox="1"/>
          <p:nvPr/>
        </p:nvSpPr>
        <p:spPr>
          <a:xfrm>
            <a:off x="215013" y="2304377"/>
            <a:ext cx="3758189" cy="359201"/>
          </a:xfrm>
          <a:prstGeom prst="rect">
            <a:avLst/>
          </a:prstGeom>
          <a:noFill/>
        </p:spPr>
        <p:txBody>
          <a:bodyPr wrap="square">
            <a:spAutoFit/>
          </a:bodyPr>
          <a:lstStyle/>
          <a:p>
            <a:pPr marL="285750" marR="0" lvl="0" indent="-285750" algn="just" defTabSz="685800" rtl="0" eaLnBrk="1" fontAlgn="auto" latinLnBrk="0" hangingPunct="1">
              <a:lnSpc>
                <a:spcPct val="115000"/>
              </a:lnSpc>
              <a:spcBef>
                <a:spcPts val="0"/>
              </a:spcBef>
              <a:spcAft>
                <a:spcPts val="600"/>
              </a:spcAft>
              <a:buClrTx/>
              <a:buSzTx/>
              <a:buFont typeface="Wingdings" panose="05000000000000000000" pitchFamily="2" charset="2"/>
              <a:buChar char="q"/>
              <a:tabLst>
                <a:tab pos="90170" algn="l"/>
              </a:tabLst>
              <a:defRPr/>
            </a:pPr>
            <a:r>
              <a:rPr kumimoji="0" lang="en-US" sz="1600" b="0" i="0" u="none" strike="noStrike" kern="1200" cap="none" spc="0" normalizeH="0" baseline="0" noProof="0">
                <a:ln>
                  <a:noFill/>
                </a:ln>
                <a:solidFill>
                  <a:prstClr val="black"/>
                </a:solidFill>
                <a:effectLst/>
                <a:uLnTx/>
                <a:uFillTx/>
                <a:latin typeface="#9Slide03 Oswald Light" panose="00000400000000000000" pitchFamily="2" charset="-93"/>
                <a:ea typeface="Cambria" panose="02040503050406030204" pitchFamily="18" charset="0"/>
                <a:cs typeface="Times New Roman" panose="02020603050405020304" pitchFamily="18" charset="0"/>
              </a:rPr>
              <a:t>T</a:t>
            </a:r>
            <a:r>
              <a:rPr kumimoji="0" lang="vi-VN" sz="1600" b="0" i="0" u="none" strike="noStrike" kern="1200" cap="none" spc="0" normalizeH="0" baseline="0" noProof="0">
                <a:ln>
                  <a:noFill/>
                </a:ln>
                <a:solidFill>
                  <a:prstClr val="black"/>
                </a:solidFill>
                <a:effectLst/>
                <a:uLnTx/>
                <a:uFillTx/>
                <a:latin typeface="#9Slide03 Oswald Light" panose="00000400000000000000" pitchFamily="2" charset="-93"/>
                <a:ea typeface="Cambria" panose="02040503050406030204" pitchFamily="18" charset="0"/>
                <a:cs typeface="Times New Roman" panose="02020603050405020304" pitchFamily="18" charset="0"/>
              </a:rPr>
              <a:t>hảo luận nhóm bằng kỹ thuật “khăn trải bàn”</a:t>
            </a:r>
            <a:endParaRPr kumimoji="0" lang="en-US" sz="1600" b="0" i="0" u="none" strike="noStrike" kern="1200" cap="none" spc="0" normalizeH="0" baseline="0" noProof="0">
              <a:ln>
                <a:noFill/>
              </a:ln>
              <a:solidFill>
                <a:prstClr val="black"/>
              </a:solidFill>
              <a:effectLst/>
              <a:uLnTx/>
              <a:uFillTx/>
              <a:latin typeface="#9Slide03 Oswald Light" panose="00000400000000000000" pitchFamily="2" charset="-93"/>
              <a:ea typeface="Times New Roman" panose="02020603050405020304" pitchFamily="18" charset="0"/>
              <a:cs typeface="+mn-cs"/>
            </a:endParaRPr>
          </a:p>
        </p:txBody>
      </p:sp>
      <p:sp>
        <p:nvSpPr>
          <p:cNvPr id="22" name="TextBox 21">
            <a:extLst>
              <a:ext uri="{FF2B5EF4-FFF2-40B4-BE49-F238E27FC236}">
                <a16:creationId xmlns:a16="http://schemas.microsoft.com/office/drawing/2014/main" id="{3D304446-F6DB-9204-066D-EB3964090C0F}"/>
              </a:ext>
            </a:extLst>
          </p:cNvPr>
          <p:cNvSpPr txBox="1"/>
          <p:nvPr/>
        </p:nvSpPr>
        <p:spPr>
          <a:xfrm>
            <a:off x="215013" y="2812145"/>
            <a:ext cx="1604267" cy="359201"/>
          </a:xfrm>
          <a:prstGeom prst="rect">
            <a:avLst/>
          </a:prstGeom>
          <a:noFill/>
        </p:spPr>
        <p:txBody>
          <a:bodyPr wrap="square">
            <a:spAutoFit/>
          </a:bodyPr>
          <a:lstStyle/>
          <a:p>
            <a:pPr marL="285750" marR="0" lvl="0" indent="-285750" algn="just" defTabSz="685800" rtl="0" eaLnBrk="1" fontAlgn="auto" latinLnBrk="0" hangingPunct="1">
              <a:lnSpc>
                <a:spcPct val="115000"/>
              </a:lnSpc>
              <a:spcBef>
                <a:spcPts val="0"/>
              </a:spcBef>
              <a:spcAft>
                <a:spcPts val="600"/>
              </a:spcAft>
              <a:buClrTx/>
              <a:buSzTx/>
              <a:buFont typeface="Wingdings" panose="05000000000000000000" pitchFamily="2" charset="2"/>
              <a:buChar char="q"/>
              <a:tabLst>
                <a:tab pos="90170" algn="l"/>
              </a:tabLst>
              <a:defRPr/>
            </a:pPr>
            <a:r>
              <a:rPr kumimoji="0" lang="en-US" sz="1600" b="0" i="0" u="none" strike="noStrike" kern="1200" cap="none" spc="0" normalizeH="0" baseline="0" noProof="0">
                <a:ln>
                  <a:noFill/>
                </a:ln>
                <a:solidFill>
                  <a:prstClr val="black"/>
                </a:solidFill>
                <a:effectLst/>
                <a:uLnTx/>
                <a:uFillTx/>
                <a:latin typeface="#9Slide03 Oswald Light" panose="00000400000000000000" pitchFamily="2" charset="-93"/>
                <a:ea typeface="Cambria" panose="02040503050406030204" pitchFamily="18" charset="0"/>
                <a:cs typeface="Times New Roman" panose="02020603050405020304" pitchFamily="18" charset="0"/>
              </a:rPr>
              <a:t>Thời gian: </a:t>
            </a:r>
            <a:endParaRPr kumimoji="0" lang="en-US" sz="1600" b="0" i="0" u="none" strike="noStrike" kern="1200" cap="none" spc="0" normalizeH="0" baseline="0" noProof="0">
              <a:ln>
                <a:noFill/>
              </a:ln>
              <a:solidFill>
                <a:prstClr val="black"/>
              </a:solidFill>
              <a:effectLst/>
              <a:uLnTx/>
              <a:uFillTx/>
              <a:latin typeface="#9Slide03 Oswald Light" panose="00000400000000000000" pitchFamily="2" charset="-93"/>
              <a:ea typeface="Times New Roman" panose="02020603050405020304" pitchFamily="18" charset="0"/>
              <a:cs typeface="+mn-cs"/>
            </a:endParaRPr>
          </a:p>
        </p:txBody>
      </p:sp>
      <p:pic>
        <p:nvPicPr>
          <p:cNvPr id="23" name="Picture 22">
            <a:extLst>
              <a:ext uri="{FF2B5EF4-FFF2-40B4-BE49-F238E27FC236}">
                <a16:creationId xmlns:a16="http://schemas.microsoft.com/office/drawing/2014/main" id="{2674D4B9-E1F7-2492-01E7-3D0E7082F41D}"/>
              </a:ext>
            </a:extLst>
          </p:cNvPr>
          <p:cNvPicPr>
            <a:picLocks noChangeAspect="1"/>
          </p:cNvPicPr>
          <p:nvPr/>
        </p:nvPicPr>
        <p:blipFill>
          <a:blip r:embed="rId5"/>
          <a:stretch>
            <a:fillRect/>
          </a:stretch>
        </p:blipFill>
        <p:spPr>
          <a:xfrm>
            <a:off x="1516049" y="2870258"/>
            <a:ext cx="2804403" cy="1999661"/>
          </a:xfrm>
          <a:prstGeom prst="rect">
            <a:avLst/>
          </a:prstGeom>
        </p:spPr>
      </p:pic>
    </p:spTree>
    <p:extLst>
      <p:ext uri="{BB962C8B-B14F-4D97-AF65-F5344CB8AC3E}">
        <p14:creationId xmlns:p14="http://schemas.microsoft.com/office/powerpoint/2010/main" val="3172094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211D8-BB50-5D05-5734-645C7422733A}"/>
              </a:ext>
            </a:extLst>
          </p:cNvPr>
          <p:cNvPicPr>
            <a:picLocks noChangeAspect="1"/>
          </p:cNvPicPr>
          <p:nvPr/>
        </p:nvPicPr>
        <p:blipFill>
          <a:blip r:embed="rId2"/>
          <a:stretch>
            <a:fillRect/>
          </a:stretch>
        </p:blipFill>
        <p:spPr>
          <a:xfrm>
            <a:off x="435845" y="0"/>
            <a:ext cx="8272309" cy="5026894"/>
          </a:xfrm>
          <a:prstGeom prst="rect">
            <a:avLst/>
          </a:prstGeom>
        </p:spPr>
      </p:pic>
      <p:cxnSp>
        <p:nvCxnSpPr>
          <p:cNvPr id="4" name="Straight Connector 3">
            <a:extLst>
              <a:ext uri="{FF2B5EF4-FFF2-40B4-BE49-F238E27FC236}">
                <a16:creationId xmlns:a16="http://schemas.microsoft.com/office/drawing/2014/main" id="{9D100E5E-045E-CC04-B58D-87704AFF2150}"/>
              </a:ext>
            </a:extLst>
          </p:cNvPr>
          <p:cNvCxnSpPr>
            <a:cxnSpLocks/>
          </p:cNvCxnSpPr>
          <p:nvPr/>
        </p:nvCxnSpPr>
        <p:spPr>
          <a:xfrm flipH="1">
            <a:off x="4572004" y="116606"/>
            <a:ext cx="202018" cy="31794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93245"/>
      </p:ext>
    </p:extLst>
  </p:cSld>
  <p:clrMapOvr>
    <a:masterClrMapping/>
  </p:clrMapOvr>
  <mc:AlternateContent xmlns:mc="http://schemas.openxmlformats.org/markup-compatibility/2006" xmlns:p14="http://schemas.microsoft.com/office/powerpoint/2010/main">
    <mc:Choice Requires="p14">
      <p:transition spd="slow" p14:dur="105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3664</TotalTime>
  <Words>2366</Words>
  <Application>Microsoft Office PowerPoint</Application>
  <PresentationFormat>On-screen Show (16:9)</PresentationFormat>
  <Paragraphs>233</Paragraphs>
  <Slides>28</Slides>
  <Notes>13</Notes>
  <HiddenSlides>0</HiddenSlides>
  <MMClips>5</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28</vt:i4>
      </vt:variant>
    </vt:vector>
  </HeadingPairs>
  <TitlesOfParts>
    <vt:vector size="49" baseType="lpstr">
      <vt:lpstr>#9Slide03 Oswald Medium</vt:lpstr>
      <vt:lpstr>var( --e-global-typography-primary-font-family )</vt:lpstr>
      <vt:lpstr>Wingdings</vt:lpstr>
      <vt:lpstr>Symbol</vt:lpstr>
      <vt:lpstr>Calibri Light</vt:lpstr>
      <vt:lpstr>#9Slide03 SFU Futura_12</vt:lpstr>
      <vt:lpstr>#9Slide03 Aturdida</vt:lpstr>
      <vt:lpstr>Roboto</vt:lpstr>
      <vt:lpstr>#9Slide03 Bebas Neue Bold</vt:lpstr>
      <vt:lpstr>Lexend Exa</vt:lpstr>
      <vt:lpstr>#9Slide03 SFU Helvetica ExtraCo</vt:lpstr>
      <vt:lpstr>#9Slide05 Agile Script Calligra</vt:lpstr>
      <vt:lpstr>Calibri</vt:lpstr>
      <vt:lpstr>Palanquin Dark</vt:lpstr>
      <vt:lpstr>Arial</vt:lpstr>
      <vt:lpstr>Times New Roman</vt:lpstr>
      <vt:lpstr>#9Slide07 IcielCadena</vt:lpstr>
      <vt:lpstr>#9Slide03 Oswald Light</vt:lpstr>
      <vt:lpstr>#9Slide03 Oswald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LONG 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16_DIA 10_KNTT</dc:title>
  <dc:creator>THUY DIA</dc:creator>
  <cp:lastModifiedBy>admin</cp:lastModifiedBy>
  <cp:revision>349</cp:revision>
  <cp:lastPrinted>2023-09-20T14:17:14Z</cp:lastPrinted>
  <dcterms:created xsi:type="dcterms:W3CDTF">2017-11-14T07:14:00Z</dcterms:created>
  <dcterms:modified xsi:type="dcterms:W3CDTF">2024-03-21T10:52:57Z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y fmtid="{D5CDD505-2E9C-101B-9397-08002B2CF9AE}" pid="3" name="KSORubyTemplateID">
    <vt:lpwstr>2</vt:lpwstr>
  </property>
</Properties>
</file>