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58" r:id="rId7"/>
    <p:sldId id="266" r:id="rId8"/>
    <p:sldId id="267" r:id="rId9"/>
    <p:sldId id="260" r:id="rId10"/>
    <p:sldId id="268" r:id="rId11"/>
    <p:sldId id="269" r:id="rId12"/>
    <p:sldId id="264" r:id="rId13"/>
    <p:sldId id="261" r:id="rId14"/>
    <p:sldId id="279" r:id="rId15"/>
    <p:sldId id="280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4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3927-6A89-43B8-9305-9AFBDF8981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272A-7C7C-453C-A68B-E8D0F3F8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023" y="54536"/>
            <a:ext cx="114915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NIỆM, ĐẶC ĐIỂM, NỘI DUNG CỦA CÁCH MẠNG CÔNG NGHIỆP LẦN THỨ TƯ (4.0)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Dựa vào các hình 3.1 và thông tin trong bài hãy trình bày về quan niệm cách m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555684"/>
            <a:ext cx="11762185" cy="53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0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ộc cách mạng công nghiệp lầ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33963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iện thoại do ai phát minh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0" y="339634"/>
            <a:ext cx="540802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5930" y="5869968"/>
            <a:ext cx="555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rgbClr val="000000"/>
                </a:solidFill>
                <a:latin typeface="Montserrat"/>
              </a:rPr>
              <a:t>Điện</a:t>
            </a:r>
            <a:r>
              <a:rPr lang="en-US" i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Montserrat"/>
              </a:rPr>
              <a:t>thoại</a:t>
            </a:r>
            <a:r>
              <a:rPr lang="en-US" i="1" dirty="0">
                <a:solidFill>
                  <a:srgbClr val="000000"/>
                </a:solidFill>
                <a:latin typeface="Montserrat"/>
              </a:rPr>
              <a:t> do Alexander Graham Bell </a:t>
            </a:r>
          </a:p>
          <a:p>
            <a:pPr algn="ctr"/>
            <a:r>
              <a:rPr lang="en-US" i="1" dirty="0" err="1">
                <a:solidFill>
                  <a:srgbClr val="000000"/>
                </a:solidFill>
                <a:latin typeface="Montserrat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Montserrat"/>
              </a:rPr>
              <a:t> minh 1876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6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loigiaihay.com/picture/2023/0329/iai-cong-nghe-lop-10-bai-5-trang-25-26-27-28-29-30-sgk-canh-dieu-168006593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333103"/>
            <a:ext cx="97536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2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10465"/>
              </p:ext>
            </p:extLst>
          </p:nvPr>
        </p:nvGraphicFramePr>
        <p:xfrm>
          <a:off x="533960" y="842849"/>
          <a:ext cx="11658040" cy="3855952"/>
        </p:xfrm>
        <a:graphic>
          <a:graphicData uri="http://schemas.openxmlformats.org/drawingml/2006/table">
            <a:tbl>
              <a:tblPr firstRow="1" firstCol="1" bandRow="1"/>
              <a:tblGrid>
                <a:gridCol w="3594287">
                  <a:extLst>
                    <a:ext uri="{9D8B030D-6E8A-4147-A177-3AD203B41FA5}">
                      <a16:colId xmlns:a16="http://schemas.microsoft.com/office/drawing/2014/main" val="3898180872"/>
                    </a:ext>
                  </a:extLst>
                </a:gridCol>
                <a:gridCol w="8063753">
                  <a:extLst>
                    <a:ext uri="{9D8B030D-6E8A-4147-A177-3AD203B41FA5}">
                      <a16:colId xmlns:a16="http://schemas.microsoft.com/office/drawing/2014/main" val="509660568"/>
                    </a:ext>
                  </a:extLst>
                </a:gridCol>
              </a:tblGrid>
              <a:tr h="1129642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55575" algn="l"/>
                        </a:tabLst>
                      </a:pPr>
                      <a:r>
                        <a:rPr lang="vi-VN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Nửa sau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5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 Kỳ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959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1756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123" y="-80682"/>
            <a:ext cx="6264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(3.0)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86615"/>
              </p:ext>
            </p:extLst>
          </p:nvPr>
        </p:nvGraphicFramePr>
        <p:xfrm>
          <a:off x="293834" y="504093"/>
          <a:ext cx="11898166" cy="5976361"/>
        </p:xfrm>
        <a:graphic>
          <a:graphicData uri="http://schemas.openxmlformats.org/drawingml/2006/table">
            <a:tbl>
              <a:tblPr firstRow="1" firstCol="1" bandRow="1"/>
              <a:tblGrid>
                <a:gridCol w="1691720">
                  <a:extLst>
                    <a:ext uri="{9D8B030D-6E8A-4147-A177-3AD203B41FA5}">
                      <a16:colId xmlns:a16="http://schemas.microsoft.com/office/drawing/2014/main" val="1613677278"/>
                    </a:ext>
                  </a:extLst>
                </a:gridCol>
                <a:gridCol w="10206446">
                  <a:extLst>
                    <a:ext uri="{9D8B030D-6E8A-4147-A177-3AD203B41FA5}">
                      <a16:colId xmlns:a16="http://schemas.microsoft.com/office/drawing/2014/main" val="4198823926"/>
                    </a:ext>
                  </a:extLst>
                </a:gridCol>
              </a:tblGrid>
              <a:tr h="648837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XXI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10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Nơi khởi phát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Đức , Hoa Kỳ và các nước phát triển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597353"/>
                  </a:ext>
                </a:extLst>
              </a:tr>
              <a:tr h="648837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nhòa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Lĩnh vực chính: kĩ thuật số, vật lí và công nghệ sinh học: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Kĩ thuật số 4.0 là trí tuệ nhân tạo (AI), Internet vạn vật (loT) và dữ liệu lớn (Big Data).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Vật lí: tập trung nghiên cứu, chế tạo trên nhiều lĩnh vực như rô-bốt th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công nghệ in 3D, các phương tiện tự lái, các vật liệu mới, công nghệ nano,...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3652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Công nghệ sinh học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 gen (công nghệ di truyền), nuôi cấy mô,…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gen,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5215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528" y="-80682"/>
            <a:ext cx="6260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(4.0)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0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4" y="0"/>
            <a:ext cx="12200708" cy="684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 ĐỘNG CỦA CÁCH MẠNG CN 4.0 ĐẾN SỰ PHÁT TRIỂN KINH TẾ - XÃ HỘI THẾ GIỚI.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→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KHCN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ử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KT - XH ở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>
              <a:lnSpc>
                <a:spcPct val="105000"/>
              </a:lnSpc>
            </a:pP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→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→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doanh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7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204913"/>
            <a:ext cx="12022183" cy="651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</a:pP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" lvl="0">
              <a:lnSpc>
                <a:spcPct val="105000"/>
              </a:lnSpc>
            </a:pP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→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en-US" sz="40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cận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thấp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9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30550"/>
              </p:ext>
            </p:extLst>
          </p:nvPr>
        </p:nvGraphicFramePr>
        <p:xfrm>
          <a:off x="0" y="0"/>
          <a:ext cx="12192000" cy="6656832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2004078515"/>
                    </a:ext>
                  </a:extLst>
                </a:gridCol>
              </a:tblGrid>
              <a:tr h="5185954">
                <a:tc>
                  <a:txBody>
                    <a:bodyPr/>
                    <a:lstStyle/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Bưu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chóng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chóng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Internet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Du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bá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…du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minh…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74" marR="46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3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9897"/>
              </p:ext>
            </p:extLst>
          </p:nvPr>
        </p:nvGraphicFramePr>
        <p:xfrm>
          <a:off x="0" y="0"/>
          <a:ext cx="12192000" cy="6124956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2004078515"/>
                    </a:ext>
                  </a:extLst>
                </a:gridCol>
              </a:tblGrid>
              <a:tr h="5185954">
                <a:tc>
                  <a:txBody>
                    <a:bodyPr/>
                    <a:lstStyle/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35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500" b="1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b="1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3500" b="1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5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thành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bất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toàn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cầu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việc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bị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rối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loạn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thẳng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hội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giữa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chỉ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một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thiểu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người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giỏi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thích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ứng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mới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có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tồn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tại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diện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cuộc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cách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mạng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này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tạo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khác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biệt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hồi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vốn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cũng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cách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tuyển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dụng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̣.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ồ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ạt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khủng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hoảng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Áp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lực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đóng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thuế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Đảo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lộn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nền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sz="35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xuất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74" marR="46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39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1354"/>
              </p:ext>
            </p:extLst>
          </p:nvPr>
        </p:nvGraphicFramePr>
        <p:xfrm>
          <a:off x="0" y="0"/>
          <a:ext cx="12192000" cy="6707124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2004078515"/>
                    </a:ext>
                  </a:extLst>
                </a:gridCol>
              </a:tblGrid>
              <a:tr h="5185954">
                <a:tc>
                  <a:txBody>
                    <a:bodyPr/>
                    <a:lstStyle/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b="1" baseline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1" baseline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b="1" baseline="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toả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vấn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đề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an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ninh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xã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hội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ứng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phó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xử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lí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quả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hơn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với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nhiều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thách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thức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về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an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ninh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an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toàn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xã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hội</a:t>
                      </a:r>
                      <a:r>
                        <a:rPr lang="en-US" sz="30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74" marR="46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2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65770"/>
              </p:ext>
            </p:extLst>
          </p:nvPr>
        </p:nvGraphicFramePr>
        <p:xfrm>
          <a:off x="0" y="0"/>
          <a:ext cx="12192000" cy="5733288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2004078515"/>
                    </a:ext>
                  </a:extLst>
                </a:gridCol>
              </a:tblGrid>
              <a:tr h="5185954">
                <a:tc>
                  <a:txBody>
                    <a:bodyPr/>
                    <a:lstStyle/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4000" b="1" baseline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baseline="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44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="1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4400" b="1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4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Bất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bình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đẳng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động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hội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thoái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đạo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đức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nạn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hội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hóa</a:t>
                      </a:r>
                      <a:r>
                        <a:rPr lang="en-US" sz="4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;….</a:t>
                      </a:r>
                    </a:p>
                  </a:txBody>
                  <a:tcPr marL="46274" marR="46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36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34629"/>
              </p:ext>
            </p:extLst>
          </p:nvPr>
        </p:nvGraphicFramePr>
        <p:xfrm>
          <a:off x="169817" y="820271"/>
          <a:ext cx="11913326" cy="5599938"/>
        </p:xfrm>
        <a:graphic>
          <a:graphicData uri="http://schemas.openxmlformats.org/drawingml/2006/table">
            <a:tbl>
              <a:tblPr firstRow="1" firstCol="1" bandRow="1"/>
              <a:tblGrid>
                <a:gridCol w="1562188">
                  <a:extLst>
                    <a:ext uri="{9D8B030D-6E8A-4147-A177-3AD203B41FA5}">
                      <a16:colId xmlns:a16="http://schemas.microsoft.com/office/drawing/2014/main" val="2411306155"/>
                    </a:ext>
                  </a:extLst>
                </a:gridCol>
                <a:gridCol w="10351138">
                  <a:extLst>
                    <a:ext uri="{9D8B030D-6E8A-4147-A177-3AD203B41FA5}">
                      <a16:colId xmlns:a16="http://schemas.microsoft.com/office/drawing/2014/main" val="3647078921"/>
                    </a:ext>
                  </a:extLst>
                </a:gridCol>
              </a:tblGrid>
              <a:tr h="2184186">
                <a:tc>
                  <a:txBody>
                    <a:bodyPr/>
                    <a:lstStyle/>
                    <a:p>
                      <a:pPr marR="3238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4.0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Han-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2011.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4.0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82427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5344"/>
            <a:ext cx="114915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NIỆM, ĐẶC ĐIỂM, NỘI DUNG CỦA CÁCH MẠNG CÔNG NGHIỆP LẦN THỨ TƯ (4.0)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3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56754" y="24763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538" algn="l"/>
              </a:tabLst>
            </a:pPr>
            <a:r>
              <a:rPr kumimoji="0" lang="pl-PL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SỐ XU HƯỚNG CHÍNH CỦA CUỘC CÁCH MẠNG CÔNG NGHIỆP 4.0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5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Xu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4.0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05008"/>
              </p:ext>
            </p:extLst>
          </p:nvPr>
        </p:nvGraphicFramePr>
        <p:xfrm>
          <a:off x="0" y="1681934"/>
          <a:ext cx="12192000" cy="4737482"/>
        </p:xfrm>
        <a:graphic>
          <a:graphicData uri="http://schemas.openxmlformats.org/drawingml/2006/table">
            <a:tbl>
              <a:tblPr firstRow="1" firstCol="1" bandRow="1"/>
              <a:tblGrid>
                <a:gridCol w="1598730">
                  <a:extLst>
                    <a:ext uri="{9D8B030D-6E8A-4147-A177-3AD203B41FA5}">
                      <a16:colId xmlns:a16="http://schemas.microsoft.com/office/drawing/2014/main" val="525480349"/>
                    </a:ext>
                  </a:extLst>
                </a:gridCol>
                <a:gridCol w="10593270">
                  <a:extLst>
                    <a:ext uri="{9D8B030D-6E8A-4147-A177-3AD203B41FA5}">
                      <a16:colId xmlns:a16="http://schemas.microsoft.com/office/drawing/2014/main" val="1344123091"/>
                    </a:ext>
                  </a:extLst>
                </a:gridCol>
              </a:tblGrid>
              <a:tr h="158919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 Hướng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điểm, Một số ứng dụng thực tế.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72381"/>
                  </a:ext>
                </a:extLst>
              </a:tr>
              <a:tr h="1032976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 tuệ nhân tạo (AI)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ty,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98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46703"/>
              </p:ext>
            </p:extLst>
          </p:nvPr>
        </p:nvGraphicFramePr>
        <p:xfrm>
          <a:off x="0" y="215155"/>
          <a:ext cx="11913326" cy="6349620"/>
        </p:xfrm>
        <a:graphic>
          <a:graphicData uri="http://schemas.openxmlformats.org/drawingml/2006/table">
            <a:tbl>
              <a:tblPr firstRow="1" firstCol="1" bandRow="1"/>
              <a:tblGrid>
                <a:gridCol w="1562187">
                  <a:extLst>
                    <a:ext uri="{9D8B030D-6E8A-4147-A177-3AD203B41FA5}">
                      <a16:colId xmlns:a16="http://schemas.microsoft.com/office/drawing/2014/main" val="525480349"/>
                    </a:ext>
                  </a:extLst>
                </a:gridCol>
                <a:gridCol w="10351139">
                  <a:extLst>
                    <a:ext uri="{9D8B030D-6E8A-4147-A177-3AD203B41FA5}">
                      <a16:colId xmlns:a16="http://schemas.microsoft.com/office/drawing/2014/main" val="1344123091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 Hướng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điểm, Một số ứng dụng thực tế.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72381"/>
                  </a:ext>
                </a:extLst>
              </a:tr>
              <a:tr h="1384517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 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Internet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Internet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63855" algn="l"/>
                        </a:tabLst>
                      </a:pP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(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…),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75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44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07599"/>
              </p:ext>
            </p:extLst>
          </p:nvPr>
        </p:nvGraphicFramePr>
        <p:xfrm>
          <a:off x="0" y="248194"/>
          <a:ext cx="12052561" cy="6272784"/>
        </p:xfrm>
        <a:graphic>
          <a:graphicData uri="http://schemas.openxmlformats.org/drawingml/2006/table">
            <a:tbl>
              <a:tblPr firstRow="1" firstCol="1" bandRow="1"/>
              <a:tblGrid>
                <a:gridCol w="2028995">
                  <a:extLst>
                    <a:ext uri="{9D8B030D-6E8A-4147-A177-3AD203B41FA5}">
                      <a16:colId xmlns:a16="http://schemas.microsoft.com/office/drawing/2014/main" val="525480349"/>
                    </a:ext>
                  </a:extLst>
                </a:gridCol>
                <a:gridCol w="10023566">
                  <a:extLst>
                    <a:ext uri="{9D8B030D-6E8A-4147-A177-3AD203B41FA5}">
                      <a16:colId xmlns:a16="http://schemas.microsoft.com/office/drawing/2014/main" val="1344123091"/>
                    </a:ext>
                  </a:extLst>
                </a:gridCol>
              </a:tblGrid>
              <a:tr h="357456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72381"/>
                  </a:ext>
                </a:extLst>
              </a:tr>
              <a:tr h="988940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3D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3D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3D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3D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3D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3D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3D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7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5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25177"/>
              </p:ext>
            </p:extLst>
          </p:nvPr>
        </p:nvGraphicFramePr>
        <p:xfrm>
          <a:off x="243944" y="298426"/>
          <a:ext cx="11839200" cy="6080760"/>
        </p:xfrm>
        <a:graphic>
          <a:graphicData uri="http://schemas.openxmlformats.org/drawingml/2006/table">
            <a:tbl>
              <a:tblPr firstRow="1" firstCol="1" bandRow="1"/>
              <a:tblGrid>
                <a:gridCol w="1941750">
                  <a:extLst>
                    <a:ext uri="{9D8B030D-6E8A-4147-A177-3AD203B41FA5}">
                      <a16:colId xmlns:a16="http://schemas.microsoft.com/office/drawing/2014/main" val="525480349"/>
                    </a:ext>
                  </a:extLst>
                </a:gridCol>
                <a:gridCol w="9897450">
                  <a:extLst>
                    <a:ext uri="{9D8B030D-6E8A-4147-A177-3AD203B41FA5}">
                      <a16:colId xmlns:a16="http://schemas.microsoft.com/office/drawing/2014/main" val="1344123091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72381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ô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quay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chụp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2" marR="3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50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7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65140"/>
              </p:ext>
            </p:extLst>
          </p:nvPr>
        </p:nvGraphicFramePr>
        <p:xfrm>
          <a:off x="470647" y="820271"/>
          <a:ext cx="11338176" cy="5587683"/>
        </p:xfrm>
        <a:graphic>
          <a:graphicData uri="http://schemas.openxmlformats.org/drawingml/2006/table">
            <a:tbl>
              <a:tblPr firstRow="1" firstCol="1" bandRow="1"/>
              <a:tblGrid>
                <a:gridCol w="1486769">
                  <a:extLst>
                    <a:ext uri="{9D8B030D-6E8A-4147-A177-3AD203B41FA5}">
                      <a16:colId xmlns:a16="http://schemas.microsoft.com/office/drawing/2014/main" val="2411306155"/>
                    </a:ext>
                  </a:extLst>
                </a:gridCol>
                <a:gridCol w="9851407">
                  <a:extLst>
                    <a:ext uri="{9D8B030D-6E8A-4147-A177-3AD203B41FA5}">
                      <a16:colId xmlns:a16="http://schemas.microsoft.com/office/drawing/2014/main" val="3647078921"/>
                    </a:ext>
                  </a:extLst>
                </a:gridCol>
              </a:tblGrid>
              <a:tr h="1656145">
                <a:tc>
                  <a:txBody>
                    <a:bodyPr/>
                    <a:lstStyle/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44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4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2385" indent="1803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4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411309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5344"/>
            <a:ext cx="114915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NIỆM, ĐẶC ĐIỂM, NỘI DUNG CỦA CÁCH MẠNG CÔNG NGHIỆP LẦN THỨ TƯ (4.0)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8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588" y="4524212"/>
            <a:ext cx="3846412" cy="2016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311" y="444137"/>
            <a:ext cx="3706689" cy="1939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4308" y="1922306"/>
            <a:ext cx="16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3D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0600" y="4062548"/>
            <a:ext cx="38274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67" y="287383"/>
            <a:ext cx="7841405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5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023" y="54536"/>
            <a:ext cx="114915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NIỆM, ĐẶC ĐIỂM, NỘI DUNG CỦA CÁCH MẠNG CÔNG NGHIỆP LẦN THỨ TƯ (4.0)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Dựa vào các hình 3.1 và thông tin trong bài hãy trình bày về quan niệm cách m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555684"/>
            <a:ext cx="11762185" cy="53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0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25545"/>
              </p:ext>
            </p:extLst>
          </p:nvPr>
        </p:nvGraphicFramePr>
        <p:xfrm>
          <a:off x="253626" y="873905"/>
          <a:ext cx="11672763" cy="3907397"/>
        </p:xfrm>
        <a:graphic>
          <a:graphicData uri="http://schemas.openxmlformats.org/drawingml/2006/table">
            <a:tbl>
              <a:tblPr firstRow="1" firstCol="1" bandRow="1"/>
              <a:tblGrid>
                <a:gridCol w="2968508">
                  <a:extLst>
                    <a:ext uri="{9D8B030D-6E8A-4147-A177-3AD203B41FA5}">
                      <a16:colId xmlns:a16="http://schemas.microsoft.com/office/drawing/2014/main" val="55503097"/>
                    </a:ext>
                  </a:extLst>
                </a:gridCol>
                <a:gridCol w="8704255">
                  <a:extLst>
                    <a:ext uri="{9D8B030D-6E8A-4147-A177-3AD203B41FA5}">
                      <a16:colId xmlns:a16="http://schemas.microsoft.com/office/drawing/2014/main" val="3329556198"/>
                    </a:ext>
                  </a:extLst>
                </a:gridCol>
              </a:tblGrid>
              <a:tr h="1676895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 thế kỷ XVIII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145127"/>
                  </a:ext>
                </a:extLst>
              </a:tr>
              <a:tr h="997442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62129"/>
                  </a:ext>
                </a:extLst>
              </a:tr>
              <a:tr h="997442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kỷ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175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97630" y="-80682"/>
            <a:ext cx="6856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(1.0)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5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193402"/>
            <a:ext cx="6422572" cy="4731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08" y="193402"/>
            <a:ext cx="5381625" cy="4295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44641" y="4751755"/>
            <a:ext cx="5547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282D33"/>
                </a:solidFill>
                <a:latin typeface="Mulish"/>
              </a:rPr>
              <a:t>Máy dệt hơi nước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8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ert Fulton Sails on The Clerm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583083"/>
            <a:ext cx="6728551" cy="36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511" y="213751"/>
            <a:ext cx="420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1" dirty="0">
                <a:solidFill>
                  <a:srgbClr val="282D33"/>
                </a:solidFill>
                <a:latin typeface="Mulish"/>
              </a:rPr>
              <a:t>Tàu thủy chạy bằng hơi nước – 1807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06" y="3005546"/>
            <a:ext cx="5582194" cy="3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81877"/>
              </p:ext>
            </p:extLst>
          </p:nvPr>
        </p:nvGraphicFramePr>
        <p:xfrm>
          <a:off x="578608" y="504093"/>
          <a:ext cx="10832182" cy="5939621"/>
        </p:xfrm>
        <a:graphic>
          <a:graphicData uri="http://schemas.openxmlformats.org/drawingml/2006/table">
            <a:tbl>
              <a:tblPr firstRow="1" firstCol="1" bandRow="1"/>
              <a:tblGrid>
                <a:gridCol w="2379547">
                  <a:extLst>
                    <a:ext uri="{9D8B030D-6E8A-4147-A177-3AD203B41FA5}">
                      <a16:colId xmlns:a16="http://schemas.microsoft.com/office/drawing/2014/main" val="1824056458"/>
                    </a:ext>
                  </a:extLst>
                </a:gridCol>
                <a:gridCol w="8452635">
                  <a:extLst>
                    <a:ext uri="{9D8B030D-6E8A-4147-A177-3AD203B41FA5}">
                      <a16:colId xmlns:a16="http://schemas.microsoft.com/office/drawing/2014/main" val="1408017207"/>
                    </a:ext>
                  </a:extLst>
                </a:gridCol>
              </a:tblGrid>
              <a:tr h="1958448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Thập kỷ 70 của thế kỷ 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993120"/>
                  </a:ext>
                </a:extLst>
              </a:tr>
              <a:tr h="1468836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khởi phát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Anh, Đức,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652677"/>
                  </a:ext>
                </a:extLst>
              </a:tr>
              <a:tr h="2512337">
                <a:tc>
                  <a:txBody>
                    <a:bodyPr/>
                    <a:lstStyle/>
                    <a:p>
                      <a:pPr marR="30480" indent="18034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chuyền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45799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75" y="-80682"/>
            <a:ext cx="6423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(2.0)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5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2431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Mulish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27</cp:revision>
  <dcterms:created xsi:type="dcterms:W3CDTF">2023-10-13T08:39:31Z</dcterms:created>
  <dcterms:modified xsi:type="dcterms:W3CDTF">2025-12-14T14:01:09Z</dcterms:modified>
</cp:coreProperties>
</file>