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347" r:id="rId2"/>
    <p:sldId id="323" r:id="rId3"/>
    <p:sldId id="324" r:id="rId4"/>
    <p:sldId id="316" r:id="rId5"/>
    <p:sldId id="338" r:id="rId6"/>
    <p:sldId id="346" r:id="rId7"/>
    <p:sldId id="311" r:id="rId8"/>
    <p:sldId id="340" r:id="rId9"/>
    <p:sldId id="322" r:id="rId10"/>
    <p:sldId id="341" r:id="rId11"/>
    <p:sldId id="342" r:id="rId12"/>
    <p:sldId id="343" r:id="rId13"/>
    <p:sldId id="344" r:id="rId14"/>
    <p:sldId id="325" r:id="rId15"/>
    <p:sldId id="317" r:id="rId16"/>
    <p:sldId id="34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913B"/>
    <a:srgbClr val="000000"/>
    <a:srgbClr val="61953D"/>
    <a:srgbClr val="5C8E3A"/>
    <a:srgbClr val="E36427"/>
    <a:srgbClr val="D98F91"/>
    <a:srgbClr val="E0A4A5"/>
    <a:srgbClr val="CB6466"/>
    <a:srgbClr val="4CB15F"/>
    <a:srgbClr val="F26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196" autoAdjust="0"/>
  </p:normalViewPr>
  <p:slideViewPr>
    <p:cSldViewPr snapToGrid="0" showGuides="1">
      <p:cViewPr varScale="1">
        <p:scale>
          <a:sx n="88" d="100"/>
          <a:sy n="88" d="100"/>
        </p:scale>
        <p:origin x="2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PTIX">
            <a:extLst>
              <a:ext uri="{FF2B5EF4-FFF2-40B4-BE49-F238E27FC236}">
                <a16:creationId xmlns:a16="http://schemas.microsoft.com/office/drawing/2014/main" id="{19D1E304-FBB4-8F4F-9437-1E7FB3350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2067166a35x1e8i0t">
            <a:extLst>
              <a:ext uri="{FF2B5EF4-FFF2-40B4-BE49-F238E27FC236}">
                <a16:creationId xmlns:a16="http://schemas.microsoft.com/office/drawing/2014/main" id="{640C9E96-4BB4-AF48-B62B-54F336B8BC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00201"/>
            <a:ext cx="762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2067166a35x1e8i0t">
            <a:extLst>
              <a:ext uri="{FF2B5EF4-FFF2-40B4-BE49-F238E27FC236}">
                <a16:creationId xmlns:a16="http://schemas.microsoft.com/office/drawing/2014/main" id="{543FE739-B0FE-FF4D-9A8A-3486B619F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1"/>
            <a:ext cx="6096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724608s7aonrbepf">
            <a:extLst>
              <a:ext uri="{FF2B5EF4-FFF2-40B4-BE49-F238E27FC236}">
                <a16:creationId xmlns:a16="http://schemas.microsoft.com/office/drawing/2014/main" id="{1187DF70-716E-C34C-B8C9-0BA0D9D26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724608s7aonrbepf">
            <a:extLst>
              <a:ext uri="{FF2B5EF4-FFF2-40B4-BE49-F238E27FC236}">
                <a16:creationId xmlns:a16="http://schemas.microsoft.com/office/drawing/2014/main" id="{EC04A66D-EC14-4340-A39E-F3F61CEFC7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1"/>
            <a:ext cx="762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729747d8za2kbusq">
            <a:extLst>
              <a:ext uri="{FF2B5EF4-FFF2-40B4-BE49-F238E27FC236}">
                <a16:creationId xmlns:a16="http://schemas.microsoft.com/office/drawing/2014/main" id="{ED32F44E-DF6A-0447-A5CB-7745AD1A01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3d butterfly">
            <a:extLst>
              <a:ext uri="{FF2B5EF4-FFF2-40B4-BE49-F238E27FC236}">
                <a16:creationId xmlns:a16="http://schemas.microsoft.com/office/drawing/2014/main" id="{CDD432CB-115C-4748-AF7D-0F4E4334FA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3d butterfly">
            <a:extLst>
              <a:ext uri="{FF2B5EF4-FFF2-40B4-BE49-F238E27FC236}">
                <a16:creationId xmlns:a16="http://schemas.microsoft.com/office/drawing/2014/main" id="{0AA6B856-5F32-4D44-8754-2B3E49911C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1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2" descr="3d butterfly">
            <a:extLst>
              <a:ext uri="{FF2B5EF4-FFF2-40B4-BE49-F238E27FC236}">
                <a16:creationId xmlns:a16="http://schemas.microsoft.com/office/drawing/2014/main" id="{C549DB2F-4DFD-8647-B509-CE4EAC7676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4191000"/>
            <a:ext cx="952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3" descr="3d butterfly">
            <a:extLst>
              <a:ext uri="{FF2B5EF4-FFF2-40B4-BE49-F238E27FC236}">
                <a16:creationId xmlns:a16="http://schemas.microsoft.com/office/drawing/2014/main" id="{3B728899-54CA-834A-8213-050A4A2FBD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3">
            <a:extLst>
              <a:ext uri="{FF2B5EF4-FFF2-40B4-BE49-F238E27FC236}">
                <a16:creationId xmlns:a16="http://schemas.microsoft.com/office/drawing/2014/main" id="{8D1DB62F-FB97-C947-B474-1A4A4EFE74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371600"/>
            <a:ext cx="6781800" cy="19812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43046" dir="7037974" sy="50000" kx="2453608" rotWithShape="0">
                    <a:schemeClr val="tx1"/>
                  </a:outerShdw>
                </a:effectLst>
                <a:latin typeface="VNI-Thuphap"/>
              </a:rPr>
              <a:t>Welcome to </a:t>
            </a:r>
          </a:p>
        </p:txBody>
      </p:sp>
      <p:sp>
        <p:nvSpPr>
          <p:cNvPr id="71709" name="WordArt 29">
            <a:extLst>
              <a:ext uri="{FF2B5EF4-FFF2-40B4-BE49-F238E27FC236}">
                <a16:creationId xmlns:a16="http://schemas.microsoft.com/office/drawing/2014/main" id="{8DC94356-ECC5-C846-8A53-61C494DC17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581400"/>
            <a:ext cx="70866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</a:rPr>
              <a:t>our class</a:t>
            </a:r>
          </a:p>
        </p:txBody>
      </p:sp>
      <p:pic>
        <p:nvPicPr>
          <p:cNvPr id="29710" name="Picture 30" descr="2067166a35x1e8i0t">
            <a:extLst>
              <a:ext uri="{FF2B5EF4-FFF2-40B4-BE49-F238E27FC236}">
                <a16:creationId xmlns:a16="http://schemas.microsoft.com/office/drawing/2014/main" id="{201C1524-6F1B-7B42-8D32-1E33B75F50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11" name="Group 40">
            <a:extLst>
              <a:ext uri="{FF2B5EF4-FFF2-40B4-BE49-F238E27FC236}">
                <a16:creationId xmlns:a16="http://schemas.microsoft.com/office/drawing/2014/main" id="{76910D11-D1C6-1342-8AEA-06FEDE1B5B62}"/>
              </a:ext>
            </a:extLst>
          </p:cNvPr>
          <p:cNvGrpSpPr>
            <a:grpSpLocks/>
          </p:cNvGrpSpPr>
          <p:nvPr/>
        </p:nvGrpSpPr>
        <p:grpSpPr bwMode="auto">
          <a:xfrm>
            <a:off x="1636714" y="304800"/>
            <a:ext cx="2593975" cy="762000"/>
            <a:chOff x="240" y="144"/>
            <a:chExt cx="1533" cy="480"/>
          </a:xfrm>
        </p:grpSpPr>
        <p:sp>
          <p:nvSpPr>
            <p:cNvPr id="29726" name="Rectangle 14" descr="Water droplets">
              <a:extLst>
                <a:ext uri="{FF2B5EF4-FFF2-40B4-BE49-F238E27FC236}">
                  <a16:creationId xmlns:a16="http://schemas.microsoft.com/office/drawing/2014/main" id="{B7D53DE1-58DC-E644-BE94-190E3E705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44"/>
              <a:ext cx="383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00FF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FF9900"/>
                  </a:solidFill>
                  <a:latin typeface="Comic Sans MS" panose="030F0902030302020204" pitchFamily="66" charset="0"/>
                </a:rPr>
                <a:t>G</a:t>
              </a:r>
            </a:p>
          </p:txBody>
        </p:sp>
        <p:sp>
          <p:nvSpPr>
            <p:cNvPr id="29727" name="Rectangle 16" descr="Water droplets">
              <a:extLst>
                <a:ext uri="{FF2B5EF4-FFF2-40B4-BE49-F238E27FC236}">
                  <a16:creationId xmlns:a16="http://schemas.microsoft.com/office/drawing/2014/main" id="{D384AB56-AB50-BE47-820A-9CBE167E3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" y="144"/>
              <a:ext cx="345" cy="384"/>
            </a:xfrm>
            <a:prstGeom prst="rect">
              <a:avLst/>
            </a:prstGeom>
            <a:blipFill dpi="0" rotWithShape="0">
              <a:blip r:embed="rId8"/>
              <a:srcRect/>
              <a:tile tx="0" ty="0" sx="100000" sy="100000" flip="none" algn="tl"/>
            </a:blipFill>
            <a:ln w="9525">
              <a:solidFill>
                <a:srgbClr val="0080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 dirty="0">
                  <a:solidFill>
                    <a:srgbClr val="FFFF00"/>
                  </a:solidFill>
                  <a:latin typeface="Comic Sans MS" panose="030F0902030302020204" pitchFamily="66" charset="0"/>
                </a:rPr>
                <a:t>O</a:t>
              </a:r>
            </a:p>
          </p:txBody>
        </p:sp>
        <p:sp>
          <p:nvSpPr>
            <p:cNvPr id="29728" name="Rectangle 17" descr="Water droplets">
              <a:extLst>
                <a:ext uri="{FF2B5EF4-FFF2-40B4-BE49-F238E27FC236}">
                  <a16:creationId xmlns:a16="http://schemas.microsoft.com/office/drawing/2014/main" id="{5F04060C-433B-1849-9A7B-E3E02469E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" y="240"/>
              <a:ext cx="384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006600"/>
                  </a:solidFill>
                  <a:latin typeface="Comic Sans MS" panose="030F0902030302020204" pitchFamily="66" charset="0"/>
                </a:rPr>
                <a:t>D</a:t>
              </a:r>
            </a:p>
          </p:txBody>
        </p:sp>
        <p:sp>
          <p:nvSpPr>
            <p:cNvPr id="29729" name="Rectangle 19" descr="Oak">
              <a:extLst>
                <a:ext uri="{FF2B5EF4-FFF2-40B4-BE49-F238E27FC236}">
                  <a16:creationId xmlns:a16="http://schemas.microsoft.com/office/drawing/2014/main" id="{02192703-57AE-E443-B722-D85E430A4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" y="240"/>
              <a:ext cx="383" cy="384"/>
            </a:xfrm>
            <a:prstGeom prst="rect">
              <a:avLst/>
            </a:prstGeom>
            <a:blipFill dpi="0" rotWithShape="0">
              <a:blip r:embed="rId9"/>
              <a:srcRect/>
              <a:tile tx="0" ty="0" sx="100000" sy="100000" flip="none" algn="tl"/>
            </a:blipFill>
            <a:ln w="9525">
              <a:solidFill>
                <a:srgbClr val="009900">
                  <a:alpha val="89803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800" b="1">
                  <a:solidFill>
                    <a:srgbClr val="660066"/>
                  </a:solidFill>
                  <a:latin typeface="Comic Sans MS" panose="030F0902030302020204" pitchFamily="66" charset="0"/>
                </a:rPr>
                <a:t>O</a:t>
              </a:r>
            </a:p>
          </p:txBody>
        </p:sp>
      </p:grpSp>
      <p:sp>
        <p:nvSpPr>
          <p:cNvPr id="29712" name="Rectangle 20" descr="Water droplets">
            <a:extLst>
              <a:ext uri="{FF2B5EF4-FFF2-40B4-BE49-F238E27FC236}">
                <a16:creationId xmlns:a16="http://schemas.microsoft.com/office/drawing/2014/main" id="{51B61E53-B29D-1E41-8CEF-75D8708C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6088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FFFF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0066"/>
                </a:solidFill>
                <a:latin typeface="Comic Sans MS" panose="030F0902030302020204" pitchFamily="66" charset="0"/>
              </a:rPr>
              <a:t>F</a:t>
            </a:r>
          </a:p>
        </p:txBody>
      </p:sp>
      <p:sp>
        <p:nvSpPr>
          <p:cNvPr id="29713" name="Rectangle 23" descr="Oak">
            <a:extLst>
              <a:ext uri="{FF2B5EF4-FFF2-40B4-BE49-F238E27FC236}">
                <a16:creationId xmlns:a16="http://schemas.microsoft.com/office/drawing/2014/main" id="{5A70C579-0A9C-3B4F-9EFC-86DF9D142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9075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6600"/>
                </a:solidFill>
                <a:latin typeface="Comic Sans MS" panose="030F0902030302020204" pitchFamily="66" charset="0"/>
              </a:rPr>
              <a:t>A</a:t>
            </a:r>
          </a:p>
        </p:txBody>
      </p:sp>
      <p:sp>
        <p:nvSpPr>
          <p:cNvPr id="29714" name="Rectangle 25" descr="Oak">
            <a:extLst>
              <a:ext uri="{FF2B5EF4-FFF2-40B4-BE49-F238E27FC236}">
                <a16:creationId xmlns:a16="http://schemas.microsoft.com/office/drawing/2014/main" id="{9DB1D778-F588-FF47-B0BF-25C1748E9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19075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6633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9966FF"/>
                </a:solidFill>
                <a:latin typeface="Comic Sans MS" panose="030F0902030302020204" pitchFamily="66" charset="0"/>
              </a:rPr>
              <a:t>T</a:t>
            </a:r>
          </a:p>
        </p:txBody>
      </p:sp>
      <p:sp>
        <p:nvSpPr>
          <p:cNvPr id="29715" name="Rectangle 26" descr="Water droplets">
            <a:extLst>
              <a:ext uri="{FF2B5EF4-FFF2-40B4-BE49-F238E27FC236}">
                <a16:creationId xmlns:a16="http://schemas.microsoft.com/office/drawing/2014/main" id="{31370EC9-BA3F-D34F-A0D1-502192758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1000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6633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FFFF99"/>
                </a:solidFill>
                <a:latin typeface="Comic Sans MS" panose="030F0902030302020204" pitchFamily="66" charset="0"/>
              </a:rPr>
              <a:t>E</a:t>
            </a:r>
          </a:p>
        </p:txBody>
      </p:sp>
      <p:sp>
        <p:nvSpPr>
          <p:cNvPr id="29716" name="Rectangle 27" descr="Oak">
            <a:extLst>
              <a:ext uri="{FF2B5EF4-FFF2-40B4-BE49-F238E27FC236}">
                <a16:creationId xmlns:a16="http://schemas.microsoft.com/office/drawing/2014/main" id="{9400AB06-B7BE-9243-8123-C28D821A8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286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FFFF"/>
                </a:solidFill>
                <a:latin typeface="Comic Sans MS" panose="030F0902030302020204" pitchFamily="66" charset="0"/>
              </a:rPr>
              <a:t>R</a:t>
            </a:r>
          </a:p>
        </p:txBody>
      </p:sp>
      <p:sp>
        <p:nvSpPr>
          <p:cNvPr id="29717" name="Rectangle 28" descr="Oak">
            <a:extLst>
              <a:ext uri="{FF2B5EF4-FFF2-40B4-BE49-F238E27FC236}">
                <a16:creationId xmlns:a16="http://schemas.microsoft.com/office/drawing/2014/main" id="{CD4D4B76-75B0-E747-9B70-68657B735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810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66FF33"/>
                </a:solidFill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29718" name="Rectangle 29" descr="Oak">
            <a:extLst>
              <a:ext uri="{FF2B5EF4-FFF2-40B4-BE49-F238E27FC236}">
                <a16:creationId xmlns:a16="http://schemas.microsoft.com/office/drawing/2014/main" id="{02F5D03A-D023-9043-8461-A48A31C41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28600"/>
            <a:ext cx="685800" cy="6096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9525">
            <a:solidFill>
              <a:srgbClr val="FFFF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6600"/>
                </a:solidFill>
                <a:latin typeface="Comic Sans MS" panose="030F0902030302020204" pitchFamily="66" charset="0"/>
              </a:rPr>
              <a:t>O</a:t>
            </a:r>
          </a:p>
        </p:txBody>
      </p:sp>
      <p:sp>
        <p:nvSpPr>
          <p:cNvPr id="29719" name="Rectangle 30" descr="Water droplets">
            <a:extLst>
              <a:ext uri="{FF2B5EF4-FFF2-40B4-BE49-F238E27FC236}">
                <a16:creationId xmlns:a16="http://schemas.microsoft.com/office/drawing/2014/main" id="{93DCB993-0FF3-774E-B4E1-CFBDCEADC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8400" y="533400"/>
            <a:ext cx="609600" cy="5334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00FF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9900"/>
                </a:solidFill>
                <a:latin typeface="Comic Sans MS" panose="030F0902030302020204" pitchFamily="66" charset="0"/>
              </a:rPr>
              <a:t>N</a:t>
            </a:r>
          </a:p>
        </p:txBody>
      </p:sp>
      <p:sp>
        <p:nvSpPr>
          <p:cNvPr id="29720" name="Rectangle 31" descr="Water droplets">
            <a:extLst>
              <a:ext uri="{FF2B5EF4-FFF2-40B4-BE49-F238E27FC236}">
                <a16:creationId xmlns:a16="http://schemas.microsoft.com/office/drawing/2014/main" id="{4BCB3DBE-83D8-3141-8813-AFC853B7F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330200"/>
            <a:ext cx="685800" cy="6096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9525">
            <a:solidFill>
              <a:srgbClr val="008000">
                <a:alpha val="89803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FF00"/>
                </a:solidFill>
                <a:latin typeface="Comic Sans MS" panose="030F0902030302020204" pitchFamily="66" charset="0"/>
              </a:rPr>
              <a:t>O</a:t>
            </a:r>
          </a:p>
        </p:txBody>
      </p:sp>
      <p:grpSp>
        <p:nvGrpSpPr>
          <p:cNvPr id="29721" name="Group 22">
            <a:extLst>
              <a:ext uri="{FF2B5EF4-FFF2-40B4-BE49-F238E27FC236}">
                <a16:creationId xmlns:a16="http://schemas.microsoft.com/office/drawing/2014/main" id="{A979F837-E0D9-C04F-A8DF-A1742ABE55B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858000"/>
            <a:chOff x="0" y="0"/>
            <a:chExt cx="5760" cy="4320"/>
          </a:xfrm>
        </p:grpSpPr>
        <p:pic>
          <p:nvPicPr>
            <p:cNvPr id="29722" name="Picture 23" descr="n3">
              <a:extLst>
                <a:ext uri="{FF2B5EF4-FFF2-40B4-BE49-F238E27FC236}">
                  <a16:creationId xmlns:a16="http://schemas.microsoft.com/office/drawing/2014/main" id="{7E3024F0-5679-1B41-B07E-D63A4798D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3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24" descr="n3">
              <a:extLst>
                <a:ext uri="{FF2B5EF4-FFF2-40B4-BE49-F238E27FC236}">
                  <a16:creationId xmlns:a16="http://schemas.microsoft.com/office/drawing/2014/main" id="{E2D5CAD3-C73C-3A40-B1A4-6F4263C89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7" y="2137"/>
              <a:ext cx="4320" cy="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25" descr="n3">
              <a:extLst>
                <a:ext uri="{FF2B5EF4-FFF2-40B4-BE49-F238E27FC236}">
                  <a16:creationId xmlns:a16="http://schemas.microsoft.com/office/drawing/2014/main" id="{22134AE3-6141-194C-9D9E-CB8B54495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9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26" descr="n3">
              <a:extLst>
                <a:ext uri="{FF2B5EF4-FFF2-40B4-BE49-F238E27FC236}">
                  <a16:creationId xmlns:a16="http://schemas.microsoft.com/office/drawing/2014/main" id="{DED38D3D-100C-9647-8742-85FC57B4D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32241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7324" y="11082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cs typeface="Arial" panose="020B0604020202020204" pitchFamily="34" charset="0"/>
              </a:rPr>
              <a:t>Complete the sentences using the words in Task </a:t>
            </a:r>
            <a:r>
              <a:rPr lang="en-GB" sz="2800" b="1" dirty="0" smtClean="0">
                <a:cs typeface="Arial" panose="020B0604020202020204" pitchFamily="34" charset="0"/>
              </a:rPr>
              <a:t>1.</a:t>
            </a:r>
            <a:r>
              <a:rPr lang="en-GB" sz="2800" dirty="0" smtClean="0">
                <a:cs typeface="Arial" panose="020B0604020202020204" pitchFamily="34" charset="0"/>
              </a:rPr>
              <a:t>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4643" y="2941983"/>
            <a:ext cx="339255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Tropical forests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conservation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native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species</a:t>
            </a:r>
            <a:endParaRPr lang="en-US" sz="32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mammals</a:t>
            </a:r>
          </a:p>
          <a:p>
            <a:endParaRPr lang="en-US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75" y="2104988"/>
            <a:ext cx="6535062" cy="435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404956"/>
              </p:ext>
            </p:extLst>
          </p:nvPr>
        </p:nvGraphicFramePr>
        <p:xfrm>
          <a:off x="984739" y="1738506"/>
          <a:ext cx="1051560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686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effectLst/>
                        </a:rPr>
                        <a:t>A compound noun is a noun that is made with two or more words. It is usually formed by: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1. noun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E.g: bus stop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2. 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adj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E.g: wildlife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3. V-</a:t>
                      </a: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ing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 + noun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washing machine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4. noun + V-ing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film-making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>
                          <a:solidFill>
                            <a:schemeClr val="tx1"/>
                          </a:solidFill>
                          <a:effectLst/>
                        </a:rPr>
                        <a:t>5. verb + preposition</a:t>
                      </a:r>
                      <a:endParaRPr lang="en-US" sz="4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4000" dirty="0" err="1">
                          <a:solidFill>
                            <a:schemeClr val="tx1"/>
                          </a:solidFill>
                          <a:effectLst/>
                        </a:rPr>
                        <a:t>E.g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</a:rPr>
                        <a:t>: break-out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0042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Use the words in the box to make five compound nouns.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7264" y="4708486"/>
            <a:ext cx="376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tabLst>
                <a:tab pos="360045" algn="l"/>
              </a:tabLst>
            </a:pPr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</a:t>
            </a: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oca</a:t>
            </a:r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tional </a:t>
            </a:r>
            <a:r>
              <a:rPr lang="en-US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school </a:t>
            </a:r>
            <a:endParaRPr lang="en-US" sz="400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8897" y="4107694"/>
            <a:ext cx="435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endangered species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8897" y="4843172"/>
            <a:ext cx="3312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life expectancy</a:t>
            </a:r>
            <a:endParaRPr lang="en-US" sz="4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9419" y="5618624"/>
            <a:ext cx="22239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rainforest</a:t>
            </a:r>
            <a:endParaRPr lang="en-US" sz="400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16742" y="4107694"/>
            <a:ext cx="35295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nature</a:t>
            </a:r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reserve</a:t>
            </a:r>
            <a:endParaRPr lang="en-US" sz="4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0042" y="1843841"/>
            <a:ext cx="8758328" cy="1736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endangered	nature		life		rain</a:t>
            </a:r>
          </a:p>
          <a:p>
            <a:r>
              <a:rPr lang="en-US" sz="3200" dirty="0" smtClean="0"/>
              <a:t>vocational		species		reserve	</a:t>
            </a:r>
          </a:p>
          <a:p>
            <a:r>
              <a:rPr lang="en-US" sz="3200" dirty="0" smtClean="0"/>
              <a:t>expectancy	forest		school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80042" y="965288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cs typeface="Arial" panose="020B0604020202020204" pitchFamily="34" charset="0"/>
              </a:rPr>
              <a:t>Work in pairs. Use the words in the box to make compound nouns. Then make sentences with them.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03" y="2137768"/>
            <a:ext cx="10526594" cy="18290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438" y="4185196"/>
            <a:ext cx="115334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2. wildlife </a:t>
            </a:r>
            <a:r>
              <a:rPr lang="en-US" sz="3000" dirty="0" smtClean="0"/>
              <a:t>(</a:t>
            </a:r>
            <a:r>
              <a:rPr lang="en-US" sz="3000" b="1" dirty="0" smtClean="0"/>
              <a:t>Wildlife </a:t>
            </a:r>
            <a:r>
              <a:rPr lang="en-US" sz="3000" dirty="0"/>
              <a:t>helps maintain ecological balance and biodiversity.)</a:t>
            </a:r>
          </a:p>
          <a:p>
            <a:r>
              <a:rPr lang="en-US" sz="3000" dirty="0"/>
              <a:t>3. sea level </a:t>
            </a:r>
            <a:r>
              <a:rPr lang="en-US" sz="3000" dirty="0" smtClean="0"/>
              <a:t>(</a:t>
            </a:r>
            <a:r>
              <a:rPr lang="en-US" sz="3000" b="1" dirty="0" smtClean="0"/>
              <a:t>Sea </a:t>
            </a:r>
            <a:r>
              <a:rPr lang="en-US" sz="3000" b="1" dirty="0"/>
              <a:t>level</a:t>
            </a:r>
            <a:r>
              <a:rPr lang="en-US" sz="3000" dirty="0"/>
              <a:t> rise is caused primarily by two factors related to global warming.)</a:t>
            </a:r>
          </a:p>
          <a:p>
            <a:r>
              <a:rPr lang="en-US" sz="3000" dirty="0"/>
              <a:t>4. swimming pool </a:t>
            </a:r>
            <a:r>
              <a:rPr lang="en-US" sz="3000" dirty="0" smtClean="0"/>
              <a:t>(The </a:t>
            </a:r>
            <a:r>
              <a:rPr lang="en-US" sz="3000" dirty="0"/>
              <a:t>resort is famous for its amazing </a:t>
            </a:r>
            <a:r>
              <a:rPr lang="en-US" sz="3000" b="1" dirty="0"/>
              <a:t>swimming pools</a:t>
            </a:r>
            <a:r>
              <a:rPr lang="en-US" sz="3000" dirty="0"/>
              <a:t>.)</a:t>
            </a:r>
          </a:p>
          <a:p>
            <a:r>
              <a:rPr lang="en-US" sz="3000" dirty="0"/>
              <a:t>5. mobile phone (</a:t>
            </a:r>
            <a:r>
              <a:rPr lang="en-US" sz="3000" b="1" dirty="0" smtClean="0"/>
              <a:t>Mobile </a:t>
            </a:r>
            <a:r>
              <a:rPr lang="en-US" sz="3000" b="1" dirty="0"/>
              <a:t>phones</a:t>
            </a:r>
            <a:r>
              <a:rPr lang="en-US" sz="3000" dirty="0"/>
              <a:t> are used for a variety of purposes.)</a:t>
            </a:r>
            <a:endParaRPr lang="en-US" sz="3000" dirty="0">
              <a:solidFill>
                <a:schemeClr val="accent2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427025" y="2163417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cs typeface="Arial" panose="020B0604020202020204" pitchFamily="34" charset="0"/>
              </a:rPr>
              <a:t>Some lexical items about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ecosystem;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Intonation in question tags;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Compound nouns.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3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2" descr="20070324033529604">
            <a:extLst>
              <a:ext uri="{FF2B5EF4-FFF2-40B4-BE49-F238E27FC236}">
                <a16:creationId xmlns:a16="http://schemas.microsoft.com/office/drawing/2014/main" id="{6F366858-2977-1247-83A5-7492E06B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57150">
            <a:solidFill>
              <a:srgbClr val="00CC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WordArt 3">
            <a:extLst>
              <a:ext uri="{FF2B5EF4-FFF2-40B4-BE49-F238E27FC236}">
                <a16:creationId xmlns:a16="http://schemas.microsoft.com/office/drawing/2014/main" id="{4DA2DFC6-95E9-D34B-B58F-D6A7D5A675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8213" y="5013326"/>
            <a:ext cx="794385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29700" name="AutoShape 4">
            <a:extLst>
              <a:ext uri="{FF2B5EF4-FFF2-40B4-BE49-F238E27FC236}">
                <a16:creationId xmlns:a16="http://schemas.microsoft.com/office/drawing/2014/main" id="{5CDB542D-26FA-764E-9E11-4F32ADB5F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1" name="AutoShape 5">
            <a:extLst>
              <a:ext uri="{FF2B5EF4-FFF2-40B4-BE49-F238E27FC236}">
                <a16:creationId xmlns:a16="http://schemas.microsoft.com/office/drawing/2014/main" id="{F9854C1B-3FBF-B34F-820E-FC6D4A79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2" name="AutoShape 6">
            <a:extLst>
              <a:ext uri="{FF2B5EF4-FFF2-40B4-BE49-F238E27FC236}">
                <a16:creationId xmlns:a16="http://schemas.microsoft.com/office/drawing/2014/main" id="{A71CC153-CA93-8441-B703-1946927D9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3" name="AutoShape 7">
            <a:extLst>
              <a:ext uri="{FF2B5EF4-FFF2-40B4-BE49-F238E27FC236}">
                <a16:creationId xmlns:a16="http://schemas.microsoft.com/office/drawing/2014/main" id="{B2624834-B5B6-3F41-8B01-BDFA6D84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4" name="AutoShape 8">
            <a:extLst>
              <a:ext uri="{FF2B5EF4-FFF2-40B4-BE49-F238E27FC236}">
                <a16:creationId xmlns:a16="http://schemas.microsoft.com/office/drawing/2014/main" id="{BADD68C9-A246-244A-B51F-0F1116CE7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5" name="AutoShape 9">
            <a:extLst>
              <a:ext uri="{FF2B5EF4-FFF2-40B4-BE49-F238E27FC236}">
                <a16:creationId xmlns:a16="http://schemas.microsoft.com/office/drawing/2014/main" id="{6CE80B7C-C216-D445-A6B4-EB8D742BF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6" name="AutoShape 10">
            <a:extLst>
              <a:ext uri="{FF2B5EF4-FFF2-40B4-BE49-F238E27FC236}">
                <a16:creationId xmlns:a16="http://schemas.microsoft.com/office/drawing/2014/main" id="{6B6862A9-AAB4-CA4D-8EBF-2BFADBC8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7" name="AutoShape 11">
            <a:extLst>
              <a:ext uri="{FF2B5EF4-FFF2-40B4-BE49-F238E27FC236}">
                <a16:creationId xmlns:a16="http://schemas.microsoft.com/office/drawing/2014/main" id="{585890CE-EDA1-D547-A534-15D62A4F5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8" name="AutoShape 12">
            <a:extLst>
              <a:ext uri="{FF2B5EF4-FFF2-40B4-BE49-F238E27FC236}">
                <a16:creationId xmlns:a16="http://schemas.microsoft.com/office/drawing/2014/main" id="{A63CEB19-D8C1-E14A-AE65-9E2346669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09" name="AutoShape 13">
            <a:extLst>
              <a:ext uri="{FF2B5EF4-FFF2-40B4-BE49-F238E27FC236}">
                <a16:creationId xmlns:a16="http://schemas.microsoft.com/office/drawing/2014/main" id="{B2263FF6-8716-B941-8612-42CC06910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2493964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10" name="AutoShape 14">
            <a:extLst>
              <a:ext uri="{FF2B5EF4-FFF2-40B4-BE49-F238E27FC236}">
                <a16:creationId xmlns:a16="http://schemas.microsoft.com/office/drawing/2014/main" id="{B2A9DA85-8A2C-E34B-8728-DA8C11105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2989" y="3068639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noProof="1">
              <a:latin typeface=".VnTimeH"/>
            </a:endParaRPr>
          </a:p>
        </p:txBody>
      </p:sp>
      <p:sp>
        <p:nvSpPr>
          <p:cNvPr id="29711" name="WordArt 15">
            <a:extLst>
              <a:ext uri="{FF2B5EF4-FFF2-40B4-BE49-F238E27FC236}">
                <a16:creationId xmlns:a16="http://schemas.microsoft.com/office/drawing/2014/main" id="{083E5D7B-E410-9841-99AA-C7A7BC137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"/>
              </a:rPr>
              <a:t>Thank you very much</a:t>
            </a:r>
          </a:p>
        </p:txBody>
      </p:sp>
      <p:pic>
        <p:nvPicPr>
          <p:cNvPr id="102416" name="Picture 16" descr="4028x9kn03h8ea">
            <a:extLst>
              <a:ext uri="{FF2B5EF4-FFF2-40B4-BE49-F238E27FC236}">
                <a16:creationId xmlns:a16="http://schemas.microsoft.com/office/drawing/2014/main" id="{0A2A1039-EEDE-1F40-B67C-2580CD3CF0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25539"/>
            <a:ext cx="10795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7" name="Picture 17" descr="707627j14ckqnn99">
            <a:extLst>
              <a:ext uri="{FF2B5EF4-FFF2-40B4-BE49-F238E27FC236}">
                <a16:creationId xmlns:a16="http://schemas.microsoft.com/office/drawing/2014/main" id="{B3252571-2A9B-FA4E-85C7-66A81E70D4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2957514"/>
            <a:ext cx="9525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8" name="Picture 25" descr="duong phan cach">
            <a:extLst>
              <a:ext uri="{FF2B5EF4-FFF2-40B4-BE49-F238E27FC236}">
                <a16:creationId xmlns:a16="http://schemas.microsoft.com/office/drawing/2014/main" id="{6B3C2439-B5CC-2745-98C3-3D8C9413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670560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9" name="Picture 26" descr="duong phan cach">
            <a:extLst>
              <a:ext uri="{FF2B5EF4-FFF2-40B4-BE49-F238E27FC236}">
                <a16:creationId xmlns:a16="http://schemas.microsoft.com/office/drawing/2014/main" id="{473926D4-E033-7F45-92DF-CF3D26B8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5113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LANGUAGE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ecosystem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0" y="1023332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124367" y="2061238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PRONUNCIATION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98285" y="3173092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006636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smtClean="0">
                <a:solidFill>
                  <a:schemeClr val="tx1"/>
                </a:solidFill>
              </a:rPr>
              <a:t>Categorising </a:t>
            </a:r>
            <a:r>
              <a:rPr lang="en-US" sz="200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1976284"/>
            <a:ext cx="4879384" cy="8703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Listen </a:t>
            </a:r>
            <a:r>
              <a:rPr lang="en-US" sz="2000">
                <a:solidFill>
                  <a:schemeClr val="tx1"/>
                </a:solidFill>
              </a:rPr>
              <a:t>and </a:t>
            </a:r>
            <a:r>
              <a:rPr lang="en-US" sz="2000" smtClean="0">
                <a:solidFill>
                  <a:schemeClr val="tx1"/>
                </a:solidFill>
              </a:rPr>
              <a:t>practise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Task </a:t>
            </a:r>
            <a:r>
              <a:rPr lang="en-US" sz="2000" dirty="0">
                <a:solidFill>
                  <a:schemeClr val="tx1"/>
                </a:solidFill>
              </a:rPr>
              <a:t>2: Listen and mark the </a:t>
            </a:r>
            <a:r>
              <a:rPr lang="en-US" sz="2000" dirty="0" smtClean="0">
                <a:solidFill>
                  <a:schemeClr val="tx1"/>
                </a:solidFill>
              </a:rPr>
              <a:t>intonation.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2981938"/>
            <a:ext cx="4879385" cy="11117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Match the </a:t>
            </a:r>
            <a:r>
              <a:rPr lang="en-US" sz="2000" dirty="0" smtClean="0">
                <a:solidFill>
                  <a:schemeClr val="tx1"/>
                </a:solidFill>
              </a:rPr>
              <a:t>words/phrase </a:t>
            </a:r>
            <a:r>
              <a:rPr lang="en-US" sz="2000" dirty="0">
                <a:solidFill>
                  <a:schemeClr val="tx1"/>
                </a:solidFill>
              </a:rPr>
              <a:t>with their </a:t>
            </a:r>
            <a:r>
              <a:rPr lang="en-US" sz="2000" dirty="0" smtClean="0">
                <a:solidFill>
                  <a:schemeClr val="tx1"/>
                </a:solidFill>
              </a:rPr>
              <a:t>meanings.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2: Complete the </a:t>
            </a:r>
            <a:r>
              <a:rPr lang="en-GB" sz="2000" dirty="0" smtClean="0">
                <a:solidFill>
                  <a:schemeClr val="tx1"/>
                </a:solidFill>
              </a:rPr>
              <a:t>sentences.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7" y="1351034"/>
            <a:ext cx="826133" cy="71020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3653" y="2388940"/>
            <a:ext cx="850715" cy="784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008233" y="452831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755477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5" y="4861388"/>
            <a:ext cx="618448" cy="91290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249018" y="3528195"/>
            <a:ext cx="850715" cy="1000118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4334934"/>
            <a:ext cx="4879382" cy="11792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1: M</a:t>
            </a:r>
            <a:r>
              <a:rPr lang="en-US" sz="2000" dirty="0" smtClean="0">
                <a:solidFill>
                  <a:schemeClr val="tx1"/>
                </a:solidFill>
              </a:rPr>
              <a:t>ake </a:t>
            </a:r>
            <a:r>
              <a:rPr lang="en-US" sz="2000" dirty="0">
                <a:solidFill>
                  <a:schemeClr val="tx1"/>
                </a:solidFill>
              </a:rPr>
              <a:t>five compound </a:t>
            </a:r>
            <a:r>
              <a:rPr lang="en-US" sz="2000" dirty="0" smtClean="0">
                <a:solidFill>
                  <a:schemeClr val="tx1"/>
                </a:solidFill>
              </a:rPr>
              <a:t>nouns.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Use the words </a:t>
            </a:r>
            <a:r>
              <a:rPr lang="en-US" sz="2000" dirty="0" smtClean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chemeClr val="tx1"/>
                </a:solidFill>
              </a:rPr>
              <a:t>make compound nouns. Then make sentences with them.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LANGUAGE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8400" y="1994076"/>
            <a:ext cx="10227733" cy="47115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- Work in groups. </a:t>
            </a:r>
          </a:p>
          <a:p>
            <a:r>
              <a:rPr lang="en-US" sz="4000" dirty="0"/>
              <a:t>- Put plants and animals into correct categories.</a:t>
            </a:r>
          </a:p>
          <a:p>
            <a:r>
              <a:rPr lang="en-US" sz="4000" dirty="0"/>
              <a:t>- The first team to complete the </a:t>
            </a:r>
            <a:r>
              <a:rPr lang="en-US" sz="4000" dirty="0" smtClean="0"/>
              <a:t>task correctly </a:t>
            </a:r>
            <a:r>
              <a:rPr lang="en-US" sz="4000" dirty="0"/>
              <a:t>is the winner. </a:t>
            </a:r>
          </a:p>
          <a:p>
            <a:r>
              <a:rPr lang="en-US" sz="4000" dirty="0"/>
              <a:t>- The winners go to the board and show the correct answers.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91067" y="1089695"/>
            <a:ext cx="53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CATEGORISING </a:t>
            </a:r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GAME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Put plants and animals into </a:t>
            </a:r>
            <a:r>
              <a:rPr lang="en-US" sz="4000" b="1">
                <a:solidFill>
                  <a:srgbClr val="C00000"/>
                </a:solidFill>
              </a:rPr>
              <a:t>correct </a:t>
            </a:r>
            <a:r>
              <a:rPr lang="en-US" sz="4000" b="1" smtClean="0">
                <a:solidFill>
                  <a:srgbClr val="C00000"/>
                </a:solidFill>
              </a:rPr>
              <a:t>categories.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7467" y="1725022"/>
            <a:ext cx="10803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salmon		parrot		ant	 	wasp		dolphin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		butterfly 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mushroom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cactus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palm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squirrel		daisy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bamboo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oak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deer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lobster		peacock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eagle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hedgehog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marigold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orchid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 owl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daffodil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squid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oyster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bat		seagull		crow		snail		beetle</a:t>
            </a:r>
          </a:p>
          <a:p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worm 		poopy 		lily 		seaweed	trout         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	octopus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64263"/>
              </p:ext>
            </p:extLst>
          </p:nvPr>
        </p:nvGraphicFramePr>
        <p:xfrm>
          <a:off x="745065" y="3969545"/>
          <a:ext cx="11192933" cy="276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3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5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09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900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5915" y="1017136"/>
            <a:ext cx="10120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Put plants and animals into </a:t>
            </a:r>
            <a:r>
              <a:rPr lang="en-US" sz="4000" b="1">
                <a:solidFill>
                  <a:srgbClr val="C00000"/>
                </a:solidFill>
              </a:rPr>
              <a:t>correct </a:t>
            </a:r>
            <a:r>
              <a:rPr lang="en-US" sz="4000" b="1" smtClean="0">
                <a:solidFill>
                  <a:srgbClr val="C00000"/>
                </a:solidFill>
              </a:rPr>
              <a:t>categories.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770600"/>
              </p:ext>
            </p:extLst>
          </p:nvPr>
        </p:nvGraphicFramePr>
        <p:xfrm>
          <a:off x="761999" y="1962838"/>
          <a:ext cx="11040533" cy="438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1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3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8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95623"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Mammals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Birds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+mn-lt"/>
                          <a:ea typeface="Times New Roman" panose="02020603050405020304" pitchFamily="18" charset="0"/>
                        </a:rPr>
                        <a:t>Insects and invertebrates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Flowers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Trees and other plants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>
                          <a:latin typeface="+mn-lt"/>
                          <a:ea typeface="Times New Roman" panose="02020603050405020304" pitchFamily="18" charset="0"/>
                        </a:rPr>
                        <a:t>Sea and river creatures</a:t>
                      </a:r>
                      <a:endParaRPr lang="en-US" sz="28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5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human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squirrel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hedgehog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deer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bat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dolphin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seagull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crow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owl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eagle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peacock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parrot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wasp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butterfly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snail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beetle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worm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ant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marigold</a:t>
                      </a:r>
                    </a:p>
                    <a:p>
                      <a:r>
                        <a:rPr lang="en-US" sz="2800" dirty="0" smtClean="0">
                          <a:latin typeface="+mn-lt"/>
                          <a:ea typeface="Times New Roman" panose="02020603050405020304" pitchFamily="18" charset="0"/>
                        </a:rPr>
                        <a:t>orchid</a:t>
                      </a:r>
                      <a:endParaRPr lang="en-US" sz="2800" dirty="0"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daffodil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poppy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lily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daisy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cactus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palm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bamboo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oak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seaweed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mushroom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lobster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squid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trout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octopus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oyster</a:t>
                      </a:r>
                    </a:p>
                    <a:p>
                      <a:r>
                        <a:rPr lang="en-US" sz="2800" dirty="0">
                          <a:latin typeface="+mn-lt"/>
                          <a:ea typeface="Times New Roman" panose="02020603050405020304" pitchFamily="18" charset="0"/>
                        </a:rPr>
                        <a:t>salmon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96240" y="1080773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these conversations. Pay attention to the intonation of the question tags. Then </a:t>
            </a:r>
            <a:r>
              <a:rPr lang="en-US" sz="2800" b="1" dirty="0" err="1">
                <a:cs typeface="Arial" panose="020B0604020202020204" pitchFamily="34" charset="0"/>
              </a:rPr>
              <a:t>practise</a:t>
            </a:r>
            <a:r>
              <a:rPr lang="en-US" sz="2800" b="1" dirty="0">
                <a:cs typeface="Arial" panose="020B0604020202020204" pitchFamily="34" charset="0"/>
              </a:rPr>
              <a:t> saying them in pairs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76">
            <a:hlinkClick r:id="" action="ppaction://media"/>
            <a:extLst>
              <a:ext uri="{FF2B5EF4-FFF2-40B4-BE49-F238E27FC236}">
                <a16:creationId xmlns:a16="http://schemas.microsoft.com/office/drawing/2014/main" id="{71D55BD7-46AA-6C06-EA10-B022EF72EB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3564" y="187572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695" y="2253253"/>
            <a:ext cx="108266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E36427"/>
                </a:solidFill>
              </a:rPr>
              <a:t>1.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So we need to protect local </a:t>
            </a:r>
            <a:r>
              <a:rPr lang="en-US" sz="2800" dirty="0" smtClean="0">
                <a:solidFill>
                  <a:srgbClr val="242021"/>
                </a:solidFill>
              </a:rPr>
              <a:t>ecosystems, don’t </a:t>
            </a:r>
            <a:r>
              <a:rPr lang="en-US" sz="2800" dirty="0">
                <a:solidFill>
                  <a:srgbClr val="242021"/>
                </a:solidFill>
              </a:rPr>
              <a:t>we? </a:t>
            </a:r>
            <a:endParaRPr lang="en-US" sz="2800" dirty="0" smtClean="0">
              <a:solidFill>
                <a:srgbClr val="242021"/>
              </a:solidFill>
            </a:endParaRP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Yes, we do.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2.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You'll take the books back to the </a:t>
            </a:r>
            <a:r>
              <a:rPr lang="en-US" sz="2800" dirty="0" smtClean="0">
                <a:solidFill>
                  <a:srgbClr val="242021"/>
                </a:solidFill>
              </a:rPr>
              <a:t>library, won’t </a:t>
            </a:r>
            <a:r>
              <a:rPr lang="en-US" sz="2800" dirty="0">
                <a:solidFill>
                  <a:srgbClr val="242021"/>
                </a:solidFill>
              </a:rPr>
              <a:t>you?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OK, I’ll do that tomorrow.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3.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We don’t want our planet to lose </a:t>
            </a:r>
            <a:r>
              <a:rPr lang="en-US" sz="2800" dirty="0" smtClean="0">
                <a:solidFill>
                  <a:srgbClr val="242021"/>
                </a:solidFill>
              </a:rPr>
              <a:t>biodiversity, do </a:t>
            </a:r>
            <a:r>
              <a:rPr lang="en-US" sz="2800" dirty="0">
                <a:solidFill>
                  <a:srgbClr val="242021"/>
                </a:solidFill>
              </a:rPr>
              <a:t>we?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No, we don’t.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4.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An ecosystem is a community of </a:t>
            </a:r>
            <a:r>
              <a:rPr lang="en-US" sz="2800" dirty="0" smtClean="0">
                <a:solidFill>
                  <a:srgbClr val="242021"/>
                </a:solidFill>
              </a:rPr>
              <a:t>living things</a:t>
            </a:r>
            <a:r>
              <a:rPr lang="en-US" sz="2800" dirty="0">
                <a:solidFill>
                  <a:srgbClr val="242021"/>
                </a:solidFill>
              </a:rPr>
              <a:t>, isn’t it?</a:t>
            </a: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No, it isn’t. It’s a community of both living and </a:t>
            </a:r>
            <a:r>
              <a:rPr lang="en-US" sz="2800" dirty="0" smtClean="0">
                <a:solidFill>
                  <a:srgbClr val="242021"/>
                </a:solidFill>
              </a:rPr>
              <a:t>non-living things</a:t>
            </a:r>
            <a:r>
              <a:rPr lang="en-US" sz="2800" dirty="0">
                <a:solidFill>
                  <a:srgbClr val="242021"/>
                </a:solidFill>
              </a:rPr>
              <a:t>.</a:t>
            </a:r>
          </a:p>
          <a:p>
            <a:r>
              <a:rPr lang="en-US" sz="2800" b="1" dirty="0">
                <a:solidFill>
                  <a:srgbClr val="E36427"/>
                </a:solidFill>
              </a:rPr>
              <a:t>5. </a:t>
            </a:r>
            <a:r>
              <a:rPr lang="en-US" sz="2800" b="1" i="1" dirty="0" smtClean="0">
                <a:solidFill>
                  <a:srgbClr val="242021"/>
                </a:solidFill>
              </a:rPr>
              <a:t>A</a:t>
            </a:r>
            <a:r>
              <a:rPr lang="en-US" sz="2800" b="1" i="1" dirty="0">
                <a:solidFill>
                  <a:srgbClr val="242021"/>
                </a:solidFill>
              </a:rPr>
              <a:t>: </a:t>
            </a:r>
            <a:r>
              <a:rPr lang="en-US" sz="2800" dirty="0">
                <a:solidFill>
                  <a:srgbClr val="242021"/>
                </a:solidFill>
              </a:rPr>
              <a:t>You went to </a:t>
            </a:r>
            <a:r>
              <a:rPr lang="en-US" sz="2800" dirty="0" err="1">
                <a:solidFill>
                  <a:srgbClr val="242021"/>
                </a:solidFill>
              </a:rPr>
              <a:t>Cuc</a:t>
            </a:r>
            <a:r>
              <a:rPr lang="en-US" sz="2800" dirty="0">
                <a:solidFill>
                  <a:srgbClr val="242021"/>
                </a:solidFill>
              </a:rPr>
              <a:t> Phuong National </a:t>
            </a:r>
            <a:r>
              <a:rPr lang="en-US" sz="2800" dirty="0" smtClean="0">
                <a:solidFill>
                  <a:srgbClr val="242021"/>
                </a:solidFill>
              </a:rPr>
              <a:t>Park last </a:t>
            </a:r>
            <a:r>
              <a:rPr lang="en-US" sz="2800" dirty="0">
                <a:solidFill>
                  <a:srgbClr val="242021"/>
                </a:solidFill>
              </a:rPr>
              <a:t>weekend, didn’t you? </a:t>
            </a:r>
            <a:endParaRPr lang="en-US" sz="2800" dirty="0" smtClean="0">
              <a:solidFill>
                <a:srgbClr val="242021"/>
              </a:solidFill>
            </a:endParaRPr>
          </a:p>
          <a:p>
            <a:pPr marL="352425"/>
            <a:r>
              <a:rPr lang="en-US" sz="2800" b="1" i="1" dirty="0" smtClean="0">
                <a:solidFill>
                  <a:srgbClr val="242021"/>
                </a:solidFill>
              </a:rPr>
              <a:t>B: </a:t>
            </a:r>
            <a:r>
              <a:rPr lang="en-US" sz="2800" dirty="0">
                <a:solidFill>
                  <a:srgbClr val="242021"/>
                </a:solidFill>
              </a:rPr>
              <a:t>Yes, I did.</a:t>
            </a:r>
            <a:r>
              <a:rPr lang="en-US" sz="280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484" y="2307550"/>
            <a:ext cx="600159" cy="419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6794" y="4017861"/>
            <a:ext cx="600159" cy="4191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3902" y="5730688"/>
            <a:ext cx="600159" cy="419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033164" y="3153689"/>
            <a:ext cx="600159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9242268" y="4866513"/>
            <a:ext cx="60015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85" y="1798272"/>
            <a:ext cx="116656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36427"/>
                </a:solidFill>
              </a:rPr>
              <a:t>1.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Sorry, I didn’t hear my alarm this morning.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So you were late again, </a:t>
            </a:r>
            <a:r>
              <a:rPr lang="en-US" sz="3200" b="1" dirty="0">
                <a:solidFill>
                  <a:srgbClr val="242021"/>
                </a:solidFill>
              </a:rPr>
              <a:t>weren’t you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2.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I couldn’t watch the match last </a:t>
            </a:r>
            <a:r>
              <a:rPr lang="en-US" sz="3200" dirty="0" smtClean="0">
                <a:solidFill>
                  <a:srgbClr val="242021"/>
                </a:solidFill>
              </a:rPr>
              <a:t>night. We </a:t>
            </a:r>
            <a:r>
              <a:rPr lang="en-US" sz="3200" dirty="0">
                <a:solidFill>
                  <a:srgbClr val="242021"/>
                </a:solidFill>
              </a:rPr>
              <a:t>won, </a:t>
            </a:r>
            <a:r>
              <a:rPr lang="en-US" sz="3200" b="1" dirty="0">
                <a:solidFill>
                  <a:srgbClr val="242021"/>
                </a:solidFill>
              </a:rPr>
              <a:t>didn’t we</a:t>
            </a:r>
            <a:r>
              <a:rPr lang="en-US" sz="3200" dirty="0">
                <a:solidFill>
                  <a:srgbClr val="242021"/>
                </a:solidFill>
              </a:rPr>
              <a:t>? 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04813"/>
            <a:r>
              <a:rPr lang="en-US" sz="3200" b="1" i="1" dirty="0" smtClean="0">
                <a:solidFill>
                  <a:srgbClr val="242021"/>
                </a:solidFill>
              </a:rPr>
              <a:t>B</a:t>
            </a:r>
            <a:r>
              <a:rPr lang="en-US" sz="3200" b="1" i="1" dirty="0">
                <a:solidFill>
                  <a:srgbClr val="242021"/>
                </a:solidFill>
              </a:rPr>
              <a:t>: </a:t>
            </a:r>
            <a:r>
              <a:rPr lang="en-US" sz="3200" dirty="0">
                <a:solidFill>
                  <a:srgbClr val="242021"/>
                </a:solidFill>
              </a:rPr>
              <a:t>Yes, we did.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3.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There are several ecosystems that </a:t>
            </a:r>
            <a:r>
              <a:rPr lang="en-US" sz="3200" dirty="0" smtClean="0">
                <a:solidFill>
                  <a:srgbClr val="242021"/>
                </a:solidFill>
              </a:rPr>
              <a:t>can be </a:t>
            </a:r>
            <a:r>
              <a:rPr lang="en-US" sz="3200" dirty="0">
                <a:solidFill>
                  <a:srgbClr val="242021"/>
                </a:solidFill>
              </a:rPr>
              <a:t>found in Viet Nam.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Yes. Viet Nam is biologically diverse, </a:t>
            </a:r>
            <a:r>
              <a:rPr lang="en-US" sz="3200" b="1" dirty="0">
                <a:solidFill>
                  <a:srgbClr val="242021"/>
                </a:solidFill>
              </a:rPr>
              <a:t>isn’t it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4.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We are running out of fossil </a:t>
            </a:r>
            <a:r>
              <a:rPr lang="en-US" sz="3200" dirty="0" smtClean="0">
                <a:solidFill>
                  <a:srgbClr val="242021"/>
                </a:solidFill>
              </a:rPr>
              <a:t>fuels, </a:t>
            </a:r>
            <a:r>
              <a:rPr lang="en-US" sz="3200" b="1" dirty="0" smtClean="0">
                <a:solidFill>
                  <a:srgbClr val="242021"/>
                </a:solidFill>
              </a:rPr>
              <a:t>aren’t </a:t>
            </a:r>
            <a:r>
              <a:rPr lang="en-US" sz="3200" b="1" dirty="0">
                <a:solidFill>
                  <a:srgbClr val="242021"/>
                </a:solidFill>
              </a:rPr>
              <a:t>we</a:t>
            </a:r>
            <a:r>
              <a:rPr lang="en-US" sz="3200" dirty="0">
                <a:solidFill>
                  <a:srgbClr val="242021"/>
                </a:solidFill>
              </a:rPr>
              <a:t>?</a:t>
            </a:r>
          </a:p>
          <a:p>
            <a:pPr marL="404813"/>
            <a:r>
              <a:rPr lang="en-US" sz="3200" b="1" i="1" dirty="0">
                <a:solidFill>
                  <a:srgbClr val="242021"/>
                </a:solidFill>
              </a:rPr>
              <a:t>B: </a:t>
            </a:r>
            <a:r>
              <a:rPr lang="en-US" sz="3200" dirty="0">
                <a:solidFill>
                  <a:srgbClr val="242021"/>
                </a:solidFill>
              </a:rPr>
              <a:t>Yes, we are. We should find more alternative sources of energy.</a:t>
            </a:r>
          </a:p>
          <a:p>
            <a:r>
              <a:rPr lang="en-US" sz="3200" b="1" dirty="0">
                <a:solidFill>
                  <a:srgbClr val="E36427"/>
                </a:solidFill>
              </a:rPr>
              <a:t>5. </a:t>
            </a:r>
            <a:r>
              <a:rPr lang="en-US" sz="3200" b="1" i="1" dirty="0">
                <a:solidFill>
                  <a:srgbClr val="242021"/>
                </a:solidFill>
              </a:rPr>
              <a:t>A: </a:t>
            </a:r>
            <a:r>
              <a:rPr lang="en-US" sz="3200" dirty="0">
                <a:solidFill>
                  <a:srgbClr val="242021"/>
                </a:solidFill>
              </a:rPr>
              <a:t>People should stop damaging </a:t>
            </a:r>
            <a:r>
              <a:rPr lang="en-US" sz="3200" dirty="0" smtClean="0">
                <a:solidFill>
                  <a:srgbClr val="242021"/>
                </a:solidFill>
              </a:rPr>
              <a:t>the environment</a:t>
            </a:r>
            <a:r>
              <a:rPr lang="en-US" sz="3200" dirty="0">
                <a:solidFill>
                  <a:srgbClr val="242021"/>
                </a:solidFill>
              </a:rPr>
              <a:t>, </a:t>
            </a:r>
            <a:r>
              <a:rPr lang="en-US" sz="3200" b="1" dirty="0">
                <a:solidFill>
                  <a:srgbClr val="242021"/>
                </a:solidFill>
              </a:rPr>
              <a:t>shouldn’t they</a:t>
            </a:r>
            <a:r>
              <a:rPr lang="en-US" sz="3200" dirty="0">
                <a:solidFill>
                  <a:srgbClr val="242021"/>
                </a:solidFill>
              </a:rPr>
              <a:t>? </a:t>
            </a:r>
            <a:endParaRPr lang="en-US" sz="3200" dirty="0" smtClean="0">
              <a:solidFill>
                <a:srgbClr val="242021"/>
              </a:solidFill>
            </a:endParaRPr>
          </a:p>
          <a:p>
            <a:pPr marL="404813"/>
            <a:r>
              <a:rPr lang="en-US" sz="3200" b="1" i="1" dirty="0" smtClean="0">
                <a:solidFill>
                  <a:srgbClr val="242021"/>
                </a:solidFill>
              </a:rPr>
              <a:t>B</a:t>
            </a:r>
            <a:r>
              <a:rPr lang="en-US" sz="3200" b="1" i="1" dirty="0">
                <a:solidFill>
                  <a:srgbClr val="242021"/>
                </a:solidFill>
              </a:rPr>
              <a:t>: </a:t>
            </a:r>
            <a:r>
              <a:rPr lang="en-US" sz="3200" dirty="0">
                <a:solidFill>
                  <a:srgbClr val="242021"/>
                </a:solidFill>
              </a:rPr>
              <a:t>Yes, I agree with you.</a:t>
            </a:r>
            <a:r>
              <a:rPr lang="en-US" sz="3200" dirty="0"/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5734" y="115397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Mark the intonation in the question </a:t>
            </a:r>
            <a:r>
              <a:rPr lang="en-US" sz="2800" b="1" dirty="0" smtClean="0">
                <a:cs typeface="Arial" panose="020B0604020202020204" pitchFamily="34" charset="0"/>
              </a:rPr>
              <a:t>tags.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21" y="2372682"/>
            <a:ext cx="600159" cy="4191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480" y="5788128"/>
            <a:ext cx="600159" cy="4191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745" y="4341821"/>
            <a:ext cx="600159" cy="4191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636" y="4880870"/>
            <a:ext cx="600159" cy="419158"/>
          </a:xfrm>
          <a:prstGeom prst="rect">
            <a:avLst/>
          </a:prstGeom>
        </p:spPr>
      </p:pic>
      <p:pic>
        <p:nvPicPr>
          <p:cNvPr id="2" name="Track 77">
            <a:hlinkClick r:id="" action="ppaction://media"/>
            <a:extLst>
              <a:ext uri="{FF2B5EF4-FFF2-40B4-BE49-F238E27FC236}">
                <a16:creationId xmlns:a16="http://schemas.microsoft.com/office/drawing/2014/main" id="{691850FA-6F44-1B6A-7148-9B08C6CFD9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9046" y="181204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543137" y="2817201"/>
            <a:ext cx="60015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358033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words with their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meanings.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10354" y="2391508"/>
            <a:ext cx="1019908" cy="38158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707234"/>
              </p:ext>
            </p:extLst>
          </p:nvPr>
        </p:nvGraphicFramePr>
        <p:xfrm>
          <a:off x="684195" y="1894431"/>
          <a:ext cx="3008574" cy="48641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00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78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native (</a:t>
                      </a:r>
                      <a:r>
                        <a:rPr lang="en-US" sz="3000" b="0" dirty="0" err="1" smtClean="0"/>
                        <a:t>adj</a:t>
                      </a:r>
                      <a:r>
                        <a:rPr lang="en-US" sz="3000" b="0" dirty="0" smtClean="0"/>
                        <a:t>)</a:t>
                      </a:r>
                      <a:endParaRPr lang="en-US" sz="3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tropical forest (np)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species (n)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conservation</a:t>
                      </a:r>
                      <a:r>
                        <a:rPr lang="en-US" sz="3000" baseline="0" dirty="0" smtClean="0"/>
                        <a:t> (n)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mammal (n)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376047"/>
              </p:ext>
            </p:extLst>
          </p:nvPr>
        </p:nvGraphicFramePr>
        <p:xfrm>
          <a:off x="4754993" y="1758983"/>
          <a:ext cx="6970974" cy="49466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70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578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a group of animals</a:t>
                      </a:r>
                      <a:r>
                        <a:rPr lang="en-US" sz="3000" b="0" baseline="0" dirty="0" smtClean="0"/>
                        <a:t> </a:t>
                      </a:r>
                      <a:r>
                        <a:rPr lang="en-US" sz="3000" b="0" dirty="0" smtClean="0"/>
                        <a:t>or plants that have</a:t>
                      </a:r>
                      <a:r>
                        <a:rPr lang="en-US" sz="3000" b="0" baseline="0" dirty="0" smtClean="0"/>
                        <a:t> </a:t>
                      </a:r>
                      <a:r>
                        <a:rPr lang="en-US" sz="3000" b="0" dirty="0" smtClean="0"/>
                        <a:t>similar characteristics</a:t>
                      </a:r>
                      <a:endParaRPr lang="en-US" sz="3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the protection of the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natural environment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any animal that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gives birth to live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young, not eggs,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and feeds its young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on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thick forest that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grows in the hot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parts of the world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578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existing naturally in</a:t>
                      </a:r>
                      <a:r>
                        <a:rPr lang="en-US" sz="3000" baseline="0" dirty="0" smtClean="0"/>
                        <a:t> </a:t>
                      </a:r>
                      <a:r>
                        <a:rPr lang="en-US" sz="3000" dirty="0" smtClean="0"/>
                        <a:t>a place</a:t>
                      </a:r>
                      <a:endParaRPr lang="en-US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710354" y="3288323"/>
            <a:ext cx="1019908" cy="19343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10354" y="2303585"/>
            <a:ext cx="1019908" cy="195189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710354" y="3288323"/>
            <a:ext cx="1143000" cy="193430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6" idx="1"/>
          </p:cNvCxnSpPr>
          <p:nvPr/>
        </p:nvCxnSpPr>
        <p:spPr>
          <a:xfrm flipV="1">
            <a:off x="3710354" y="4232321"/>
            <a:ext cx="1044639" cy="200142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3193</TotalTime>
  <Words>853</Words>
  <Application>Microsoft Office PowerPoint</Application>
  <PresentationFormat>Widescreen</PresentationFormat>
  <Paragraphs>199</Paragraphs>
  <Slides>16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.VnBahamasB</vt:lpstr>
      <vt:lpstr>.VnShelley Allegro</vt:lpstr>
      <vt:lpstr>.VnTimeH</vt:lpstr>
      <vt:lpstr>Adobe Gothic Std B</vt:lpstr>
      <vt:lpstr>Arial</vt:lpstr>
      <vt:lpstr>Berlin Sans FB Demi</vt:lpstr>
      <vt:lpstr>Bookman Old Style</vt:lpstr>
      <vt:lpstr>Calibri</vt:lpstr>
      <vt:lpstr>Calibri Light</vt:lpstr>
      <vt:lpstr>Comic Sans MS</vt:lpstr>
      <vt:lpstr>Montserrat Medium</vt:lpstr>
      <vt:lpstr>Myriad Pro</vt:lpstr>
      <vt:lpstr>Times New Roman</vt:lpstr>
      <vt:lpstr>UTM Facebook K&amp;T</vt:lpstr>
      <vt:lpstr>VNI-Thuphap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185</cp:revision>
  <dcterms:created xsi:type="dcterms:W3CDTF">2020-12-09T02:04:09Z</dcterms:created>
  <dcterms:modified xsi:type="dcterms:W3CDTF">2024-05-30T13:25:59Z</dcterms:modified>
</cp:coreProperties>
</file>