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3"/>
  </p:notesMasterIdLst>
  <p:sldIdLst>
    <p:sldId id="365" r:id="rId2"/>
    <p:sldId id="368" r:id="rId3"/>
    <p:sldId id="369" r:id="rId4"/>
    <p:sldId id="366" r:id="rId5"/>
    <p:sldId id="370" r:id="rId6"/>
    <p:sldId id="372" r:id="rId7"/>
    <p:sldId id="371" r:id="rId8"/>
    <p:sldId id="380" r:id="rId9"/>
    <p:sldId id="381" r:id="rId10"/>
    <p:sldId id="382" r:id="rId11"/>
    <p:sldId id="383" r:id="rId12"/>
    <p:sldId id="384" r:id="rId13"/>
    <p:sldId id="385" r:id="rId14"/>
    <p:sldId id="390" r:id="rId15"/>
    <p:sldId id="389" r:id="rId16"/>
    <p:sldId id="364" r:id="rId17"/>
    <p:sldId id="391" r:id="rId18"/>
    <p:sldId id="392" r:id="rId19"/>
    <p:sldId id="378" r:id="rId20"/>
    <p:sldId id="397" r:id="rId21"/>
    <p:sldId id="4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00"/>
    <a:srgbClr val="990BA7"/>
    <a:srgbClr val="EB0DFF"/>
    <a:srgbClr val="FFA971"/>
    <a:srgbClr val="00FA00"/>
    <a:srgbClr val="CB6466"/>
    <a:srgbClr val="96FD00"/>
    <a:srgbClr val="FF41F4"/>
    <a:srgbClr val="FF40FF"/>
    <a:srgbClr val="005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41" autoAdjust="0"/>
    <p:restoredTop sz="94196" autoAdjust="0"/>
  </p:normalViewPr>
  <p:slideViewPr>
    <p:cSldViewPr snapToGrid="0" showGuides="1">
      <p:cViewPr varScale="1">
        <p:scale>
          <a:sx n="73" d="100"/>
          <a:sy n="73" d="100"/>
        </p:scale>
        <p:origin x="72" y="78"/>
      </p:cViewPr>
      <p:guideLst>
        <p:guide orient="horz" pos="2160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openxmlformats.org/officeDocument/2006/relationships/image" Target="../media/image6.png"/><Relationship Id="rId1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4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video" Target="../media/media4.mp4"/><Relationship Id="rId7" Type="http://schemas.openxmlformats.org/officeDocument/2006/relationships/image" Target="../media/image25.jpeg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30.emf"/><Relationship Id="rId2" Type="http://schemas.microsoft.com/office/2007/relationships/media" Target="../media/media5.mp4"/><Relationship Id="rId1" Type="http://schemas.openxmlformats.org/officeDocument/2006/relationships/tags" Target="../tags/tag14.xml"/><Relationship Id="rId6" Type="http://schemas.openxmlformats.org/officeDocument/2006/relationships/image" Target="../media/image29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slide" Target="slide1.xml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slide" Target="slide1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ương trình Tàu cho Thanh niên Đông Nam Á và Nhật Bản - Wikipedia">
            <a:extLst>
              <a:ext uri="{FF2B5EF4-FFF2-40B4-BE49-F238E27FC236}">
                <a16:creationId xmlns:a16="http://schemas.microsoft.com/office/drawing/2014/main" id="{14E6EB84-E951-6FB6-E247-19D5EC16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533"/>
            <a:ext cx="12192000" cy="697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72E7EB-7F75-2BED-877B-FC66E0CE301E}"/>
              </a:ext>
            </a:extLst>
          </p:cNvPr>
          <p:cNvGrpSpPr/>
          <p:nvPr/>
        </p:nvGrpSpPr>
        <p:grpSpPr>
          <a:xfrm>
            <a:off x="-637199" y="-118535"/>
            <a:ext cx="4477792" cy="3565931"/>
            <a:chOff x="-647439" y="-87193"/>
            <a:chExt cx="4761978" cy="34290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E1B6D60-BF97-8D16-C252-C636E59E3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7439" y="-87193"/>
              <a:ext cx="4761978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ounded 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8979FFDE-A73E-05A0-AF6E-956320A9808A}"/>
                </a:ext>
              </a:extLst>
            </p:cNvPr>
            <p:cNvSpPr/>
            <p:nvPr/>
          </p:nvSpPr>
          <p:spPr>
            <a:xfrm>
              <a:off x="-150439" y="106849"/>
              <a:ext cx="3060972" cy="57761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Chalkboard SE" panose="03050602040202020205" pitchFamily="66" charset="77"/>
                </a:rPr>
                <a:t>1. VIETNAM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AFDDEA-D841-F4DD-1C8E-49917CF13507}"/>
              </a:ext>
            </a:extLst>
          </p:cNvPr>
          <p:cNvGrpSpPr/>
          <p:nvPr/>
        </p:nvGrpSpPr>
        <p:grpSpPr>
          <a:xfrm>
            <a:off x="3840593" y="-121331"/>
            <a:ext cx="4420213" cy="3660689"/>
            <a:chOff x="4047951" y="-146459"/>
            <a:chExt cx="3954470" cy="3565931"/>
          </a:xfrm>
        </p:grpSpPr>
        <p:pic>
          <p:nvPicPr>
            <p:cNvPr id="4" name="Picture 6" descr="National flag of Singapore - Flat color ...">
              <a:extLst>
                <a:ext uri="{FF2B5EF4-FFF2-40B4-BE49-F238E27FC236}">
                  <a16:creationId xmlns:a16="http://schemas.microsoft.com/office/drawing/2014/main" id="{2721D4C0-C0C9-661E-0619-0B511BFAA6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7951" y="-146459"/>
              <a:ext cx="3954470" cy="3565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ounded Rectangle 9">
              <a:hlinkClick r:id="rId6" action="ppaction://hlinksldjump"/>
              <a:extLst>
                <a:ext uri="{FF2B5EF4-FFF2-40B4-BE49-F238E27FC236}">
                  <a16:creationId xmlns:a16="http://schemas.microsoft.com/office/drawing/2014/main" id="{0ABCC90A-A08D-747E-799D-10538AD26CF1}"/>
                </a:ext>
              </a:extLst>
            </p:cNvPr>
            <p:cNvSpPr/>
            <p:nvPr/>
          </p:nvSpPr>
          <p:spPr>
            <a:xfrm>
              <a:off x="4382640" y="2535956"/>
              <a:ext cx="2893896" cy="6212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Chalkboard SE" panose="03050602040202020205" pitchFamily="66" charset="77"/>
                </a:rPr>
                <a:t>2. SINGAPORE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FA7F52-1E85-CEA2-83CE-F40808B2B782}"/>
              </a:ext>
            </a:extLst>
          </p:cNvPr>
          <p:cNvGrpSpPr/>
          <p:nvPr/>
        </p:nvGrpSpPr>
        <p:grpSpPr>
          <a:xfrm>
            <a:off x="-646310" y="3447396"/>
            <a:ext cx="4378718" cy="3410604"/>
            <a:chOff x="-400311" y="3341809"/>
            <a:chExt cx="4514850" cy="3660689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A999CF14-4881-4193-E119-FC70321EE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0311" y="3341809"/>
              <a:ext cx="4514850" cy="3660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ounded Rectangle 10">
              <a:hlinkClick r:id="rId8" action="ppaction://hlinksldjump"/>
              <a:extLst>
                <a:ext uri="{FF2B5EF4-FFF2-40B4-BE49-F238E27FC236}">
                  <a16:creationId xmlns:a16="http://schemas.microsoft.com/office/drawing/2014/main" id="{A988D312-9C39-6BFB-F581-9D7F9B4FB2DE}"/>
                </a:ext>
              </a:extLst>
            </p:cNvPr>
            <p:cNvSpPr/>
            <p:nvPr/>
          </p:nvSpPr>
          <p:spPr>
            <a:xfrm>
              <a:off x="137768" y="3632873"/>
              <a:ext cx="3556791" cy="6378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Chalkboard SE" panose="03050602040202020205" pitchFamily="66" charset="77"/>
                </a:rPr>
                <a:t>4. THAILAND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CB57F7-4298-8B1B-CB33-146814C364D9}"/>
              </a:ext>
            </a:extLst>
          </p:cNvPr>
          <p:cNvGrpSpPr/>
          <p:nvPr/>
        </p:nvGrpSpPr>
        <p:grpSpPr>
          <a:xfrm>
            <a:off x="8145894" y="-121331"/>
            <a:ext cx="4046106" cy="3568727"/>
            <a:chOff x="7941297" y="-118534"/>
            <a:chExt cx="5714742" cy="3660689"/>
          </a:xfrm>
        </p:grpSpPr>
        <p:pic>
          <p:nvPicPr>
            <p:cNvPr id="7" name="Picture 12" descr="Quốc kỳ Campuchia – Wikipedia tiếng Việt">
              <a:extLst>
                <a:ext uri="{FF2B5EF4-FFF2-40B4-BE49-F238E27FC236}">
                  <a16:creationId xmlns:a16="http://schemas.microsoft.com/office/drawing/2014/main" id="{253D59FE-6225-830B-CC0C-8B738D3D6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297" y="-118534"/>
              <a:ext cx="5714742" cy="3660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ounded Rectangle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3F026698-F23E-7C19-9C69-A57EDA969F74}"/>
                </a:ext>
              </a:extLst>
            </p:cNvPr>
            <p:cNvSpPr/>
            <p:nvPr/>
          </p:nvSpPr>
          <p:spPr>
            <a:xfrm>
              <a:off x="8295969" y="106847"/>
              <a:ext cx="4283817" cy="6006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Chalkboard SE" panose="03050602040202020205" pitchFamily="66" charset="77"/>
                </a:rPr>
                <a:t>3. CAMBODIA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894F93-6649-4DD9-8B4C-1C9F8F5BA9E1}"/>
              </a:ext>
            </a:extLst>
          </p:cNvPr>
          <p:cNvGrpSpPr/>
          <p:nvPr/>
        </p:nvGrpSpPr>
        <p:grpSpPr>
          <a:xfrm>
            <a:off x="8145895" y="3429000"/>
            <a:ext cx="4046106" cy="3399896"/>
            <a:chOff x="8039331" y="3419472"/>
            <a:chExt cx="4898142" cy="3458775"/>
          </a:xfrm>
        </p:grpSpPr>
        <p:pic>
          <p:nvPicPr>
            <p:cNvPr id="8" name="Picture 14" descr="Philippines – Wikipedia tiếng Việt">
              <a:extLst>
                <a:ext uri="{FF2B5EF4-FFF2-40B4-BE49-F238E27FC236}">
                  <a16:creationId xmlns:a16="http://schemas.microsoft.com/office/drawing/2014/main" id="{072012C7-7997-F191-65CB-6D1FF8E27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331" y="3419472"/>
              <a:ext cx="4898142" cy="345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ounded Rectangle 12">
              <a:hlinkClick r:id="rId11" action="ppaction://hlinksldjump"/>
              <a:extLst>
                <a:ext uri="{FF2B5EF4-FFF2-40B4-BE49-F238E27FC236}">
                  <a16:creationId xmlns:a16="http://schemas.microsoft.com/office/drawing/2014/main" id="{F4C0AF54-7517-F615-1B39-C2DDA20F0338}"/>
                </a:ext>
              </a:extLst>
            </p:cNvPr>
            <p:cNvSpPr/>
            <p:nvPr/>
          </p:nvSpPr>
          <p:spPr>
            <a:xfrm>
              <a:off x="8648265" y="3654085"/>
              <a:ext cx="4289207" cy="66458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latin typeface="Chalkboard SE" panose="03050602040202020205" pitchFamily="66" charset="77"/>
                </a:rPr>
                <a:t>6. THE PHILIPPINES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959E41-A653-5755-3CDD-6183051B4EA8}"/>
              </a:ext>
            </a:extLst>
          </p:cNvPr>
          <p:cNvGrpSpPr/>
          <p:nvPr/>
        </p:nvGrpSpPr>
        <p:grpSpPr>
          <a:xfrm>
            <a:off x="3712083" y="3432060"/>
            <a:ext cx="4413485" cy="3399896"/>
            <a:chOff x="4230249" y="3429000"/>
            <a:chExt cx="3847215" cy="3429001"/>
          </a:xfrm>
        </p:grpSpPr>
        <p:pic>
          <p:nvPicPr>
            <p:cNvPr id="6" name="Picture 10" descr="Quốc kỳ Lào – Wikipedia tiếng Việt">
              <a:extLst>
                <a:ext uri="{FF2B5EF4-FFF2-40B4-BE49-F238E27FC236}">
                  <a16:creationId xmlns:a16="http://schemas.microsoft.com/office/drawing/2014/main" id="{BABD5C84-0012-0521-6657-03599D1C9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249" y="3429000"/>
              <a:ext cx="3847215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>
              <a:hlinkClick r:id="rId13" action="ppaction://hlinksldjump"/>
              <a:extLst>
                <a:ext uri="{FF2B5EF4-FFF2-40B4-BE49-F238E27FC236}">
                  <a16:creationId xmlns:a16="http://schemas.microsoft.com/office/drawing/2014/main" id="{9053599C-A0DD-A2FE-964D-00EF1929D342}"/>
                </a:ext>
              </a:extLst>
            </p:cNvPr>
            <p:cNvSpPr/>
            <p:nvPr/>
          </p:nvSpPr>
          <p:spPr>
            <a:xfrm>
              <a:off x="5073430" y="6117021"/>
              <a:ext cx="2502699" cy="66178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latin typeface="Chalkboard SE" panose="03050602040202020205" pitchFamily="66" charset="77"/>
                </a:rPr>
                <a:t>5. LAOS</a:t>
              </a:r>
            </a:p>
          </p:txBody>
        </p:sp>
      </p:grpSp>
      <p:sp>
        <p:nvSpPr>
          <p:cNvPr id="2" name="Striped Right Arrow 1">
            <a:hlinkClick r:id="rId14" action="ppaction://hlinksldjump"/>
            <a:extLst>
              <a:ext uri="{FF2B5EF4-FFF2-40B4-BE49-F238E27FC236}">
                <a16:creationId xmlns:a16="http://schemas.microsoft.com/office/drawing/2014/main" id="{2F7CAA4C-EC7B-02FC-BE74-B1A95E7F5627}"/>
              </a:ext>
            </a:extLst>
          </p:cNvPr>
          <p:cNvSpPr/>
          <p:nvPr/>
        </p:nvSpPr>
        <p:spPr>
          <a:xfrm>
            <a:off x="0" y="6113452"/>
            <a:ext cx="967289" cy="639977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254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9"/>
    </mc:Choice>
    <mc:Fallback xmlns="">
      <p:transition spd="slow" advTm="105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990" objId="16"/>
        <p14:triggerEvt type="onClick" time="2325" objId="17"/>
        <p14:triggerEvt type="onClick" time="3027" objId="20"/>
        <p14:triggerEvt type="onClick" time="3644" objId="19"/>
        <p14:triggerEvt type="onClick" time="4161" objId="18"/>
        <p14:triggerEvt type="onClick" time="4963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0CC87-C72E-3510-E014-FC901110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BC99B-1BF5-F22C-399F-70F7FA8C1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62" y="2246320"/>
            <a:ext cx="11506201" cy="455453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49BA2-DC9B-FAFC-6D8E-50E9CCB42003}"/>
              </a:ext>
            </a:extLst>
          </p:cNvPr>
          <p:cNvSpPr txBox="1"/>
          <p:nvPr/>
        </p:nvSpPr>
        <p:spPr>
          <a:xfrm>
            <a:off x="3467100" y="1531946"/>
            <a:ext cx="5082096" cy="76944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Chalkboard SE" panose="03050602040202020205" pitchFamily="66" charset="77"/>
              </a:rPr>
              <a:t>1c-2a-3e-4f-5b-6d</a:t>
            </a:r>
            <a:endParaRPr lang="en-VN" sz="44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F800CA-4654-066D-E2CA-DE6F754B8F6A}"/>
              </a:ext>
            </a:extLst>
          </p:cNvPr>
          <p:cNvCxnSpPr>
            <a:cxnSpLocks/>
          </p:cNvCxnSpPr>
          <p:nvPr/>
        </p:nvCxnSpPr>
        <p:spPr>
          <a:xfrm>
            <a:off x="5284004" y="2855068"/>
            <a:ext cx="659596" cy="143118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926E65-0DE2-A68C-C1AB-9684B74CE289}"/>
              </a:ext>
            </a:extLst>
          </p:cNvPr>
          <p:cNvCxnSpPr>
            <a:cxnSpLocks/>
          </p:cNvCxnSpPr>
          <p:nvPr/>
        </p:nvCxnSpPr>
        <p:spPr>
          <a:xfrm flipV="1">
            <a:off x="5301575" y="2958263"/>
            <a:ext cx="794424" cy="73172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98EBFC-FF03-7F28-69D1-B1A28C88AD8C}"/>
              </a:ext>
            </a:extLst>
          </p:cNvPr>
          <p:cNvCxnSpPr>
            <a:cxnSpLocks/>
          </p:cNvCxnSpPr>
          <p:nvPr/>
        </p:nvCxnSpPr>
        <p:spPr>
          <a:xfrm>
            <a:off x="5284004" y="4233257"/>
            <a:ext cx="659596" cy="136744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6D6FAC-955F-68B0-7878-9E5AAA5C3376}"/>
              </a:ext>
            </a:extLst>
          </p:cNvPr>
          <p:cNvCxnSpPr>
            <a:cxnSpLocks/>
          </p:cNvCxnSpPr>
          <p:nvPr/>
        </p:nvCxnSpPr>
        <p:spPr>
          <a:xfrm>
            <a:off x="5284004" y="4788440"/>
            <a:ext cx="659596" cy="135553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FDEDF8-61F0-4D87-0C52-4205567A0F10}"/>
              </a:ext>
            </a:extLst>
          </p:cNvPr>
          <p:cNvCxnSpPr>
            <a:cxnSpLocks/>
          </p:cNvCxnSpPr>
          <p:nvPr/>
        </p:nvCxnSpPr>
        <p:spPr>
          <a:xfrm flipV="1">
            <a:off x="5301575" y="3793179"/>
            <a:ext cx="642025" cy="164351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0AB203-ABD9-A761-80E8-6F8437731E9F}"/>
              </a:ext>
            </a:extLst>
          </p:cNvPr>
          <p:cNvCxnSpPr>
            <a:cxnSpLocks/>
          </p:cNvCxnSpPr>
          <p:nvPr/>
        </p:nvCxnSpPr>
        <p:spPr>
          <a:xfrm flipV="1">
            <a:off x="5301575" y="4796308"/>
            <a:ext cx="642025" cy="151236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B933FD-8C09-4194-F68E-01A5056773D6}"/>
              </a:ext>
            </a:extLst>
          </p:cNvPr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Controlled 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42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2"/>
    </mc:Choice>
    <mc:Fallback xmlns="">
      <p:transition spd="slow" advTm="3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51BD-0533-423F-13A5-B3B80C417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F4E38-6704-F430-FAE4-7DAD4A524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603647"/>
            <a:ext cx="9467850" cy="5917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319CC-A983-E3B6-FCEB-309BC998C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822450"/>
            <a:ext cx="3492500" cy="1329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E3CA59-A444-4240-373A-F30483FC4198}"/>
              </a:ext>
            </a:extLst>
          </p:cNvPr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Controlled 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7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3"/>
    </mc:Choice>
    <mc:Fallback xmlns="">
      <p:transition spd="slow" advTm="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51BD-0533-423F-13A5-B3B80C417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B48D7C87-F133-8FE4-9366-95312C852A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6448" y="1941629"/>
            <a:ext cx="5997016" cy="3373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D6F995-9EDE-4842-0685-9EA7EA23387A}"/>
              </a:ext>
            </a:extLst>
          </p:cNvPr>
          <p:cNvSpPr txBox="1"/>
          <p:nvPr/>
        </p:nvSpPr>
        <p:spPr>
          <a:xfrm>
            <a:off x="0" y="6396335"/>
            <a:ext cx="38862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Controlled 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"/>
    </mc:Choice>
    <mc:Fallback xmlns="">
      <p:transition spd="slow" advTm="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051BD-0533-423F-13A5-B3B80C417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78688D-E5F5-A237-89BF-89CF1A6C25A7}"/>
              </a:ext>
            </a:extLst>
          </p:cNvPr>
          <p:cNvSpPr txBox="1"/>
          <p:nvPr/>
        </p:nvSpPr>
        <p:spPr>
          <a:xfrm>
            <a:off x="342900" y="1601390"/>
            <a:ext cx="11506200" cy="51398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Nick: </a:t>
            </a:r>
            <a:r>
              <a:rPr lang="en-VN" sz="2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</a:t>
            </a:r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most important skill or experience for SSEAYP participants to have?</a:t>
            </a:r>
            <a:endParaRPr lang="en-VN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(1) </a:t>
            </a:r>
            <a:r>
              <a:rPr lang="en-VN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VN" sz="28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VN" sz="2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think </a:t>
            </a:r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need to understand the current issues in ASEAN countries.</a:t>
            </a:r>
            <a:endParaRPr lang="en-VN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Nick: (2) </a:t>
            </a:r>
            <a:r>
              <a:rPr lang="en-VN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E. </a:t>
            </a:r>
            <a:r>
              <a:rPr lang="en-VN" sz="2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do you think so?</a:t>
            </a:r>
            <a:endParaRPr lang="en-VN" sz="2800" b="1" kern="1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Because they'll have to discuss and try to find solutions to these issues. (3) </a:t>
            </a:r>
            <a:r>
              <a:rPr lang="en-VN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VN" sz="2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Don't you agree?</a:t>
            </a:r>
            <a:endParaRPr lang="en-VN" sz="2800" b="1" kern="1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Nick: (4) </a:t>
            </a:r>
            <a:r>
              <a:rPr lang="en-VN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VN" sz="2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I'm afraid I have to disagree with you. </a:t>
            </a:r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working language is English so (5) </a:t>
            </a:r>
            <a:r>
              <a:rPr lang="en-VN" sz="3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most important thing is to speak English fluently. How will they take part in discussions if their English is not good enough?</a:t>
            </a:r>
            <a:endParaRPr lang="en-VN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Mai: </a:t>
            </a:r>
            <a:r>
              <a:rPr lang="en-VN" sz="2800" b="1" kern="1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OK, I agree with you</a:t>
            </a:r>
            <a:r>
              <a:rPr lang="en-VN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Nick.</a:t>
            </a:r>
            <a:endParaRPr lang="en-VN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244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"/>
    </mc:Choice>
    <mc:Fallback xmlns="">
      <p:transition spd="slow" advTm="4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73A774-314F-4B84-1196-2EFAA7CC9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AA980-8A7B-EC14-7AEC-B68D3CA60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99" y="1785937"/>
            <a:ext cx="8077201" cy="486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22D86-F833-BABB-7DC9-71280EBA4F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" y="2432050"/>
            <a:ext cx="3657601" cy="1391961"/>
          </a:xfrm>
          <a:prstGeom prst="rect">
            <a:avLst/>
          </a:prstGeom>
        </p:spPr>
      </p:pic>
      <p:pic>
        <p:nvPicPr>
          <p:cNvPr id="8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DD67095B-3637-5BE7-C11F-360B09CC642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2449" y="4487847"/>
            <a:ext cx="3033453" cy="17063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60737A-49EB-4CCA-7004-1327183A16B8}"/>
              </a:ext>
            </a:extLst>
          </p:cNvPr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Controlled 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5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"/>
    </mc:Choice>
    <mc:Fallback xmlns="">
      <p:transition spd="slow" advTm="3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419DB1-DC37-68EB-3731-D719801DE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A68F3F-4251-AB42-A546-4BE35DE9A338}"/>
              </a:ext>
            </a:extLst>
          </p:cNvPr>
          <p:cNvSpPr txBox="1"/>
          <p:nvPr/>
        </p:nvSpPr>
        <p:spPr>
          <a:xfrm>
            <a:off x="8458200" y="0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highlight>
                  <a:srgbClr val="FFFF00"/>
                </a:highlight>
                <a:latin typeface="Chalkboard SE" panose="03050602040202020205" pitchFamily="66" charset="77"/>
              </a:rPr>
              <a:t>Controlled Practice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0611C7A-43AF-85D5-F5FD-9D87884899E6}"/>
              </a:ext>
            </a:extLst>
          </p:cNvPr>
          <p:cNvSpPr/>
          <p:nvPr/>
        </p:nvSpPr>
        <p:spPr>
          <a:xfrm>
            <a:off x="617220" y="4734791"/>
            <a:ext cx="3093720" cy="5687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halkboard SE" panose="03050602040202020205" pitchFamily="66" charset="77"/>
              </a:rPr>
              <a:t>I think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9C4A068-25AA-3D7D-E76E-F26D24C357A7}"/>
              </a:ext>
            </a:extLst>
          </p:cNvPr>
          <p:cNvSpPr/>
          <p:nvPr/>
        </p:nvSpPr>
        <p:spPr>
          <a:xfrm>
            <a:off x="4328160" y="4807527"/>
            <a:ext cx="3093720" cy="5687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Chalkboard SE" panose="03050602040202020205" pitchFamily="66" charset="77"/>
              </a:rPr>
              <a:t>What about you?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86AF527-0E13-4FF6-1BD3-051749BA004B}"/>
              </a:ext>
            </a:extLst>
          </p:cNvPr>
          <p:cNvSpPr/>
          <p:nvPr/>
        </p:nvSpPr>
        <p:spPr>
          <a:xfrm>
            <a:off x="7979179" y="5091891"/>
            <a:ext cx="3655522" cy="5687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Chalkboard SE" panose="03050602040202020205" pitchFamily="66" charset="77"/>
              </a:rPr>
              <a:t>OK I definitely with you.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3EE7577-82E5-9CC6-D82B-EF236D66FC7D}"/>
              </a:ext>
            </a:extLst>
          </p:cNvPr>
          <p:cNvSpPr/>
          <p:nvPr/>
        </p:nvSpPr>
        <p:spPr>
          <a:xfrm>
            <a:off x="7979179" y="5971153"/>
            <a:ext cx="3655522" cy="5687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Chalkboard SE" panose="03050602040202020205" pitchFamily="66" charset="77"/>
              </a:rPr>
              <a:t>I’m afraid I can’t agree with you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A47BA98-1CC5-EC03-D359-A61C76AF60A7}"/>
              </a:ext>
            </a:extLst>
          </p:cNvPr>
          <p:cNvSpPr/>
          <p:nvPr/>
        </p:nvSpPr>
        <p:spPr>
          <a:xfrm>
            <a:off x="3245803" y="5656827"/>
            <a:ext cx="3314700" cy="11973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</a:rPr>
              <a:t>Sample Conversation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C44014-C3FA-6D5D-A226-2F311B3EF51C}"/>
              </a:ext>
            </a:extLst>
          </p:cNvPr>
          <p:cNvCxnSpPr/>
          <p:nvPr/>
        </p:nvCxnSpPr>
        <p:spPr>
          <a:xfrm>
            <a:off x="2332240" y="5303520"/>
            <a:ext cx="936740" cy="3571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47D6B3-E4AE-E58C-0CF0-BE496D1C22D6}"/>
              </a:ext>
            </a:extLst>
          </p:cNvPr>
          <p:cNvCxnSpPr>
            <a:cxnSpLocks/>
          </p:cNvCxnSpPr>
          <p:nvPr/>
        </p:nvCxnSpPr>
        <p:spPr>
          <a:xfrm>
            <a:off x="6537326" y="6246857"/>
            <a:ext cx="1441853" cy="866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0ADA4C-665C-574C-AB4D-F1C6283C4AC9}"/>
              </a:ext>
            </a:extLst>
          </p:cNvPr>
          <p:cNvCxnSpPr>
            <a:cxnSpLocks/>
          </p:cNvCxnSpPr>
          <p:nvPr/>
        </p:nvCxnSpPr>
        <p:spPr>
          <a:xfrm>
            <a:off x="5132850" y="5361743"/>
            <a:ext cx="0" cy="29887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A11E68-13CA-BC74-8EB4-77D75CD6EB52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514466" y="5376256"/>
            <a:ext cx="1464713" cy="41911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764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1"/>
    </mc:Choice>
    <mc:Fallback xmlns="">
      <p:transition spd="slow" advTm="3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8AFDBC-F6C9-DCBD-ADEF-82650EEB5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ELSA Speak: English Learning - Apps on Google Play">
            <a:extLst>
              <a:ext uri="{FF2B5EF4-FFF2-40B4-BE49-F238E27FC236}">
                <a16:creationId xmlns:a16="http://schemas.microsoft.com/office/drawing/2014/main" id="{A28D9CFA-0E0E-C9D4-2858-29180AC0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2355850"/>
            <a:ext cx="3803650" cy="3803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32E37-E423-5DE5-EC40-C1D1A16A406C}"/>
              </a:ext>
            </a:extLst>
          </p:cNvPr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Controlled 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9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"/>
    </mc:Choice>
    <mc:Fallback xmlns="">
      <p:transition spd="slow" advTm="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7BE5-34AD-D4AD-8A60-7E55CFE9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EF529-AD81-021C-D409-CA4CE365B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A6818-5E0E-2672-DCAB-55530388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CF8CC-2A8D-1174-F74F-2CFFE2373601}"/>
              </a:ext>
            </a:extLst>
          </p:cNvPr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B20D6-A6E8-C756-202E-24E9402413C8}"/>
              </a:ext>
            </a:extLst>
          </p:cNvPr>
          <p:cNvSpPr txBox="1"/>
          <p:nvPr/>
        </p:nvSpPr>
        <p:spPr>
          <a:xfrm>
            <a:off x="0" y="0"/>
            <a:ext cx="2571750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Wrap-up</a:t>
            </a:r>
          </a:p>
        </p:txBody>
      </p:sp>
      <p:pic>
        <p:nvPicPr>
          <p:cNvPr id="8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076C264A-06B2-C08F-F143-BB46E25B66D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12" y="2318707"/>
            <a:ext cx="2955988" cy="1662743"/>
          </a:xfrm>
          <a:prstGeom prst="rect">
            <a:avLst/>
          </a:prstGeom>
        </p:spPr>
      </p:pic>
      <p:pic>
        <p:nvPicPr>
          <p:cNvPr id="3074" name="Picture 2" descr="ChatGPT có thể lấy dữ liệu trực tiếp trên Internet, giao tiếp với con người  bằng lời nói">
            <a:extLst>
              <a:ext uri="{FF2B5EF4-FFF2-40B4-BE49-F238E27FC236}">
                <a16:creationId xmlns:a16="http://schemas.microsoft.com/office/drawing/2014/main" id="{561D6D34-CE18-4BF7-D31D-7CAA6C96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5" y="2546587"/>
            <a:ext cx="2955988" cy="1966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oogle Gemini Logo, symbol, meaning ...">
            <a:extLst>
              <a:ext uri="{FF2B5EF4-FFF2-40B4-BE49-F238E27FC236}">
                <a16:creationId xmlns:a16="http://schemas.microsoft.com/office/drawing/2014/main" id="{4A746DB2-589B-D020-88DC-F4ADCCA0C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58" y="4494687"/>
            <a:ext cx="2969184" cy="166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F086225-9838-A622-79FC-CBD01E43F146}"/>
              </a:ext>
            </a:extLst>
          </p:cNvPr>
          <p:cNvSpPr/>
          <p:nvPr/>
        </p:nvSpPr>
        <p:spPr>
          <a:xfrm>
            <a:off x="1283206" y="2565904"/>
            <a:ext cx="7517894" cy="3102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rgbClr val="C00000"/>
                </a:solidFill>
                <a:latin typeface="Chalkboard SE" panose="03050602040202020205" pitchFamily="66" charset="77"/>
              </a:rPr>
              <a:t>Suggested Prompt: </a:t>
            </a:r>
          </a:p>
          <a:p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Drawing a visual mind-map with “</a:t>
            </a:r>
            <a:r>
              <a:rPr lang="en-US" sz="3200" b="0" i="0" u="sng" strike="noStrike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Chalkboard SE" panose="03050602040202020205" pitchFamily="66" charset="77"/>
              </a:rPr>
              <a:t>2/3/… </a:t>
            </a:r>
            <a:r>
              <a:rPr lang="en-US" sz="3200" b="0" i="0" strike="noStrike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“ </a:t>
            </a: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branches about why ”</a:t>
            </a:r>
            <a:r>
              <a:rPr lang="en-US" sz="3200" b="1" i="0" u="sng" strike="noStrike" dirty="0">
                <a:solidFill>
                  <a:schemeClr val="bg1"/>
                </a:solidFill>
                <a:effectLst/>
                <a:highlight>
                  <a:srgbClr val="0000FF"/>
                </a:highlight>
                <a:latin typeface="Chalkboard SE" panose="03050602040202020205" pitchFamily="66" charset="77"/>
              </a:rPr>
              <a:t>skills/experience</a:t>
            </a: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Chalkboard SE" panose="03050602040202020205" pitchFamily="66" charset="77"/>
              </a:rPr>
              <a:t>" are the most important with SSEAYP participants.</a:t>
            </a:r>
            <a:r>
              <a:rPr lang="en-VN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20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1"/>
    </mc:Choice>
    <mc:Fallback xmlns="">
      <p:transition spd="slow" advTm="8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7" grpId="1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F7BE5-34AD-D4AD-8A60-7E55CFE9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EF529-AD81-021C-D409-CA4CE365B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A6818-5E0E-2672-DCAB-55530388B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CF8CC-2A8D-1174-F74F-2CFFE2373601}"/>
              </a:ext>
            </a:extLst>
          </p:cNvPr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EB20D6-A6E8-C756-202E-24E9402413C8}"/>
              </a:ext>
            </a:extLst>
          </p:cNvPr>
          <p:cNvSpPr txBox="1"/>
          <p:nvPr/>
        </p:nvSpPr>
        <p:spPr>
          <a:xfrm>
            <a:off x="0" y="0"/>
            <a:ext cx="2571750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Wrap-up</a:t>
            </a:r>
          </a:p>
        </p:txBody>
      </p:sp>
      <p:pic>
        <p:nvPicPr>
          <p:cNvPr id="4" name="Picture 2" descr="Mentimeter | Digital Learning">
            <a:extLst>
              <a:ext uri="{FF2B5EF4-FFF2-40B4-BE49-F238E27FC236}">
                <a16:creationId xmlns:a16="http://schemas.microsoft.com/office/drawing/2014/main" id="{345369D7-9E87-33F2-8B01-7231032D9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22" y="2639119"/>
            <a:ext cx="5130178" cy="2872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entimeter: Phần mềm trình chiếu tạo thuyết trình sống động">
            <a:extLst>
              <a:ext uri="{FF2B5EF4-FFF2-40B4-BE49-F238E27FC236}">
                <a16:creationId xmlns:a16="http://schemas.microsoft.com/office/drawing/2014/main" id="{F0AF2C28-CA5F-03FD-8615-D2BC7D5B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578" y="2628234"/>
            <a:ext cx="5132324" cy="2872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46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5"/>
    </mc:Choice>
    <mc:Fallback xmlns="">
      <p:transition spd="slow" advTm="4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884B135-54BD-4B73-C8F6-A64CB3EA396E}"/>
              </a:ext>
            </a:extLst>
          </p:cNvPr>
          <p:cNvSpPr txBox="1"/>
          <p:nvPr/>
        </p:nvSpPr>
        <p:spPr>
          <a:xfrm>
            <a:off x="4308764" y="16038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each Playful Graduation Facebook Post.mp4">
            <a:hlinkClick r:id="" action="ppaction://media"/>
            <a:extLst>
              <a:ext uri="{FF2B5EF4-FFF2-40B4-BE49-F238E27FC236}">
                <a16:creationId xmlns:a16="http://schemas.microsoft.com/office/drawing/2014/main" id="{E43EE1E0-F4DE-2F0C-C5B0-928961944D2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80387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7C78B3-4403-65F4-7342-AFEF54833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346539"/>
            <a:ext cx="3886200" cy="1257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CEA266-4EB9-85C9-8817-3F88540C2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387" y="1950378"/>
            <a:ext cx="3886200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F874D6-FA39-CBE4-1ED9-0873D9953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3650323"/>
            <a:ext cx="3886200" cy="1257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C0FF5B-510F-8F87-3AD7-AE826FD46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19" y="5254161"/>
            <a:ext cx="3886200" cy="1257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CEB852-4919-B395-5D9A-42C71FCDC7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2" y="5254161"/>
            <a:ext cx="3886200" cy="1257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749FD96-A4DA-64F2-D5D3-4CDB66096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56" y="5254161"/>
            <a:ext cx="3886200" cy="1257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9E01545-45F7-0B86-5B03-8BDABACB7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2171700"/>
            <a:ext cx="7772400" cy="251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790689"/>
      </p:ext>
    </p:extLst>
  </p:cSld>
  <p:clrMapOvr>
    <a:masterClrMapping/>
  </p:clrMapOvr>
  <p:transition advTm="3415">
    <p:fade/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1" objId="6"/>
        <p14:stopEvt time="3415" objId="6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AD5F4B-9DE6-831D-0E53-B4FF14E68B2B}"/>
              </a:ext>
            </a:extLst>
          </p:cNvPr>
          <p:cNvSpPr/>
          <p:nvPr/>
        </p:nvSpPr>
        <p:spPr>
          <a:xfrm>
            <a:off x="1032384" y="2836601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A. 60 days</a:t>
            </a:r>
            <a:endParaRPr lang="en-VN" sz="40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0B8E5-0346-B1FB-9788-DBA4DD7FC4BE}"/>
              </a:ext>
            </a:extLst>
          </p:cNvPr>
          <p:cNvSpPr/>
          <p:nvPr/>
        </p:nvSpPr>
        <p:spPr>
          <a:xfrm>
            <a:off x="1032384" y="3993505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bg1"/>
                </a:solidFill>
                <a:latin typeface="Chalkboard SE" panose="03050602040202020205" pitchFamily="66" charset="77"/>
              </a:rPr>
              <a:t>B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50 days</a:t>
            </a:r>
            <a:endParaRPr lang="en-VN" sz="40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BEB789-6833-6DD1-E28F-83D5BC75E477}"/>
              </a:ext>
            </a:extLst>
          </p:cNvPr>
          <p:cNvSpPr/>
          <p:nvPr/>
        </p:nvSpPr>
        <p:spPr>
          <a:xfrm>
            <a:off x="1032384" y="5146417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bg1"/>
                </a:solidFill>
                <a:latin typeface="Chalkboard SE" panose="03050602040202020205" pitchFamily="66" charset="77"/>
              </a:rPr>
              <a:t>C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40 days</a:t>
            </a:r>
            <a:endParaRPr lang="en-VN" sz="40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074" name="Picture 2" descr="Free Download Of House Icon Clipart PNG ...">
            <a:hlinkClick r:id="rId4" action="ppaction://hlinksldjump"/>
            <a:extLst>
              <a:ext uri="{FF2B5EF4-FFF2-40B4-BE49-F238E27FC236}">
                <a16:creationId xmlns:a16="http://schemas.microsoft.com/office/drawing/2014/main" id="{9B2B8A34-5D89-850B-4681-0B86138E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từ 10 có âm thanh.mp4">
            <a:hlinkClick r:id="" action="ppaction://media"/>
            <a:extLst>
              <a:ext uri="{FF2B5EF4-FFF2-40B4-BE49-F238E27FC236}">
                <a16:creationId xmlns:a16="http://schemas.microsoft.com/office/drawing/2014/main" id="{6CDEDF4E-912E-3B02-B315-3F61FBBC98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4372" y="-87389"/>
            <a:ext cx="3432182" cy="193060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28E6DC-F5A9-5905-CA3B-F57ACC3B707A}"/>
              </a:ext>
            </a:extLst>
          </p:cNvPr>
          <p:cNvSpPr/>
          <p:nvPr/>
        </p:nvSpPr>
        <p:spPr>
          <a:xfrm>
            <a:off x="862777" y="1679697"/>
            <a:ext cx="10869561" cy="914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halkboard SE" panose="03050602040202020205" pitchFamily="66" charset="77"/>
              </a:rPr>
              <a:t>How long does the journey of the SSEAYP last?</a:t>
            </a:r>
            <a:endParaRPr lang="en-VN" sz="3600" dirty="0">
              <a:latin typeface="Chalkboard SE" panose="03050602040202020205" pitchFamily="66" charset="77"/>
            </a:endParaRPr>
          </a:p>
        </p:txBody>
      </p:sp>
      <p:pic>
        <p:nvPicPr>
          <p:cNvPr id="2" name="Picture 12" descr="Quốc kỳ Campuchia – Wikipedia tiếng Việt">
            <a:extLst>
              <a:ext uri="{FF2B5EF4-FFF2-40B4-BE49-F238E27FC236}">
                <a16:creationId xmlns:a16="http://schemas.microsoft.com/office/drawing/2014/main" id="{AAC9D7BD-10C4-55D5-3D78-F6A878C7E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679" y="-27674"/>
            <a:ext cx="2325757" cy="169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52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14C6F-344E-30B0-3296-74F0D443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36" y="540327"/>
            <a:ext cx="8257309" cy="66501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VN" dirty="0"/>
              <a:t>ClassClap app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05F004-0634-1B4A-EAFB-927DAFF44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7" y="1690688"/>
            <a:ext cx="11385286" cy="4626985"/>
          </a:xfr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AD6F47-B8FE-3233-22CF-C04AE3C91FBC}"/>
              </a:ext>
            </a:extLst>
          </p:cNvPr>
          <p:cNvSpPr/>
          <p:nvPr/>
        </p:nvSpPr>
        <p:spPr>
          <a:xfrm>
            <a:off x="8977745" y="1690688"/>
            <a:ext cx="2493819" cy="733857"/>
          </a:xfrm>
          <a:prstGeom prst="roundRect">
            <a:avLst/>
          </a:prstGeom>
          <a:solidFill>
            <a:srgbClr val="990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399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trình chiếu chuyên đề">
            <a:hlinkClick r:id="" action="ppaction://media"/>
            <a:extLst>
              <a:ext uri="{FF2B5EF4-FFF2-40B4-BE49-F238E27FC236}">
                <a16:creationId xmlns:a16="http://schemas.microsoft.com/office/drawing/2014/main" id="{CF5539F7-7C1A-BC5F-8BA9-22E3AC7D7A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94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AD5F4B-9DE6-831D-0E53-B4FF14E68B2B}"/>
              </a:ext>
            </a:extLst>
          </p:cNvPr>
          <p:cNvSpPr/>
          <p:nvPr/>
        </p:nvSpPr>
        <p:spPr>
          <a:xfrm>
            <a:off x="1032387" y="2759531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A. About 100</a:t>
            </a:r>
            <a:endParaRPr lang="en-VN" sz="44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0B8E5-0346-B1FB-9788-DBA4DD7FC4BE}"/>
              </a:ext>
            </a:extLst>
          </p:cNvPr>
          <p:cNvSpPr/>
          <p:nvPr/>
        </p:nvSpPr>
        <p:spPr>
          <a:xfrm>
            <a:off x="1032386" y="3995938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bg1"/>
                </a:solidFill>
                <a:latin typeface="Chalkboard SE" panose="03050602040202020205" pitchFamily="66" charset="77"/>
              </a:rPr>
              <a:t>B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0ver 200</a:t>
            </a:r>
            <a:endParaRPr lang="en-VN" sz="44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BEB789-6833-6DD1-E28F-83D5BC75E477}"/>
              </a:ext>
            </a:extLst>
          </p:cNvPr>
          <p:cNvSpPr/>
          <p:nvPr/>
        </p:nvSpPr>
        <p:spPr>
          <a:xfrm>
            <a:off x="1032385" y="5232345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bg1"/>
                </a:solidFill>
                <a:latin typeface="Chalkboard SE" panose="03050602040202020205" pitchFamily="66" charset="77"/>
              </a:rPr>
              <a:t>C</a:t>
            </a:r>
            <a:r>
              <a:rPr lang="en-US" sz="44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Over 300</a:t>
            </a:r>
            <a:endParaRPr lang="en-VN" sz="44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074" name="Picture 2" descr="Free Download Of House Icon Clipart PNG ...">
            <a:hlinkClick r:id="rId4" action="ppaction://hlinksldjump"/>
            <a:extLst>
              <a:ext uri="{FF2B5EF4-FFF2-40B4-BE49-F238E27FC236}">
                <a16:creationId xmlns:a16="http://schemas.microsoft.com/office/drawing/2014/main" id="{9B2B8A34-5D89-850B-4681-0B86138E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từ 10 có âm thanh.mp4">
            <a:hlinkClick r:id="" action="ppaction://media"/>
            <a:extLst>
              <a:ext uri="{FF2B5EF4-FFF2-40B4-BE49-F238E27FC236}">
                <a16:creationId xmlns:a16="http://schemas.microsoft.com/office/drawing/2014/main" id="{19BF327E-29E0-B9D0-77B3-BB02E9984E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2748" y="-93856"/>
            <a:ext cx="3795430" cy="213493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0FE4E0F-77B8-9E09-F722-BAC574ECBC8A}"/>
              </a:ext>
            </a:extLst>
          </p:cNvPr>
          <p:cNvSpPr/>
          <p:nvPr/>
        </p:nvSpPr>
        <p:spPr>
          <a:xfrm>
            <a:off x="783771" y="1747157"/>
            <a:ext cx="10778963" cy="7290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halkboard SE" panose="03050602040202020205" pitchFamily="66" charset="77"/>
              </a:rPr>
              <a:t>How many youths will take part in the program?</a:t>
            </a:r>
            <a:endParaRPr lang="en-VN" sz="3600" dirty="0">
              <a:latin typeface="Chalkboard SE" panose="03050602040202020205" pitchFamily="66" charset="77"/>
            </a:endParaRPr>
          </a:p>
        </p:txBody>
      </p:sp>
      <p:pic>
        <p:nvPicPr>
          <p:cNvPr id="2" name="Picture 1" descr="National flag of Singapore - Flat color ...">
            <a:extLst>
              <a:ext uri="{FF2B5EF4-FFF2-40B4-BE49-F238E27FC236}">
                <a16:creationId xmlns:a16="http://schemas.microsoft.com/office/drawing/2014/main" id="{92FB1C56-7347-BA78-EE60-874D80FA4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87" y="-3809"/>
            <a:ext cx="2897813" cy="15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4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AD5F4B-9DE6-831D-0E53-B4FF14E68B2B}"/>
              </a:ext>
            </a:extLst>
          </p:cNvPr>
          <p:cNvSpPr/>
          <p:nvPr/>
        </p:nvSpPr>
        <p:spPr>
          <a:xfrm>
            <a:off x="975286" y="2912528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A. To promote business cooperation among ASEAN countries</a:t>
            </a:r>
            <a:endParaRPr lang="en-VN" sz="28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0B8E5-0346-B1FB-9788-DBA4DD7FC4BE}"/>
              </a:ext>
            </a:extLst>
          </p:cNvPr>
          <p:cNvSpPr/>
          <p:nvPr/>
        </p:nvSpPr>
        <p:spPr>
          <a:xfrm>
            <a:off x="975288" y="4028022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B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To bring together young people for learning and cultural exchange</a:t>
            </a:r>
            <a:endParaRPr lang="en-VN" sz="28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BEB789-6833-6DD1-E28F-83D5BC75E477}"/>
              </a:ext>
            </a:extLst>
          </p:cNvPr>
          <p:cNvSpPr/>
          <p:nvPr/>
        </p:nvSpPr>
        <p:spPr>
          <a:xfrm>
            <a:off x="975287" y="5143516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Chalkboard SE" panose="03050602040202020205" pitchFamily="66" charset="77"/>
              </a:rPr>
              <a:t>C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To train athletes for international competitions</a:t>
            </a:r>
            <a:endParaRPr lang="en-VN" sz="28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074" name="Picture 2" descr="Free Download Of House Icon Clipart PNG ...">
            <a:hlinkClick r:id="rId7" action="ppaction://hlinksldjump"/>
            <a:extLst>
              <a:ext uri="{FF2B5EF4-FFF2-40B4-BE49-F238E27FC236}">
                <a16:creationId xmlns:a16="http://schemas.microsoft.com/office/drawing/2014/main" id="{9B2B8A34-5D89-850B-4681-0B86138E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6146977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từ 10 có âm thanh.mp4">
            <a:hlinkClick r:id="" action="ppaction://media"/>
            <a:extLst>
              <a:ext uri="{FF2B5EF4-FFF2-40B4-BE49-F238E27FC236}">
                <a16:creationId xmlns:a16="http://schemas.microsoft.com/office/drawing/2014/main" id="{8EFE90C2-6B3E-7E09-9C4B-4690CC9CC47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77024" y="-248102"/>
            <a:ext cx="3726871" cy="209636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838D470-2B6B-0CC3-11B7-8F24B3AB3A9E}"/>
              </a:ext>
            </a:extLst>
          </p:cNvPr>
          <p:cNvSpPr/>
          <p:nvPr/>
        </p:nvSpPr>
        <p:spPr>
          <a:xfrm>
            <a:off x="632721" y="1670026"/>
            <a:ext cx="11215478" cy="9814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081B3A"/>
                </a:solidFill>
                <a:effectLst/>
                <a:latin typeface="Chalkboard SE" panose="03050602040202020205" pitchFamily="66" charset="77"/>
              </a:rPr>
              <a:t>What is the main purpose of the SSEAYP program?</a:t>
            </a:r>
            <a:endParaRPr lang="en-VN" sz="3600" dirty="0">
              <a:latin typeface="Chalkboard SE" panose="03050602040202020205" pitchFamily="66" charset="77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F8845BB2-4121-F477-9681-5A66885E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729" y="-39856"/>
            <a:ext cx="2498271" cy="162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3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48">
        <p:sndAc>
          <p:stSnd>
            <p:snd r:embed="rId5" name="click.wav"/>
          </p:stSnd>
        </p:sndAc>
      </p:transition>
    </mc:Choice>
    <mc:Fallback xmlns="">
      <p:transition spd="slow" advTm="29248"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  <p:extLst>
    <p:ext uri="{E180D4A7-C9FB-4DFB-919C-405C955672EB}">
      <p14:showEvtLst xmlns:p14="http://schemas.microsoft.com/office/powerpoint/2010/main">
        <p14:playEvt time="7266" objId="9"/>
        <p14:triggerEvt type="onClick" time="7266" objId="9"/>
        <p14:pauseEvt time="12747" objId="9"/>
        <p14:resumeEvt time="13665" objId="9"/>
        <p14:triggerEvt type="onClick" time="15094" objId="4"/>
        <p14:triggerEvt type="onClick" time="17210" objId="5"/>
        <p14:triggerEvt type="onClick" time="18015" objId="3"/>
        <p14:stopEvt time="24564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AD5F4B-9DE6-831D-0E53-B4FF14E68B2B}"/>
              </a:ext>
            </a:extLst>
          </p:cNvPr>
          <p:cNvSpPr/>
          <p:nvPr/>
        </p:nvSpPr>
        <p:spPr>
          <a:xfrm>
            <a:off x="1032387" y="2726866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A. </a:t>
            </a:r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Sports competitions and music festivals</a:t>
            </a:r>
            <a:endParaRPr lang="en-VN" sz="36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0B8E5-0346-B1FB-9788-DBA4DD7FC4BE}"/>
              </a:ext>
            </a:extLst>
          </p:cNvPr>
          <p:cNvSpPr/>
          <p:nvPr/>
        </p:nvSpPr>
        <p:spPr>
          <a:xfrm>
            <a:off x="1032386" y="3963273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B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</a:t>
            </a:r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Cooking and language classes</a:t>
            </a:r>
            <a:endParaRPr lang="en-VN" sz="36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BEB789-6833-6DD1-E28F-83D5BC75E477}"/>
              </a:ext>
            </a:extLst>
          </p:cNvPr>
          <p:cNvSpPr/>
          <p:nvPr/>
        </p:nvSpPr>
        <p:spPr>
          <a:xfrm>
            <a:off x="1032385" y="5199680"/>
            <a:ext cx="10530349" cy="914403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C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Discussions, cultural exchanges, and leadership training</a:t>
            </a:r>
            <a:endParaRPr lang="en-VN" sz="32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074" name="Picture 2" descr="Free Download Of House Icon Clipart PNG ...">
            <a:hlinkClick r:id="rId4" action="ppaction://hlinksldjump"/>
            <a:extLst>
              <a:ext uri="{FF2B5EF4-FFF2-40B4-BE49-F238E27FC236}">
                <a16:creationId xmlns:a16="http://schemas.microsoft.com/office/drawing/2014/main" id="{9B2B8A34-5D89-850B-4681-0B86138E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33" y="6161141"/>
            <a:ext cx="696859" cy="69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từ 10 có âm thanh.mp4">
            <a:hlinkClick r:id="" action="ppaction://media"/>
            <a:extLst>
              <a:ext uri="{FF2B5EF4-FFF2-40B4-BE49-F238E27FC236}">
                <a16:creationId xmlns:a16="http://schemas.microsoft.com/office/drawing/2014/main" id="{8E301F62-DC8D-8D4F-F4E1-340AD639E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59775" y="0"/>
            <a:ext cx="3672450" cy="206575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EDEBB7-FF24-5BEE-A3BA-1BC05DE52DD6}"/>
              </a:ext>
            </a:extLst>
          </p:cNvPr>
          <p:cNvSpPr/>
          <p:nvPr/>
        </p:nvSpPr>
        <p:spPr>
          <a:xfrm>
            <a:off x="685799" y="1705370"/>
            <a:ext cx="11014587" cy="8469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halkboard SE" panose="03050602040202020205" pitchFamily="66" charset="77"/>
              </a:rPr>
              <a:t>What kinds of activities will participants join?</a:t>
            </a:r>
            <a:endParaRPr lang="en-VN" sz="3600" dirty="0">
              <a:latin typeface="Chalkboard SE" panose="03050602040202020205" pitchFamily="66" charset="77"/>
            </a:endParaRPr>
          </a:p>
        </p:txBody>
      </p:sp>
      <p:pic>
        <p:nvPicPr>
          <p:cNvPr id="2" name="Picture 10" descr="Quốc kỳ Lào – Wikipedia tiếng Việt">
            <a:extLst>
              <a:ext uri="{FF2B5EF4-FFF2-40B4-BE49-F238E27FC236}">
                <a16:creationId xmlns:a16="http://schemas.microsoft.com/office/drawing/2014/main" id="{309E25CA-7B15-B5A4-7352-3492660D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571" y="111297"/>
            <a:ext cx="2958597" cy="158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AD5F4B-9DE6-831D-0E53-B4FF14E68B2B}"/>
              </a:ext>
            </a:extLst>
          </p:cNvPr>
          <p:cNvSpPr/>
          <p:nvPr/>
        </p:nvSpPr>
        <p:spPr>
          <a:xfrm>
            <a:off x="1127822" y="2809601"/>
            <a:ext cx="10316025" cy="978427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ctr"/>
            <a:r>
              <a:rPr lang="en-US" sz="32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A. </a:t>
            </a:r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Ship for Southeast Asian and Japanese Youth </a:t>
            </a:r>
            <a:r>
              <a:rPr lang="en-US" sz="3200" dirty="0" err="1">
                <a:solidFill>
                  <a:schemeClr val="bg1"/>
                </a:solidFill>
                <a:latin typeface="Chalkboard SE" panose="03050602040202020205" pitchFamily="66" charset="77"/>
              </a:rPr>
              <a:t>Programme</a:t>
            </a:r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. </a:t>
            </a:r>
            <a:endParaRPr lang="en-VN" sz="32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0B8E5-0346-B1FB-9788-DBA4DD7FC4BE}"/>
              </a:ext>
            </a:extLst>
          </p:cNvPr>
          <p:cNvSpPr/>
          <p:nvPr/>
        </p:nvSpPr>
        <p:spPr>
          <a:xfrm>
            <a:off x="1246708" y="3983730"/>
            <a:ext cx="10316025" cy="950897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B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Ship for Asian and Japanese Youth </a:t>
            </a:r>
            <a:r>
              <a:rPr lang="en-US" sz="3200" dirty="0" err="1">
                <a:solidFill>
                  <a:schemeClr val="bg1"/>
                </a:solidFill>
                <a:latin typeface="Chalkboard SE" panose="03050602040202020205" pitchFamily="66" charset="77"/>
              </a:rPr>
              <a:t>Programme</a:t>
            </a:r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. </a:t>
            </a:r>
            <a:endParaRPr lang="en-VN" sz="32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BEB789-6833-6DD1-E28F-83D5BC75E477}"/>
              </a:ext>
            </a:extLst>
          </p:cNvPr>
          <p:cNvSpPr/>
          <p:nvPr/>
        </p:nvSpPr>
        <p:spPr>
          <a:xfrm>
            <a:off x="1246709" y="5244076"/>
            <a:ext cx="10363293" cy="950897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C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Ship for Vietnamese and Japanese Youth </a:t>
            </a:r>
            <a:r>
              <a:rPr lang="en-US" sz="3200" dirty="0" err="1">
                <a:solidFill>
                  <a:schemeClr val="bg1"/>
                </a:solidFill>
                <a:latin typeface="Chalkboard SE" panose="03050602040202020205" pitchFamily="66" charset="77"/>
              </a:rPr>
              <a:t>Programme</a:t>
            </a:r>
            <a:r>
              <a:rPr lang="en-US" sz="3200" dirty="0">
                <a:solidFill>
                  <a:schemeClr val="bg1"/>
                </a:solidFill>
                <a:latin typeface="Chalkboard SE" panose="03050602040202020205" pitchFamily="66" charset="77"/>
              </a:rPr>
              <a:t>. </a:t>
            </a:r>
            <a:endParaRPr lang="en-VN" sz="32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074" name="Picture 2" descr="Free Download Of House Icon Clipart PNG ...">
            <a:hlinkClick r:id="rId5" action="ppaction://hlinksldjump"/>
            <a:extLst>
              <a:ext uri="{FF2B5EF4-FFF2-40B4-BE49-F238E27FC236}">
                <a16:creationId xmlns:a16="http://schemas.microsoft.com/office/drawing/2014/main" id="{9B2B8A34-5D89-850B-4681-0B86138E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từ 10 có âm thanh.mp4">
            <a:hlinkClick r:id="" action="ppaction://media"/>
            <a:extLst>
              <a:ext uri="{FF2B5EF4-FFF2-40B4-BE49-F238E27FC236}">
                <a16:creationId xmlns:a16="http://schemas.microsoft.com/office/drawing/2014/main" id="{476C05E3-E3D3-8072-773F-F6D4CEA5C5C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7912" y="-100561"/>
            <a:ext cx="3345101" cy="188162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858D376-D4D7-9459-3465-D2A547080AD5}"/>
              </a:ext>
            </a:extLst>
          </p:cNvPr>
          <p:cNvSpPr/>
          <p:nvPr/>
        </p:nvSpPr>
        <p:spPr>
          <a:xfrm>
            <a:off x="961669" y="1579308"/>
            <a:ext cx="10648333" cy="8589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halkboard SE" panose="03050602040202020205" pitchFamily="66" charset="77"/>
              </a:rPr>
              <a:t>What does SSEAYP stand for?</a:t>
            </a:r>
            <a:endParaRPr lang="en-VN" sz="4000" dirty="0">
              <a:latin typeface="Chalkboard SE" panose="03050602040202020205" pitchFamily="66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3EC08A-9395-4005-2BB2-5DE4D2BB8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766" y="-100561"/>
            <a:ext cx="2685234" cy="166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396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5"/>
    </mc:Choice>
    <mc:Fallback xmlns="">
      <p:transition spd="slow" advTm="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2780" objId="9"/>
        <p14:triggerEvt type="onClick" time="5129" objId="3"/>
        <p14:stopEvt time="8075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AD5F4B-9DE6-831D-0E53-B4FF14E68B2B}"/>
              </a:ext>
            </a:extLst>
          </p:cNvPr>
          <p:cNvSpPr/>
          <p:nvPr/>
        </p:nvSpPr>
        <p:spPr>
          <a:xfrm>
            <a:off x="1032385" y="2903778"/>
            <a:ext cx="10192097" cy="795560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A. </a:t>
            </a:r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In Japan</a:t>
            </a:r>
            <a:endParaRPr lang="en-VN" sz="36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0B8E5-0346-B1FB-9788-DBA4DD7FC4BE}"/>
              </a:ext>
            </a:extLst>
          </p:cNvPr>
          <p:cNvSpPr/>
          <p:nvPr/>
        </p:nvSpPr>
        <p:spPr>
          <a:xfrm>
            <a:off x="1032386" y="4140185"/>
            <a:ext cx="10192097" cy="795560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B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</a:t>
            </a:r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In Vietnam</a:t>
            </a:r>
            <a:endParaRPr lang="en-VN" sz="36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BEB789-6833-6DD1-E28F-83D5BC75E477}"/>
              </a:ext>
            </a:extLst>
          </p:cNvPr>
          <p:cNvSpPr/>
          <p:nvPr/>
        </p:nvSpPr>
        <p:spPr>
          <a:xfrm>
            <a:off x="1032385" y="5376592"/>
            <a:ext cx="10192097" cy="795560"/>
          </a:xfrm>
          <a:prstGeom prst="roundRect">
            <a:avLst/>
          </a:prstGeom>
          <a:solidFill>
            <a:srgbClr val="00206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C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Chalkboard SE" panose="03050602040202020205" pitchFamily="66" charset="77"/>
              </a:rPr>
              <a:t>. </a:t>
            </a:r>
            <a:r>
              <a:rPr lang="en-US" sz="3600" dirty="0">
                <a:solidFill>
                  <a:schemeClr val="bg1"/>
                </a:solidFill>
                <a:latin typeface="Chalkboard SE" panose="03050602040202020205" pitchFamily="66" charset="77"/>
              </a:rPr>
              <a:t>In Thailand</a:t>
            </a:r>
            <a:endParaRPr lang="en-VN" sz="3600" dirty="0">
              <a:solidFill>
                <a:schemeClr val="bg1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074" name="Picture 2" descr="Free Download Of House Icon Clipart PNG ...">
            <a:hlinkClick r:id="rId4" action="ppaction://hlinksldjump"/>
            <a:extLst>
              <a:ext uri="{FF2B5EF4-FFF2-40B4-BE49-F238E27FC236}">
                <a16:creationId xmlns:a16="http://schemas.microsoft.com/office/drawing/2014/main" id="{9B2B8A34-5D89-850B-4681-0B86138E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6143625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ồng hồ đếm ngược từ 10 có âm thanh.mp4">
            <a:hlinkClick r:id="" action="ppaction://media"/>
            <a:extLst>
              <a:ext uri="{FF2B5EF4-FFF2-40B4-BE49-F238E27FC236}">
                <a16:creationId xmlns:a16="http://schemas.microsoft.com/office/drawing/2014/main" id="{3FABC0B3-FA4B-A448-C861-04DC293D4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9297" y="-126602"/>
            <a:ext cx="3822329" cy="215006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C5764F-B0C1-1C8F-DB80-BEB9080C91BC}"/>
              </a:ext>
            </a:extLst>
          </p:cNvPr>
          <p:cNvSpPr/>
          <p:nvPr/>
        </p:nvSpPr>
        <p:spPr>
          <a:xfrm>
            <a:off x="1032385" y="1672652"/>
            <a:ext cx="9903143" cy="9130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halkboard SE" panose="03050602040202020205" pitchFamily="66" charset="77"/>
              </a:rPr>
              <a:t>Where does the journey begin?</a:t>
            </a:r>
            <a:endParaRPr lang="en-VN" sz="4000" dirty="0">
              <a:latin typeface="Chalkboard SE" panose="03050602040202020205" pitchFamily="66" charset="77"/>
            </a:endParaRPr>
          </a:p>
        </p:txBody>
      </p:sp>
      <p:pic>
        <p:nvPicPr>
          <p:cNvPr id="8" name="Picture 14" descr="Philippines – Wikipedia tiếng Việt">
            <a:extLst>
              <a:ext uri="{FF2B5EF4-FFF2-40B4-BE49-F238E27FC236}">
                <a16:creationId xmlns:a16="http://schemas.microsoft.com/office/drawing/2014/main" id="{48EFE94C-DE1A-9A16-FE2A-449D1E44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065" y="-93578"/>
            <a:ext cx="3142935" cy="17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1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6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653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0CECE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ange and Yellow Modern Logistics Video .mp4">
            <a:hlinkClick r:id="" action="ppaction://media"/>
            <a:extLst>
              <a:ext uri="{FF2B5EF4-FFF2-40B4-BE49-F238E27FC236}">
                <a16:creationId xmlns:a16="http://schemas.microsoft.com/office/drawing/2014/main" id="{41BB5B12-8662-DE5A-38CB-9BBD1674CC1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13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7"/>
    </mc:Choice>
    <mc:Fallback xmlns="">
      <p:transition spd="slow" advTm="1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1" objId="2"/>
        <p14:stopEvt time="15217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0E261-551F-496E-2265-0AA741E1FC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1 and half Minutes timer with alarm.mp4">
            <a:hlinkClick r:id="" action="ppaction://media"/>
            <a:extLst>
              <a:ext uri="{FF2B5EF4-FFF2-40B4-BE49-F238E27FC236}">
                <a16:creationId xmlns:a16="http://schemas.microsoft.com/office/drawing/2014/main" id="{D8A12E20-23BA-FA4C-1F03-5C914BAF33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7050" y="2057400"/>
            <a:ext cx="6773862" cy="38102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FF9BA-1ADB-95AB-1F88-2BDC8075BB97}"/>
              </a:ext>
            </a:extLst>
          </p:cNvPr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Controlled Practice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6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5"/>
    </mc:Choice>
    <mc:Fallback xmlns="">
      <p:transition spd="slow" advTm="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E180D4A7-C9FB-4DFB-919C-405C955672EB}">
      <p14:showEvtLst xmlns:p14="http://schemas.microsoft.com/office/powerpoint/2010/main">
        <p14:playEvt time="1785" objId="4"/>
        <p14:stopEvt time="3116" objId="4"/>
        <p14:playEvt time="3153" objId="4"/>
        <p14:stopEvt time="6715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1.6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6|0.6|0.6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4|0.3|0.5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6|0.3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0.7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16606</TotalTime>
  <Words>384</Words>
  <Application>Microsoft Office PowerPoint</Application>
  <PresentationFormat>Widescreen</PresentationFormat>
  <Paragraphs>56</Paragraphs>
  <Slides>21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Chalkboard SE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ClassClap app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220</cp:revision>
  <dcterms:created xsi:type="dcterms:W3CDTF">2020-12-09T02:04:09Z</dcterms:created>
  <dcterms:modified xsi:type="dcterms:W3CDTF">2025-11-28T12:01:21Z</dcterms:modified>
</cp:coreProperties>
</file>