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360" r:id="rId2"/>
    <p:sldId id="323" r:id="rId3"/>
    <p:sldId id="324" r:id="rId4"/>
    <p:sldId id="316" r:id="rId5"/>
    <p:sldId id="356" r:id="rId6"/>
    <p:sldId id="357" r:id="rId7"/>
    <p:sldId id="310" r:id="rId8"/>
    <p:sldId id="311" r:id="rId9"/>
    <p:sldId id="358" r:id="rId10"/>
    <p:sldId id="325" r:id="rId11"/>
    <p:sldId id="317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104THAIHA" initials="1" lastIdx="1" clrIdx="1">
    <p:extLst>
      <p:ext uri="{19B8F6BF-5375-455C-9EA6-DF929625EA0E}">
        <p15:presenceInfo xmlns:p15="http://schemas.microsoft.com/office/powerpoint/2012/main" userId="104THA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TIX">
            <a:extLst>
              <a:ext uri="{FF2B5EF4-FFF2-40B4-BE49-F238E27FC236}">
                <a16:creationId xmlns:a16="http://schemas.microsoft.com/office/drawing/2014/main" id="{19D1E304-FBB4-8F4F-9437-1E7FB335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2067166a35x1e8i0t">
            <a:extLst>
              <a:ext uri="{FF2B5EF4-FFF2-40B4-BE49-F238E27FC236}">
                <a16:creationId xmlns:a16="http://schemas.microsoft.com/office/drawing/2014/main" id="{640C9E96-4BB4-AF48-B62B-54F336B8B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1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2067166a35x1e8i0t">
            <a:extLst>
              <a:ext uri="{FF2B5EF4-FFF2-40B4-BE49-F238E27FC236}">
                <a16:creationId xmlns:a16="http://schemas.microsoft.com/office/drawing/2014/main" id="{543FE739-B0FE-FF4D-9A8A-3486B619F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60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724608s7aonrbepf">
            <a:extLst>
              <a:ext uri="{FF2B5EF4-FFF2-40B4-BE49-F238E27FC236}">
                <a16:creationId xmlns:a16="http://schemas.microsoft.com/office/drawing/2014/main" id="{1187DF70-716E-C34C-B8C9-0BA0D9D26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724608s7aonrbepf">
            <a:extLst>
              <a:ext uri="{FF2B5EF4-FFF2-40B4-BE49-F238E27FC236}">
                <a16:creationId xmlns:a16="http://schemas.microsoft.com/office/drawing/2014/main" id="{EC04A66D-EC14-4340-A39E-F3F61CEFC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729747d8za2kbusq">
            <a:extLst>
              <a:ext uri="{FF2B5EF4-FFF2-40B4-BE49-F238E27FC236}">
                <a16:creationId xmlns:a16="http://schemas.microsoft.com/office/drawing/2014/main" id="{ED32F44E-DF6A-0447-A5CB-7745AD1A0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3d butterfly">
            <a:extLst>
              <a:ext uri="{FF2B5EF4-FFF2-40B4-BE49-F238E27FC236}">
                <a16:creationId xmlns:a16="http://schemas.microsoft.com/office/drawing/2014/main" id="{CDD432CB-115C-4748-AF7D-0F4E4334F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3d butterfly">
            <a:extLst>
              <a:ext uri="{FF2B5EF4-FFF2-40B4-BE49-F238E27FC236}">
                <a16:creationId xmlns:a16="http://schemas.microsoft.com/office/drawing/2014/main" id="{0AA6B856-5F32-4D44-8754-2B3E49911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 descr="3d butterfly">
            <a:extLst>
              <a:ext uri="{FF2B5EF4-FFF2-40B4-BE49-F238E27FC236}">
                <a16:creationId xmlns:a16="http://schemas.microsoft.com/office/drawing/2014/main" id="{C549DB2F-4DFD-8647-B509-CE4EAC767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9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3d butterfly">
            <a:extLst>
              <a:ext uri="{FF2B5EF4-FFF2-40B4-BE49-F238E27FC236}">
                <a16:creationId xmlns:a16="http://schemas.microsoft.com/office/drawing/2014/main" id="{3B728899-54CA-834A-8213-050A4A2FB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>
            <a:extLst>
              <a:ext uri="{FF2B5EF4-FFF2-40B4-BE49-F238E27FC236}">
                <a16:creationId xmlns:a16="http://schemas.microsoft.com/office/drawing/2014/main" id="{8D1DB62F-FB97-C947-B474-1A4A4EFE74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6781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71709" name="WordArt 29">
            <a:extLst>
              <a:ext uri="{FF2B5EF4-FFF2-40B4-BE49-F238E27FC236}">
                <a16:creationId xmlns:a16="http://schemas.microsoft.com/office/drawing/2014/main" id="{8DC94356-ECC5-C846-8A53-61C494DC1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7086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</a:rPr>
              <a:t>our class</a:t>
            </a:r>
          </a:p>
        </p:txBody>
      </p:sp>
      <p:pic>
        <p:nvPicPr>
          <p:cNvPr id="29710" name="Picture 30" descr="2067166a35x1e8i0t">
            <a:extLst>
              <a:ext uri="{FF2B5EF4-FFF2-40B4-BE49-F238E27FC236}">
                <a16:creationId xmlns:a16="http://schemas.microsoft.com/office/drawing/2014/main" id="{201C1524-6F1B-7B42-8D32-1E33B75F5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1" name="Group 40">
            <a:extLst>
              <a:ext uri="{FF2B5EF4-FFF2-40B4-BE49-F238E27FC236}">
                <a16:creationId xmlns:a16="http://schemas.microsoft.com/office/drawing/2014/main" id="{76910D11-D1C6-1342-8AEA-06FEDE1B5B62}"/>
              </a:ext>
            </a:extLst>
          </p:cNvPr>
          <p:cNvGrpSpPr>
            <a:grpSpLocks/>
          </p:cNvGrpSpPr>
          <p:nvPr/>
        </p:nvGrpSpPr>
        <p:grpSpPr bwMode="auto">
          <a:xfrm>
            <a:off x="1636714" y="304800"/>
            <a:ext cx="2593975" cy="762000"/>
            <a:chOff x="240" y="144"/>
            <a:chExt cx="1533" cy="480"/>
          </a:xfrm>
        </p:grpSpPr>
        <p:sp>
          <p:nvSpPr>
            <p:cNvPr id="29726" name="Rectangle 14" descr="Water droplets">
              <a:extLst>
                <a:ext uri="{FF2B5EF4-FFF2-40B4-BE49-F238E27FC236}">
                  <a16:creationId xmlns:a16="http://schemas.microsoft.com/office/drawing/2014/main" id="{B7D53DE1-58DC-E644-BE94-190E3E705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383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9900"/>
                  </a:solidFill>
                  <a:latin typeface="Comic Sans MS" panose="030F0902030302020204" pitchFamily="66" charset="0"/>
                </a:rPr>
                <a:t>G</a:t>
              </a:r>
            </a:p>
          </p:txBody>
        </p:sp>
        <p:sp>
          <p:nvSpPr>
            <p:cNvPr id="29727" name="Rectangle 16" descr="Water droplets">
              <a:extLst>
                <a:ext uri="{FF2B5EF4-FFF2-40B4-BE49-F238E27FC236}">
                  <a16:creationId xmlns:a16="http://schemas.microsoft.com/office/drawing/2014/main" id="{D384AB56-AB50-BE47-820A-9CBE167E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44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FF00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  <p:sp>
          <p:nvSpPr>
            <p:cNvPr id="29728" name="Rectangle 17" descr="Water droplets">
              <a:extLst>
                <a:ext uri="{FF2B5EF4-FFF2-40B4-BE49-F238E27FC236}">
                  <a16:creationId xmlns:a16="http://schemas.microsoft.com/office/drawing/2014/main" id="{5F04060C-433B-1849-9A7B-E3E02469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24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6600"/>
                  </a:solidFill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29729" name="Rectangle 19" descr="Oak">
              <a:extLst>
                <a:ext uri="{FF2B5EF4-FFF2-40B4-BE49-F238E27FC236}">
                  <a16:creationId xmlns:a16="http://schemas.microsoft.com/office/drawing/2014/main" id="{02192703-57AE-E443-B722-D85E430A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" y="240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660066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</p:grpSp>
      <p:sp>
        <p:nvSpPr>
          <p:cNvPr id="29712" name="Rectangle 20" descr="Water droplets">
            <a:extLst>
              <a:ext uri="{FF2B5EF4-FFF2-40B4-BE49-F238E27FC236}">
                <a16:creationId xmlns:a16="http://schemas.microsoft.com/office/drawing/2014/main" id="{51B61E53-B29D-1E41-8CEF-75D8708C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6088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FF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0066"/>
                </a:solidFill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29713" name="Rectangle 23" descr="Oak">
            <a:extLst>
              <a:ext uri="{FF2B5EF4-FFF2-40B4-BE49-F238E27FC236}">
                <a16:creationId xmlns:a16="http://schemas.microsoft.com/office/drawing/2014/main" id="{5A70C579-0A9C-3B4F-9EFC-86DF9D14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6600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29714" name="Rectangle 25" descr="Oak">
            <a:extLst>
              <a:ext uri="{FF2B5EF4-FFF2-40B4-BE49-F238E27FC236}">
                <a16:creationId xmlns:a16="http://schemas.microsoft.com/office/drawing/2014/main" id="{9DB1D778-F588-FF47-B0BF-25C1748E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9966FF"/>
                </a:solidFill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29715" name="Rectangle 26" descr="Water droplets">
            <a:extLst>
              <a:ext uri="{FF2B5EF4-FFF2-40B4-BE49-F238E27FC236}">
                <a16:creationId xmlns:a16="http://schemas.microsoft.com/office/drawing/2014/main" id="{31370EC9-BA3F-D34F-A0D1-50219275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99"/>
                </a:solidFill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29716" name="Rectangle 27" descr="Oak">
            <a:extLst>
              <a:ext uri="{FF2B5EF4-FFF2-40B4-BE49-F238E27FC236}">
                <a16:creationId xmlns:a16="http://schemas.microsoft.com/office/drawing/2014/main" id="{9400AB06-B7BE-9243-8123-C28D821A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FF"/>
                </a:solidFill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29717" name="Rectangle 28" descr="Oak">
            <a:extLst>
              <a:ext uri="{FF2B5EF4-FFF2-40B4-BE49-F238E27FC236}">
                <a16:creationId xmlns:a16="http://schemas.microsoft.com/office/drawing/2014/main" id="{CD4D4B76-75B0-E747-9B70-68657B73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33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18" name="Rectangle 29" descr="Oak">
            <a:extLst>
              <a:ext uri="{FF2B5EF4-FFF2-40B4-BE49-F238E27FC236}">
                <a16:creationId xmlns:a16="http://schemas.microsoft.com/office/drawing/2014/main" id="{02F5D03A-D023-9043-8461-A48A31C4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29719" name="Rectangle 30" descr="Water droplets">
            <a:extLst>
              <a:ext uri="{FF2B5EF4-FFF2-40B4-BE49-F238E27FC236}">
                <a16:creationId xmlns:a16="http://schemas.microsoft.com/office/drawing/2014/main" id="{93DCB993-0FF3-774E-B4E1-CFBDCEAD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33400"/>
            <a:ext cx="609600" cy="5334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00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00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20" name="Rectangle 31" descr="Water droplets">
            <a:extLst>
              <a:ext uri="{FF2B5EF4-FFF2-40B4-BE49-F238E27FC236}">
                <a16:creationId xmlns:a16="http://schemas.microsoft.com/office/drawing/2014/main" id="{4BCB3DBE-83D8-3141-8813-AFC853B7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302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80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Comic Sans MS" panose="030F0902030302020204" pitchFamily="66" charset="0"/>
              </a:rPr>
              <a:t>O</a:t>
            </a:r>
          </a:p>
        </p:txBody>
      </p:sp>
      <p:grpSp>
        <p:nvGrpSpPr>
          <p:cNvPr id="29721" name="Group 22">
            <a:extLst>
              <a:ext uri="{FF2B5EF4-FFF2-40B4-BE49-F238E27FC236}">
                <a16:creationId xmlns:a16="http://schemas.microsoft.com/office/drawing/2014/main" id="{A979F837-E0D9-C04F-A8DF-A1742ABE55B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9722" name="Picture 23" descr="n3">
              <a:extLst>
                <a:ext uri="{FF2B5EF4-FFF2-40B4-BE49-F238E27FC236}">
                  <a16:creationId xmlns:a16="http://schemas.microsoft.com/office/drawing/2014/main" id="{7E3024F0-5679-1B41-B07E-D63A4798D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4" descr="n3">
              <a:extLst>
                <a:ext uri="{FF2B5EF4-FFF2-40B4-BE49-F238E27FC236}">
                  <a16:creationId xmlns:a16="http://schemas.microsoft.com/office/drawing/2014/main" id="{E2D5CAD3-C73C-3A40-B1A4-6F4263C8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5" descr="n3">
              <a:extLst>
                <a:ext uri="{FF2B5EF4-FFF2-40B4-BE49-F238E27FC236}">
                  <a16:creationId xmlns:a16="http://schemas.microsoft.com/office/drawing/2014/main" id="{22134AE3-6141-194C-9D9E-CB8B5449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6" descr="n3">
              <a:extLst>
                <a:ext uri="{FF2B5EF4-FFF2-40B4-BE49-F238E27FC236}">
                  <a16:creationId xmlns:a16="http://schemas.microsoft.com/office/drawing/2014/main" id="{DED38D3D-100C-9647-8742-85FC57B4D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620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write 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leaflet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Apply structures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about problems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solutions.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34275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2" descr="20070324033529604">
            <a:extLst>
              <a:ext uri="{FF2B5EF4-FFF2-40B4-BE49-F238E27FC236}">
                <a16:creationId xmlns:a16="http://schemas.microsoft.com/office/drawing/2014/main" id="{6F366858-2977-1247-83A5-7492E06B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>
            <a:extLst>
              <a:ext uri="{FF2B5EF4-FFF2-40B4-BE49-F238E27FC236}">
                <a16:creationId xmlns:a16="http://schemas.microsoft.com/office/drawing/2014/main" id="{4DA2DFC6-95E9-D34B-B58F-D6A7D5A675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3" y="5013326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5CDB542D-26FA-764E-9E11-4F32ADB5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F9854C1B-3FBF-B34F-820E-FC6D4A7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A71CC153-CA93-8441-B703-1946927D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B2624834-B5B6-3F41-8B01-BDFA6D84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BADD68C9-A246-244A-B51F-0F1116CE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6CE80B7C-C216-D445-A6B4-EB8D742B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6B6862A9-AAB4-CA4D-8EBF-2BFADBC8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id="{585890CE-EDA1-D547-A534-15D62A4F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A63CEB19-D8C1-E14A-AE65-9E234666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B2263FF6-8716-B941-8612-42CC0691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49396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B2A9DA85-8A2C-E34B-8728-DA8C1110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9" y="3068639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1" name="WordArt 15">
            <a:extLst>
              <a:ext uri="{FF2B5EF4-FFF2-40B4-BE49-F238E27FC236}">
                <a16:creationId xmlns:a16="http://schemas.microsoft.com/office/drawing/2014/main" id="{083E5D7B-E410-9841-99AA-C7A7BC137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102416" name="Picture 16" descr="4028x9kn03h8ea">
            <a:extLst>
              <a:ext uri="{FF2B5EF4-FFF2-40B4-BE49-F238E27FC236}">
                <a16:creationId xmlns:a16="http://schemas.microsoft.com/office/drawing/2014/main" id="{0A2A1039-EEDE-1F40-B67C-2580CD3CF0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25539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17" descr="707627j14ckqnn99">
            <a:extLst>
              <a:ext uri="{FF2B5EF4-FFF2-40B4-BE49-F238E27FC236}">
                <a16:creationId xmlns:a16="http://schemas.microsoft.com/office/drawing/2014/main" id="{B3252571-2A9B-FA4E-85C7-66A81E70D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957514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Picture 25" descr="duong phan cach">
            <a:extLst>
              <a:ext uri="{FF2B5EF4-FFF2-40B4-BE49-F238E27FC236}">
                <a16:creationId xmlns:a16="http://schemas.microsoft.com/office/drawing/2014/main" id="{6B3C2439-B5CC-2745-98C3-3D8C9413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9" name="Picture 26" descr="duong phan cach">
            <a:extLst>
              <a:ext uri="{FF2B5EF4-FFF2-40B4-BE49-F238E27FC236}">
                <a16:creationId xmlns:a16="http://schemas.microsoft.com/office/drawing/2014/main" id="{473926D4-E033-7F45-92DF-CF3D26B8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59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815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 leaflet about ways to preserve Trang An Scenic Landscape Complex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09864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691" y="3527431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1" y="1043695"/>
            <a:ext cx="524115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Guess the </a:t>
            </a:r>
            <a:r>
              <a:rPr lang="en-GB" sz="2000" dirty="0" smtClean="0">
                <a:solidFill>
                  <a:schemeClr val="tx1"/>
                </a:solidFill>
              </a:rPr>
              <a:t>items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1937213"/>
            <a:ext cx="5241151" cy="1330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1: </a:t>
            </a:r>
            <a:r>
              <a:rPr lang="en-US" sz="2000" dirty="0">
                <a:solidFill>
                  <a:schemeClr val="tx1"/>
                </a:solidFill>
              </a:rPr>
              <a:t>Put the problems that </a:t>
            </a:r>
            <a:r>
              <a:rPr lang="en-US" sz="2000" dirty="0" err="1">
                <a:solidFill>
                  <a:schemeClr val="tx1"/>
                </a:solidFill>
              </a:rPr>
              <a:t>Trang</a:t>
            </a:r>
            <a:r>
              <a:rPr lang="en-US" sz="2000" dirty="0">
                <a:solidFill>
                  <a:schemeClr val="tx1"/>
                </a:solidFill>
              </a:rPr>
              <a:t> An Scenic Landscape Complex may face and the possible solutions in the correct blanks.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Tips to compose a </a:t>
            </a:r>
            <a:r>
              <a:rPr lang="en-GB" sz="2000" dirty="0" smtClean="0">
                <a:solidFill>
                  <a:schemeClr val="tx1"/>
                </a:solidFill>
              </a:rPr>
              <a:t>leaflet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479834"/>
            <a:ext cx="5241150" cy="702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2: </a:t>
            </a:r>
            <a:r>
              <a:rPr lang="en-GB" sz="2000" dirty="0">
                <a:solidFill>
                  <a:schemeClr val="tx1"/>
                </a:solidFill>
              </a:rPr>
              <a:t>Write </a:t>
            </a:r>
            <a:r>
              <a:rPr lang="en-GB" sz="2000">
                <a:solidFill>
                  <a:schemeClr val="tx1"/>
                </a:solidFill>
              </a:rPr>
              <a:t>a </a:t>
            </a:r>
            <a:r>
              <a:rPr lang="en-GB" sz="2000" smtClean="0">
                <a:solidFill>
                  <a:schemeClr val="tx1"/>
                </a:solidFill>
              </a:rPr>
              <a:t>leaflet.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37566"/>
            <a:ext cx="859615" cy="7947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44996" y="2559985"/>
            <a:ext cx="1121304" cy="9674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66300" y="442100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0" y="5431808"/>
            <a:ext cx="524114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26986" y="4754083"/>
            <a:ext cx="639315" cy="8068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35485" y="5560971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066300" y="3882534"/>
            <a:ext cx="1091500" cy="53847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1" y="4446566"/>
            <a:ext cx="5241149" cy="691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Peer check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152492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GUESS THE ITEMS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255" y="2119669"/>
            <a:ext cx="3088301" cy="2410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2292" y="2109493"/>
            <a:ext cx="2847416" cy="24101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150635" y="2050832"/>
            <a:ext cx="3195717" cy="2410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0294" y="4823502"/>
            <a:ext cx="426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leaflet (booklet or pamphlet)</a:t>
            </a:r>
            <a:endParaRPr lang="en-US" sz="28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0438" y="5414664"/>
            <a:ext cx="7520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j-lt"/>
                <a:ea typeface="Times New Roman" panose="02020603050405020304" pitchFamily="18" charset="0"/>
              </a:rPr>
              <a:t>a printed sheet of paper or a few printed pages that are given free to advertise or give information about something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47190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problems that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 Scenic Landscape Complex may face and the possible solutions in the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blanks.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9" y="1996560"/>
            <a:ext cx="9725517" cy="4516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82387" y="2471451"/>
            <a:ext cx="1309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1. B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2. D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3. C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4. A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77" y="101713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Useful expressions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30015"/>
              </p:ext>
            </p:extLst>
          </p:nvPr>
        </p:nvGraphicFramePr>
        <p:xfrm>
          <a:off x="759125" y="1918471"/>
          <a:ext cx="10834777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3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134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problems and consequences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solutions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421"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causes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leads to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results in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result,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consequence,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Consequently,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necessary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recommended that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This problem can be solved if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To deal with this problem, we should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advisable / vital/ crucial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urgent to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0735" y="95493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Fill in the blank with suitable words in the box to create a list of tips in designing a leaflet.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619" y="1939051"/>
            <a:ext cx="8045041" cy="4772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1. Brand (1)__________ </a:t>
            </a:r>
            <a:r>
              <a:rPr lang="en-US" sz="3200">
                <a:solidFill>
                  <a:schemeClr val="tx1"/>
                </a:solidFill>
              </a:rPr>
              <a:t>and </a:t>
            </a:r>
            <a:r>
              <a:rPr lang="en-US" sz="3200" smtClean="0">
                <a:solidFill>
                  <a:schemeClr val="tx1"/>
                </a:solidFill>
              </a:rPr>
              <a:t>logo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2. Make it (2) ___________: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purpose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3. (3) __________ is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 for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4. Speak (4) _________ </a:t>
            </a:r>
            <a:r>
              <a:rPr lang="en-US" sz="3200">
                <a:solidFill>
                  <a:schemeClr val="tx1"/>
                </a:solidFill>
              </a:rPr>
              <a:t>to </a:t>
            </a:r>
            <a:r>
              <a:rPr lang="en-US" sz="3200" smtClean="0">
                <a:solidFill>
                  <a:schemeClr val="tx1"/>
                </a:solidFill>
              </a:rPr>
              <a:t>people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5.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right spacing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6</a:t>
            </a:r>
            <a:r>
              <a:rPr lang="en-US" sz="3200">
                <a:solidFill>
                  <a:schemeClr val="tx1"/>
                </a:solidFill>
              </a:rPr>
              <a:t>. </a:t>
            </a:r>
            <a:r>
              <a:rPr lang="en-US" sz="3200" smtClean="0">
                <a:solidFill>
                  <a:schemeClr val="tx1"/>
                </a:solidFill>
              </a:rPr>
              <a:t>Eye-catching</a:t>
            </a:r>
            <a:r>
              <a:rPr lang="en-US" sz="3200" dirty="0">
                <a:solidFill>
                  <a:schemeClr val="tx1"/>
                </a:solidFill>
              </a:rPr>
              <a:t>, (5) </a:t>
            </a:r>
            <a:r>
              <a:rPr lang="en-US" sz="3200">
                <a:solidFill>
                  <a:schemeClr val="tx1"/>
                </a:solidFill>
              </a:rPr>
              <a:t>_________ </a:t>
            </a:r>
            <a:r>
              <a:rPr lang="en-US" sz="3200" smtClean="0">
                <a:solidFill>
                  <a:schemeClr val="tx1"/>
                </a:solidFill>
              </a:rPr>
              <a:t>imagery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7.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power </a:t>
            </a:r>
            <a:r>
              <a:rPr lang="en-US" sz="3200">
                <a:solidFill>
                  <a:schemeClr val="tx1"/>
                </a:solidFill>
              </a:rPr>
              <a:t>of </a:t>
            </a:r>
            <a:r>
              <a:rPr lang="en-US" sz="3200" smtClean="0">
                <a:solidFill>
                  <a:schemeClr val="tx1"/>
                </a:solidFill>
              </a:rPr>
              <a:t>persuasion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8. Call to (6) __________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5417" y="2394578"/>
            <a:ext cx="203894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different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who       directly </a:t>
            </a:r>
            <a:r>
              <a:rPr lang="en-US" sz="32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colours</a:t>
            </a:r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actions              useful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44" y="2036881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colours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5192" y="2600770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different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0418" y="352261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4415" y="405643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directly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9189" y="5058933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useful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4286" y="6002724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681" y="1026733"/>
            <a:ext cx="10171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a leaflet about the problems that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An may face and the possible solutions to them. Use the ideas in Task 1 and the outline below to help you.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14" y="1977451"/>
            <a:ext cx="10412991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PREVERVE OUR HERITAGE – PRESERVE TRANG AN LANDSCAPE COMPLEX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(</a:t>
            </a:r>
            <a:r>
              <a:rPr lang="en-US" sz="1900" dirty="0" err="1">
                <a:ea typeface="Times New Roman" panose="02020603050405020304" pitchFamily="18" charset="0"/>
              </a:rPr>
              <a:t>Ninh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Binh</a:t>
            </a:r>
            <a:r>
              <a:rPr lang="en-US" sz="1900" dirty="0">
                <a:ea typeface="Times New Roman" panose="02020603050405020304" pitchFamily="18" charset="0"/>
              </a:rPr>
              <a:t> Province) was the first site in Viet Nam to be </a:t>
            </a:r>
            <a:r>
              <a:rPr lang="en-US" sz="1900" dirty="0" err="1">
                <a:ea typeface="Times New Roman" panose="02020603050405020304" pitchFamily="18" charset="0"/>
              </a:rPr>
              <a:t>recognised</a:t>
            </a:r>
            <a:r>
              <a:rPr lang="en-US" sz="1900" dirty="0">
                <a:ea typeface="Times New Roman" panose="02020603050405020304" pitchFamily="18" charset="0"/>
              </a:rPr>
              <a:t> by UNESCO as a mixed World Heritage Site in 2014. It is famous for </a:t>
            </a:r>
            <a:r>
              <a:rPr lang="en-US" sz="1900" u="sng" dirty="0">
                <a:ea typeface="Times New Roman" panose="02020603050405020304" pitchFamily="18" charset="0"/>
              </a:rPr>
              <a:t>its natural beauty and rich biodiversity. To preserve its beauty, we need to identify what problems Trang An may face and find ways for preserving it</a:t>
            </a:r>
            <a:r>
              <a:rPr lang="en-US" sz="2000" b="1" u="sng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b="1" u="sng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414" y="3447445"/>
            <a:ext cx="10412991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NATURE 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is affected by mass tourism. This kind of tourism </a:t>
            </a:r>
            <a:r>
              <a:rPr lang="en-US" sz="1900" u="sng" dirty="0">
                <a:ea typeface="Times New Roman" panose="02020603050405020304" pitchFamily="18" charset="0"/>
              </a:rPr>
              <a:t>can pollute rivers and valley. It can also damage the ecosystem because of the large number of visitors.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To preserve Trang An, it is necessary </a:t>
            </a:r>
            <a:r>
              <a:rPr lang="en-US" sz="1900" u="sng">
                <a:ea typeface="Times New Roman" panose="02020603050405020304" pitchFamily="18" charset="0"/>
              </a:rPr>
              <a:t>to </a:t>
            </a:r>
            <a:r>
              <a:rPr lang="en-US" sz="1900" u="sng" smtClean="0">
                <a:ea typeface="Times New Roman" panose="02020603050405020304" pitchFamily="18" charset="0"/>
              </a:rPr>
              <a:t>organise </a:t>
            </a:r>
            <a:r>
              <a:rPr lang="en-US" sz="1900" u="sng" dirty="0">
                <a:ea typeface="Times New Roman" panose="02020603050405020304" pitchFamily="18" charset="0"/>
              </a:rPr>
              <a:t>eco-tours to the heritage sites</a:t>
            </a:r>
            <a:r>
              <a:rPr lang="en-US" sz="1900" dirty="0">
                <a:ea typeface="Times New Roman" panose="02020603050405020304" pitchFamily="18" charset="0"/>
              </a:rPr>
              <a:t>. We should also </a:t>
            </a:r>
            <a:r>
              <a:rPr lang="en-US" sz="1900" u="sng" dirty="0">
                <a:ea typeface="Times New Roman" panose="02020603050405020304" pitchFamily="18" charset="0"/>
              </a:rPr>
              <a:t>create a sustainable habitat for wildlife on the heritage site.</a:t>
            </a:r>
            <a:endParaRPr lang="en-US" sz="19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415" y="5194438"/>
            <a:ext cx="10412990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CULTURE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Another problem is young people’s lack of knowledge about our cultural heritage. As a result, </a:t>
            </a:r>
            <a:r>
              <a:rPr lang="en-US" sz="1900" u="sng" dirty="0">
                <a:ea typeface="Times New Roman" panose="02020603050405020304" pitchFamily="18" charset="0"/>
              </a:rPr>
              <a:t>they are not be able to appreciate our traditions.</a:t>
            </a:r>
          </a:p>
          <a:p>
            <a:r>
              <a:rPr lang="en-US" sz="1900" dirty="0">
                <a:ea typeface="Times New Roman" panose="02020603050405020304" pitchFamily="18" charset="0"/>
              </a:rPr>
              <a:t>This problem can be solved </a:t>
            </a:r>
            <a:r>
              <a:rPr lang="en-US" sz="1900" u="sng" dirty="0">
                <a:ea typeface="Times New Roman" panose="02020603050405020304" pitchFamily="18" charset="0"/>
              </a:rPr>
              <a:t>if schools teach the importance of heritage</a:t>
            </a:r>
            <a:r>
              <a:rPr lang="en-US" sz="1900" dirty="0">
                <a:ea typeface="Times New Roman" panose="02020603050405020304" pitchFamily="18" charset="0"/>
              </a:rPr>
              <a:t>. </a:t>
            </a:r>
            <a:r>
              <a:rPr lang="en-US" sz="1900" u="sng" dirty="0">
                <a:ea typeface="Times New Roman" panose="02020603050405020304" pitchFamily="18" charset="0"/>
              </a:rPr>
              <a:t>Our heritage values should also be promoted on social media so that they reach wider audiences.</a:t>
            </a: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001328" y="1017136"/>
            <a:ext cx="9015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GB" sz="32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your writing with your friend for peer review.</a:t>
            </a:r>
            <a:endParaRPr lang="en-US" sz="2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1328" y="2218289"/>
            <a:ext cx="8747185" cy="4393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000" b="1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Writing </a:t>
            </a:r>
            <a:r>
              <a:rPr lang="en-US" sz="4000" b="1" kern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rubric</a:t>
            </a:r>
          </a:p>
          <a:p>
            <a:pPr defTabSz="685800">
              <a:buClrTx/>
            </a:pPr>
            <a:r>
              <a:rPr lang="en-US" sz="3600" i="1" kern="1200" smtClean="0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Legibility: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Ideas: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Word choice: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Grammar usage and mechanics: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             TOTAL: …/</a:t>
            </a:r>
            <a:r>
              <a:rPr lang="en-US" sz="3600" i="1" kern="1200" dirty="0" smtClean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5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669</Words>
  <Application>Microsoft Office PowerPoint</Application>
  <PresentationFormat>Widescreen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.VnBahamasB</vt:lpstr>
      <vt:lpstr>.VnShelley Allegro</vt:lpstr>
      <vt:lpstr>.VnTimeH</vt:lpstr>
      <vt:lpstr>Adobe Gothic Std B</vt:lpstr>
      <vt:lpstr>Arial</vt:lpstr>
      <vt:lpstr>Berlin Sans FB Demi</vt:lpstr>
      <vt:lpstr>Bookman Old Style</vt:lpstr>
      <vt:lpstr>Calibri</vt:lpstr>
      <vt:lpstr>Calibri Light</vt:lpstr>
      <vt:lpstr>Comic Sans MS</vt:lpstr>
      <vt:lpstr>Montserrat Medium</vt:lpstr>
      <vt:lpstr>Myriad Pro</vt:lpstr>
      <vt:lpstr>Times New Roman</vt:lpstr>
      <vt:lpstr>UTM Facebook K&amp;T</vt:lpstr>
      <vt:lpstr>VNI-Thuphap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189</cp:revision>
  <dcterms:created xsi:type="dcterms:W3CDTF">2020-12-09T02:04:09Z</dcterms:created>
  <dcterms:modified xsi:type="dcterms:W3CDTF">2024-05-30T13:27:54Z</dcterms:modified>
</cp:coreProperties>
</file>