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2CB8-097E-45C8-B185-AA0D75617EC0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A2D9-624E-4C0F-BA39-FB1C2E20B10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609599"/>
            <a:ext cx="2005011" cy="5181601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>
                <a:latin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48" name="Hộp Văn bản 47"/>
          <p:cNvSpPr txBox="1"/>
          <p:nvPr userDrawn="1"/>
        </p:nvSpPr>
        <p:spPr>
          <a:xfrm>
            <a:off x="1544161" y="126940"/>
            <a:ext cx="10419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CHỦ ĐỀ 1: </a:t>
            </a:r>
            <a:endParaRPr lang="en-US" sz="2800" b="1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vi-VN" sz="2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 HUY TRUYỀN THỐNG NHÀ TRƯỜNG 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ình Bầu dục 50"/>
          <p:cNvSpPr/>
          <p:nvPr userDrawn="1"/>
        </p:nvSpPr>
        <p:spPr>
          <a:xfrm>
            <a:off x="-31751" y="-15779"/>
            <a:ext cx="2105026" cy="2269934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1800103" lon="19792290" rev="21089282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1"/>
          <a:srcRect l="30645" t="22795" r="31451" b="14265"/>
          <a:stretch>
            <a:fillRect/>
          </a:stretch>
        </p:blipFill>
        <p:spPr>
          <a:xfrm>
            <a:off x="3529781" y="1192161"/>
            <a:ext cx="5889522" cy="5501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b="1">
                <a:latin typeface="+mj-lt"/>
              </a:rPr>
              <a:t>Tìm hiểu nội quy của trường, lớp, quy định của cộng đồng 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/>
            <p:cNvGrpSpPr/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/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1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3608439" y="1983528"/>
            <a:ext cx="806243" cy="211652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lớp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4571999" y="4990793"/>
            <a:ext cx="2851355" cy="46513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4571999" y="5486962"/>
            <a:ext cx="2851355" cy="46513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3618272" y="4665944"/>
            <a:ext cx="806243" cy="157997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công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cộng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/>
          <p:cNvSpPr txBox="1"/>
          <p:nvPr/>
        </p:nvSpPr>
        <p:spPr>
          <a:xfrm>
            <a:off x="4513006" y="2303126"/>
            <a:ext cx="5270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+ Quy tắc giao tiếp, ứng xử  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trong học tập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về trang phục 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về thái độ tham gia hoạt động chung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về bảo vệ tài sản và môi trường</a:t>
            </a:r>
            <a:r>
              <a:rPr lang="en-US" sz="2000">
                <a:latin typeface="+mj-lt"/>
              </a:rPr>
              <a:t>.</a:t>
            </a:r>
            <a:endParaRPr lang="en-US" sz="20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509282" y="1860339"/>
            <a:ext cx="7892788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ách thực hiện tốt nội quy, quy định của trường lớp, cộng đồng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/>
          <p:cNvGrpSpPr/>
          <p:nvPr/>
        </p:nvGrpSpPr>
        <p:grpSpPr>
          <a:xfrm>
            <a:off x="1742141" y="1763706"/>
            <a:ext cx="812415" cy="606392"/>
            <a:chOff x="3212828" y="3397132"/>
            <a:chExt cx="1248697" cy="904335"/>
          </a:xfrm>
        </p:grpSpPr>
        <p:grpSp>
          <p:nvGrpSpPr>
            <p:cNvPr id="16" name="Group 53"/>
            <p:cNvGrpSpPr/>
            <p:nvPr/>
          </p:nvGrpSpPr>
          <p:grpSpPr bwMode="auto">
            <a:xfrm flipV="1">
              <a:off x="3212828" y="3397132"/>
              <a:ext cx="1248697" cy="904335"/>
              <a:chOff x="2075" y="1577"/>
              <a:chExt cx="1615" cy="1821"/>
            </a:xfrm>
          </p:grpSpPr>
          <p:sp>
            <p:nvSpPr>
              <p:cNvPr id="18" name="Oval 54"/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56"/>
              <p:cNvSpPr>
                <a:spLocks noChangeArrowheads="1"/>
              </p:cNvSpPr>
              <p:nvPr/>
            </p:nvSpPr>
            <p:spPr bwMode="gray">
              <a:xfrm>
                <a:off x="2253" y="1577"/>
                <a:ext cx="516" cy="18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57"/>
              <p:cNvSpPr>
                <a:spLocks noChangeArrowheads="1"/>
              </p:cNvSpPr>
              <p:nvPr/>
            </p:nvSpPr>
            <p:spPr bwMode="gray">
              <a:xfrm>
                <a:off x="2254" y="1578"/>
                <a:ext cx="516" cy="18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58"/>
              <p:cNvSpPr>
                <a:spLocks noChangeArrowheads="1"/>
              </p:cNvSpPr>
              <p:nvPr/>
            </p:nvSpPr>
            <p:spPr bwMode="gray">
              <a:xfrm>
                <a:off x="2334" y="1578"/>
                <a:ext cx="1097" cy="18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59"/>
              <p:cNvSpPr>
                <a:spLocks noChangeArrowheads="1"/>
              </p:cNvSpPr>
              <p:nvPr/>
            </p:nvSpPr>
            <p:spPr bwMode="gray">
              <a:xfrm>
                <a:off x="2337" y="1578"/>
                <a:ext cx="1096" cy="182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9"/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64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878795" y="2508405"/>
            <a:ext cx="3217205" cy="4651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của tập thể lớp: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859131" y="4056134"/>
            <a:ext cx="3118473" cy="4651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của cá nhân: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3154508" y="4549886"/>
            <a:ext cx="6803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Tuân thủ nội quy.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nhiệm vụ được giao.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hoạt động được giao.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cách khắc phục những điểm yếu.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3154509" y="2992050"/>
            <a:ext cx="560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tiêu chí thi đua.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Theo dõi việc thực hiện nội quy cá nhân.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truyền thống nhà trường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/>
            <p:cNvGrpSpPr/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/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3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592054" y="2136338"/>
            <a:ext cx="768265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dạy tốt, học tốt.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hoạt động của Đoàn thanh niên, phong trào văn hóa, văn nghệ, thể thao.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tương thân tương ái – Uống nước nhớ nguồn.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tham gia các hoạt động thiện nguyện, tình nguyện, giúp đỡ học sinh có hoàn cảnh khó khăn, gia đình khó khăn tại địa phương,...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noi gương, học tập những tấm gương thầy cô, học sinh hoạt động nghiên cứu khoa học tích cực, nghiêm túc.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468122" y="1467379"/>
            <a:ext cx="7128162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b="1" i="1"/>
              <a:t>Thực hiện nội quy của trường, lớp và quy định của cộng đồng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/>
            <p:cNvGrpSpPr/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/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4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Bảng 1"/>
          <p:cNvGraphicFramePr>
            <a:graphicFrameLocks noGrp="1"/>
          </p:cNvGraphicFramePr>
          <p:nvPr/>
        </p:nvGraphicFramePr>
        <p:xfrm>
          <a:off x="835854" y="2917863"/>
          <a:ext cx="10392697" cy="2891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61"/>
                <a:gridCol w="4200036"/>
              </a:tblGrid>
              <a:tr h="17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việc làm tốt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việc làm chưa tốt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375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thức rèn luyện, có ý thức tổ chức kỉ luật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 đúng nội quy của nhà trường, của lớp đề ra Tham gia phát biểu xây dựng bài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gia góp ý xây dựng kế hoạch của lớp, góp ý xây dựng trong những giờ sinh hoạt lớp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chủ nhưng cần có tổ chức, có ý thức xây dựng tập thể lớp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thức rèn luyện, có ý thức tổ chức kỉ luật</a:t>
                      </a:r>
                      <a:endParaRPr lang="vi-VN" sz="2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 luật nội quy trường lớp và cá nhân chưa thống nhất với nhau.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gắn kết được mối quan hệ giữa cá nhân với địa phương.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đặt ra kỉ luật cho chính mình.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lên được kế hoạch làm việc cho từng ngày.</a:t>
                      </a:r>
                      <a:endParaRPr lang="vi-VN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Bong bóng Lời nói: Hình bầu dục 2"/>
          <p:cNvSpPr/>
          <p:nvPr/>
        </p:nvSpPr>
        <p:spPr>
          <a:xfrm>
            <a:off x="5591011" y="1963548"/>
            <a:ext cx="3215148" cy="1946787"/>
          </a:xfrm>
          <a:prstGeom prst="wedgeEllipseCallout">
            <a:avLst>
              <a:gd name="adj1" fmla="val -68628"/>
              <a:gd name="adj2" fmla="val 659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bg1">
                    <a:lumMod val="95000"/>
                    <a:lumOff val="5000"/>
                  </a:schemeClr>
                </a:solidFill>
              </a:rPr>
              <a:t>Chia sẻ những việc làm tốt, chưa tốt trong việc thực hiện nội quy trường lớp và quy định của cộng đồng.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b="1" i="1"/>
              <a:t>M</a:t>
            </a:r>
            <a:r>
              <a:rPr lang="vi-VN" b="1" i="1"/>
              <a:t>ột số biện pháp thu hút các bạn vào hoạt động chung</a:t>
            </a:r>
            <a:r>
              <a:rPr lang="vi-VN" b="1"/>
              <a:t>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/>
            <p:cNvGrpSpPr/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/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5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592054" y="2136338"/>
            <a:ext cx="768265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Động viên, thuyết phục người khác tham gia.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Hỗ trợ khi bạn gặp khó khăn trong quá trình hoạt động.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Mời các bạn tham gia thiết kế và chuẩn bị hoạt động.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Phân công trách nhiệm phù hợp với sở thích và khả năng của các bạn.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468121" y="1339560"/>
            <a:ext cx="8101555" cy="165927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Lựa chọn các biện pháp phù hợp để thu hút bạn vào hoạt động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chung trong tình huống sau đây: </a:t>
            </a:r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được phân công chủ đề văn</a:t>
            </a:r>
            <a:endParaRPr lang="en-US" sz="2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cho hoạt động sinh hoạt dưới cờ, một số bạn có khả năng</a:t>
            </a:r>
            <a:endParaRPr lang="en-US" sz="2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nghệ nhưng không muốn tham gia.</a:t>
            </a:r>
            <a:endParaRPr lang="en-US" sz="2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/>
            <p:cNvGrpSpPr/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/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6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363565" y="3429000"/>
            <a:ext cx="8174269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Động viên, thuyết phục bạn tham gia hoạt động văn nghệ.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Cùng các bạn tham gia thiết kế và chuẩn bị cho tiết mục văn nghệ.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Cùng các bạn luyện tập hát, múa.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Phân công nhiệm vụ theo sở thích của từng bạn: hát bè, hát đơn, múa phụ họa,....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òng tròn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TM04033919[[fn=Vòng tròn]]</Template>
  <TotalTime>0</TotalTime>
  <Words>2508</Words>
  <Application>WPS Presentation</Application>
  <PresentationFormat>Màn hình rộng</PresentationFormat>
  <Paragraphs>93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Trebuchet MS</vt:lpstr>
      <vt:lpstr>Symbol</vt:lpstr>
      <vt:lpstr>Times New Roman (Đầu đề)</vt:lpstr>
      <vt:lpstr>Tw Cen MT</vt:lpstr>
      <vt:lpstr>Segoe Print</vt:lpstr>
      <vt:lpstr>Microsoft YaHei</vt:lpstr>
      <vt:lpstr>Arial Unicode MS</vt:lpstr>
      <vt:lpstr>Vòng tròn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Bách Sa</dc:creator>
  <cp:lastModifiedBy>hường đỗ</cp:lastModifiedBy>
  <cp:revision>11</cp:revision>
  <dcterms:created xsi:type="dcterms:W3CDTF">2022-08-27T06:19:00Z</dcterms:created>
  <dcterms:modified xsi:type="dcterms:W3CDTF">2025-09-15T09:21:22Z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8288841326C5495C99C52D8E8ABB6B85_12</vt:lpwstr>
  </property>
  <property fmtid="{D5CDD505-2E9C-101B-9397-08002B2CF9AE}" pid="3" name="KSOProductBuildVer">
    <vt:lpwstr>1033-12.2.0.22549</vt:lpwstr>
  </property>
</Properties>
</file>